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handoutMasterIdLst>
    <p:handoutMasterId r:id="rId129"/>
  </p:handoutMasterIdLst>
  <p:sldIdLst>
    <p:sldId id="256" r:id="rId2"/>
    <p:sldId id="341" r:id="rId3"/>
    <p:sldId id="450" r:id="rId4"/>
    <p:sldId id="342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441" r:id="rId13"/>
    <p:sldId id="358" r:id="rId14"/>
    <p:sldId id="359" r:id="rId15"/>
    <p:sldId id="360" r:id="rId16"/>
    <p:sldId id="390" r:id="rId17"/>
    <p:sldId id="403" r:id="rId18"/>
    <p:sldId id="404" r:id="rId19"/>
    <p:sldId id="378" r:id="rId20"/>
    <p:sldId id="357" r:id="rId21"/>
    <p:sldId id="387" r:id="rId22"/>
    <p:sldId id="388" r:id="rId23"/>
    <p:sldId id="389" r:id="rId24"/>
    <p:sldId id="382" r:id="rId25"/>
    <p:sldId id="391" r:id="rId26"/>
    <p:sldId id="361" r:id="rId27"/>
    <p:sldId id="346" r:id="rId28"/>
    <p:sldId id="385" r:id="rId29"/>
    <p:sldId id="349" r:id="rId30"/>
    <p:sldId id="362" r:id="rId31"/>
    <p:sldId id="344" r:id="rId32"/>
    <p:sldId id="392" r:id="rId33"/>
    <p:sldId id="446" r:id="rId34"/>
    <p:sldId id="394" r:id="rId35"/>
    <p:sldId id="442" r:id="rId36"/>
    <p:sldId id="440" r:id="rId37"/>
    <p:sldId id="395" r:id="rId38"/>
    <p:sldId id="447" r:id="rId39"/>
    <p:sldId id="449" r:id="rId40"/>
    <p:sldId id="396" r:id="rId41"/>
    <p:sldId id="448" r:id="rId42"/>
    <p:sldId id="397" r:id="rId43"/>
    <p:sldId id="443" r:id="rId44"/>
    <p:sldId id="398" r:id="rId45"/>
    <p:sldId id="445" r:id="rId46"/>
    <p:sldId id="425" r:id="rId47"/>
    <p:sldId id="444" r:id="rId48"/>
    <p:sldId id="405" r:id="rId49"/>
    <p:sldId id="406" r:id="rId50"/>
    <p:sldId id="407" r:id="rId51"/>
    <p:sldId id="411" r:id="rId52"/>
    <p:sldId id="408" r:id="rId53"/>
    <p:sldId id="409" r:id="rId54"/>
    <p:sldId id="412" r:id="rId55"/>
    <p:sldId id="413" r:id="rId56"/>
    <p:sldId id="477" r:id="rId57"/>
    <p:sldId id="461" r:id="rId58"/>
    <p:sldId id="462" r:id="rId59"/>
    <p:sldId id="507" r:id="rId60"/>
    <p:sldId id="508" r:id="rId61"/>
    <p:sldId id="509" r:id="rId62"/>
    <p:sldId id="510" r:id="rId63"/>
    <p:sldId id="511" r:id="rId64"/>
    <p:sldId id="522" r:id="rId65"/>
    <p:sldId id="523" r:id="rId66"/>
    <p:sldId id="524" r:id="rId67"/>
    <p:sldId id="525" r:id="rId68"/>
    <p:sldId id="526" r:id="rId69"/>
    <p:sldId id="463" r:id="rId70"/>
    <p:sldId id="464" r:id="rId71"/>
    <p:sldId id="465" r:id="rId72"/>
    <p:sldId id="512" r:id="rId73"/>
    <p:sldId id="414" r:id="rId74"/>
    <p:sldId id="466" r:id="rId75"/>
    <p:sldId id="467" r:id="rId76"/>
    <p:sldId id="468" r:id="rId77"/>
    <p:sldId id="469" r:id="rId78"/>
    <p:sldId id="470" r:id="rId79"/>
    <p:sldId id="471" r:id="rId80"/>
    <p:sldId id="472" r:id="rId81"/>
    <p:sldId id="473" r:id="rId82"/>
    <p:sldId id="474" r:id="rId83"/>
    <p:sldId id="475" r:id="rId84"/>
    <p:sldId id="513" r:id="rId85"/>
    <p:sldId id="415" r:id="rId86"/>
    <p:sldId id="416" r:id="rId87"/>
    <p:sldId id="515" r:id="rId88"/>
    <p:sldId id="478" r:id="rId89"/>
    <p:sldId id="479" r:id="rId90"/>
    <p:sldId id="480" r:id="rId91"/>
    <p:sldId id="481" r:id="rId92"/>
    <p:sldId id="483" r:id="rId93"/>
    <p:sldId id="482" r:id="rId94"/>
    <p:sldId id="484" r:id="rId95"/>
    <p:sldId id="485" r:id="rId96"/>
    <p:sldId id="476" r:id="rId97"/>
    <p:sldId id="432" r:id="rId98"/>
    <p:sldId id="495" r:id="rId99"/>
    <p:sldId id="527" r:id="rId100"/>
    <p:sldId id="528" r:id="rId101"/>
    <p:sldId id="486" r:id="rId102"/>
    <p:sldId id="487" r:id="rId103"/>
    <p:sldId id="488" r:id="rId104"/>
    <p:sldId id="518" r:id="rId105"/>
    <p:sldId id="489" r:id="rId106"/>
    <p:sldId id="519" r:id="rId107"/>
    <p:sldId id="490" r:id="rId108"/>
    <p:sldId id="491" r:id="rId109"/>
    <p:sldId id="492" r:id="rId110"/>
    <p:sldId id="516" r:id="rId111"/>
    <p:sldId id="493" r:id="rId112"/>
    <p:sldId id="494" r:id="rId113"/>
    <p:sldId id="520" r:id="rId114"/>
    <p:sldId id="496" r:id="rId115"/>
    <p:sldId id="497" r:id="rId116"/>
    <p:sldId id="498" r:id="rId117"/>
    <p:sldId id="499" r:id="rId118"/>
    <p:sldId id="500" r:id="rId119"/>
    <p:sldId id="501" r:id="rId120"/>
    <p:sldId id="521" r:id="rId121"/>
    <p:sldId id="502" r:id="rId122"/>
    <p:sldId id="503" r:id="rId123"/>
    <p:sldId id="504" r:id="rId124"/>
    <p:sldId id="505" r:id="rId125"/>
    <p:sldId id="506" r:id="rId126"/>
    <p:sldId id="517" r:id="rId127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88257" autoAdjust="0"/>
  </p:normalViewPr>
  <p:slideViewPr>
    <p:cSldViewPr>
      <p:cViewPr varScale="1">
        <p:scale>
          <a:sx n="101" d="100"/>
          <a:sy n="101" d="100"/>
        </p:scale>
        <p:origin x="990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1B764-EAEC-4794-8E50-5986D33F8C19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49CDC-C71D-44D6-9BD0-4D3A354B5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995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A73D3-CF9F-472B-BE49-2677B8246EA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B8047-4DBE-4D08-925D-E49847F6EC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155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959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513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61778-6731-3445-118F-1DD0DD593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E6CC2A-27AA-5EB7-C5B3-434F0A7D0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C5F9D1-FBA7-A615-A0C8-20AF7AC5E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D2EAD-6425-2C53-21BB-071F2EDF7D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913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436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129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9A099-42D8-E3AC-9E1C-97BDD4140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D78AA9-E2B1-31C4-682E-4AD350366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1FEDCD-1BE5-7706-CC18-358EE51A9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90943-D0F2-249C-B3F5-43F0195BA5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5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64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CD175-5DB4-5FF6-842C-ED37FDEF7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5558EE-7B17-BBCF-9DB8-D5D081370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780BB4-A42A-2A99-341D-B19A589A0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2A649-5874-4FA4-6205-A47F0ECD5E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111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848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43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331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Multiple DIA windows ~15mx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865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277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072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439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011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66B5-51D1-4AB6-8903-C9957EA300C4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4F79-EA06-4DFE-96C9-5F9967CC5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249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66B5-51D1-4AB6-8903-C9957EA300C4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4F79-EA06-4DFE-96C9-5F9967CC5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83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66B5-51D1-4AB6-8903-C9957EA300C4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4F79-EA06-4DFE-96C9-5F9967CC5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101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66B5-51D1-4AB6-8903-C9957EA300C4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4F79-EA06-4DFE-96C9-5F9967CC5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43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66B5-51D1-4AB6-8903-C9957EA300C4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4F79-EA06-4DFE-96C9-5F9967CC5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68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66B5-51D1-4AB6-8903-C9957EA300C4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4F79-EA06-4DFE-96C9-5F9967CC5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35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66B5-51D1-4AB6-8903-C9957EA300C4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4F79-EA06-4DFE-96C9-5F9967CC5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163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66B5-51D1-4AB6-8903-C9957EA300C4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4F79-EA06-4DFE-96C9-5F9967CC5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80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66B5-51D1-4AB6-8903-C9957EA300C4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4F79-EA06-4DFE-96C9-5F9967CC5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7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66B5-51D1-4AB6-8903-C9957EA300C4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4F79-EA06-4DFE-96C9-5F9967CC5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694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66B5-51D1-4AB6-8903-C9957EA300C4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E4F79-EA06-4DFE-96C9-5F9967CC5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09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D66B5-51D1-4AB6-8903-C9957EA300C4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E4F79-EA06-4DFE-96C9-5F9967CC5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59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sv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2693987"/>
            <a:ext cx="8640960" cy="1470025"/>
          </a:xfrm>
        </p:spPr>
        <p:txBody>
          <a:bodyPr>
            <a:noAutofit/>
          </a:bodyPr>
          <a:lstStyle/>
          <a:p>
            <a:r>
              <a:rPr lang="en-GB" sz="7200" dirty="0"/>
              <a:t>Proteomics Data Analysis</a:t>
            </a:r>
            <a:endParaRPr lang="en-GB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4867939" y="4509121"/>
            <a:ext cx="245612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Simon Andrews</a:t>
            </a:r>
          </a:p>
          <a:p>
            <a:pPr algn="ctr"/>
            <a:r>
              <a:rPr lang="en-GB" dirty="0"/>
              <a:t>V2025-3</a:t>
            </a:r>
          </a:p>
        </p:txBody>
      </p:sp>
      <p:pic>
        <p:nvPicPr>
          <p:cNvPr id="4" name="Picture 2" descr="C:\Users\andrewss\Desktop\bioinformatics_logo_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0380" y="5661248"/>
            <a:ext cx="3281980" cy="11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43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5A26-8388-4551-A8F7-BBD9D19B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GB" dirty="0"/>
              <a:t>Tandem Mass Spectrometry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680F79-6CC5-4F23-B3C5-8CC413E1BA90}"/>
              </a:ext>
            </a:extLst>
          </p:cNvPr>
          <p:cNvSpPr txBox="1"/>
          <p:nvPr/>
        </p:nvSpPr>
        <p:spPr>
          <a:xfrm>
            <a:off x="4528904" y="1417638"/>
            <a:ext cx="313419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en-GB" sz="48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SILAGV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48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</a:p>
          <a:p>
            <a:pPr algn="ctr"/>
            <a:r>
              <a:rPr lang="en-GB" sz="48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SILAG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48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VK</a:t>
            </a:r>
          </a:p>
          <a:p>
            <a:pPr algn="ctr"/>
            <a:r>
              <a:rPr lang="en-GB" sz="48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SILA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48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GVK</a:t>
            </a:r>
          </a:p>
          <a:p>
            <a:pPr algn="ctr"/>
            <a:r>
              <a:rPr lang="en-GB" sz="48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SIL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48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AGVK</a:t>
            </a:r>
          </a:p>
          <a:p>
            <a:pPr algn="ctr"/>
            <a:r>
              <a:rPr lang="en-GB" sz="48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48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LAGVK</a:t>
            </a:r>
          </a:p>
          <a:p>
            <a:pPr algn="ctr"/>
            <a:r>
              <a:rPr lang="en-GB" sz="48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48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ILAGVK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6F86B0-40E9-4FB2-9523-EE9DBDB13968}"/>
              </a:ext>
            </a:extLst>
          </p:cNvPr>
          <p:cNvSpPr txBox="1"/>
          <p:nvPr/>
        </p:nvSpPr>
        <p:spPr>
          <a:xfrm>
            <a:off x="2636371" y="1417638"/>
            <a:ext cx="1659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686Da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8255C8-C701-402C-9131-28432171BFA4}"/>
              </a:ext>
            </a:extLst>
          </p:cNvPr>
          <p:cNvGrpSpPr/>
          <p:nvPr/>
        </p:nvGrpSpPr>
        <p:grpSpPr>
          <a:xfrm>
            <a:off x="2636371" y="2150352"/>
            <a:ext cx="6844005" cy="4433010"/>
            <a:chOff x="2636371" y="2150352"/>
            <a:chExt cx="6844005" cy="44330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C6CEF9-C408-4F2C-94C9-7F043041C0AA}"/>
                </a:ext>
              </a:extLst>
            </p:cNvPr>
            <p:cNvSpPr txBox="1"/>
            <p:nvPr/>
          </p:nvSpPr>
          <p:spPr>
            <a:xfrm>
              <a:off x="2636371" y="2150352"/>
              <a:ext cx="16594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541Da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47B8BC-9C40-4D15-A6E1-CFA887F931FC}"/>
                </a:ext>
              </a:extLst>
            </p:cNvPr>
            <p:cNvSpPr txBox="1"/>
            <p:nvPr/>
          </p:nvSpPr>
          <p:spPr>
            <a:xfrm>
              <a:off x="2636371" y="2883066"/>
              <a:ext cx="16594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442Da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6E4611-B1BE-411C-8505-65DF74124EEC}"/>
                </a:ext>
              </a:extLst>
            </p:cNvPr>
            <p:cNvSpPr txBox="1"/>
            <p:nvPr/>
          </p:nvSpPr>
          <p:spPr>
            <a:xfrm>
              <a:off x="2636371" y="3615780"/>
              <a:ext cx="16594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385Da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425B14-EFF3-4DA2-9AED-640BBBB86B26}"/>
                </a:ext>
              </a:extLst>
            </p:cNvPr>
            <p:cNvSpPr txBox="1"/>
            <p:nvPr/>
          </p:nvSpPr>
          <p:spPr>
            <a:xfrm>
              <a:off x="2636371" y="4348494"/>
              <a:ext cx="16594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314Da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2E1DF2-B51D-4570-859B-99332806D1A9}"/>
                </a:ext>
              </a:extLst>
            </p:cNvPr>
            <p:cNvSpPr txBox="1"/>
            <p:nvPr/>
          </p:nvSpPr>
          <p:spPr>
            <a:xfrm>
              <a:off x="2636371" y="5081208"/>
              <a:ext cx="16594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201Da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D165AA-34F8-4C29-A18E-EFB4F600DABA}"/>
                </a:ext>
              </a:extLst>
            </p:cNvPr>
            <p:cNvSpPr txBox="1"/>
            <p:nvPr/>
          </p:nvSpPr>
          <p:spPr>
            <a:xfrm>
              <a:off x="2636371" y="5813921"/>
              <a:ext cx="13740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88Da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EBEFA0-2F44-42C8-A39E-5A6580C82902}"/>
                </a:ext>
              </a:extLst>
            </p:cNvPr>
            <p:cNvSpPr txBox="1"/>
            <p:nvPr/>
          </p:nvSpPr>
          <p:spPr>
            <a:xfrm>
              <a:off x="7820947" y="2150352"/>
              <a:ext cx="16594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147Da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551B11-8A5A-42C0-B6F6-EB24E3EBEE27}"/>
                </a:ext>
              </a:extLst>
            </p:cNvPr>
            <p:cNvSpPr txBox="1"/>
            <p:nvPr/>
          </p:nvSpPr>
          <p:spPr>
            <a:xfrm>
              <a:off x="7820947" y="2883066"/>
              <a:ext cx="16594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246Da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777979-3834-49DD-A544-A1940C11EAA3}"/>
                </a:ext>
              </a:extLst>
            </p:cNvPr>
            <p:cNvSpPr txBox="1"/>
            <p:nvPr/>
          </p:nvSpPr>
          <p:spPr>
            <a:xfrm>
              <a:off x="7820947" y="3615780"/>
              <a:ext cx="16594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303Da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A22D05-FCBF-4A10-86A8-BBE0BCBB3E4B}"/>
                </a:ext>
              </a:extLst>
            </p:cNvPr>
            <p:cNvSpPr txBox="1"/>
            <p:nvPr/>
          </p:nvSpPr>
          <p:spPr>
            <a:xfrm>
              <a:off x="7820947" y="4348494"/>
              <a:ext cx="16594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374Da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0393CA-2F30-4046-9887-F42F639DBB3A}"/>
                </a:ext>
              </a:extLst>
            </p:cNvPr>
            <p:cNvSpPr txBox="1"/>
            <p:nvPr/>
          </p:nvSpPr>
          <p:spPr>
            <a:xfrm>
              <a:off x="7820947" y="5081208"/>
              <a:ext cx="16594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487Da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74CE9A-5372-4FFB-801A-09DC2678A973}"/>
                </a:ext>
              </a:extLst>
            </p:cNvPr>
            <p:cNvSpPr txBox="1"/>
            <p:nvPr/>
          </p:nvSpPr>
          <p:spPr>
            <a:xfrm>
              <a:off x="7820947" y="5813921"/>
              <a:ext cx="16594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600Da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C1677C7-07F3-449C-8012-5D69FFE714A7}"/>
              </a:ext>
            </a:extLst>
          </p:cNvPr>
          <p:cNvSpPr txBox="1"/>
          <p:nvPr/>
        </p:nvSpPr>
        <p:spPr>
          <a:xfrm>
            <a:off x="4730330" y="1412776"/>
            <a:ext cx="2765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SILAGVK</a:t>
            </a:r>
          </a:p>
        </p:txBody>
      </p:sp>
    </p:spTree>
    <p:extLst>
      <p:ext uri="{BB962C8B-B14F-4D97-AF65-F5344CB8AC3E}">
        <p14:creationId xmlns:p14="http://schemas.microsoft.com/office/powerpoint/2010/main" val="85621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715D-4339-44FD-B128-9ED26262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Normalisation Methods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FBB160-9422-47BD-8AD2-95EF4AF0E2E7}"/>
              </a:ext>
            </a:extLst>
          </p:cNvPr>
          <p:cNvGrpSpPr/>
          <p:nvPr/>
        </p:nvGrpSpPr>
        <p:grpSpPr>
          <a:xfrm>
            <a:off x="915561" y="4106380"/>
            <a:ext cx="10489367" cy="2750429"/>
            <a:chOff x="915561" y="4106380"/>
            <a:chExt cx="10489367" cy="27504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1D1C13-AA93-4C0C-B98F-17CC8A35F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5561" y="4217134"/>
              <a:ext cx="2742040" cy="26028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F0086D-CA02-447A-B4EF-974740A56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7096" y="4210557"/>
              <a:ext cx="2780423" cy="260281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265FD9-A890-4891-99F1-D1B613341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1106" y="4106380"/>
              <a:ext cx="2883822" cy="275042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B1701A-FDA2-44F1-8FB4-064EE592C317}"/>
              </a:ext>
            </a:extLst>
          </p:cNvPr>
          <p:cNvGrpSpPr/>
          <p:nvPr/>
        </p:nvGrpSpPr>
        <p:grpSpPr>
          <a:xfrm>
            <a:off x="890755" y="1281063"/>
            <a:ext cx="2883822" cy="2816310"/>
            <a:chOff x="890755" y="1281063"/>
            <a:chExt cx="2883822" cy="28163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18276E-3230-485A-87C9-8BC82FDC0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057"/>
            <a:stretch/>
          </p:blipFill>
          <p:spPr>
            <a:xfrm>
              <a:off x="890755" y="1632931"/>
              <a:ext cx="2883822" cy="246444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BB255F-9EA9-4049-BA45-E67C5C049CB3}"/>
                </a:ext>
              </a:extLst>
            </p:cNvPr>
            <p:cNvSpPr txBox="1"/>
            <p:nvPr/>
          </p:nvSpPr>
          <p:spPr>
            <a:xfrm>
              <a:off x="1250799" y="1281063"/>
              <a:ext cx="2163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Original Quantitation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9F3F65-28AD-48C2-980D-2C4B0E34325E}"/>
              </a:ext>
            </a:extLst>
          </p:cNvPr>
          <p:cNvGrpSpPr/>
          <p:nvPr/>
        </p:nvGrpSpPr>
        <p:grpSpPr>
          <a:xfrm>
            <a:off x="4633002" y="1281063"/>
            <a:ext cx="2947277" cy="2807463"/>
            <a:chOff x="4633002" y="1281063"/>
            <a:chExt cx="2947277" cy="28074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485E1C-8C52-475E-A3BB-F64C02FB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3002" y="1616992"/>
              <a:ext cx="2905808" cy="247153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628163-C8FF-42FF-99DE-8760CF45FB2A}"/>
                </a:ext>
              </a:extLst>
            </p:cNvPr>
            <p:cNvSpPr txBox="1"/>
            <p:nvPr/>
          </p:nvSpPr>
          <p:spPr>
            <a:xfrm>
              <a:off x="4674227" y="1281063"/>
              <a:ext cx="2906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Global (Mean) Normalisation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95D5DE-DE77-491B-A62E-494AE964BCAF}"/>
              </a:ext>
            </a:extLst>
          </p:cNvPr>
          <p:cNvGrpSpPr/>
          <p:nvPr/>
        </p:nvGrpSpPr>
        <p:grpSpPr>
          <a:xfrm>
            <a:off x="8289740" y="1247660"/>
            <a:ext cx="3472682" cy="2844058"/>
            <a:chOff x="8289740" y="1247660"/>
            <a:chExt cx="3472682" cy="28440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AC2811-0468-4104-BF6E-219595D53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21106" y="1595626"/>
              <a:ext cx="2903486" cy="249609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D10903-395E-49B4-83D2-B279AF216BFA}"/>
                </a:ext>
              </a:extLst>
            </p:cNvPr>
            <p:cNvSpPr txBox="1"/>
            <p:nvPr/>
          </p:nvSpPr>
          <p:spPr>
            <a:xfrm>
              <a:off x="8289740" y="1247660"/>
              <a:ext cx="3472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Size Factor (Median) Normalisation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672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476B7B-3240-3A2C-587C-4EEA24EB1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910"/>
            <a:ext cx="6858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6CB7D1C-1E69-9304-8A75-90BFE598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4550296" cy="1143000"/>
          </a:xfrm>
        </p:spPr>
        <p:txBody>
          <a:bodyPr/>
          <a:lstStyle/>
          <a:p>
            <a:r>
              <a:rPr lang="en-GB" dirty="0"/>
              <a:t>All vs All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E4126D-0115-F0D7-979B-3DAD4602D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700808"/>
            <a:ext cx="4655840" cy="4525963"/>
          </a:xfrm>
        </p:spPr>
        <p:txBody>
          <a:bodyPr/>
          <a:lstStyle/>
          <a:p>
            <a:r>
              <a:rPr lang="en-GB" dirty="0"/>
              <a:t>Distribution plot is not always helpful</a:t>
            </a:r>
          </a:p>
          <a:p>
            <a:endParaRPr lang="en-GB" dirty="0"/>
          </a:p>
          <a:p>
            <a:r>
              <a:rPr lang="en-GB" dirty="0"/>
              <a:t>Unusual designs (especially enrichment)</a:t>
            </a:r>
          </a:p>
          <a:p>
            <a:endParaRPr lang="en-GB" dirty="0"/>
          </a:p>
          <a:p>
            <a:r>
              <a:rPr lang="en-GB" dirty="0"/>
              <a:t>Scatterplots are always more informative</a:t>
            </a:r>
          </a:p>
        </p:txBody>
      </p:sp>
    </p:spTree>
    <p:extLst>
      <p:ext uri="{BB962C8B-B14F-4D97-AF65-F5344CB8AC3E}">
        <p14:creationId xmlns:p14="http://schemas.microsoft.com/office/powerpoint/2010/main" val="32578100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971F6-7431-2684-52D8-AAB0B860D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Imputation Methods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932C14-C1E5-E5AB-2DAB-62566F8F8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960" y="4174135"/>
            <a:ext cx="3758208" cy="2188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Lowest observation</a:t>
            </a:r>
          </a:p>
          <a:p>
            <a:pPr marL="0" indent="0">
              <a:buNone/>
            </a:pPr>
            <a:r>
              <a:rPr lang="en-GB" sz="2800" dirty="0"/>
              <a:t>Random Drawing</a:t>
            </a:r>
          </a:p>
          <a:p>
            <a:pPr marL="0" indent="0">
              <a:buNone/>
            </a:pPr>
            <a:r>
              <a:rPr lang="en-GB" sz="2800" dirty="0"/>
              <a:t>K nearest neighbours</a:t>
            </a:r>
          </a:p>
          <a:p>
            <a:pPr marL="0" indent="0">
              <a:buNone/>
            </a:pPr>
            <a:r>
              <a:rPr lang="en-GB" sz="2800" dirty="0"/>
              <a:t>Random forest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96422-4284-F471-5907-1FED0E495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007" y="1417638"/>
            <a:ext cx="7201905" cy="18195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38A2FF-444A-161E-0DD0-6E79959E9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3338638"/>
            <a:ext cx="2952328" cy="30243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F1AB9C-D4A7-0449-BE25-78FA0E273FE6}"/>
              </a:ext>
            </a:extLst>
          </p:cNvPr>
          <p:cNvSpPr/>
          <p:nvPr/>
        </p:nvSpPr>
        <p:spPr>
          <a:xfrm>
            <a:off x="5284291" y="4290957"/>
            <a:ext cx="327273" cy="32727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4D3368-302B-8228-C372-9FE8425B6696}"/>
              </a:ext>
            </a:extLst>
          </p:cNvPr>
          <p:cNvSpPr/>
          <p:nvPr/>
        </p:nvSpPr>
        <p:spPr>
          <a:xfrm>
            <a:off x="5284291" y="4809462"/>
            <a:ext cx="327273" cy="327273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5A86FB-B68C-9199-15AC-249CB643939C}"/>
              </a:ext>
            </a:extLst>
          </p:cNvPr>
          <p:cNvSpPr/>
          <p:nvPr/>
        </p:nvSpPr>
        <p:spPr>
          <a:xfrm>
            <a:off x="5284291" y="5327967"/>
            <a:ext cx="327273" cy="3272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3D4B00-D0EF-2E93-54F2-8009E808C67D}"/>
              </a:ext>
            </a:extLst>
          </p:cNvPr>
          <p:cNvSpPr/>
          <p:nvPr/>
        </p:nvSpPr>
        <p:spPr>
          <a:xfrm>
            <a:off x="5284291" y="5846472"/>
            <a:ext cx="327273" cy="327273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F599F8-BE76-66AB-B0C0-67507967952F}"/>
              </a:ext>
            </a:extLst>
          </p:cNvPr>
          <p:cNvSpPr txBox="1"/>
          <p:nvPr/>
        </p:nvSpPr>
        <p:spPr>
          <a:xfrm>
            <a:off x="6879357" y="6426866"/>
            <a:ext cx="5328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https://www.nature.com/articles/s41598-021-81279-4</a:t>
            </a:r>
          </a:p>
        </p:txBody>
      </p:sp>
    </p:spTree>
    <p:extLst>
      <p:ext uri="{BB962C8B-B14F-4D97-AF65-F5344CB8AC3E}">
        <p14:creationId xmlns:p14="http://schemas.microsoft.com/office/powerpoint/2010/main" val="40774603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E5D8D-7D21-0AAB-AFC7-8BA3C745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Lowest Value Imputation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13DE8B-A7D6-93B9-9C74-35591397CCD1}"/>
              </a:ext>
            </a:extLst>
          </p:cNvPr>
          <p:cNvSpPr txBox="1"/>
          <p:nvPr/>
        </p:nvSpPr>
        <p:spPr>
          <a:xfrm>
            <a:off x="263352" y="1786805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(Experiment) |&gt;</a:t>
            </a:r>
          </a:p>
          <a:p>
            <a:r>
              <a:rPr lang="en-GB" dirty="0">
                <a:latin typeface="Consolas" panose="020B0609020204030204" pitchFamily="49" charset="0"/>
              </a:rPr>
              <a:t>  mutate(</a:t>
            </a:r>
          </a:p>
          <a:p>
            <a:r>
              <a:rPr lang="en-GB" dirty="0">
                <a:latin typeface="Consolas" panose="020B0609020204030204" pitchFamily="49" charset="0"/>
              </a:rPr>
              <a:t>    Intensity2 = replace(</a:t>
            </a:r>
          </a:p>
          <a:p>
            <a:r>
              <a:rPr lang="en-GB" dirty="0">
                <a:latin typeface="Consolas" panose="020B0609020204030204" pitchFamily="49" charset="0"/>
              </a:rPr>
              <a:t>      Intensity, </a:t>
            </a:r>
          </a:p>
          <a:p>
            <a:r>
              <a:rPr lang="en-GB" dirty="0">
                <a:latin typeface="Consolas" panose="020B0609020204030204" pitchFamily="49" charset="0"/>
              </a:rPr>
              <a:t>      Intensity==0, </a:t>
            </a:r>
          </a:p>
          <a:p>
            <a:r>
              <a:rPr lang="en-GB" dirty="0">
                <a:latin typeface="Consolas" panose="020B0609020204030204" pitchFamily="49" charset="0"/>
              </a:rPr>
              <a:t>      min(Intensity[Intensity != 0])</a:t>
            </a:r>
          </a:p>
          <a:p>
            <a:r>
              <a:rPr lang="en-GB" dirty="0">
                <a:latin typeface="Consolas" panose="020B0609020204030204" pitchFamily="49" charset="0"/>
              </a:rPr>
              <a:t>    )</a:t>
            </a: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mutate(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logIntensity</a:t>
            </a:r>
            <a:r>
              <a:rPr lang="en-GB" dirty="0">
                <a:latin typeface="Consolas" panose="020B0609020204030204" pitchFamily="49" charset="0"/>
              </a:rPr>
              <a:t> = log10(Intensity2)</a:t>
            </a:r>
          </a:p>
          <a:p>
            <a:r>
              <a:rPr lang="en-GB" dirty="0">
                <a:latin typeface="Consolas" panose="020B0609020204030204" pitchFamily="49" charset="0"/>
              </a:rPr>
              <a:t>  ) -&gt; </a:t>
            </a:r>
            <a:r>
              <a:rPr lang="en-GB" dirty="0" err="1">
                <a:latin typeface="Consolas" panose="020B0609020204030204" pitchFamily="49" charset="0"/>
              </a:rPr>
              <a:t>data_simpleimpute</a:t>
            </a:r>
            <a:endParaRPr lang="en-GB" dirty="0">
              <a:latin typeface="Consolas" panose="020B060902020403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FE9203-B60B-766F-51D2-3B9C57491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493" b="50072"/>
          <a:stretch/>
        </p:blipFill>
        <p:spPr>
          <a:xfrm>
            <a:off x="6359352" y="1654875"/>
            <a:ext cx="4887026" cy="49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9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2C23D-A74C-54B6-C61B-64AD3F979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72F7C-7F21-189D-9D9A-0F83ECBC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Random Forest Imputation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771E14-AD28-7ED0-C856-F5A2BE24C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161" y="1605091"/>
            <a:ext cx="3744416" cy="4968552"/>
          </a:xfrm>
        </p:spPr>
        <p:txBody>
          <a:bodyPr/>
          <a:lstStyle/>
          <a:p>
            <a:r>
              <a:rPr lang="en-GB" dirty="0"/>
              <a:t>Missing values NA (not zero)</a:t>
            </a:r>
          </a:p>
          <a:p>
            <a:endParaRPr lang="en-GB" dirty="0"/>
          </a:p>
          <a:p>
            <a:r>
              <a:rPr lang="en-GB" dirty="0"/>
              <a:t>One column per sample (wide not long)</a:t>
            </a:r>
          </a:p>
          <a:p>
            <a:endParaRPr lang="en-GB" dirty="0"/>
          </a:p>
          <a:p>
            <a:r>
              <a:rPr lang="en-GB" dirty="0"/>
              <a:t>Protein IDs as data frame </a:t>
            </a:r>
            <a:r>
              <a:rPr lang="en-GB" dirty="0" err="1"/>
              <a:t>rownames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98ED10-1A6F-FD77-7842-771727742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3" y="1196752"/>
            <a:ext cx="7054423" cy="1944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091D7-0D62-020A-DA7A-65E989A8F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3" y="3728772"/>
            <a:ext cx="7554762" cy="19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973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7E904-78A5-0E18-88DB-E5D7496E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689"/>
            <a:ext cx="10972800" cy="1143000"/>
          </a:xfrm>
        </p:spPr>
        <p:txBody>
          <a:bodyPr/>
          <a:lstStyle/>
          <a:p>
            <a:r>
              <a:rPr lang="en-GB" dirty="0"/>
              <a:t>Random Forest Imputation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96C7A-E90A-A4E5-A849-A505B8E1B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196752"/>
            <a:ext cx="4968552" cy="13693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8B1979-EAFA-5686-9ABD-4A10675645C4}"/>
              </a:ext>
            </a:extLst>
          </p:cNvPr>
          <p:cNvSpPr txBox="1"/>
          <p:nvPr/>
        </p:nvSpPr>
        <p:spPr>
          <a:xfrm>
            <a:off x="191344" y="2823046"/>
            <a:ext cx="744545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select(`Majority protein IDs`,</a:t>
            </a:r>
            <a:r>
              <a:rPr lang="en-GB" sz="1600" dirty="0" err="1">
                <a:latin typeface="Consolas" panose="020B0609020204030204" pitchFamily="49" charset="0"/>
              </a:rPr>
              <a:t>Experiment,Intensity</a:t>
            </a:r>
            <a:r>
              <a:rPr lang="en-GB" sz="1600" dirty="0">
                <a:latin typeface="Consolas" panose="020B0609020204030204" pitchFamily="49" charset="0"/>
              </a:rPr>
              <a:t>)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mutate(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Intensity=replace(Intensity, Intensity==0, NA)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</a:t>
            </a:r>
            <a:r>
              <a:rPr lang="en-GB" sz="1600" dirty="0" err="1">
                <a:latin typeface="Consolas" panose="020B0609020204030204" pitchFamily="49" charset="0"/>
              </a:rPr>
              <a:t>pivot_wider</a:t>
            </a:r>
            <a:r>
              <a:rPr lang="en-GB" sz="1600" dirty="0">
                <a:latin typeface="Consolas" panose="020B0609020204030204" pitchFamily="49" charset="0"/>
              </a:rPr>
              <a:t>(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names_from</a:t>
            </a:r>
            <a:r>
              <a:rPr lang="en-GB" sz="1600" dirty="0">
                <a:latin typeface="Consolas" panose="020B0609020204030204" pitchFamily="49" charset="0"/>
              </a:rPr>
              <a:t>=Experiment,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values_from</a:t>
            </a:r>
            <a:r>
              <a:rPr lang="en-GB" sz="1600" dirty="0">
                <a:latin typeface="Consolas" panose="020B0609020204030204" pitchFamily="49" charset="0"/>
              </a:rPr>
              <a:t>=Intensity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</a:t>
            </a:r>
            <a:r>
              <a:rPr lang="en-GB" sz="1600" dirty="0" err="1">
                <a:latin typeface="Consolas" panose="020B0609020204030204" pitchFamily="49" charset="0"/>
              </a:rPr>
              <a:t>column_to_rownames</a:t>
            </a:r>
            <a:r>
              <a:rPr lang="en-GB" sz="1600" dirty="0">
                <a:latin typeface="Consolas" panose="020B0609020204030204" pitchFamily="49" charset="0"/>
              </a:rPr>
              <a:t>(var="Majority protein IDs")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</a:t>
            </a:r>
            <a:r>
              <a:rPr lang="en-GB" sz="1600" dirty="0" err="1">
                <a:latin typeface="Consolas" panose="020B0609020204030204" pitchFamily="49" charset="0"/>
              </a:rPr>
              <a:t>missForest</a:t>
            </a:r>
            <a:r>
              <a:rPr lang="en-GB" sz="1600" dirty="0">
                <a:latin typeface="Consolas" panose="020B0609020204030204" pitchFamily="49" charset="0"/>
              </a:rPr>
              <a:t>()  -&gt; </a:t>
            </a:r>
            <a:r>
              <a:rPr lang="en-GB" sz="1600" dirty="0" err="1">
                <a:latin typeface="Consolas" panose="020B0609020204030204" pitchFamily="49" charset="0"/>
              </a:rPr>
              <a:t>data_forestimpute</a:t>
            </a:r>
            <a:endParaRPr lang="en-GB" sz="1600" dirty="0">
              <a:latin typeface="Consolas" panose="020B0609020204030204" pitchFamily="49" charset="0"/>
            </a:endParaRPr>
          </a:p>
          <a:p>
            <a:endParaRPr lang="en-GB" sz="1600" dirty="0">
              <a:latin typeface="Consolas" panose="020B0609020204030204" pitchFamily="49" charset="0"/>
            </a:endParaRPr>
          </a:p>
          <a:p>
            <a:r>
              <a:rPr lang="en-GB" sz="1600" dirty="0" err="1">
                <a:latin typeface="Consolas" panose="020B0609020204030204" pitchFamily="49" charset="0"/>
              </a:rPr>
              <a:t>data_forestimpute$ximp</a:t>
            </a:r>
            <a:r>
              <a:rPr lang="en-GB" sz="1600" dirty="0">
                <a:latin typeface="Consolas" panose="020B0609020204030204" pitchFamily="49" charset="0"/>
              </a:rPr>
              <a:t>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</a:t>
            </a:r>
            <a:r>
              <a:rPr lang="en-GB" sz="1600" dirty="0" err="1">
                <a:latin typeface="Consolas" panose="020B0609020204030204" pitchFamily="49" charset="0"/>
              </a:rPr>
              <a:t>as_tibble</a:t>
            </a:r>
            <a:r>
              <a:rPr lang="en-GB" sz="1600" dirty="0">
                <a:latin typeface="Consolas" panose="020B0609020204030204" pitchFamily="49" charset="0"/>
              </a:rPr>
              <a:t>(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rownames</a:t>
            </a:r>
            <a:r>
              <a:rPr lang="en-GB" sz="1600" dirty="0">
                <a:latin typeface="Consolas" panose="020B0609020204030204" pitchFamily="49" charset="0"/>
              </a:rPr>
              <a:t>="Majority protein IDs“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) -&gt; </a:t>
            </a:r>
            <a:r>
              <a:rPr lang="en-GB" sz="1600" dirty="0" err="1">
                <a:latin typeface="Consolas" panose="020B0609020204030204" pitchFamily="49" charset="0"/>
              </a:rPr>
              <a:t>data_forestimpute</a:t>
            </a:r>
            <a:endParaRPr lang="en-GB" sz="1600" dirty="0">
              <a:latin typeface="Consolas" panose="020B0609020204030204" pitchFamily="49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BFA368-2D91-9894-0D1C-E815EB5005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b="50000"/>
          <a:stretch/>
        </p:blipFill>
        <p:spPr>
          <a:xfrm>
            <a:off x="6829450" y="1417638"/>
            <a:ext cx="532859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688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02499-9A5F-CEC1-17C9-9060FA895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0E4DF-19CB-533D-28C4-290342689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Clustering Samples (PCA)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A3AB4A-A8B8-F7BC-B1B9-16BAA68B0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1863" y="1409599"/>
            <a:ext cx="4438792" cy="2481140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Rows are samples </a:t>
            </a:r>
          </a:p>
          <a:p>
            <a:pPr lvl="1"/>
            <a:r>
              <a:rPr lang="en-GB" sz="2400" dirty="0"/>
              <a:t>(data frame </a:t>
            </a:r>
            <a:r>
              <a:rPr lang="en-GB" sz="2400" dirty="0" err="1"/>
              <a:t>rownames</a:t>
            </a:r>
            <a:r>
              <a:rPr lang="en-GB" sz="2400" dirty="0"/>
              <a:t>)</a:t>
            </a:r>
          </a:p>
          <a:p>
            <a:r>
              <a:rPr lang="en-GB" sz="2800" dirty="0"/>
              <a:t>Columns are Proteins</a:t>
            </a:r>
          </a:p>
          <a:p>
            <a:r>
              <a:rPr lang="en-GB" sz="2800" dirty="0"/>
              <a:t>No missing values</a:t>
            </a:r>
          </a:p>
          <a:p>
            <a:r>
              <a:rPr lang="en-GB" sz="2800" dirty="0"/>
              <a:t>Use R </a:t>
            </a:r>
            <a:r>
              <a:rPr lang="en-GB" sz="2800" dirty="0" err="1">
                <a:latin typeface="Consolas" panose="020B0609020204030204" pitchFamily="49" charset="0"/>
              </a:rPr>
              <a:t>prcomp</a:t>
            </a:r>
            <a:r>
              <a:rPr lang="en-GB" sz="2800" dirty="0"/>
              <a:t>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09096-0374-E389-97BF-AACEB622B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299"/>
          <a:stretch/>
        </p:blipFill>
        <p:spPr>
          <a:xfrm>
            <a:off x="191344" y="1458264"/>
            <a:ext cx="6624735" cy="2058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5CF638-FBEE-932D-9FDB-88A651EEC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87" y="4389945"/>
            <a:ext cx="5677692" cy="2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872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8E302-5280-F869-0E35-9E91DD11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Clustering Samples (PCA)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98A54-D24C-3407-A18B-39D7D5AE31F0}"/>
              </a:ext>
            </a:extLst>
          </p:cNvPr>
          <p:cNvSpPr txBox="1"/>
          <p:nvPr/>
        </p:nvSpPr>
        <p:spPr>
          <a:xfrm>
            <a:off x="191344" y="1417638"/>
            <a:ext cx="72008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onsolas" panose="020B0609020204030204" pitchFamily="49" charset="0"/>
              </a:rPr>
              <a:t>data_forestimpute</a:t>
            </a:r>
            <a:r>
              <a:rPr lang="en-GB" dirty="0">
                <a:latin typeface="Consolas" panose="020B0609020204030204" pitchFamily="49" charset="0"/>
              </a:rPr>
              <a:t> |&gt;</a:t>
            </a:r>
          </a:p>
          <a:p>
            <a:r>
              <a:rPr lang="en-GB" dirty="0">
                <a:latin typeface="Consolas" panose="020B0609020204030204" pitchFamily="49" charset="0"/>
              </a:rPr>
              <a:t>  select(</a:t>
            </a:r>
          </a:p>
          <a:p>
            <a:r>
              <a:rPr lang="en-GB" dirty="0">
                <a:latin typeface="Consolas" panose="020B0609020204030204" pitchFamily="49" charset="0"/>
              </a:rPr>
              <a:t>    `Majority protein IDs`,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Experiment,logIntensity</a:t>
            </a:r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  ) |&gt;  </a:t>
            </a:r>
            <a:r>
              <a:rPr lang="en-GB" dirty="0" err="1">
                <a:latin typeface="Consolas" panose="020B0609020204030204" pitchFamily="49" charset="0"/>
              </a:rPr>
              <a:t>pivot_wider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names_from</a:t>
            </a:r>
            <a:r>
              <a:rPr lang="en-GB" dirty="0">
                <a:latin typeface="Consolas" panose="020B0609020204030204" pitchFamily="49" charset="0"/>
              </a:rPr>
              <a:t>=Experiment,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values_from</a:t>
            </a:r>
            <a:r>
              <a:rPr lang="en-GB" dirty="0">
                <a:latin typeface="Consolas" panose="020B0609020204030204" pitchFamily="49" charset="0"/>
              </a:rPr>
              <a:t>=</a:t>
            </a:r>
            <a:r>
              <a:rPr lang="en-GB" dirty="0" err="1">
                <a:latin typeface="Consolas" panose="020B0609020204030204" pitchFamily="49" charset="0"/>
              </a:rPr>
              <a:t>logIntensity</a:t>
            </a:r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column_to_rownames</a:t>
            </a:r>
            <a:r>
              <a:rPr lang="en-GB" dirty="0">
                <a:latin typeface="Consolas" panose="020B0609020204030204" pitchFamily="49" charset="0"/>
              </a:rPr>
              <a:t>("Majority protein IDs") |&gt;</a:t>
            </a:r>
          </a:p>
          <a:p>
            <a:r>
              <a:rPr lang="en-GB" dirty="0">
                <a:latin typeface="Consolas" panose="020B0609020204030204" pitchFamily="49" charset="0"/>
              </a:rPr>
              <a:t>  t()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prcomp</a:t>
            </a:r>
            <a:r>
              <a:rPr lang="en-GB" dirty="0">
                <a:latin typeface="Consolas" panose="020B0609020204030204" pitchFamily="49" charset="0"/>
              </a:rPr>
              <a:t>() -&gt; </a:t>
            </a:r>
            <a:r>
              <a:rPr lang="en-GB" dirty="0" err="1">
                <a:latin typeface="Consolas" panose="020B0609020204030204" pitchFamily="49" charset="0"/>
              </a:rPr>
              <a:t>pca_result</a:t>
            </a:r>
            <a:endParaRPr lang="en-GB" dirty="0">
              <a:latin typeface="Consolas" panose="020B0609020204030204" pitchFamily="49" charset="0"/>
            </a:endParaRPr>
          </a:p>
          <a:p>
            <a:endParaRPr lang="en-GB" dirty="0">
              <a:latin typeface="Consolas" panose="020B0609020204030204" pitchFamily="49" charset="0"/>
            </a:endParaRPr>
          </a:p>
          <a:p>
            <a:r>
              <a:rPr lang="en-GB" dirty="0" err="1">
                <a:latin typeface="Consolas" panose="020B0609020204030204" pitchFamily="49" charset="0"/>
              </a:rPr>
              <a:t>pca_result$x</a:t>
            </a:r>
            <a:r>
              <a:rPr lang="en-GB" dirty="0">
                <a:latin typeface="Consolas" panose="020B0609020204030204" pitchFamily="49" charset="0"/>
              </a:rPr>
              <a:t>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as_tibble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rownames</a:t>
            </a:r>
            <a:r>
              <a:rPr lang="en-GB" dirty="0">
                <a:latin typeface="Consolas" panose="020B0609020204030204" pitchFamily="49" charset="0"/>
              </a:rPr>
              <a:t>="Experiment") -&gt; </a:t>
            </a:r>
            <a:r>
              <a:rPr lang="en-GB" dirty="0" err="1">
                <a:latin typeface="Consolas" panose="020B0609020204030204" pitchFamily="49" charset="0"/>
              </a:rPr>
              <a:t>pca_result</a:t>
            </a:r>
            <a:endParaRPr lang="en-GB" dirty="0">
              <a:latin typeface="Consolas" panose="020B0609020204030204" pitchFamily="49" charset="0"/>
            </a:endParaRPr>
          </a:p>
          <a:p>
            <a:endParaRPr lang="en-GB" dirty="0">
              <a:latin typeface="Consolas" panose="020B0609020204030204" pitchFamily="49" charset="0"/>
            </a:endParaRPr>
          </a:p>
          <a:p>
            <a:r>
              <a:rPr lang="en-GB" dirty="0" err="1">
                <a:latin typeface="Consolas" panose="020B0609020204030204" pitchFamily="49" charset="0"/>
              </a:rPr>
              <a:t>pca_result</a:t>
            </a:r>
            <a:r>
              <a:rPr lang="en-GB" dirty="0">
                <a:latin typeface="Consolas" panose="020B0609020204030204" pitchFamily="49" charset="0"/>
              </a:rPr>
              <a:t>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left_join</a:t>
            </a:r>
            <a:r>
              <a:rPr lang="en-GB" dirty="0">
                <a:latin typeface="Consolas" panose="020B0609020204030204" pitchFamily="49" charset="0"/>
              </a:rPr>
              <a:t>(data |&gt; distinct(</a:t>
            </a:r>
            <a:r>
              <a:rPr lang="en-GB" dirty="0" err="1">
                <a:latin typeface="Consolas" panose="020B0609020204030204" pitchFamily="49" charset="0"/>
              </a:rPr>
              <a:t>Experiment,Condition</a:t>
            </a:r>
            <a:r>
              <a:rPr lang="en-GB" dirty="0">
                <a:latin typeface="Consolas" panose="020B0609020204030204" pitchFamily="49" charset="0"/>
              </a:rPr>
              <a:t>))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ggplot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aes</a:t>
            </a:r>
            <a:r>
              <a:rPr lang="en-GB" dirty="0">
                <a:latin typeface="Consolas" panose="020B0609020204030204" pitchFamily="49" charset="0"/>
              </a:rPr>
              <a:t>(x=PC1, y=PC2, colour=Condition))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geom_point</a:t>
            </a:r>
            <a:r>
              <a:rPr lang="en-GB" dirty="0">
                <a:latin typeface="Consolas" panose="020B0609020204030204" pitchFamily="49" charset="0"/>
              </a:rPr>
              <a:t>(size=4)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A3A17-8CA2-DB0E-C113-FF4C3B13A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1916832"/>
            <a:ext cx="495655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5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AEC03-8CBB-01C0-7C55-5B884C069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Summarising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FFDBF-C32F-3322-EA3A-E5CA04B41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976" y="1700808"/>
            <a:ext cx="6096000" cy="2592288"/>
          </a:xfrm>
        </p:spPr>
        <p:txBody>
          <a:bodyPr>
            <a:normAutofit/>
          </a:bodyPr>
          <a:lstStyle/>
          <a:p>
            <a:r>
              <a:rPr lang="en-GB" sz="2800" dirty="0"/>
              <a:t>Mean of log transformed values</a:t>
            </a:r>
          </a:p>
          <a:p>
            <a:pPr lvl="1"/>
            <a:r>
              <a:rPr lang="en-GB" sz="2400" dirty="0"/>
              <a:t>Not the same as log of original means</a:t>
            </a:r>
          </a:p>
          <a:p>
            <a:pPr lvl="1"/>
            <a:r>
              <a:rPr lang="en-GB" sz="2400" dirty="0"/>
              <a:t>Should always work on log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3DAE7A-3AA0-F4A1-2F4E-FD94F7395F3B}"/>
              </a:ext>
            </a:extLst>
          </p:cNvPr>
          <p:cNvSpPr txBox="1"/>
          <p:nvPr/>
        </p:nvSpPr>
        <p:spPr>
          <a:xfrm>
            <a:off x="335360" y="1700808"/>
            <a:ext cx="6096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onsolas" panose="020B0609020204030204" pitchFamily="49" charset="0"/>
              </a:rPr>
              <a:t>data_forestimpute</a:t>
            </a:r>
            <a:r>
              <a:rPr lang="en-GB" dirty="0">
                <a:latin typeface="Consolas" panose="020B0609020204030204" pitchFamily="49" charset="0"/>
              </a:rPr>
              <a:t>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`Majority protein </a:t>
            </a:r>
            <a:r>
              <a:rPr lang="en-GB" dirty="0" err="1">
                <a:latin typeface="Consolas" panose="020B0609020204030204" pitchFamily="49" charset="0"/>
              </a:rPr>
              <a:t>IDs`,Condition</a:t>
            </a:r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summarise(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logIntensity</a:t>
            </a:r>
            <a:r>
              <a:rPr lang="en-GB" dirty="0">
                <a:latin typeface="Consolas" panose="020B0609020204030204" pitchFamily="49" charset="0"/>
              </a:rPr>
              <a:t> = mean(</a:t>
            </a:r>
            <a:r>
              <a:rPr lang="en-GB" dirty="0" err="1">
                <a:latin typeface="Consolas" panose="020B0609020204030204" pitchFamily="49" charset="0"/>
              </a:rPr>
              <a:t>logIntensity</a:t>
            </a:r>
            <a:r>
              <a:rPr lang="en-GB" dirty="0">
                <a:latin typeface="Consolas" panose="020B0609020204030204" pitchFamily="49" charset="0"/>
              </a:rPr>
              <a:t>)</a:t>
            </a: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pivot_wider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names_from</a:t>
            </a:r>
            <a:r>
              <a:rPr lang="en-GB" dirty="0">
                <a:latin typeface="Consolas" panose="020B0609020204030204" pitchFamily="49" charset="0"/>
              </a:rPr>
              <a:t>=Condition,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values_from</a:t>
            </a:r>
            <a:r>
              <a:rPr lang="en-GB" dirty="0">
                <a:latin typeface="Consolas" panose="020B0609020204030204" pitchFamily="49" charset="0"/>
              </a:rPr>
              <a:t>=</a:t>
            </a:r>
            <a:r>
              <a:rPr lang="en-GB" dirty="0" err="1">
                <a:latin typeface="Consolas" panose="020B0609020204030204" pitchFamily="49" charset="0"/>
              </a:rPr>
              <a:t>logIntensity</a:t>
            </a:r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  ) -&gt; </a:t>
            </a:r>
            <a:r>
              <a:rPr lang="en-GB" dirty="0" err="1">
                <a:latin typeface="Consolas" panose="020B0609020204030204" pitchFamily="49" charset="0"/>
              </a:rPr>
              <a:t>data_per_condition</a:t>
            </a:r>
            <a:endParaRPr lang="en-GB" dirty="0">
              <a:latin typeface="Consolas" panose="020B060902020403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A4FFEC-A43F-CBD2-2691-BF57205D1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789" y="4509120"/>
            <a:ext cx="6371851" cy="16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962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29E18-0437-1A3E-97DB-DA47AC98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 Scatterplots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041D9A-9B92-92F6-839D-5419C6660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556792"/>
            <a:ext cx="45720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BB67B-8855-F39C-DB6F-36E929ECA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556792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12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499B1-CD35-4643-AB7F-7D275F48A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Peptide MS2 Spectra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EEF397-7152-4568-AE38-5086EF8B1B01}"/>
              </a:ext>
            </a:extLst>
          </p:cNvPr>
          <p:cNvSpPr/>
          <p:nvPr/>
        </p:nvSpPr>
        <p:spPr>
          <a:xfrm>
            <a:off x="8924118" y="6487416"/>
            <a:ext cx="3267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https://iomics.ugent.be/ms2pip/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B622C4-AF55-48A9-ADAE-1775D830E9F8}"/>
              </a:ext>
            </a:extLst>
          </p:cNvPr>
          <p:cNvGrpSpPr/>
          <p:nvPr/>
        </p:nvGrpSpPr>
        <p:grpSpPr>
          <a:xfrm>
            <a:off x="1725922" y="3377339"/>
            <a:ext cx="7066565" cy="1929299"/>
            <a:chOff x="1725922" y="3377339"/>
            <a:chExt cx="7066565" cy="19292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3CB476-8BCD-4E7C-860D-D9CDE78A42AD}"/>
                </a:ext>
              </a:extLst>
            </p:cNvPr>
            <p:cNvSpPr txBox="1"/>
            <p:nvPr/>
          </p:nvSpPr>
          <p:spPr>
            <a:xfrm>
              <a:off x="1725922" y="3818768"/>
              <a:ext cx="1582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Observed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DC20DE-22A3-431D-A9BF-4A07E3044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1744" y="3377339"/>
              <a:ext cx="5000743" cy="192929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2829C3-E540-4C80-B192-E9E1B8EE56B5}"/>
              </a:ext>
            </a:extLst>
          </p:cNvPr>
          <p:cNvGrpSpPr/>
          <p:nvPr/>
        </p:nvGrpSpPr>
        <p:grpSpPr>
          <a:xfrm>
            <a:off x="1506650" y="1404896"/>
            <a:ext cx="7613686" cy="2006058"/>
            <a:chOff x="1506650" y="1404896"/>
            <a:chExt cx="7613686" cy="200605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45DE06-5BD9-4ED6-B694-20871BBB7470}"/>
                </a:ext>
              </a:extLst>
            </p:cNvPr>
            <p:cNvSpPr txBox="1"/>
            <p:nvPr/>
          </p:nvSpPr>
          <p:spPr>
            <a:xfrm>
              <a:off x="1506650" y="1871246"/>
              <a:ext cx="18165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Theoretical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5F7675-020F-44C2-BD72-20474FC88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1744" y="1404896"/>
              <a:ext cx="5328592" cy="2006058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E8FAAD-D49F-4FB7-8A9B-1CFC2FC53578}"/>
              </a:ext>
            </a:extLst>
          </p:cNvPr>
          <p:cNvSpPr txBox="1"/>
          <p:nvPr/>
        </p:nvSpPr>
        <p:spPr>
          <a:xfrm>
            <a:off x="1652316" y="5449312"/>
            <a:ext cx="9607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Searches are not performed by inferring sequence from spectra, but by scoring matches to predicted spectra</a:t>
            </a:r>
          </a:p>
        </p:txBody>
      </p:sp>
    </p:spTree>
    <p:extLst>
      <p:ext uri="{BB962C8B-B14F-4D97-AF65-F5344CB8AC3E}">
        <p14:creationId xmlns:p14="http://schemas.microsoft.com/office/powerpoint/2010/main" val="121818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5F38B-012B-499A-8182-0E5F7D7BB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83F44-8849-577E-7FA5-E42415697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098578"/>
          </a:xfrm>
        </p:spPr>
        <p:txBody>
          <a:bodyPr>
            <a:normAutofit/>
          </a:bodyPr>
          <a:lstStyle/>
          <a:p>
            <a:r>
              <a:rPr lang="en-GB" dirty="0"/>
              <a:t>Exercise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Visualising, Normalising, Exploring</a:t>
            </a:r>
          </a:p>
        </p:txBody>
      </p:sp>
    </p:spTree>
    <p:extLst>
      <p:ext uri="{BB962C8B-B14F-4D97-AF65-F5344CB8AC3E}">
        <p14:creationId xmlns:p14="http://schemas.microsoft.com/office/powerpoint/2010/main" val="3599437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289EF-7077-2CBD-24E0-61CB9E397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7FA0-5A54-1EAD-8546-5BDF874C2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520" y="2693987"/>
            <a:ext cx="8640960" cy="1470025"/>
          </a:xfrm>
        </p:spPr>
        <p:txBody>
          <a:bodyPr>
            <a:noAutofit/>
          </a:bodyPr>
          <a:lstStyle/>
          <a:p>
            <a:r>
              <a:rPr lang="en-GB" sz="6600" dirty="0"/>
              <a:t>Statistical Analysis</a:t>
            </a:r>
            <a:endParaRPr lang="en-GB" sz="4800" dirty="0"/>
          </a:p>
        </p:txBody>
      </p:sp>
      <p:pic>
        <p:nvPicPr>
          <p:cNvPr id="4" name="Picture 2" descr="C:\Users\andrewss\Desktop\bioinformatics_logo_small.png">
            <a:extLst>
              <a:ext uri="{FF2B5EF4-FFF2-40B4-BE49-F238E27FC236}">
                <a16:creationId xmlns:a16="http://schemas.microsoft.com/office/drawing/2014/main" id="{D29F1D0F-5015-727D-1FC3-D81A0A553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0380" y="5661248"/>
            <a:ext cx="3281980" cy="11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1758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4C14A-B381-3FB2-608B-228756E54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20" y="85252"/>
            <a:ext cx="10972800" cy="1143000"/>
          </a:xfrm>
        </p:spPr>
        <p:txBody>
          <a:bodyPr/>
          <a:lstStyle/>
          <a:p>
            <a:r>
              <a:rPr lang="en-GB" dirty="0"/>
              <a:t>Statistics for Proteomics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A9396-E277-ADE1-D64C-19029B96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2508"/>
            <a:ext cx="10972800" cy="4525963"/>
          </a:xfrm>
        </p:spPr>
        <p:txBody>
          <a:bodyPr>
            <a:normAutofit/>
          </a:bodyPr>
          <a:lstStyle/>
          <a:p>
            <a:r>
              <a:rPr lang="en-GB" sz="2800" dirty="0"/>
              <a:t>Intensity value is a continuous measurement</a:t>
            </a:r>
          </a:p>
          <a:p>
            <a:r>
              <a:rPr lang="en-GB" sz="2800" dirty="0"/>
              <a:t>Values are stable on a log scale</a:t>
            </a:r>
          </a:p>
          <a:p>
            <a:endParaRPr lang="en-GB" sz="2800" dirty="0"/>
          </a:p>
          <a:p>
            <a:r>
              <a:rPr lang="en-GB" sz="2800" dirty="0"/>
              <a:t>Standard continuous statistics are applicable</a:t>
            </a:r>
          </a:p>
          <a:p>
            <a:pPr lvl="1"/>
            <a:r>
              <a:rPr lang="en-GB" sz="2400" dirty="0"/>
              <a:t>T-Test, ANOVA, Linear Models</a:t>
            </a:r>
          </a:p>
          <a:p>
            <a:pPr lvl="1"/>
            <a:endParaRPr lang="en-GB" sz="2400" dirty="0"/>
          </a:p>
          <a:p>
            <a:pPr lvl="1"/>
            <a:endParaRPr lang="en-GB" sz="2400" dirty="0"/>
          </a:p>
          <a:p>
            <a:endParaRPr lang="en-GB" sz="2800" dirty="0"/>
          </a:p>
          <a:p>
            <a:r>
              <a:rPr lang="en-GB" sz="2800" dirty="0"/>
              <a:t>More specialised statistics can offer more power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CE6D84-654F-EA03-001D-F791CBFB811E}"/>
              </a:ext>
            </a:extLst>
          </p:cNvPr>
          <p:cNvGrpSpPr/>
          <p:nvPr/>
        </p:nvGrpSpPr>
        <p:grpSpPr>
          <a:xfrm>
            <a:off x="1343472" y="5661248"/>
            <a:ext cx="8280920" cy="1089079"/>
            <a:chOff x="33511" y="5362440"/>
            <a:chExt cx="11614104" cy="15274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5F7502-E344-756E-DE87-D84B8AFE4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11" y="5362440"/>
              <a:ext cx="1303858" cy="152744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2103CD-F57D-5A00-8EA6-C2F76C30F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5313" y="5696091"/>
              <a:ext cx="2249610" cy="86014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BA0057-4E0F-18F1-2652-A4DF973FC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1502" y="5636963"/>
              <a:ext cx="1724443" cy="9782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1B5A36-7207-0790-166F-770E30C09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7548" y="5696091"/>
              <a:ext cx="2232716" cy="8601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ABBC9F-81D9-C316-8E39-414EE677A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60264" y="5636963"/>
              <a:ext cx="2537743" cy="8673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F7CD64-F09C-E39E-8156-554CCE9A7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62433" y="5599889"/>
              <a:ext cx="1385182" cy="86370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83528F-19E1-8826-85CD-BF9F105BF4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5480" y="3717032"/>
            <a:ext cx="4233611" cy="11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73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8BF2-6BA4-0230-BF03-AE338619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Testing Correction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F3C0-A06A-A82A-7F33-5C1E0BD97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Thousands of tests performed</a:t>
            </a:r>
          </a:p>
          <a:p>
            <a:pPr lvl="1"/>
            <a:r>
              <a:rPr lang="en-GB" dirty="0"/>
              <a:t>One for each protein</a:t>
            </a:r>
          </a:p>
          <a:p>
            <a:r>
              <a:rPr lang="en-GB" dirty="0"/>
              <a:t>Raw p-values only valid if only one test performed</a:t>
            </a:r>
          </a:p>
          <a:p>
            <a:pPr lvl="1"/>
            <a:r>
              <a:rPr lang="en-GB" dirty="0"/>
              <a:t>Some stats will correct automatically – need to check</a:t>
            </a:r>
          </a:p>
          <a:p>
            <a:r>
              <a:rPr lang="en-GB" dirty="0"/>
              <a:t>False positive rate will be high if many tests used</a:t>
            </a:r>
          </a:p>
          <a:p>
            <a:endParaRPr lang="en-GB" dirty="0"/>
          </a:p>
          <a:p>
            <a:r>
              <a:rPr lang="en-GB" dirty="0"/>
              <a:t>P-value correction</a:t>
            </a:r>
          </a:p>
          <a:p>
            <a:pPr lvl="1"/>
            <a:r>
              <a:rPr lang="en-GB" dirty="0"/>
              <a:t>Benjamini and Hochberg False Discovery Rate</a:t>
            </a:r>
          </a:p>
          <a:p>
            <a:pPr lvl="1"/>
            <a:r>
              <a:rPr lang="en-GB" dirty="0" err="1">
                <a:latin typeface="Consolas" panose="020B0609020204030204" pitchFamily="49" charset="0"/>
              </a:rPr>
              <a:t>p.adjust</a:t>
            </a:r>
            <a:r>
              <a:rPr lang="en-GB" dirty="0">
                <a:latin typeface="Consolas" panose="020B0609020204030204" pitchFamily="49" charset="0"/>
              </a:rPr>
              <a:t> </a:t>
            </a:r>
            <a:r>
              <a:rPr lang="en-GB" dirty="0"/>
              <a:t>function in R</a:t>
            </a:r>
          </a:p>
        </p:txBody>
      </p:sp>
    </p:spTree>
    <p:extLst>
      <p:ext uri="{BB962C8B-B14F-4D97-AF65-F5344CB8AC3E}">
        <p14:creationId xmlns:p14="http://schemas.microsoft.com/office/powerpoint/2010/main" val="1280770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12A83-66E0-3D9C-4545-1992E7419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over multiple conditions (ANOVA)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D7D9BF-60B9-BF96-D472-B722D44A7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740" y="1844824"/>
            <a:ext cx="6205834" cy="2694272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Highly powered </a:t>
            </a:r>
          </a:p>
          <a:p>
            <a:pPr lvl="1"/>
            <a:r>
              <a:rPr lang="en-GB" dirty="0"/>
              <a:t>Often over-powered</a:t>
            </a:r>
          </a:p>
          <a:p>
            <a:pPr lvl="1"/>
            <a:endParaRPr lang="en-GB" dirty="0"/>
          </a:p>
          <a:p>
            <a:r>
              <a:rPr lang="en-GB" dirty="0"/>
              <a:t>Doesn’t say which conditions drive changes</a:t>
            </a:r>
          </a:p>
          <a:p>
            <a:pPr lvl="1"/>
            <a:r>
              <a:rPr lang="en-GB" dirty="0"/>
              <a:t>Post-hoc tests / filtering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342665-1289-7F3F-B468-E8F8FB071091}"/>
              </a:ext>
            </a:extLst>
          </p:cNvPr>
          <p:cNvSpPr txBox="1"/>
          <p:nvPr/>
        </p:nvSpPr>
        <p:spPr>
          <a:xfrm>
            <a:off x="263352" y="1988840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(`Majority protein IDs`)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anova_test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logIntensity</a:t>
            </a:r>
            <a:r>
              <a:rPr lang="en-GB" dirty="0">
                <a:latin typeface="Consolas" panose="020B0609020204030204" pitchFamily="49" charset="0"/>
              </a:rPr>
              <a:t> ~ Condition</a:t>
            </a: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ungroup() -&gt; </a:t>
            </a:r>
            <a:r>
              <a:rPr lang="en-GB" dirty="0" err="1">
                <a:latin typeface="Consolas" panose="020B0609020204030204" pitchFamily="49" charset="0"/>
              </a:rPr>
              <a:t>anova_results</a:t>
            </a:r>
            <a:endParaRPr lang="en-GB" dirty="0">
              <a:latin typeface="Consolas" panose="020B0609020204030204" pitchFamily="49" charset="0"/>
            </a:endParaRPr>
          </a:p>
          <a:p>
            <a:endParaRPr lang="en-GB" dirty="0">
              <a:latin typeface="Consolas" panose="020B0609020204030204" pitchFamily="49" charset="0"/>
            </a:endParaRPr>
          </a:p>
          <a:p>
            <a:r>
              <a:rPr lang="en-GB" dirty="0" err="1">
                <a:latin typeface="Consolas" panose="020B0609020204030204" pitchFamily="49" charset="0"/>
              </a:rPr>
              <a:t>anova_results</a:t>
            </a:r>
            <a:r>
              <a:rPr lang="en-GB" dirty="0">
                <a:latin typeface="Consolas" panose="020B0609020204030204" pitchFamily="49" charset="0"/>
              </a:rPr>
              <a:t>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as_tibble</a:t>
            </a:r>
            <a:r>
              <a:rPr lang="en-GB" dirty="0">
                <a:latin typeface="Consolas" panose="020B0609020204030204" pitchFamily="49" charset="0"/>
              </a:rPr>
              <a:t>() |&gt;</a:t>
            </a:r>
          </a:p>
          <a:p>
            <a:r>
              <a:rPr lang="en-GB" dirty="0">
                <a:latin typeface="Consolas" panose="020B0609020204030204" pitchFamily="49" charset="0"/>
              </a:rPr>
              <a:t>  mutate(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fdr</a:t>
            </a:r>
            <a:r>
              <a:rPr lang="en-GB" dirty="0">
                <a:latin typeface="Consolas" panose="020B0609020204030204" pitchFamily="49" charset="0"/>
              </a:rPr>
              <a:t> = </a:t>
            </a:r>
            <a:r>
              <a:rPr lang="en-GB" dirty="0" err="1">
                <a:latin typeface="Consolas" panose="020B0609020204030204" pitchFamily="49" charset="0"/>
              </a:rPr>
              <a:t>p.adjust</a:t>
            </a:r>
            <a:r>
              <a:rPr lang="en-GB" dirty="0">
                <a:latin typeface="Consolas" panose="020B0609020204030204" pitchFamily="49" charset="0"/>
              </a:rPr>
              <a:t>(p, method="</a:t>
            </a:r>
            <a:r>
              <a:rPr lang="en-GB" dirty="0" err="1">
                <a:latin typeface="Consolas" panose="020B0609020204030204" pitchFamily="49" charset="0"/>
              </a:rPr>
              <a:t>fdr</a:t>
            </a:r>
            <a:r>
              <a:rPr lang="en-GB" dirty="0">
                <a:latin typeface="Consolas" panose="020B0609020204030204" pitchFamily="49" charset="0"/>
              </a:rPr>
              <a:t>")</a:t>
            </a: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select(</a:t>
            </a:r>
          </a:p>
          <a:p>
            <a:r>
              <a:rPr lang="en-GB" dirty="0">
                <a:latin typeface="Consolas" panose="020B0609020204030204" pitchFamily="49" charset="0"/>
              </a:rPr>
              <a:t>    `Majority protein IDs`,</a:t>
            </a:r>
            <a:r>
              <a:rPr lang="en-GB" dirty="0" err="1">
                <a:latin typeface="Consolas" panose="020B0609020204030204" pitchFamily="49" charset="0"/>
              </a:rPr>
              <a:t>DFn,DFd,fdr</a:t>
            </a:r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  ) -&gt; </a:t>
            </a:r>
            <a:r>
              <a:rPr lang="en-GB" dirty="0" err="1">
                <a:latin typeface="Consolas" panose="020B0609020204030204" pitchFamily="49" charset="0"/>
              </a:rPr>
              <a:t>anova_results</a:t>
            </a:r>
            <a:endParaRPr lang="en-GB" dirty="0">
              <a:latin typeface="Consolas" panose="020B060902020403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0C11D-F5F4-1450-0EC5-F41D38B4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795" y="4655482"/>
            <a:ext cx="5736605" cy="19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6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4A4B-D529-0AD3-A910-54EFDC5A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883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Simple T-Test</a:t>
            </a:r>
            <a:br>
              <a:rPr lang="en-GB" dirty="0"/>
            </a:br>
            <a:r>
              <a:rPr lang="en-GB" sz="2700" dirty="0"/>
              <a:t>(usually 2 conditions)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56904-F0CC-8B91-51FF-BE62CD09D689}"/>
              </a:ext>
            </a:extLst>
          </p:cNvPr>
          <p:cNvSpPr txBox="1"/>
          <p:nvPr/>
        </p:nvSpPr>
        <p:spPr>
          <a:xfrm>
            <a:off x="191344" y="1268760"/>
            <a:ext cx="6096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filter (</a:t>
            </a:r>
            <a:r>
              <a:rPr lang="en-GB" dirty="0" err="1">
                <a:latin typeface="Consolas" panose="020B0609020204030204" pitchFamily="49" charset="0"/>
              </a:rPr>
              <a:t>str_detect</a:t>
            </a:r>
            <a:r>
              <a:rPr lang="en-GB" dirty="0">
                <a:latin typeface="Consolas" panose="020B0609020204030204" pitchFamily="49" charset="0"/>
              </a:rPr>
              <a:t>(Experiment,"</a:t>
            </a:r>
            <a:r>
              <a:rPr lang="en-GB" dirty="0" err="1">
                <a:latin typeface="Consolas" panose="020B0609020204030204" pitchFamily="49" charset="0"/>
              </a:rPr>
              <a:t>ProtTot</a:t>
            </a:r>
            <a:r>
              <a:rPr lang="en-GB" dirty="0">
                <a:latin typeface="Consolas" panose="020B0609020204030204" pitchFamily="49" charset="0"/>
              </a:rPr>
              <a:t>"))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(`Majority protein IDs`)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t_test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logIntensity</a:t>
            </a:r>
            <a:r>
              <a:rPr lang="en-GB" dirty="0">
                <a:latin typeface="Consolas" panose="020B0609020204030204" pitchFamily="49" charset="0"/>
              </a:rPr>
              <a:t> ~ Condition)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as_tibble</a:t>
            </a:r>
            <a:r>
              <a:rPr lang="en-GB" dirty="0">
                <a:latin typeface="Consolas" panose="020B0609020204030204" pitchFamily="49" charset="0"/>
              </a:rPr>
              <a:t>() |&gt;</a:t>
            </a:r>
          </a:p>
          <a:p>
            <a:r>
              <a:rPr lang="en-GB" dirty="0">
                <a:latin typeface="Consolas" panose="020B0609020204030204" pitchFamily="49" charset="0"/>
              </a:rPr>
              <a:t>  mutate(</a:t>
            </a:r>
            <a:r>
              <a:rPr lang="en-GB" dirty="0" err="1">
                <a:latin typeface="Consolas" panose="020B0609020204030204" pitchFamily="49" charset="0"/>
              </a:rPr>
              <a:t>fdr</a:t>
            </a:r>
            <a:r>
              <a:rPr lang="en-GB" dirty="0">
                <a:latin typeface="Consolas" panose="020B0609020204030204" pitchFamily="49" charset="0"/>
              </a:rPr>
              <a:t> = </a:t>
            </a:r>
            <a:r>
              <a:rPr lang="en-GB" dirty="0" err="1">
                <a:latin typeface="Consolas" panose="020B0609020204030204" pitchFamily="49" charset="0"/>
              </a:rPr>
              <a:t>p.adjust</a:t>
            </a:r>
            <a:r>
              <a:rPr lang="en-GB" dirty="0">
                <a:latin typeface="Consolas" panose="020B0609020204030204" pitchFamily="49" charset="0"/>
              </a:rPr>
              <a:t>(p, method="</a:t>
            </a:r>
            <a:r>
              <a:rPr lang="en-GB" dirty="0" err="1">
                <a:latin typeface="Consolas" panose="020B0609020204030204" pitchFamily="49" charset="0"/>
              </a:rPr>
              <a:t>fdr</a:t>
            </a:r>
            <a:r>
              <a:rPr lang="en-GB" dirty="0">
                <a:latin typeface="Consolas" panose="020B0609020204030204" pitchFamily="49" charset="0"/>
              </a:rPr>
              <a:t>")) |&gt;</a:t>
            </a:r>
          </a:p>
          <a:p>
            <a:r>
              <a:rPr lang="en-GB" dirty="0">
                <a:latin typeface="Consolas" panose="020B0609020204030204" pitchFamily="49" charset="0"/>
              </a:rPr>
              <a:t>  mutate(</a:t>
            </a:r>
          </a:p>
          <a:p>
            <a:r>
              <a:rPr lang="en-GB" dirty="0">
                <a:latin typeface="Consolas" panose="020B0609020204030204" pitchFamily="49" charset="0"/>
              </a:rPr>
              <a:t>    significant = </a:t>
            </a:r>
            <a:r>
              <a:rPr lang="en-GB" dirty="0" err="1">
                <a:latin typeface="Consolas" panose="020B0609020204030204" pitchFamily="49" charset="0"/>
              </a:rPr>
              <a:t>if_else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  </a:t>
            </a:r>
            <a:r>
              <a:rPr lang="en-GB" dirty="0" err="1">
                <a:latin typeface="Consolas" panose="020B0609020204030204" pitchFamily="49" charset="0"/>
              </a:rPr>
              <a:t>fdr</a:t>
            </a:r>
            <a:r>
              <a:rPr lang="en-GB" dirty="0">
                <a:latin typeface="Consolas" panose="020B0609020204030204" pitchFamily="49" charset="0"/>
              </a:rPr>
              <a:t> &lt; 0.05, </a:t>
            </a:r>
          </a:p>
          <a:p>
            <a:r>
              <a:rPr lang="en-GB" dirty="0">
                <a:latin typeface="Consolas" panose="020B0609020204030204" pitchFamily="49" charset="0"/>
              </a:rPr>
              <a:t>      "Significant",</a:t>
            </a:r>
          </a:p>
          <a:p>
            <a:r>
              <a:rPr lang="en-GB" dirty="0">
                <a:latin typeface="Consolas" panose="020B0609020204030204" pitchFamily="49" charset="0"/>
              </a:rPr>
              <a:t>      "Not Significant")</a:t>
            </a: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select(</a:t>
            </a:r>
          </a:p>
          <a:p>
            <a:r>
              <a:rPr lang="en-GB" dirty="0">
                <a:latin typeface="Consolas" panose="020B0609020204030204" pitchFamily="49" charset="0"/>
              </a:rPr>
              <a:t>    `Majority protein IDs`, </a:t>
            </a:r>
          </a:p>
          <a:p>
            <a:r>
              <a:rPr lang="en-GB" dirty="0">
                <a:latin typeface="Consolas" panose="020B0609020204030204" pitchFamily="49" charset="0"/>
              </a:rPr>
              <a:t>    group1,group2, </a:t>
            </a:r>
          </a:p>
          <a:p>
            <a:r>
              <a:rPr lang="en-GB" dirty="0">
                <a:latin typeface="Consolas" panose="020B0609020204030204" pitchFamily="49" charset="0"/>
              </a:rPr>
              <a:t>    statistic, </a:t>
            </a:r>
            <a:r>
              <a:rPr lang="en-GB" dirty="0" err="1">
                <a:latin typeface="Consolas" panose="020B0609020204030204" pitchFamily="49" charset="0"/>
              </a:rPr>
              <a:t>fdr</a:t>
            </a:r>
            <a:r>
              <a:rPr lang="en-GB" dirty="0">
                <a:latin typeface="Consolas" panose="020B0609020204030204" pitchFamily="49" charset="0"/>
              </a:rPr>
              <a:t>,</a:t>
            </a:r>
          </a:p>
          <a:p>
            <a:r>
              <a:rPr lang="en-GB" dirty="0">
                <a:latin typeface="Consolas" panose="020B0609020204030204" pitchFamily="49" charset="0"/>
              </a:rPr>
              <a:t>    significant</a:t>
            </a: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arrange(</a:t>
            </a:r>
            <a:r>
              <a:rPr lang="en-GB" dirty="0" err="1">
                <a:latin typeface="Consolas" panose="020B0609020204030204" pitchFamily="49" charset="0"/>
              </a:rPr>
              <a:t>fdr</a:t>
            </a:r>
            <a:r>
              <a:rPr lang="en-GB" dirty="0">
                <a:latin typeface="Consolas" panose="020B0609020204030204" pitchFamily="49" charset="0"/>
              </a:rPr>
              <a:t>) -&gt; q1_vs_q2_t_test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E3FD0E-847A-52A6-2FBA-88AF8B13B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4" y="4149080"/>
            <a:ext cx="7579197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928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EA518B-A994-8E4D-4FEC-3E91B5422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839" y="1036890"/>
            <a:ext cx="3659249" cy="5854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3432F3-6EA4-A145-0EE8-802562EB5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0784" y="0"/>
            <a:ext cx="10972800" cy="1143000"/>
          </a:xfrm>
        </p:spPr>
        <p:txBody>
          <a:bodyPr/>
          <a:lstStyle/>
          <a:p>
            <a:r>
              <a:rPr lang="en-GB" dirty="0"/>
              <a:t>Plotting Statistical Results (Heatmap)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A044F-50E4-0B30-995B-A17DCDADEC7E}"/>
              </a:ext>
            </a:extLst>
          </p:cNvPr>
          <p:cNvSpPr txBox="1"/>
          <p:nvPr/>
        </p:nvSpPr>
        <p:spPr>
          <a:xfrm>
            <a:off x="191344" y="1384896"/>
            <a:ext cx="835292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q1_vs_q2_t_test |&gt;</a:t>
            </a:r>
          </a:p>
          <a:p>
            <a:r>
              <a:rPr lang="en-GB" dirty="0">
                <a:latin typeface="Consolas" panose="020B0609020204030204" pitchFamily="49" charset="0"/>
              </a:rPr>
              <a:t>  filter(</a:t>
            </a:r>
            <a:r>
              <a:rPr lang="en-GB" dirty="0" err="1">
                <a:latin typeface="Consolas" panose="020B0609020204030204" pitchFamily="49" charset="0"/>
              </a:rPr>
              <a:t>fdr</a:t>
            </a:r>
            <a:r>
              <a:rPr lang="en-GB" dirty="0">
                <a:latin typeface="Consolas" panose="020B0609020204030204" pitchFamily="49" charset="0"/>
              </a:rPr>
              <a:t>&lt;0.05) |&gt;</a:t>
            </a:r>
          </a:p>
          <a:p>
            <a:r>
              <a:rPr lang="en-GB" dirty="0">
                <a:latin typeface="Consolas" panose="020B0609020204030204" pitchFamily="49" charset="0"/>
              </a:rPr>
              <a:t>  pull(`Majority protein IDs`) -&gt; </a:t>
            </a:r>
            <a:r>
              <a:rPr lang="en-GB" dirty="0" err="1">
                <a:latin typeface="Consolas" panose="020B0609020204030204" pitchFamily="49" charset="0"/>
              </a:rPr>
              <a:t>sig_proteins</a:t>
            </a:r>
            <a:endParaRPr lang="en-GB" dirty="0">
              <a:latin typeface="Consolas" panose="020B0609020204030204" pitchFamily="49" charset="0"/>
            </a:endParaRPr>
          </a:p>
          <a:p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filter 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str_detect</a:t>
            </a:r>
            <a:r>
              <a:rPr lang="en-GB" dirty="0">
                <a:latin typeface="Consolas" panose="020B0609020204030204" pitchFamily="49" charset="0"/>
              </a:rPr>
              <a:t>(Experiment,"</a:t>
            </a:r>
            <a:r>
              <a:rPr lang="en-GB" dirty="0" err="1">
                <a:latin typeface="Consolas" panose="020B0609020204030204" pitchFamily="49" charset="0"/>
              </a:rPr>
              <a:t>ProtTot</a:t>
            </a:r>
            <a:r>
              <a:rPr lang="en-GB" dirty="0">
                <a:latin typeface="Consolas" panose="020B0609020204030204" pitchFamily="49" charset="0"/>
              </a:rPr>
              <a:t>")</a:t>
            </a: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filter(</a:t>
            </a:r>
          </a:p>
          <a:p>
            <a:r>
              <a:rPr lang="en-GB" dirty="0">
                <a:latin typeface="Consolas" panose="020B0609020204030204" pitchFamily="49" charset="0"/>
              </a:rPr>
              <a:t>    `Majority protein IDs` %in% </a:t>
            </a:r>
            <a:r>
              <a:rPr lang="en-GB" dirty="0" err="1">
                <a:latin typeface="Consolas" panose="020B0609020204030204" pitchFamily="49" charset="0"/>
              </a:rPr>
              <a:t>sig_proteins</a:t>
            </a:r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tidy_heatmap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rows=`Majority protein IDs`,</a:t>
            </a:r>
          </a:p>
          <a:p>
            <a:r>
              <a:rPr lang="en-GB" dirty="0">
                <a:latin typeface="Consolas" panose="020B0609020204030204" pitchFamily="49" charset="0"/>
              </a:rPr>
              <a:t>    columns=Experiment,</a:t>
            </a:r>
          </a:p>
          <a:p>
            <a:r>
              <a:rPr lang="en-GB" dirty="0">
                <a:latin typeface="Consolas" panose="020B0609020204030204" pitchFamily="49" charset="0"/>
              </a:rPr>
              <a:t>    values = </a:t>
            </a:r>
            <a:r>
              <a:rPr lang="en-GB" dirty="0" err="1">
                <a:latin typeface="Consolas" panose="020B0609020204030204" pitchFamily="49" charset="0"/>
              </a:rPr>
              <a:t>logIntensity</a:t>
            </a:r>
            <a:r>
              <a:rPr lang="en-GB" dirty="0">
                <a:latin typeface="Consolas" panose="020B0609020204030204" pitchFamily="49" charset="0"/>
              </a:rPr>
              <a:t>,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annotation_col</a:t>
            </a:r>
            <a:r>
              <a:rPr lang="en-GB" dirty="0">
                <a:latin typeface="Consolas" panose="020B0609020204030204" pitchFamily="49" charset="0"/>
              </a:rPr>
              <a:t> = Condition,</a:t>
            </a:r>
          </a:p>
          <a:p>
            <a:r>
              <a:rPr lang="en-GB" dirty="0">
                <a:latin typeface="Consolas" panose="020B0609020204030204" pitchFamily="49" charset="0"/>
              </a:rPr>
              <a:t>    scale="row",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cluster_rows</a:t>
            </a:r>
            <a:r>
              <a:rPr lang="en-GB" dirty="0">
                <a:latin typeface="Consolas" panose="020B0609020204030204" pitchFamily="49" charset="0"/>
              </a:rPr>
              <a:t> = TRUE</a:t>
            </a:r>
          </a:p>
          <a:p>
            <a:r>
              <a:rPr lang="en-GB" dirty="0">
                <a:latin typeface="Consolas" panose="020B0609020204030204" pitchFamily="49" charset="0"/>
              </a:rPr>
              <a:t>)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BCFC771-6798-1B39-9C9D-8A5F1A136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2504" y="-28773"/>
            <a:ext cx="1559496" cy="180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73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33110-812C-DC17-EE38-79266641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Plotting statistical results (Volcano Plot)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8691CB-A539-DA7D-62C9-91A89745674A}"/>
              </a:ext>
            </a:extLst>
          </p:cNvPr>
          <p:cNvSpPr txBox="1"/>
          <p:nvPr/>
        </p:nvSpPr>
        <p:spPr>
          <a:xfrm>
            <a:off x="585960" y="1437085"/>
            <a:ext cx="75982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filter (</a:t>
            </a:r>
            <a:r>
              <a:rPr lang="en-GB" dirty="0" err="1">
                <a:latin typeface="Consolas" panose="020B0609020204030204" pitchFamily="49" charset="0"/>
              </a:rPr>
              <a:t>str_detect</a:t>
            </a:r>
            <a:r>
              <a:rPr lang="en-GB" dirty="0">
                <a:latin typeface="Consolas" panose="020B0609020204030204" pitchFamily="49" charset="0"/>
              </a:rPr>
              <a:t>(Experiment,"</a:t>
            </a:r>
            <a:r>
              <a:rPr lang="en-GB" dirty="0" err="1">
                <a:latin typeface="Consolas" panose="020B0609020204030204" pitchFamily="49" charset="0"/>
              </a:rPr>
              <a:t>ProtTot</a:t>
            </a:r>
            <a:r>
              <a:rPr lang="en-GB" dirty="0">
                <a:latin typeface="Consolas" panose="020B0609020204030204" pitchFamily="49" charset="0"/>
              </a:rPr>
              <a:t>"))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(`Majority protein IDs`, Condition) |&gt;</a:t>
            </a:r>
          </a:p>
          <a:p>
            <a:r>
              <a:rPr lang="en-GB" dirty="0">
                <a:latin typeface="Consolas" panose="020B0609020204030204" pitchFamily="49" charset="0"/>
              </a:rPr>
              <a:t>  summarise(</a:t>
            </a:r>
            <a:r>
              <a:rPr lang="en-GB" dirty="0" err="1">
                <a:latin typeface="Consolas" panose="020B0609020204030204" pitchFamily="49" charset="0"/>
              </a:rPr>
              <a:t>logIntensity</a:t>
            </a:r>
            <a:r>
              <a:rPr lang="en-GB" dirty="0">
                <a:latin typeface="Consolas" panose="020B0609020204030204" pitchFamily="49" charset="0"/>
              </a:rPr>
              <a:t> = mean(</a:t>
            </a:r>
            <a:r>
              <a:rPr lang="en-GB" dirty="0" err="1">
                <a:latin typeface="Consolas" panose="020B0609020204030204" pitchFamily="49" charset="0"/>
              </a:rPr>
              <a:t>logIntensity</a:t>
            </a:r>
            <a:r>
              <a:rPr lang="en-GB" dirty="0">
                <a:latin typeface="Consolas" panose="020B0609020204030204" pitchFamily="49" charset="0"/>
              </a:rPr>
              <a:t>)) |&gt;</a:t>
            </a:r>
          </a:p>
          <a:p>
            <a:r>
              <a:rPr lang="en-GB" dirty="0">
                <a:latin typeface="Consolas" panose="020B0609020204030204" pitchFamily="49" charset="0"/>
              </a:rPr>
              <a:t>  ungroup()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pivot_wider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names_from</a:t>
            </a:r>
            <a:r>
              <a:rPr lang="en-GB" dirty="0">
                <a:latin typeface="Consolas" panose="020B0609020204030204" pitchFamily="49" charset="0"/>
              </a:rPr>
              <a:t>=Condition,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values_from</a:t>
            </a:r>
            <a:r>
              <a:rPr lang="en-GB" dirty="0">
                <a:latin typeface="Consolas" panose="020B0609020204030204" pitchFamily="49" charset="0"/>
              </a:rPr>
              <a:t>=</a:t>
            </a:r>
            <a:r>
              <a:rPr lang="en-GB" dirty="0" err="1">
                <a:latin typeface="Consolas" panose="020B0609020204030204" pitchFamily="49" charset="0"/>
              </a:rPr>
              <a:t>logIntensity</a:t>
            </a:r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mutate(Q1_Q2_difference = Q2_ProtTot - Q1_ProtTot) |&gt;</a:t>
            </a:r>
          </a:p>
          <a:p>
            <a:r>
              <a:rPr lang="en-GB" dirty="0">
                <a:latin typeface="Consolas" panose="020B0609020204030204" pitchFamily="49" charset="0"/>
              </a:rPr>
              <a:t>  select(`Majority protein IDs`,Q1_Q2_difference)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right_join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t_test_results</a:t>
            </a:r>
            <a:r>
              <a:rPr lang="en-GB" dirty="0">
                <a:latin typeface="Consolas" panose="020B0609020204030204" pitchFamily="49" charset="0"/>
              </a:rPr>
              <a:t>) -&gt;</a:t>
            </a:r>
            <a:r>
              <a:rPr lang="en-GB" dirty="0" err="1">
                <a:latin typeface="Consolas" panose="020B0609020204030204" pitchFamily="49" charset="0"/>
              </a:rPr>
              <a:t>t_test_results</a:t>
            </a:r>
            <a:endParaRPr lang="en-GB" dirty="0">
              <a:latin typeface="Consolas" panose="020B060902020403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F04A6B-6060-CC9F-F4BC-F30295C5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5013176"/>
            <a:ext cx="1039852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678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DAE6E-5F87-F8AA-4165-4C4089B01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4D84B-60B4-F879-E320-9716D6D2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Plotting statistical results (Volcano Plot)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34CC2D-2945-02E4-6DC7-615E8C9F0483}"/>
              </a:ext>
            </a:extLst>
          </p:cNvPr>
          <p:cNvSpPr txBox="1"/>
          <p:nvPr/>
        </p:nvSpPr>
        <p:spPr>
          <a:xfrm>
            <a:off x="191344" y="1720840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onsolas" panose="020B0609020204030204" pitchFamily="49" charset="0"/>
              </a:rPr>
              <a:t>t_test_result</a:t>
            </a:r>
            <a:r>
              <a:rPr lang="en-GB" dirty="0">
                <a:latin typeface="Consolas" panose="020B0609020204030204" pitchFamily="49" charset="0"/>
              </a:rPr>
              <a:t>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ggplot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aes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  x=Q1_Q2_difference, </a:t>
            </a:r>
          </a:p>
          <a:p>
            <a:r>
              <a:rPr lang="en-GB" dirty="0">
                <a:latin typeface="Consolas" panose="020B0609020204030204" pitchFamily="49" charset="0"/>
              </a:rPr>
              <a:t>      y=</a:t>
            </a:r>
            <a:r>
              <a:rPr lang="en-GB" dirty="0" err="1">
                <a:latin typeface="Consolas" panose="020B0609020204030204" pitchFamily="49" charset="0"/>
              </a:rPr>
              <a:t>fdr</a:t>
            </a:r>
            <a:r>
              <a:rPr lang="en-GB" dirty="0">
                <a:latin typeface="Consolas" panose="020B0609020204030204" pitchFamily="49" charset="0"/>
              </a:rPr>
              <a:t>, </a:t>
            </a:r>
          </a:p>
          <a:p>
            <a:r>
              <a:rPr lang="en-GB" dirty="0">
                <a:latin typeface="Consolas" panose="020B0609020204030204" pitchFamily="49" charset="0"/>
              </a:rPr>
              <a:t>      colour=significant</a:t>
            </a:r>
          </a:p>
          <a:p>
            <a:r>
              <a:rPr lang="en-GB" dirty="0">
                <a:latin typeface="Consolas" panose="020B0609020204030204" pitchFamily="49" charset="0"/>
              </a:rPr>
              <a:t>    )</a:t>
            </a:r>
          </a:p>
          <a:p>
            <a:r>
              <a:rPr lang="en-GB" dirty="0">
                <a:latin typeface="Consolas" panose="020B0609020204030204" pitchFamily="49" charset="0"/>
              </a:rPr>
              <a:t>  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geom_point</a:t>
            </a:r>
            <a:r>
              <a:rPr lang="en-GB" dirty="0">
                <a:latin typeface="Consolas" panose="020B0609020204030204" pitchFamily="49" charset="0"/>
              </a:rPr>
              <a:t>() +</a:t>
            </a:r>
          </a:p>
          <a:p>
            <a:r>
              <a:rPr lang="en-GB" dirty="0">
                <a:latin typeface="Consolas" panose="020B0609020204030204" pitchFamily="49" charset="0"/>
              </a:rPr>
              <a:t>  scale_y_log10()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scale_y_reverse</a:t>
            </a:r>
            <a:r>
              <a:rPr lang="en-GB" dirty="0">
                <a:latin typeface="Consolas" panose="020B0609020204030204" pitchFamily="49" charset="0"/>
              </a:rPr>
              <a:t>()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scale_colour_manual</a:t>
            </a:r>
            <a:r>
              <a:rPr lang="en-GB" dirty="0">
                <a:latin typeface="Consolas" panose="020B0609020204030204" pitchFamily="49" charset="0"/>
              </a:rPr>
              <a:t>(values=c("grey","red2"))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4BC335-F305-2235-CAFA-0548D242BC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081"/>
          <a:stretch/>
        </p:blipFill>
        <p:spPr>
          <a:xfrm>
            <a:off x="6384032" y="2132856"/>
            <a:ext cx="532859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5147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0AF5C-7D23-CDE0-C580-7D580A3273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428"/>
          <a:stretch/>
        </p:blipFill>
        <p:spPr>
          <a:xfrm>
            <a:off x="7384473" y="1959421"/>
            <a:ext cx="4694243" cy="3595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A1FD70-F24C-A1AA-83D8-1FB3B9586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Highlighting hits on a Scatterplot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ABD7A-B616-8AE1-0B5E-2C69B7541E9F}"/>
              </a:ext>
            </a:extLst>
          </p:cNvPr>
          <p:cNvSpPr txBox="1"/>
          <p:nvPr/>
        </p:nvSpPr>
        <p:spPr>
          <a:xfrm>
            <a:off x="119336" y="1772816"/>
            <a:ext cx="892899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filter (</a:t>
            </a:r>
            <a:r>
              <a:rPr lang="en-GB" sz="1600" dirty="0" err="1">
                <a:latin typeface="Consolas" panose="020B0609020204030204" pitchFamily="49" charset="0"/>
              </a:rPr>
              <a:t>str_detect</a:t>
            </a:r>
            <a:r>
              <a:rPr lang="en-GB" sz="1600" dirty="0">
                <a:latin typeface="Consolas" panose="020B0609020204030204" pitchFamily="49" charset="0"/>
              </a:rPr>
              <a:t>(Experiment,"</a:t>
            </a:r>
            <a:r>
              <a:rPr lang="en-GB" sz="1600" dirty="0" err="1">
                <a:latin typeface="Consolas" panose="020B0609020204030204" pitchFamily="49" charset="0"/>
              </a:rPr>
              <a:t>ProtTot</a:t>
            </a:r>
            <a:r>
              <a:rPr lang="en-GB" sz="1600" dirty="0">
                <a:latin typeface="Consolas" panose="020B0609020204030204" pitchFamily="49" charset="0"/>
              </a:rPr>
              <a:t>"))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</a:t>
            </a:r>
            <a:r>
              <a:rPr lang="en-GB" sz="1600" dirty="0" err="1">
                <a:latin typeface="Consolas" panose="020B0609020204030204" pitchFamily="49" charset="0"/>
              </a:rPr>
              <a:t>group_by</a:t>
            </a:r>
            <a:r>
              <a:rPr lang="en-GB" sz="1600" dirty="0">
                <a:latin typeface="Consolas" panose="020B0609020204030204" pitchFamily="49" charset="0"/>
              </a:rPr>
              <a:t>(`Majority protein IDs`, Condition)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summarise(</a:t>
            </a:r>
            <a:r>
              <a:rPr lang="en-GB" sz="1600" dirty="0" err="1">
                <a:latin typeface="Consolas" panose="020B0609020204030204" pitchFamily="49" charset="0"/>
              </a:rPr>
              <a:t>logIntensity</a:t>
            </a:r>
            <a:r>
              <a:rPr lang="en-GB" sz="1600" dirty="0">
                <a:latin typeface="Consolas" panose="020B0609020204030204" pitchFamily="49" charset="0"/>
              </a:rPr>
              <a:t> = mean(</a:t>
            </a:r>
            <a:r>
              <a:rPr lang="en-GB" sz="1600" dirty="0" err="1">
                <a:latin typeface="Consolas" panose="020B0609020204030204" pitchFamily="49" charset="0"/>
              </a:rPr>
              <a:t>logIntensity</a:t>
            </a:r>
            <a:r>
              <a:rPr lang="en-GB" sz="1600" dirty="0">
                <a:latin typeface="Consolas" panose="020B0609020204030204" pitchFamily="49" charset="0"/>
              </a:rPr>
              <a:t>))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ungroup()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</a:t>
            </a:r>
            <a:r>
              <a:rPr lang="en-GB" sz="1600" dirty="0" err="1">
                <a:latin typeface="Consolas" panose="020B0609020204030204" pitchFamily="49" charset="0"/>
              </a:rPr>
              <a:t>pivot_wider</a:t>
            </a:r>
            <a:r>
              <a:rPr lang="en-GB" sz="1600" dirty="0">
                <a:latin typeface="Consolas" panose="020B0609020204030204" pitchFamily="49" charset="0"/>
              </a:rPr>
              <a:t>(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names_from</a:t>
            </a:r>
            <a:r>
              <a:rPr lang="en-GB" sz="1600" dirty="0">
                <a:latin typeface="Consolas" panose="020B0609020204030204" pitchFamily="49" charset="0"/>
              </a:rPr>
              <a:t>=Condition,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values_from</a:t>
            </a:r>
            <a:r>
              <a:rPr lang="en-GB" sz="1600" dirty="0">
                <a:latin typeface="Consolas" panose="020B0609020204030204" pitchFamily="49" charset="0"/>
              </a:rPr>
              <a:t>=</a:t>
            </a:r>
            <a:r>
              <a:rPr lang="en-GB" sz="1600" dirty="0" err="1">
                <a:latin typeface="Consolas" panose="020B0609020204030204" pitchFamily="49" charset="0"/>
              </a:rPr>
              <a:t>logIntensity</a:t>
            </a:r>
            <a:endParaRPr lang="en-GB" sz="1600" dirty="0">
              <a:latin typeface="Consolas" panose="020B0609020204030204" pitchFamily="49" charset="0"/>
            </a:endParaRPr>
          </a:p>
          <a:p>
            <a:r>
              <a:rPr lang="en-GB" sz="1600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</a:t>
            </a:r>
            <a:r>
              <a:rPr lang="en-GB" sz="1600" dirty="0" err="1">
                <a:latin typeface="Consolas" panose="020B0609020204030204" pitchFamily="49" charset="0"/>
              </a:rPr>
              <a:t>left_join</a:t>
            </a:r>
            <a:r>
              <a:rPr lang="en-GB" sz="1600" dirty="0">
                <a:latin typeface="Consolas" panose="020B0609020204030204" pitchFamily="49" charset="0"/>
              </a:rPr>
              <a:t>(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q1_vs_q2_t_test |&gt; select(`Majority protein </a:t>
            </a:r>
            <a:r>
              <a:rPr lang="en-GB" sz="1600" dirty="0" err="1">
                <a:latin typeface="Consolas" panose="020B0609020204030204" pitchFamily="49" charset="0"/>
              </a:rPr>
              <a:t>IDs`,significant</a:t>
            </a:r>
            <a:r>
              <a:rPr lang="en-GB" sz="1600" dirty="0">
                <a:latin typeface="Consolas" panose="020B0609020204030204" pitchFamily="49" charset="0"/>
              </a:rPr>
              <a:t>)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arrange(significant)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</a:t>
            </a:r>
            <a:r>
              <a:rPr lang="en-GB" sz="1600" dirty="0" err="1">
                <a:latin typeface="Consolas" panose="020B0609020204030204" pitchFamily="49" charset="0"/>
              </a:rPr>
              <a:t>ggplot</a:t>
            </a:r>
            <a:r>
              <a:rPr lang="en-GB" sz="1600" dirty="0">
                <a:latin typeface="Consolas" panose="020B0609020204030204" pitchFamily="49" charset="0"/>
              </a:rPr>
              <a:t>(</a:t>
            </a:r>
            <a:r>
              <a:rPr lang="en-GB" sz="1600" dirty="0" err="1">
                <a:latin typeface="Consolas" panose="020B0609020204030204" pitchFamily="49" charset="0"/>
              </a:rPr>
              <a:t>aes</a:t>
            </a:r>
            <a:r>
              <a:rPr lang="en-GB" sz="1600" dirty="0">
                <a:latin typeface="Consolas" panose="020B0609020204030204" pitchFamily="49" charset="0"/>
              </a:rPr>
              <a:t>(x=Q1_ProtTot, y=Q2_ProtTot, colour=significant)) +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</a:t>
            </a:r>
            <a:r>
              <a:rPr lang="en-GB" sz="1600" dirty="0" err="1">
                <a:latin typeface="Consolas" panose="020B0609020204030204" pitchFamily="49" charset="0"/>
              </a:rPr>
              <a:t>geom_point</a:t>
            </a:r>
            <a:r>
              <a:rPr lang="en-GB" sz="1600" dirty="0">
                <a:latin typeface="Consolas" panose="020B0609020204030204" pitchFamily="49" charset="0"/>
              </a:rPr>
              <a:t>() +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</a:t>
            </a:r>
            <a:r>
              <a:rPr lang="en-GB" sz="1600" dirty="0" err="1">
                <a:latin typeface="Consolas" panose="020B0609020204030204" pitchFamily="49" charset="0"/>
              </a:rPr>
              <a:t>scale_colour_manual</a:t>
            </a:r>
            <a:r>
              <a:rPr lang="en-GB" sz="1600" dirty="0">
                <a:latin typeface="Consolas" panose="020B0609020204030204" pitchFamily="49" charset="0"/>
              </a:rPr>
              <a:t>(values=c("grey","red2"))</a:t>
            </a:r>
          </a:p>
        </p:txBody>
      </p:sp>
    </p:spTree>
    <p:extLst>
      <p:ext uri="{BB962C8B-B14F-4D97-AF65-F5344CB8AC3E}">
        <p14:creationId xmlns:p14="http://schemas.microsoft.com/office/powerpoint/2010/main" val="34883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0008D-3459-440D-854C-DAFE1C19B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Modifications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552AB5-7E88-454A-B7EF-BC12292A1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Acetylation</a:t>
            </a:r>
          </a:p>
          <a:p>
            <a:r>
              <a:rPr lang="en-GB" dirty="0"/>
              <a:t>Formylation</a:t>
            </a:r>
          </a:p>
          <a:p>
            <a:r>
              <a:rPr lang="en-GB" dirty="0"/>
              <a:t>Met Oxidation</a:t>
            </a:r>
          </a:p>
          <a:p>
            <a:r>
              <a:rPr lang="en-GB" dirty="0"/>
              <a:t>Phosphorylation</a:t>
            </a:r>
          </a:p>
          <a:p>
            <a:r>
              <a:rPr lang="en-GB" dirty="0"/>
              <a:t>Ubiquitination</a:t>
            </a:r>
          </a:p>
          <a:p>
            <a:r>
              <a:rPr lang="en-GB" dirty="0"/>
              <a:t>Glycosylation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407F6-C8B6-4E1A-BB9E-6572035B8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0" y="1600201"/>
            <a:ext cx="574357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4241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DC2B-5A9C-8596-9F9B-F11D4C324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AC8A5-1B18-554E-97F0-F1090E5EC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8316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More powerful quantitative statistics</a:t>
            </a:r>
          </a:p>
          <a:p>
            <a:r>
              <a:rPr lang="en-GB" dirty="0"/>
              <a:t>Improved estimation of biological variance in poorly measured samples</a:t>
            </a:r>
          </a:p>
          <a:p>
            <a:endParaRPr lang="en-GB" dirty="0"/>
          </a:p>
          <a:p>
            <a:r>
              <a:rPr lang="en-GB" dirty="0"/>
              <a:t>Relies on predicting variance across proteins</a:t>
            </a:r>
          </a:p>
          <a:p>
            <a:pPr lvl="1"/>
            <a:r>
              <a:rPr lang="en-GB" dirty="0"/>
              <a:t>Magnitude of measurement</a:t>
            </a:r>
          </a:p>
          <a:p>
            <a:pPr lvl="1"/>
            <a:r>
              <a:rPr lang="en-GB" dirty="0"/>
              <a:t>Number of measured peptides</a:t>
            </a:r>
          </a:p>
          <a:p>
            <a:pPr lvl="1"/>
            <a:endParaRPr lang="en-GB" dirty="0"/>
          </a:p>
          <a:p>
            <a:r>
              <a:rPr lang="en-GB" dirty="0"/>
              <a:t>Should check whether the relationship exists in your data</a:t>
            </a:r>
          </a:p>
          <a:p>
            <a:pPr lvl="1"/>
            <a:r>
              <a:rPr lang="en-GB" dirty="0"/>
              <a:t>Many people don’t!</a:t>
            </a:r>
          </a:p>
        </p:txBody>
      </p:sp>
      <p:pic>
        <p:nvPicPr>
          <p:cNvPr id="5" name="Picture 4" descr="A hexagon with white dots&#10;&#10;AI-generated content may be incorrect.">
            <a:extLst>
              <a:ext uri="{FF2B5EF4-FFF2-40B4-BE49-F238E27FC236}">
                <a16:creationId xmlns:a16="http://schemas.microsoft.com/office/drawing/2014/main" id="{386DEEFE-053E-D1ED-738A-C625471A0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26753"/>
            <a:ext cx="1598152" cy="1872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0F6EB-4F3B-65C4-DEE1-051958E3F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4437112"/>
            <a:ext cx="1603984" cy="6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071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84B8B-5F56-53FD-9581-0BC0F1F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LIMMA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0C785-DD66-E9C5-7EC9-2872E744E6D5}"/>
              </a:ext>
            </a:extLst>
          </p:cNvPr>
          <p:cNvSpPr txBox="1"/>
          <p:nvPr/>
        </p:nvSpPr>
        <p:spPr>
          <a:xfrm>
            <a:off x="479376" y="1417638"/>
            <a:ext cx="92170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filter(</a:t>
            </a:r>
            <a:r>
              <a:rPr lang="en-GB" dirty="0" err="1">
                <a:latin typeface="Consolas" panose="020B0609020204030204" pitchFamily="49" charset="0"/>
              </a:rPr>
              <a:t>str_detect</a:t>
            </a:r>
            <a:r>
              <a:rPr lang="en-GB" dirty="0">
                <a:latin typeface="Consolas" panose="020B0609020204030204" pitchFamily="49" charset="0"/>
              </a:rPr>
              <a:t>(Condition,"</a:t>
            </a:r>
            <a:r>
              <a:rPr lang="en-GB" dirty="0" err="1">
                <a:latin typeface="Consolas" panose="020B0609020204030204" pitchFamily="49" charset="0"/>
              </a:rPr>
              <a:t>ProtTot</a:t>
            </a:r>
            <a:r>
              <a:rPr lang="en-GB" dirty="0">
                <a:latin typeface="Consolas" panose="020B0609020204030204" pitchFamily="49" charset="0"/>
              </a:rPr>
              <a:t>")) |&gt;</a:t>
            </a:r>
          </a:p>
          <a:p>
            <a:r>
              <a:rPr lang="en-GB" dirty="0">
                <a:latin typeface="Consolas" panose="020B0609020204030204" pitchFamily="49" charset="0"/>
              </a:rPr>
              <a:t>  select(</a:t>
            </a:r>
          </a:p>
          <a:p>
            <a:r>
              <a:rPr lang="en-GB" dirty="0">
                <a:latin typeface="Consolas" panose="020B0609020204030204" pitchFamily="49" charset="0"/>
              </a:rPr>
              <a:t>    `Majority protein IDs`,</a:t>
            </a:r>
            <a:r>
              <a:rPr lang="en-GB" dirty="0" err="1">
                <a:latin typeface="Consolas" panose="020B0609020204030204" pitchFamily="49" charset="0"/>
              </a:rPr>
              <a:t>Experiment,logIntensity</a:t>
            </a:r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pivot_wider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names_from</a:t>
            </a:r>
            <a:r>
              <a:rPr lang="en-GB" dirty="0">
                <a:latin typeface="Consolas" panose="020B0609020204030204" pitchFamily="49" charset="0"/>
              </a:rPr>
              <a:t>=Experiment,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values_from</a:t>
            </a:r>
            <a:r>
              <a:rPr lang="en-GB" dirty="0">
                <a:latin typeface="Consolas" panose="020B0609020204030204" pitchFamily="49" charset="0"/>
              </a:rPr>
              <a:t>=</a:t>
            </a:r>
            <a:r>
              <a:rPr lang="en-GB" dirty="0" err="1">
                <a:latin typeface="Consolas" panose="020B0609020204030204" pitchFamily="49" charset="0"/>
              </a:rPr>
              <a:t>logIntensity</a:t>
            </a:r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column_to_rownames</a:t>
            </a:r>
            <a:r>
              <a:rPr lang="en-GB" dirty="0">
                <a:latin typeface="Consolas" panose="020B0609020204030204" pitchFamily="49" charset="0"/>
              </a:rPr>
              <a:t>("Majority protein IDs") -&gt; </a:t>
            </a:r>
            <a:r>
              <a:rPr lang="en-GB" dirty="0" err="1">
                <a:latin typeface="Consolas" panose="020B0609020204030204" pitchFamily="49" charset="0"/>
              </a:rPr>
              <a:t>limma_data</a:t>
            </a:r>
            <a:endParaRPr lang="en-GB" dirty="0">
              <a:latin typeface="Consolas" panose="020B060902020403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2D8C-6DC6-82B2-63AA-AC6694FA4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45" y="4760302"/>
            <a:ext cx="10949829" cy="18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2596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AB72-4725-D666-EAAC-5BC0BC2E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LIMMA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D54562-0AE9-29A4-1970-F2C4D31BCE63}"/>
              </a:ext>
            </a:extLst>
          </p:cNvPr>
          <p:cNvSpPr txBox="1"/>
          <p:nvPr/>
        </p:nvSpPr>
        <p:spPr>
          <a:xfrm>
            <a:off x="335360" y="1556792"/>
            <a:ext cx="66484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onsolas" panose="020B0609020204030204" pitchFamily="49" charset="0"/>
              </a:rPr>
              <a:t>tibble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Experiment = </a:t>
            </a:r>
            <a:r>
              <a:rPr lang="en-GB" dirty="0" err="1">
                <a:latin typeface="Consolas" panose="020B0609020204030204" pitchFamily="49" charset="0"/>
              </a:rPr>
              <a:t>colnames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limma_data</a:t>
            </a:r>
            <a:r>
              <a:rPr lang="en-GB" dirty="0">
                <a:latin typeface="Consolas" panose="020B0609020204030204" pitchFamily="49" charset="0"/>
              </a:rPr>
              <a:t>),</a:t>
            </a:r>
          </a:p>
          <a:p>
            <a:r>
              <a:rPr lang="en-GB" dirty="0">
                <a:latin typeface="Consolas" panose="020B0609020204030204" pitchFamily="49" charset="0"/>
              </a:rPr>
              <a:t>  Control = 1,</a:t>
            </a:r>
          </a:p>
          <a:p>
            <a:r>
              <a:rPr lang="en-GB" dirty="0">
                <a:latin typeface="Consolas" panose="020B0609020204030204" pitchFamily="49" charset="0"/>
              </a:rPr>
              <a:t>  Q1_vs_Q2 = </a:t>
            </a:r>
            <a:r>
              <a:rPr lang="en-GB" dirty="0" err="1">
                <a:latin typeface="Consolas" panose="020B0609020204030204" pitchFamily="49" charset="0"/>
              </a:rPr>
              <a:t>if_else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startsWith</a:t>
            </a:r>
            <a:r>
              <a:rPr lang="en-GB" dirty="0">
                <a:latin typeface="Consolas" panose="020B0609020204030204" pitchFamily="49" charset="0"/>
              </a:rPr>
              <a:t>(Experiment,"Q1"),1,0</a:t>
            </a:r>
          </a:p>
          <a:p>
            <a:r>
              <a:rPr lang="en-GB" dirty="0">
                <a:latin typeface="Consolas" panose="020B0609020204030204" pitchFamily="49" charset="0"/>
              </a:rPr>
              <a:t>  ))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column_to_rownames</a:t>
            </a:r>
            <a:r>
              <a:rPr lang="en-GB" dirty="0">
                <a:latin typeface="Consolas" panose="020B0609020204030204" pitchFamily="49" charset="0"/>
              </a:rPr>
              <a:t>("Experiment") -&gt; </a:t>
            </a:r>
            <a:r>
              <a:rPr lang="en-GB" dirty="0" err="1">
                <a:latin typeface="Consolas" panose="020B0609020204030204" pitchFamily="49" charset="0"/>
              </a:rPr>
              <a:t>limma_design</a:t>
            </a:r>
            <a:endParaRPr lang="en-GB" dirty="0">
              <a:latin typeface="Consolas" panose="020B0609020204030204" pitchFamily="49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4B7C22-C15E-2D13-D625-2B1C8F9AF4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708" b="63676"/>
          <a:stretch/>
        </p:blipFill>
        <p:spPr>
          <a:xfrm>
            <a:off x="7104112" y="4149080"/>
            <a:ext cx="4878418" cy="234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2760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F26D-427D-B6DF-A248-F83C0468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Running LIMMA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4AD08-7565-6B5E-4430-722399E99652}"/>
              </a:ext>
            </a:extLst>
          </p:cNvPr>
          <p:cNvSpPr txBox="1"/>
          <p:nvPr/>
        </p:nvSpPr>
        <p:spPr>
          <a:xfrm>
            <a:off x="191344" y="1417638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Consolas" panose="020B0609020204030204" pitchFamily="49" charset="0"/>
              </a:rPr>
              <a:t>lmFit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limma_data,limma_design</a:t>
            </a:r>
            <a:r>
              <a:rPr lang="en-GB" dirty="0">
                <a:latin typeface="Consolas" panose="020B0609020204030204" pitchFamily="49" charset="0"/>
              </a:rPr>
              <a:t>) -&gt; </a:t>
            </a:r>
            <a:r>
              <a:rPr lang="en-GB" dirty="0" err="1">
                <a:latin typeface="Consolas" panose="020B0609020204030204" pitchFamily="49" charset="0"/>
              </a:rPr>
              <a:t>limma_fit</a:t>
            </a:r>
            <a:endParaRPr lang="en-GB" dirty="0">
              <a:latin typeface="Consolas" panose="020B0609020204030204" pitchFamily="49" charset="0"/>
            </a:endParaRPr>
          </a:p>
          <a:p>
            <a:endParaRPr lang="en-GB" dirty="0">
              <a:latin typeface="Consolas" panose="020B0609020204030204" pitchFamily="49" charset="0"/>
            </a:endParaRPr>
          </a:p>
          <a:p>
            <a:r>
              <a:rPr lang="en-GB" dirty="0" err="1">
                <a:latin typeface="Consolas" panose="020B0609020204030204" pitchFamily="49" charset="0"/>
              </a:rPr>
              <a:t>eBayes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limma_fit</a:t>
            </a:r>
            <a:r>
              <a:rPr lang="en-GB" dirty="0">
                <a:latin typeface="Consolas" panose="020B0609020204030204" pitchFamily="49" charset="0"/>
              </a:rPr>
              <a:t>) -&gt; </a:t>
            </a:r>
            <a:r>
              <a:rPr lang="en-GB" dirty="0" err="1">
                <a:latin typeface="Consolas" panose="020B0609020204030204" pitchFamily="49" charset="0"/>
              </a:rPr>
              <a:t>limma_fit</a:t>
            </a:r>
            <a:endParaRPr lang="en-GB" dirty="0">
              <a:latin typeface="Consolas" panose="020B0609020204030204" pitchFamily="49" charset="0"/>
            </a:endParaRPr>
          </a:p>
          <a:p>
            <a:endParaRPr lang="en-GB" dirty="0">
              <a:latin typeface="Consolas" panose="020B0609020204030204" pitchFamily="49" charset="0"/>
            </a:endParaRPr>
          </a:p>
          <a:p>
            <a:r>
              <a:rPr lang="en-GB" dirty="0" err="1">
                <a:latin typeface="Consolas" panose="020B0609020204030204" pitchFamily="49" charset="0"/>
              </a:rPr>
              <a:t>topTable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limma_fit</a:t>
            </a:r>
            <a:r>
              <a:rPr lang="en-GB" dirty="0">
                <a:latin typeface="Consolas" panose="020B0609020204030204" pitchFamily="49" charset="0"/>
              </a:rPr>
              <a:t>,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coef</a:t>
            </a:r>
            <a:r>
              <a:rPr lang="en-GB" dirty="0">
                <a:latin typeface="Consolas" panose="020B0609020204030204" pitchFamily="49" charset="0"/>
              </a:rPr>
              <a:t>="Q1_vs_Q2",</a:t>
            </a:r>
          </a:p>
          <a:p>
            <a:r>
              <a:rPr lang="en-GB" dirty="0">
                <a:latin typeface="Consolas" panose="020B0609020204030204" pitchFamily="49" charset="0"/>
              </a:rPr>
              <a:t>  adjust="BH",</a:t>
            </a:r>
          </a:p>
          <a:p>
            <a:r>
              <a:rPr lang="en-GB" dirty="0">
                <a:latin typeface="Consolas" panose="020B0609020204030204" pitchFamily="49" charset="0"/>
              </a:rPr>
              <a:t>  number = </a:t>
            </a:r>
            <a:r>
              <a:rPr lang="en-GB" dirty="0" err="1">
                <a:latin typeface="Consolas" panose="020B0609020204030204" pitchFamily="49" charset="0"/>
              </a:rPr>
              <a:t>nrow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limma_data</a:t>
            </a:r>
            <a:r>
              <a:rPr lang="en-GB" dirty="0">
                <a:latin typeface="Consolas" panose="020B0609020204030204" pitchFamily="49" charset="0"/>
              </a:rPr>
              <a:t>)</a:t>
            </a:r>
          </a:p>
          <a:p>
            <a:r>
              <a:rPr lang="en-GB" dirty="0">
                <a:latin typeface="Consolas" panose="020B0609020204030204" pitchFamily="49" charset="0"/>
              </a:rPr>
              <a:t>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as_tibble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rownames</a:t>
            </a:r>
            <a:r>
              <a:rPr lang="en-GB" dirty="0">
                <a:latin typeface="Consolas" panose="020B0609020204030204" pitchFamily="49" charset="0"/>
              </a:rPr>
              <a:t>="Majority Protein IDs“</a:t>
            </a:r>
          </a:p>
          <a:p>
            <a:r>
              <a:rPr lang="en-GB" dirty="0">
                <a:latin typeface="Consolas" panose="020B0609020204030204" pitchFamily="49" charset="0"/>
              </a:rPr>
              <a:t>  ) -&gt; </a:t>
            </a:r>
            <a:r>
              <a:rPr lang="en-GB" dirty="0" err="1">
                <a:latin typeface="Consolas" panose="020B0609020204030204" pitchFamily="49" charset="0"/>
              </a:rPr>
              <a:t>limma_results</a:t>
            </a:r>
            <a:endParaRPr lang="en-GB" dirty="0">
              <a:latin typeface="Consolas" panose="020B060902020403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18349-60EC-26E4-F995-0CC1ADB64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925" y="5157192"/>
            <a:ext cx="8608383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1565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9D26-476E-4C52-8E3A-693EC79CD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Volcano 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9CB806-2D81-EB9D-53C7-FB07AB71D2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081"/>
          <a:stretch/>
        </p:blipFill>
        <p:spPr>
          <a:xfrm>
            <a:off x="335360" y="1988840"/>
            <a:ext cx="5328592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D170E-D847-83CB-37BA-B8268B5B01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081"/>
          <a:stretch/>
        </p:blipFill>
        <p:spPr>
          <a:xfrm>
            <a:off x="6384032" y="1988840"/>
            <a:ext cx="5328592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9706A8-F033-6465-02A8-0D9E67DE5174}"/>
              </a:ext>
            </a:extLst>
          </p:cNvPr>
          <p:cNvSpPr txBox="1"/>
          <p:nvPr/>
        </p:nvSpPr>
        <p:spPr>
          <a:xfrm>
            <a:off x="2567608" y="1432521"/>
            <a:ext cx="1292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T-Test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25F8F8-28D1-54A5-BB55-5131D70EE530}"/>
              </a:ext>
            </a:extLst>
          </p:cNvPr>
          <p:cNvSpPr txBox="1"/>
          <p:nvPr/>
        </p:nvSpPr>
        <p:spPr>
          <a:xfrm>
            <a:off x="8544272" y="1432521"/>
            <a:ext cx="155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LIMMA</a:t>
            </a:r>
          </a:p>
        </p:txBody>
      </p:sp>
    </p:spTree>
    <p:extLst>
      <p:ext uri="{BB962C8B-B14F-4D97-AF65-F5344CB8AC3E}">
        <p14:creationId xmlns:p14="http://schemas.microsoft.com/office/powerpoint/2010/main" val="18289383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9399-EF90-74D4-E435-049A2996F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Heatmap 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D1ED7-2A5B-20AD-F366-7D71EF90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2154932"/>
            <a:ext cx="2863205" cy="4581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6BBD71-F219-1A74-48DE-8C5A7DAF6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435" y="2133228"/>
            <a:ext cx="2863205" cy="4581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E54296-75B3-979D-6022-842A7C11FC9A}"/>
              </a:ext>
            </a:extLst>
          </p:cNvPr>
          <p:cNvSpPr txBox="1"/>
          <p:nvPr/>
        </p:nvSpPr>
        <p:spPr>
          <a:xfrm>
            <a:off x="2567608" y="1432521"/>
            <a:ext cx="1292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T-Test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D3B66-5CA7-C77C-29DC-1B315E016948}"/>
              </a:ext>
            </a:extLst>
          </p:cNvPr>
          <p:cNvSpPr txBox="1"/>
          <p:nvPr/>
        </p:nvSpPr>
        <p:spPr>
          <a:xfrm>
            <a:off x="7968208" y="1432521"/>
            <a:ext cx="1552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LIMMA</a:t>
            </a:r>
          </a:p>
        </p:txBody>
      </p:sp>
    </p:spTree>
    <p:extLst>
      <p:ext uri="{BB962C8B-B14F-4D97-AF65-F5344CB8AC3E}">
        <p14:creationId xmlns:p14="http://schemas.microsoft.com/office/powerpoint/2010/main" val="10659633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32AF8-8D88-30AA-E0BE-BA9129122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0AC-B007-BA1A-98E6-32C7E01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098578"/>
          </a:xfrm>
        </p:spPr>
        <p:txBody>
          <a:bodyPr>
            <a:normAutofit/>
          </a:bodyPr>
          <a:lstStyle/>
          <a:p>
            <a:r>
              <a:rPr lang="en-GB" dirty="0"/>
              <a:t>Exercise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Statistical Analysis</a:t>
            </a:r>
          </a:p>
        </p:txBody>
      </p:sp>
    </p:spTree>
    <p:extLst>
      <p:ext uri="{BB962C8B-B14F-4D97-AF65-F5344CB8AC3E}">
        <p14:creationId xmlns:p14="http://schemas.microsoft.com/office/powerpoint/2010/main" val="3786152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42567-4F25-46B7-B5CF-B47F1F16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Problems with bottom up proteomics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1A2CC5B-A3CA-4BF6-96C4-704151BA7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7" y="2924943"/>
            <a:ext cx="5256583" cy="352347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Too many peaks for MS2</a:t>
            </a:r>
          </a:p>
          <a:p>
            <a:pPr lvl="1"/>
            <a:r>
              <a:rPr lang="en-GB" dirty="0"/>
              <a:t>More LC Separation </a:t>
            </a:r>
          </a:p>
          <a:p>
            <a:pPr marL="457200" lvl="1" indent="0">
              <a:buNone/>
            </a:pPr>
            <a:r>
              <a:rPr lang="en-GB" dirty="0"/>
              <a:t>   </a:t>
            </a:r>
            <a:r>
              <a:rPr lang="en-GB" sz="2000" dirty="0"/>
              <a:t>(longer run time)</a:t>
            </a:r>
          </a:p>
          <a:p>
            <a:pPr lvl="1"/>
            <a:r>
              <a:rPr lang="en-GB" dirty="0"/>
              <a:t>Select some peaks </a:t>
            </a:r>
          </a:p>
          <a:p>
            <a:pPr marL="457200" lvl="1" indent="0">
              <a:buNone/>
            </a:pPr>
            <a:r>
              <a:rPr lang="en-GB" dirty="0"/>
              <a:t>   </a:t>
            </a:r>
            <a:r>
              <a:rPr lang="en-GB" sz="2000" dirty="0"/>
              <a:t>(ignore others)</a:t>
            </a:r>
          </a:p>
          <a:p>
            <a:pPr lvl="1"/>
            <a:r>
              <a:rPr lang="en-GB" dirty="0"/>
              <a:t>Mix peaks for MS2</a:t>
            </a:r>
          </a:p>
          <a:p>
            <a:pPr marL="457200" lvl="1" indent="0">
              <a:buNone/>
            </a:pPr>
            <a:r>
              <a:rPr lang="en-GB" dirty="0"/>
              <a:t>   </a:t>
            </a:r>
            <a:r>
              <a:rPr lang="en-GB" sz="2000" dirty="0"/>
              <a:t>(messy data)</a:t>
            </a:r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D0C36A-BBC4-41CC-ABE4-1220597F4720}"/>
              </a:ext>
            </a:extLst>
          </p:cNvPr>
          <p:cNvGrpSpPr/>
          <p:nvPr/>
        </p:nvGrpSpPr>
        <p:grpSpPr>
          <a:xfrm>
            <a:off x="407368" y="1700808"/>
            <a:ext cx="11377264" cy="720080"/>
            <a:chOff x="205136" y="2996952"/>
            <a:chExt cx="11377264" cy="7200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932A3F-8437-4FCA-99CD-09023258CE92}"/>
                </a:ext>
              </a:extLst>
            </p:cNvPr>
            <p:cNvSpPr/>
            <p:nvPr/>
          </p:nvSpPr>
          <p:spPr>
            <a:xfrm>
              <a:off x="2941440" y="2996952"/>
              <a:ext cx="3168352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LC Column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8ECD13-EF9A-4A29-896C-62ED25159596}"/>
                </a:ext>
              </a:extLst>
            </p:cNvPr>
            <p:cNvSpPr/>
            <p:nvPr/>
          </p:nvSpPr>
          <p:spPr>
            <a:xfrm>
              <a:off x="6973888" y="2996952"/>
              <a:ext cx="1872208" cy="72008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MS1 Peptide Spectrum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0C31C2-30B3-484D-8F0A-CB41C71A9321}"/>
                </a:ext>
              </a:extLst>
            </p:cNvPr>
            <p:cNvSpPr/>
            <p:nvPr/>
          </p:nvSpPr>
          <p:spPr>
            <a:xfrm>
              <a:off x="9710192" y="2996952"/>
              <a:ext cx="1872208" cy="72008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MS2 Fragment Spectra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3C44EF-BDB8-42B2-BCF6-B3241A87384A}"/>
                </a:ext>
              </a:extLst>
            </p:cNvPr>
            <p:cNvSpPr/>
            <p:nvPr/>
          </p:nvSpPr>
          <p:spPr>
            <a:xfrm>
              <a:off x="205136" y="2996952"/>
              <a:ext cx="1872208" cy="72008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Peptide Mix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48E8DF4-8F97-4A1D-9DC4-8F2592FEA9F4}"/>
                </a:ext>
              </a:extLst>
            </p:cNvPr>
            <p:cNvCxnSpPr>
              <a:stCxn id="10" idx="3"/>
              <a:endCxn id="4" idx="1"/>
            </p:cNvCxnSpPr>
            <p:nvPr/>
          </p:nvCxnSpPr>
          <p:spPr>
            <a:xfrm>
              <a:off x="2077344" y="3356992"/>
              <a:ext cx="8640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A604EA2-98D2-4824-9250-79EEA58C315B}"/>
                </a:ext>
              </a:extLst>
            </p:cNvPr>
            <p:cNvCxnSpPr>
              <a:stCxn id="4" idx="3"/>
              <a:endCxn id="5" idx="1"/>
            </p:cNvCxnSpPr>
            <p:nvPr/>
          </p:nvCxnSpPr>
          <p:spPr>
            <a:xfrm>
              <a:off x="6109792" y="3356992"/>
              <a:ext cx="8640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1224460-629C-4310-81A3-809177881EC8}"/>
                </a:ext>
              </a:extLst>
            </p:cNvPr>
            <p:cNvCxnSpPr>
              <a:stCxn id="5" idx="3"/>
              <a:endCxn id="6" idx="1"/>
            </p:cNvCxnSpPr>
            <p:nvPr/>
          </p:nvCxnSpPr>
          <p:spPr>
            <a:xfrm>
              <a:off x="8846096" y="3356992"/>
              <a:ext cx="8640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E7F1D6-062C-4B7A-B5C2-EBAA46E6B526}"/>
              </a:ext>
            </a:extLst>
          </p:cNvPr>
          <p:cNvGrpSpPr/>
          <p:nvPr/>
        </p:nvGrpSpPr>
        <p:grpSpPr>
          <a:xfrm>
            <a:off x="5850557" y="2420888"/>
            <a:ext cx="5934075" cy="4027537"/>
            <a:chOff x="5850557" y="2420888"/>
            <a:chExt cx="5934075" cy="40275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92985A-EC50-4768-923F-0B7910844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50557" y="3429000"/>
              <a:ext cx="5934075" cy="3019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6CE4E1-FF6A-46E1-BA02-860399067B8D}"/>
                </a:ext>
              </a:extLst>
            </p:cNvPr>
            <p:cNvCxnSpPr>
              <a:stCxn id="5" idx="2"/>
            </p:cNvCxnSpPr>
            <p:nvPr/>
          </p:nvCxnSpPr>
          <p:spPr>
            <a:xfrm>
              <a:off x="8112224" y="2420888"/>
              <a:ext cx="0" cy="10081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969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A041E7-8724-4923-81AF-F049E1773CEA}"/>
              </a:ext>
            </a:extLst>
          </p:cNvPr>
          <p:cNvSpPr/>
          <p:nvPr/>
        </p:nvSpPr>
        <p:spPr>
          <a:xfrm>
            <a:off x="555132" y="4437112"/>
            <a:ext cx="5386916" cy="1556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C5EE43-6EF3-4E60-9EED-4392F77F2C6C}"/>
              </a:ext>
            </a:extLst>
          </p:cNvPr>
          <p:cNvSpPr/>
          <p:nvPr/>
        </p:nvSpPr>
        <p:spPr>
          <a:xfrm>
            <a:off x="555132" y="3542219"/>
            <a:ext cx="5386916" cy="3600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630765-9CDA-4583-B66E-6580D0D4AC33}"/>
              </a:ext>
            </a:extLst>
          </p:cNvPr>
          <p:cNvSpPr/>
          <p:nvPr/>
        </p:nvSpPr>
        <p:spPr>
          <a:xfrm>
            <a:off x="6193368" y="4850889"/>
            <a:ext cx="5464180" cy="885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C751A2-7A61-4748-87EF-2D3CB3AF47D0}"/>
              </a:ext>
            </a:extLst>
          </p:cNvPr>
          <p:cNvSpPr/>
          <p:nvPr/>
        </p:nvSpPr>
        <p:spPr>
          <a:xfrm>
            <a:off x="6193368" y="3558153"/>
            <a:ext cx="5464180" cy="7713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158D0-7332-4F23-A668-90F539A10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DDA vs 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DC05E-93DC-46B8-9C9F-6AAA3D88E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Data Dependent Acquisition (DDA)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70F516-518B-45AB-8123-421BD65D84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Pick the strongest peaks from MS1</a:t>
            </a:r>
          </a:p>
          <a:p>
            <a:r>
              <a:rPr lang="en-GB" dirty="0"/>
              <a:t>Pass them individually to MS2</a:t>
            </a:r>
          </a:p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Clean MS2 spectra</a:t>
            </a:r>
          </a:p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Smaller peaks missed – lower coverage</a:t>
            </a:r>
          </a:p>
          <a:p>
            <a:r>
              <a:rPr lang="en-GB" dirty="0">
                <a:solidFill>
                  <a:schemeClr val="bg1"/>
                </a:solidFill>
              </a:rPr>
              <a:t>Different peaks picked in each run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Missing values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Noise		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BCC3BF-F61E-4739-9263-6EB2DD904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Data Independent Acquisition (DIA)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7C8C40-A2B9-4BBB-8B3E-01C436963E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Pick all peaks from MS1 (MZ range)</a:t>
            </a:r>
          </a:p>
          <a:p>
            <a:r>
              <a:rPr lang="en-GB" dirty="0"/>
              <a:t>Pass them simultaneously to MS2</a:t>
            </a:r>
          </a:p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Mixed MS2 spectra</a:t>
            </a:r>
          </a:p>
          <a:p>
            <a:r>
              <a:rPr lang="en-GB" dirty="0">
                <a:solidFill>
                  <a:schemeClr val="bg1"/>
                </a:solidFill>
              </a:rPr>
              <a:t>More difficult spectrum matching</a:t>
            </a:r>
          </a:p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Higher coverage</a:t>
            </a:r>
          </a:p>
          <a:p>
            <a:r>
              <a:rPr lang="en-GB" dirty="0">
                <a:solidFill>
                  <a:schemeClr val="bg1"/>
                </a:solidFill>
              </a:rPr>
              <a:t>More complete coverage</a:t>
            </a:r>
          </a:p>
        </p:txBody>
      </p:sp>
    </p:spTree>
    <p:extLst>
      <p:ext uri="{BB962C8B-B14F-4D97-AF65-F5344CB8AC3E}">
        <p14:creationId xmlns:p14="http://schemas.microsoft.com/office/powerpoint/2010/main" val="15735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1" grpId="0" animBg="1"/>
      <p:bldP spid="4" grpId="0" build="p"/>
      <p:bldP spid="5" grpId="0" uiExpand="1" build="p"/>
      <p:bldP spid="6" grpId="0" build="p"/>
      <p:bldP spid="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7F67-007B-4359-A451-2DC5D0921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 vs DDA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58C395-B2D0-479F-B62C-EAEC82878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628800"/>
            <a:ext cx="4392488" cy="223502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6FC55D9-A20B-45F8-ABE9-45ABEC51813C}"/>
              </a:ext>
            </a:extLst>
          </p:cNvPr>
          <p:cNvGrpSpPr/>
          <p:nvPr/>
        </p:nvGrpSpPr>
        <p:grpSpPr>
          <a:xfrm>
            <a:off x="425679" y="1727702"/>
            <a:ext cx="2966120" cy="3501498"/>
            <a:chOff x="425679" y="1727702"/>
            <a:chExt cx="2966120" cy="350149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937EEA-23AA-42CD-BCB6-DED1C382C85F}"/>
                </a:ext>
              </a:extLst>
            </p:cNvPr>
            <p:cNvGrpSpPr/>
            <p:nvPr/>
          </p:nvGrpSpPr>
          <p:grpSpPr>
            <a:xfrm>
              <a:off x="425679" y="4293096"/>
              <a:ext cx="2966120" cy="936104"/>
              <a:chOff x="425679" y="4293096"/>
              <a:chExt cx="2966120" cy="93610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E4B4251-4BF8-4B11-8BDB-0296F1E4B297}"/>
                  </a:ext>
                </a:extLst>
              </p:cNvPr>
              <p:cNvSpPr/>
              <p:nvPr/>
            </p:nvSpPr>
            <p:spPr>
              <a:xfrm>
                <a:off x="425679" y="4293096"/>
                <a:ext cx="2966120" cy="9361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ED3D8C8-0F7E-4CEB-A950-077ECA90E0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1424" y="4833156"/>
                <a:ext cx="0" cy="3960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888836A-A258-47D9-94E6-8B762A03B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7488" y="4437112"/>
                <a:ext cx="0" cy="7920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3B4FB51-87D3-4B1C-A155-A19E06B469A8}"/>
                  </a:ext>
                </a:extLst>
              </p:cNvPr>
              <p:cNvCxnSpPr/>
              <p:nvPr/>
            </p:nvCxnSpPr>
            <p:spPr>
              <a:xfrm>
                <a:off x="2603612" y="4761148"/>
                <a:ext cx="0" cy="46805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49C3BA5-C726-4839-B5F1-64F7260F33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35560" y="4995174"/>
                <a:ext cx="0" cy="23402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2BCFF01-D216-4C37-8D88-BA255ED549D9}"/>
                </a:ext>
              </a:extLst>
            </p:cNvPr>
            <p:cNvGrpSpPr/>
            <p:nvPr/>
          </p:nvGrpSpPr>
          <p:grpSpPr>
            <a:xfrm>
              <a:off x="1172562" y="1727702"/>
              <a:ext cx="736177" cy="2565394"/>
              <a:chOff x="1172562" y="1727702"/>
              <a:chExt cx="736177" cy="25653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95F1856-3DDE-4A05-96D7-7BF632399CE6}"/>
                  </a:ext>
                </a:extLst>
              </p:cNvPr>
              <p:cNvSpPr/>
              <p:nvPr/>
            </p:nvSpPr>
            <p:spPr>
              <a:xfrm>
                <a:off x="1172562" y="1727702"/>
                <a:ext cx="689030" cy="360040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F2C4688-0768-4648-A0B8-FFDD1031B2D9}"/>
                  </a:ext>
                </a:extLst>
              </p:cNvPr>
              <p:cNvCxnSpPr>
                <a:endCxn id="10" idx="0"/>
              </p:cNvCxnSpPr>
              <p:nvPr/>
            </p:nvCxnSpPr>
            <p:spPr>
              <a:xfrm>
                <a:off x="1487488" y="2087742"/>
                <a:ext cx="421251" cy="2205354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E35BB2-1FFC-45D2-87BE-80B118E0BFC8}"/>
              </a:ext>
            </a:extLst>
          </p:cNvPr>
          <p:cNvGrpSpPr/>
          <p:nvPr/>
        </p:nvGrpSpPr>
        <p:grpSpPr>
          <a:xfrm>
            <a:off x="1816478" y="1956501"/>
            <a:ext cx="2966120" cy="4442829"/>
            <a:chOff x="1816478" y="1956501"/>
            <a:chExt cx="2966120" cy="444282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55BC342-1D7D-4FC6-AFCB-79B6F6790EED}"/>
                </a:ext>
              </a:extLst>
            </p:cNvPr>
            <p:cNvGrpSpPr/>
            <p:nvPr/>
          </p:nvGrpSpPr>
          <p:grpSpPr>
            <a:xfrm>
              <a:off x="1816478" y="5463226"/>
              <a:ext cx="2966120" cy="936104"/>
              <a:chOff x="1816478" y="5463226"/>
              <a:chExt cx="2966120" cy="93610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EA2218D-10D2-448A-A051-8519F7A8E60D}"/>
                  </a:ext>
                </a:extLst>
              </p:cNvPr>
              <p:cNvSpPr/>
              <p:nvPr/>
            </p:nvSpPr>
            <p:spPr>
              <a:xfrm>
                <a:off x="1816478" y="5463226"/>
                <a:ext cx="2966120" cy="9361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37C9488-8443-45F8-92E5-F3081E8C47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11624" y="5607242"/>
                <a:ext cx="0" cy="7920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A2C496B-84EB-4700-81AA-11088ED977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8287" y="5931278"/>
                <a:ext cx="0" cy="46805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6405708-BCE0-4712-8548-7D61D8AB0D3D}"/>
                  </a:ext>
                </a:extLst>
              </p:cNvPr>
              <p:cNvCxnSpPr/>
              <p:nvPr/>
            </p:nvCxnSpPr>
            <p:spPr>
              <a:xfrm>
                <a:off x="4367808" y="5931278"/>
                <a:ext cx="0" cy="46805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C4E5B3B-6B78-4523-B488-A25CABFB62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6359" y="5733256"/>
                <a:ext cx="0" cy="66607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3C158A6-3673-49BD-9BAB-DFFDD4578722}"/>
                </a:ext>
              </a:extLst>
            </p:cNvPr>
            <p:cNvSpPr/>
            <p:nvPr/>
          </p:nvSpPr>
          <p:spPr>
            <a:xfrm>
              <a:off x="2144244" y="1956501"/>
              <a:ext cx="689030" cy="36004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4B08CBB-BAA9-4D47-9812-FA4B6957F7D1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2459170" y="2316541"/>
              <a:ext cx="840368" cy="3146685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4251CE6-D356-4681-BDDB-B3D142D96384}"/>
              </a:ext>
            </a:extLst>
          </p:cNvPr>
          <p:cNvSpPr txBox="1"/>
          <p:nvPr/>
        </p:nvSpPr>
        <p:spPr>
          <a:xfrm>
            <a:off x="425679" y="5658474"/>
            <a:ext cx="101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DDA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80CEEF4-3325-40A5-B118-3EC825DFB49E}"/>
              </a:ext>
            </a:extLst>
          </p:cNvPr>
          <p:cNvGrpSpPr/>
          <p:nvPr/>
        </p:nvGrpSpPr>
        <p:grpSpPr>
          <a:xfrm>
            <a:off x="680992" y="1844824"/>
            <a:ext cx="10945830" cy="1803824"/>
            <a:chOff x="680992" y="1844824"/>
            <a:chExt cx="10945830" cy="1803824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31DB86F-03B7-4C9C-B629-0B1ADB9D5FB7}"/>
                </a:ext>
              </a:extLst>
            </p:cNvPr>
            <p:cNvGrpSpPr/>
            <p:nvPr/>
          </p:nvGrpSpPr>
          <p:grpSpPr>
            <a:xfrm>
              <a:off x="680992" y="1844824"/>
              <a:ext cx="10945830" cy="1803824"/>
              <a:chOff x="680992" y="1844824"/>
              <a:chExt cx="10945830" cy="1803824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27C2A9A-6062-4B22-8436-69AEFFFCDE8B}"/>
                  </a:ext>
                </a:extLst>
              </p:cNvPr>
              <p:cNvSpPr/>
              <p:nvPr/>
            </p:nvSpPr>
            <p:spPr>
              <a:xfrm>
                <a:off x="680992" y="2022853"/>
                <a:ext cx="2359005" cy="1518496"/>
              </a:xfrm>
              <a:prstGeom prst="rect">
                <a:avLst/>
              </a:prstGeom>
              <a:solidFill>
                <a:schemeClr val="accent1">
                  <a:alpha val="3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A4D618CC-FF09-4043-938B-F1DD5923735C}"/>
                  </a:ext>
                </a:extLst>
              </p:cNvPr>
              <p:cNvGrpSpPr/>
              <p:nvPr/>
            </p:nvGrpSpPr>
            <p:grpSpPr>
              <a:xfrm>
                <a:off x="7392146" y="1844824"/>
                <a:ext cx="4234676" cy="1803824"/>
                <a:chOff x="6915680" y="4406848"/>
                <a:chExt cx="4234676" cy="1803824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6DE0322-3AE8-433C-A779-F9333049FE2E}"/>
                    </a:ext>
                  </a:extLst>
                </p:cNvPr>
                <p:cNvSpPr/>
                <p:nvPr/>
              </p:nvSpPr>
              <p:spPr>
                <a:xfrm>
                  <a:off x="6915680" y="4406848"/>
                  <a:ext cx="4234676" cy="180382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5709D31C-A01C-4339-8B93-3812062EC8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20136" y="4833156"/>
                  <a:ext cx="0" cy="13775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7FDF4071-21BF-43AC-961C-56C34C95DA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2144" y="5733256"/>
                  <a:ext cx="0" cy="4774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CB5BF5FB-AB19-4C9C-9CFD-1D74BC6E61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52928" y="5112187"/>
                  <a:ext cx="0" cy="109848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704EC86B-457E-44DA-968B-20D2ABEAC4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05328" y="4761148"/>
                  <a:ext cx="0" cy="144952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377AA5AD-373B-48A0-8838-584B8ED7FD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57728" y="5971964"/>
                  <a:ext cx="0" cy="23870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9D772C69-CD44-4E7E-AC61-82960DF9CC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10128" y="5658474"/>
                  <a:ext cx="0" cy="55219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DA1E6F0B-9A83-4BF1-85F2-5C82185CC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62528" y="5112187"/>
                  <a:ext cx="0" cy="109848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2C8366EB-CF94-4F1A-B274-DAEA39D1DA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56240" y="5733256"/>
                  <a:ext cx="0" cy="47741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3B295D2C-1FD3-40D1-8F01-CE1ABC3D20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67328" y="5981639"/>
                  <a:ext cx="0" cy="22903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EAA7626A-7EF5-4B43-B48A-401D21874B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88288" y="5112187"/>
                  <a:ext cx="0" cy="109848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17C8936-FAC9-45F9-8AD6-2EFE27358E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2128" y="4995174"/>
                  <a:ext cx="0" cy="121549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86A91D47-DE0A-4AB2-A206-0012762903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24528" y="5814628"/>
                  <a:ext cx="0" cy="39604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EC8C0F01-BF8E-4655-A4A1-E523D39D21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76928" y="5602923"/>
                  <a:ext cx="0" cy="60774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2F022A5B-A582-446F-8D64-802AE5D380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29328" y="6066293"/>
                  <a:ext cx="0" cy="14437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CBA6C2A1-6C6B-4382-AB16-CBB6FA97617F}"/>
                    </a:ext>
                  </a:extLst>
                </p:cNvPr>
                <p:cNvCxnSpPr/>
                <p:nvPr/>
              </p:nvCxnSpPr>
              <p:spPr>
                <a:xfrm>
                  <a:off x="9381728" y="5418584"/>
                  <a:ext cx="0" cy="7920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ABE8021D-5D62-4DCA-ABEA-73E0A98F0C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76928" y="5112187"/>
                  <a:ext cx="0" cy="109848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D0C4D98-3563-4094-9BCA-D9DB9EE27E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6400" y="5308760"/>
                  <a:ext cx="0" cy="90191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AE436191-F81D-4879-AFEB-A0EFE0E095C8}"/>
                    </a:ext>
                  </a:extLst>
                </p:cNvPr>
                <p:cNvCxnSpPr/>
                <p:nvPr/>
              </p:nvCxnSpPr>
              <p:spPr>
                <a:xfrm>
                  <a:off x="9781728" y="5418584"/>
                  <a:ext cx="0" cy="7920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288C2B1A-7A48-426C-9426-7699BFD5AA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40416" y="4995174"/>
                  <a:ext cx="0" cy="121549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60537757-C0EF-4A19-BCB5-A2E7F1AC86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12424" y="5971964"/>
                  <a:ext cx="0" cy="23870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69464F7E-3BC2-4CA8-A22E-870359E76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38928" y="4995174"/>
                  <a:ext cx="0" cy="121549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E597A619-BEAD-43BC-B794-E14D7089F5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91328" y="5229200"/>
                  <a:ext cx="0" cy="98147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132BD250-BB0B-4511-8333-F7F2461637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43728" y="5658474"/>
                  <a:ext cx="0" cy="55219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A9F37289-81B6-4EBF-9F52-457D58A594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96128" y="5906797"/>
                  <a:ext cx="0" cy="30387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8E440E46-EE11-4BF8-B619-1138ECAF38B2}"/>
                    </a:ext>
                  </a:extLst>
                </p:cNvPr>
                <p:cNvCxnSpPr/>
                <p:nvPr/>
              </p:nvCxnSpPr>
              <p:spPr>
                <a:xfrm>
                  <a:off x="10848528" y="5418584"/>
                  <a:ext cx="0" cy="7920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F9E3FCA-C22B-4FBA-A452-1E9435891CDB}"/>
                </a:ext>
              </a:extLst>
            </p:cNvPr>
            <p:cNvCxnSpPr>
              <a:cxnSpLocks/>
              <a:endCxn id="42" idx="1"/>
            </p:cNvCxnSpPr>
            <p:nvPr/>
          </p:nvCxnSpPr>
          <p:spPr>
            <a:xfrm flipV="1">
              <a:off x="3039997" y="2746736"/>
              <a:ext cx="4352149" cy="353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0E61E2D2-1AF4-4470-B562-DB5157E0AA29}"/>
              </a:ext>
            </a:extLst>
          </p:cNvPr>
          <p:cNvSpPr txBox="1"/>
          <p:nvPr/>
        </p:nvSpPr>
        <p:spPr>
          <a:xfrm>
            <a:off x="9046845" y="3945348"/>
            <a:ext cx="853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DIA</a:t>
            </a:r>
          </a:p>
        </p:txBody>
      </p:sp>
    </p:spTree>
    <p:extLst>
      <p:ext uri="{BB962C8B-B14F-4D97-AF65-F5344CB8AC3E}">
        <p14:creationId xmlns:p14="http://schemas.microsoft.com/office/powerpoint/2010/main" val="207845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2693987"/>
            <a:ext cx="8640960" cy="1470025"/>
          </a:xfrm>
        </p:spPr>
        <p:txBody>
          <a:bodyPr>
            <a:noAutofit/>
          </a:bodyPr>
          <a:lstStyle/>
          <a:p>
            <a:r>
              <a:rPr lang="en-GB" sz="6600" dirty="0"/>
              <a:t>Identifying Proteins from spectra</a:t>
            </a:r>
            <a:endParaRPr lang="en-GB" sz="4800" dirty="0"/>
          </a:p>
        </p:txBody>
      </p:sp>
      <p:pic>
        <p:nvPicPr>
          <p:cNvPr id="4" name="Picture 2" descr="C:\Users\andrewss\Desktop\bioinformatics_logo_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0380" y="5661248"/>
            <a:ext cx="3281980" cy="11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229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DDF4C-C6E7-43AC-88C9-E695CA12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Database Searching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C02179-9079-47A0-8089-08EDBC535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584" y="4749388"/>
            <a:ext cx="7251512" cy="1833974"/>
          </a:xfrm>
        </p:spPr>
        <p:txBody>
          <a:bodyPr/>
          <a:lstStyle/>
          <a:p>
            <a:r>
              <a:rPr lang="en-GB" dirty="0"/>
              <a:t>Protein Identification (with confidence)</a:t>
            </a:r>
          </a:p>
          <a:p>
            <a:r>
              <a:rPr lang="en-GB" dirty="0"/>
              <a:t>Abundance Quantitation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Downstream analysis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6C5281-F2FB-42E1-B1BC-D758FBEA06CD}"/>
              </a:ext>
            </a:extLst>
          </p:cNvPr>
          <p:cNvGrpSpPr/>
          <p:nvPr/>
        </p:nvGrpSpPr>
        <p:grpSpPr>
          <a:xfrm>
            <a:off x="0" y="1844824"/>
            <a:ext cx="11928399" cy="2428530"/>
            <a:chOff x="47328" y="2008582"/>
            <a:chExt cx="10329262" cy="21029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5C2A5B-4FBC-447C-AF76-F59BCD963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328" y="2072074"/>
              <a:ext cx="2337792" cy="17811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D7F21E-3254-4C69-A89C-CEF1F832F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4352" y="2008582"/>
              <a:ext cx="1462692" cy="177556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64D767-8F95-411B-A326-71B6B74F5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3540" y="2054140"/>
              <a:ext cx="1543050" cy="2057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710785-3737-4EE2-9EEF-D83AA65E4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87564" y="2075100"/>
              <a:ext cx="1375456" cy="137158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4E3B28-CF32-4939-BBAC-8F0992479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713" r="13713"/>
            <a:stretch/>
          </p:blipFill>
          <p:spPr>
            <a:xfrm>
              <a:off x="2855640" y="2072074"/>
              <a:ext cx="1728192" cy="178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603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2D966A-2CF8-4CCB-88A7-92FE2D5FC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3629993" cy="1656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4F8B2A-E52D-412B-9205-471EE68E7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2204864"/>
            <a:ext cx="10287000" cy="2543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1F528F-9A82-477C-A91B-C3DFBB1A2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4797152"/>
            <a:ext cx="10287000" cy="20069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CB0619-8F25-4C0F-9E4E-F762F133168B}"/>
              </a:ext>
            </a:extLst>
          </p:cNvPr>
          <p:cNvSpPr/>
          <p:nvPr/>
        </p:nvSpPr>
        <p:spPr>
          <a:xfrm>
            <a:off x="5632108" y="260648"/>
            <a:ext cx="6304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https://www.uniprot.org/proteomes</a:t>
            </a:r>
          </a:p>
        </p:txBody>
      </p:sp>
    </p:spTree>
    <p:extLst>
      <p:ext uri="{BB962C8B-B14F-4D97-AF65-F5344CB8AC3E}">
        <p14:creationId xmlns:p14="http://schemas.microsoft.com/office/powerpoint/2010/main" val="3288036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725758-D56D-4743-B6A7-84D78283E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2406575"/>
            <a:ext cx="2813125" cy="1950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53232B-CC87-4919-862B-536F2785C154}"/>
              </a:ext>
            </a:extLst>
          </p:cNvPr>
          <p:cNvSpPr txBox="1"/>
          <p:nvPr/>
        </p:nvSpPr>
        <p:spPr>
          <a:xfrm>
            <a:off x="1028591" y="4213537"/>
            <a:ext cx="21467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Keratin</a:t>
            </a:r>
          </a:p>
          <a:p>
            <a:pPr algn="ctr"/>
            <a:r>
              <a:rPr lang="en-GB" sz="2400" dirty="0"/>
              <a:t>(human, sheep)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5E2D2D-181D-44B3-B835-9C22D9FBAEFE}"/>
              </a:ext>
            </a:extLst>
          </p:cNvPr>
          <p:cNvGrpSpPr/>
          <p:nvPr/>
        </p:nvGrpSpPr>
        <p:grpSpPr>
          <a:xfrm>
            <a:off x="4161265" y="2278634"/>
            <a:ext cx="3570337" cy="2903791"/>
            <a:chOff x="4461271" y="1368229"/>
            <a:chExt cx="3570337" cy="29037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2AA594-1D3C-413D-A6D5-38ED590E8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1058" y="1368229"/>
              <a:ext cx="1872208" cy="18300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61809D-080D-4AB7-BA91-4FC1FA9F5A1E}"/>
                </a:ext>
              </a:extLst>
            </p:cNvPr>
            <p:cNvSpPr txBox="1"/>
            <p:nvPr/>
          </p:nvSpPr>
          <p:spPr>
            <a:xfrm>
              <a:off x="4461271" y="3256357"/>
              <a:ext cx="357033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dirty="0"/>
                <a:t>Cow Proteins</a:t>
              </a:r>
            </a:p>
            <a:p>
              <a:pPr algn="ctr"/>
              <a:r>
                <a:rPr lang="en-GB" sz="2400" dirty="0"/>
                <a:t>(Cell Culture Medium, BSA)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96334B-3064-4061-B0B5-F609402841E8}"/>
              </a:ext>
            </a:extLst>
          </p:cNvPr>
          <p:cNvGrpSpPr/>
          <p:nvPr/>
        </p:nvGrpSpPr>
        <p:grpSpPr>
          <a:xfrm>
            <a:off x="8558226" y="2301753"/>
            <a:ext cx="2650342" cy="2857511"/>
            <a:chOff x="8400256" y="1443136"/>
            <a:chExt cx="2650342" cy="28575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D427DA-C9BE-4F66-9DAF-9BCE6EE11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1443136"/>
              <a:ext cx="2650342" cy="184588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CE8AF5-3BC7-4FB0-817E-3D9608EB7BB4}"/>
                </a:ext>
              </a:extLst>
            </p:cNvPr>
            <p:cNvSpPr txBox="1"/>
            <p:nvPr/>
          </p:nvSpPr>
          <p:spPr>
            <a:xfrm>
              <a:off x="9085410" y="3284984"/>
              <a:ext cx="155844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dirty="0"/>
                <a:t>Trypsin</a:t>
              </a:r>
            </a:p>
            <a:p>
              <a:pPr algn="ctr"/>
              <a:r>
                <a:rPr lang="en-GB" sz="2400" dirty="0"/>
                <a:t>(or Lys-C)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B25363F-542A-4A93-B80E-3A1A2094F4F9}"/>
              </a:ext>
            </a:extLst>
          </p:cNvPr>
          <p:cNvSpPr txBox="1"/>
          <p:nvPr/>
        </p:nvSpPr>
        <p:spPr>
          <a:xfrm>
            <a:off x="1232032" y="5564350"/>
            <a:ext cx="9428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Amylase (Saliva)   Rubber Proteins (gloves)   Weight Markers   Proteomics Standards   Pepsin   </a:t>
            </a:r>
            <a:r>
              <a:rPr lang="en-GB" sz="2400" dirty="0" err="1"/>
              <a:t>Caesein</a:t>
            </a:r>
            <a:r>
              <a:rPr lang="en-GB" sz="2400" dirty="0"/>
              <a:t>   FLAG/HA   Streptavidin</a:t>
            </a:r>
          </a:p>
          <a:p>
            <a:pPr algn="ctr"/>
            <a:endParaRPr lang="en-GB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AD8E18-38B8-40C0-8F24-412D1AB4BF27}"/>
              </a:ext>
            </a:extLst>
          </p:cNvPr>
          <p:cNvGrpSpPr/>
          <p:nvPr/>
        </p:nvGrpSpPr>
        <p:grpSpPr>
          <a:xfrm>
            <a:off x="2101963" y="249618"/>
            <a:ext cx="7371937" cy="1349583"/>
            <a:chOff x="7059523" y="4673360"/>
            <a:chExt cx="4588927" cy="84009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14F3021-5F48-49AF-A1C5-2B04516575CF}"/>
                </a:ext>
              </a:extLst>
            </p:cNvPr>
            <p:cNvGrpSpPr/>
            <p:nvPr/>
          </p:nvGrpSpPr>
          <p:grpSpPr>
            <a:xfrm>
              <a:off x="7059523" y="4673360"/>
              <a:ext cx="4588927" cy="840096"/>
              <a:chOff x="7468018" y="4705295"/>
              <a:chExt cx="4588927" cy="84009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ECAF2A0-7521-482B-85CA-DB9D474C4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8018" y="4705295"/>
                <a:ext cx="1632191" cy="840096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269E52-BA17-4E9B-8A3F-E82E053B3D9C}"/>
                  </a:ext>
                </a:extLst>
              </p:cNvPr>
              <p:cNvSpPr/>
              <p:nvPr/>
            </p:nvSpPr>
            <p:spPr>
              <a:xfrm>
                <a:off x="8832304" y="4869160"/>
                <a:ext cx="3224641" cy="440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cRAP</a:t>
                </a:r>
                <a:r>
                  <a:rPr lang="en-GB" sz="4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protein sequences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2B0AAC-DE93-4536-9FE7-DBD21F194179}"/>
                </a:ext>
              </a:extLst>
            </p:cNvPr>
            <p:cNvSpPr/>
            <p:nvPr/>
          </p:nvSpPr>
          <p:spPr>
            <a:xfrm>
              <a:off x="8180423" y="5256916"/>
              <a:ext cx="3306984" cy="2490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en-GB" sz="2000" dirty="0"/>
                <a:t> </a:t>
              </a:r>
              <a:r>
                <a:rPr lang="en-GB" sz="2000" b="1" dirty="0"/>
                <a:t>c</a:t>
              </a:r>
              <a:r>
                <a:rPr lang="en-GB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ommon</a:t>
              </a:r>
              <a:r>
                <a:rPr lang="en-GB" sz="2000" dirty="0"/>
                <a:t> </a:t>
              </a:r>
              <a:r>
                <a:rPr lang="en-GB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</a:t>
              </a:r>
              <a:r>
                <a:rPr lang="en-GB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epository of </a:t>
              </a:r>
              <a:r>
                <a:rPr lang="en-GB" sz="2000" b="1" dirty="0"/>
                <a:t>A</a:t>
              </a:r>
              <a:r>
                <a:rPr lang="en-GB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dventitious</a:t>
              </a:r>
              <a:r>
                <a:rPr lang="en-GB" sz="2000" dirty="0"/>
                <a:t> </a:t>
              </a:r>
              <a:r>
                <a:rPr lang="en-GB" sz="2000" b="1" dirty="0"/>
                <a:t>P</a:t>
              </a:r>
              <a:r>
                <a:rPr lang="en-GB" sz="2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roteins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F4401-91F0-4E46-9A46-55A7BB4B22F7}"/>
              </a:ext>
            </a:extLst>
          </p:cNvPr>
          <p:cNvSpPr/>
          <p:nvPr/>
        </p:nvSpPr>
        <p:spPr>
          <a:xfrm>
            <a:off x="8976320" y="6474688"/>
            <a:ext cx="312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https://www.thegpm.org/crap/</a:t>
            </a:r>
          </a:p>
        </p:txBody>
      </p:sp>
    </p:spTree>
    <p:extLst>
      <p:ext uri="{BB962C8B-B14F-4D97-AF65-F5344CB8AC3E}">
        <p14:creationId xmlns:p14="http://schemas.microsoft.com/office/powerpoint/2010/main" val="985798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Course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Principles of Mass Spectrometry</a:t>
            </a:r>
          </a:p>
          <a:p>
            <a:endParaRPr lang="en-GB" dirty="0"/>
          </a:p>
          <a:p>
            <a:r>
              <a:rPr lang="en-GB" dirty="0"/>
              <a:t>Types of Quantitative MS</a:t>
            </a:r>
          </a:p>
          <a:p>
            <a:endParaRPr lang="en-GB" dirty="0"/>
          </a:p>
          <a:p>
            <a:r>
              <a:rPr lang="en-GB" dirty="0"/>
              <a:t>Processing MS Data</a:t>
            </a:r>
          </a:p>
          <a:p>
            <a:pPr lvl="1"/>
            <a:r>
              <a:rPr lang="en-GB" dirty="0"/>
              <a:t>Running searches</a:t>
            </a:r>
          </a:p>
          <a:p>
            <a:pPr lvl="1"/>
            <a:r>
              <a:rPr lang="en-GB" dirty="0"/>
              <a:t>Evaluating Quality Control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Analysing MS Data in R</a:t>
            </a:r>
          </a:p>
          <a:p>
            <a:pPr lvl="1"/>
            <a:r>
              <a:rPr lang="en-GB" dirty="0"/>
              <a:t>General proteomics with R</a:t>
            </a:r>
          </a:p>
          <a:p>
            <a:pPr lvl="2"/>
            <a:r>
              <a:rPr lang="en-GB" dirty="0"/>
              <a:t>Data import</a:t>
            </a:r>
          </a:p>
          <a:p>
            <a:pPr lvl="2"/>
            <a:r>
              <a:rPr lang="en-GB" dirty="0"/>
              <a:t>Quality control</a:t>
            </a:r>
          </a:p>
          <a:p>
            <a:pPr lvl="2"/>
            <a:r>
              <a:rPr lang="en-GB" dirty="0"/>
              <a:t>Quantitation and normalisation</a:t>
            </a:r>
          </a:p>
          <a:p>
            <a:pPr lvl="2"/>
            <a:r>
              <a:rPr lang="en-GB" dirty="0"/>
              <a:t>Imputation</a:t>
            </a:r>
          </a:p>
          <a:p>
            <a:pPr lvl="2"/>
            <a:r>
              <a:rPr lang="en-GB" dirty="0"/>
              <a:t>Visualisation and exploration</a:t>
            </a:r>
          </a:p>
          <a:p>
            <a:pPr lvl="2"/>
            <a:r>
              <a:rPr lang="en-GB" dirty="0"/>
              <a:t>Differential abundance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r>
              <a:rPr lang="en-GB" dirty="0"/>
              <a:t>Automated analysis with </a:t>
            </a:r>
            <a:r>
              <a:rPr lang="en-GB" dirty="0" err="1"/>
              <a:t>MSstats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161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DDF4C-C6E7-43AC-88C9-E695CA12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Database Searching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C2A5B-4FBC-447C-AF76-F59BCD963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51690"/>
            <a:ext cx="1800200" cy="1371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D7F21E-3254-4C69-A89C-CEF1F832F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0" y="1640586"/>
            <a:ext cx="1462692" cy="1775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64D767-8F95-411B-A326-71B6B74F5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11" y="4792306"/>
            <a:ext cx="1543050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710785-3737-4EE2-9EEF-D83AA65E4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90" y="3415092"/>
            <a:ext cx="1375456" cy="13715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03518EA-0945-4446-96B9-157B4AE3B635}"/>
              </a:ext>
            </a:extLst>
          </p:cNvPr>
          <p:cNvGrpSpPr/>
          <p:nvPr/>
        </p:nvGrpSpPr>
        <p:grpSpPr>
          <a:xfrm>
            <a:off x="3408371" y="1492803"/>
            <a:ext cx="6214615" cy="1117024"/>
            <a:chOff x="3408371" y="1492803"/>
            <a:chExt cx="6214615" cy="11170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C66481-9EBA-4C8C-8343-4D5533547509}"/>
                </a:ext>
              </a:extLst>
            </p:cNvPr>
            <p:cNvSpPr txBox="1"/>
            <p:nvPr/>
          </p:nvSpPr>
          <p:spPr>
            <a:xfrm>
              <a:off x="3408371" y="1574262"/>
              <a:ext cx="37663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/>
                <a:t>Take all proteins from your species of interest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B2367FA-77E6-4284-9F2D-BBEE05781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714" y="1492803"/>
              <a:ext cx="2448272" cy="111702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D60B40-759A-4DE7-BC0E-D14DE114DBF5}"/>
              </a:ext>
            </a:extLst>
          </p:cNvPr>
          <p:cNvGrpSpPr/>
          <p:nvPr/>
        </p:nvGrpSpPr>
        <p:grpSpPr>
          <a:xfrm>
            <a:off x="3408371" y="2803024"/>
            <a:ext cx="2903653" cy="2372171"/>
            <a:chOff x="3408371" y="2803024"/>
            <a:chExt cx="2903653" cy="2372171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CAB871AE-B518-4A17-B1EC-5DAFFA9484A1}"/>
                </a:ext>
              </a:extLst>
            </p:cNvPr>
            <p:cNvSpPr/>
            <p:nvPr/>
          </p:nvSpPr>
          <p:spPr>
            <a:xfrm rot="5400000">
              <a:off x="3590948" y="3055052"/>
              <a:ext cx="1224136" cy="7200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0EC601-07AD-4F09-BCF4-51C3E0352E99}"/>
                </a:ext>
              </a:extLst>
            </p:cNvPr>
            <p:cNvSpPr txBox="1"/>
            <p:nvPr/>
          </p:nvSpPr>
          <p:spPr>
            <a:xfrm>
              <a:off x="3408371" y="4221088"/>
              <a:ext cx="29036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/>
                <a:t>Generate Peptide Spectral Library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F34C859-158B-42FF-A878-9B1C460679F7}"/>
              </a:ext>
            </a:extLst>
          </p:cNvPr>
          <p:cNvGrpSpPr/>
          <p:nvPr/>
        </p:nvGrpSpPr>
        <p:grpSpPr>
          <a:xfrm>
            <a:off x="7143424" y="2724190"/>
            <a:ext cx="3561088" cy="1389444"/>
            <a:chOff x="7143424" y="2724190"/>
            <a:chExt cx="3561088" cy="1389444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CDD8208A-042A-4AC5-A93C-DADE41038E39}"/>
                </a:ext>
              </a:extLst>
            </p:cNvPr>
            <p:cNvSpPr/>
            <p:nvPr/>
          </p:nvSpPr>
          <p:spPr>
            <a:xfrm rot="2700000">
              <a:off x="6891396" y="2976218"/>
              <a:ext cx="1224136" cy="7200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BBD66B-DE2C-4A4E-9871-825498E98AF1}"/>
                </a:ext>
              </a:extLst>
            </p:cNvPr>
            <p:cNvSpPr txBox="1"/>
            <p:nvPr/>
          </p:nvSpPr>
          <p:spPr>
            <a:xfrm>
              <a:off x="8256240" y="3159527"/>
              <a:ext cx="24482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/>
                <a:t>Shuffle Peptide Sequences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CD6FF8-3176-4558-8DF3-F4F5A25E35F4}"/>
              </a:ext>
            </a:extLst>
          </p:cNvPr>
          <p:cNvGrpSpPr/>
          <p:nvPr/>
        </p:nvGrpSpPr>
        <p:grpSpPr>
          <a:xfrm>
            <a:off x="8325691" y="4248174"/>
            <a:ext cx="2903653" cy="2372171"/>
            <a:chOff x="8325691" y="4248174"/>
            <a:chExt cx="2903653" cy="2372171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1FED237C-90BC-4352-B178-F9E15010DC01}"/>
                </a:ext>
              </a:extLst>
            </p:cNvPr>
            <p:cNvSpPr/>
            <p:nvPr/>
          </p:nvSpPr>
          <p:spPr>
            <a:xfrm rot="5400000">
              <a:off x="8508268" y="4500202"/>
              <a:ext cx="1224136" cy="7200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FD1357-EE2D-4CE2-A27A-3D030266AE0C}"/>
                </a:ext>
              </a:extLst>
            </p:cNvPr>
            <p:cNvSpPr txBox="1"/>
            <p:nvPr/>
          </p:nvSpPr>
          <p:spPr>
            <a:xfrm>
              <a:off x="8325691" y="5666238"/>
              <a:ext cx="29036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/>
                <a:t>Generate Peptide Spectral Library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1734742-E582-4B7A-857E-DE3F6FA5275B}"/>
              </a:ext>
            </a:extLst>
          </p:cNvPr>
          <p:cNvSpPr/>
          <p:nvPr/>
        </p:nvSpPr>
        <p:spPr>
          <a:xfrm>
            <a:off x="3503712" y="5283738"/>
            <a:ext cx="4464496" cy="1336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Search for peptide spectrum matches (PSMs)</a:t>
            </a:r>
          </a:p>
        </p:txBody>
      </p:sp>
    </p:spTree>
    <p:extLst>
      <p:ext uri="{BB962C8B-B14F-4D97-AF65-F5344CB8AC3E}">
        <p14:creationId xmlns:p14="http://schemas.microsoft.com/office/powerpoint/2010/main" val="62012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1F9BF-49A4-4052-9D71-3FBD515D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Libraries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2B62F-D387-4860-A1E7-18B62313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40" y="1267649"/>
            <a:ext cx="2448272" cy="1117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63E7BC-5868-4B52-BEDF-6A60D177C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192" y="1268462"/>
            <a:ext cx="2448272" cy="11170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D8EF80-EF80-4B6E-B013-CC2A73F36FC9}"/>
              </a:ext>
            </a:extLst>
          </p:cNvPr>
          <p:cNvGrpSpPr/>
          <p:nvPr/>
        </p:nvGrpSpPr>
        <p:grpSpPr>
          <a:xfrm>
            <a:off x="335360" y="2332815"/>
            <a:ext cx="5136232" cy="3402768"/>
            <a:chOff x="335360" y="2332815"/>
            <a:chExt cx="5136232" cy="34027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546261-3F86-4778-8006-D461040E5681}"/>
                </a:ext>
              </a:extLst>
            </p:cNvPr>
            <p:cNvSpPr/>
            <p:nvPr/>
          </p:nvSpPr>
          <p:spPr>
            <a:xfrm>
              <a:off x="335360" y="2780928"/>
              <a:ext cx="5136232" cy="2954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Consolas" panose="020B0609020204030204" pitchFamily="49" charset="0"/>
                </a:rPr>
                <a:t>&gt;P05067 Amyloid-beta precursor protein</a:t>
              </a:r>
            </a:p>
            <a:p>
              <a:r>
                <a:rPr lang="en-GB" sz="1200" dirty="0">
                  <a:latin typeface="Consolas" panose="020B0609020204030204" pitchFamily="49" charset="0"/>
                </a:rPr>
                <a:t>MLPGLALLLLAAWTARALEVPTDGNAGLLAEPQIAMFCGRLNMHMNVQNGKWDSDPSGTKTCIDTKEGILQYCQEVYPELQITNVVEANQPVTIQNWCKRGRKQCKTHPHFVIPYRCLVGEFVSDALLVPDKCKFLHQERMDVCETHLHWHTVAKETCSEKSTNLHDYGMLLPCGIDKFRGVEFVCCPLAEESDNVDSADAEEDDSDVWWGGADTDYADGSEDKVVEVAEEEEVAEVEEEEADDDEDDEDGDEVEEEAEEPYEEATERTTSIATTTTTTTESVEEVVREVCSEQAETGPCRAMISRWYFDVTEGKCAPFFYGGCGGNRNNFDTEEYCMAVCGSAMSQSLLKTTQEPLARDPVKLPTTAASTPDAVDKYLETPGDENEHAHFQKAKERLEAKHRERMSQVMREWEEAERQAKNLPKADKKAVIQHFQEKVESLEQEAANERQQLVETHMARVEAMLNDRRRLALENYITALQAVPPRPRHVFNMLKKYVRAEQKDRQHTLKHFEHVRMVDPKKAAQIRSQVMTHLRVIYERMNQSLSLLYNVPAVAEEIQDEVDELLQKEQNYSDDVLANMISEPRISYGNDALMPSLTETKTTVELLPVNGEFSLDDLQPWHSFGADSVPANTENEVEPVDARPAADRGLTTRPGSGLTNIKTEEISEVKMDAEFRHDSGYEVHHQKLVFFAEDVGSNKGAIIGLMVGGVVIATVIVITLVMLKKKQYTSIHHGVVEVDAAVTPEERHLSKMQQNGYENPTYKFFEQMQ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67F5D9-1D9C-43CB-B313-BBA4EA9F0696}"/>
                </a:ext>
              </a:extLst>
            </p:cNvPr>
            <p:cNvSpPr txBox="1"/>
            <p:nvPr/>
          </p:nvSpPr>
          <p:spPr>
            <a:xfrm>
              <a:off x="2439823" y="2332815"/>
              <a:ext cx="9273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REAL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159ED58-5B62-47AE-AA36-FD954C4DDA6F}"/>
              </a:ext>
            </a:extLst>
          </p:cNvPr>
          <p:cNvGrpSpPr/>
          <p:nvPr/>
        </p:nvGrpSpPr>
        <p:grpSpPr>
          <a:xfrm>
            <a:off x="6720410" y="2384365"/>
            <a:ext cx="5136232" cy="3628217"/>
            <a:chOff x="6720410" y="2384365"/>
            <a:chExt cx="5136232" cy="362821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409F4A-6EF2-43B5-8059-CAE15568C3FB}"/>
                </a:ext>
              </a:extLst>
            </p:cNvPr>
            <p:cNvSpPr/>
            <p:nvPr/>
          </p:nvSpPr>
          <p:spPr>
            <a:xfrm>
              <a:off x="6720410" y="2780928"/>
              <a:ext cx="5136232" cy="3231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Consolas" panose="020B0609020204030204" pitchFamily="49" charset="0"/>
                </a:rPr>
                <a:t>&gt;P05067_REV</a:t>
              </a:r>
            </a:p>
            <a:p>
              <a:r>
                <a:rPr lang="en-GB" sz="1200" dirty="0">
                  <a:latin typeface="Consolas" panose="020B0609020204030204" pitchFamily="49" charset="0"/>
                </a:rPr>
                <a:t>NQMQEFFKYTPNEYGNQQMKSLHREEPTVAADVEVVGHHISTYQKKKLMVLTIVIVTAIVVGGVMLGIIAGKNSGVDEAFFVLKQHHVEYGSDHRFEADMKVESIEETKINTLGSGPRTTLGRDAAPRADVPEVENETNAPVSDAGFSHWPQLDDLSFEGNVPLLEVTTKTETLSPMLADNGYSIRPESIMNALVDDSYNQEKQLLEDVEDQIEEAVAPVNYLLSLSQNMREYIVRLHTMVQSRIQAAKKPDVMRVHEFHKLTHQRDKQEARVYKKLMNFVHRPRPPVAQLATIYNELALRRRDNLMAEVRAMHTEVLQQRENAAEQELSEVKEQFHQIVAKKDAKPLNKAQREAEEWERMVQSMRERHKAELREKAKQFHAHENEDGPTELYKDVADPTSAATTPLKVPDRALPEQTTKLLSQSMASGCVAMCYEETDFNNRNGGCGGYFFPACKGETVDFYWRSIMARCPGTEAQESCVERVVEEVSETTTTTTTAISTTRETAEEYPEEAEEEVEDGDEDDEDDDAEEEEVEAVEEEEAVEVVKDESGDAYDTDAGGWWVDSDDEEADASDVNDSEEALPCCVFEVGRFKDIGCPLLMGYDHLNTSKESCTEKAVTHWHLHTECVDMREQHLFKCKDPVLLADSVFEGVLCRYPIVFHPHTKCQKRGRKCWNQITVPQNAEVVNTIQLEPYVEQCYQLIGEKTDICTKTGSPDSDWKGNQVNMHMNLRGCFMAIQPEALLGANGDTPVELARATWAALLLLALGPLM</a:t>
              </a:r>
            </a:p>
            <a:p>
              <a:endParaRPr lang="en-GB" dirty="0">
                <a:latin typeface="Consolas" panose="020B0609020204030204" pitchFamily="49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0E1223-E16E-434D-9248-E3C64893C983}"/>
                </a:ext>
              </a:extLst>
            </p:cNvPr>
            <p:cNvSpPr txBox="1"/>
            <p:nvPr/>
          </p:nvSpPr>
          <p:spPr>
            <a:xfrm>
              <a:off x="8696088" y="2384365"/>
              <a:ext cx="1184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DECOY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9263B27-2CF2-477E-8E86-C0B57ECC7F34}"/>
              </a:ext>
            </a:extLst>
          </p:cNvPr>
          <p:cNvSpPr txBox="1"/>
          <p:nvPr/>
        </p:nvSpPr>
        <p:spPr>
          <a:xfrm>
            <a:off x="2914281" y="6146414"/>
            <a:ext cx="6374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Decoy libraries can be reversed or shuffled</a:t>
            </a:r>
          </a:p>
        </p:txBody>
      </p:sp>
    </p:spTree>
    <p:extLst>
      <p:ext uri="{BB962C8B-B14F-4D97-AF65-F5344CB8AC3E}">
        <p14:creationId xmlns:p14="http://schemas.microsoft.com/office/powerpoint/2010/main" val="426207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FA04-8A24-4A29-9928-0C3982422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Peptide Spectrum Matches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79119-7756-4036-905B-6AD8D2D3E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75" y="2008017"/>
            <a:ext cx="4392488" cy="22350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F5DC267-2867-4EA4-8D1E-1CD35AACB723}"/>
              </a:ext>
            </a:extLst>
          </p:cNvPr>
          <p:cNvSpPr/>
          <p:nvPr/>
        </p:nvSpPr>
        <p:spPr>
          <a:xfrm>
            <a:off x="2152809" y="2338914"/>
            <a:ext cx="689030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48BEDE-0A89-4409-9380-60FD3032A4BC}"/>
              </a:ext>
            </a:extLst>
          </p:cNvPr>
          <p:cNvSpPr txBox="1"/>
          <p:nvPr/>
        </p:nvSpPr>
        <p:spPr>
          <a:xfrm>
            <a:off x="3199652" y="1674569"/>
            <a:ext cx="159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MS1 Base Peak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340744-D400-40D1-A03B-D74100FF44DB}"/>
              </a:ext>
            </a:extLst>
          </p:cNvPr>
          <p:cNvGrpSpPr/>
          <p:nvPr/>
        </p:nvGrpSpPr>
        <p:grpSpPr>
          <a:xfrm>
            <a:off x="1127448" y="2698954"/>
            <a:ext cx="3734609" cy="3732715"/>
            <a:chOff x="1127448" y="2698954"/>
            <a:chExt cx="3734609" cy="373271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F70A971-8CDA-473F-9D79-B79EE3272D4E}"/>
                </a:ext>
              </a:extLst>
            </p:cNvPr>
            <p:cNvCxnSpPr>
              <a:cxnSpLocks/>
              <a:stCxn id="7" idx="4"/>
              <a:endCxn id="9" idx="0"/>
            </p:cNvCxnSpPr>
            <p:nvPr/>
          </p:nvCxnSpPr>
          <p:spPr>
            <a:xfrm>
              <a:off x="2497324" y="2698954"/>
              <a:ext cx="461982" cy="2796611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096D059-29D6-4F9F-8572-DBC225A5447F}"/>
                </a:ext>
              </a:extLst>
            </p:cNvPr>
            <p:cNvGrpSpPr/>
            <p:nvPr/>
          </p:nvGrpSpPr>
          <p:grpSpPr>
            <a:xfrm>
              <a:off x="1127448" y="5495565"/>
              <a:ext cx="3663715" cy="936104"/>
              <a:chOff x="1127448" y="5495565"/>
              <a:chExt cx="3663715" cy="93610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3D6BB6F-B2A1-4773-A43A-5D7FADD39090}"/>
                  </a:ext>
                </a:extLst>
              </p:cNvPr>
              <p:cNvSpPr/>
              <p:nvPr/>
            </p:nvSpPr>
            <p:spPr>
              <a:xfrm>
                <a:off x="1127448" y="5495565"/>
                <a:ext cx="3663715" cy="9361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0AF188F-579A-4EE3-A6BF-1A68FA6926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0189" y="5639581"/>
                <a:ext cx="0" cy="7920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450EA04-CDBE-43DC-BF3F-BC55298CFE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6852" y="5963617"/>
                <a:ext cx="0" cy="46805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1B159FA-F2CD-4C4C-876A-5135E5F6CE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6373" y="5963617"/>
                <a:ext cx="0" cy="46805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CB3BD97-221F-424B-8817-1F6A72C637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4924" y="5765595"/>
                <a:ext cx="0" cy="66607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472E1BD-E8A2-4AC1-82B9-B096364014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6849" y="5639581"/>
                <a:ext cx="0" cy="7920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BDB1A00-882A-42F1-AF24-CD40760CAB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3512" y="5963617"/>
                <a:ext cx="0" cy="46805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A9527FE-4EF9-4E31-91D5-CDAF14C8D5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3033" y="5963617"/>
                <a:ext cx="0" cy="46805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10EDE11-E426-48F6-956F-B154543D9F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51584" y="5765595"/>
                <a:ext cx="0" cy="66607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30F2C8-AFB1-49DC-8283-6D82809BCB64}"/>
                </a:ext>
              </a:extLst>
            </p:cNvPr>
            <p:cNvSpPr txBox="1"/>
            <p:nvPr/>
          </p:nvSpPr>
          <p:spPr>
            <a:xfrm>
              <a:off x="3217504" y="5126233"/>
              <a:ext cx="1644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MS2 Fragments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BE99363-EB21-40D5-926D-D2126915A765}"/>
              </a:ext>
            </a:extLst>
          </p:cNvPr>
          <p:cNvGrpSpPr/>
          <p:nvPr/>
        </p:nvGrpSpPr>
        <p:grpSpPr>
          <a:xfrm>
            <a:off x="5807968" y="1859235"/>
            <a:ext cx="6096000" cy="3913329"/>
            <a:chOff x="5807968" y="1859235"/>
            <a:chExt cx="6096000" cy="391332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F00E1B-5167-4DD4-A26F-AEFB847A0543}"/>
                </a:ext>
              </a:extLst>
            </p:cNvPr>
            <p:cNvSpPr/>
            <p:nvPr/>
          </p:nvSpPr>
          <p:spPr>
            <a:xfrm>
              <a:off x="5807968" y="2765711"/>
              <a:ext cx="6096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dirty="0">
                  <a:latin typeface="Consolas" panose="020B0609020204030204" pitchFamily="49" charset="0"/>
                </a:rPr>
                <a:t>&gt;P05067</a:t>
              </a:r>
            </a:p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MLPGLALLLLAAWTARALEVPTDGNAGLLAEPQIAMFCGRLNMHMNVQNGKWDSDP</a:t>
              </a:r>
              <a:r>
                <a:rPr lang="en-GB" b="1" dirty="0">
                  <a:latin typeface="Consolas" panose="020B0609020204030204" pitchFamily="49" charset="0"/>
                </a:rPr>
                <a:t>SGTKTCIDTKEGIL</a:t>
              </a:r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QYCQEVYPELQITNVVEANQPVTIQNWCKRGRKQCKTHPHFVIPYRCLVGEFVSDALLVPDKCKFLHQERMDVCETHLHW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C2E2A29-34CC-41AD-BCF0-1CD373D0EE42}"/>
                </a:ext>
              </a:extLst>
            </p:cNvPr>
            <p:cNvSpPr/>
            <p:nvPr/>
          </p:nvSpPr>
          <p:spPr>
            <a:xfrm>
              <a:off x="5807968" y="4295236"/>
              <a:ext cx="6096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dirty="0">
                  <a:latin typeface="Consolas" panose="020B0609020204030204" pitchFamily="49" charset="0"/>
                </a:rPr>
                <a:t>&gt;P90210</a:t>
              </a:r>
            </a:p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MAVCGSAMSQSLLKTTQEPLARDPVKLPTTAASTPDAVDKYLETPGDENEHAHFQKAKERLEAKHRERMSQVMREWEEAERQAKNLPKADKKAVIQHFQEKVESLEQEAANERQQLVET</a:t>
              </a:r>
              <a:r>
                <a:rPr lang="en-GB" b="1" dirty="0">
                  <a:latin typeface="Consolas" panose="020B0609020204030204" pitchFamily="49" charset="0"/>
                </a:rPr>
                <a:t>HMARVEAMLNDRR</a:t>
              </a:r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Consolas" panose="020B0609020204030204" pitchFamily="49" charset="0"/>
                </a:rPr>
                <a:t>RLALENYITALQAVPPRPRHVFNMLKKYVRAEQKDRQHTLKHFEH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12A8D00-A0E4-4331-A4CE-E786DC8ECA37}"/>
                </a:ext>
              </a:extLst>
            </p:cNvPr>
            <p:cNvSpPr txBox="1"/>
            <p:nvPr/>
          </p:nvSpPr>
          <p:spPr>
            <a:xfrm>
              <a:off x="6731700" y="1859235"/>
              <a:ext cx="42485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/>
                <a:t>Find peptides with masses close </a:t>
              </a:r>
            </a:p>
            <a:p>
              <a:pPr algn="ctr"/>
              <a:r>
                <a:rPr lang="en-GB" sz="2400" dirty="0"/>
                <a:t>to the parent peak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40EAFD5-EBCC-4E5D-9DCC-79792172DBB0}"/>
              </a:ext>
            </a:extLst>
          </p:cNvPr>
          <p:cNvSpPr txBox="1"/>
          <p:nvPr/>
        </p:nvSpPr>
        <p:spPr>
          <a:xfrm>
            <a:off x="7651117" y="6191004"/>
            <a:ext cx="240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Hundreds of candidates</a:t>
            </a:r>
          </a:p>
        </p:txBody>
      </p:sp>
    </p:spTree>
    <p:extLst>
      <p:ext uri="{BB962C8B-B14F-4D97-AF65-F5344CB8AC3E}">
        <p14:creationId xmlns:p14="http://schemas.microsoft.com/office/powerpoint/2010/main" val="26656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83331-3998-4E2E-88F0-A1C4D14E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Scoring a PSM match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3B56A-0A1C-47D4-8624-335FCBF82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551248"/>
            <a:ext cx="5583768" cy="639762"/>
          </a:xfrm>
        </p:spPr>
        <p:txBody>
          <a:bodyPr>
            <a:normAutofit/>
          </a:bodyPr>
          <a:lstStyle/>
          <a:p>
            <a:r>
              <a:rPr lang="en-GB" dirty="0"/>
              <a:t>Count Overlaps (Andromeda - MQ)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D84AAF-38D6-4DC6-9677-81DF501AD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7" y="1551248"/>
            <a:ext cx="5389033" cy="639762"/>
          </a:xfrm>
        </p:spPr>
        <p:txBody>
          <a:bodyPr>
            <a:normAutofit/>
          </a:bodyPr>
          <a:lstStyle/>
          <a:p>
            <a:r>
              <a:rPr lang="en-GB" dirty="0"/>
              <a:t>Correlate intensities (Perseus – PD)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A986F1-0FCF-4636-BBC0-18CA0058ADC9}"/>
              </a:ext>
            </a:extLst>
          </p:cNvPr>
          <p:cNvGrpSpPr/>
          <p:nvPr/>
        </p:nvGrpSpPr>
        <p:grpSpPr>
          <a:xfrm>
            <a:off x="699400" y="2204864"/>
            <a:ext cx="4112470" cy="4235698"/>
            <a:chOff x="699400" y="2204864"/>
            <a:chExt cx="4112470" cy="423569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61D0EEC-1923-4989-8787-7B26B712CFB2}"/>
                </a:ext>
              </a:extLst>
            </p:cNvPr>
            <p:cNvGrpSpPr/>
            <p:nvPr/>
          </p:nvGrpSpPr>
          <p:grpSpPr>
            <a:xfrm>
              <a:off x="982117" y="2204864"/>
              <a:ext cx="3747046" cy="976754"/>
              <a:chOff x="1023782" y="2393706"/>
              <a:chExt cx="3747046" cy="97675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5BA3BD9-7BFA-4D26-A9C5-A36A58EE4096}"/>
                  </a:ext>
                </a:extLst>
              </p:cNvPr>
              <p:cNvGrpSpPr/>
              <p:nvPr/>
            </p:nvGrpSpPr>
            <p:grpSpPr>
              <a:xfrm>
                <a:off x="1023782" y="2434356"/>
                <a:ext cx="3663715" cy="936104"/>
                <a:chOff x="1127448" y="5495565"/>
                <a:chExt cx="3663715" cy="936104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9A963BB-FCF7-4C92-A22B-416846E92DA2}"/>
                    </a:ext>
                  </a:extLst>
                </p:cNvPr>
                <p:cNvSpPr/>
                <p:nvPr/>
              </p:nvSpPr>
              <p:spPr>
                <a:xfrm>
                  <a:off x="1127448" y="5495565"/>
                  <a:ext cx="3663715" cy="93610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0AF80105-40EC-4942-9CD1-4461729CFE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0189" y="5639581"/>
                  <a:ext cx="0" cy="7920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5AEBA914-7FD4-4DDA-93AD-314DCD618F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6852" y="5963617"/>
                  <a:ext cx="0" cy="46805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F757A3A8-4AB1-4634-B387-0DFDC5CF87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76373" y="5963617"/>
                  <a:ext cx="0" cy="46805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FA3FD04-9611-4794-BE03-B1478D2778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34924" y="5765595"/>
                  <a:ext cx="0" cy="66607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B027F1C2-F71F-419F-8985-EDF309F643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36849" y="5639581"/>
                  <a:ext cx="0" cy="7920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9F1AC706-20AD-41AE-9B66-F1685C489D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03512" y="5963617"/>
                  <a:ext cx="0" cy="46805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A59DF09B-B819-44DD-B889-1997962A48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93033" y="5963617"/>
                  <a:ext cx="0" cy="46805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CE95206C-7370-4329-9D3D-E5BAA0147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584" y="5765595"/>
                  <a:ext cx="0" cy="66607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1ADB4A-060C-4807-A1DF-873FF0D9AE85}"/>
                  </a:ext>
                </a:extLst>
              </p:cNvPr>
              <p:cNvSpPr txBox="1"/>
              <p:nvPr/>
            </p:nvSpPr>
            <p:spPr>
              <a:xfrm>
                <a:off x="3534336" y="2393706"/>
                <a:ext cx="1236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Theoretical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04D3DC7-7913-48F0-99B5-147D0BB5A516}"/>
                </a:ext>
              </a:extLst>
            </p:cNvPr>
            <p:cNvGrpSpPr/>
            <p:nvPr/>
          </p:nvGrpSpPr>
          <p:grpSpPr>
            <a:xfrm>
              <a:off x="996231" y="3284991"/>
              <a:ext cx="3727618" cy="966360"/>
              <a:chOff x="2855640" y="5334264"/>
              <a:chExt cx="3727618" cy="96636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6260786-4487-459B-AA3F-7DF4D56EBE6D}"/>
                  </a:ext>
                </a:extLst>
              </p:cNvPr>
              <p:cNvGrpSpPr/>
              <p:nvPr/>
            </p:nvGrpSpPr>
            <p:grpSpPr>
              <a:xfrm>
                <a:off x="2855640" y="5355214"/>
                <a:ext cx="3663715" cy="945410"/>
                <a:chOff x="2855640" y="5355214"/>
                <a:chExt cx="3663715" cy="945410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C5E4273-CEA2-48F0-B0F9-8FD7AD09EBF3}"/>
                    </a:ext>
                  </a:extLst>
                </p:cNvPr>
                <p:cNvSpPr/>
                <p:nvPr/>
              </p:nvSpPr>
              <p:spPr>
                <a:xfrm>
                  <a:off x="2855640" y="6057292"/>
                  <a:ext cx="3662825" cy="2300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1EE1AF8-8EDD-4870-8252-997EF9C715E2}"/>
                    </a:ext>
                  </a:extLst>
                </p:cNvPr>
                <p:cNvSpPr/>
                <p:nvPr/>
              </p:nvSpPr>
              <p:spPr>
                <a:xfrm>
                  <a:off x="2855640" y="5355214"/>
                  <a:ext cx="3663715" cy="936104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D125C5A-1525-4BB9-8C30-2AFEDC9199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8381" y="5625244"/>
                  <a:ext cx="0" cy="66607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58EE7D35-4494-403F-8D4C-89D3B80BE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15044" y="6165304"/>
                  <a:ext cx="445" cy="12601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F2FAA187-3CF7-423D-B133-2A695ABC8F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63116" y="5823266"/>
                  <a:ext cx="0" cy="46805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0F4DD3C5-004D-4179-8649-A104D99E09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65041" y="5823266"/>
                  <a:ext cx="0" cy="46805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E69ED4E9-BA4D-47B2-987F-6AB95FF4DA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31704" y="5733256"/>
                  <a:ext cx="0" cy="55806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530DE079-EE9B-4E22-8F39-B9DFDD846A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21225" y="5625244"/>
                  <a:ext cx="0" cy="66607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92D6F273-48BD-4E91-9212-19734BF39B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663712" y="6164265"/>
                  <a:ext cx="445" cy="12601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6CDBDC7-92F6-4F5B-9202-3ED4AD236B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20956" y="6165304"/>
                  <a:ext cx="445" cy="12601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C0F6038C-207D-4DD7-A7D3-3D93A26E08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59156" y="6165304"/>
                  <a:ext cx="445" cy="12601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6850442-51CA-4A25-84C9-CD92C8A8B1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26678" y="6174610"/>
                  <a:ext cx="445" cy="12601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E2DE733A-8559-4815-8C8E-503746AB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892469" y="6174610"/>
                  <a:ext cx="445" cy="12601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2ABC4DE1-238F-40D3-895D-6D6798E81A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70429" y="6161362"/>
                  <a:ext cx="445" cy="12601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7B5225F-A0CE-4718-8806-DAC131753008}"/>
                  </a:ext>
                </a:extLst>
              </p:cNvPr>
              <p:cNvSpPr txBox="1"/>
              <p:nvPr/>
            </p:nvSpPr>
            <p:spPr>
              <a:xfrm>
                <a:off x="5498987" y="5334264"/>
                <a:ext cx="1084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Observed</a:t>
                </a:r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DE6D34F-7456-4F39-9A79-BF3F35235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664" t="74900" r="13971" b="8600"/>
            <a:stretch/>
          </p:blipFill>
          <p:spPr>
            <a:xfrm>
              <a:off x="1518497" y="4638436"/>
              <a:ext cx="2446047" cy="785812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A527B34-8C11-4961-98AA-726F75609C18}"/>
                </a:ext>
              </a:extLst>
            </p:cNvPr>
            <p:cNvSpPr txBox="1"/>
            <p:nvPr/>
          </p:nvSpPr>
          <p:spPr>
            <a:xfrm>
              <a:off x="699400" y="5517232"/>
              <a:ext cx="41124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Probability of finding </a:t>
              </a:r>
              <a:r>
                <a:rPr lang="en-GB" i="1" dirty="0"/>
                <a:t>n</a:t>
              </a:r>
              <a:r>
                <a:rPr lang="en-GB" dirty="0"/>
                <a:t> matching peaks out of </a:t>
              </a:r>
              <a:r>
                <a:rPr lang="en-GB" i="1" dirty="0"/>
                <a:t>k</a:t>
              </a:r>
              <a:r>
                <a:rPr lang="en-GB" dirty="0"/>
                <a:t> theoretical peaks when taking the top </a:t>
              </a:r>
              <a:r>
                <a:rPr lang="en-GB" i="1" dirty="0"/>
                <a:t>p</a:t>
              </a:r>
              <a:r>
                <a:rPr lang="en-GB" dirty="0"/>
                <a:t> peaks in the spectrum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4BE387C9-DA70-46B8-A904-12490E6AE429}"/>
              </a:ext>
            </a:extLst>
          </p:cNvPr>
          <p:cNvSpPr/>
          <p:nvPr/>
        </p:nvSpPr>
        <p:spPr>
          <a:xfrm>
            <a:off x="-41994" y="6626530"/>
            <a:ext cx="29785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https://pubs.acs.org/doi/10.1021/pr101065j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D88C7EA-DD3D-4F73-8EBC-83E01226B9BA}"/>
              </a:ext>
            </a:extLst>
          </p:cNvPr>
          <p:cNvSpPr/>
          <p:nvPr/>
        </p:nvSpPr>
        <p:spPr>
          <a:xfrm>
            <a:off x="9203422" y="6581001"/>
            <a:ext cx="30026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https://pubs.acs.org/doi/10.1021/pr800420s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EA4E2D-EAA0-4343-B41F-82C64D4B656E}"/>
              </a:ext>
            </a:extLst>
          </p:cNvPr>
          <p:cNvGrpSpPr/>
          <p:nvPr/>
        </p:nvGrpSpPr>
        <p:grpSpPr>
          <a:xfrm>
            <a:off x="6193367" y="2132856"/>
            <a:ext cx="4968552" cy="4248416"/>
            <a:chOff x="6193367" y="2132856"/>
            <a:chExt cx="4968552" cy="424841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E40C613-AC7F-4A20-BA5B-CCE470D46D75}"/>
                </a:ext>
              </a:extLst>
            </p:cNvPr>
            <p:cNvSpPr txBox="1"/>
            <p:nvPr/>
          </p:nvSpPr>
          <p:spPr>
            <a:xfrm>
              <a:off x="6193367" y="2132856"/>
              <a:ext cx="4968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Correlate intensities by mass for true masses and masses shifted +/- 75Da</a:t>
              </a: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393A23A-DE4C-4DBF-9E77-65246B29BAE8}"/>
                </a:ext>
              </a:extLst>
            </p:cNvPr>
            <p:cNvGrpSpPr/>
            <p:nvPr/>
          </p:nvGrpSpPr>
          <p:grpSpPr>
            <a:xfrm>
              <a:off x="9163223" y="3700231"/>
              <a:ext cx="1781337" cy="671133"/>
              <a:chOff x="7786974" y="4762726"/>
              <a:chExt cx="1781337" cy="671133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43B4624-29F6-4ED3-8EC5-EEA15FB1CC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7032" b="-2233"/>
              <a:stretch/>
            </p:blipFill>
            <p:spPr>
              <a:xfrm>
                <a:off x="7786975" y="4762726"/>
                <a:ext cx="1781336" cy="438193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DF9CA7DF-571F-4800-8AC8-99605B0F84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603"/>
              <a:stretch/>
            </p:blipFill>
            <p:spPr>
              <a:xfrm>
                <a:off x="7786974" y="5205259"/>
                <a:ext cx="1305679" cy="228600"/>
              </a:xfrm>
              <a:prstGeom prst="rect">
                <a:avLst/>
              </a:prstGeom>
            </p:spPr>
          </p:pic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1353871-89FF-4925-951E-15B7F6641D0A}"/>
                </a:ext>
              </a:extLst>
            </p:cNvPr>
            <p:cNvSpPr txBox="1"/>
            <p:nvPr/>
          </p:nvSpPr>
          <p:spPr>
            <a:xfrm>
              <a:off x="6308684" y="5734941"/>
              <a:ext cx="4323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Difference between the true correlation and the average mass shifted correlation</a:t>
              </a: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7F61AA8-47D9-4E31-9C03-3ECC03683537}"/>
                </a:ext>
              </a:extLst>
            </p:cNvPr>
            <p:cNvGrpSpPr/>
            <p:nvPr/>
          </p:nvGrpSpPr>
          <p:grpSpPr>
            <a:xfrm>
              <a:off x="6297988" y="2956521"/>
              <a:ext cx="2678599" cy="2697341"/>
              <a:chOff x="7300781" y="2863846"/>
              <a:chExt cx="2035134" cy="2049374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3F31146-A662-4232-B9E0-26FCE377613B}"/>
                  </a:ext>
                </a:extLst>
              </p:cNvPr>
              <p:cNvSpPr/>
              <p:nvPr/>
            </p:nvSpPr>
            <p:spPr>
              <a:xfrm>
                <a:off x="7593231" y="2863846"/>
                <a:ext cx="1742684" cy="17426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B30FD0C0-0440-4567-A65A-B105E9C04E2F}"/>
                  </a:ext>
                </a:extLst>
              </p:cNvPr>
              <p:cNvCxnSpPr/>
              <p:nvPr/>
            </p:nvCxnSpPr>
            <p:spPr>
              <a:xfrm flipV="1">
                <a:off x="7593231" y="2863846"/>
                <a:ext cx="1742684" cy="174268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51A9D08-07FA-4090-ADBC-61DE68D48AB3}"/>
                  </a:ext>
                </a:extLst>
              </p:cNvPr>
              <p:cNvSpPr/>
              <p:nvPr/>
            </p:nvSpPr>
            <p:spPr>
              <a:xfrm>
                <a:off x="8225670" y="4003218"/>
                <a:ext cx="119556" cy="11955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D4697DAD-0C9E-4A03-A9EC-F1DC03751A0C}"/>
                  </a:ext>
                </a:extLst>
              </p:cNvPr>
              <p:cNvSpPr txBox="1"/>
              <p:nvPr/>
            </p:nvSpPr>
            <p:spPr>
              <a:xfrm>
                <a:off x="7942651" y="4605443"/>
                <a:ext cx="10438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Theoretical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038E2427-A0B2-4900-8523-5CE50B125118}"/>
                  </a:ext>
                </a:extLst>
              </p:cNvPr>
              <p:cNvSpPr txBox="1"/>
              <p:nvPr/>
            </p:nvSpPr>
            <p:spPr>
              <a:xfrm rot="16200000">
                <a:off x="7011760" y="3621150"/>
                <a:ext cx="8858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/>
                  <a:t>Observed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2E554C7-61F3-49D3-84D9-BB7CD7E18533}"/>
                  </a:ext>
                </a:extLst>
              </p:cNvPr>
              <p:cNvSpPr/>
              <p:nvPr/>
            </p:nvSpPr>
            <p:spPr>
              <a:xfrm>
                <a:off x="7579398" y="4401115"/>
                <a:ext cx="119556" cy="11955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5D965856-ECD1-4733-955F-7549B5FE043B}"/>
                  </a:ext>
                </a:extLst>
              </p:cNvPr>
              <p:cNvSpPr/>
              <p:nvPr/>
            </p:nvSpPr>
            <p:spPr>
              <a:xfrm>
                <a:off x="7578460" y="4288637"/>
                <a:ext cx="119556" cy="11955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8E25E3EB-E162-404E-9CFC-CA3E53956CC2}"/>
                  </a:ext>
                </a:extLst>
              </p:cNvPr>
              <p:cNvSpPr/>
              <p:nvPr/>
            </p:nvSpPr>
            <p:spPr>
              <a:xfrm>
                <a:off x="7590385" y="3675409"/>
                <a:ext cx="119556" cy="11955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81133056-DDCF-4893-AE9B-EB693155A4E0}"/>
                  </a:ext>
                </a:extLst>
              </p:cNvPr>
              <p:cNvSpPr/>
              <p:nvPr/>
            </p:nvSpPr>
            <p:spPr>
              <a:xfrm>
                <a:off x="8368872" y="3615631"/>
                <a:ext cx="119556" cy="11955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E5122447-24FF-4230-9A7B-71F4B6B2403B}"/>
                  </a:ext>
                </a:extLst>
              </p:cNvPr>
              <p:cNvSpPr/>
              <p:nvPr/>
            </p:nvSpPr>
            <p:spPr>
              <a:xfrm>
                <a:off x="7885351" y="4262317"/>
                <a:ext cx="119556" cy="11955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A937C22C-317C-45DF-A2F6-BCC33957D5EB}"/>
                  </a:ext>
                </a:extLst>
              </p:cNvPr>
              <p:cNvSpPr/>
              <p:nvPr/>
            </p:nvSpPr>
            <p:spPr>
              <a:xfrm>
                <a:off x="8951220" y="3590924"/>
                <a:ext cx="119556" cy="11955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39C01619-2495-4798-881F-6D161D0CBA67}"/>
                  </a:ext>
                </a:extLst>
              </p:cNvPr>
              <p:cNvSpPr/>
              <p:nvPr/>
            </p:nvSpPr>
            <p:spPr>
              <a:xfrm>
                <a:off x="8780933" y="3027475"/>
                <a:ext cx="119556" cy="11955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640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8D2A-906B-4C59-BD1D-3DFD13249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Estimating PSM confidence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6D0C6-4136-4F18-AC1A-369507B1595E}"/>
              </a:ext>
            </a:extLst>
          </p:cNvPr>
          <p:cNvSpPr txBox="1"/>
          <p:nvPr/>
        </p:nvSpPr>
        <p:spPr>
          <a:xfrm>
            <a:off x="444257" y="1417638"/>
            <a:ext cx="9484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Search against combined real + decoy database</a:t>
            </a:r>
          </a:p>
          <a:p>
            <a:endParaRPr lang="en-GB" sz="2400" dirty="0"/>
          </a:p>
          <a:p>
            <a:r>
              <a:rPr lang="en-GB" sz="2400" dirty="0"/>
              <a:t>Use the distribution of decoy hits to calculate a false discovery 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EBC22D-BB76-4576-9F91-2DBBED31D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57" y="2852936"/>
            <a:ext cx="5913754" cy="3303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F8927-AD1A-4007-9FE9-FCD945205149}"/>
              </a:ext>
            </a:extLst>
          </p:cNvPr>
          <p:cNvSpPr txBox="1"/>
          <p:nvPr/>
        </p:nvSpPr>
        <p:spPr>
          <a:xfrm>
            <a:off x="6816080" y="3356992"/>
            <a:ext cx="50284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PEP Score</a:t>
            </a:r>
          </a:p>
          <a:p>
            <a:r>
              <a:rPr lang="en-GB" sz="2000" dirty="0"/>
              <a:t>Probability of peptide being wrongly identified</a:t>
            </a:r>
          </a:p>
          <a:p>
            <a:endParaRPr lang="en-GB" sz="2000" dirty="0"/>
          </a:p>
          <a:p>
            <a:r>
              <a:rPr lang="en-GB" sz="2000" b="1" dirty="0"/>
              <a:t>Q-value</a:t>
            </a:r>
          </a:p>
          <a:p>
            <a:r>
              <a:rPr lang="en-GB" sz="2000" dirty="0"/>
              <a:t>Ratio of best Real hit to best Decoy hit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65518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2693987"/>
            <a:ext cx="8640960" cy="1470025"/>
          </a:xfrm>
        </p:spPr>
        <p:txBody>
          <a:bodyPr>
            <a:noAutofit/>
          </a:bodyPr>
          <a:lstStyle/>
          <a:p>
            <a:r>
              <a:rPr lang="en-GB" sz="6600" dirty="0"/>
              <a:t>Quantitating Proteins</a:t>
            </a:r>
            <a:endParaRPr lang="en-GB" sz="4800" dirty="0"/>
          </a:p>
        </p:txBody>
      </p:sp>
      <p:pic>
        <p:nvPicPr>
          <p:cNvPr id="4" name="Picture 2" descr="C:\Users\andrewss\Desktop\bioinformatics_logo_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0380" y="5661248"/>
            <a:ext cx="3281980" cy="11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164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2CE46-2604-4498-BD1E-7F2AB1A6D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Label Free Quantitation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031A31-B0A0-4D11-9F02-A186398AE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787" y="4437113"/>
            <a:ext cx="7848872" cy="1801754"/>
          </a:xfrm>
        </p:spPr>
        <p:txBody>
          <a:bodyPr>
            <a:normAutofit fontScale="92500"/>
          </a:bodyPr>
          <a:lstStyle/>
          <a:p>
            <a:r>
              <a:rPr lang="en-GB" dirty="0"/>
              <a:t>Variation in m/z (isotopes)</a:t>
            </a:r>
          </a:p>
          <a:p>
            <a:r>
              <a:rPr lang="en-GB" dirty="0"/>
              <a:t>Variation in retention time (adjacent windows)</a:t>
            </a:r>
          </a:p>
          <a:p>
            <a:r>
              <a:rPr lang="en-GB" dirty="0"/>
              <a:t>Build a "3D" peak – measure peak area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2F9361-09AF-461E-8691-4375BD92CB28}"/>
              </a:ext>
            </a:extLst>
          </p:cNvPr>
          <p:cNvSpPr/>
          <p:nvPr/>
        </p:nvSpPr>
        <p:spPr>
          <a:xfrm>
            <a:off x="3143672" y="1700808"/>
            <a:ext cx="316835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LC Column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901B0E-52A7-463E-93A0-6E0DF7A0C799}"/>
              </a:ext>
            </a:extLst>
          </p:cNvPr>
          <p:cNvSpPr/>
          <p:nvPr/>
        </p:nvSpPr>
        <p:spPr>
          <a:xfrm>
            <a:off x="407368" y="1700808"/>
            <a:ext cx="1872208" cy="7200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Peptide Mix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8ECC50-C033-4E20-9C4E-B959580A1E27}"/>
              </a:ext>
            </a:extLst>
          </p:cNvPr>
          <p:cNvCxnSpPr>
            <a:stCxn id="14" idx="3"/>
            <a:endCxn id="11" idx="1"/>
          </p:cNvCxnSpPr>
          <p:nvPr/>
        </p:nvCxnSpPr>
        <p:spPr>
          <a:xfrm>
            <a:off x="2279576" y="2060848"/>
            <a:ext cx="8640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E74E2EB-2C29-4E4D-9666-72F938892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67"/>
          <a:stretch/>
        </p:blipFill>
        <p:spPr>
          <a:xfrm>
            <a:off x="813306" y="2960948"/>
            <a:ext cx="3024336" cy="33183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A2D5744-668C-4BEA-8606-991C965FE9AC}"/>
              </a:ext>
            </a:extLst>
          </p:cNvPr>
          <p:cNvGrpSpPr/>
          <p:nvPr/>
        </p:nvGrpSpPr>
        <p:grpSpPr>
          <a:xfrm>
            <a:off x="9912424" y="2420888"/>
            <a:ext cx="1872208" cy="1440160"/>
            <a:chOff x="9912424" y="2420888"/>
            <a:chExt cx="1872208" cy="144016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0D8E811-06EA-4277-A1E8-D97ED5CCAD1B}"/>
                </a:ext>
              </a:extLst>
            </p:cNvPr>
            <p:cNvSpPr/>
            <p:nvPr/>
          </p:nvSpPr>
          <p:spPr>
            <a:xfrm>
              <a:off x="9912424" y="3140968"/>
              <a:ext cx="1872208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Identification of peptides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B5E0CAE-79C3-42F3-B6FD-D7741C6E4367}"/>
                </a:ext>
              </a:extLst>
            </p:cNvPr>
            <p:cNvCxnSpPr>
              <a:cxnSpLocks/>
              <a:stCxn id="13" idx="2"/>
              <a:endCxn id="18" idx="0"/>
            </p:cNvCxnSpPr>
            <p:nvPr/>
          </p:nvCxnSpPr>
          <p:spPr>
            <a:xfrm>
              <a:off x="10848528" y="2420888"/>
              <a:ext cx="0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AAC4C22-9C8B-4430-B58B-63205AED0A40}"/>
              </a:ext>
            </a:extLst>
          </p:cNvPr>
          <p:cNvGrpSpPr/>
          <p:nvPr/>
        </p:nvGrpSpPr>
        <p:grpSpPr>
          <a:xfrm>
            <a:off x="7176120" y="2420888"/>
            <a:ext cx="2736304" cy="1440160"/>
            <a:chOff x="7176120" y="2420888"/>
            <a:chExt cx="2736304" cy="14401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4B5A6DA-93E5-4218-88E2-7F21EA0C8B12}"/>
                </a:ext>
              </a:extLst>
            </p:cNvPr>
            <p:cNvSpPr/>
            <p:nvPr/>
          </p:nvSpPr>
          <p:spPr>
            <a:xfrm>
              <a:off x="7176120" y="3140968"/>
              <a:ext cx="1872208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Quantitation of peptides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97D3B14-620B-4EE3-A23E-5098347D032F}"/>
                </a:ext>
              </a:extLst>
            </p:cNvPr>
            <p:cNvCxnSpPr>
              <a:cxnSpLocks/>
              <a:stCxn id="18" idx="1"/>
              <a:endCxn id="19" idx="3"/>
            </p:cNvCxnSpPr>
            <p:nvPr/>
          </p:nvCxnSpPr>
          <p:spPr>
            <a:xfrm flipH="1">
              <a:off x="9048328" y="3501008"/>
              <a:ext cx="8640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81D6372-1A3C-4AB3-ACBF-1738398E8A1E}"/>
                </a:ext>
              </a:extLst>
            </p:cNvPr>
            <p:cNvCxnSpPr>
              <a:cxnSpLocks/>
              <a:stCxn id="12" idx="2"/>
              <a:endCxn id="19" idx="0"/>
            </p:cNvCxnSpPr>
            <p:nvPr/>
          </p:nvCxnSpPr>
          <p:spPr>
            <a:xfrm>
              <a:off x="8112224" y="2420888"/>
              <a:ext cx="0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2A5560C9-DE33-43E5-9624-2E3EB1074C4F}"/>
              </a:ext>
            </a:extLst>
          </p:cNvPr>
          <p:cNvSpPr/>
          <p:nvPr/>
        </p:nvSpPr>
        <p:spPr>
          <a:xfrm>
            <a:off x="9360776" y="6488668"/>
            <a:ext cx="2831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DOI:10.1186/1756-0381-2-4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5A5C46-AE58-48BD-A859-B7C57FE7EF30}"/>
              </a:ext>
            </a:extLst>
          </p:cNvPr>
          <p:cNvGrpSpPr/>
          <p:nvPr/>
        </p:nvGrpSpPr>
        <p:grpSpPr>
          <a:xfrm>
            <a:off x="6312024" y="1331476"/>
            <a:ext cx="2768157" cy="1089412"/>
            <a:chOff x="6312024" y="1331476"/>
            <a:chExt cx="2768157" cy="1089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4E38C0C-1837-4E96-94B2-858C9A69BF85}"/>
                </a:ext>
              </a:extLst>
            </p:cNvPr>
            <p:cNvGrpSpPr/>
            <p:nvPr/>
          </p:nvGrpSpPr>
          <p:grpSpPr>
            <a:xfrm>
              <a:off x="6312024" y="1700808"/>
              <a:ext cx="2736304" cy="720080"/>
              <a:chOff x="6312024" y="1700808"/>
              <a:chExt cx="2736304" cy="72008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7A5C703-AECC-41DE-B77C-40D9B3EBBCBF}"/>
                  </a:ext>
                </a:extLst>
              </p:cNvPr>
              <p:cNvSpPr/>
              <p:nvPr/>
            </p:nvSpPr>
            <p:spPr>
              <a:xfrm>
                <a:off x="7176120" y="1700808"/>
                <a:ext cx="1872208" cy="72008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MS1 Peptide Spectrum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52DE13B-F2F8-4363-88ED-C584FB761418}"/>
                  </a:ext>
                </a:extLst>
              </p:cNvPr>
              <p:cNvCxnSpPr>
                <a:stCxn id="11" idx="3"/>
                <a:endCxn id="12" idx="1"/>
              </p:cNvCxnSpPr>
              <p:nvPr/>
            </p:nvCxnSpPr>
            <p:spPr>
              <a:xfrm>
                <a:off x="6312024" y="2060848"/>
                <a:ext cx="864096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F7BC35C-DCEA-447F-A97B-ECF79EE992CF}"/>
                </a:ext>
              </a:extLst>
            </p:cNvPr>
            <p:cNvSpPr txBox="1"/>
            <p:nvPr/>
          </p:nvSpPr>
          <p:spPr>
            <a:xfrm>
              <a:off x="7144266" y="1331476"/>
              <a:ext cx="1935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Base Peptide Mass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1B0C453-B5F7-483D-9B12-C9EB48B61CA4}"/>
              </a:ext>
            </a:extLst>
          </p:cNvPr>
          <p:cNvGrpSpPr/>
          <p:nvPr/>
        </p:nvGrpSpPr>
        <p:grpSpPr>
          <a:xfrm>
            <a:off x="9048328" y="1327458"/>
            <a:ext cx="2736304" cy="1093430"/>
            <a:chOff x="9048328" y="1327458"/>
            <a:chExt cx="2736304" cy="10934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306885-BE72-415B-92AE-0BBD107B497B}"/>
                </a:ext>
              </a:extLst>
            </p:cNvPr>
            <p:cNvSpPr/>
            <p:nvPr/>
          </p:nvSpPr>
          <p:spPr>
            <a:xfrm>
              <a:off x="9912424" y="1700808"/>
              <a:ext cx="1872208" cy="72008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MS2 Fragment Spectra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D1D8E34-AEDD-4CB8-BE5B-0D9C8EF72E66}"/>
                </a:ext>
              </a:extLst>
            </p:cNvPr>
            <p:cNvCxnSpPr>
              <a:stCxn id="12" idx="3"/>
              <a:endCxn id="13" idx="1"/>
            </p:cNvCxnSpPr>
            <p:nvPr/>
          </p:nvCxnSpPr>
          <p:spPr>
            <a:xfrm>
              <a:off x="9048328" y="2060848"/>
              <a:ext cx="8640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A690E6-8499-470D-BDAE-73A5AE34F81A}"/>
                </a:ext>
              </a:extLst>
            </p:cNvPr>
            <p:cNvSpPr txBox="1"/>
            <p:nvPr/>
          </p:nvSpPr>
          <p:spPr>
            <a:xfrm>
              <a:off x="9944277" y="1327458"/>
              <a:ext cx="1827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Fragment Masses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20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4002-EA37-4FDB-8838-63CD5300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multiple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04BA9-54AE-4E85-B914-392A86FA5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81127"/>
          </a:xfrm>
        </p:spPr>
        <p:txBody>
          <a:bodyPr>
            <a:normAutofit/>
          </a:bodyPr>
          <a:lstStyle/>
          <a:p>
            <a:r>
              <a:rPr lang="en-GB" dirty="0"/>
              <a:t>Variability in LC performance / time</a:t>
            </a:r>
          </a:p>
          <a:p>
            <a:r>
              <a:rPr lang="en-GB" dirty="0"/>
              <a:t>DDA selects different peaks</a:t>
            </a:r>
          </a:p>
          <a:p>
            <a:r>
              <a:rPr lang="en-GB" dirty="0"/>
              <a:t>Different peptides identified</a:t>
            </a:r>
          </a:p>
          <a:p>
            <a:r>
              <a:rPr lang="en-GB" dirty="0"/>
              <a:t>Missing values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How to measure consistently across samples?</a:t>
            </a:r>
          </a:p>
        </p:txBody>
      </p:sp>
    </p:spTree>
    <p:extLst>
      <p:ext uri="{BB962C8B-B14F-4D97-AF65-F5344CB8AC3E}">
        <p14:creationId xmlns:p14="http://schemas.microsoft.com/office/powerpoint/2010/main" val="120490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293436EA-EF85-45A9-A24F-1BB12333DE41}"/>
              </a:ext>
            </a:extLst>
          </p:cNvPr>
          <p:cNvGrpSpPr/>
          <p:nvPr/>
        </p:nvGrpSpPr>
        <p:grpSpPr>
          <a:xfrm>
            <a:off x="6097221" y="1628800"/>
            <a:ext cx="1376358" cy="4392488"/>
            <a:chOff x="6097221" y="1628800"/>
            <a:chExt cx="1376358" cy="439248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3028467-F38D-4B0C-83D0-A4A0DFA8C2B1}"/>
                </a:ext>
              </a:extLst>
            </p:cNvPr>
            <p:cNvSpPr/>
            <p:nvPr/>
          </p:nvSpPr>
          <p:spPr>
            <a:xfrm>
              <a:off x="6097221" y="1628800"/>
              <a:ext cx="258442" cy="43924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D49E4B3-5937-4B61-8F75-E26361F34B8B}"/>
                </a:ext>
              </a:extLst>
            </p:cNvPr>
            <p:cNvSpPr/>
            <p:nvPr/>
          </p:nvSpPr>
          <p:spPr>
            <a:xfrm>
              <a:off x="6838117" y="1628800"/>
              <a:ext cx="258442" cy="43924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8DC8233-7B47-45F7-A8FC-561F990409C2}"/>
                </a:ext>
              </a:extLst>
            </p:cNvPr>
            <p:cNvSpPr/>
            <p:nvPr/>
          </p:nvSpPr>
          <p:spPr>
            <a:xfrm>
              <a:off x="7215137" y="1628800"/>
              <a:ext cx="258442" cy="43924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9BF06DF-E762-4443-9FB3-20A8AD085538}"/>
              </a:ext>
            </a:extLst>
          </p:cNvPr>
          <p:cNvGrpSpPr/>
          <p:nvPr/>
        </p:nvGrpSpPr>
        <p:grpSpPr>
          <a:xfrm>
            <a:off x="5325622" y="2330878"/>
            <a:ext cx="2354554" cy="581488"/>
            <a:chOff x="6009698" y="2330878"/>
            <a:chExt cx="2354554" cy="5814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3B8EF72-5E4B-48CC-83BA-F8F3432AC892}"/>
                </a:ext>
              </a:extLst>
            </p:cNvPr>
            <p:cNvGrpSpPr/>
            <p:nvPr/>
          </p:nvGrpSpPr>
          <p:grpSpPr>
            <a:xfrm>
              <a:off x="6636060" y="2330878"/>
              <a:ext cx="1728192" cy="581488"/>
              <a:chOff x="6636060" y="2330878"/>
              <a:chExt cx="1728192" cy="58148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69F98A8-6685-49B0-88E6-F25FB002624F}"/>
                  </a:ext>
                </a:extLst>
              </p:cNvPr>
              <p:cNvSpPr/>
              <p:nvPr/>
            </p:nvSpPr>
            <p:spPr>
              <a:xfrm>
                <a:off x="6636060" y="2330878"/>
                <a:ext cx="1728192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DC8F22C-E9FB-4512-AF97-B1A9DAF70CB2}"/>
                  </a:ext>
                </a:extLst>
              </p:cNvPr>
              <p:cNvCxnSpPr/>
              <p:nvPr/>
            </p:nvCxnSpPr>
            <p:spPr>
              <a:xfrm>
                <a:off x="6888088" y="2492896"/>
                <a:ext cx="0" cy="41404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3BEFEBA-AE2C-4AF1-859A-E2D822E76A9E}"/>
                  </a:ext>
                </a:extLst>
              </p:cNvPr>
              <p:cNvCxnSpPr/>
              <p:nvPr/>
            </p:nvCxnSpPr>
            <p:spPr>
              <a:xfrm>
                <a:off x="7680176" y="2498320"/>
                <a:ext cx="0" cy="41404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0571028-8CC1-41C9-A981-4C739775AF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8128" y="2780928"/>
                <a:ext cx="0" cy="1314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C1FC9F8-0A9C-4937-992E-BC15BCE28E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0216" y="2780928"/>
                <a:ext cx="0" cy="1260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359885-FD82-4522-96E6-18E3F06AB7C1}"/>
                </a:ext>
              </a:extLst>
            </p:cNvPr>
            <p:cNvSpPr txBox="1"/>
            <p:nvPr/>
          </p:nvSpPr>
          <p:spPr>
            <a:xfrm>
              <a:off x="6009698" y="2430180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MS1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3E96BD0-356B-4843-B317-0FC2327D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 missing label free MS2 peaks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9B0B87C-3082-4C10-BDBC-F2AEE488AFDE}"/>
              </a:ext>
            </a:extLst>
          </p:cNvPr>
          <p:cNvSpPr/>
          <p:nvPr/>
        </p:nvSpPr>
        <p:spPr>
          <a:xfrm>
            <a:off x="1190293" y="3104964"/>
            <a:ext cx="943304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                         Sample 1 LC Time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A0BF322-A69D-4EF1-8F06-8BDD7DF8B092}"/>
              </a:ext>
            </a:extLst>
          </p:cNvPr>
          <p:cNvSpPr/>
          <p:nvPr/>
        </p:nvSpPr>
        <p:spPr>
          <a:xfrm>
            <a:off x="1190293" y="3861048"/>
            <a:ext cx="943304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                         Sample 2 LC 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84E7A3-462B-4CF7-88A6-75EDD99F48F5}"/>
              </a:ext>
            </a:extLst>
          </p:cNvPr>
          <p:cNvSpPr/>
          <p:nvPr/>
        </p:nvSpPr>
        <p:spPr>
          <a:xfrm>
            <a:off x="6672064" y="3271102"/>
            <a:ext cx="360040" cy="1074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4F89B66-9D3D-4A7F-B8B6-B6585E76A28A}"/>
              </a:ext>
            </a:extLst>
          </p:cNvPr>
          <p:cNvGrpSpPr/>
          <p:nvPr/>
        </p:nvGrpSpPr>
        <p:grpSpPr>
          <a:xfrm>
            <a:off x="6122577" y="2420888"/>
            <a:ext cx="964385" cy="480983"/>
            <a:chOff x="6806653" y="2420888"/>
            <a:chExt cx="964385" cy="48098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8E1D86-E0B9-464D-B310-A52211DB423B}"/>
                </a:ext>
              </a:extLst>
            </p:cNvPr>
            <p:cNvSpPr/>
            <p:nvPr/>
          </p:nvSpPr>
          <p:spPr>
            <a:xfrm>
              <a:off x="6806653" y="2420888"/>
              <a:ext cx="179978" cy="4809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62E9A17-C631-4D07-9ACC-E45C9E43ABEE}"/>
                </a:ext>
              </a:extLst>
            </p:cNvPr>
            <p:cNvSpPr/>
            <p:nvPr/>
          </p:nvSpPr>
          <p:spPr>
            <a:xfrm>
              <a:off x="7591060" y="2420888"/>
              <a:ext cx="179978" cy="4809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69286EE-E2CB-45AA-9C48-169A9813A51A}"/>
              </a:ext>
            </a:extLst>
          </p:cNvPr>
          <p:cNvGrpSpPr/>
          <p:nvPr/>
        </p:nvGrpSpPr>
        <p:grpSpPr>
          <a:xfrm>
            <a:off x="5330181" y="4712213"/>
            <a:ext cx="2349995" cy="581488"/>
            <a:chOff x="6014257" y="4712213"/>
            <a:chExt cx="2349995" cy="58148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ABA707C-79C5-4328-B71D-8E8E46CCEBE2}"/>
                </a:ext>
              </a:extLst>
            </p:cNvPr>
            <p:cNvGrpSpPr/>
            <p:nvPr/>
          </p:nvGrpSpPr>
          <p:grpSpPr>
            <a:xfrm>
              <a:off x="6636060" y="4712213"/>
              <a:ext cx="1728192" cy="581488"/>
              <a:chOff x="6636060" y="4712213"/>
              <a:chExt cx="1728192" cy="58148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8ED8EA9-2D61-424A-8145-6B7354887864}"/>
                  </a:ext>
                </a:extLst>
              </p:cNvPr>
              <p:cNvSpPr/>
              <p:nvPr/>
            </p:nvSpPr>
            <p:spPr>
              <a:xfrm>
                <a:off x="6636060" y="4712213"/>
                <a:ext cx="1728192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873E455-45A8-4BC9-9443-D97EC8A90A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8088" y="5086678"/>
                <a:ext cx="0" cy="20159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E7AE5CF-3831-404E-8781-BCE2B34FEEA0}"/>
                  </a:ext>
                </a:extLst>
              </p:cNvPr>
              <p:cNvCxnSpPr/>
              <p:nvPr/>
            </p:nvCxnSpPr>
            <p:spPr>
              <a:xfrm>
                <a:off x="7680176" y="4879655"/>
                <a:ext cx="0" cy="41404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4886486-8389-4C9B-97AB-7A19BC8256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8128" y="5162263"/>
                <a:ext cx="0" cy="1314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87F1EEF-7A06-4082-ACCB-BDD8AC487A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0216" y="5000245"/>
                <a:ext cx="0" cy="2880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24C01C-3C81-4CF9-97C0-372980CFBAE3}"/>
                </a:ext>
              </a:extLst>
            </p:cNvPr>
            <p:cNvSpPr txBox="1"/>
            <p:nvPr/>
          </p:nvSpPr>
          <p:spPr>
            <a:xfrm>
              <a:off x="6014257" y="4804786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MS1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38C280-2ED2-447C-A384-0C0961F1FE31}"/>
              </a:ext>
            </a:extLst>
          </p:cNvPr>
          <p:cNvGrpSpPr/>
          <p:nvPr/>
        </p:nvGrpSpPr>
        <p:grpSpPr>
          <a:xfrm>
            <a:off x="6906984" y="4804786"/>
            <a:ext cx="531386" cy="480983"/>
            <a:chOff x="6906984" y="4804786"/>
            <a:chExt cx="531386" cy="48098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F029AE4-DFA0-43EB-9E04-3D59387F8A84}"/>
                </a:ext>
              </a:extLst>
            </p:cNvPr>
            <p:cNvSpPr/>
            <p:nvPr/>
          </p:nvSpPr>
          <p:spPr>
            <a:xfrm>
              <a:off x="7258392" y="4804786"/>
              <a:ext cx="179978" cy="4809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444AD64-C782-4019-B264-29719EE66E6F}"/>
                </a:ext>
              </a:extLst>
            </p:cNvPr>
            <p:cNvSpPr/>
            <p:nvPr/>
          </p:nvSpPr>
          <p:spPr>
            <a:xfrm>
              <a:off x="6906984" y="4804786"/>
              <a:ext cx="179978" cy="4809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5B02E3D-A2E8-44EC-8B53-13C86FEEB586}"/>
              </a:ext>
            </a:extLst>
          </p:cNvPr>
          <p:cNvGrpSpPr/>
          <p:nvPr/>
        </p:nvGrpSpPr>
        <p:grpSpPr>
          <a:xfrm>
            <a:off x="5325622" y="1916832"/>
            <a:ext cx="2185412" cy="369332"/>
            <a:chOff x="6009698" y="1916832"/>
            <a:chExt cx="2185412" cy="36933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663E527-6D47-42F8-A11A-4762DB6803CB}"/>
                </a:ext>
              </a:extLst>
            </p:cNvPr>
            <p:cNvSpPr txBox="1"/>
            <p:nvPr/>
          </p:nvSpPr>
          <p:spPr>
            <a:xfrm>
              <a:off x="6744072" y="1916832"/>
              <a:ext cx="1451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Consolas" panose="020B0609020204030204" pitchFamily="49" charset="0"/>
                </a:rPr>
                <a:t>A  ?  C  ?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1FA11D3-C77F-41C3-98CC-C39B988E4693}"/>
                </a:ext>
              </a:extLst>
            </p:cNvPr>
            <p:cNvSpPr txBox="1"/>
            <p:nvPr/>
          </p:nvSpPr>
          <p:spPr>
            <a:xfrm>
              <a:off x="6009698" y="1916832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MS2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DF18732-FB74-4D8C-A8C6-0A32C5FE9B73}"/>
              </a:ext>
            </a:extLst>
          </p:cNvPr>
          <p:cNvGrpSpPr/>
          <p:nvPr/>
        </p:nvGrpSpPr>
        <p:grpSpPr>
          <a:xfrm>
            <a:off x="5329529" y="5396769"/>
            <a:ext cx="2185412" cy="369332"/>
            <a:chOff x="6009698" y="1916832"/>
            <a:chExt cx="2185412" cy="36933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D973426-5433-4D50-9A88-C967E34E0F3A}"/>
                </a:ext>
              </a:extLst>
            </p:cNvPr>
            <p:cNvSpPr txBox="1"/>
            <p:nvPr/>
          </p:nvSpPr>
          <p:spPr>
            <a:xfrm>
              <a:off x="6744072" y="1916832"/>
              <a:ext cx="1451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Consolas" panose="020B0609020204030204" pitchFamily="49" charset="0"/>
                </a:rPr>
                <a:t>?  ?  C  D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EE6273B-8A71-4E2E-B730-34B378CC6F28}"/>
                </a:ext>
              </a:extLst>
            </p:cNvPr>
            <p:cNvSpPr txBox="1"/>
            <p:nvPr/>
          </p:nvSpPr>
          <p:spPr>
            <a:xfrm>
              <a:off x="6009698" y="1916832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MS2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A9638A6-B18A-4EF8-8639-12A3303521A8}"/>
              </a:ext>
            </a:extLst>
          </p:cNvPr>
          <p:cNvSpPr txBox="1"/>
          <p:nvPr/>
        </p:nvSpPr>
        <p:spPr>
          <a:xfrm>
            <a:off x="6064475" y="566124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B7CCE9-31B6-4530-BA1C-0E5A477DFDEA}"/>
              </a:ext>
            </a:extLst>
          </p:cNvPr>
          <p:cNvSpPr txBox="1"/>
          <p:nvPr/>
        </p:nvSpPr>
        <p:spPr>
          <a:xfrm>
            <a:off x="6059996" y="1619607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         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A975E8-D0E1-4ACF-9556-BEDB3C21411B}"/>
              </a:ext>
            </a:extLst>
          </p:cNvPr>
          <p:cNvSpPr txBox="1"/>
          <p:nvPr/>
        </p:nvSpPr>
        <p:spPr>
          <a:xfrm>
            <a:off x="1708132" y="6520482"/>
            <a:ext cx="877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Matching MS1 base peaks based on LC time and M/Z allows more consistent data collection.</a:t>
            </a:r>
          </a:p>
        </p:txBody>
      </p:sp>
    </p:spTree>
    <p:extLst>
      <p:ext uri="{BB962C8B-B14F-4D97-AF65-F5344CB8AC3E}">
        <p14:creationId xmlns:p14="http://schemas.microsoft.com/office/powerpoint/2010/main" val="18897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/>
      <p:bldP spid="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45BCD-9D9A-4B60-BE0E-ADA7D3002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Tandem Mass Tagging (TMT)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ACAD27-FBEE-4093-8C44-FF2E148310D1}"/>
              </a:ext>
            </a:extLst>
          </p:cNvPr>
          <p:cNvSpPr txBox="1"/>
          <p:nvPr/>
        </p:nvSpPr>
        <p:spPr>
          <a:xfrm>
            <a:off x="8772748" y="2345957"/>
            <a:ext cx="2765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SILAGVR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8CC0B-6BA5-43DF-9314-C03CA653B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863" y="3703585"/>
            <a:ext cx="3923196" cy="30882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CA09AE-1D9F-4904-9F28-EF636F0B1E20}"/>
              </a:ext>
            </a:extLst>
          </p:cNvPr>
          <p:cNvSpPr/>
          <p:nvPr/>
        </p:nvSpPr>
        <p:spPr>
          <a:xfrm>
            <a:off x="99542" y="6398696"/>
            <a:ext cx="2709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DOI:10.1155/2014/767812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08D982-D7D7-4DB7-9CE8-64765ADB8B82}"/>
              </a:ext>
            </a:extLst>
          </p:cNvPr>
          <p:cNvSpPr txBox="1"/>
          <p:nvPr/>
        </p:nvSpPr>
        <p:spPr>
          <a:xfrm>
            <a:off x="534380" y="4589999"/>
            <a:ext cx="73175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Multiple tags with different reporter masses</a:t>
            </a:r>
          </a:p>
          <a:p>
            <a:r>
              <a:rPr lang="en-GB" sz="2800" dirty="0"/>
              <a:t>Normalisers ensure total tag masses are identical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A688F-EE95-4DA5-BB81-F721566F64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28"/>
          <a:stretch/>
        </p:blipFill>
        <p:spPr>
          <a:xfrm>
            <a:off x="1523371" y="1916832"/>
            <a:ext cx="5004677" cy="26333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8A1BF1-E1DE-4C9B-B113-AD440709C3A8}"/>
              </a:ext>
            </a:extLst>
          </p:cNvPr>
          <p:cNvGrpSpPr/>
          <p:nvPr/>
        </p:nvGrpSpPr>
        <p:grpSpPr>
          <a:xfrm>
            <a:off x="4943872" y="1667221"/>
            <a:ext cx="3828876" cy="2697883"/>
            <a:chOff x="4943872" y="1667221"/>
            <a:chExt cx="3828876" cy="269788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9428E17-C3F4-478B-BEC6-223E6F2B0100}"/>
                </a:ext>
              </a:extLst>
            </p:cNvPr>
            <p:cNvSpPr/>
            <p:nvPr/>
          </p:nvSpPr>
          <p:spPr>
            <a:xfrm>
              <a:off x="4943872" y="1667221"/>
              <a:ext cx="1386970" cy="26978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0A8EDFD-1D54-4EF7-B9BD-A3F874A63F0A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4943872" y="2761456"/>
              <a:ext cx="3828876" cy="417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22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DB210-5F87-4622-89DA-C5113F05E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Related Courses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E323111-08E3-49B2-8A77-62B09E604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2070" y="1556792"/>
            <a:ext cx="4652282" cy="4709119"/>
          </a:xfrm>
        </p:spPr>
        <p:txBody>
          <a:bodyPr>
            <a:normAutofit/>
          </a:bodyPr>
          <a:lstStyle/>
          <a:p>
            <a:r>
              <a:rPr lang="en-GB" dirty="0"/>
              <a:t>Introduction to R</a:t>
            </a:r>
          </a:p>
          <a:p>
            <a:r>
              <a:rPr lang="en-GB" dirty="0"/>
              <a:t>Advanced R</a:t>
            </a:r>
          </a:p>
          <a:p>
            <a:r>
              <a:rPr lang="en-GB" dirty="0" err="1"/>
              <a:t>GGplot</a:t>
            </a:r>
            <a:endParaRPr lang="en-GB" dirty="0"/>
          </a:p>
          <a:p>
            <a:r>
              <a:rPr lang="en-GB" dirty="0"/>
              <a:t>Statistics with R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Interpreting Gene Lists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4AB39-0224-459B-B371-EE2F56D86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389" y="1835696"/>
            <a:ext cx="2230325" cy="172819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9434140-1EBF-43E1-9D8A-513971A9A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1940" y="4581128"/>
            <a:ext cx="18002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98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9AE67060-7102-4463-AC14-714E67C42393}"/>
              </a:ext>
            </a:extLst>
          </p:cNvPr>
          <p:cNvGrpSpPr/>
          <p:nvPr/>
        </p:nvGrpSpPr>
        <p:grpSpPr>
          <a:xfrm>
            <a:off x="6282821" y="4922004"/>
            <a:ext cx="5465535" cy="1855594"/>
            <a:chOff x="6282821" y="4922004"/>
            <a:chExt cx="5465535" cy="1855594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1CD2583-66FE-4A26-8BA8-9F830AB1AE03}"/>
                </a:ext>
              </a:extLst>
            </p:cNvPr>
            <p:cNvGrpSpPr/>
            <p:nvPr/>
          </p:nvGrpSpPr>
          <p:grpSpPr>
            <a:xfrm>
              <a:off x="6282821" y="5004110"/>
              <a:ext cx="5465535" cy="1773488"/>
              <a:chOff x="6282821" y="5004110"/>
              <a:chExt cx="5465535" cy="1773488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EEDE842-E8AF-4F36-9475-52E9FE0C77BE}"/>
                  </a:ext>
                </a:extLst>
              </p:cNvPr>
              <p:cNvGrpSpPr/>
              <p:nvPr/>
            </p:nvGrpSpPr>
            <p:grpSpPr>
              <a:xfrm>
                <a:off x="6833677" y="5004110"/>
                <a:ext cx="4363825" cy="1377218"/>
                <a:chOff x="5489642" y="5368701"/>
                <a:chExt cx="2966120" cy="936104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F640DABD-8D0B-4577-A6DB-556846BD588E}"/>
                    </a:ext>
                  </a:extLst>
                </p:cNvPr>
                <p:cNvSpPr/>
                <p:nvPr/>
              </p:nvSpPr>
              <p:spPr>
                <a:xfrm>
                  <a:off x="5489642" y="5368701"/>
                  <a:ext cx="2966120" cy="93610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FA567274-95AA-4CF5-A08C-A337B38A17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4788" y="5512717"/>
                  <a:ext cx="0" cy="79208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4673D2AF-D2CC-49F1-A3B5-1C2356B12B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51451" y="5836753"/>
                  <a:ext cx="0" cy="46805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4936B872-A08F-4381-8FA5-9FDC39EA1A69}"/>
                    </a:ext>
                  </a:extLst>
                </p:cNvPr>
                <p:cNvCxnSpPr/>
                <p:nvPr/>
              </p:nvCxnSpPr>
              <p:spPr>
                <a:xfrm>
                  <a:off x="8040972" y="5836753"/>
                  <a:ext cx="0" cy="46805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07726BD8-6851-4A90-920B-377226A0CB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99523" y="5638731"/>
                  <a:ext cx="0" cy="666074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55127D3-2485-4270-8961-2BF6A4B8AF08}"/>
                  </a:ext>
                </a:extLst>
              </p:cNvPr>
              <p:cNvSpPr txBox="1"/>
              <p:nvPr/>
            </p:nvSpPr>
            <p:spPr>
              <a:xfrm>
                <a:off x="6282821" y="6408266"/>
                <a:ext cx="54655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Reporters detach leaving a separately quantifiable signal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EB4DBC6-A9B1-490D-AB7A-1BA3EC8A345C}"/>
                </a:ext>
              </a:extLst>
            </p:cNvPr>
            <p:cNvSpPr txBox="1"/>
            <p:nvPr/>
          </p:nvSpPr>
          <p:spPr>
            <a:xfrm>
              <a:off x="10391567" y="4922004"/>
              <a:ext cx="840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MS2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714136-5D46-4FF1-BF53-3F9AC5A42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Tandem Mass Tagging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632D505-CC7F-415D-9EB7-F2F72E28C1D6}"/>
              </a:ext>
            </a:extLst>
          </p:cNvPr>
          <p:cNvGrpSpPr/>
          <p:nvPr/>
        </p:nvGrpSpPr>
        <p:grpSpPr>
          <a:xfrm>
            <a:off x="765548" y="1340768"/>
            <a:ext cx="2712430" cy="1368152"/>
            <a:chOff x="765548" y="1340768"/>
            <a:chExt cx="2712430" cy="136815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CD79CAF-34AF-4BF6-903F-913AA88D9E91}"/>
                </a:ext>
              </a:extLst>
            </p:cNvPr>
            <p:cNvGrpSpPr/>
            <p:nvPr/>
          </p:nvGrpSpPr>
          <p:grpSpPr>
            <a:xfrm>
              <a:off x="767408" y="1700808"/>
              <a:ext cx="2526184" cy="288032"/>
              <a:chOff x="767408" y="1700808"/>
              <a:chExt cx="2526184" cy="28803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521FAA9-83D6-4DB5-9705-068E28EE6789}"/>
                  </a:ext>
                </a:extLst>
              </p:cNvPr>
              <p:cNvSpPr/>
              <p:nvPr/>
            </p:nvSpPr>
            <p:spPr>
              <a:xfrm>
                <a:off x="112744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FCA6609-3E20-4806-9E54-01FF4CF9336C}"/>
                  </a:ext>
                </a:extLst>
              </p:cNvPr>
              <p:cNvSpPr/>
              <p:nvPr/>
            </p:nvSpPr>
            <p:spPr>
              <a:xfrm>
                <a:off x="1493392" y="1700808"/>
                <a:ext cx="1800200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A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D5626A3-C95D-4B7A-BFAA-E89AC2BEFA00}"/>
                  </a:ext>
                </a:extLst>
              </p:cNvPr>
              <p:cNvSpPr/>
              <p:nvPr/>
            </p:nvSpPr>
            <p:spPr>
              <a:xfrm>
                <a:off x="76740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R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28F742D-1085-48DE-BD64-5433E7C02659}"/>
                </a:ext>
              </a:extLst>
            </p:cNvPr>
            <p:cNvGrpSpPr/>
            <p:nvPr/>
          </p:nvGrpSpPr>
          <p:grpSpPr>
            <a:xfrm>
              <a:off x="922326" y="2060848"/>
              <a:ext cx="2526184" cy="288032"/>
              <a:chOff x="767408" y="1700808"/>
              <a:chExt cx="2526184" cy="28803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ABAED7B-9F32-44F8-BB98-964F247AB055}"/>
                  </a:ext>
                </a:extLst>
              </p:cNvPr>
              <p:cNvSpPr/>
              <p:nvPr/>
            </p:nvSpPr>
            <p:spPr>
              <a:xfrm>
                <a:off x="112744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AD47932-1032-4F8A-BBE5-5AF396002055}"/>
                  </a:ext>
                </a:extLst>
              </p:cNvPr>
              <p:cNvSpPr/>
              <p:nvPr/>
            </p:nvSpPr>
            <p:spPr>
              <a:xfrm>
                <a:off x="1493392" y="1700808"/>
                <a:ext cx="1800200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A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4E3D187-D194-4075-A873-F21F52815B01}"/>
                  </a:ext>
                </a:extLst>
              </p:cNvPr>
              <p:cNvSpPr/>
              <p:nvPr/>
            </p:nvSpPr>
            <p:spPr>
              <a:xfrm>
                <a:off x="76740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R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75CE495-7AE6-4DDD-AB47-7CAFF033C931}"/>
                </a:ext>
              </a:extLst>
            </p:cNvPr>
            <p:cNvGrpSpPr/>
            <p:nvPr/>
          </p:nvGrpSpPr>
          <p:grpSpPr>
            <a:xfrm>
              <a:off x="951794" y="1340768"/>
              <a:ext cx="2526184" cy="288032"/>
              <a:chOff x="767408" y="1700808"/>
              <a:chExt cx="2526184" cy="28803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F10163C-41A2-438F-AFE0-08A538366B70}"/>
                  </a:ext>
                </a:extLst>
              </p:cNvPr>
              <p:cNvSpPr/>
              <p:nvPr/>
            </p:nvSpPr>
            <p:spPr>
              <a:xfrm>
                <a:off x="112744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0A113E8-0BF0-42C5-9D51-74383EFD8FFB}"/>
                  </a:ext>
                </a:extLst>
              </p:cNvPr>
              <p:cNvSpPr/>
              <p:nvPr/>
            </p:nvSpPr>
            <p:spPr>
              <a:xfrm>
                <a:off x="1493392" y="1700808"/>
                <a:ext cx="1800200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A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EF37D72-ACF2-4F13-9150-FA07FFB3B39A}"/>
                  </a:ext>
                </a:extLst>
              </p:cNvPr>
              <p:cNvSpPr/>
              <p:nvPr/>
            </p:nvSpPr>
            <p:spPr>
              <a:xfrm>
                <a:off x="76740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4A709CE-32AA-4EB8-806A-2A2ABFDA5C27}"/>
                </a:ext>
              </a:extLst>
            </p:cNvPr>
            <p:cNvGrpSpPr/>
            <p:nvPr/>
          </p:nvGrpSpPr>
          <p:grpSpPr>
            <a:xfrm>
              <a:off x="765548" y="2420888"/>
              <a:ext cx="2526184" cy="288032"/>
              <a:chOff x="767408" y="1700808"/>
              <a:chExt cx="2526184" cy="28803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DDB2904-228B-4907-A5EC-3414F05CAE8F}"/>
                  </a:ext>
                </a:extLst>
              </p:cNvPr>
              <p:cNvSpPr/>
              <p:nvPr/>
            </p:nvSpPr>
            <p:spPr>
              <a:xfrm>
                <a:off x="112744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A17DD53-E5DF-4CCB-8242-82CF3EC99E7B}"/>
                  </a:ext>
                </a:extLst>
              </p:cNvPr>
              <p:cNvSpPr/>
              <p:nvPr/>
            </p:nvSpPr>
            <p:spPr>
              <a:xfrm>
                <a:off x="1493392" y="1700808"/>
                <a:ext cx="1800200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A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829AC80-6370-4687-8B5F-DECDACAFCD40}"/>
                  </a:ext>
                </a:extLst>
              </p:cNvPr>
              <p:cNvSpPr/>
              <p:nvPr/>
            </p:nvSpPr>
            <p:spPr>
              <a:xfrm>
                <a:off x="76740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R</a:t>
                </a:r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C5662D1-F4CC-4C54-9688-975B786CFE9C}"/>
              </a:ext>
            </a:extLst>
          </p:cNvPr>
          <p:cNvGrpSpPr/>
          <p:nvPr/>
        </p:nvGrpSpPr>
        <p:grpSpPr>
          <a:xfrm>
            <a:off x="759744" y="3156868"/>
            <a:ext cx="2712430" cy="1368152"/>
            <a:chOff x="759744" y="3156868"/>
            <a:chExt cx="2712430" cy="136815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4948CA-265C-48F9-BACA-7B42BCA54625}"/>
                </a:ext>
              </a:extLst>
            </p:cNvPr>
            <p:cNvGrpSpPr/>
            <p:nvPr/>
          </p:nvGrpSpPr>
          <p:grpSpPr>
            <a:xfrm>
              <a:off x="761604" y="3516908"/>
              <a:ext cx="2526184" cy="288032"/>
              <a:chOff x="767408" y="1700808"/>
              <a:chExt cx="2526184" cy="28803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ABED0F-0576-4BEA-B5A6-4C8493403676}"/>
                  </a:ext>
                </a:extLst>
              </p:cNvPr>
              <p:cNvSpPr/>
              <p:nvPr/>
            </p:nvSpPr>
            <p:spPr>
              <a:xfrm>
                <a:off x="112744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39F0B2F-9B6F-4F89-ADC4-D240F0DE6913}"/>
                  </a:ext>
                </a:extLst>
              </p:cNvPr>
              <p:cNvSpPr/>
              <p:nvPr/>
            </p:nvSpPr>
            <p:spPr>
              <a:xfrm>
                <a:off x="1493392" y="1700808"/>
                <a:ext cx="1800200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B17DB2A-04B0-4921-86F2-41A1059EA511}"/>
                  </a:ext>
                </a:extLst>
              </p:cNvPr>
              <p:cNvSpPr/>
              <p:nvPr/>
            </p:nvSpPr>
            <p:spPr>
              <a:xfrm>
                <a:off x="76740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0C320B3-5E33-4C1C-BE7E-499C6EBCB54A}"/>
                </a:ext>
              </a:extLst>
            </p:cNvPr>
            <p:cNvGrpSpPr/>
            <p:nvPr/>
          </p:nvGrpSpPr>
          <p:grpSpPr>
            <a:xfrm>
              <a:off x="916522" y="3876948"/>
              <a:ext cx="2526184" cy="288032"/>
              <a:chOff x="767408" y="1700808"/>
              <a:chExt cx="2526184" cy="28803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B32ED7C-EC73-451E-B068-9460DA264BD0}"/>
                  </a:ext>
                </a:extLst>
              </p:cNvPr>
              <p:cNvSpPr/>
              <p:nvPr/>
            </p:nvSpPr>
            <p:spPr>
              <a:xfrm>
                <a:off x="112744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9DBFE6A-AE32-42C3-A2EC-6833B2D4CB6F}"/>
                  </a:ext>
                </a:extLst>
              </p:cNvPr>
              <p:cNvSpPr/>
              <p:nvPr/>
            </p:nvSpPr>
            <p:spPr>
              <a:xfrm>
                <a:off x="1493392" y="1700808"/>
                <a:ext cx="1800200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AB8182A-9412-43D2-A656-C409DA72E046}"/>
                  </a:ext>
                </a:extLst>
              </p:cNvPr>
              <p:cNvSpPr/>
              <p:nvPr/>
            </p:nvSpPr>
            <p:spPr>
              <a:xfrm>
                <a:off x="76740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R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749C90-7657-4FFC-9F16-2B8922468D2D}"/>
                </a:ext>
              </a:extLst>
            </p:cNvPr>
            <p:cNvGrpSpPr/>
            <p:nvPr/>
          </p:nvGrpSpPr>
          <p:grpSpPr>
            <a:xfrm>
              <a:off x="945990" y="3156868"/>
              <a:ext cx="2526184" cy="288032"/>
              <a:chOff x="767408" y="1700808"/>
              <a:chExt cx="2526184" cy="28803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ACC3EE0-D1E6-481D-862F-C2440674D26D}"/>
                  </a:ext>
                </a:extLst>
              </p:cNvPr>
              <p:cNvSpPr/>
              <p:nvPr/>
            </p:nvSpPr>
            <p:spPr>
              <a:xfrm>
                <a:off x="112744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8921859-F0F9-4632-A895-4C506580A803}"/>
                  </a:ext>
                </a:extLst>
              </p:cNvPr>
              <p:cNvSpPr/>
              <p:nvPr/>
            </p:nvSpPr>
            <p:spPr>
              <a:xfrm>
                <a:off x="1493392" y="1700808"/>
                <a:ext cx="1800200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0845F2A-7EEF-4E0E-94F4-077F9C24CB71}"/>
                  </a:ext>
                </a:extLst>
              </p:cNvPr>
              <p:cNvSpPr/>
              <p:nvPr/>
            </p:nvSpPr>
            <p:spPr>
              <a:xfrm>
                <a:off x="76740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R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0005AAE-7B97-4F7B-A2FD-535C31301FE2}"/>
                </a:ext>
              </a:extLst>
            </p:cNvPr>
            <p:cNvGrpSpPr/>
            <p:nvPr/>
          </p:nvGrpSpPr>
          <p:grpSpPr>
            <a:xfrm>
              <a:off x="759744" y="4236988"/>
              <a:ext cx="2526184" cy="288032"/>
              <a:chOff x="767408" y="1700808"/>
              <a:chExt cx="2526184" cy="28803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831E0E5-D037-4579-B940-23F78084ABA0}"/>
                  </a:ext>
                </a:extLst>
              </p:cNvPr>
              <p:cNvSpPr/>
              <p:nvPr/>
            </p:nvSpPr>
            <p:spPr>
              <a:xfrm>
                <a:off x="112744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5B9B6C1-570C-4498-9260-5104558E1E28}"/>
                  </a:ext>
                </a:extLst>
              </p:cNvPr>
              <p:cNvSpPr/>
              <p:nvPr/>
            </p:nvSpPr>
            <p:spPr>
              <a:xfrm>
                <a:off x="1493392" y="1700808"/>
                <a:ext cx="1800200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5315ED1-BD5C-49F8-8F94-33C984EFDFD0}"/>
                  </a:ext>
                </a:extLst>
              </p:cNvPr>
              <p:cNvSpPr/>
              <p:nvPr/>
            </p:nvSpPr>
            <p:spPr>
              <a:xfrm>
                <a:off x="76740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R</a:t>
                </a: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95AC156-5338-44B8-B4E1-9AEEBC1596E5}"/>
              </a:ext>
            </a:extLst>
          </p:cNvPr>
          <p:cNvGrpSpPr/>
          <p:nvPr/>
        </p:nvGrpSpPr>
        <p:grpSpPr>
          <a:xfrm>
            <a:off x="737048" y="5040114"/>
            <a:ext cx="2712430" cy="1368152"/>
            <a:chOff x="737048" y="5040114"/>
            <a:chExt cx="2712430" cy="136815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34FCC83-1583-4CA2-BD16-DFFA30B045C8}"/>
                </a:ext>
              </a:extLst>
            </p:cNvPr>
            <p:cNvGrpSpPr/>
            <p:nvPr/>
          </p:nvGrpSpPr>
          <p:grpSpPr>
            <a:xfrm>
              <a:off x="738908" y="5400154"/>
              <a:ext cx="2526184" cy="288032"/>
              <a:chOff x="767408" y="1700808"/>
              <a:chExt cx="2526184" cy="288032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E36D323-A052-4F31-907B-B308C159BBFB}"/>
                  </a:ext>
                </a:extLst>
              </p:cNvPr>
              <p:cNvSpPr/>
              <p:nvPr/>
            </p:nvSpPr>
            <p:spPr>
              <a:xfrm>
                <a:off x="112744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4885442-02DB-4114-8781-9AC7A2AB14A1}"/>
                  </a:ext>
                </a:extLst>
              </p:cNvPr>
              <p:cNvSpPr/>
              <p:nvPr/>
            </p:nvSpPr>
            <p:spPr>
              <a:xfrm>
                <a:off x="1493392" y="1700808"/>
                <a:ext cx="1800200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1E78EAB-8CC5-4B64-888A-91BAB77B1EBB}"/>
                  </a:ext>
                </a:extLst>
              </p:cNvPr>
              <p:cNvSpPr/>
              <p:nvPr/>
            </p:nvSpPr>
            <p:spPr>
              <a:xfrm>
                <a:off x="76740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R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9D543DC-E165-46ED-BD0C-F5305F78A292}"/>
                </a:ext>
              </a:extLst>
            </p:cNvPr>
            <p:cNvGrpSpPr/>
            <p:nvPr/>
          </p:nvGrpSpPr>
          <p:grpSpPr>
            <a:xfrm>
              <a:off x="893826" y="5760194"/>
              <a:ext cx="2526184" cy="288032"/>
              <a:chOff x="767408" y="1700808"/>
              <a:chExt cx="2526184" cy="288032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A175CEB-F066-48E8-8EB0-78638EAC4E70}"/>
                  </a:ext>
                </a:extLst>
              </p:cNvPr>
              <p:cNvSpPr/>
              <p:nvPr/>
            </p:nvSpPr>
            <p:spPr>
              <a:xfrm>
                <a:off x="112744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31A2AA5-67BE-49D2-A673-CE678F474144}"/>
                  </a:ext>
                </a:extLst>
              </p:cNvPr>
              <p:cNvSpPr/>
              <p:nvPr/>
            </p:nvSpPr>
            <p:spPr>
              <a:xfrm>
                <a:off x="1493392" y="1700808"/>
                <a:ext cx="1800200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099AA6D-F57E-42A4-9FCA-93C1ABD2B37D}"/>
                  </a:ext>
                </a:extLst>
              </p:cNvPr>
              <p:cNvSpPr/>
              <p:nvPr/>
            </p:nvSpPr>
            <p:spPr>
              <a:xfrm>
                <a:off x="76740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R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E37AC93-7442-4FB4-AB21-508B7F7B2C12}"/>
                </a:ext>
              </a:extLst>
            </p:cNvPr>
            <p:cNvGrpSpPr/>
            <p:nvPr/>
          </p:nvGrpSpPr>
          <p:grpSpPr>
            <a:xfrm>
              <a:off x="923294" y="5040114"/>
              <a:ext cx="2526184" cy="288032"/>
              <a:chOff x="767408" y="1700808"/>
              <a:chExt cx="2526184" cy="288032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3F96693-6D4A-448D-A1DC-A44D614BC5E9}"/>
                  </a:ext>
                </a:extLst>
              </p:cNvPr>
              <p:cNvSpPr/>
              <p:nvPr/>
            </p:nvSpPr>
            <p:spPr>
              <a:xfrm>
                <a:off x="112744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E3C3494-77DE-4A38-87AC-A1E483752A33}"/>
                  </a:ext>
                </a:extLst>
              </p:cNvPr>
              <p:cNvSpPr/>
              <p:nvPr/>
            </p:nvSpPr>
            <p:spPr>
              <a:xfrm>
                <a:off x="1493392" y="1700808"/>
                <a:ext cx="1800200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7B6A163-95F3-4ABF-B46E-0A66C3AB0F10}"/>
                  </a:ext>
                </a:extLst>
              </p:cNvPr>
              <p:cNvSpPr/>
              <p:nvPr/>
            </p:nvSpPr>
            <p:spPr>
              <a:xfrm>
                <a:off x="76740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R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5D6CA5B-ED1E-442F-93D4-3A8AFBC69AD8}"/>
                </a:ext>
              </a:extLst>
            </p:cNvPr>
            <p:cNvGrpSpPr/>
            <p:nvPr/>
          </p:nvGrpSpPr>
          <p:grpSpPr>
            <a:xfrm>
              <a:off x="737048" y="6120234"/>
              <a:ext cx="2526184" cy="288032"/>
              <a:chOff x="767408" y="1700808"/>
              <a:chExt cx="2526184" cy="288032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B899379-E312-4C60-8FFB-E0D2E1F37B2F}"/>
                  </a:ext>
                </a:extLst>
              </p:cNvPr>
              <p:cNvSpPr/>
              <p:nvPr/>
            </p:nvSpPr>
            <p:spPr>
              <a:xfrm>
                <a:off x="112744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B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4B7B819-A729-4F06-8B92-0CAA97ECBE31}"/>
                  </a:ext>
                </a:extLst>
              </p:cNvPr>
              <p:cNvSpPr/>
              <p:nvPr/>
            </p:nvSpPr>
            <p:spPr>
              <a:xfrm>
                <a:off x="1493392" y="1700808"/>
                <a:ext cx="1800200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C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FB35356-59E4-4060-AC6D-36304477A090}"/>
                  </a:ext>
                </a:extLst>
              </p:cNvPr>
              <p:cNvSpPr/>
              <p:nvPr/>
            </p:nvSpPr>
            <p:spPr>
              <a:xfrm>
                <a:off x="767408" y="1700808"/>
                <a:ext cx="360040" cy="28803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R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CCDD50-258C-4D20-A31D-43AA2D2CCB24}"/>
              </a:ext>
            </a:extLst>
          </p:cNvPr>
          <p:cNvGrpSpPr/>
          <p:nvPr/>
        </p:nvGrpSpPr>
        <p:grpSpPr>
          <a:xfrm>
            <a:off x="3791744" y="1666032"/>
            <a:ext cx="1800200" cy="4022154"/>
            <a:chOff x="3791744" y="1666032"/>
            <a:chExt cx="1800200" cy="4022154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EA605AA-C43F-4395-906F-A4C90D1F89C9}"/>
                </a:ext>
              </a:extLst>
            </p:cNvPr>
            <p:cNvCxnSpPr/>
            <p:nvPr/>
          </p:nvCxnSpPr>
          <p:spPr>
            <a:xfrm>
              <a:off x="3935760" y="2060848"/>
              <a:ext cx="1656184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CBAF310-BE8F-4E6C-AA71-7FE8AD60F7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5760" y="2060848"/>
              <a:ext cx="1656184" cy="174409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8C5FFCEF-D273-4D5E-A078-4509BB64B6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1744" y="2060848"/>
              <a:ext cx="1800200" cy="362733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A6B0F73-BCF8-4175-89C5-B735B3226C67}"/>
                </a:ext>
              </a:extLst>
            </p:cNvPr>
            <p:cNvSpPr txBox="1"/>
            <p:nvPr/>
          </p:nvSpPr>
          <p:spPr>
            <a:xfrm>
              <a:off x="4424783" y="1666032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Mix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DF730CC-361E-4D2F-9313-F8680E372794}"/>
                </a:ext>
              </a:extLst>
            </p:cNvPr>
            <p:cNvSpPr txBox="1"/>
            <p:nvPr/>
          </p:nvSpPr>
          <p:spPr>
            <a:xfrm>
              <a:off x="4337743" y="2555612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Mix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D9E1745-2739-4108-AA91-28DE8ACDB0D8}"/>
                </a:ext>
              </a:extLst>
            </p:cNvPr>
            <p:cNvSpPr txBox="1"/>
            <p:nvPr/>
          </p:nvSpPr>
          <p:spPr>
            <a:xfrm>
              <a:off x="4223792" y="3491716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Mix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5D37EFB-A856-430B-A859-55EEFDE5FE36}"/>
              </a:ext>
            </a:extLst>
          </p:cNvPr>
          <p:cNvGrpSpPr/>
          <p:nvPr/>
        </p:nvGrpSpPr>
        <p:grpSpPr>
          <a:xfrm>
            <a:off x="6041641" y="1522442"/>
            <a:ext cx="5905784" cy="2629218"/>
            <a:chOff x="6041641" y="1522442"/>
            <a:chExt cx="5905784" cy="2629218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DD55E87-61C7-41F9-9822-716054A75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9986" y="1522442"/>
              <a:ext cx="4392488" cy="22350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0E356CF-2B43-4264-93D1-3405154B94F4}"/>
                </a:ext>
              </a:extLst>
            </p:cNvPr>
            <p:cNvSpPr txBox="1"/>
            <p:nvPr/>
          </p:nvSpPr>
          <p:spPr>
            <a:xfrm>
              <a:off x="10372179" y="1565856"/>
              <a:ext cx="840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MS1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0DB82D8-3FE4-486F-99E1-030A029589E2}"/>
                </a:ext>
              </a:extLst>
            </p:cNvPr>
            <p:cNvSpPr txBox="1"/>
            <p:nvPr/>
          </p:nvSpPr>
          <p:spPr>
            <a:xfrm>
              <a:off x="6041641" y="3782328"/>
              <a:ext cx="5905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Peptides from all samples run together with a fixed mass shift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ED69FE1-A25E-45BD-9451-D5F115703B4E}"/>
              </a:ext>
            </a:extLst>
          </p:cNvPr>
          <p:cNvGrpSpPr/>
          <p:nvPr/>
        </p:nvGrpSpPr>
        <p:grpSpPr>
          <a:xfrm>
            <a:off x="7032104" y="5517232"/>
            <a:ext cx="304800" cy="864096"/>
            <a:chOff x="7032104" y="5517232"/>
            <a:chExt cx="304800" cy="864096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0C7F16A-265B-4B45-92A2-2A63E8589059}"/>
                </a:ext>
              </a:extLst>
            </p:cNvPr>
            <p:cNvCxnSpPr/>
            <p:nvPr/>
          </p:nvCxnSpPr>
          <p:spPr>
            <a:xfrm flipV="1">
              <a:off x="7032104" y="5517232"/>
              <a:ext cx="0" cy="864096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613A026-2456-4254-B1EA-59EE669670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4504" y="6120234"/>
              <a:ext cx="0" cy="261094"/>
            </a:xfrm>
            <a:prstGeom prst="line">
              <a:avLst/>
            </a:prstGeom>
            <a:ln w="50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775012E-BA5D-4AE6-A677-33CEC72AE2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6904" y="5949280"/>
              <a:ext cx="0" cy="432048"/>
            </a:xfrm>
            <a:prstGeom prst="line">
              <a:avLst/>
            </a:prstGeom>
            <a:ln w="508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350D2324-5254-4024-8C67-C4405CF41113}"/>
              </a:ext>
            </a:extLst>
          </p:cNvPr>
          <p:cNvSpPr txBox="1"/>
          <p:nvPr/>
        </p:nvSpPr>
        <p:spPr>
          <a:xfrm>
            <a:off x="883212" y="6506770"/>
            <a:ext cx="233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&gt;15 reporters available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0CF740-3074-43A0-B0DB-DDD69747B1AD}"/>
              </a:ext>
            </a:extLst>
          </p:cNvPr>
          <p:cNvSpPr/>
          <p:nvPr/>
        </p:nvSpPr>
        <p:spPr>
          <a:xfrm>
            <a:off x="8616280" y="1916832"/>
            <a:ext cx="576064" cy="1528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67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2693987"/>
            <a:ext cx="8640960" cy="1470025"/>
          </a:xfrm>
        </p:spPr>
        <p:txBody>
          <a:bodyPr>
            <a:noAutofit/>
          </a:bodyPr>
          <a:lstStyle/>
          <a:p>
            <a:r>
              <a:rPr lang="en-GB" sz="6600" dirty="0"/>
              <a:t>Moving from peptides to proteins</a:t>
            </a:r>
            <a:endParaRPr lang="en-GB" sz="4800" dirty="0"/>
          </a:p>
        </p:txBody>
      </p:sp>
      <p:pic>
        <p:nvPicPr>
          <p:cNvPr id="4" name="Picture 2" descr="C:\Users\andrewss\Desktop\bioinformatics_logo_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0380" y="5661248"/>
            <a:ext cx="3281980" cy="11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397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451B-6369-4027-9BE4-42732E07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Levels of quantitation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B53022-96AE-4C27-B461-A1C4DDA5EEE8}"/>
              </a:ext>
            </a:extLst>
          </p:cNvPr>
          <p:cNvSpPr/>
          <p:nvPr/>
        </p:nvSpPr>
        <p:spPr>
          <a:xfrm>
            <a:off x="626979" y="2420888"/>
            <a:ext cx="2876733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PSM</a:t>
            </a:r>
            <a:endParaRPr lang="en-GB" dirty="0"/>
          </a:p>
          <a:p>
            <a:pPr algn="ctr"/>
            <a:r>
              <a:rPr lang="en-GB" dirty="0"/>
              <a:t>(Peptide Spectrum Match)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C628BC-4AE3-45F1-8F13-75288F19C539}"/>
              </a:ext>
            </a:extLst>
          </p:cNvPr>
          <p:cNvSpPr/>
          <p:nvPr/>
        </p:nvSpPr>
        <p:spPr>
          <a:xfrm>
            <a:off x="4657633" y="2420888"/>
            <a:ext cx="2876733" cy="151216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Peptide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9CF24E-EF1F-43AE-B073-A42C970DE544}"/>
              </a:ext>
            </a:extLst>
          </p:cNvPr>
          <p:cNvSpPr/>
          <p:nvPr/>
        </p:nvSpPr>
        <p:spPr>
          <a:xfrm>
            <a:off x="8688287" y="2420888"/>
            <a:ext cx="2876733" cy="15121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Protein</a:t>
            </a:r>
            <a:endParaRPr lang="en-GB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F6BA2DE-7C09-407A-A602-28139E45A3A9}"/>
              </a:ext>
            </a:extLst>
          </p:cNvPr>
          <p:cNvSpPr/>
          <p:nvPr/>
        </p:nvSpPr>
        <p:spPr>
          <a:xfrm>
            <a:off x="3719736" y="2924944"/>
            <a:ext cx="720080" cy="504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30F351A-0C64-454D-8B4E-EF104824BAB4}"/>
              </a:ext>
            </a:extLst>
          </p:cNvPr>
          <p:cNvSpPr/>
          <p:nvPr/>
        </p:nvSpPr>
        <p:spPr>
          <a:xfrm>
            <a:off x="7751286" y="2924944"/>
            <a:ext cx="720080" cy="50405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5A32F9F-26F1-4C93-85D0-60A1BBDE1CF3}"/>
              </a:ext>
            </a:extLst>
          </p:cNvPr>
          <p:cNvSpPr/>
          <p:nvPr/>
        </p:nvSpPr>
        <p:spPr>
          <a:xfrm>
            <a:off x="626978" y="4437112"/>
            <a:ext cx="10938042" cy="864096"/>
          </a:xfrm>
          <a:custGeom>
            <a:avLst/>
            <a:gdLst>
              <a:gd name="connsiteX0" fmla="*/ 0 w 10938042"/>
              <a:gd name="connsiteY0" fmla="*/ 0 h 864096"/>
              <a:gd name="connsiteX1" fmla="*/ 10938042 w 10938042"/>
              <a:gd name="connsiteY1" fmla="*/ 676754 h 864096"/>
              <a:gd name="connsiteX2" fmla="*/ 10938042 w 10938042"/>
              <a:gd name="connsiteY2" fmla="*/ 864096 h 864096"/>
              <a:gd name="connsiteX3" fmla="*/ 0 w 10938042"/>
              <a:gd name="connsiteY3" fmla="*/ 864096 h 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38042" h="864096">
                <a:moveTo>
                  <a:pt x="0" y="0"/>
                </a:moveTo>
                <a:lnTo>
                  <a:pt x="10938042" y="676754"/>
                </a:lnTo>
                <a:lnTo>
                  <a:pt x="10938042" y="864096"/>
                </a:lnTo>
                <a:lnTo>
                  <a:pt x="0" y="864096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/>
              <a:t>Data Volume</a:t>
            </a:r>
          </a:p>
        </p:txBody>
      </p:sp>
    </p:spTree>
    <p:extLst>
      <p:ext uri="{BB962C8B-B14F-4D97-AF65-F5344CB8AC3E}">
        <p14:creationId xmlns:p14="http://schemas.microsoft.com/office/powerpoint/2010/main" val="4060820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9A08D-C5D4-4912-9019-AF30DBD4B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PSMs to Peptides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5189B-CC19-406B-BCDD-6CB313256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0911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One peptide can produce multiple PSMs</a:t>
            </a:r>
          </a:p>
          <a:p>
            <a:pPr lvl="1"/>
            <a:r>
              <a:rPr lang="en-GB" dirty="0"/>
              <a:t>Different charge states</a:t>
            </a:r>
          </a:p>
          <a:p>
            <a:pPr lvl="1"/>
            <a:r>
              <a:rPr lang="en-GB" dirty="0"/>
              <a:t>Different modifications</a:t>
            </a:r>
          </a:p>
          <a:p>
            <a:pPr lvl="1"/>
            <a:r>
              <a:rPr lang="en-GB" dirty="0"/>
              <a:t>Missed cleavage sites</a:t>
            </a:r>
          </a:p>
          <a:p>
            <a:endParaRPr lang="en-GB" dirty="0"/>
          </a:p>
          <a:p>
            <a:r>
              <a:rPr lang="en-GB" dirty="0"/>
              <a:t>Combine the intensities for all PSMs for the same peptide</a:t>
            </a:r>
          </a:p>
          <a:p>
            <a:pPr lvl="1"/>
            <a:r>
              <a:rPr lang="en-GB" dirty="0"/>
              <a:t>Mean</a:t>
            </a:r>
          </a:p>
          <a:p>
            <a:pPr lvl="1"/>
            <a:r>
              <a:rPr lang="en-GB" dirty="0"/>
              <a:t>Trimmed mean</a:t>
            </a:r>
          </a:p>
          <a:p>
            <a:pPr lvl="1"/>
            <a:r>
              <a:rPr lang="en-GB" dirty="0"/>
              <a:t>Sum</a:t>
            </a:r>
          </a:p>
        </p:txBody>
      </p:sp>
    </p:spTree>
    <p:extLst>
      <p:ext uri="{BB962C8B-B14F-4D97-AF65-F5344CB8AC3E}">
        <p14:creationId xmlns:p14="http://schemas.microsoft.com/office/powerpoint/2010/main" val="3519197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34A4-5A56-4AD7-B8F4-486351EB5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Peptides to Proteins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A0B411-B1DB-4369-B155-2CCD9D15C4D7}"/>
              </a:ext>
            </a:extLst>
          </p:cNvPr>
          <p:cNvGrpSpPr/>
          <p:nvPr/>
        </p:nvGrpSpPr>
        <p:grpSpPr>
          <a:xfrm>
            <a:off x="88891" y="1410638"/>
            <a:ext cx="11402207" cy="1401000"/>
            <a:chOff x="88891" y="1410638"/>
            <a:chExt cx="11402207" cy="1401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C285C06-BD19-465D-AB7A-9C2E932FA740}"/>
                </a:ext>
              </a:extLst>
            </p:cNvPr>
            <p:cNvSpPr/>
            <p:nvPr/>
          </p:nvSpPr>
          <p:spPr>
            <a:xfrm>
              <a:off x="1919536" y="1808604"/>
              <a:ext cx="2664296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E8CE5B-4241-4583-BAC6-E4ECC8070449}"/>
                </a:ext>
              </a:extLst>
            </p:cNvPr>
            <p:cNvSpPr/>
            <p:nvPr/>
          </p:nvSpPr>
          <p:spPr>
            <a:xfrm>
              <a:off x="5807968" y="1808604"/>
              <a:ext cx="1853190" cy="43204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AC8204-4D0A-45AA-9118-B83DD057C5EA}"/>
                </a:ext>
              </a:extLst>
            </p:cNvPr>
            <p:cNvSpPr/>
            <p:nvPr/>
          </p:nvSpPr>
          <p:spPr>
            <a:xfrm>
              <a:off x="8832304" y="1808604"/>
              <a:ext cx="2658794" cy="43204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946190-A7B9-4979-9506-5875A19F5A1B}"/>
                </a:ext>
              </a:extLst>
            </p:cNvPr>
            <p:cNvSpPr txBox="1"/>
            <p:nvPr/>
          </p:nvSpPr>
          <p:spPr>
            <a:xfrm>
              <a:off x="2810954" y="1412776"/>
              <a:ext cx="881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Prot</a:t>
              </a:r>
              <a:r>
                <a:rPr lang="en-GB" dirty="0"/>
                <a:t> A1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C23347-BF12-46D6-B2FB-5748703606E0}"/>
                </a:ext>
              </a:extLst>
            </p:cNvPr>
            <p:cNvSpPr txBox="1"/>
            <p:nvPr/>
          </p:nvSpPr>
          <p:spPr>
            <a:xfrm>
              <a:off x="6293833" y="1410638"/>
              <a:ext cx="881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Prot</a:t>
              </a:r>
              <a:r>
                <a:rPr lang="en-GB" dirty="0"/>
                <a:t> A2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595715-7007-4E5F-BA63-57B30DC13CE5}"/>
                </a:ext>
              </a:extLst>
            </p:cNvPr>
            <p:cNvSpPr txBox="1"/>
            <p:nvPr/>
          </p:nvSpPr>
          <p:spPr>
            <a:xfrm>
              <a:off x="9642223" y="1412776"/>
              <a:ext cx="756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Prot</a:t>
              </a:r>
              <a:r>
                <a:rPr lang="en-GB" dirty="0"/>
                <a:t> B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DA3C35-95A1-43BA-A58F-70436CA4259A}"/>
                </a:ext>
              </a:extLst>
            </p:cNvPr>
            <p:cNvSpPr/>
            <p:nvPr/>
          </p:nvSpPr>
          <p:spPr>
            <a:xfrm>
              <a:off x="1919536" y="2420888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7B22B5-A020-463A-8D07-0F86B6D9212D}"/>
                </a:ext>
              </a:extLst>
            </p:cNvPr>
            <p:cNvSpPr/>
            <p:nvPr/>
          </p:nvSpPr>
          <p:spPr>
            <a:xfrm>
              <a:off x="2638578" y="2420888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0C7495-602B-4E29-99B7-B814C51F065D}"/>
                </a:ext>
              </a:extLst>
            </p:cNvPr>
            <p:cNvSpPr/>
            <p:nvPr/>
          </p:nvSpPr>
          <p:spPr>
            <a:xfrm>
              <a:off x="3357620" y="2432600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844CE9-D545-4EAF-AEB1-0C53F5CEB2D0}"/>
                </a:ext>
              </a:extLst>
            </p:cNvPr>
            <p:cNvSpPr/>
            <p:nvPr/>
          </p:nvSpPr>
          <p:spPr>
            <a:xfrm>
              <a:off x="4007768" y="2432600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P4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99B6B4C-3104-4B4A-89DA-BEB1C49154FA}"/>
                </a:ext>
              </a:extLst>
            </p:cNvPr>
            <p:cNvSpPr/>
            <p:nvPr/>
          </p:nvSpPr>
          <p:spPr>
            <a:xfrm>
              <a:off x="5816461" y="2420888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B005B3-6912-46C2-89EC-3CAE194D1ADF}"/>
                </a:ext>
              </a:extLst>
            </p:cNvPr>
            <p:cNvSpPr/>
            <p:nvPr/>
          </p:nvSpPr>
          <p:spPr>
            <a:xfrm>
              <a:off x="6535503" y="2420888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1F0C26-717D-4800-B551-B9D5321E6528}"/>
                </a:ext>
              </a:extLst>
            </p:cNvPr>
            <p:cNvSpPr/>
            <p:nvPr/>
          </p:nvSpPr>
          <p:spPr>
            <a:xfrm>
              <a:off x="7219216" y="2420888"/>
              <a:ext cx="441942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P5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3D5EF7-D7B8-4DF6-9F8A-B2E8E354D38F}"/>
                </a:ext>
              </a:extLst>
            </p:cNvPr>
            <p:cNvSpPr/>
            <p:nvPr/>
          </p:nvSpPr>
          <p:spPr>
            <a:xfrm>
              <a:off x="8826802" y="2439886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P6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580C07-5654-42B4-A133-4BEC22DEB4DC}"/>
                </a:ext>
              </a:extLst>
            </p:cNvPr>
            <p:cNvSpPr/>
            <p:nvPr/>
          </p:nvSpPr>
          <p:spPr>
            <a:xfrm>
              <a:off x="9545844" y="2439886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P7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E81B1D-11A6-4C19-A61F-474974A4C035}"/>
                </a:ext>
              </a:extLst>
            </p:cNvPr>
            <p:cNvSpPr/>
            <p:nvPr/>
          </p:nvSpPr>
          <p:spPr>
            <a:xfrm>
              <a:off x="10264886" y="2451598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P8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6CF265-8FFC-4B79-A448-042A678D3D93}"/>
                </a:ext>
              </a:extLst>
            </p:cNvPr>
            <p:cNvSpPr/>
            <p:nvPr/>
          </p:nvSpPr>
          <p:spPr>
            <a:xfrm>
              <a:off x="10915034" y="2451598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13C5C05-1CF9-4E62-AC6A-5610C03C78DB}"/>
                </a:ext>
              </a:extLst>
            </p:cNvPr>
            <p:cNvSpPr txBox="1"/>
            <p:nvPr/>
          </p:nvSpPr>
          <p:spPr>
            <a:xfrm>
              <a:off x="88891" y="2420888"/>
              <a:ext cx="1283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All Peptides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E88C4B5-76E3-4745-9B07-7C19EB9FE9BF}"/>
              </a:ext>
            </a:extLst>
          </p:cNvPr>
          <p:cNvGrpSpPr/>
          <p:nvPr/>
        </p:nvGrpSpPr>
        <p:grpSpPr>
          <a:xfrm>
            <a:off x="88890" y="2904013"/>
            <a:ext cx="11402208" cy="485897"/>
            <a:chOff x="88890" y="2904013"/>
            <a:chExt cx="11402208" cy="48589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EF51840-9BDF-4842-9978-9A3DFE6B3ECC}"/>
                </a:ext>
              </a:extLst>
            </p:cNvPr>
            <p:cNvSpPr/>
            <p:nvPr/>
          </p:nvSpPr>
          <p:spPr>
            <a:xfrm>
              <a:off x="3357620" y="3010872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P3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066C4C-AE82-47CC-97C1-AA4B9AC23F7A}"/>
                </a:ext>
              </a:extLst>
            </p:cNvPr>
            <p:cNvSpPr/>
            <p:nvPr/>
          </p:nvSpPr>
          <p:spPr>
            <a:xfrm>
              <a:off x="4007768" y="3010872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P4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633A4D-8B6A-4C63-ADE7-05579446419E}"/>
                </a:ext>
              </a:extLst>
            </p:cNvPr>
            <p:cNvSpPr/>
            <p:nvPr/>
          </p:nvSpPr>
          <p:spPr>
            <a:xfrm>
              <a:off x="7219216" y="2999160"/>
              <a:ext cx="441942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99D1748-71B0-42DF-8292-4385CFD5BF2C}"/>
                </a:ext>
              </a:extLst>
            </p:cNvPr>
            <p:cNvSpPr/>
            <p:nvPr/>
          </p:nvSpPr>
          <p:spPr>
            <a:xfrm>
              <a:off x="8826802" y="3018158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2239791-1DB8-476C-8B7B-FF2871D19CC4}"/>
                </a:ext>
              </a:extLst>
            </p:cNvPr>
            <p:cNvSpPr/>
            <p:nvPr/>
          </p:nvSpPr>
          <p:spPr>
            <a:xfrm>
              <a:off x="9545844" y="3018158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P7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01884DF-2AD1-4461-9D36-F948CD12A848}"/>
                </a:ext>
              </a:extLst>
            </p:cNvPr>
            <p:cNvSpPr/>
            <p:nvPr/>
          </p:nvSpPr>
          <p:spPr>
            <a:xfrm>
              <a:off x="10264886" y="3029870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P8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B756BB-BFF5-466F-9C7F-B3631CA64B1F}"/>
                </a:ext>
              </a:extLst>
            </p:cNvPr>
            <p:cNvSpPr/>
            <p:nvPr/>
          </p:nvSpPr>
          <p:spPr>
            <a:xfrm>
              <a:off x="10915034" y="3029870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B868F1F-7DF7-4FD1-82A6-C5C19A055936}"/>
                </a:ext>
              </a:extLst>
            </p:cNvPr>
            <p:cNvSpPr txBox="1"/>
            <p:nvPr/>
          </p:nvSpPr>
          <p:spPr>
            <a:xfrm>
              <a:off x="88890" y="2904013"/>
              <a:ext cx="1725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Unique Peptides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E4C690-F970-4564-A74F-13617B1A5C15}"/>
              </a:ext>
            </a:extLst>
          </p:cNvPr>
          <p:cNvGrpSpPr/>
          <p:nvPr/>
        </p:nvGrpSpPr>
        <p:grpSpPr>
          <a:xfrm>
            <a:off x="88890" y="3563724"/>
            <a:ext cx="3129556" cy="369332"/>
            <a:chOff x="88890" y="3563724"/>
            <a:chExt cx="3129556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0A24116-559E-4148-8786-4951856FAB6E}"/>
                </a:ext>
              </a:extLst>
            </p:cNvPr>
            <p:cNvSpPr/>
            <p:nvPr/>
          </p:nvSpPr>
          <p:spPr>
            <a:xfrm>
              <a:off x="1923340" y="3573016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51F988-EE91-4108-8780-A8FAE7743C36}"/>
                </a:ext>
              </a:extLst>
            </p:cNvPr>
            <p:cNvSpPr/>
            <p:nvPr/>
          </p:nvSpPr>
          <p:spPr>
            <a:xfrm>
              <a:off x="2642382" y="3573016"/>
              <a:ext cx="576064" cy="360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44A462-8F9E-463E-8523-83E567DD1BB3}"/>
                </a:ext>
              </a:extLst>
            </p:cNvPr>
            <p:cNvSpPr txBox="1"/>
            <p:nvPr/>
          </p:nvSpPr>
          <p:spPr>
            <a:xfrm>
              <a:off x="88890" y="3563724"/>
              <a:ext cx="1568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Razor Peptides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4FC67AA-CFD0-4E19-9921-743879762C0F}"/>
              </a:ext>
            </a:extLst>
          </p:cNvPr>
          <p:cNvSpPr txBox="1"/>
          <p:nvPr/>
        </p:nvSpPr>
        <p:spPr>
          <a:xfrm>
            <a:off x="875981" y="4475728"/>
            <a:ext cx="52200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Assigning Razor Peptides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Protein with most unique evidence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Protein with highest molecular weight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00E904-8DD4-42F9-81F0-66EFFFF0E009}"/>
              </a:ext>
            </a:extLst>
          </p:cNvPr>
          <p:cNvSpPr txBox="1"/>
          <p:nvPr/>
        </p:nvSpPr>
        <p:spPr>
          <a:xfrm>
            <a:off x="6999211" y="4475728"/>
            <a:ext cx="41716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Quantitative value assignment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Mean of peptide quantitation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Sum of peptide quantitation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Highest peptide quantitation</a:t>
            </a:r>
          </a:p>
        </p:txBody>
      </p:sp>
    </p:spTree>
    <p:extLst>
      <p:ext uri="{BB962C8B-B14F-4D97-AF65-F5344CB8AC3E}">
        <p14:creationId xmlns:p14="http://schemas.microsoft.com/office/powerpoint/2010/main" val="370409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0DDBF-FD45-47C1-8251-540CD5B71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Grouping Proteins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E9731-33D7-4552-8FE6-0AD28A1DD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Multiple proteins which share the same peptides are grouped together</a:t>
            </a:r>
          </a:p>
          <a:p>
            <a:r>
              <a:rPr lang="en-GB" dirty="0"/>
              <a:t>Different groups can share peptides (Razor Peptides)</a:t>
            </a:r>
          </a:p>
        </p:txBody>
      </p:sp>
    </p:spTree>
    <p:extLst>
      <p:ext uri="{BB962C8B-B14F-4D97-AF65-F5344CB8AC3E}">
        <p14:creationId xmlns:p14="http://schemas.microsoft.com/office/powerpoint/2010/main" val="2989268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C8B7A-1D60-43A4-AE17-22757A2B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Reported Values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3A3162C-2D68-410B-A63A-9AB8E872E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082150"/>
            <a:ext cx="10972800" cy="2044013"/>
          </a:xfrm>
        </p:spPr>
        <p:txBody>
          <a:bodyPr/>
          <a:lstStyle/>
          <a:p>
            <a:r>
              <a:rPr lang="en-GB" dirty="0"/>
              <a:t>How many peptides were observed (unique or with razor)</a:t>
            </a:r>
          </a:p>
          <a:p>
            <a:r>
              <a:rPr lang="en-GB" dirty="0"/>
              <a:t>What percentage of peptides were observed (coverage)</a:t>
            </a:r>
          </a:p>
          <a:p>
            <a:r>
              <a:rPr lang="en-GB" dirty="0"/>
              <a:t>Missed Cleavages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6A21DD-94D9-48A0-9824-BDBD65C3C641}"/>
              </a:ext>
            </a:extLst>
          </p:cNvPr>
          <p:cNvSpPr/>
          <p:nvPr/>
        </p:nvSpPr>
        <p:spPr>
          <a:xfrm>
            <a:off x="3696435" y="1772816"/>
            <a:ext cx="4809082" cy="4320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Protein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9CA2E2-FD31-4B52-BA8A-F150D646A570}"/>
              </a:ext>
            </a:extLst>
          </p:cNvPr>
          <p:cNvSpPr/>
          <p:nvPr/>
        </p:nvSpPr>
        <p:spPr>
          <a:xfrm>
            <a:off x="3686483" y="2404098"/>
            <a:ext cx="1041953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EF8DFE-BCB9-42E9-8618-751558A2EE4D}"/>
              </a:ext>
            </a:extLst>
          </p:cNvPr>
          <p:cNvSpPr/>
          <p:nvPr/>
        </p:nvSpPr>
        <p:spPr>
          <a:xfrm>
            <a:off x="4987047" y="2404098"/>
            <a:ext cx="1041953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242FEE-E21D-4EF5-BB1F-9B11E0329FB9}"/>
              </a:ext>
            </a:extLst>
          </p:cNvPr>
          <p:cNvSpPr/>
          <p:nvPr/>
        </p:nvSpPr>
        <p:spPr>
          <a:xfrm>
            <a:off x="6287611" y="2415810"/>
            <a:ext cx="1041953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C7CF53-9655-41C6-9119-9B819F88DEEC}"/>
              </a:ext>
            </a:extLst>
          </p:cNvPr>
          <p:cNvSpPr/>
          <p:nvPr/>
        </p:nvSpPr>
        <p:spPr>
          <a:xfrm>
            <a:off x="7463564" y="2415810"/>
            <a:ext cx="1041953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14513E-B959-46B9-9959-4B42F54D448C}"/>
              </a:ext>
            </a:extLst>
          </p:cNvPr>
          <p:cNvSpPr/>
          <p:nvPr/>
        </p:nvSpPr>
        <p:spPr>
          <a:xfrm>
            <a:off x="3696435" y="2936959"/>
            <a:ext cx="2332565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54A2E4-2CC2-4B40-AA2A-CCAD72F97E32}"/>
              </a:ext>
            </a:extLst>
          </p:cNvPr>
          <p:cNvSpPr/>
          <p:nvPr/>
        </p:nvSpPr>
        <p:spPr>
          <a:xfrm>
            <a:off x="3686483" y="3429000"/>
            <a:ext cx="3643081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890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2693987"/>
            <a:ext cx="8640960" cy="1470025"/>
          </a:xfrm>
        </p:spPr>
        <p:txBody>
          <a:bodyPr>
            <a:noAutofit/>
          </a:bodyPr>
          <a:lstStyle/>
          <a:p>
            <a:r>
              <a:rPr lang="en-GB" sz="6600" dirty="0"/>
              <a:t>Proteomics Data Files</a:t>
            </a:r>
            <a:endParaRPr lang="en-GB" sz="4800" dirty="0"/>
          </a:p>
        </p:txBody>
      </p:sp>
      <p:pic>
        <p:nvPicPr>
          <p:cNvPr id="4" name="Picture 2" descr="C:\Users\andrewss\Desktop\bioinformatics_logo_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0380" y="5661248"/>
            <a:ext cx="3281980" cy="11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789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504E0-8199-454D-B42A-081A8BAC1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0"/>
            <a:ext cx="87351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8DE47B-086D-402F-B0F5-5C3F70B85ED3}"/>
              </a:ext>
            </a:extLst>
          </p:cNvPr>
          <p:cNvSpPr txBox="1"/>
          <p:nvPr/>
        </p:nvSpPr>
        <p:spPr>
          <a:xfrm>
            <a:off x="8926466" y="2420888"/>
            <a:ext cx="2920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Most common format</a:t>
            </a:r>
          </a:p>
          <a:p>
            <a:r>
              <a:rPr lang="en-GB" sz="2400" dirty="0"/>
              <a:t>(&gt;70% of PRIDE)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F005E-2E64-420F-B74E-160320F26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20" y="44624"/>
            <a:ext cx="2779509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08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40860-0D54-452D-8C60-B6B58143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 in RAW files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8C9116-2155-499C-9F24-DF324F242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Chromatography times</a:t>
            </a:r>
          </a:p>
          <a:p>
            <a:r>
              <a:rPr lang="en-GB" dirty="0"/>
              <a:t>Instrument settings</a:t>
            </a:r>
          </a:p>
          <a:p>
            <a:r>
              <a:rPr lang="en-GB" dirty="0"/>
              <a:t>Spectra (with details)</a:t>
            </a:r>
          </a:p>
          <a:p>
            <a:pPr lvl="1"/>
            <a:r>
              <a:rPr lang="en-GB" dirty="0"/>
              <a:t>MS1</a:t>
            </a:r>
          </a:p>
          <a:p>
            <a:pPr lvl="1"/>
            <a:r>
              <a:rPr lang="en-GB" dirty="0"/>
              <a:t>MS2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5EB2C-03B4-4B10-A6FB-50F10703A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1556792"/>
            <a:ext cx="534024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1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2693987"/>
            <a:ext cx="8640960" cy="1470025"/>
          </a:xfrm>
        </p:spPr>
        <p:txBody>
          <a:bodyPr>
            <a:noAutofit/>
          </a:bodyPr>
          <a:lstStyle/>
          <a:p>
            <a:r>
              <a:rPr lang="en-GB" sz="6600" dirty="0"/>
              <a:t>Principles of Proteomics Mass Spec</a:t>
            </a:r>
            <a:endParaRPr lang="en-GB" sz="4800" dirty="0"/>
          </a:p>
        </p:txBody>
      </p:sp>
      <p:pic>
        <p:nvPicPr>
          <p:cNvPr id="4" name="Picture 2" descr="C:\Users\andrewss\Desktop\bioinformatics_logo_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0380" y="5661248"/>
            <a:ext cx="3281980" cy="11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040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Repositories for Proteomics Mass Spec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407966"/>
            <a:ext cx="9073008" cy="53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908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3DDE28-4E4A-4F9A-BBB5-89C9E7D97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1"/>
          <a:stretch/>
        </p:blipFill>
        <p:spPr>
          <a:xfrm>
            <a:off x="767408" y="-243"/>
            <a:ext cx="10441160" cy="685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1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C73A47-5D64-47E9-BFE8-42F898434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5"/>
          <a:stretch/>
        </p:blipFill>
        <p:spPr>
          <a:xfrm>
            <a:off x="59668" y="6499"/>
            <a:ext cx="12072664" cy="68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09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811FD-0820-42C7-BAB6-6B1458BF8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Problems with public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9B656-BC68-4431-8133-C37F5AC97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Things that are well recorded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18E28C-E874-44F0-A8F8-A51B2A6321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Mass spec collection metrics</a:t>
            </a:r>
          </a:p>
          <a:p>
            <a:r>
              <a:rPr lang="en-GB" dirty="0"/>
              <a:t>Organism</a:t>
            </a:r>
          </a:p>
          <a:p>
            <a:r>
              <a:rPr lang="en-GB" dirty="0"/>
              <a:t>Modifications</a:t>
            </a:r>
          </a:p>
          <a:p>
            <a:r>
              <a:rPr lang="en-GB" dirty="0"/>
              <a:t>(Search method)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177352-6532-4FE0-95C9-9DA09809B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Things that are NOT recorded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5E5F53-24F0-426C-8F7C-CB53A06CDD6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Sample details</a:t>
            </a:r>
          </a:p>
          <a:p>
            <a:r>
              <a:rPr lang="en-GB" dirty="0"/>
              <a:t>Experimental Conditions</a:t>
            </a:r>
          </a:p>
          <a:p>
            <a:r>
              <a:rPr lang="en-GB" dirty="0"/>
              <a:t>Link from RAW files to samples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81FB8-B9EE-4CED-9548-A6BF7DAD31AB}"/>
              </a:ext>
            </a:extLst>
          </p:cNvPr>
          <p:cNvSpPr txBox="1"/>
          <p:nvPr/>
        </p:nvSpPr>
        <p:spPr>
          <a:xfrm>
            <a:off x="510117" y="5107623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Finding data is simple.  Downloading RAW files is easy.  Figuring out which sample is which can be a complete nightmare.</a:t>
            </a:r>
          </a:p>
        </p:txBody>
      </p:sp>
    </p:spTree>
    <p:extLst>
      <p:ext uri="{BB962C8B-B14F-4D97-AF65-F5344CB8AC3E}">
        <p14:creationId xmlns:p14="http://schemas.microsoft.com/office/powerpoint/2010/main" val="4053604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FDB7-257D-4A29-BE1B-ACE1AEFD7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Files to download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1F7D4F-C0C1-46E5-9FD0-5EA8C69C9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46" y="1447572"/>
            <a:ext cx="6524625" cy="47529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6857-0EC8-4B03-BA16-DEB7627EDE0F}"/>
              </a:ext>
            </a:extLst>
          </p:cNvPr>
          <p:cNvGrpSpPr/>
          <p:nvPr/>
        </p:nvGrpSpPr>
        <p:grpSpPr>
          <a:xfrm>
            <a:off x="7155429" y="2638608"/>
            <a:ext cx="4291039" cy="461665"/>
            <a:chOff x="7155429" y="2638608"/>
            <a:chExt cx="4291039" cy="461665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7732C269-82B7-4209-B6FB-95066BF9759B}"/>
                </a:ext>
              </a:extLst>
            </p:cNvPr>
            <p:cNvSpPr/>
            <p:nvPr/>
          </p:nvSpPr>
          <p:spPr>
            <a:xfrm rot="10800000">
              <a:off x="7155429" y="2780928"/>
              <a:ext cx="64807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EEE49F-186B-4BC6-830D-A74698C612A4}"/>
                </a:ext>
              </a:extLst>
            </p:cNvPr>
            <p:cNvSpPr txBox="1"/>
            <p:nvPr/>
          </p:nvSpPr>
          <p:spPr>
            <a:xfrm>
              <a:off x="7968208" y="2638608"/>
              <a:ext cx="3478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Quantitated search results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47E836-C6BE-491B-B8B1-5FC62C77B845}"/>
              </a:ext>
            </a:extLst>
          </p:cNvPr>
          <p:cNvGrpSpPr/>
          <p:nvPr/>
        </p:nvGrpSpPr>
        <p:grpSpPr>
          <a:xfrm>
            <a:off x="7155429" y="3501008"/>
            <a:ext cx="3183043" cy="461665"/>
            <a:chOff x="7155429" y="2638608"/>
            <a:chExt cx="3183043" cy="461665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9E1A8BE0-1BC7-4E26-8ED3-568B1F8077DA}"/>
                </a:ext>
              </a:extLst>
            </p:cNvPr>
            <p:cNvSpPr/>
            <p:nvPr/>
          </p:nvSpPr>
          <p:spPr>
            <a:xfrm rot="10800000">
              <a:off x="7155429" y="2780928"/>
              <a:ext cx="64807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070E04-5B77-47CF-A501-1E0C3C457273}"/>
                </a:ext>
              </a:extLst>
            </p:cNvPr>
            <p:cNvSpPr txBox="1"/>
            <p:nvPr/>
          </p:nvSpPr>
          <p:spPr>
            <a:xfrm>
              <a:off x="7968208" y="2638608"/>
              <a:ext cx="23702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Sample metadata</a:t>
              </a:r>
            </a:p>
          </p:txBody>
        </p:sp>
      </p:grpSp>
      <p:sp>
        <p:nvSpPr>
          <p:cNvPr id="13" name="Right Brace 12">
            <a:extLst>
              <a:ext uri="{FF2B5EF4-FFF2-40B4-BE49-F238E27FC236}">
                <a16:creationId xmlns:a16="http://schemas.microsoft.com/office/drawing/2014/main" id="{CEDF6799-1FD1-42A2-9224-C39ABD2A04C9}"/>
              </a:ext>
            </a:extLst>
          </p:cNvPr>
          <p:cNvSpPr/>
          <p:nvPr/>
        </p:nvSpPr>
        <p:spPr>
          <a:xfrm>
            <a:off x="7155428" y="3962673"/>
            <a:ext cx="432048" cy="1554559"/>
          </a:xfrm>
          <a:prstGeom prst="rightBrace">
            <a:avLst>
              <a:gd name="adj1" fmla="val 2597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069E0B-BD01-4D34-AAC0-F26E4A78F516}"/>
              </a:ext>
            </a:extLst>
          </p:cNvPr>
          <p:cNvSpPr txBox="1"/>
          <p:nvPr/>
        </p:nvSpPr>
        <p:spPr>
          <a:xfrm>
            <a:off x="7968208" y="4479503"/>
            <a:ext cx="2546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Raw spectrum files</a:t>
            </a:r>
          </a:p>
        </p:txBody>
      </p:sp>
    </p:spTree>
    <p:extLst>
      <p:ext uri="{BB962C8B-B14F-4D97-AF65-F5344CB8AC3E}">
        <p14:creationId xmlns:p14="http://schemas.microsoft.com/office/powerpoint/2010/main" val="3251324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8EB37-4A59-4C20-B684-D511AFD4A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098578"/>
          </a:xfrm>
        </p:spPr>
        <p:txBody>
          <a:bodyPr>
            <a:normAutofit/>
          </a:bodyPr>
          <a:lstStyle/>
          <a:p>
            <a:r>
              <a:rPr lang="en-GB" dirty="0"/>
              <a:t>Exercise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Finding Data in Public Repositories</a:t>
            </a:r>
          </a:p>
        </p:txBody>
      </p:sp>
    </p:spTree>
    <p:extLst>
      <p:ext uri="{BB962C8B-B14F-4D97-AF65-F5344CB8AC3E}">
        <p14:creationId xmlns:p14="http://schemas.microsoft.com/office/powerpoint/2010/main" val="40666377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2693987"/>
            <a:ext cx="8640960" cy="1470025"/>
          </a:xfrm>
        </p:spPr>
        <p:txBody>
          <a:bodyPr>
            <a:noAutofit/>
          </a:bodyPr>
          <a:lstStyle/>
          <a:p>
            <a:r>
              <a:rPr lang="en-GB" sz="6600" dirty="0"/>
              <a:t>Running a Database Search</a:t>
            </a:r>
            <a:endParaRPr lang="en-GB" sz="4800" dirty="0"/>
          </a:p>
        </p:txBody>
      </p:sp>
      <p:pic>
        <p:nvPicPr>
          <p:cNvPr id="4" name="Picture 2" descr="C:\Users\andrewss\Desktop\bioinformatics_logo_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0380" y="5661248"/>
            <a:ext cx="3281980" cy="11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5574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90DA9-72FC-4A30-AE51-17EA18433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Information Required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8FEA6-60D6-43AC-89B6-A14FF91FE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8316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Which RAW file(s) are you analysing?</a:t>
            </a:r>
          </a:p>
          <a:p>
            <a:r>
              <a:rPr lang="en-GB" dirty="0"/>
              <a:t>Which sequences do you want to search against?</a:t>
            </a:r>
          </a:p>
          <a:p>
            <a:r>
              <a:rPr lang="en-GB" dirty="0"/>
              <a:t>Which type of quantitation are you using?</a:t>
            </a:r>
          </a:p>
          <a:p>
            <a:r>
              <a:rPr lang="en-GB" dirty="0"/>
              <a:t>How did you digest your peptides?</a:t>
            </a:r>
          </a:p>
          <a:p>
            <a:r>
              <a:rPr lang="en-GB" dirty="0"/>
              <a:t>What modifications do you expect to be present?</a:t>
            </a:r>
          </a:p>
          <a:p>
            <a:endParaRPr lang="en-GB" dirty="0"/>
          </a:p>
          <a:p>
            <a:r>
              <a:rPr lang="en-GB" dirty="0"/>
              <a:t>Specific thresholds</a:t>
            </a:r>
          </a:p>
          <a:p>
            <a:pPr lvl="1"/>
            <a:r>
              <a:rPr lang="en-GB" dirty="0"/>
              <a:t>Mass accuracy</a:t>
            </a:r>
          </a:p>
          <a:p>
            <a:pPr lvl="1"/>
            <a:r>
              <a:rPr lang="en-GB" dirty="0"/>
              <a:t>LC time flexibility</a:t>
            </a:r>
          </a:p>
          <a:p>
            <a:pPr lvl="1"/>
            <a:r>
              <a:rPr lang="en-GB" dirty="0"/>
              <a:t>Statistical thresholds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B0E64E-1024-4E7D-ADD0-712288D4C557}"/>
              </a:ext>
            </a:extLst>
          </p:cNvPr>
          <p:cNvSpPr txBox="1"/>
          <p:nvPr/>
        </p:nvSpPr>
        <p:spPr>
          <a:xfrm>
            <a:off x="5375920" y="5157192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Normally either left at defaults, or set based on the machine you're using</a:t>
            </a:r>
          </a:p>
        </p:txBody>
      </p:sp>
    </p:spTree>
    <p:extLst>
      <p:ext uri="{BB962C8B-B14F-4D97-AF65-F5344CB8AC3E}">
        <p14:creationId xmlns:p14="http://schemas.microsoft.com/office/powerpoint/2010/main" val="3957773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EB692-C029-4D83-B170-D98428CD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Running </a:t>
            </a:r>
            <a:r>
              <a:rPr lang="en-GB" dirty="0" err="1"/>
              <a:t>MaxQuant</a:t>
            </a:r>
            <a:r>
              <a:rPr lang="en-GB" dirty="0"/>
              <a:t> (Label Free)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9CD16D-883D-40BF-B6A3-8FF4A76B6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397" y="1772816"/>
            <a:ext cx="4262264" cy="4525963"/>
          </a:xfrm>
        </p:spPr>
        <p:txBody>
          <a:bodyPr/>
          <a:lstStyle/>
          <a:p>
            <a:r>
              <a:rPr lang="en-GB" dirty="0"/>
              <a:t>Set Data</a:t>
            </a:r>
          </a:p>
          <a:p>
            <a:r>
              <a:rPr lang="en-GB" dirty="0"/>
              <a:t>Set Cores</a:t>
            </a:r>
          </a:p>
          <a:p>
            <a:r>
              <a:rPr lang="en-GB" dirty="0"/>
              <a:t>Set Search Sequences</a:t>
            </a:r>
          </a:p>
          <a:p>
            <a:r>
              <a:rPr lang="en-GB" dirty="0"/>
              <a:t>Set Quantitation</a:t>
            </a:r>
          </a:p>
          <a:p>
            <a:r>
              <a:rPr lang="en-GB" dirty="0"/>
              <a:t>Save Parameters</a:t>
            </a:r>
          </a:p>
          <a:p>
            <a:endParaRPr lang="en-GB" dirty="0"/>
          </a:p>
          <a:p>
            <a:r>
              <a:rPr lang="en-GB" dirty="0"/>
              <a:t>Run 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7524F0-BEC4-4C77-B16F-49694587F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1772816"/>
            <a:ext cx="67722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71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EB692-C029-4D83-B170-D98428CD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Load Raw 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9E4914-4198-4D57-BB44-63FB88CC5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1444420"/>
            <a:ext cx="9361583" cy="51168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96140A-64F6-4A45-A990-71F1E5CD41C7}"/>
              </a:ext>
            </a:extLst>
          </p:cNvPr>
          <p:cNvSpPr/>
          <p:nvPr/>
        </p:nvSpPr>
        <p:spPr>
          <a:xfrm>
            <a:off x="2639616" y="1988840"/>
            <a:ext cx="648072" cy="182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D627C1-5817-4092-83B0-FFE2596E6563}"/>
              </a:ext>
            </a:extLst>
          </p:cNvPr>
          <p:cNvGrpSpPr/>
          <p:nvPr/>
        </p:nvGrpSpPr>
        <p:grpSpPr>
          <a:xfrm>
            <a:off x="238498" y="1988840"/>
            <a:ext cx="2852365" cy="830997"/>
            <a:chOff x="238498" y="1988840"/>
            <a:chExt cx="2852365" cy="8309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A9AC15-9470-49DC-B367-BB618E160F5A}"/>
                </a:ext>
              </a:extLst>
            </p:cNvPr>
            <p:cNvSpPr/>
            <p:nvPr/>
          </p:nvSpPr>
          <p:spPr>
            <a:xfrm>
              <a:off x="2705100" y="2171699"/>
              <a:ext cx="385763" cy="21431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AE3679-8AC6-422C-AEBE-ED1A1031988D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1919536" y="2278855"/>
              <a:ext cx="78556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FBD500-4D2B-489D-9B72-6F1FD097AAF4}"/>
                </a:ext>
              </a:extLst>
            </p:cNvPr>
            <p:cNvSpPr txBox="1"/>
            <p:nvPr/>
          </p:nvSpPr>
          <p:spPr>
            <a:xfrm>
              <a:off x="238498" y="1988840"/>
              <a:ext cx="16810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2400" dirty="0"/>
                <a:t>Select RAW </a:t>
              </a:r>
            </a:p>
            <a:p>
              <a:pPr algn="r"/>
              <a:r>
                <a:rPr lang="en-GB" sz="2400" dirty="0"/>
                <a:t>files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5A0624-28A1-44B9-951E-EF3728C90F44}"/>
              </a:ext>
            </a:extLst>
          </p:cNvPr>
          <p:cNvGrpSpPr/>
          <p:nvPr/>
        </p:nvGrpSpPr>
        <p:grpSpPr>
          <a:xfrm>
            <a:off x="74088" y="5875635"/>
            <a:ext cx="3650186" cy="487065"/>
            <a:chOff x="74088" y="5875635"/>
            <a:chExt cx="3650186" cy="4870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A06116-1A97-407C-B862-E92F44A6AE50}"/>
                </a:ext>
              </a:extLst>
            </p:cNvPr>
            <p:cNvSpPr/>
            <p:nvPr/>
          </p:nvSpPr>
          <p:spPr>
            <a:xfrm>
              <a:off x="2639615" y="5949280"/>
              <a:ext cx="1084659" cy="4134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CF5176-BF0B-43B6-957A-FAB221E2E9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48767" y="6133577"/>
              <a:ext cx="78556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AC8613-B0F0-46F4-B703-16705E917A8A}"/>
                </a:ext>
              </a:extLst>
            </p:cNvPr>
            <p:cNvSpPr txBox="1"/>
            <p:nvPr/>
          </p:nvSpPr>
          <p:spPr>
            <a:xfrm>
              <a:off x="74088" y="5875635"/>
              <a:ext cx="1708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Select Cores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52E1BF4-A095-4FF4-A084-D9EBDCEA92E4}"/>
              </a:ext>
            </a:extLst>
          </p:cNvPr>
          <p:cNvGrpSpPr/>
          <p:nvPr/>
        </p:nvGrpSpPr>
        <p:grpSpPr>
          <a:xfrm>
            <a:off x="4424250" y="2179301"/>
            <a:ext cx="5653200" cy="3337928"/>
            <a:chOff x="4424250" y="2179301"/>
            <a:chExt cx="5653200" cy="333792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563CE5B-8F3A-4D8A-9F9B-ACC3782FCBFD}"/>
                </a:ext>
              </a:extLst>
            </p:cNvPr>
            <p:cNvSpPr/>
            <p:nvPr/>
          </p:nvSpPr>
          <p:spPr>
            <a:xfrm>
              <a:off x="4424250" y="2179301"/>
              <a:ext cx="1095686" cy="60162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854B-D17B-436E-99C2-61147382F6B8}"/>
                </a:ext>
              </a:extLst>
            </p:cNvPr>
            <p:cNvCxnSpPr>
              <a:cxnSpLocks/>
              <a:stCxn id="23" idx="1"/>
              <a:endCxn id="20" idx="3"/>
            </p:cNvCxnSpPr>
            <p:nvPr/>
          </p:nvCxnSpPr>
          <p:spPr>
            <a:xfrm flipH="1" flipV="1">
              <a:off x="5519936" y="2480112"/>
              <a:ext cx="3647877" cy="18129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B18BCD-7718-4FD4-849E-3BADD3D6E252}"/>
                </a:ext>
              </a:extLst>
            </p:cNvPr>
            <p:cNvSpPr/>
            <p:nvPr/>
          </p:nvSpPr>
          <p:spPr>
            <a:xfrm>
              <a:off x="9167813" y="3068960"/>
              <a:ext cx="909637" cy="24482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0956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E1236-22A2-4B20-AB61-0226C8DC8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mass spectrometers 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09F2B2-C62A-477C-BA6C-913890CED317}"/>
              </a:ext>
            </a:extLst>
          </p:cNvPr>
          <p:cNvSpPr/>
          <p:nvPr/>
        </p:nvSpPr>
        <p:spPr>
          <a:xfrm>
            <a:off x="838710" y="1417638"/>
            <a:ext cx="4968552" cy="5107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Time of Flight </a:t>
            </a:r>
          </a:p>
          <a:p>
            <a:pPr algn="ctr"/>
            <a:r>
              <a:rPr lang="en-GB" sz="2400" dirty="0"/>
              <a:t>(TOF)</a:t>
            </a:r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512C9B-1F77-4DB5-8340-0B8BDFE19F44}"/>
              </a:ext>
            </a:extLst>
          </p:cNvPr>
          <p:cNvSpPr/>
          <p:nvPr/>
        </p:nvSpPr>
        <p:spPr>
          <a:xfrm>
            <a:off x="6591876" y="1417638"/>
            <a:ext cx="4968552" cy="5107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Fourier Transform Ion Cyclotron Resonance (FT-ICR)</a:t>
            </a:r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216D13-EED8-45AF-B19C-3DFD96FD601B}"/>
              </a:ext>
            </a:extLst>
          </p:cNvPr>
          <p:cNvSpPr/>
          <p:nvPr/>
        </p:nvSpPr>
        <p:spPr>
          <a:xfrm>
            <a:off x="1055440" y="2560638"/>
            <a:ext cx="4536504" cy="37486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F72A0B-D355-463A-B3AE-2453BD0D070F}"/>
              </a:ext>
            </a:extLst>
          </p:cNvPr>
          <p:cNvSpPr/>
          <p:nvPr/>
        </p:nvSpPr>
        <p:spPr>
          <a:xfrm>
            <a:off x="6791366" y="2560638"/>
            <a:ext cx="4536504" cy="37486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E20275D-6381-4306-90F4-4D9B52EC9088}"/>
              </a:ext>
            </a:extLst>
          </p:cNvPr>
          <p:cNvGrpSpPr/>
          <p:nvPr/>
        </p:nvGrpSpPr>
        <p:grpSpPr>
          <a:xfrm>
            <a:off x="1193723" y="2689720"/>
            <a:ext cx="4372299" cy="1891408"/>
            <a:chOff x="1193723" y="2689720"/>
            <a:chExt cx="4372299" cy="189140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DB1C950-CCC8-4F3B-9E68-27CC77D2669F}"/>
                </a:ext>
              </a:extLst>
            </p:cNvPr>
            <p:cNvCxnSpPr/>
            <p:nvPr/>
          </p:nvCxnSpPr>
          <p:spPr>
            <a:xfrm>
              <a:off x="1631504" y="3140968"/>
              <a:ext cx="0" cy="144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6F8E0F5-ECCE-4945-8B05-B0F5BE88200D}"/>
                </a:ext>
              </a:extLst>
            </p:cNvPr>
            <p:cNvCxnSpPr/>
            <p:nvPr/>
          </p:nvCxnSpPr>
          <p:spPr>
            <a:xfrm>
              <a:off x="5087888" y="3140968"/>
              <a:ext cx="0" cy="144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2B51D3-47C4-4690-9B05-DB4F38E10F40}"/>
                </a:ext>
              </a:extLst>
            </p:cNvPr>
            <p:cNvSpPr txBox="1"/>
            <p:nvPr/>
          </p:nvSpPr>
          <p:spPr>
            <a:xfrm>
              <a:off x="1193723" y="2692355"/>
              <a:ext cx="87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Sample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1C5003-227C-406F-B042-70454CBD664F}"/>
                </a:ext>
              </a:extLst>
            </p:cNvPr>
            <p:cNvSpPr txBox="1"/>
            <p:nvPr/>
          </p:nvSpPr>
          <p:spPr>
            <a:xfrm>
              <a:off x="4560169" y="2689720"/>
              <a:ext cx="1005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Detector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65B73C0-567E-4B5F-A2D7-724E0B495E04}"/>
              </a:ext>
            </a:extLst>
          </p:cNvPr>
          <p:cNvGrpSpPr/>
          <p:nvPr/>
        </p:nvGrpSpPr>
        <p:grpSpPr>
          <a:xfrm>
            <a:off x="2324460" y="3454400"/>
            <a:ext cx="2279023" cy="553778"/>
            <a:chOff x="2324460" y="3454400"/>
            <a:chExt cx="2279023" cy="55377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5B17A11-44FC-4920-9FB0-0AB3E6544544}"/>
                </a:ext>
              </a:extLst>
            </p:cNvPr>
            <p:cNvSpPr/>
            <p:nvPr/>
          </p:nvSpPr>
          <p:spPr>
            <a:xfrm>
              <a:off x="4373849" y="3501008"/>
              <a:ext cx="144016" cy="14401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DF132CB-0565-4042-A517-EA5257B66339}"/>
                </a:ext>
              </a:extLst>
            </p:cNvPr>
            <p:cNvSpPr/>
            <p:nvPr/>
          </p:nvSpPr>
          <p:spPr>
            <a:xfrm>
              <a:off x="2324460" y="3454400"/>
              <a:ext cx="550664" cy="55066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64329C5-70B8-429D-AA37-82981191DD48}"/>
                </a:ext>
              </a:extLst>
            </p:cNvPr>
            <p:cNvGrpSpPr/>
            <p:nvPr/>
          </p:nvGrpSpPr>
          <p:grpSpPr>
            <a:xfrm>
              <a:off x="3496071" y="3598416"/>
              <a:ext cx="327334" cy="262632"/>
              <a:chOff x="3496071" y="3598416"/>
              <a:chExt cx="327334" cy="26263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40251BD-DEDC-4130-9A1B-BC2ACA42C910}"/>
                  </a:ext>
                </a:extLst>
              </p:cNvPr>
              <p:cNvSpPr/>
              <p:nvPr/>
            </p:nvSpPr>
            <p:spPr>
              <a:xfrm>
                <a:off x="3544644" y="3598416"/>
                <a:ext cx="247100" cy="262632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F77509-41E9-4A18-B956-FADD3EB72F86}"/>
                  </a:ext>
                </a:extLst>
              </p:cNvPr>
              <p:cNvSpPr txBox="1"/>
              <p:nvPr/>
            </p:nvSpPr>
            <p:spPr>
              <a:xfrm>
                <a:off x="3496071" y="3599438"/>
                <a:ext cx="32733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>
                    <a:solidFill>
                      <a:schemeClr val="bg1"/>
                    </a:solidFill>
                  </a:rPr>
                  <a:t>+1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1210A8F-A04B-4EA0-85E4-8F2ED16428D3}"/>
                </a:ext>
              </a:extLst>
            </p:cNvPr>
            <p:cNvGrpSpPr/>
            <p:nvPr/>
          </p:nvGrpSpPr>
          <p:grpSpPr>
            <a:xfrm>
              <a:off x="4276149" y="3745546"/>
              <a:ext cx="327334" cy="262632"/>
              <a:chOff x="3496071" y="3598416"/>
              <a:chExt cx="327334" cy="26263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70A3E33-A2F3-42A9-AC3C-F5A39D69FF71}"/>
                  </a:ext>
                </a:extLst>
              </p:cNvPr>
              <p:cNvSpPr/>
              <p:nvPr/>
            </p:nvSpPr>
            <p:spPr>
              <a:xfrm>
                <a:off x="3544644" y="3598416"/>
                <a:ext cx="247100" cy="262632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7A578B3-93FD-4006-A283-22CD8F9C22E0}"/>
                  </a:ext>
                </a:extLst>
              </p:cNvPr>
              <p:cNvSpPr txBox="1"/>
              <p:nvPr/>
            </p:nvSpPr>
            <p:spPr>
              <a:xfrm>
                <a:off x="3496071" y="3599438"/>
                <a:ext cx="32733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>
                    <a:solidFill>
                      <a:schemeClr val="bg1"/>
                    </a:solidFill>
                  </a:rPr>
                  <a:t>+2</a:t>
                </a:r>
              </a:p>
            </p:txBody>
          </p:sp>
        </p:grpSp>
      </p:grp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9C89D541-D64A-40BC-8DA4-879711E832A8}"/>
              </a:ext>
            </a:extLst>
          </p:cNvPr>
          <p:cNvSpPr/>
          <p:nvPr/>
        </p:nvSpPr>
        <p:spPr>
          <a:xfrm>
            <a:off x="1326995" y="3392996"/>
            <a:ext cx="311463" cy="432048"/>
          </a:xfrm>
          <a:prstGeom prst="lightningBol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3521F9A-9CED-4298-A6B9-5F0EFD0655C0}"/>
              </a:ext>
            </a:extLst>
          </p:cNvPr>
          <p:cNvGrpSpPr/>
          <p:nvPr/>
        </p:nvGrpSpPr>
        <p:grpSpPr>
          <a:xfrm>
            <a:off x="1207695" y="4941570"/>
            <a:ext cx="3887148" cy="1268265"/>
            <a:chOff x="1207695" y="4941570"/>
            <a:chExt cx="3887148" cy="126826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AA9E184-20D9-4099-8531-2D8BC25834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8458" y="5051928"/>
              <a:ext cx="6955" cy="78857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074380B-EF7F-4C15-B37C-6120DEBCCC7E}"/>
                </a:ext>
              </a:extLst>
            </p:cNvPr>
            <p:cNvCxnSpPr>
              <a:cxnSpLocks/>
            </p:cNvCxnSpPr>
            <p:nvPr/>
          </p:nvCxnSpPr>
          <p:spPr>
            <a:xfrm>
              <a:off x="1638458" y="5840503"/>
              <a:ext cx="345638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AC0539-1C2F-4D76-B939-CC33BF156001}"/>
                </a:ext>
              </a:extLst>
            </p:cNvPr>
            <p:cNvSpPr txBox="1"/>
            <p:nvPr/>
          </p:nvSpPr>
          <p:spPr>
            <a:xfrm>
              <a:off x="2947844" y="5840503"/>
              <a:ext cx="1208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Time (m/z)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600843-F76C-48F8-AE33-FF5FE38558B0}"/>
                </a:ext>
              </a:extLst>
            </p:cNvPr>
            <p:cNvSpPr txBox="1"/>
            <p:nvPr/>
          </p:nvSpPr>
          <p:spPr>
            <a:xfrm rot="16200000">
              <a:off x="893570" y="5255695"/>
              <a:ext cx="9975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Intensity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693F56A-403E-442A-B6FA-5CBFDE1E3E16}"/>
              </a:ext>
            </a:extLst>
          </p:cNvPr>
          <p:cNvGrpSpPr/>
          <p:nvPr/>
        </p:nvGrpSpPr>
        <p:grpSpPr>
          <a:xfrm>
            <a:off x="2163230" y="5157192"/>
            <a:ext cx="1672199" cy="683311"/>
            <a:chOff x="2163230" y="5157192"/>
            <a:chExt cx="1672199" cy="68331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267841-3565-4F77-9E08-39682EE3B691}"/>
                </a:ext>
              </a:extLst>
            </p:cNvPr>
            <p:cNvCxnSpPr>
              <a:cxnSpLocks/>
            </p:cNvCxnSpPr>
            <p:nvPr/>
          </p:nvCxnSpPr>
          <p:spPr>
            <a:xfrm>
              <a:off x="2163230" y="5157192"/>
              <a:ext cx="0" cy="6833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271206B-6EC5-4448-B799-E17D7A496648}"/>
                </a:ext>
              </a:extLst>
            </p:cNvPr>
            <p:cNvCxnSpPr>
              <a:cxnSpLocks/>
            </p:cNvCxnSpPr>
            <p:nvPr/>
          </p:nvCxnSpPr>
          <p:spPr>
            <a:xfrm>
              <a:off x="2952074" y="5440361"/>
              <a:ext cx="0" cy="4001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C6CBA53-9B7E-4F43-8104-BC08C1D4547A}"/>
                </a:ext>
              </a:extLst>
            </p:cNvPr>
            <p:cNvCxnSpPr>
              <a:cxnSpLocks/>
            </p:cNvCxnSpPr>
            <p:nvPr/>
          </p:nvCxnSpPr>
          <p:spPr>
            <a:xfrm>
              <a:off x="3835429" y="5440361"/>
              <a:ext cx="0" cy="4001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6AEBE5B-CB05-4D07-A02C-8685F69844B7}"/>
              </a:ext>
            </a:extLst>
          </p:cNvPr>
          <p:cNvGrpSpPr/>
          <p:nvPr/>
        </p:nvGrpSpPr>
        <p:grpSpPr>
          <a:xfrm>
            <a:off x="7228476" y="2913517"/>
            <a:ext cx="2986364" cy="1899449"/>
            <a:chOff x="7228476" y="2913517"/>
            <a:chExt cx="2986364" cy="189944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D5DB073-E554-4540-B2CE-6F7937546653}"/>
                </a:ext>
              </a:extLst>
            </p:cNvPr>
            <p:cNvGrpSpPr/>
            <p:nvPr/>
          </p:nvGrpSpPr>
          <p:grpSpPr>
            <a:xfrm>
              <a:off x="7228476" y="2940758"/>
              <a:ext cx="2016224" cy="1872208"/>
              <a:chOff x="8089284" y="2888940"/>
              <a:chExt cx="2016224" cy="187220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6C7F276-2E4D-4A32-A1DF-175ADEF9FC94}"/>
                  </a:ext>
                </a:extLst>
              </p:cNvPr>
              <p:cNvSpPr/>
              <p:nvPr/>
            </p:nvSpPr>
            <p:spPr>
              <a:xfrm>
                <a:off x="8089284" y="2888940"/>
                <a:ext cx="2016224" cy="187220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7DD2F1B-EE7F-4890-A358-E9AFF4E8B6C0}"/>
                  </a:ext>
                </a:extLst>
              </p:cNvPr>
              <p:cNvSpPr/>
              <p:nvPr/>
            </p:nvSpPr>
            <p:spPr>
              <a:xfrm>
                <a:off x="8904312" y="3645024"/>
                <a:ext cx="352380" cy="36004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8092B1F-1655-4662-9749-6509D06387CC}"/>
                  </a:ext>
                </a:extLst>
              </p:cNvPr>
              <p:cNvSpPr/>
              <p:nvPr/>
            </p:nvSpPr>
            <p:spPr>
              <a:xfrm>
                <a:off x="8694534" y="3423582"/>
                <a:ext cx="785842" cy="802924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502F66B-2990-46C0-AA12-8BE4A967DE14}"/>
                  </a:ext>
                </a:extLst>
              </p:cNvPr>
              <p:cNvSpPr/>
              <p:nvPr/>
            </p:nvSpPr>
            <p:spPr>
              <a:xfrm>
                <a:off x="8313062" y="3046365"/>
                <a:ext cx="1527354" cy="1560554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6F0154D-A235-4941-BCBD-DFCFAD727109}"/>
                  </a:ext>
                </a:extLst>
              </p:cNvPr>
              <p:cNvSpPr/>
              <p:nvPr/>
            </p:nvSpPr>
            <p:spPr>
              <a:xfrm>
                <a:off x="8897358" y="3867788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4DA757D-97C9-479A-9BE5-48FE69C93C68}"/>
                  </a:ext>
                </a:extLst>
              </p:cNvPr>
              <p:cNvSpPr/>
              <p:nvPr/>
            </p:nvSpPr>
            <p:spPr>
              <a:xfrm>
                <a:off x="9226005" y="3402987"/>
                <a:ext cx="247100" cy="262632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E6D0302-9C70-4E0F-84A2-3BF75095C45C}"/>
                  </a:ext>
                </a:extLst>
              </p:cNvPr>
              <p:cNvSpPr/>
              <p:nvPr/>
            </p:nvSpPr>
            <p:spPr>
              <a:xfrm>
                <a:off x="8291090" y="4091894"/>
                <a:ext cx="550664" cy="550664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6737C24-896F-4E85-BD6F-E7768DAA67CC}"/>
                </a:ext>
              </a:extLst>
            </p:cNvPr>
            <p:cNvSpPr txBox="1"/>
            <p:nvPr/>
          </p:nvSpPr>
          <p:spPr>
            <a:xfrm>
              <a:off x="9208987" y="2913517"/>
              <a:ext cx="1005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Detector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4C1852CF-6631-4610-82C6-3AA84A19B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033" y="3244880"/>
            <a:ext cx="2016224" cy="1797663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E989C1A2-85E4-411F-B396-B9B2489124CD}"/>
              </a:ext>
            </a:extLst>
          </p:cNvPr>
          <p:cNvGrpSpPr/>
          <p:nvPr/>
        </p:nvGrpSpPr>
        <p:grpSpPr>
          <a:xfrm>
            <a:off x="6992781" y="5016264"/>
            <a:ext cx="3887148" cy="1268265"/>
            <a:chOff x="1207695" y="4941570"/>
            <a:chExt cx="3887148" cy="126826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814E2DE-3C91-4E18-BE3C-AD57C7491A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8458" y="5051928"/>
              <a:ext cx="6955" cy="78857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DBABB84-84FC-453B-BE2B-6ECF653B9D5A}"/>
                </a:ext>
              </a:extLst>
            </p:cNvPr>
            <p:cNvCxnSpPr>
              <a:cxnSpLocks/>
            </p:cNvCxnSpPr>
            <p:nvPr/>
          </p:nvCxnSpPr>
          <p:spPr>
            <a:xfrm>
              <a:off x="1638458" y="5840503"/>
              <a:ext cx="345638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326328F-FD64-41C4-AE7F-FCBBB4C343E5}"/>
                </a:ext>
              </a:extLst>
            </p:cNvPr>
            <p:cNvSpPr txBox="1"/>
            <p:nvPr/>
          </p:nvSpPr>
          <p:spPr>
            <a:xfrm>
              <a:off x="2471154" y="5840503"/>
              <a:ext cx="1725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Frequency (m/z)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7E0D18C-AADA-4A1E-94B3-FA7AF879388E}"/>
                </a:ext>
              </a:extLst>
            </p:cNvPr>
            <p:cNvSpPr txBox="1"/>
            <p:nvPr/>
          </p:nvSpPr>
          <p:spPr>
            <a:xfrm rot="16200000">
              <a:off x="893570" y="5255695"/>
              <a:ext cx="9975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Intensity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5E3C364-9CBD-4A80-81D9-401FFC87089A}"/>
              </a:ext>
            </a:extLst>
          </p:cNvPr>
          <p:cNvGrpSpPr/>
          <p:nvPr/>
        </p:nvGrpSpPr>
        <p:grpSpPr>
          <a:xfrm>
            <a:off x="7948316" y="5231886"/>
            <a:ext cx="1672199" cy="683311"/>
            <a:chOff x="2163230" y="5157192"/>
            <a:chExt cx="1672199" cy="68331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686F899-78AC-433C-BC55-AE59162D2628}"/>
                </a:ext>
              </a:extLst>
            </p:cNvPr>
            <p:cNvCxnSpPr>
              <a:cxnSpLocks/>
            </p:cNvCxnSpPr>
            <p:nvPr/>
          </p:nvCxnSpPr>
          <p:spPr>
            <a:xfrm>
              <a:off x="2163230" y="5157192"/>
              <a:ext cx="0" cy="6833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725C6F5-A2DB-4D2F-90AE-FE83C1D37E18}"/>
                </a:ext>
              </a:extLst>
            </p:cNvPr>
            <p:cNvCxnSpPr>
              <a:cxnSpLocks/>
            </p:cNvCxnSpPr>
            <p:nvPr/>
          </p:nvCxnSpPr>
          <p:spPr>
            <a:xfrm>
              <a:off x="2952074" y="5440361"/>
              <a:ext cx="0" cy="4001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E909444-CB07-48DB-B33F-2C2C8DC3E51C}"/>
                </a:ext>
              </a:extLst>
            </p:cNvPr>
            <p:cNvCxnSpPr>
              <a:cxnSpLocks/>
            </p:cNvCxnSpPr>
            <p:nvPr/>
          </p:nvCxnSpPr>
          <p:spPr>
            <a:xfrm>
              <a:off x="3835429" y="5440361"/>
              <a:ext cx="0" cy="4001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276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EB692-C029-4D83-B170-D98428CD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 Quantitation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8EBCE3-7A80-444C-8619-6EF890EA0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350963"/>
            <a:ext cx="7515225" cy="54768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620089-0254-40F4-953A-29B0D71B6495}"/>
              </a:ext>
            </a:extLst>
          </p:cNvPr>
          <p:cNvSpPr/>
          <p:nvPr/>
        </p:nvSpPr>
        <p:spPr>
          <a:xfrm>
            <a:off x="270719" y="2152303"/>
            <a:ext cx="533400" cy="2439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B9D6FA-16A6-42A3-BDE5-282626D7F522}"/>
              </a:ext>
            </a:extLst>
          </p:cNvPr>
          <p:cNvSpPr/>
          <p:nvPr/>
        </p:nvSpPr>
        <p:spPr>
          <a:xfrm>
            <a:off x="2391619" y="2133254"/>
            <a:ext cx="1412726" cy="2476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DFD44F-3469-4BAB-A867-4336A933BC1E}"/>
              </a:ext>
            </a:extLst>
          </p:cNvPr>
          <p:cNvSpPr/>
          <p:nvPr/>
        </p:nvSpPr>
        <p:spPr>
          <a:xfrm>
            <a:off x="2580209" y="3104555"/>
            <a:ext cx="1412726" cy="2476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3994EE-FE36-4484-8F8A-B5F86A3FE91B}"/>
              </a:ext>
            </a:extLst>
          </p:cNvPr>
          <p:cNvGrpSpPr/>
          <p:nvPr/>
        </p:nvGrpSpPr>
        <p:grpSpPr>
          <a:xfrm>
            <a:off x="5015880" y="3104555"/>
            <a:ext cx="6768752" cy="2808312"/>
            <a:chOff x="5015880" y="3104555"/>
            <a:chExt cx="6768752" cy="28083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1F0B79-4F1D-4DDF-8003-DF4344B9C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910" t="18446" r="22796" b="30278"/>
            <a:stretch/>
          </p:blipFill>
          <p:spPr>
            <a:xfrm>
              <a:off x="5015880" y="3104555"/>
              <a:ext cx="6768752" cy="280831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178263F-1FF6-4FDA-A5F9-CA0ABC4439FB}"/>
                </a:ext>
              </a:extLst>
            </p:cNvPr>
            <p:cNvSpPr/>
            <p:nvPr/>
          </p:nvSpPr>
          <p:spPr>
            <a:xfrm>
              <a:off x="5019130" y="3104555"/>
              <a:ext cx="644822" cy="24764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7771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4F74D-32D2-4450-BCCA-7344EB62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</p:spPr>
        <p:txBody>
          <a:bodyPr/>
          <a:lstStyle/>
          <a:p>
            <a:r>
              <a:rPr lang="en-GB" dirty="0"/>
              <a:t>Identification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294C1B-91B6-4F3A-97DB-32B0CF255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50" b="10101"/>
          <a:stretch/>
        </p:blipFill>
        <p:spPr>
          <a:xfrm>
            <a:off x="3647728" y="1171270"/>
            <a:ext cx="5256584" cy="5473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AFDFD0-B81E-4E0F-A2CC-97B068C52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145789"/>
            <a:ext cx="2667000" cy="5524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6A7D21-65B9-472A-97BE-018561BB2856}"/>
              </a:ext>
            </a:extLst>
          </p:cNvPr>
          <p:cNvSpPr/>
          <p:nvPr/>
        </p:nvSpPr>
        <p:spPr>
          <a:xfrm>
            <a:off x="3647728" y="5477987"/>
            <a:ext cx="2232248" cy="2181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C12709-898E-489E-B768-01774339DBBF}"/>
              </a:ext>
            </a:extLst>
          </p:cNvPr>
          <p:cNvSpPr/>
          <p:nvPr/>
        </p:nvSpPr>
        <p:spPr>
          <a:xfrm>
            <a:off x="3710309" y="1589392"/>
            <a:ext cx="648072" cy="182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20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EB692-C029-4D83-B170-D98428CD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Sequences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907F0-64D4-4ECD-BCD1-9DFFD3B01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0" b="9949"/>
          <a:stretch/>
        </p:blipFill>
        <p:spPr>
          <a:xfrm>
            <a:off x="1055440" y="1764804"/>
            <a:ext cx="10887075" cy="48105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541906-85B4-4B79-A600-144DB2E77126}"/>
              </a:ext>
            </a:extLst>
          </p:cNvPr>
          <p:cNvSpPr/>
          <p:nvPr/>
        </p:nvSpPr>
        <p:spPr>
          <a:xfrm>
            <a:off x="1127448" y="1988840"/>
            <a:ext cx="648072" cy="182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3B8697-ABA7-4801-9C12-2337A29E75F9}"/>
              </a:ext>
            </a:extLst>
          </p:cNvPr>
          <p:cNvSpPr/>
          <p:nvPr/>
        </p:nvSpPr>
        <p:spPr>
          <a:xfrm>
            <a:off x="3472022" y="2949816"/>
            <a:ext cx="895785" cy="1911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251F6E-510D-443E-8FB2-4568F8A7E245}"/>
              </a:ext>
            </a:extLst>
          </p:cNvPr>
          <p:cNvSpPr/>
          <p:nvPr/>
        </p:nvSpPr>
        <p:spPr>
          <a:xfrm>
            <a:off x="1056578" y="4834859"/>
            <a:ext cx="2591149" cy="1911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53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422C65-BD8D-44B8-8587-8EFBC98CF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541" b="66857"/>
          <a:stretch/>
        </p:blipFill>
        <p:spPr>
          <a:xfrm>
            <a:off x="603300" y="1700808"/>
            <a:ext cx="2949103" cy="1728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6EB692-C029-4D83-B170-D98428CD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Saving and Running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9D6D18-36D6-47BF-B6C7-2BCFC12C11FF}"/>
              </a:ext>
            </a:extLst>
          </p:cNvPr>
          <p:cNvSpPr/>
          <p:nvPr/>
        </p:nvSpPr>
        <p:spPr>
          <a:xfrm>
            <a:off x="3935760" y="1700808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$ ls -l mqpar.xml</a:t>
            </a:r>
          </a:p>
          <a:p>
            <a:r>
              <a:rPr lang="en-GB" dirty="0">
                <a:latin typeface="Consolas" panose="020B0609020204030204" pitchFamily="49" charset="0"/>
              </a:rPr>
              <a:t>-</a:t>
            </a:r>
            <a:r>
              <a:rPr lang="en-GB" dirty="0" err="1">
                <a:latin typeface="Consolas" panose="020B0609020204030204" pitchFamily="49" charset="0"/>
              </a:rPr>
              <a:t>rw</a:t>
            </a:r>
            <a:r>
              <a:rPr lang="en-GB" dirty="0">
                <a:latin typeface="Consolas" panose="020B0609020204030204" pitchFamily="49" charset="0"/>
              </a:rPr>
              <a:t>-</a:t>
            </a:r>
            <a:r>
              <a:rPr lang="en-GB" dirty="0" err="1">
                <a:latin typeface="Consolas" panose="020B0609020204030204" pitchFamily="49" charset="0"/>
              </a:rPr>
              <a:t>rw</a:t>
            </a:r>
            <a:r>
              <a:rPr lang="en-GB" dirty="0">
                <a:latin typeface="Consolas" panose="020B0609020204030204" pitchFamily="49" charset="0"/>
              </a:rPr>
              <a:t>-r-- 1 </a:t>
            </a:r>
            <a:r>
              <a:rPr lang="en-GB" dirty="0" err="1">
                <a:latin typeface="Consolas" panose="020B0609020204030204" pitchFamily="49" charset="0"/>
              </a:rPr>
              <a:t>andrewss</a:t>
            </a:r>
            <a:r>
              <a:rPr lang="en-GB" dirty="0">
                <a:latin typeface="Consolas" panose="020B0609020204030204" pitchFamily="49" charset="0"/>
              </a:rPr>
              <a:t> </a:t>
            </a:r>
            <a:r>
              <a:rPr lang="en-GB" dirty="0" err="1">
                <a:latin typeface="Consolas" panose="020B0609020204030204" pitchFamily="49" charset="0"/>
              </a:rPr>
              <a:t>bioinf</a:t>
            </a:r>
            <a:r>
              <a:rPr lang="en-GB" dirty="0">
                <a:latin typeface="Consolas" panose="020B0609020204030204" pitchFamily="49" charset="0"/>
              </a:rPr>
              <a:t> 29631 Aug 20 10:09 mqpar.xml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12CD83-8FF3-443F-8E9D-278AEA8178CB}"/>
              </a:ext>
            </a:extLst>
          </p:cNvPr>
          <p:cNvSpPr/>
          <p:nvPr/>
        </p:nvSpPr>
        <p:spPr>
          <a:xfrm>
            <a:off x="671735" y="5157192"/>
            <a:ext cx="10848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latin typeface="Consolas" panose="020B0609020204030204" pitchFamily="49" charset="0"/>
              </a:rPr>
              <a:t>ssub</a:t>
            </a:r>
            <a:r>
              <a:rPr lang="en-GB" sz="2400" dirty="0">
                <a:latin typeface="Consolas" panose="020B0609020204030204" pitchFamily="49" charset="0"/>
              </a:rPr>
              <a:t> -o mqcmd.log --cores=12 --mem=20G </a:t>
            </a:r>
            <a:r>
              <a:rPr lang="en-GB" sz="2400" dirty="0" err="1">
                <a:latin typeface="Consolas" panose="020B0609020204030204" pitchFamily="49" charset="0"/>
              </a:rPr>
              <a:t>maxquant_cmd</a:t>
            </a:r>
            <a:r>
              <a:rPr lang="en-GB" sz="2400" dirty="0">
                <a:latin typeface="Consolas" panose="020B0609020204030204" pitchFamily="49" charset="0"/>
              </a:rPr>
              <a:t> mqpar.xml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1594E4-9609-4E0D-9B4F-FBB91F1C3011}"/>
              </a:ext>
            </a:extLst>
          </p:cNvPr>
          <p:cNvSpPr/>
          <p:nvPr/>
        </p:nvSpPr>
        <p:spPr>
          <a:xfrm>
            <a:off x="4138381" y="4075579"/>
            <a:ext cx="3915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latin typeface="Consolas" panose="020B0609020204030204" pitchFamily="49" charset="0"/>
              </a:rPr>
              <a:t>maxquant_cmd</a:t>
            </a:r>
            <a:r>
              <a:rPr lang="en-GB" sz="2400" dirty="0">
                <a:latin typeface="Consolas" panose="020B0609020204030204" pitchFamily="49" charset="0"/>
              </a:rPr>
              <a:t> mqpar.xml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2992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2D5F3-8755-4F66-987E-A3CCA2C74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Log File Whilst Running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462C9A-E419-4A4A-B414-020D5099858C}"/>
              </a:ext>
            </a:extLst>
          </p:cNvPr>
          <p:cNvSpPr/>
          <p:nvPr/>
        </p:nvSpPr>
        <p:spPr>
          <a:xfrm>
            <a:off x="119336" y="1470949"/>
            <a:ext cx="449803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onsolas" panose="020B0609020204030204" pitchFamily="49" charset="0"/>
              </a:rPr>
              <a:t>Configuring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Assemble run info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Finish run info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Testing </a:t>
            </a:r>
            <a:r>
              <a:rPr lang="en-GB" sz="1600" dirty="0" err="1">
                <a:latin typeface="Consolas" panose="020B0609020204030204" pitchFamily="49" charset="0"/>
              </a:rPr>
              <a:t>fasta</a:t>
            </a:r>
            <a:r>
              <a:rPr lang="en-GB" sz="1600" dirty="0">
                <a:latin typeface="Consolas" panose="020B0609020204030204" pitchFamily="49" charset="0"/>
              </a:rPr>
              <a:t> files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Testing raw files </a:t>
            </a:r>
          </a:p>
          <a:p>
            <a:endParaRPr lang="en-GB" sz="1600" dirty="0">
              <a:latin typeface="Consolas" panose="020B0609020204030204" pitchFamily="49" charset="0"/>
            </a:endParaRPr>
          </a:p>
          <a:p>
            <a:r>
              <a:rPr lang="en-GB" sz="1600" dirty="0">
                <a:latin typeface="Consolas" panose="020B0609020204030204" pitchFamily="49" charset="0"/>
              </a:rPr>
              <a:t>Feature detection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Deisotoping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MS/MS preparation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Calculating peak properties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Combining </a:t>
            </a:r>
            <a:r>
              <a:rPr lang="en-GB" sz="1600" dirty="0" err="1">
                <a:latin typeface="Consolas" panose="020B0609020204030204" pitchFamily="49" charset="0"/>
              </a:rPr>
              <a:t>apl</a:t>
            </a:r>
            <a:r>
              <a:rPr lang="en-GB" sz="1600" dirty="0">
                <a:latin typeface="Consolas" panose="020B0609020204030204" pitchFamily="49" charset="0"/>
              </a:rPr>
              <a:t> files for first search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Preparing searches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MS/MS first search </a:t>
            </a:r>
          </a:p>
          <a:p>
            <a:endParaRPr lang="en-GB" sz="1600" dirty="0">
              <a:latin typeface="Consolas" panose="020B0609020204030204" pitchFamily="49" charset="0"/>
            </a:endParaRPr>
          </a:p>
          <a:p>
            <a:r>
              <a:rPr lang="en-GB" sz="1600" dirty="0">
                <a:latin typeface="Consolas" panose="020B0609020204030204" pitchFamily="49" charset="0"/>
              </a:rPr>
              <a:t>Read search results for recalibration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Mass recalibration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Calculating masses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MS/MS preparation for main search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Combining </a:t>
            </a:r>
            <a:r>
              <a:rPr lang="en-GB" sz="1600" dirty="0" err="1">
                <a:latin typeface="Consolas" panose="020B0609020204030204" pitchFamily="49" charset="0"/>
              </a:rPr>
              <a:t>apl</a:t>
            </a:r>
            <a:r>
              <a:rPr lang="en-GB" sz="1600" dirty="0">
                <a:latin typeface="Consolas" panose="020B0609020204030204" pitchFamily="49" charset="0"/>
              </a:rPr>
              <a:t> files for main search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D5EF98-2A71-45A0-BCDE-F003F440078B}"/>
              </a:ext>
            </a:extLst>
          </p:cNvPr>
          <p:cNvSpPr/>
          <p:nvPr/>
        </p:nvSpPr>
        <p:spPr>
          <a:xfrm>
            <a:off x="4439816" y="1470949"/>
            <a:ext cx="40324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onsolas" panose="020B0609020204030204" pitchFamily="49" charset="0"/>
              </a:rPr>
              <a:t>MS/MS main search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Preparing combined folder 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Correcting errors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Reading search engine results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Preparing reverse hits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Finish search engine results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Filter identifications (MS/MS)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Calculating PEP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Copying identifications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Applying FDR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Assembling second peptide MS/MS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Combining second peptide files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Second peptide search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Reading search engine results (SP)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Finish search engine results (SP)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Filtering identifications (SP)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Applying FDR (SP)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Re-quantification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Reporter quantification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AC0878-58BC-494D-8B02-B94B20F79368}"/>
              </a:ext>
            </a:extLst>
          </p:cNvPr>
          <p:cNvSpPr/>
          <p:nvPr/>
        </p:nvSpPr>
        <p:spPr>
          <a:xfrm>
            <a:off x="8472264" y="1475388"/>
            <a:ext cx="38262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onsolas" panose="020B0609020204030204" pitchFamily="49" charset="0"/>
              </a:rPr>
              <a:t>Retention time alignment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Matching between runs 1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Matching between runs 2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Matching between runs 3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Matching between runs 4 </a:t>
            </a:r>
          </a:p>
          <a:p>
            <a:endParaRPr lang="en-GB" sz="1600" dirty="0">
              <a:latin typeface="Consolas" panose="020B0609020204030204" pitchFamily="49" charset="0"/>
            </a:endParaRPr>
          </a:p>
          <a:p>
            <a:r>
              <a:rPr lang="en-GB" sz="1600" dirty="0">
                <a:latin typeface="Consolas" panose="020B0609020204030204" pitchFamily="49" charset="0"/>
              </a:rPr>
              <a:t>Prepare protein assembly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Assembling proteins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Assembling unidentified peptides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Finish protein assembly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Updating identifications </a:t>
            </a:r>
          </a:p>
          <a:p>
            <a:endParaRPr lang="en-GB" sz="1600" dirty="0">
              <a:latin typeface="Consolas" panose="020B0609020204030204" pitchFamily="49" charset="0"/>
            </a:endParaRPr>
          </a:p>
          <a:p>
            <a:r>
              <a:rPr lang="en-GB" sz="1600" dirty="0">
                <a:latin typeface="Consolas" panose="020B0609020204030204" pitchFamily="49" charset="0"/>
              </a:rPr>
              <a:t>Label-free preparation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Label-free normalization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Label-free quantification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Label-free collect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Estimating complexity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Prepare writing tables 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Writing tables 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Finish writing tables </a:t>
            </a:r>
          </a:p>
        </p:txBody>
      </p:sp>
    </p:spTree>
    <p:extLst>
      <p:ext uri="{BB962C8B-B14F-4D97-AF65-F5344CB8AC3E}">
        <p14:creationId xmlns:p14="http://schemas.microsoft.com/office/powerpoint/2010/main" val="6057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C3C82-38D8-4B31-A84F-990079A4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Output Files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EB90A3-D54C-4992-B240-08E8200AF934}"/>
              </a:ext>
            </a:extLst>
          </p:cNvPr>
          <p:cNvGrpSpPr/>
          <p:nvPr/>
        </p:nvGrpSpPr>
        <p:grpSpPr>
          <a:xfrm>
            <a:off x="839416" y="1187624"/>
            <a:ext cx="1944216" cy="1944216"/>
            <a:chOff x="839416" y="1187624"/>
            <a:chExt cx="1944216" cy="19442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4A8EE3-7F48-4F8A-B4BF-F8C8A8CB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416" y="1187624"/>
              <a:ext cx="1944216" cy="19442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A921E0-4C75-41B6-A81B-4C48450560DE}"/>
                </a:ext>
              </a:extLst>
            </p:cNvPr>
            <p:cNvSpPr txBox="1"/>
            <p:nvPr/>
          </p:nvSpPr>
          <p:spPr>
            <a:xfrm>
              <a:off x="1028104" y="1982917"/>
              <a:ext cx="15668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RAW files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5DFCE92-A806-450C-9793-7FB1BF919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3" y="2754053"/>
            <a:ext cx="1944216" cy="19442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B5F23A-316F-405B-AAF0-0B162C2BAB9F}"/>
              </a:ext>
            </a:extLst>
          </p:cNvPr>
          <p:cNvSpPr txBox="1"/>
          <p:nvPr/>
        </p:nvSpPr>
        <p:spPr>
          <a:xfrm>
            <a:off x="1991544" y="3549346"/>
            <a:ext cx="1637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combined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A07F9E-A636-48C4-8259-BF047CEE0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4468255"/>
            <a:ext cx="1944216" cy="19442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1753BE-A08F-4EF5-9FAB-E36AF624D982}"/>
              </a:ext>
            </a:extLst>
          </p:cNvPr>
          <p:cNvSpPr txBox="1"/>
          <p:nvPr/>
        </p:nvSpPr>
        <p:spPr>
          <a:xfrm>
            <a:off x="3464922" y="5293760"/>
            <a:ext cx="581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2DCDB5-1E40-4A41-A779-AAB1E89C2166}"/>
              </a:ext>
            </a:extLst>
          </p:cNvPr>
          <p:cNvSpPr txBox="1"/>
          <p:nvPr/>
        </p:nvSpPr>
        <p:spPr>
          <a:xfrm>
            <a:off x="6456040" y="1876890"/>
            <a:ext cx="449033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Consolas" panose="020B0609020204030204" pitchFamily="49" charset="0"/>
              </a:rPr>
              <a:t>evidence.txt</a:t>
            </a:r>
          </a:p>
          <a:p>
            <a:r>
              <a:rPr lang="en-GB" sz="2000" dirty="0"/>
              <a:t>All of the quantified data at PSM level</a:t>
            </a:r>
          </a:p>
          <a:p>
            <a:endParaRPr lang="en-GB" sz="3600" dirty="0">
              <a:latin typeface="Consolas" panose="020B0609020204030204" pitchFamily="49" charset="0"/>
            </a:endParaRPr>
          </a:p>
          <a:p>
            <a:r>
              <a:rPr lang="en-GB" sz="3600" dirty="0">
                <a:latin typeface="Consolas" panose="020B0609020204030204" pitchFamily="49" charset="0"/>
              </a:rPr>
              <a:t>summary.txt</a:t>
            </a:r>
          </a:p>
          <a:p>
            <a:r>
              <a:rPr lang="en-GB" sz="2000" dirty="0"/>
              <a:t>Overall summary metrics for the run</a:t>
            </a:r>
          </a:p>
          <a:p>
            <a:endParaRPr lang="en-GB" sz="3600" dirty="0">
              <a:latin typeface="Consolas" panose="020B0609020204030204" pitchFamily="49" charset="0"/>
            </a:endParaRPr>
          </a:p>
          <a:p>
            <a:r>
              <a:rPr lang="en-GB" sz="3600" dirty="0">
                <a:latin typeface="Consolas" panose="020B0609020204030204" pitchFamily="49" charset="0"/>
              </a:rPr>
              <a:t>proteinGroups.txt</a:t>
            </a:r>
          </a:p>
          <a:p>
            <a:r>
              <a:rPr lang="en-GB" sz="2000" dirty="0"/>
              <a:t>Details of the proteins which were joined</a:t>
            </a:r>
          </a:p>
        </p:txBody>
      </p:sp>
    </p:spTree>
    <p:extLst>
      <p:ext uri="{BB962C8B-B14F-4D97-AF65-F5344CB8AC3E}">
        <p14:creationId xmlns:p14="http://schemas.microsoft.com/office/powerpoint/2010/main" val="11588654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DC692-513C-5543-C5AB-CD2D350CC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C4BAA-D24E-1EBF-EA13-2CAD8BCF9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520" y="2693987"/>
            <a:ext cx="8640960" cy="1470025"/>
          </a:xfrm>
        </p:spPr>
        <p:txBody>
          <a:bodyPr>
            <a:noAutofit/>
          </a:bodyPr>
          <a:lstStyle/>
          <a:p>
            <a:r>
              <a:rPr lang="en-GB" sz="6600" dirty="0" err="1"/>
              <a:t>Analysising</a:t>
            </a:r>
            <a:r>
              <a:rPr lang="en-GB" sz="6600" dirty="0"/>
              <a:t> Proteomics Data in R</a:t>
            </a:r>
            <a:endParaRPr lang="en-GB" sz="4800" dirty="0"/>
          </a:p>
        </p:txBody>
      </p:sp>
      <p:pic>
        <p:nvPicPr>
          <p:cNvPr id="4" name="Picture 2" descr="C:\Users\andrewss\Desktop\bioinformatics_logo_small.png">
            <a:extLst>
              <a:ext uri="{FF2B5EF4-FFF2-40B4-BE49-F238E27FC236}">
                <a16:creationId xmlns:a16="http://schemas.microsoft.com/office/drawing/2014/main" id="{08755796-107F-2A6F-6472-C46F1567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0380" y="5661248"/>
            <a:ext cx="3281980" cy="11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430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3674F-CDD7-323F-D89B-AF5C01EF2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F835-01EC-E0BE-C1D8-B1F1C12C0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2095"/>
            <a:ext cx="10972800" cy="1143000"/>
          </a:xfrm>
        </p:spPr>
        <p:txBody>
          <a:bodyPr/>
          <a:lstStyle/>
          <a:p>
            <a:r>
              <a:rPr lang="en-GB" dirty="0"/>
              <a:t>Packages for Proteomics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B9A28-4CF7-3BC6-68AB-F3965848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068"/>
          <a:stretch/>
        </p:blipFill>
        <p:spPr>
          <a:xfrm>
            <a:off x="235596" y="1541423"/>
            <a:ext cx="5372100" cy="1498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66EDA0-5D5E-2A86-2AE6-E2935F06C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04" b="4351"/>
          <a:stretch/>
        </p:blipFill>
        <p:spPr>
          <a:xfrm>
            <a:off x="235596" y="4941168"/>
            <a:ext cx="5334000" cy="11887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3F676E-7E3C-FBA1-19AB-BCC2286647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203"/>
          <a:stretch/>
        </p:blipFill>
        <p:spPr>
          <a:xfrm>
            <a:off x="253183" y="3187191"/>
            <a:ext cx="4934639" cy="14988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43158A-C7BD-4CD4-FD9C-00C584C35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414" y="1445271"/>
            <a:ext cx="5182166" cy="17415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26AAB6-E789-E6F8-80CF-3888EF8A3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6921" y="3488713"/>
            <a:ext cx="5182166" cy="15663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057C6F-D712-EABF-721E-371BFC4EA2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300" y="5228586"/>
            <a:ext cx="5372100" cy="158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063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B967F-24C3-C57E-FF34-9816C22D3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Steps in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D86068-854A-45DF-0EBB-54A6A4B06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47851"/>
            <a:ext cx="6192688" cy="5400599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Load Data</a:t>
            </a:r>
          </a:p>
          <a:p>
            <a:pPr lvl="1"/>
            <a:r>
              <a:rPr lang="en-GB" dirty="0"/>
              <a:t>Standard and Non-Standard Data formats</a:t>
            </a:r>
          </a:p>
          <a:p>
            <a:pPr lvl="1"/>
            <a:endParaRPr lang="en-GB" dirty="0"/>
          </a:p>
          <a:p>
            <a:r>
              <a:rPr lang="en-GB" dirty="0"/>
              <a:t>Quality Control</a:t>
            </a:r>
          </a:p>
          <a:p>
            <a:pPr lvl="1"/>
            <a:r>
              <a:rPr lang="en-GB" dirty="0"/>
              <a:t>PSM or Protein Level</a:t>
            </a:r>
          </a:p>
          <a:p>
            <a:pPr lvl="1"/>
            <a:endParaRPr lang="en-GB" dirty="0"/>
          </a:p>
          <a:p>
            <a:r>
              <a:rPr lang="en-GB" dirty="0"/>
              <a:t>Quantitation / Normalisation</a:t>
            </a:r>
          </a:p>
          <a:p>
            <a:pPr lvl="1"/>
            <a:r>
              <a:rPr lang="en-GB" dirty="0"/>
              <a:t>Also including missing value imputation</a:t>
            </a:r>
          </a:p>
          <a:p>
            <a:pPr lvl="1"/>
            <a:endParaRPr lang="en-GB" dirty="0"/>
          </a:p>
          <a:p>
            <a:r>
              <a:rPr lang="en-GB" dirty="0"/>
              <a:t>Visualisation Exploration</a:t>
            </a:r>
          </a:p>
          <a:p>
            <a:pPr lvl="1"/>
            <a:r>
              <a:rPr lang="en-GB" dirty="0"/>
              <a:t>Most important part!</a:t>
            </a:r>
          </a:p>
          <a:p>
            <a:pPr lvl="1"/>
            <a:endParaRPr lang="en-GB" dirty="0"/>
          </a:p>
          <a:p>
            <a:r>
              <a:rPr lang="en-GB" dirty="0"/>
              <a:t>Statistical Analysis</a:t>
            </a:r>
          </a:p>
          <a:p>
            <a:pPr lvl="1"/>
            <a:r>
              <a:rPr lang="en-GB" dirty="0"/>
              <a:t>Several Options depending upon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BB2F1F-93D0-306F-DB78-AA338047B4C5}"/>
              </a:ext>
            </a:extLst>
          </p:cNvPr>
          <p:cNvSpPr txBox="1"/>
          <p:nvPr/>
        </p:nvSpPr>
        <p:spPr>
          <a:xfrm>
            <a:off x="7392144" y="1844824"/>
            <a:ext cx="4392488" cy="397031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Packages can make some of this easier, but they’re all different and they get harder if you don’t have standard input file formats.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None of the steps is hard once you know normal R/</a:t>
            </a:r>
            <a:r>
              <a:rPr lang="en-GB" sz="2800" dirty="0" err="1"/>
              <a:t>Tidyverse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4845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6DD09B-E99D-EA38-3A36-BD2A6F324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2" y="0"/>
            <a:ext cx="9077325" cy="399097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72CA5A-1C6C-59B9-3038-B4651C332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4221088"/>
            <a:ext cx="10972800" cy="237626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Only gene name</a:t>
            </a:r>
          </a:p>
          <a:p>
            <a:r>
              <a:rPr lang="en-GB" dirty="0"/>
              <a:t>Pre-normalised values</a:t>
            </a:r>
          </a:p>
          <a:p>
            <a:r>
              <a:rPr lang="en-GB" dirty="0"/>
              <a:t>Missing = 0</a:t>
            </a:r>
          </a:p>
          <a:p>
            <a:r>
              <a:rPr lang="en-GB" dirty="0"/>
              <a:t>Conditions in sample names</a:t>
            </a:r>
          </a:p>
          <a:p>
            <a:r>
              <a:rPr lang="en-GB" dirty="0"/>
              <a:t>No other metrics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5E9596-406B-D0BC-F46A-24799B67C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939" y="4916661"/>
            <a:ext cx="5992061" cy="18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14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11DE9-FD9A-4B65-BB20-F7FD3801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typical mass spectrum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EBE66-AAEE-4B10-9132-1D9B78308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93" y="1940400"/>
            <a:ext cx="10135613" cy="40324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1BA8CA-8CAD-4A0D-A2B3-5A17045C811F}"/>
              </a:ext>
            </a:extLst>
          </p:cNvPr>
          <p:cNvSpPr/>
          <p:nvPr/>
        </p:nvSpPr>
        <p:spPr>
          <a:xfrm>
            <a:off x="5039544" y="6471528"/>
            <a:ext cx="7152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http://www.ionsource.com/tutorial/protID/spectralmatching_mascot.htm</a:t>
            </a:r>
          </a:p>
        </p:txBody>
      </p:sp>
    </p:spTree>
    <p:extLst>
      <p:ext uri="{BB962C8B-B14F-4D97-AF65-F5344CB8AC3E}">
        <p14:creationId xmlns:p14="http://schemas.microsoft.com/office/powerpoint/2010/main" val="21905704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1ACD0-5246-B589-E9E7-D21ACD8EC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7"/>
            <a:ext cx="12192000" cy="3179782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74625D35-C35D-8A9A-AC98-78C04C661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3429000"/>
            <a:ext cx="10972800" cy="316835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Gene IDs – no names</a:t>
            </a:r>
          </a:p>
          <a:p>
            <a:r>
              <a:rPr lang="en-GB" dirty="0"/>
              <a:t>Raw Intensity Values</a:t>
            </a:r>
          </a:p>
          <a:p>
            <a:r>
              <a:rPr lang="en-GB" dirty="0"/>
              <a:t>Missing = blank (NA in R)</a:t>
            </a:r>
          </a:p>
          <a:p>
            <a:r>
              <a:rPr lang="en-GB" dirty="0"/>
              <a:t>Only meaningless file names for samples</a:t>
            </a:r>
          </a:p>
          <a:p>
            <a:r>
              <a:rPr lang="en-GB" dirty="0"/>
              <a:t>Metadata supplied separately</a:t>
            </a:r>
          </a:p>
          <a:p>
            <a:r>
              <a:rPr lang="en-GB" dirty="0"/>
              <a:t>No search metrics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202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7AD13-6F0F-BB16-F973-B27D5F551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84432" cy="3954408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0C178A59-17D0-D55D-2A4F-2D85A9187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3933056"/>
            <a:ext cx="10972800" cy="3168352"/>
          </a:xfrm>
        </p:spPr>
        <p:txBody>
          <a:bodyPr>
            <a:normAutofit/>
          </a:bodyPr>
          <a:lstStyle/>
          <a:p>
            <a:r>
              <a:rPr lang="en-GB" dirty="0"/>
              <a:t>Gene names plus other conventions</a:t>
            </a:r>
          </a:p>
          <a:p>
            <a:r>
              <a:rPr lang="en-GB" dirty="0"/>
              <a:t>Raw Intensity Values</a:t>
            </a:r>
          </a:p>
          <a:p>
            <a:r>
              <a:rPr lang="en-GB" dirty="0"/>
              <a:t>Missing = blank (NA in R)</a:t>
            </a:r>
          </a:p>
          <a:p>
            <a:r>
              <a:rPr lang="en-GB" dirty="0"/>
              <a:t>Filenames plus conditions as headers</a:t>
            </a:r>
          </a:p>
          <a:p>
            <a:r>
              <a:rPr lang="en-GB" dirty="0"/>
              <a:t>No search metrics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6306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888272-F345-EE98-3FD0-643366663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12192000" cy="1719108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159EB57-5D5A-28F9-141C-A769B800C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3284984"/>
            <a:ext cx="10972800" cy="3168352"/>
          </a:xfrm>
        </p:spPr>
        <p:txBody>
          <a:bodyPr>
            <a:normAutofit/>
          </a:bodyPr>
          <a:lstStyle/>
          <a:p>
            <a:r>
              <a:rPr lang="en-GB" dirty="0"/>
              <a:t>Uniprot IDs as annotation</a:t>
            </a:r>
          </a:p>
          <a:p>
            <a:r>
              <a:rPr lang="en-GB" dirty="0"/>
              <a:t>TMT Log Ratios as measurements</a:t>
            </a:r>
          </a:p>
          <a:p>
            <a:r>
              <a:rPr lang="en-GB" dirty="0"/>
              <a:t>Missing = blank (NA in R)</a:t>
            </a:r>
          </a:p>
          <a:p>
            <a:r>
              <a:rPr lang="en-GB" dirty="0"/>
              <a:t>Condition names part of sample name</a:t>
            </a:r>
          </a:p>
          <a:p>
            <a:r>
              <a:rPr lang="en-GB" dirty="0"/>
              <a:t>Many search metrics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9287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14D4F0-56E3-938A-E505-52E6AE181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91"/>
            <a:ext cx="12192000" cy="2658302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078E1D34-5E7B-86FE-67D4-89DC61EE1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3284984"/>
            <a:ext cx="10972800" cy="316835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Complex headers</a:t>
            </a:r>
          </a:p>
          <a:p>
            <a:r>
              <a:rPr lang="en-GB" dirty="0"/>
              <a:t>Uniprot IDs and Names</a:t>
            </a:r>
          </a:p>
          <a:p>
            <a:r>
              <a:rPr lang="en-GB" dirty="0"/>
              <a:t>Raw and Normalised Linear Intensity Values</a:t>
            </a:r>
          </a:p>
          <a:p>
            <a:r>
              <a:rPr lang="en-GB" dirty="0"/>
              <a:t>Missing = blank (NA in R)</a:t>
            </a:r>
          </a:p>
          <a:p>
            <a:r>
              <a:rPr lang="en-GB" dirty="0"/>
              <a:t>Real condition names</a:t>
            </a:r>
          </a:p>
          <a:p>
            <a:r>
              <a:rPr lang="en-GB" dirty="0"/>
              <a:t>No search metrics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9667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R, </a:t>
            </a:r>
            <a:r>
              <a:rPr lang="en-GB" dirty="0" err="1"/>
              <a:t>Rstudio</a:t>
            </a:r>
            <a:r>
              <a:rPr lang="en-GB" dirty="0"/>
              <a:t>, </a:t>
            </a:r>
            <a:r>
              <a:rPr lang="en-GB" dirty="0" err="1"/>
              <a:t>Tidyverse</a:t>
            </a:r>
            <a:r>
              <a:rPr lang="en-GB" dirty="0"/>
              <a:t>, Notebooks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90168" y="1416895"/>
            <a:ext cx="8611663" cy="2099169"/>
            <a:chOff x="1608150" y="1411436"/>
            <a:chExt cx="8611663" cy="20991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9656" t="11812" r="18353" b="12589"/>
            <a:stretch/>
          </p:blipFill>
          <p:spPr>
            <a:xfrm>
              <a:off x="7680176" y="1411436"/>
              <a:ext cx="2539637" cy="19821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1" t="18249" b="18249"/>
            <a:stretch/>
          </p:blipFill>
          <p:spPr>
            <a:xfrm>
              <a:off x="1608150" y="1451914"/>
              <a:ext cx="5760640" cy="205869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379906" y="3717032"/>
            <a:ext cx="7432187" cy="2880320"/>
            <a:chOff x="2867317" y="3862285"/>
            <a:chExt cx="7432187" cy="28803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6" t="11151" r="7496" b="11151"/>
            <a:stretch/>
          </p:blipFill>
          <p:spPr>
            <a:xfrm>
              <a:off x="2867317" y="3862285"/>
              <a:ext cx="2568934" cy="288032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5919" y="3896561"/>
              <a:ext cx="4923585" cy="2834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74810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623" y="-26953"/>
            <a:ext cx="5723650" cy="1325563"/>
          </a:xfrm>
        </p:spPr>
        <p:txBody>
          <a:bodyPr/>
          <a:lstStyle/>
          <a:p>
            <a:r>
              <a:rPr lang="en-GB" dirty="0"/>
              <a:t>Notebook Structure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2623" y="1564446"/>
            <a:ext cx="5392783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Single overall text document, split into sections</a:t>
            </a:r>
          </a:p>
          <a:p>
            <a:endParaRPr lang="en-GB" dirty="0"/>
          </a:p>
          <a:p>
            <a:pPr lvl="1"/>
            <a:r>
              <a:rPr lang="en-GB" sz="2800" dirty="0"/>
              <a:t>Header (mostly preferences)</a:t>
            </a:r>
          </a:p>
          <a:p>
            <a:pPr lvl="1"/>
            <a:endParaRPr lang="en-GB" sz="2800" dirty="0"/>
          </a:p>
          <a:p>
            <a:pPr lvl="1"/>
            <a:r>
              <a:rPr lang="en-GB" sz="2800" dirty="0"/>
              <a:t>Body</a:t>
            </a:r>
          </a:p>
          <a:p>
            <a:pPr lvl="2"/>
            <a:r>
              <a:rPr lang="en-GB" sz="2400" dirty="0"/>
              <a:t>Commentary (default)</a:t>
            </a:r>
          </a:p>
          <a:p>
            <a:pPr lvl="2"/>
            <a:r>
              <a:rPr lang="en-GB" sz="2400" dirty="0"/>
              <a:t>R Code</a:t>
            </a:r>
          </a:p>
          <a:p>
            <a:pPr lvl="2"/>
            <a:r>
              <a:rPr lang="en-GB" sz="2400" dirty="0"/>
              <a:t>Output (graphical and text)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272" y="248195"/>
            <a:ext cx="5913179" cy="6455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2027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575" y="117565"/>
            <a:ext cx="7006424" cy="5651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0835"/>
            <a:ext cx="6227534" cy="5617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" y="117565"/>
            <a:ext cx="1468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Code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40983" y="5898079"/>
            <a:ext cx="1976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13556790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7411"/>
            <a:ext cx="10515600" cy="1325563"/>
          </a:xfrm>
        </p:spPr>
        <p:txBody>
          <a:bodyPr/>
          <a:lstStyle/>
          <a:p>
            <a:r>
              <a:rPr lang="en-GB" dirty="0"/>
              <a:t>Notebook sections</a:t>
            </a:r>
          </a:p>
        </p:txBody>
      </p:sp>
      <p:sp>
        <p:nvSpPr>
          <p:cNvPr id="5" name="Left Brace 4"/>
          <p:cNvSpPr/>
          <p:nvPr/>
        </p:nvSpPr>
        <p:spPr>
          <a:xfrm>
            <a:off x="5997530" y="1190625"/>
            <a:ext cx="231820" cy="666146"/>
          </a:xfrm>
          <a:prstGeom prst="leftBrace">
            <a:avLst>
              <a:gd name="adj1" fmla="val 26823"/>
              <a:gd name="adj2" fmla="val 4892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eft Brace 5"/>
          <p:cNvSpPr/>
          <p:nvPr/>
        </p:nvSpPr>
        <p:spPr>
          <a:xfrm>
            <a:off x="5996846" y="1897835"/>
            <a:ext cx="231820" cy="1155722"/>
          </a:xfrm>
          <a:prstGeom prst="leftBrace">
            <a:avLst>
              <a:gd name="adj1" fmla="val 26823"/>
              <a:gd name="adj2" fmla="val 4892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0" y="1190625"/>
            <a:ext cx="5962650" cy="5667375"/>
          </a:xfrm>
          <a:prstGeom prst="rect">
            <a:avLst/>
          </a:prstGeom>
        </p:spPr>
      </p:pic>
      <p:sp>
        <p:nvSpPr>
          <p:cNvPr id="8" name="Left Brace 7"/>
          <p:cNvSpPr/>
          <p:nvPr/>
        </p:nvSpPr>
        <p:spPr>
          <a:xfrm>
            <a:off x="5996846" y="3053557"/>
            <a:ext cx="231820" cy="704850"/>
          </a:xfrm>
          <a:prstGeom prst="leftBrace">
            <a:avLst>
              <a:gd name="adj1" fmla="val 26823"/>
              <a:gd name="adj2" fmla="val 4892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540160" y="1211364"/>
            <a:ext cx="125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Header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2562" y="2214086"/>
            <a:ext cx="2078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Commentary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9158" y="3144372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3908892"/>
            <a:ext cx="401981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Sections are marked by special quotes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  <a:r>
              <a:rPr lang="en-GB" dirty="0"/>
              <a:t>  	for header</a:t>
            </a:r>
          </a:p>
          <a:p>
            <a:endParaRPr lang="en-GB" dirty="0"/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```{r}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```</a:t>
            </a:r>
            <a:r>
              <a:rPr lang="en-GB" dirty="0"/>
              <a:t>	for R code</a:t>
            </a:r>
          </a:p>
          <a:p>
            <a:endParaRPr lang="en-GB" dirty="0"/>
          </a:p>
          <a:p>
            <a:r>
              <a:rPr lang="en-GB" dirty="0"/>
              <a:t>Default for unquoted text is commentary</a:t>
            </a:r>
          </a:p>
        </p:txBody>
      </p:sp>
    </p:spTree>
    <p:extLst>
      <p:ext uri="{BB962C8B-B14F-4D97-AF65-F5344CB8AC3E}">
        <p14:creationId xmlns:p14="http://schemas.microsoft.com/office/powerpoint/2010/main" val="26185044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 Structures in 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2060848"/>
            <a:ext cx="10972800" cy="298092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myfunc</a:t>
            </a:r>
            <a:r>
              <a:rPr lang="en-GB" dirty="0">
                <a:latin typeface="Consolas" panose="020B0609020204030204" pitchFamily="49" charset="0"/>
              </a:rPr>
              <a:t>(x, value=y)</a:t>
            </a:r>
            <a:r>
              <a:rPr lang="en-GB" dirty="0"/>
              <a:t>		Runs </a:t>
            </a:r>
            <a:r>
              <a:rPr lang="en-GB" dirty="0" err="1">
                <a:latin typeface="Consolas" panose="020B0609020204030204" pitchFamily="49" charset="0"/>
              </a:rPr>
              <a:t>myfunc</a:t>
            </a:r>
            <a:r>
              <a:rPr lang="en-GB" dirty="0"/>
              <a:t> using data x and 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myfunc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x,y</a:t>
            </a:r>
            <a:r>
              <a:rPr lang="en-GB" dirty="0">
                <a:latin typeface="Consolas" panose="020B0609020204030204" pitchFamily="49" charset="0"/>
              </a:rPr>
              <a:t>) -&gt; </a:t>
            </a:r>
            <a:r>
              <a:rPr lang="en-GB" dirty="0" err="1">
                <a:latin typeface="Consolas" panose="020B0609020204030204" pitchFamily="49" charset="0"/>
              </a:rPr>
              <a:t>saveme</a:t>
            </a:r>
            <a:r>
              <a:rPr lang="en-GB" dirty="0">
                <a:latin typeface="Consolas" panose="020B0609020204030204" pitchFamily="49" charset="0"/>
              </a:rPr>
              <a:t>	</a:t>
            </a:r>
            <a:r>
              <a:rPr lang="en-GB" dirty="0"/>
              <a:t>	Saves the output of </a:t>
            </a:r>
            <a:r>
              <a:rPr lang="en-GB" dirty="0" err="1">
                <a:latin typeface="Consolas" panose="020B0609020204030204" pitchFamily="49" charset="0"/>
              </a:rPr>
              <a:t>myfunc</a:t>
            </a: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</a:rPr>
              <a:t>funca</a:t>
            </a:r>
            <a:r>
              <a:rPr lang="en-GB" dirty="0">
                <a:latin typeface="Consolas" panose="020B0609020204030204" pitchFamily="49" charset="0"/>
              </a:rPr>
              <a:t>() |&gt; </a:t>
            </a:r>
            <a:r>
              <a:rPr lang="en-GB" dirty="0" err="1">
                <a:latin typeface="Consolas" panose="020B0609020204030204" pitchFamily="49" charset="0"/>
              </a:rPr>
              <a:t>funcb</a:t>
            </a:r>
            <a:r>
              <a:rPr lang="en-GB" dirty="0">
                <a:latin typeface="Consolas" panose="020B0609020204030204" pitchFamily="49" charset="0"/>
              </a:rPr>
              <a:t>()</a:t>
            </a:r>
            <a:r>
              <a:rPr lang="en-GB" dirty="0"/>
              <a:t>		Passes data from </a:t>
            </a:r>
            <a:r>
              <a:rPr lang="en-GB" dirty="0" err="1">
                <a:latin typeface="Consolas" panose="020B0609020204030204" pitchFamily="49" charset="0"/>
              </a:rPr>
              <a:t>funca</a:t>
            </a:r>
            <a:r>
              <a:rPr lang="en-GB" dirty="0"/>
              <a:t> to </a:t>
            </a:r>
            <a:r>
              <a:rPr lang="en-GB" dirty="0" err="1">
                <a:latin typeface="Consolas" panose="020B0609020204030204" pitchFamily="49" charset="0"/>
              </a:rPr>
              <a:t>funcb</a:t>
            </a:r>
            <a:endParaRPr lang="en-GB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761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407E-24AB-003B-5EE6-1EA781BB9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Loading in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CCD1D-1D35-5618-91E2-A2B9778CB732}"/>
              </a:ext>
            </a:extLst>
          </p:cNvPr>
          <p:cNvSpPr txBox="1"/>
          <p:nvPr/>
        </p:nvSpPr>
        <p:spPr>
          <a:xfrm>
            <a:off x="767408" y="1556792"/>
            <a:ext cx="1097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latin typeface="Consolas" panose="020B0609020204030204" pitchFamily="49" charset="0"/>
              </a:rPr>
              <a:t>read_delim</a:t>
            </a:r>
            <a:r>
              <a:rPr lang="en-GB" sz="2400" dirty="0">
                <a:latin typeface="Consolas" panose="020B0609020204030204" pitchFamily="49" charset="0"/>
              </a:rPr>
              <a:t>("evidence.txt", </a:t>
            </a:r>
            <a:r>
              <a:rPr lang="en-GB" sz="2400" dirty="0" err="1">
                <a:latin typeface="Consolas" panose="020B0609020204030204" pitchFamily="49" charset="0"/>
              </a:rPr>
              <a:t>name_repair</a:t>
            </a:r>
            <a:r>
              <a:rPr lang="en-GB" sz="2400" dirty="0">
                <a:latin typeface="Consolas" panose="020B0609020204030204" pitchFamily="49" charset="0"/>
              </a:rPr>
              <a:t> = "minimal") -&gt;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371034-11B9-69B2-5B6D-D23042BA24FE}"/>
              </a:ext>
            </a:extLst>
          </p:cNvPr>
          <p:cNvSpPr txBox="1"/>
          <p:nvPr/>
        </p:nvSpPr>
        <p:spPr>
          <a:xfrm>
            <a:off x="1055440" y="2492896"/>
            <a:ext cx="100811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onsolas" panose="020B0609020204030204" pitchFamily="49" charset="0"/>
              </a:rPr>
              <a:t> [1] "Sequence"                            "Length"                              "Modifications"       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 [4] "Modified sequence"                   "Oxidation (M) Probabilities"         "Oxidation (M) Score Diffs"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 [7] "Acetyl (Protein N-term)"             "Oxidation (M)"                       "Missed cleavages"    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[10] "Proteins"                            "Leading proteins"                    "Leading razor protein"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[13] "Gene names"                          "Protein names"                       "Type"                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[16] "Raw file"                            "Experiment"                          "MS/MS m/z"           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[19] "Charge"                              "m/z"                                 "Mass"                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[22] "Uncalibrated - Calibrated m/z [ppm]" "Uncalibrated - Calibrated m/z [Da]"  "Mass error [ppm]"    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[25] "Mass error [Da]"                     "Uncalibrated mass error [ppm]"       "Uncalibrated mass error [Da]"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[28] "Max intensity m/z 0"                 "Retention time"                      "Retention length"    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[31] "Calibrated retention time"           "Calibrated retention time start"     "Calibrated retention time finish"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[34] "Retention time calibration"          "Match time difference"               "Match m/z difference"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[37] "Match q-value"                       "Match score"                         "Number of data points"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[40] "Number of scans"                     "Number of isotopic peaks"            "PIF"                 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[43] "Fraction of total spectrum"          "Base peak fraction"                  "PEP"                 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[46] "MS/MS count"                         "MS/MS scan number"                   "MS/MS scan numbers"  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[49] "MS3 scan numbers"                    "Score"                               "Delta score"         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[52] "Combinatorics"                       "Intensity"                           "Reverse"             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[55] "Potential contaminant"               "id"                                  "Protein group IDs"   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[58] "Peptide ID"                          "Mod. peptide ID"                     "MS/MS IDs"                          </a:t>
            </a:r>
          </a:p>
          <a:p>
            <a:r>
              <a:rPr lang="en-GB" sz="1200" dirty="0">
                <a:latin typeface="Consolas" panose="020B0609020204030204" pitchFamily="49" charset="0"/>
              </a:rPr>
              <a:t>[61] "Best MS/MS"                          "Oxidation (M) site IDs"              "Taxonomy IDs" </a:t>
            </a:r>
          </a:p>
        </p:txBody>
      </p:sp>
    </p:spTree>
    <p:extLst>
      <p:ext uri="{BB962C8B-B14F-4D97-AF65-F5344CB8AC3E}">
        <p14:creationId xmlns:p14="http://schemas.microsoft.com/office/powerpoint/2010/main" val="1131792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76622-B6D6-4637-8793-231B25B83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whole proteomes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C7B1F-D6BA-48E5-AE9E-AC0D5256AF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Whole proteins are so complex they are difficult to identify when processed whole</a:t>
            </a:r>
          </a:p>
          <a:p>
            <a:endParaRPr lang="en-GB" dirty="0"/>
          </a:p>
          <a:p>
            <a:r>
              <a:rPr lang="en-GB" dirty="0"/>
              <a:t>Proteome samples are typically too complex to put all proteins into the machine at the same time</a:t>
            </a:r>
          </a:p>
          <a:p>
            <a:endParaRPr lang="en-GB" dirty="0"/>
          </a:p>
          <a:p>
            <a:r>
              <a:rPr lang="en-GB" dirty="0"/>
              <a:t>Need to find a way to measure data for a complex proteome</a:t>
            </a:r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CBFAC8-7A43-475D-95CA-E0F52AA15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44997"/>
            <a:ext cx="4968552" cy="48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897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398E-404D-CE65-86E2-EBA2C3D97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041"/>
            <a:ext cx="10972800" cy="1143000"/>
          </a:xfrm>
        </p:spPr>
        <p:txBody>
          <a:bodyPr>
            <a:normAutofit/>
          </a:bodyPr>
          <a:lstStyle/>
          <a:p>
            <a:r>
              <a:rPr lang="en-GB" sz="5400" dirty="0"/>
              <a:t>Understanding your starting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99027-5D3C-97D1-8E77-6DC984BA3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449674"/>
            <a:ext cx="5990456" cy="514116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Measurement level</a:t>
            </a:r>
          </a:p>
          <a:p>
            <a:pPr lvl="1"/>
            <a:r>
              <a:rPr lang="en-GB" dirty="0"/>
              <a:t>PSM</a:t>
            </a:r>
          </a:p>
          <a:p>
            <a:pPr lvl="1"/>
            <a:r>
              <a:rPr lang="en-GB" dirty="0"/>
              <a:t>Peptide</a:t>
            </a:r>
          </a:p>
          <a:p>
            <a:pPr lvl="1"/>
            <a:r>
              <a:rPr lang="en-GB" dirty="0"/>
              <a:t>Protein</a:t>
            </a:r>
          </a:p>
          <a:p>
            <a:r>
              <a:rPr lang="en-GB" dirty="0"/>
              <a:t>Protein ID  / Name / Description</a:t>
            </a:r>
          </a:p>
          <a:p>
            <a:r>
              <a:rPr lang="en-GB" dirty="0"/>
              <a:t>Sample Name</a:t>
            </a:r>
          </a:p>
          <a:p>
            <a:pPr lvl="1"/>
            <a:r>
              <a:rPr lang="en-GB" dirty="0"/>
              <a:t>Experiment Metadata</a:t>
            </a:r>
          </a:p>
          <a:p>
            <a:r>
              <a:rPr lang="en-GB" dirty="0"/>
              <a:t>Measured Intensity</a:t>
            </a:r>
          </a:p>
          <a:p>
            <a:pPr lvl="1"/>
            <a:r>
              <a:rPr lang="en-GB" dirty="0"/>
              <a:t>Linear or Log</a:t>
            </a:r>
          </a:p>
          <a:p>
            <a:pPr lvl="1"/>
            <a:r>
              <a:rPr lang="en-GB" dirty="0"/>
              <a:t>Raw or Normalised</a:t>
            </a:r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D7D816-C5EF-3334-0427-F9FA684118D2}"/>
              </a:ext>
            </a:extLst>
          </p:cNvPr>
          <p:cNvSpPr txBox="1">
            <a:spLocks/>
          </p:cNvSpPr>
          <p:nvPr/>
        </p:nvSpPr>
        <p:spPr>
          <a:xfrm>
            <a:off x="6312024" y="1556792"/>
            <a:ext cx="5990456" cy="5141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Match Type</a:t>
            </a:r>
          </a:p>
          <a:p>
            <a:pPr lvl="1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Direct or Matched Peak?</a:t>
            </a:r>
          </a:p>
          <a:p>
            <a:pPr lvl="1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Reversed match?</a:t>
            </a:r>
          </a:p>
          <a:p>
            <a:pPr lvl="1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Contamination match?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Match Score (PEP, Q-Value etc)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Retention time on LC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Errors</a:t>
            </a:r>
          </a:p>
          <a:p>
            <a:pPr lvl="1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 Error</a:t>
            </a:r>
          </a:p>
          <a:p>
            <a:pPr lvl="1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Retention Error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552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A313-9A76-5082-C313-6E5FBD81B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Adding in Experimental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0DE15-9961-7683-A698-32BBA0B17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854552" cy="298092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Need to annotate conditions</a:t>
            </a:r>
          </a:p>
          <a:p>
            <a:pPr lvl="1"/>
            <a:r>
              <a:rPr lang="en-GB" dirty="0"/>
              <a:t>Biological condition</a:t>
            </a:r>
          </a:p>
          <a:p>
            <a:pPr lvl="1"/>
            <a:r>
              <a:rPr lang="en-GB" dirty="0"/>
              <a:t>Multiple Columns for more complex designs</a:t>
            </a:r>
          </a:p>
          <a:p>
            <a:endParaRPr lang="en-GB" dirty="0"/>
          </a:p>
          <a:p>
            <a:r>
              <a:rPr lang="en-GB" dirty="0"/>
              <a:t>Might be part of Experiment name or imported externally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7D1D2-B6FC-531C-4454-105EB44C726F}"/>
              </a:ext>
            </a:extLst>
          </p:cNvPr>
          <p:cNvSpPr txBox="1"/>
          <p:nvPr/>
        </p:nvSpPr>
        <p:spPr>
          <a:xfrm>
            <a:off x="551384" y="4941168"/>
            <a:ext cx="89768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  mutate(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    condition = </a:t>
            </a:r>
            <a:r>
              <a:rPr lang="en-GB" sz="2400" dirty="0" err="1">
                <a:latin typeface="Consolas" panose="020B0609020204030204" pitchFamily="49" charset="0"/>
              </a:rPr>
              <a:t>str_replace</a:t>
            </a:r>
            <a:r>
              <a:rPr lang="en-GB" sz="2400" dirty="0">
                <a:latin typeface="Consolas" panose="020B0609020204030204" pitchFamily="49" charset="0"/>
              </a:rPr>
              <a:t>(</a:t>
            </a:r>
            <a:r>
              <a:rPr lang="en-GB" sz="2400" dirty="0" err="1">
                <a:latin typeface="Consolas" panose="020B0609020204030204" pitchFamily="49" charset="0"/>
              </a:rPr>
              <a:t>Experiment,"_Rep</a:t>
            </a:r>
            <a:r>
              <a:rPr lang="en-GB" sz="2400" dirty="0">
                <a:latin typeface="Consolas" panose="020B0609020204030204" pitchFamily="49" charset="0"/>
              </a:rPr>
              <a:t>.*","")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  ) -&gt;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B020A-0AD8-2033-62CE-4EC397559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12" y="1600201"/>
            <a:ext cx="2304256" cy="3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074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E254-2467-71D7-ED41-5A2E7EBCB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Adding in Experimental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5780C-CF5E-FE71-9791-C27CD5E45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828" y="1417638"/>
            <a:ext cx="2304256" cy="3591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2C79E2-AF38-B9CC-9366-E8A0A7F46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378" y="1417638"/>
            <a:ext cx="3851090" cy="3591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6E64D3-C3B4-D15C-935E-F3BF5A281419}"/>
              </a:ext>
            </a:extLst>
          </p:cNvPr>
          <p:cNvSpPr txBox="1"/>
          <p:nvPr/>
        </p:nvSpPr>
        <p:spPr>
          <a:xfrm>
            <a:off x="3071664" y="5301208"/>
            <a:ext cx="60486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sz="2800" dirty="0">
                <a:latin typeface="Consolas" panose="020B0609020204030204" pitchFamily="49" charset="0"/>
              </a:rPr>
              <a:t>  </a:t>
            </a:r>
            <a:r>
              <a:rPr lang="en-GB" sz="2800" dirty="0" err="1">
                <a:latin typeface="Consolas" panose="020B0609020204030204" pitchFamily="49" charset="0"/>
              </a:rPr>
              <a:t>left_join</a:t>
            </a:r>
            <a:r>
              <a:rPr lang="en-GB" sz="2800" dirty="0">
                <a:latin typeface="Consolas" panose="020B0609020204030204" pitchFamily="49" charset="0"/>
              </a:rPr>
              <a:t>(metadata) -&gt; data</a:t>
            </a:r>
          </a:p>
        </p:txBody>
      </p:sp>
    </p:spTree>
    <p:extLst>
      <p:ext uri="{BB962C8B-B14F-4D97-AF65-F5344CB8AC3E}">
        <p14:creationId xmlns:p14="http://schemas.microsoft.com/office/powerpoint/2010/main" val="1000893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FFDD0-384E-4B20-B257-3FFE2756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Control of PSM Search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FD575-8A4D-4AF5-A552-9A8594CE4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592" y="1600201"/>
            <a:ext cx="9158808" cy="514116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/>
              <a:t>Problems during sample preparation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Digestion failed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Sample Contaminated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Low sample amount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Problems during Chromatography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sz="2400" dirty="0"/>
              <a:t>Even amounts of data over time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sz="2400" dirty="0"/>
              <a:t>Consistent rate between experiments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/>
              <a:t>Problems with the Mass Spec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sz="2400" dirty="0"/>
              <a:t>Poor mass accuracy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GB" sz="2400" dirty="0"/>
              <a:t>Poor matching to reference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782404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E91BFE-1C33-C62D-3EE9-A3669C31F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44048"/>
            <a:ext cx="5616624" cy="3466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275D00-16E4-9B0D-F254-E8DCE814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7881"/>
            <a:ext cx="10972800" cy="1143000"/>
          </a:xfrm>
        </p:spPr>
        <p:txBody>
          <a:bodyPr/>
          <a:lstStyle/>
          <a:p>
            <a:r>
              <a:rPr lang="en-GB" dirty="0"/>
              <a:t>Are we getting decoy hits reported?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808612-A1C8-B0A4-AE50-F7F47954510A}"/>
              </a:ext>
            </a:extLst>
          </p:cNvPr>
          <p:cNvSpPr txBox="1"/>
          <p:nvPr/>
        </p:nvSpPr>
        <p:spPr>
          <a:xfrm>
            <a:off x="191344" y="1275456"/>
            <a:ext cx="71524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Experiment,condition,Reverse</a:t>
            </a:r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count() |&gt;</a:t>
            </a:r>
          </a:p>
          <a:p>
            <a:r>
              <a:rPr lang="en-GB" dirty="0">
                <a:latin typeface="Consolas" panose="020B0609020204030204" pitchFamily="49" charset="0"/>
              </a:rPr>
              <a:t>  mutate(Reverse = !is.na(Reverse))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ggplot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aes</a:t>
            </a:r>
            <a:r>
              <a:rPr lang="en-GB" dirty="0">
                <a:latin typeface="Consolas" panose="020B0609020204030204" pitchFamily="49" charset="0"/>
              </a:rPr>
              <a:t>(x=Experiment, y=n, fill=Reverse)</a:t>
            </a:r>
          </a:p>
          <a:p>
            <a:r>
              <a:rPr lang="en-GB" dirty="0">
                <a:latin typeface="Consolas" panose="020B0609020204030204" pitchFamily="49" charset="0"/>
              </a:rPr>
              <a:t>  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geom_col</a:t>
            </a:r>
            <a:r>
              <a:rPr lang="en-GB" dirty="0">
                <a:latin typeface="Consolas" panose="020B0609020204030204" pitchFamily="49" charset="0"/>
              </a:rPr>
              <a:t>(position="dodge")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coord_flip</a:t>
            </a:r>
            <a:r>
              <a:rPr lang="en-GB" dirty="0">
                <a:latin typeface="Consolas" panose="020B0609020204030204" pitchFamily="49" charset="0"/>
              </a:rPr>
              <a:t>()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facet_wrap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vars(condition), </a:t>
            </a:r>
          </a:p>
          <a:p>
            <a:r>
              <a:rPr lang="en-GB" dirty="0">
                <a:latin typeface="Consolas" panose="020B0609020204030204" pitchFamily="49" charset="0"/>
              </a:rPr>
              <a:t>    scale="</a:t>
            </a:r>
            <a:r>
              <a:rPr lang="en-GB" dirty="0" err="1">
                <a:latin typeface="Consolas" panose="020B0609020204030204" pitchFamily="49" charset="0"/>
              </a:rPr>
              <a:t>free_y</a:t>
            </a:r>
            <a:r>
              <a:rPr lang="en-GB" dirty="0">
                <a:latin typeface="Consolas" panose="020B0609020204030204" pitchFamily="49" charset="0"/>
              </a:rPr>
              <a:t>“</a:t>
            </a:r>
          </a:p>
          <a:p>
            <a:r>
              <a:rPr lang="en-GB" dirty="0">
                <a:latin typeface="Consolas" panose="020B0609020204030204" pitchFamily="49" charset="0"/>
              </a:rPr>
              <a:t>  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44ABFF-8897-8B39-C5B6-8AE3CA45F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542" y="1316726"/>
            <a:ext cx="6011114" cy="1981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E0CBC5-8AA2-229E-2B08-9D8C9FE173E1}"/>
              </a:ext>
            </a:extLst>
          </p:cNvPr>
          <p:cNvSpPr txBox="1"/>
          <p:nvPr/>
        </p:nvSpPr>
        <p:spPr>
          <a:xfrm>
            <a:off x="407368" y="5816288"/>
            <a:ext cx="4536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filter(is.na(Reverse)) -&gt; data</a:t>
            </a:r>
          </a:p>
        </p:txBody>
      </p:sp>
    </p:spTree>
    <p:extLst>
      <p:ext uri="{BB962C8B-B14F-4D97-AF65-F5344CB8AC3E}">
        <p14:creationId xmlns:p14="http://schemas.microsoft.com/office/powerpoint/2010/main" val="65726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DC0F-B332-8D26-96DD-37A155A6F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PEP Probability Distribution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B0F29-F960-1BA0-DF35-9F9C917E639D}"/>
              </a:ext>
            </a:extLst>
          </p:cNvPr>
          <p:cNvSpPr txBox="1"/>
          <p:nvPr/>
        </p:nvSpPr>
        <p:spPr>
          <a:xfrm>
            <a:off x="407368" y="1859339"/>
            <a:ext cx="432048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ggplot</a:t>
            </a:r>
            <a:r>
              <a:rPr lang="en-GB" sz="2000" dirty="0">
                <a:latin typeface="Consolas" panose="020B0609020204030204" pitchFamily="49" charset="0"/>
              </a:rPr>
              <a:t>(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</a:rPr>
              <a:t>aes</a:t>
            </a:r>
            <a:r>
              <a:rPr lang="en-GB" sz="2000" dirty="0">
                <a:latin typeface="Consolas" panose="020B0609020204030204" pitchFamily="49" charset="0"/>
              </a:rPr>
              <a:t>(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  x=-10*log10(PEP),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  group=Experiment,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  colour=condition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)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) +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geom_density</a:t>
            </a:r>
            <a:r>
              <a:rPr lang="en-GB" sz="2000" dirty="0">
                <a:latin typeface="Consolas" panose="020B0609020204030204" pitchFamily="49" charset="0"/>
              </a:rPr>
              <a:t>() +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geom_vline</a:t>
            </a:r>
            <a:r>
              <a:rPr lang="en-GB" sz="2000" dirty="0">
                <a:latin typeface="Consolas" panose="020B0609020204030204" pitchFamily="49" charset="0"/>
              </a:rPr>
              <a:t>(</a:t>
            </a:r>
            <a:r>
              <a:rPr lang="en-GB" sz="2000" dirty="0" err="1">
                <a:latin typeface="Consolas" panose="020B0609020204030204" pitchFamily="49" charset="0"/>
              </a:rPr>
              <a:t>xintercept</a:t>
            </a:r>
            <a:r>
              <a:rPr lang="en-GB" sz="2000" dirty="0">
                <a:latin typeface="Consolas" panose="020B0609020204030204" pitchFamily="49" charset="0"/>
              </a:rPr>
              <a:t> = 20)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E53FF-592C-2D8A-8157-7E5392CA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6" y="1859339"/>
            <a:ext cx="7315200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865D47-E129-35F2-AA69-33C876A2EB7F}"/>
              </a:ext>
            </a:extLst>
          </p:cNvPr>
          <p:cNvSpPr txBox="1"/>
          <p:nvPr/>
        </p:nvSpPr>
        <p:spPr>
          <a:xfrm>
            <a:off x="3480348" y="6060142"/>
            <a:ext cx="5231304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/>
              <a:t>Phred Score = </a:t>
            </a:r>
            <a:r>
              <a:rPr lang="en-GB" sz="2800" dirty="0">
                <a:latin typeface="Consolas" panose="020B0609020204030204" pitchFamily="49" charset="0"/>
              </a:rPr>
              <a:t>-10 * log10(p) </a:t>
            </a:r>
          </a:p>
        </p:txBody>
      </p:sp>
    </p:spTree>
    <p:extLst>
      <p:ext uri="{BB962C8B-B14F-4D97-AF65-F5344CB8AC3E}">
        <p14:creationId xmlns:p14="http://schemas.microsoft.com/office/powerpoint/2010/main" val="1331187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04B95-B4C6-88DA-1312-F6F03D81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Match Score Distribution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9A89C-ADDA-4EBF-A35C-3288A531D96D}"/>
              </a:ext>
            </a:extLst>
          </p:cNvPr>
          <p:cNvSpPr txBox="1"/>
          <p:nvPr/>
        </p:nvSpPr>
        <p:spPr>
          <a:xfrm>
            <a:off x="263352" y="1720840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  </a:t>
            </a:r>
            <a:r>
              <a:rPr lang="en-GB" sz="2400" dirty="0" err="1">
                <a:latin typeface="Consolas" panose="020B0609020204030204" pitchFamily="49" charset="0"/>
              </a:rPr>
              <a:t>ggplot</a:t>
            </a:r>
            <a:r>
              <a:rPr lang="en-GB" sz="2400" dirty="0">
                <a:latin typeface="Consolas" panose="020B0609020204030204" pitchFamily="49" charset="0"/>
              </a:rPr>
              <a:t>(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    </a:t>
            </a:r>
            <a:r>
              <a:rPr lang="en-GB" sz="2400" dirty="0" err="1">
                <a:latin typeface="Consolas" panose="020B0609020204030204" pitchFamily="49" charset="0"/>
              </a:rPr>
              <a:t>aes</a:t>
            </a:r>
            <a:r>
              <a:rPr lang="en-GB" sz="2400" dirty="0">
                <a:latin typeface="Consolas" panose="020B0609020204030204" pitchFamily="49" charset="0"/>
              </a:rPr>
              <a:t>(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      x=Score,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      group=Experiment,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      colour=condition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    )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  ) +</a:t>
            </a:r>
          </a:p>
          <a:p>
            <a:r>
              <a:rPr lang="en-GB" sz="2400" dirty="0">
                <a:latin typeface="Consolas" panose="020B0609020204030204" pitchFamily="49" charset="0"/>
              </a:rPr>
              <a:t>  </a:t>
            </a:r>
            <a:r>
              <a:rPr lang="en-GB" sz="2400" dirty="0" err="1">
                <a:latin typeface="Consolas" panose="020B0609020204030204" pitchFamily="49" charset="0"/>
              </a:rPr>
              <a:t>geom_density</a:t>
            </a:r>
            <a:r>
              <a:rPr lang="en-GB" sz="2400" dirty="0">
                <a:latin typeface="Consolas" panose="020B0609020204030204" pitchFamily="49" charset="0"/>
              </a:rPr>
              <a:t>()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E06EE-DF32-EA32-71CC-5F4066A82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48" y="2060848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374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155ED-939D-8233-275D-3753FD689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Incomplete Digestion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351F7-7538-A5DC-0D65-506C0476EA1B}"/>
              </a:ext>
            </a:extLst>
          </p:cNvPr>
          <p:cNvSpPr txBox="1"/>
          <p:nvPr/>
        </p:nvSpPr>
        <p:spPr>
          <a:xfrm>
            <a:off x="263352" y="1556792"/>
            <a:ext cx="6096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ggplot</a:t>
            </a:r>
            <a:r>
              <a:rPr lang="en-GB" sz="2000" dirty="0">
                <a:latin typeface="Consolas" panose="020B0609020204030204" pitchFamily="49" charset="0"/>
              </a:rPr>
              <a:t>(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</a:rPr>
              <a:t>aes</a:t>
            </a:r>
            <a:r>
              <a:rPr lang="en-GB" sz="2000" dirty="0">
                <a:latin typeface="Consolas" panose="020B0609020204030204" pitchFamily="49" charset="0"/>
              </a:rPr>
              <a:t>(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  x=`Missed cleavages`,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  fill=condition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)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) +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geom_bar</a:t>
            </a:r>
            <a:r>
              <a:rPr lang="en-GB" sz="2000" dirty="0">
                <a:latin typeface="Consolas" panose="020B0609020204030204" pitchFamily="49" charset="0"/>
              </a:rPr>
              <a:t>() +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coord_flip</a:t>
            </a:r>
            <a:r>
              <a:rPr lang="en-GB" sz="2000" dirty="0">
                <a:latin typeface="Consolas" panose="020B0609020204030204" pitchFamily="49" charset="0"/>
              </a:rPr>
              <a:t>() +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facet_wrap</a:t>
            </a:r>
            <a:r>
              <a:rPr lang="en-GB" sz="2000" dirty="0">
                <a:latin typeface="Consolas" panose="020B0609020204030204" pitchFamily="49" charset="0"/>
              </a:rPr>
              <a:t>(vars(Experiment))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D47EF-6F9C-B9BD-BAA1-78340D79A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905" y="1556792"/>
            <a:ext cx="6854552" cy="51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275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E86498-9420-9CE1-2A0C-349473531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89" y="2903591"/>
            <a:ext cx="4622268" cy="3961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74B3C4-A205-AD5F-B0E7-100F6F387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422"/>
            <a:ext cx="10972800" cy="1143000"/>
          </a:xfrm>
        </p:spPr>
        <p:txBody>
          <a:bodyPr/>
          <a:lstStyle/>
          <a:p>
            <a:r>
              <a:rPr lang="en-GB" dirty="0"/>
              <a:t>Total PSMs and Contaminants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EF30B-722B-2E94-3FD9-5D9D1D90AA63}"/>
              </a:ext>
            </a:extLst>
          </p:cNvPr>
          <p:cNvSpPr txBox="1"/>
          <p:nvPr/>
        </p:nvSpPr>
        <p:spPr>
          <a:xfrm>
            <a:off x="191344" y="948690"/>
            <a:ext cx="828092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mutate(</a:t>
            </a:r>
          </a:p>
          <a:p>
            <a:r>
              <a:rPr lang="en-GB" dirty="0">
                <a:latin typeface="Consolas" panose="020B0609020204030204" pitchFamily="49" charset="0"/>
              </a:rPr>
              <a:t>    `Potential contaminant` = </a:t>
            </a:r>
            <a:r>
              <a:rPr lang="en-GB" dirty="0" err="1">
                <a:latin typeface="Consolas" panose="020B0609020204030204" pitchFamily="49" charset="0"/>
              </a:rPr>
              <a:t>if_else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  is.na(`Potential contaminant`),</a:t>
            </a:r>
          </a:p>
          <a:p>
            <a:r>
              <a:rPr lang="en-GB" dirty="0">
                <a:latin typeface="Consolas" panose="020B0609020204030204" pitchFamily="49" charset="0"/>
              </a:rPr>
              <a:t>      "Normal",</a:t>
            </a:r>
          </a:p>
          <a:p>
            <a:r>
              <a:rPr lang="en-GB" dirty="0">
                <a:latin typeface="Consolas" panose="020B0609020204030204" pitchFamily="49" charset="0"/>
              </a:rPr>
              <a:t>      "Contaminant“</a:t>
            </a:r>
          </a:p>
          <a:p>
            <a:r>
              <a:rPr lang="en-GB" dirty="0">
                <a:latin typeface="Consolas" panose="020B0609020204030204" pitchFamily="49" charset="0"/>
              </a:rPr>
              <a:t>  ))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Experiment,condition,`Potential</a:t>
            </a:r>
            <a:r>
              <a:rPr lang="en-GB" dirty="0">
                <a:latin typeface="Consolas" panose="020B0609020204030204" pitchFamily="49" charset="0"/>
              </a:rPr>
              <a:t> contaminant`</a:t>
            </a: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count() |&gt;</a:t>
            </a:r>
          </a:p>
          <a:p>
            <a:r>
              <a:rPr lang="en-GB" dirty="0">
                <a:latin typeface="Consolas" panose="020B0609020204030204" pitchFamily="49" charset="0"/>
              </a:rPr>
              <a:t>  ungroup()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ggplot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aes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  x=`Potential contaminant`, </a:t>
            </a:r>
          </a:p>
          <a:p>
            <a:r>
              <a:rPr lang="en-GB" dirty="0">
                <a:latin typeface="Consolas" panose="020B0609020204030204" pitchFamily="49" charset="0"/>
              </a:rPr>
              <a:t>      y=n, </a:t>
            </a:r>
          </a:p>
          <a:p>
            <a:r>
              <a:rPr lang="en-GB" dirty="0">
                <a:latin typeface="Consolas" panose="020B0609020204030204" pitchFamily="49" charset="0"/>
              </a:rPr>
              <a:t>      fill=`Potential contaminant`</a:t>
            </a:r>
          </a:p>
          <a:p>
            <a:r>
              <a:rPr lang="en-GB" dirty="0">
                <a:latin typeface="Consolas" panose="020B0609020204030204" pitchFamily="49" charset="0"/>
              </a:rPr>
              <a:t>    )</a:t>
            </a:r>
          </a:p>
          <a:p>
            <a:r>
              <a:rPr lang="en-GB" dirty="0">
                <a:latin typeface="Consolas" panose="020B0609020204030204" pitchFamily="49" charset="0"/>
              </a:rPr>
              <a:t>  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geom_col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show.legend</a:t>
            </a:r>
            <a:r>
              <a:rPr lang="en-GB" dirty="0">
                <a:latin typeface="Consolas" panose="020B0609020204030204" pitchFamily="49" charset="0"/>
              </a:rPr>
              <a:t> = FALSE)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facet_wrap</a:t>
            </a:r>
            <a:r>
              <a:rPr lang="en-GB" dirty="0">
                <a:latin typeface="Consolas" panose="020B0609020204030204" pitchFamily="49" charset="0"/>
              </a:rPr>
              <a:t>(vars(Experiment))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38AE1-7E65-32F5-12B8-F8E33C276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834" y="948690"/>
            <a:ext cx="5487166" cy="18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1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BE8F6-A938-2514-7B7F-C2EEFC8F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Intensity Distributions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884327-9536-14FE-BDAF-E88AC7ACCCDA}"/>
              </a:ext>
            </a:extLst>
          </p:cNvPr>
          <p:cNvSpPr txBox="1"/>
          <p:nvPr/>
        </p:nvSpPr>
        <p:spPr>
          <a:xfrm>
            <a:off x="191344" y="1772816"/>
            <a:ext cx="6096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ggplot</a:t>
            </a:r>
            <a:r>
              <a:rPr lang="en-GB" sz="2000" dirty="0">
                <a:latin typeface="Consolas" panose="020B0609020204030204" pitchFamily="49" charset="0"/>
              </a:rPr>
              <a:t>(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</a:rPr>
              <a:t>aes</a:t>
            </a:r>
            <a:r>
              <a:rPr lang="en-GB" sz="2000" dirty="0">
                <a:latin typeface="Consolas" panose="020B0609020204030204" pitchFamily="49" charset="0"/>
              </a:rPr>
              <a:t>(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  x=Experiment, 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  y=log10(Intensity), 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  fill=condition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)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) +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geom_violin</a:t>
            </a:r>
            <a:r>
              <a:rPr lang="en-GB" sz="2000" dirty="0">
                <a:latin typeface="Consolas" panose="020B0609020204030204" pitchFamily="49" charset="0"/>
              </a:rPr>
              <a:t>() +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coord_flip</a:t>
            </a:r>
            <a:r>
              <a:rPr lang="en-GB" sz="2000" dirty="0">
                <a:latin typeface="Consolas" panose="020B0609020204030204" pitchFamily="49" charset="0"/>
              </a:rPr>
              <a:t>()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BC43E-508F-F33C-56D2-00DD331BC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763" y="1417638"/>
            <a:ext cx="7282634" cy="4494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48F634-E675-29F5-A6DA-3F186CAF8D5F}"/>
              </a:ext>
            </a:extLst>
          </p:cNvPr>
          <p:cNvSpPr txBox="1"/>
          <p:nvPr/>
        </p:nvSpPr>
        <p:spPr>
          <a:xfrm>
            <a:off x="1969261" y="6398696"/>
            <a:ext cx="825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Check distribution shapes – check observed amounts are similar (or understand if not)</a:t>
            </a:r>
          </a:p>
        </p:txBody>
      </p:sp>
    </p:spTree>
    <p:extLst>
      <p:ext uri="{BB962C8B-B14F-4D97-AF65-F5344CB8AC3E}">
        <p14:creationId xmlns:p14="http://schemas.microsoft.com/office/powerpoint/2010/main" val="284882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4E53E-14F2-42EA-804D-08B0B2A5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"Bottom-up" proteomics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DF08E-D9B2-4519-8BED-68132C3F1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0" t="13713" r="18248" b="10689"/>
          <a:stretch/>
        </p:blipFill>
        <p:spPr>
          <a:xfrm>
            <a:off x="1343472" y="1268760"/>
            <a:ext cx="2404955" cy="293287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7393B90C-33F9-4F8D-A2C4-F8F200C2843C}"/>
              </a:ext>
            </a:extLst>
          </p:cNvPr>
          <p:cNvSpPr/>
          <p:nvPr/>
        </p:nvSpPr>
        <p:spPr>
          <a:xfrm>
            <a:off x="4513756" y="2156371"/>
            <a:ext cx="2666703" cy="125881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Trypsin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7FE602E-D3D6-4C38-9058-350AA008A0A2}"/>
              </a:ext>
            </a:extLst>
          </p:cNvPr>
          <p:cNvGrpSpPr/>
          <p:nvPr/>
        </p:nvGrpSpPr>
        <p:grpSpPr>
          <a:xfrm>
            <a:off x="7692428" y="1534469"/>
            <a:ext cx="3610498" cy="2321506"/>
            <a:chOff x="5951984" y="1343199"/>
            <a:chExt cx="4598415" cy="295672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F00EEAA-809A-453F-8CAC-7C33ECFCF320}"/>
                </a:ext>
              </a:extLst>
            </p:cNvPr>
            <p:cNvGrpSpPr/>
            <p:nvPr/>
          </p:nvGrpSpPr>
          <p:grpSpPr>
            <a:xfrm>
              <a:off x="5951984" y="1343199"/>
              <a:ext cx="3384376" cy="720080"/>
              <a:chOff x="6672064" y="1772816"/>
              <a:chExt cx="3384376" cy="720080"/>
            </a:xfrm>
          </p:grpSpPr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114A3188-3A68-4E17-A311-476D438934F7}"/>
                  </a:ext>
                </a:extLst>
              </p:cNvPr>
              <p:cNvSpPr/>
              <p:nvPr/>
            </p:nvSpPr>
            <p:spPr>
              <a:xfrm>
                <a:off x="6960096" y="1772816"/>
                <a:ext cx="3096344" cy="720080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Peptide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9C01B27-0767-4A0A-89DF-0DBA526FD557}"/>
                  </a:ext>
                </a:extLst>
              </p:cNvPr>
              <p:cNvSpPr/>
              <p:nvPr/>
            </p:nvSpPr>
            <p:spPr>
              <a:xfrm>
                <a:off x="6672064" y="1952836"/>
                <a:ext cx="576064" cy="3600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K/R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41AA0F6-1196-4336-BA33-F8C40A451DD1}"/>
                </a:ext>
              </a:extLst>
            </p:cNvPr>
            <p:cNvGrpSpPr/>
            <p:nvPr/>
          </p:nvGrpSpPr>
          <p:grpSpPr>
            <a:xfrm>
              <a:off x="6130255" y="1666733"/>
              <a:ext cx="3384376" cy="720080"/>
              <a:chOff x="6672064" y="1772816"/>
              <a:chExt cx="3384376" cy="720080"/>
            </a:xfrm>
          </p:grpSpPr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9A1024F3-08F2-4C86-89BF-B20C549F9BBB}"/>
                  </a:ext>
                </a:extLst>
              </p:cNvPr>
              <p:cNvSpPr/>
              <p:nvPr/>
            </p:nvSpPr>
            <p:spPr>
              <a:xfrm>
                <a:off x="6960096" y="1772816"/>
                <a:ext cx="3096344" cy="720080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Peptide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43D0706-D948-4D8D-BC1E-4AF5AE11FDCA}"/>
                  </a:ext>
                </a:extLst>
              </p:cNvPr>
              <p:cNvSpPr/>
              <p:nvPr/>
            </p:nvSpPr>
            <p:spPr>
              <a:xfrm>
                <a:off x="6672064" y="1952836"/>
                <a:ext cx="576064" cy="3600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K/R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E334310-7D5C-4C2B-BC09-120A18FAA6B5}"/>
                </a:ext>
              </a:extLst>
            </p:cNvPr>
            <p:cNvGrpSpPr/>
            <p:nvPr/>
          </p:nvGrpSpPr>
          <p:grpSpPr>
            <a:xfrm>
              <a:off x="6308526" y="1986149"/>
              <a:ext cx="3384376" cy="720080"/>
              <a:chOff x="6672064" y="1772816"/>
              <a:chExt cx="3384376" cy="720080"/>
            </a:xfrm>
          </p:grpSpPr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6529554A-232A-4307-AE2E-C139D0B73615}"/>
                  </a:ext>
                </a:extLst>
              </p:cNvPr>
              <p:cNvSpPr/>
              <p:nvPr/>
            </p:nvSpPr>
            <p:spPr>
              <a:xfrm>
                <a:off x="6960096" y="1772816"/>
                <a:ext cx="3096344" cy="720080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Peptide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9EDC05D-F66D-429C-9CEA-085950A04328}"/>
                  </a:ext>
                </a:extLst>
              </p:cNvPr>
              <p:cNvSpPr/>
              <p:nvPr/>
            </p:nvSpPr>
            <p:spPr>
              <a:xfrm>
                <a:off x="6672064" y="1952836"/>
                <a:ext cx="576064" cy="3600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K/R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00AAD4-84CF-4504-AAF3-50C32B1BF595}"/>
                </a:ext>
              </a:extLst>
            </p:cNvPr>
            <p:cNvGrpSpPr/>
            <p:nvPr/>
          </p:nvGrpSpPr>
          <p:grpSpPr>
            <a:xfrm>
              <a:off x="6486797" y="2309683"/>
              <a:ext cx="3384376" cy="720080"/>
              <a:chOff x="6672064" y="1772816"/>
              <a:chExt cx="3384376" cy="720080"/>
            </a:xfrm>
          </p:grpSpPr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E4AF549C-B608-4BC6-B95F-53670961618F}"/>
                  </a:ext>
                </a:extLst>
              </p:cNvPr>
              <p:cNvSpPr/>
              <p:nvPr/>
            </p:nvSpPr>
            <p:spPr>
              <a:xfrm>
                <a:off x="6960096" y="1772816"/>
                <a:ext cx="3096344" cy="720080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Peptide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654D3F6-EBA8-459E-A231-B16274038CF5}"/>
                  </a:ext>
                </a:extLst>
              </p:cNvPr>
              <p:cNvSpPr/>
              <p:nvPr/>
            </p:nvSpPr>
            <p:spPr>
              <a:xfrm>
                <a:off x="6672064" y="1952836"/>
                <a:ext cx="576064" cy="3600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K/R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671AB5E-85DA-44E7-94C3-DC5FA856D4AD}"/>
                </a:ext>
              </a:extLst>
            </p:cNvPr>
            <p:cNvGrpSpPr/>
            <p:nvPr/>
          </p:nvGrpSpPr>
          <p:grpSpPr>
            <a:xfrm>
              <a:off x="6631210" y="2613361"/>
              <a:ext cx="3384376" cy="720080"/>
              <a:chOff x="6672064" y="1772816"/>
              <a:chExt cx="3384376" cy="720080"/>
            </a:xfrm>
          </p:grpSpPr>
          <p:sp>
            <p:nvSpPr>
              <p:cNvPr id="22" name="Arrow: Right 21">
                <a:extLst>
                  <a:ext uri="{FF2B5EF4-FFF2-40B4-BE49-F238E27FC236}">
                    <a16:creationId xmlns:a16="http://schemas.microsoft.com/office/drawing/2014/main" id="{A7E3061B-E32E-4158-A2CE-3D8BEAE2CA75}"/>
                  </a:ext>
                </a:extLst>
              </p:cNvPr>
              <p:cNvSpPr/>
              <p:nvPr/>
            </p:nvSpPr>
            <p:spPr>
              <a:xfrm>
                <a:off x="6960096" y="1772816"/>
                <a:ext cx="3096344" cy="720080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Peptide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B80289B-9D2F-42DB-A97A-0472602E9C97}"/>
                  </a:ext>
                </a:extLst>
              </p:cNvPr>
              <p:cNvSpPr/>
              <p:nvPr/>
            </p:nvSpPr>
            <p:spPr>
              <a:xfrm>
                <a:off x="6672064" y="1952836"/>
                <a:ext cx="576064" cy="3600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K/R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A0775DC-3C00-49E5-B059-8AB1F48441B1}"/>
                </a:ext>
              </a:extLst>
            </p:cNvPr>
            <p:cNvGrpSpPr/>
            <p:nvPr/>
          </p:nvGrpSpPr>
          <p:grpSpPr>
            <a:xfrm>
              <a:off x="6809481" y="2936895"/>
              <a:ext cx="3384376" cy="720080"/>
              <a:chOff x="6672064" y="1772816"/>
              <a:chExt cx="3384376" cy="720080"/>
            </a:xfrm>
          </p:grpSpPr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A63B6FB1-8B6B-458B-8B4A-062B3C3630D4}"/>
                  </a:ext>
                </a:extLst>
              </p:cNvPr>
              <p:cNvSpPr/>
              <p:nvPr/>
            </p:nvSpPr>
            <p:spPr>
              <a:xfrm>
                <a:off x="6960096" y="1772816"/>
                <a:ext cx="3096344" cy="720080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Peptide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03B821E-6575-4B56-9DBF-4BD5C101C420}"/>
                  </a:ext>
                </a:extLst>
              </p:cNvPr>
              <p:cNvSpPr/>
              <p:nvPr/>
            </p:nvSpPr>
            <p:spPr>
              <a:xfrm>
                <a:off x="6672064" y="1952836"/>
                <a:ext cx="576064" cy="3600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K/R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2323984-6FCA-41A6-A83A-997CC8CAD09E}"/>
                </a:ext>
              </a:extLst>
            </p:cNvPr>
            <p:cNvGrpSpPr/>
            <p:nvPr/>
          </p:nvGrpSpPr>
          <p:grpSpPr>
            <a:xfrm>
              <a:off x="6987752" y="3256311"/>
              <a:ext cx="3384376" cy="720080"/>
              <a:chOff x="6672064" y="1772816"/>
              <a:chExt cx="3384376" cy="720080"/>
            </a:xfrm>
          </p:grpSpPr>
          <p:sp>
            <p:nvSpPr>
              <p:cNvPr id="28" name="Arrow: Right 27">
                <a:extLst>
                  <a:ext uri="{FF2B5EF4-FFF2-40B4-BE49-F238E27FC236}">
                    <a16:creationId xmlns:a16="http://schemas.microsoft.com/office/drawing/2014/main" id="{F6EBB686-54B0-4BDC-83B3-985C1B408E52}"/>
                  </a:ext>
                </a:extLst>
              </p:cNvPr>
              <p:cNvSpPr/>
              <p:nvPr/>
            </p:nvSpPr>
            <p:spPr>
              <a:xfrm>
                <a:off x="6960096" y="1772816"/>
                <a:ext cx="3096344" cy="720080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Peptide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C7D1CCD-80C8-417F-A707-B210800CE613}"/>
                  </a:ext>
                </a:extLst>
              </p:cNvPr>
              <p:cNvSpPr/>
              <p:nvPr/>
            </p:nvSpPr>
            <p:spPr>
              <a:xfrm>
                <a:off x="6672064" y="1952836"/>
                <a:ext cx="576064" cy="3600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K/R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5094B3A-61B6-427F-A25B-7E25C9BB7A52}"/>
                </a:ext>
              </a:extLst>
            </p:cNvPr>
            <p:cNvGrpSpPr/>
            <p:nvPr/>
          </p:nvGrpSpPr>
          <p:grpSpPr>
            <a:xfrm>
              <a:off x="7166023" y="3579845"/>
              <a:ext cx="3384376" cy="720080"/>
              <a:chOff x="6672064" y="1772816"/>
              <a:chExt cx="3384376" cy="720080"/>
            </a:xfrm>
          </p:grpSpPr>
          <p:sp>
            <p:nvSpPr>
              <p:cNvPr id="31" name="Arrow: Right 30">
                <a:extLst>
                  <a:ext uri="{FF2B5EF4-FFF2-40B4-BE49-F238E27FC236}">
                    <a16:creationId xmlns:a16="http://schemas.microsoft.com/office/drawing/2014/main" id="{1CDDE79E-B3A9-46EA-91BD-256ECC295ABC}"/>
                  </a:ext>
                </a:extLst>
              </p:cNvPr>
              <p:cNvSpPr/>
              <p:nvPr/>
            </p:nvSpPr>
            <p:spPr>
              <a:xfrm>
                <a:off x="6960096" y="1772816"/>
                <a:ext cx="3096344" cy="720080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Peptide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8B59F28-0875-4E65-BCAE-4B4A1633A8D5}"/>
                  </a:ext>
                </a:extLst>
              </p:cNvPr>
              <p:cNvSpPr/>
              <p:nvPr/>
            </p:nvSpPr>
            <p:spPr>
              <a:xfrm>
                <a:off x="6672064" y="1952836"/>
                <a:ext cx="576064" cy="36004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K/R</a:t>
                </a:r>
              </a:p>
            </p:txBody>
          </p:sp>
        </p:grpSp>
      </p:grp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CA0748C9-BE66-43E0-AC5A-A053FD693232}"/>
              </a:ext>
            </a:extLst>
          </p:cNvPr>
          <p:cNvSpPr/>
          <p:nvPr/>
        </p:nvSpPr>
        <p:spPr>
          <a:xfrm rot="19525065" flipH="1">
            <a:off x="8502250" y="4090795"/>
            <a:ext cx="2067200" cy="125881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LC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4C6ECF4-EB80-4457-9B5D-EBCA44E97A1A}"/>
              </a:ext>
            </a:extLst>
          </p:cNvPr>
          <p:cNvGrpSpPr/>
          <p:nvPr/>
        </p:nvGrpSpPr>
        <p:grpSpPr>
          <a:xfrm>
            <a:off x="6836770" y="5407692"/>
            <a:ext cx="2665282" cy="565379"/>
            <a:chOff x="3724417" y="5157192"/>
            <a:chExt cx="2665282" cy="565379"/>
          </a:xfrm>
        </p:grpSpPr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7EC384A2-C24A-49C7-B5A4-2BA5F6181330}"/>
                </a:ext>
              </a:extLst>
            </p:cNvPr>
            <p:cNvSpPr/>
            <p:nvPr/>
          </p:nvSpPr>
          <p:spPr>
            <a:xfrm flipH="1">
              <a:off x="3724417" y="5157192"/>
              <a:ext cx="2431129" cy="565379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Peptide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C483F0A-E37D-4473-BE02-9028C217DFA1}"/>
                </a:ext>
              </a:extLst>
            </p:cNvPr>
            <p:cNvSpPr/>
            <p:nvPr/>
          </p:nvSpPr>
          <p:spPr>
            <a:xfrm>
              <a:off x="5937396" y="5298536"/>
              <a:ext cx="452303" cy="28269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K/R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6440292-71E0-4671-A148-03F006CEB3E3}"/>
              </a:ext>
            </a:extLst>
          </p:cNvPr>
          <p:cNvGrpSpPr/>
          <p:nvPr/>
        </p:nvGrpSpPr>
        <p:grpSpPr>
          <a:xfrm>
            <a:off x="4926920" y="5572740"/>
            <a:ext cx="2665282" cy="565379"/>
            <a:chOff x="3724417" y="5157192"/>
            <a:chExt cx="2665282" cy="565379"/>
          </a:xfrm>
        </p:grpSpPr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6CC49FEF-EFC7-4ABF-B2EB-187A3ADD64F4}"/>
                </a:ext>
              </a:extLst>
            </p:cNvPr>
            <p:cNvSpPr/>
            <p:nvPr/>
          </p:nvSpPr>
          <p:spPr>
            <a:xfrm flipH="1">
              <a:off x="3724417" y="5157192"/>
              <a:ext cx="2431129" cy="565379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Peptide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F03C57-2C94-435B-87F0-DC4DD9CC8312}"/>
                </a:ext>
              </a:extLst>
            </p:cNvPr>
            <p:cNvSpPr/>
            <p:nvPr/>
          </p:nvSpPr>
          <p:spPr>
            <a:xfrm>
              <a:off x="5937396" y="5298536"/>
              <a:ext cx="452303" cy="28269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K/R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EC9E38B-8E93-4BD9-ACFC-D7C71F64FC9C}"/>
              </a:ext>
            </a:extLst>
          </p:cNvPr>
          <p:cNvGrpSpPr/>
          <p:nvPr/>
        </p:nvGrpSpPr>
        <p:grpSpPr>
          <a:xfrm>
            <a:off x="2910696" y="5716756"/>
            <a:ext cx="2665282" cy="565379"/>
            <a:chOff x="3724417" y="5157192"/>
            <a:chExt cx="2665282" cy="565379"/>
          </a:xfrm>
        </p:grpSpPr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145E4DB0-0264-44E9-AD85-F500EA9974FE}"/>
                </a:ext>
              </a:extLst>
            </p:cNvPr>
            <p:cNvSpPr/>
            <p:nvPr/>
          </p:nvSpPr>
          <p:spPr>
            <a:xfrm flipH="1">
              <a:off x="3724417" y="5157192"/>
              <a:ext cx="2431129" cy="565379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Peptide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EDB647D-7508-4BAC-9E6A-8061B720679F}"/>
                </a:ext>
              </a:extLst>
            </p:cNvPr>
            <p:cNvSpPr/>
            <p:nvPr/>
          </p:nvSpPr>
          <p:spPr>
            <a:xfrm>
              <a:off x="5937396" y="5298536"/>
              <a:ext cx="452303" cy="28269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K/R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77E416F-4C31-47FD-BF65-43709C226812}"/>
              </a:ext>
            </a:extLst>
          </p:cNvPr>
          <p:cNvSpPr/>
          <p:nvPr/>
        </p:nvSpPr>
        <p:spPr>
          <a:xfrm>
            <a:off x="1183366" y="5223982"/>
            <a:ext cx="1656184" cy="149817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Mass Spec</a:t>
            </a:r>
          </a:p>
        </p:txBody>
      </p:sp>
    </p:spTree>
    <p:extLst>
      <p:ext uri="{BB962C8B-B14F-4D97-AF65-F5344CB8AC3E}">
        <p14:creationId xmlns:p14="http://schemas.microsoft.com/office/powerpoint/2010/main" val="403182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4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8C1EB-ADF3-A035-16B1-D4C50C04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PSMs over LC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36BAC3-F7F8-FE6D-33E2-89DED8DD7A62}"/>
              </a:ext>
            </a:extLst>
          </p:cNvPr>
          <p:cNvSpPr txBox="1"/>
          <p:nvPr/>
        </p:nvSpPr>
        <p:spPr>
          <a:xfrm>
            <a:off x="119336" y="1412776"/>
            <a:ext cx="1058517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mutate(</a:t>
            </a:r>
          </a:p>
          <a:p>
            <a:r>
              <a:rPr lang="en-GB" dirty="0">
                <a:latin typeface="Consolas" panose="020B0609020204030204" pitchFamily="49" charset="0"/>
              </a:rPr>
              <a:t>    `Retention time` = </a:t>
            </a:r>
            <a:r>
              <a:rPr lang="en-GB" dirty="0" err="1">
                <a:latin typeface="Consolas" panose="020B0609020204030204" pitchFamily="49" charset="0"/>
              </a:rPr>
              <a:t>as.integer</a:t>
            </a:r>
            <a:r>
              <a:rPr lang="en-GB" dirty="0">
                <a:latin typeface="Consolas" panose="020B0609020204030204" pitchFamily="49" charset="0"/>
              </a:rPr>
              <a:t>(`Retention time`)</a:t>
            </a: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`Retention time`, Experiment, condition</a:t>
            </a: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count(name="</a:t>
            </a:r>
            <a:r>
              <a:rPr lang="en-GB" dirty="0" err="1">
                <a:latin typeface="Consolas" panose="020B0609020204030204" pitchFamily="49" charset="0"/>
              </a:rPr>
              <a:t>Num_PSMS</a:t>
            </a:r>
            <a:r>
              <a:rPr lang="en-GB" dirty="0">
                <a:latin typeface="Consolas" panose="020B0609020204030204" pitchFamily="49" charset="0"/>
              </a:rPr>
              <a:t>")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ggplot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aes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  x=`Retention time`, </a:t>
            </a:r>
          </a:p>
          <a:p>
            <a:r>
              <a:rPr lang="en-GB" dirty="0">
                <a:latin typeface="Consolas" panose="020B0609020204030204" pitchFamily="49" charset="0"/>
              </a:rPr>
              <a:t>      y=</a:t>
            </a:r>
            <a:r>
              <a:rPr lang="en-GB" dirty="0" err="1">
                <a:latin typeface="Consolas" panose="020B0609020204030204" pitchFamily="49" charset="0"/>
              </a:rPr>
              <a:t>Num_PSMS</a:t>
            </a:r>
            <a:r>
              <a:rPr lang="en-GB" dirty="0">
                <a:latin typeface="Consolas" panose="020B0609020204030204" pitchFamily="49" charset="0"/>
              </a:rPr>
              <a:t>, </a:t>
            </a:r>
          </a:p>
          <a:p>
            <a:r>
              <a:rPr lang="en-GB" dirty="0">
                <a:latin typeface="Consolas" panose="020B0609020204030204" pitchFamily="49" charset="0"/>
              </a:rPr>
              <a:t>      colour=condition</a:t>
            </a:r>
          </a:p>
          <a:p>
            <a:r>
              <a:rPr lang="en-GB" dirty="0">
                <a:latin typeface="Consolas" panose="020B0609020204030204" pitchFamily="49" charset="0"/>
              </a:rPr>
              <a:t>    )</a:t>
            </a:r>
          </a:p>
          <a:p>
            <a:r>
              <a:rPr lang="en-GB" dirty="0">
                <a:latin typeface="Consolas" panose="020B0609020204030204" pitchFamily="49" charset="0"/>
              </a:rPr>
              <a:t>  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geom_line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show.legend</a:t>
            </a:r>
            <a:r>
              <a:rPr lang="en-GB" dirty="0">
                <a:latin typeface="Consolas" panose="020B0609020204030204" pitchFamily="49" charset="0"/>
              </a:rPr>
              <a:t> = FALSE, linewidth=1)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facet_wrap</a:t>
            </a:r>
            <a:r>
              <a:rPr lang="en-GB" dirty="0">
                <a:latin typeface="Consolas" panose="020B0609020204030204" pitchFamily="49" charset="0"/>
              </a:rPr>
              <a:t>(vars(Experiment))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09FC1D-8BE3-1B49-F6B0-5F22A936A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803" y="3246161"/>
            <a:ext cx="5852517" cy="36118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ADDBFE-6D2B-B95A-DF36-2672FBE3C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265" y="1412776"/>
            <a:ext cx="521025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4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C9F30-AA8B-0EC7-209E-7731835E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Mass Accuracy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CD9CD-AF0D-495B-CDA7-06B8A3222E39}"/>
              </a:ext>
            </a:extLst>
          </p:cNvPr>
          <p:cNvSpPr txBox="1"/>
          <p:nvPr/>
        </p:nvSpPr>
        <p:spPr>
          <a:xfrm>
            <a:off x="263352" y="1628800"/>
            <a:ext cx="46805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ggplot</a:t>
            </a:r>
            <a:r>
              <a:rPr lang="en-GB" sz="2000" dirty="0">
                <a:latin typeface="Consolas" panose="020B0609020204030204" pitchFamily="49" charset="0"/>
              </a:rPr>
              <a:t>(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</a:rPr>
              <a:t>aes</a:t>
            </a:r>
            <a:r>
              <a:rPr lang="en-GB" sz="2000" dirty="0">
                <a:latin typeface="Consolas" panose="020B0609020204030204" pitchFamily="49" charset="0"/>
              </a:rPr>
              <a:t>(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  x=Experiment, 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  y=`Mass error [ppm]`, 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  fill=condition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)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) +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geom_violin</a:t>
            </a:r>
            <a:r>
              <a:rPr lang="en-GB" sz="2000" dirty="0">
                <a:latin typeface="Consolas" panose="020B0609020204030204" pitchFamily="49" charset="0"/>
              </a:rPr>
              <a:t>() +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geom_hline</a:t>
            </a:r>
            <a:r>
              <a:rPr lang="en-GB" sz="2000" dirty="0">
                <a:latin typeface="Consolas" panose="020B0609020204030204" pitchFamily="49" charset="0"/>
              </a:rPr>
              <a:t>(</a:t>
            </a:r>
            <a:r>
              <a:rPr lang="en-GB" sz="2000" dirty="0" err="1">
                <a:latin typeface="Consolas" panose="020B0609020204030204" pitchFamily="49" charset="0"/>
              </a:rPr>
              <a:t>yintercept</a:t>
            </a:r>
            <a:r>
              <a:rPr lang="en-GB" sz="2000" dirty="0">
                <a:latin typeface="Consolas" panose="020B0609020204030204" pitchFamily="49" charset="0"/>
              </a:rPr>
              <a:t> = 0) +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coord_flip</a:t>
            </a:r>
            <a:r>
              <a:rPr lang="en-GB" sz="2000" dirty="0">
                <a:latin typeface="Consolas" panose="020B0609020204030204" pitchFamily="49" charset="0"/>
              </a:rPr>
              <a:t>()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F859F0-3D5E-0AEE-2155-2C529EED2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96" y="1772816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6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0E03A-8028-CB7B-5E93-4EB23ED1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Measured vs Inferred PSMs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CB17B-BA34-C086-180A-7D238B5E88A9}"/>
              </a:ext>
            </a:extLst>
          </p:cNvPr>
          <p:cNvSpPr txBox="1"/>
          <p:nvPr/>
        </p:nvSpPr>
        <p:spPr>
          <a:xfrm>
            <a:off x="335360" y="1844824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(Experiment, condition, Type) |&gt;</a:t>
            </a:r>
          </a:p>
          <a:p>
            <a:r>
              <a:rPr lang="en-GB" dirty="0">
                <a:latin typeface="Consolas" panose="020B0609020204030204" pitchFamily="49" charset="0"/>
              </a:rPr>
              <a:t>  count()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ggplot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aes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  x=Experiment, </a:t>
            </a:r>
          </a:p>
          <a:p>
            <a:r>
              <a:rPr lang="en-GB" dirty="0">
                <a:latin typeface="Consolas" panose="020B0609020204030204" pitchFamily="49" charset="0"/>
              </a:rPr>
              <a:t>      y=n, </a:t>
            </a:r>
          </a:p>
          <a:p>
            <a:r>
              <a:rPr lang="en-GB" dirty="0">
                <a:latin typeface="Consolas" panose="020B0609020204030204" pitchFamily="49" charset="0"/>
              </a:rPr>
              <a:t>      fill=Type</a:t>
            </a:r>
          </a:p>
          <a:p>
            <a:r>
              <a:rPr lang="en-GB" dirty="0">
                <a:latin typeface="Consolas" panose="020B0609020204030204" pitchFamily="49" charset="0"/>
              </a:rPr>
              <a:t>    )</a:t>
            </a:r>
          </a:p>
          <a:p>
            <a:r>
              <a:rPr lang="en-GB" dirty="0">
                <a:latin typeface="Consolas" panose="020B0609020204030204" pitchFamily="49" charset="0"/>
              </a:rPr>
              <a:t>  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geom_col</a:t>
            </a:r>
            <a:r>
              <a:rPr lang="en-GB" dirty="0">
                <a:latin typeface="Consolas" panose="020B0609020204030204" pitchFamily="49" charset="0"/>
              </a:rPr>
              <a:t>()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coord_flip</a:t>
            </a:r>
            <a:r>
              <a:rPr lang="en-GB" dirty="0">
                <a:latin typeface="Consolas" panose="020B0609020204030204" pitchFamily="49" charset="0"/>
              </a:rPr>
              <a:t>()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facet_grid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rows=vars(condition), </a:t>
            </a:r>
          </a:p>
          <a:p>
            <a:r>
              <a:rPr lang="en-GB" dirty="0">
                <a:latin typeface="Consolas" panose="020B0609020204030204" pitchFamily="49" charset="0"/>
              </a:rPr>
              <a:t>    scale="</a:t>
            </a:r>
            <a:r>
              <a:rPr lang="en-GB" dirty="0" err="1">
                <a:latin typeface="Consolas" panose="020B0609020204030204" pitchFamily="49" charset="0"/>
              </a:rPr>
              <a:t>free_y</a:t>
            </a:r>
            <a:r>
              <a:rPr lang="en-GB" dirty="0">
                <a:latin typeface="Consolas" panose="020B0609020204030204" pitchFamily="49" charset="0"/>
              </a:rPr>
              <a:t>“</a:t>
            </a:r>
          </a:p>
          <a:p>
            <a:r>
              <a:rPr lang="en-GB" dirty="0">
                <a:latin typeface="Consolas" panose="020B0609020204030204" pitchFamily="49" charset="0"/>
              </a:rPr>
              <a:t>  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EE0F53-A3B0-3269-A706-09C08C61C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8" y="2468562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1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A04BAA-BC5F-1B76-0853-567E784B89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042"/>
          <a:stretch/>
        </p:blipFill>
        <p:spPr>
          <a:xfrm>
            <a:off x="3791745" y="2993936"/>
            <a:ext cx="8400256" cy="3864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92F258-B356-9631-3338-1C023ACF7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Retention Time Matching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B67D66-AD36-6F8D-9CB5-AD5BAF449804}"/>
              </a:ext>
            </a:extLst>
          </p:cNvPr>
          <p:cNvSpPr txBox="1"/>
          <p:nvPr/>
        </p:nvSpPr>
        <p:spPr>
          <a:xfrm>
            <a:off x="191344" y="1268760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ggplot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aes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  x=Experiment, </a:t>
            </a:r>
          </a:p>
          <a:p>
            <a:r>
              <a:rPr lang="en-GB" dirty="0">
                <a:latin typeface="Consolas" panose="020B0609020204030204" pitchFamily="49" charset="0"/>
              </a:rPr>
              <a:t>      y=`Retention time calibration`,</a:t>
            </a:r>
          </a:p>
          <a:p>
            <a:r>
              <a:rPr lang="en-GB" dirty="0">
                <a:latin typeface="Consolas" panose="020B0609020204030204" pitchFamily="49" charset="0"/>
              </a:rPr>
              <a:t>      colour=condition</a:t>
            </a:r>
          </a:p>
          <a:p>
            <a:r>
              <a:rPr lang="en-GB" dirty="0">
                <a:latin typeface="Consolas" panose="020B0609020204030204" pitchFamily="49" charset="0"/>
              </a:rPr>
              <a:t>    )</a:t>
            </a:r>
          </a:p>
          <a:p>
            <a:r>
              <a:rPr lang="en-GB" dirty="0">
                <a:latin typeface="Consolas" panose="020B0609020204030204" pitchFamily="49" charset="0"/>
              </a:rPr>
              <a:t>  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geom_boxplot</a:t>
            </a:r>
            <a:r>
              <a:rPr lang="en-GB" dirty="0">
                <a:latin typeface="Consolas" panose="020B0609020204030204" pitchFamily="49" charset="0"/>
              </a:rPr>
              <a:t>()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coord_flip</a:t>
            </a:r>
            <a:r>
              <a:rPr lang="en-GB" dirty="0">
                <a:latin typeface="Consolas" panose="020B0609020204030204" pitchFamily="49" charset="0"/>
              </a:rPr>
              <a:t>() +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facet_grid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cols=vars(Type)</a:t>
            </a:r>
          </a:p>
          <a:p>
            <a:r>
              <a:rPr lang="en-GB" dirty="0">
                <a:latin typeface="Consolas" panose="020B0609020204030204" pitchFamily="49" charset="0"/>
              </a:rPr>
              <a:t>  )</a:t>
            </a:r>
          </a:p>
        </p:txBody>
      </p:sp>
    </p:spTree>
    <p:extLst>
      <p:ext uri="{BB962C8B-B14F-4D97-AF65-F5344CB8AC3E}">
        <p14:creationId xmlns:p14="http://schemas.microsoft.com/office/powerpoint/2010/main" val="35380661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A75E14-DC33-9FE9-1071-33AA86C85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50" y="3429000"/>
            <a:ext cx="5556250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D2E7C-9CED-DC82-0038-FC6EC04D8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Retention Time Matching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F75AE-B04B-E571-1E6A-BFC14E8A3E89}"/>
              </a:ext>
            </a:extLst>
          </p:cNvPr>
          <p:cNvSpPr txBox="1"/>
          <p:nvPr/>
        </p:nvSpPr>
        <p:spPr>
          <a:xfrm>
            <a:off x="263352" y="1228050"/>
            <a:ext cx="109728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unite(</a:t>
            </a:r>
            <a:r>
              <a:rPr lang="en-GB" dirty="0" err="1">
                <a:latin typeface="Consolas" panose="020B0609020204030204" pitchFamily="49" charset="0"/>
              </a:rPr>
              <a:t>PSM,Sequence,Modifications</a:t>
            </a:r>
            <a:r>
              <a:rPr lang="en-GB" dirty="0">
                <a:latin typeface="Consolas" panose="020B0609020204030204" pitchFamily="49" charset="0"/>
              </a:rPr>
              <a:t>, </a:t>
            </a:r>
            <a:r>
              <a:rPr lang="en-GB" dirty="0" err="1">
                <a:latin typeface="Consolas" panose="020B0609020204030204" pitchFamily="49" charset="0"/>
              </a:rPr>
              <a:t>Charge,sep</a:t>
            </a:r>
            <a:r>
              <a:rPr lang="en-GB" dirty="0">
                <a:latin typeface="Consolas" panose="020B0609020204030204" pitchFamily="49" charset="0"/>
              </a:rPr>
              <a:t>=":")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(PSM) |&gt;</a:t>
            </a:r>
          </a:p>
          <a:p>
            <a:r>
              <a:rPr lang="en-GB" dirty="0">
                <a:latin typeface="Consolas" panose="020B0609020204030204" pitchFamily="49" charset="0"/>
              </a:rPr>
              <a:t>  filter(n() == 12 &amp; length(unique(Experiment))==12)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(PSM) |&gt;</a:t>
            </a:r>
          </a:p>
          <a:p>
            <a:r>
              <a:rPr lang="en-GB" dirty="0">
                <a:latin typeface="Consolas" panose="020B0609020204030204" pitchFamily="49" charset="0"/>
              </a:rPr>
              <a:t>  mutate(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average_time</a:t>
            </a:r>
            <a:r>
              <a:rPr lang="en-GB" dirty="0">
                <a:latin typeface="Consolas" panose="020B0609020204030204" pitchFamily="49" charset="0"/>
              </a:rPr>
              <a:t> = mean(`Retention time`),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Retention_Diff</a:t>
            </a:r>
            <a:r>
              <a:rPr lang="en-GB" dirty="0">
                <a:latin typeface="Consolas" panose="020B0609020204030204" pitchFamily="49" charset="0"/>
              </a:rPr>
              <a:t> = `Retention time`-</a:t>
            </a:r>
            <a:r>
              <a:rPr lang="en-GB" dirty="0" err="1">
                <a:latin typeface="Consolas" panose="020B0609020204030204" pitchFamily="49" charset="0"/>
              </a:rPr>
              <a:t>average_time</a:t>
            </a:r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  )-&gt; </a:t>
            </a:r>
            <a:r>
              <a:rPr lang="en-GB" dirty="0" err="1">
                <a:latin typeface="Consolas" panose="020B0609020204030204" pitchFamily="49" charset="0"/>
              </a:rPr>
              <a:t>retention_times</a:t>
            </a:r>
            <a:endParaRPr lang="en-GB" dirty="0">
              <a:latin typeface="Consolas" panose="020B0609020204030204" pitchFamily="49" charset="0"/>
            </a:endParaRPr>
          </a:p>
          <a:p>
            <a:endParaRPr lang="en-GB" dirty="0">
              <a:latin typeface="Consolas" panose="020B0609020204030204" pitchFamily="49" charset="0"/>
            </a:endParaRPr>
          </a:p>
          <a:p>
            <a:r>
              <a:rPr lang="en-GB" dirty="0" err="1">
                <a:latin typeface="Consolas" panose="020B0609020204030204" pitchFamily="49" charset="0"/>
              </a:rPr>
              <a:t>retention_times</a:t>
            </a:r>
            <a:r>
              <a:rPr lang="en-GB" dirty="0">
                <a:latin typeface="Consolas" panose="020B0609020204030204" pitchFamily="49" charset="0"/>
              </a:rPr>
              <a:t>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ggplot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aes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  x=</a:t>
            </a:r>
            <a:r>
              <a:rPr lang="en-GB" dirty="0" err="1">
                <a:latin typeface="Consolas" panose="020B0609020204030204" pitchFamily="49" charset="0"/>
              </a:rPr>
              <a:t>average_time</a:t>
            </a:r>
            <a:r>
              <a:rPr lang="en-GB" dirty="0">
                <a:latin typeface="Consolas" panose="020B0609020204030204" pitchFamily="49" charset="0"/>
              </a:rPr>
              <a:t>,</a:t>
            </a:r>
          </a:p>
          <a:p>
            <a:r>
              <a:rPr lang="en-GB" dirty="0">
                <a:latin typeface="Consolas" panose="020B0609020204030204" pitchFamily="49" charset="0"/>
              </a:rPr>
              <a:t>      y=</a:t>
            </a:r>
            <a:r>
              <a:rPr lang="en-GB" dirty="0" err="1">
                <a:latin typeface="Consolas" panose="020B0609020204030204" pitchFamily="49" charset="0"/>
              </a:rPr>
              <a:t>Retention_Diff</a:t>
            </a:r>
            <a:r>
              <a:rPr lang="en-GB" dirty="0">
                <a:latin typeface="Consolas" panose="020B0609020204030204" pitchFamily="49" charset="0"/>
              </a:rPr>
              <a:t>,</a:t>
            </a:r>
          </a:p>
          <a:p>
            <a:r>
              <a:rPr lang="en-GB" dirty="0">
                <a:latin typeface="Consolas" panose="020B0609020204030204" pitchFamily="49" charset="0"/>
              </a:rPr>
              <a:t>       group=Experiment,</a:t>
            </a:r>
          </a:p>
          <a:p>
            <a:r>
              <a:rPr lang="en-GB" dirty="0">
                <a:latin typeface="Consolas" panose="020B0609020204030204" pitchFamily="49" charset="0"/>
              </a:rPr>
              <a:t>       colour=condition</a:t>
            </a:r>
          </a:p>
          <a:p>
            <a:r>
              <a:rPr lang="en-GB" dirty="0">
                <a:latin typeface="Consolas" panose="020B0609020204030204" pitchFamily="49" charset="0"/>
              </a:rPr>
              <a:t>     )</a:t>
            </a:r>
          </a:p>
          <a:p>
            <a:r>
              <a:rPr lang="en-GB" dirty="0">
                <a:latin typeface="Consolas" panose="020B0609020204030204" pitchFamily="49" charset="0"/>
              </a:rPr>
              <a:t>  ) +  </a:t>
            </a:r>
            <a:r>
              <a:rPr lang="en-GB" dirty="0" err="1">
                <a:latin typeface="Consolas" panose="020B0609020204030204" pitchFamily="49" charset="0"/>
              </a:rPr>
              <a:t>geom_line</a:t>
            </a:r>
            <a:r>
              <a:rPr lang="en-GB" dirty="0">
                <a:latin typeface="Consolas" panose="020B060902020403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33396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FE606-0AC3-4495-BB1D-AE3338D8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PTXQC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3A0D-D106-4E76-A2F0-DFAD80A4E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892695"/>
          </a:xfrm>
        </p:spPr>
        <p:txBody>
          <a:bodyPr/>
          <a:lstStyle/>
          <a:p>
            <a:r>
              <a:rPr lang="en-GB" dirty="0"/>
              <a:t>R package – calculates a QC report from MQ or </a:t>
            </a:r>
            <a:r>
              <a:rPr lang="en-GB" dirty="0" err="1"/>
              <a:t>MzTab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3DCE2-5764-40F7-B7C8-4EDCACEDE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880" y="2348880"/>
            <a:ext cx="8256240" cy="41281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378E00-6C68-4045-A462-9E893743BDEA}"/>
              </a:ext>
            </a:extLst>
          </p:cNvPr>
          <p:cNvSpPr/>
          <p:nvPr/>
        </p:nvSpPr>
        <p:spPr>
          <a:xfrm>
            <a:off x="6472164" y="6469726"/>
            <a:ext cx="5719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https://cran.rstudio.com/web/packages/PTXQC/index.html</a:t>
            </a:r>
          </a:p>
        </p:txBody>
      </p:sp>
    </p:spTree>
    <p:extLst>
      <p:ext uri="{BB962C8B-B14F-4D97-AF65-F5344CB8AC3E}">
        <p14:creationId xmlns:p14="http://schemas.microsoft.com/office/powerpoint/2010/main" val="13032321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716FD6-229D-4719-85B7-A653F11BE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7"/>
            <a:ext cx="4151784" cy="2075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4EE13E-6FF3-4534-B83A-B847D28A32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51" y="268467"/>
            <a:ext cx="3689649" cy="1844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D39CB6-FB0E-48B8-9CDC-B035DBA426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" y="2473742"/>
            <a:ext cx="3615928" cy="1807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7A7E83-ECCE-42DD-808A-A7336080A7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1" y="4782108"/>
            <a:ext cx="4151784" cy="20758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7C5460-20BE-470C-BFEE-2896965F20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78" r="8362" b="-1478"/>
          <a:stretch/>
        </p:blipFill>
        <p:spPr>
          <a:xfrm>
            <a:off x="7737872" y="4414363"/>
            <a:ext cx="4464496" cy="24359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7575C-D4FD-4485-BB6D-E184F7731D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554"/>
          <a:stretch/>
        </p:blipFill>
        <p:spPr>
          <a:xfrm>
            <a:off x="8226922" y="2231028"/>
            <a:ext cx="3965078" cy="2293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9B9EC7-4D5F-40DD-9732-61B246220F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1"/>
          <a:stretch/>
        </p:blipFill>
        <p:spPr>
          <a:xfrm>
            <a:off x="4054923" y="137584"/>
            <a:ext cx="3993432" cy="24660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3E63B2-F4D8-461A-8FBE-BF08FF2372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4"/>
          <a:stretch/>
        </p:blipFill>
        <p:spPr>
          <a:xfrm>
            <a:off x="3965079" y="2603621"/>
            <a:ext cx="4236285" cy="2479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206236-F270-4218-A19B-5A91A12F7A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46" y="4834816"/>
            <a:ext cx="4151784" cy="207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495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493FE-9231-B143-EB1D-F9158D103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2B0D5-BD33-A6C5-4897-3B877DC27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098578"/>
          </a:xfrm>
        </p:spPr>
        <p:txBody>
          <a:bodyPr>
            <a:normAutofit/>
          </a:bodyPr>
          <a:lstStyle/>
          <a:p>
            <a:r>
              <a:rPr lang="en-GB" dirty="0"/>
              <a:t>Exercise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Quality Control of PSM data</a:t>
            </a:r>
          </a:p>
        </p:txBody>
      </p:sp>
    </p:spTree>
    <p:extLst>
      <p:ext uri="{BB962C8B-B14F-4D97-AF65-F5344CB8AC3E}">
        <p14:creationId xmlns:p14="http://schemas.microsoft.com/office/powerpoint/2010/main" val="30482658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9095F-656F-74C1-6A24-DBA92F274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E58FC-DCD8-9319-A198-FAF72834F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520" y="2693987"/>
            <a:ext cx="8640960" cy="1470025"/>
          </a:xfrm>
        </p:spPr>
        <p:txBody>
          <a:bodyPr>
            <a:noAutofit/>
          </a:bodyPr>
          <a:lstStyle/>
          <a:p>
            <a:r>
              <a:rPr lang="en-GB" sz="6600" dirty="0"/>
              <a:t>Quantitation, Visualisation and Exploration</a:t>
            </a:r>
            <a:endParaRPr lang="en-GB" sz="4800" dirty="0"/>
          </a:p>
        </p:txBody>
      </p:sp>
      <p:pic>
        <p:nvPicPr>
          <p:cNvPr id="4" name="Picture 2" descr="C:\Users\andrewss\Desktop\bioinformatics_logo_small.png">
            <a:extLst>
              <a:ext uri="{FF2B5EF4-FFF2-40B4-BE49-F238E27FC236}">
                <a16:creationId xmlns:a16="http://schemas.microsoft.com/office/drawing/2014/main" id="{61EB185C-518D-897E-2C2A-60FEBD971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0380" y="5661248"/>
            <a:ext cx="3281980" cy="11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904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29DF-AE98-FC59-3BB0-9718F3F1D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7561"/>
            <a:ext cx="10972800" cy="1143000"/>
          </a:xfrm>
        </p:spPr>
        <p:txBody>
          <a:bodyPr/>
          <a:lstStyle/>
          <a:p>
            <a:r>
              <a:rPr lang="en-GB" dirty="0"/>
              <a:t>Loading Data (Protein Level)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5BF3F-AB43-37EE-827E-AD61089682FE}"/>
              </a:ext>
            </a:extLst>
          </p:cNvPr>
          <p:cNvSpPr txBox="1"/>
          <p:nvPr/>
        </p:nvSpPr>
        <p:spPr>
          <a:xfrm>
            <a:off x="1478548" y="1448573"/>
            <a:ext cx="92349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latin typeface="Consolas" panose="020B0609020204030204" pitchFamily="49" charset="0"/>
              </a:rPr>
              <a:t>read_delim</a:t>
            </a:r>
            <a:r>
              <a:rPr lang="en-GB" sz="2000" dirty="0">
                <a:latin typeface="Consolas" panose="020B0609020204030204" pitchFamily="49" charset="0"/>
              </a:rPr>
              <a:t>("proteinGroups.txt", </a:t>
            </a:r>
            <a:r>
              <a:rPr lang="en-GB" sz="2000" dirty="0" err="1">
                <a:latin typeface="Consolas" panose="020B0609020204030204" pitchFamily="49" charset="0"/>
              </a:rPr>
              <a:t>name_repair</a:t>
            </a:r>
            <a:r>
              <a:rPr lang="en-GB" sz="2000" dirty="0">
                <a:latin typeface="Consolas" panose="020B0609020204030204" pitchFamily="49" charset="0"/>
              </a:rPr>
              <a:t> = "minimal") -&gt;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A3499-9709-A076-C957-08868CC2A56E}"/>
              </a:ext>
            </a:extLst>
          </p:cNvPr>
          <p:cNvSpPr txBox="1"/>
          <p:nvPr/>
        </p:nvSpPr>
        <p:spPr>
          <a:xfrm>
            <a:off x="335360" y="3067794"/>
            <a:ext cx="4032448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select(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`Majority protein IDs`,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`Gene names`,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`Q-value`,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`Reverse`,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`Potential contaminant`,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starts_with</a:t>
            </a:r>
            <a:r>
              <a:rPr lang="en-GB" sz="1600" dirty="0">
                <a:latin typeface="Consolas" panose="020B0609020204030204" pitchFamily="49" charset="0"/>
              </a:rPr>
              <a:t>("LFQ Intensity ")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) -&gt;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9039BD-B07E-E3F8-EC8A-2A9676C634C5}"/>
              </a:ext>
            </a:extLst>
          </p:cNvPr>
          <p:cNvSpPr txBox="1"/>
          <p:nvPr/>
        </p:nvSpPr>
        <p:spPr>
          <a:xfrm>
            <a:off x="4943872" y="3067794"/>
            <a:ext cx="705678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</a:t>
            </a:r>
            <a:r>
              <a:rPr lang="en-GB" sz="1600" dirty="0" err="1">
                <a:latin typeface="Consolas" panose="020B0609020204030204" pitchFamily="49" charset="0"/>
              </a:rPr>
              <a:t>pivot_longer</a:t>
            </a:r>
            <a:r>
              <a:rPr lang="en-GB" sz="1600" dirty="0">
                <a:latin typeface="Consolas" panose="020B0609020204030204" pitchFamily="49" charset="0"/>
              </a:rPr>
              <a:t>(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cols=</a:t>
            </a:r>
            <a:r>
              <a:rPr lang="en-GB" sz="1600" dirty="0" err="1">
                <a:latin typeface="Consolas" panose="020B0609020204030204" pitchFamily="49" charset="0"/>
              </a:rPr>
              <a:t>starts_with</a:t>
            </a:r>
            <a:r>
              <a:rPr lang="en-GB" sz="1600" dirty="0">
                <a:latin typeface="Consolas" panose="020B0609020204030204" pitchFamily="49" charset="0"/>
              </a:rPr>
              <a:t>("LFQ intensity"),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names_to</a:t>
            </a:r>
            <a:r>
              <a:rPr lang="en-GB" sz="1600" dirty="0">
                <a:latin typeface="Consolas" panose="020B0609020204030204" pitchFamily="49" charset="0"/>
              </a:rPr>
              <a:t>="Experiment",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</a:t>
            </a:r>
            <a:r>
              <a:rPr lang="en-GB" sz="1600" dirty="0" err="1">
                <a:latin typeface="Consolas" panose="020B0609020204030204" pitchFamily="49" charset="0"/>
              </a:rPr>
              <a:t>values_to</a:t>
            </a:r>
            <a:r>
              <a:rPr lang="en-GB" sz="1600" dirty="0">
                <a:latin typeface="Consolas" panose="020B0609020204030204" pitchFamily="49" charset="0"/>
              </a:rPr>
              <a:t>="Intensity“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mutate (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Experiment = </a:t>
            </a:r>
            <a:r>
              <a:rPr lang="en-GB" sz="1600" dirty="0" err="1">
                <a:latin typeface="Consolas" panose="020B0609020204030204" pitchFamily="49" charset="0"/>
              </a:rPr>
              <a:t>str_replace</a:t>
            </a:r>
            <a:r>
              <a:rPr lang="en-GB" sz="1600" dirty="0">
                <a:latin typeface="Consolas" panose="020B0609020204030204" pitchFamily="49" charset="0"/>
              </a:rPr>
              <a:t>(Experiment, "LFQ intensity ","")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mutate(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  Condition = </a:t>
            </a:r>
            <a:r>
              <a:rPr lang="en-GB" sz="1600" dirty="0" err="1">
                <a:latin typeface="Consolas" panose="020B0609020204030204" pitchFamily="49" charset="0"/>
              </a:rPr>
              <a:t>str_replace</a:t>
            </a:r>
            <a:r>
              <a:rPr lang="en-GB" sz="1600" dirty="0">
                <a:latin typeface="Consolas" panose="020B0609020204030204" pitchFamily="49" charset="0"/>
              </a:rPr>
              <a:t>(</a:t>
            </a:r>
            <a:r>
              <a:rPr lang="en-GB" sz="1600" dirty="0" err="1">
                <a:latin typeface="Consolas" panose="020B0609020204030204" pitchFamily="49" charset="0"/>
              </a:rPr>
              <a:t>Experiment,"_Rep</a:t>
            </a:r>
            <a:r>
              <a:rPr lang="en-GB" sz="1600" dirty="0">
                <a:latin typeface="Consolas" panose="020B0609020204030204" pitchFamily="49" charset="0"/>
              </a:rPr>
              <a:t>.*","")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sz="1600" dirty="0">
                <a:latin typeface="Consolas" panose="020B0609020204030204" pitchFamily="49" charset="0"/>
              </a:rPr>
              <a:t>  select(Experiment, Condition, everything()) -&gt;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A89C93-E18A-F6E4-E9BA-D23B06FE520A}"/>
              </a:ext>
            </a:extLst>
          </p:cNvPr>
          <p:cNvSpPr txBox="1"/>
          <p:nvPr/>
        </p:nvSpPr>
        <p:spPr>
          <a:xfrm>
            <a:off x="335360" y="2375139"/>
            <a:ext cx="3425874" cy="461665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highlight>
                  <a:srgbClr val="000000"/>
                </a:highlight>
              </a:rPr>
              <a:t>Pick out relevant Columns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CA8301-178D-7569-7E9D-0DA6AC3BF3C5}"/>
              </a:ext>
            </a:extLst>
          </p:cNvPr>
          <p:cNvSpPr txBox="1"/>
          <p:nvPr/>
        </p:nvSpPr>
        <p:spPr>
          <a:xfrm>
            <a:off x="4943872" y="2375139"/>
            <a:ext cx="5580374" cy="461665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highlight>
                  <a:srgbClr val="000000"/>
                </a:highlight>
              </a:rPr>
              <a:t>Restructure and Add Condition information</a:t>
            </a:r>
          </a:p>
        </p:txBody>
      </p:sp>
    </p:spTree>
    <p:extLst>
      <p:ext uri="{BB962C8B-B14F-4D97-AF65-F5344CB8AC3E}">
        <p14:creationId xmlns:p14="http://schemas.microsoft.com/office/powerpoint/2010/main" val="318520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89205-678E-45D6-AA48-67B161D4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Mass Spectrometry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268AC-6127-4FF6-AC24-52B6A1066963}"/>
              </a:ext>
            </a:extLst>
          </p:cNvPr>
          <p:cNvSpPr txBox="1"/>
          <p:nvPr/>
        </p:nvSpPr>
        <p:spPr>
          <a:xfrm>
            <a:off x="3095866" y="1700808"/>
            <a:ext cx="2765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SILAGVK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91ED2-9B14-4E94-B573-E3B910F5D898}"/>
              </a:ext>
            </a:extLst>
          </p:cNvPr>
          <p:cNvSpPr txBox="1"/>
          <p:nvPr/>
        </p:nvSpPr>
        <p:spPr>
          <a:xfrm>
            <a:off x="6710058" y="1731585"/>
            <a:ext cx="1659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686Da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0DAE5-E1DF-482A-BDA2-C17FEED1B639}"/>
              </a:ext>
            </a:extLst>
          </p:cNvPr>
          <p:cNvSpPr txBox="1"/>
          <p:nvPr/>
        </p:nvSpPr>
        <p:spPr>
          <a:xfrm>
            <a:off x="3095866" y="2595624"/>
            <a:ext cx="2765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KVGALIS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C2A8B-65F9-4609-B53C-9111357C5B3B}"/>
              </a:ext>
            </a:extLst>
          </p:cNvPr>
          <p:cNvSpPr txBox="1"/>
          <p:nvPr/>
        </p:nvSpPr>
        <p:spPr>
          <a:xfrm>
            <a:off x="6710058" y="2626401"/>
            <a:ext cx="1659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686Da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5EA5E9-C4E2-4193-BCAC-C6292DD12553}"/>
              </a:ext>
            </a:extLst>
          </p:cNvPr>
          <p:cNvGrpSpPr/>
          <p:nvPr/>
        </p:nvGrpSpPr>
        <p:grpSpPr>
          <a:xfrm>
            <a:off x="3126635" y="3551996"/>
            <a:ext cx="5273621" cy="830997"/>
            <a:chOff x="3126635" y="3551996"/>
            <a:chExt cx="5273621" cy="8309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48D71A-7B92-46E6-AEBF-CECEDC9C61B1}"/>
                </a:ext>
              </a:extLst>
            </p:cNvPr>
            <p:cNvSpPr txBox="1"/>
            <p:nvPr/>
          </p:nvSpPr>
          <p:spPr>
            <a:xfrm>
              <a:off x="3126635" y="3551996"/>
              <a:ext cx="27655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VLAGISK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CF7957-75C2-4B5B-A001-9A72B59948D4}"/>
                </a:ext>
              </a:extLst>
            </p:cNvPr>
            <p:cNvSpPr txBox="1"/>
            <p:nvPr/>
          </p:nvSpPr>
          <p:spPr>
            <a:xfrm>
              <a:off x="6740827" y="3582773"/>
              <a:ext cx="16594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686Da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F054D2-91DF-464F-9CC8-1753882EC775}"/>
              </a:ext>
            </a:extLst>
          </p:cNvPr>
          <p:cNvSpPr txBox="1"/>
          <p:nvPr/>
        </p:nvSpPr>
        <p:spPr>
          <a:xfrm>
            <a:off x="1944543" y="5591756"/>
            <a:ext cx="8302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Just knowing a peptide's mass isn't enough to identify it</a:t>
            </a:r>
          </a:p>
        </p:txBody>
      </p:sp>
    </p:spTree>
    <p:extLst>
      <p:ext uri="{BB962C8B-B14F-4D97-AF65-F5344CB8AC3E}">
        <p14:creationId xmlns:p14="http://schemas.microsoft.com/office/powerpoint/2010/main" val="184045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FECC-71BC-3F18-3719-00C05CACA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</p:spPr>
        <p:txBody>
          <a:bodyPr/>
          <a:lstStyle/>
          <a:p>
            <a:r>
              <a:rPr lang="en-GB" dirty="0"/>
              <a:t>Protein Level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79C20-7B2C-DB42-E111-406F91B7F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412776"/>
            <a:ext cx="9793088" cy="46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083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6B95C-C38F-9CBA-2A2B-691E624B7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Re-Check QC at Protein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6A856-E3C6-1D74-E998-CAAA66E32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" y="2276872"/>
            <a:ext cx="5947420" cy="3670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89CF45-A2B0-D25E-27CC-A3AC415E3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015" y="2276872"/>
            <a:ext cx="5947420" cy="3670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93C5B8-2984-54A0-A34F-8337DE246E56}"/>
              </a:ext>
            </a:extLst>
          </p:cNvPr>
          <p:cNvSpPr txBox="1"/>
          <p:nvPr/>
        </p:nvSpPr>
        <p:spPr>
          <a:xfrm>
            <a:off x="1991544" y="1521063"/>
            <a:ext cx="2481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Reverse Hits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ACF0A-E338-44B5-5E79-4087D89E3B16}"/>
              </a:ext>
            </a:extLst>
          </p:cNvPr>
          <p:cNvSpPr txBox="1"/>
          <p:nvPr/>
        </p:nvSpPr>
        <p:spPr>
          <a:xfrm>
            <a:off x="7526843" y="1521062"/>
            <a:ext cx="3443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Contaminant Hits</a:t>
            </a:r>
          </a:p>
        </p:txBody>
      </p:sp>
    </p:spTree>
    <p:extLst>
      <p:ext uri="{BB962C8B-B14F-4D97-AF65-F5344CB8AC3E}">
        <p14:creationId xmlns:p14="http://schemas.microsoft.com/office/powerpoint/2010/main" val="42295924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C84EC-CF2B-3CB6-7A17-1BD9BDF99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0643A-D511-9F04-2292-000C7627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Re-Check QC at Protein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9D587A-489D-BEAC-1E32-65CE39BB2AD2}"/>
              </a:ext>
            </a:extLst>
          </p:cNvPr>
          <p:cNvSpPr txBox="1"/>
          <p:nvPr/>
        </p:nvSpPr>
        <p:spPr>
          <a:xfrm>
            <a:off x="4850306" y="1417638"/>
            <a:ext cx="2491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Hit Qualities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3FDC4-F114-8AE3-7857-F9815786F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2255515"/>
            <a:ext cx="7315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261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56ED6-9073-8E47-EDE8-4F4FCCFB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Missing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E6FDE-DB32-7B5E-2B04-70C7C6BFB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8316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Very likely in LFQ experiments</a:t>
            </a:r>
          </a:p>
          <a:p>
            <a:endParaRPr lang="en-GB" dirty="0"/>
          </a:p>
          <a:p>
            <a:r>
              <a:rPr lang="en-GB" dirty="0"/>
              <a:t>Encoded differently in different file formats</a:t>
            </a:r>
          </a:p>
          <a:p>
            <a:pPr lvl="1"/>
            <a:r>
              <a:rPr lang="en-GB" dirty="0"/>
              <a:t>Could be numerical zeroes</a:t>
            </a:r>
          </a:p>
          <a:p>
            <a:pPr lvl="1"/>
            <a:r>
              <a:rPr lang="en-GB" dirty="0"/>
              <a:t>Could be missing (NA) values</a:t>
            </a:r>
          </a:p>
          <a:p>
            <a:pPr lvl="1"/>
            <a:r>
              <a:rPr lang="en-GB" dirty="0"/>
              <a:t>Could just not be reported (not present in file)</a:t>
            </a:r>
          </a:p>
          <a:p>
            <a:pPr lvl="1"/>
            <a:endParaRPr lang="en-GB" dirty="0"/>
          </a:p>
          <a:p>
            <a:r>
              <a:rPr lang="en-GB" dirty="0"/>
              <a:t>Different reasons</a:t>
            </a:r>
          </a:p>
          <a:p>
            <a:pPr lvl="1"/>
            <a:r>
              <a:rPr lang="en-GB" dirty="0"/>
              <a:t>Missing at random (MAR) – technical failures</a:t>
            </a:r>
          </a:p>
          <a:p>
            <a:pPr lvl="1"/>
            <a:r>
              <a:rPr lang="en-GB" dirty="0"/>
              <a:t>Missing not at random (MNAR) – low levels – missed observations</a:t>
            </a:r>
          </a:p>
        </p:txBody>
      </p:sp>
    </p:spTree>
    <p:extLst>
      <p:ext uri="{BB962C8B-B14F-4D97-AF65-F5344CB8AC3E}">
        <p14:creationId xmlns:p14="http://schemas.microsoft.com/office/powerpoint/2010/main" val="28332539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23F7-1013-7AA3-04D2-8B6C66300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Missing Values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C7EFA-26DD-BE5A-69BA-9B121DF84616}"/>
              </a:ext>
            </a:extLst>
          </p:cNvPr>
          <p:cNvSpPr txBox="1"/>
          <p:nvPr/>
        </p:nvSpPr>
        <p:spPr>
          <a:xfrm>
            <a:off x="263352" y="1988840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Experiment,Condition</a:t>
            </a:r>
            <a:r>
              <a:rPr lang="en-GB" dirty="0">
                <a:latin typeface="Consolas" panose="020B0609020204030204" pitchFamily="49" charset="0"/>
              </a:rPr>
              <a:t>) |&gt;</a:t>
            </a:r>
          </a:p>
          <a:p>
            <a:r>
              <a:rPr lang="en-GB" dirty="0">
                <a:latin typeface="Consolas" panose="020B0609020204030204" pitchFamily="49" charset="0"/>
              </a:rPr>
              <a:t>  summarise(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missing_values</a:t>
            </a:r>
            <a:r>
              <a:rPr lang="en-GB" dirty="0">
                <a:latin typeface="Consolas" panose="020B0609020204030204" pitchFamily="49" charset="0"/>
              </a:rPr>
              <a:t> = sum(Intensity == 0)</a:t>
            </a: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ungroup()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ggplot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aes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  x=Experiment, </a:t>
            </a:r>
          </a:p>
          <a:p>
            <a:r>
              <a:rPr lang="en-GB" dirty="0">
                <a:latin typeface="Consolas" panose="020B0609020204030204" pitchFamily="49" charset="0"/>
              </a:rPr>
              <a:t>      y=</a:t>
            </a:r>
            <a:r>
              <a:rPr lang="en-GB" dirty="0" err="1">
                <a:latin typeface="Consolas" panose="020B0609020204030204" pitchFamily="49" charset="0"/>
              </a:rPr>
              <a:t>missing_values</a:t>
            </a:r>
            <a:r>
              <a:rPr lang="en-GB" dirty="0">
                <a:latin typeface="Consolas" panose="020B0609020204030204" pitchFamily="49" charset="0"/>
              </a:rPr>
              <a:t>, </a:t>
            </a:r>
          </a:p>
          <a:p>
            <a:r>
              <a:rPr lang="en-GB" dirty="0">
                <a:latin typeface="Consolas" panose="020B0609020204030204" pitchFamily="49" charset="0"/>
              </a:rPr>
              <a:t>      fill=Condition</a:t>
            </a:r>
          </a:p>
          <a:p>
            <a:r>
              <a:rPr lang="en-GB" dirty="0">
                <a:latin typeface="Consolas" panose="020B0609020204030204" pitchFamily="49" charset="0"/>
              </a:rPr>
              <a:t>    )</a:t>
            </a:r>
          </a:p>
          <a:p>
            <a:r>
              <a:rPr lang="en-GB" dirty="0">
                <a:latin typeface="Consolas" panose="020B0609020204030204" pitchFamily="49" charset="0"/>
              </a:rPr>
              <a:t>  ) +  </a:t>
            </a:r>
            <a:r>
              <a:rPr lang="en-GB" dirty="0" err="1">
                <a:latin typeface="Consolas" panose="020B0609020204030204" pitchFamily="49" charset="0"/>
              </a:rPr>
              <a:t>geom_col</a:t>
            </a:r>
            <a:r>
              <a:rPr lang="en-GB" dirty="0">
                <a:latin typeface="Consolas" panose="020B0609020204030204" pitchFamily="49" charset="0"/>
              </a:rPr>
              <a:t>() +  </a:t>
            </a:r>
            <a:r>
              <a:rPr lang="en-GB" dirty="0" err="1">
                <a:latin typeface="Consolas" panose="020B0609020204030204" pitchFamily="49" charset="0"/>
              </a:rPr>
              <a:t>coord_flip</a:t>
            </a:r>
            <a:r>
              <a:rPr lang="en-GB" dirty="0">
                <a:latin typeface="Consolas" panose="020B0609020204030204" pitchFamily="49" charset="0"/>
              </a:rPr>
              <a:t>()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433D8-86E2-580B-98D6-116BF0E310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921"/>
          <a:stretch/>
        </p:blipFill>
        <p:spPr>
          <a:xfrm>
            <a:off x="6116613" y="2138561"/>
            <a:ext cx="547260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7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39310-4CB2-EA8C-4013-F13CBFD13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Missing Value Patterns Across Samples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746584-CE52-1B71-334A-375982971615}"/>
              </a:ext>
            </a:extLst>
          </p:cNvPr>
          <p:cNvSpPr txBox="1"/>
          <p:nvPr/>
        </p:nvSpPr>
        <p:spPr>
          <a:xfrm>
            <a:off x="191344" y="1772816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(`Majority protein IDs`) |&gt;</a:t>
            </a:r>
          </a:p>
          <a:p>
            <a:r>
              <a:rPr lang="en-GB" dirty="0">
                <a:latin typeface="Consolas" panose="020B0609020204030204" pitchFamily="49" charset="0"/>
              </a:rPr>
              <a:t>  summarise(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missing_values</a:t>
            </a:r>
            <a:r>
              <a:rPr lang="en-GB" dirty="0">
                <a:latin typeface="Consolas" panose="020B0609020204030204" pitchFamily="49" charset="0"/>
              </a:rPr>
              <a:t> = sum(Intensity == 0)</a:t>
            </a:r>
          </a:p>
          <a:p>
            <a:r>
              <a:rPr lang="en-GB" dirty="0">
                <a:latin typeface="Consolas" panose="020B0609020204030204" pitchFamily="49" charset="0"/>
              </a:rPr>
              <a:t>  ) |&gt;</a:t>
            </a:r>
          </a:p>
          <a:p>
            <a:r>
              <a:rPr lang="en-GB" dirty="0">
                <a:latin typeface="Consolas" panose="020B0609020204030204" pitchFamily="49" charset="0"/>
              </a:rPr>
              <a:t>  ungroup()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</a:rPr>
              <a:t>missing_values</a:t>
            </a:r>
            <a:r>
              <a:rPr lang="en-GB" dirty="0">
                <a:latin typeface="Consolas" panose="020B0609020204030204" pitchFamily="49" charset="0"/>
              </a:rPr>
              <a:t>) |&gt;</a:t>
            </a:r>
          </a:p>
          <a:p>
            <a:r>
              <a:rPr lang="en-GB" dirty="0">
                <a:latin typeface="Consolas" panose="020B0609020204030204" pitchFamily="49" charset="0"/>
              </a:rPr>
              <a:t>  count(name="</a:t>
            </a:r>
            <a:r>
              <a:rPr lang="en-GB" dirty="0" err="1">
                <a:latin typeface="Consolas" panose="020B0609020204030204" pitchFamily="49" charset="0"/>
              </a:rPr>
              <a:t>Number_of_Proteins</a:t>
            </a:r>
            <a:r>
              <a:rPr lang="en-GB" dirty="0">
                <a:latin typeface="Consolas" panose="020B0609020204030204" pitchFamily="49" charset="0"/>
              </a:rPr>
              <a:t>") |&gt;</a:t>
            </a:r>
          </a:p>
          <a:p>
            <a:r>
              <a:rPr lang="en-GB" dirty="0">
                <a:latin typeface="Consolas" panose="020B0609020204030204" pitchFamily="49" charset="0"/>
              </a:rPr>
              <a:t>  ungroup()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ggplot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</a:rPr>
              <a:t>aes</a:t>
            </a:r>
            <a:r>
              <a:rPr lang="en-GB" dirty="0">
                <a:latin typeface="Consolas" panose="020B0609020204030204" pitchFamily="49" charset="0"/>
              </a:rPr>
              <a:t>(</a:t>
            </a:r>
          </a:p>
          <a:p>
            <a:r>
              <a:rPr lang="en-GB" dirty="0">
                <a:latin typeface="Consolas" panose="020B0609020204030204" pitchFamily="49" charset="0"/>
              </a:rPr>
              <a:t>      x=factor(</a:t>
            </a:r>
            <a:r>
              <a:rPr lang="en-GB" dirty="0" err="1">
                <a:latin typeface="Consolas" panose="020B0609020204030204" pitchFamily="49" charset="0"/>
              </a:rPr>
              <a:t>missing_values</a:t>
            </a:r>
            <a:r>
              <a:rPr lang="en-GB" dirty="0">
                <a:latin typeface="Consolas" panose="020B0609020204030204" pitchFamily="49" charset="0"/>
              </a:rPr>
              <a:t>),</a:t>
            </a:r>
          </a:p>
          <a:p>
            <a:r>
              <a:rPr lang="en-GB" dirty="0">
                <a:latin typeface="Consolas" panose="020B0609020204030204" pitchFamily="49" charset="0"/>
              </a:rPr>
              <a:t>      y=</a:t>
            </a:r>
            <a:r>
              <a:rPr lang="en-GB" dirty="0" err="1">
                <a:latin typeface="Consolas" panose="020B0609020204030204" pitchFamily="49" charset="0"/>
              </a:rPr>
              <a:t>Number_of_Proteins</a:t>
            </a:r>
            <a:endParaRPr lang="en-GB" dirty="0">
              <a:latin typeface="Consolas" panose="020B0609020204030204" pitchFamily="49" charset="0"/>
            </a:endParaRPr>
          </a:p>
          <a:p>
            <a:r>
              <a:rPr lang="en-GB" dirty="0">
                <a:latin typeface="Consolas" panose="020B0609020204030204" pitchFamily="49" charset="0"/>
              </a:rPr>
              <a:t>    )</a:t>
            </a:r>
          </a:p>
          <a:p>
            <a:r>
              <a:rPr lang="en-GB" dirty="0">
                <a:latin typeface="Consolas" panose="020B0609020204030204" pitchFamily="49" charset="0"/>
              </a:rPr>
              <a:t>  ) +  </a:t>
            </a:r>
            <a:r>
              <a:rPr lang="en-GB" dirty="0" err="1">
                <a:latin typeface="Consolas" panose="020B0609020204030204" pitchFamily="49" charset="0"/>
              </a:rPr>
              <a:t>geom_col</a:t>
            </a:r>
            <a:r>
              <a:rPr lang="en-GB" dirty="0">
                <a:latin typeface="Consolas" panose="020B0609020204030204" pitchFamily="49" charset="0"/>
              </a:rPr>
              <a:t>()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ADD45-7CD4-9C71-1788-2FCD9F505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670" y="2260114"/>
            <a:ext cx="6667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4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6FAD2-8352-8C70-7E1D-ED114D8A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74638"/>
            <a:ext cx="11665296" cy="1143000"/>
          </a:xfrm>
        </p:spPr>
        <p:txBody>
          <a:bodyPr>
            <a:normAutofit/>
          </a:bodyPr>
          <a:lstStyle/>
          <a:p>
            <a:r>
              <a:rPr lang="en-GB" dirty="0"/>
              <a:t>Intensity Distribution, Normalisation, Imputation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BCDA89-9540-31CA-C13D-0E6F6A8ABF69}"/>
              </a:ext>
            </a:extLst>
          </p:cNvPr>
          <p:cNvSpPr txBox="1"/>
          <p:nvPr/>
        </p:nvSpPr>
        <p:spPr>
          <a:xfrm>
            <a:off x="479376" y="2132856"/>
            <a:ext cx="340804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ggplot</a:t>
            </a:r>
            <a:r>
              <a:rPr lang="en-GB" sz="2000" dirty="0">
                <a:latin typeface="Consolas" panose="020B0609020204030204" pitchFamily="49" charset="0"/>
              </a:rPr>
              <a:t>(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</a:t>
            </a:r>
            <a:r>
              <a:rPr lang="en-GB" sz="2000" dirty="0" err="1">
                <a:latin typeface="Consolas" panose="020B0609020204030204" pitchFamily="49" charset="0"/>
              </a:rPr>
              <a:t>aes</a:t>
            </a:r>
            <a:r>
              <a:rPr lang="en-GB" sz="2000" dirty="0">
                <a:latin typeface="Consolas" panose="020B0609020204030204" pitchFamily="49" charset="0"/>
              </a:rPr>
              <a:t>(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  x=Experiment, 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  y=</a:t>
            </a:r>
            <a:r>
              <a:rPr lang="en-GB" sz="2000" dirty="0" err="1">
                <a:latin typeface="Consolas" panose="020B0609020204030204" pitchFamily="49" charset="0"/>
              </a:rPr>
              <a:t>logIntensity</a:t>
            </a:r>
            <a:r>
              <a:rPr lang="en-GB" sz="2000" dirty="0">
                <a:latin typeface="Consolas" panose="020B0609020204030204" pitchFamily="49" charset="0"/>
              </a:rPr>
              <a:t>, 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  fill=Condition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  )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) +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geom_violin</a:t>
            </a:r>
            <a:r>
              <a:rPr lang="en-GB" sz="2000" dirty="0">
                <a:latin typeface="Consolas" panose="020B0609020204030204" pitchFamily="49" charset="0"/>
              </a:rPr>
              <a:t>() +</a:t>
            </a:r>
          </a:p>
          <a:p>
            <a:r>
              <a:rPr lang="en-GB" sz="2000" dirty="0">
                <a:latin typeface="Consolas" panose="020B0609020204030204" pitchFamily="49" charset="0"/>
              </a:rPr>
              <a:t>  </a:t>
            </a:r>
            <a:r>
              <a:rPr lang="en-GB" sz="2000" dirty="0" err="1">
                <a:latin typeface="Consolas" panose="020B0609020204030204" pitchFamily="49" charset="0"/>
              </a:rPr>
              <a:t>coord_flip</a:t>
            </a:r>
            <a:r>
              <a:rPr lang="en-GB" sz="2000" dirty="0">
                <a:latin typeface="Consolas" panose="020B0609020204030204" pitchFamily="49" charset="0"/>
              </a:rPr>
              <a:t>()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B15F47-3134-FE70-CD11-00B1AA79E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0" y="1988840"/>
            <a:ext cx="66675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18DCCE-C92A-98DA-9861-963EB447B344}"/>
              </a:ext>
            </a:extLst>
          </p:cNvPr>
          <p:cNvSpPr txBox="1"/>
          <p:nvPr/>
        </p:nvSpPr>
        <p:spPr>
          <a:xfrm>
            <a:off x="1864393" y="6305510"/>
            <a:ext cx="846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Summarisation will also add normalisation – should be more closely matched than PSMs</a:t>
            </a:r>
          </a:p>
        </p:txBody>
      </p:sp>
    </p:spTree>
    <p:extLst>
      <p:ext uri="{BB962C8B-B14F-4D97-AF65-F5344CB8AC3E}">
        <p14:creationId xmlns:p14="http://schemas.microsoft.com/office/powerpoint/2010/main" val="95317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6A224-CCC6-47BF-89E0-702AA3E0D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3" y="116633"/>
            <a:ext cx="7470056" cy="2263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E121DF-78A4-4ADF-92E3-DCD771615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5" y="2333437"/>
            <a:ext cx="7858125" cy="452437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D795F5-D253-44C6-AFEA-5EBC69D8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13" y="2746367"/>
            <a:ext cx="3960018" cy="3745621"/>
          </a:xfrm>
        </p:spPr>
        <p:txBody>
          <a:bodyPr>
            <a:normAutofit/>
          </a:bodyPr>
          <a:lstStyle/>
          <a:p>
            <a:r>
              <a:rPr lang="en-GB" sz="2800" dirty="0"/>
              <a:t>Search Software</a:t>
            </a:r>
          </a:p>
          <a:p>
            <a:endParaRPr lang="en-GB" sz="2800" dirty="0"/>
          </a:p>
          <a:p>
            <a:r>
              <a:rPr lang="en-GB" sz="2800" dirty="0"/>
              <a:t>Quantitation method</a:t>
            </a:r>
          </a:p>
          <a:p>
            <a:endParaRPr lang="en-GB" sz="2800" dirty="0"/>
          </a:p>
          <a:p>
            <a:r>
              <a:rPr lang="en-GB" sz="2800" dirty="0"/>
              <a:t>Normalisation method</a:t>
            </a:r>
          </a:p>
          <a:p>
            <a:endParaRPr lang="en-GB" sz="2800" dirty="0"/>
          </a:p>
          <a:p>
            <a:r>
              <a:rPr lang="en-GB" sz="2800" dirty="0"/>
              <a:t>Statistical test</a:t>
            </a:r>
          </a:p>
        </p:txBody>
      </p:sp>
    </p:spTree>
    <p:extLst>
      <p:ext uri="{BB962C8B-B14F-4D97-AF65-F5344CB8AC3E}">
        <p14:creationId xmlns:p14="http://schemas.microsoft.com/office/powerpoint/2010/main" val="41141316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9AE9C-EDF2-C77E-31DA-03B7FF35C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Normalisation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56210F6-0A2F-3C2C-7B69-9066B941D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28" y="1803794"/>
            <a:ext cx="8496944" cy="4525963"/>
          </a:xfrm>
        </p:spPr>
        <p:txBody>
          <a:bodyPr>
            <a:normAutofit/>
          </a:bodyPr>
          <a:lstStyle/>
          <a:p>
            <a:r>
              <a:rPr lang="en-GB" dirty="0"/>
              <a:t>Using original upstream values is often optimal</a:t>
            </a:r>
          </a:p>
          <a:p>
            <a:endParaRPr lang="en-GB" dirty="0"/>
          </a:p>
          <a:p>
            <a:r>
              <a:rPr lang="en-GB" dirty="0"/>
              <a:t>Some methods susceptible to outliers</a:t>
            </a:r>
          </a:p>
          <a:p>
            <a:endParaRPr lang="en-GB" dirty="0"/>
          </a:p>
          <a:p>
            <a:r>
              <a:rPr lang="en-GB" dirty="0"/>
              <a:t>Some methods break with skewed data</a:t>
            </a:r>
          </a:p>
          <a:p>
            <a:endParaRPr lang="en-GB" dirty="0"/>
          </a:p>
          <a:p>
            <a:r>
              <a:rPr lang="en-GB" dirty="0"/>
              <a:t>Some methods aim to adjust variance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51C07-8E22-901D-25D9-F494EE750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19" t="44215" r="40921"/>
          <a:stretch/>
        </p:blipFill>
        <p:spPr>
          <a:xfrm>
            <a:off x="335360" y="1600201"/>
            <a:ext cx="3096344" cy="493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432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B15B2-0C5D-45A7-BB9B-0F3B78A9C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Median </a:t>
            </a:r>
            <a:r>
              <a:rPr lang="en-GB" dirty="0" err="1"/>
              <a:t>Centering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3C2945-8D99-4936-A989-047BAD11D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7"/>
          <a:stretch/>
        </p:blipFill>
        <p:spPr>
          <a:xfrm>
            <a:off x="695400" y="1417638"/>
            <a:ext cx="3095725" cy="5129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29174E-D526-4952-A73F-84FE7A4CA9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7"/>
          <a:stretch/>
        </p:blipFill>
        <p:spPr>
          <a:xfrm>
            <a:off x="4367808" y="1417638"/>
            <a:ext cx="2510136" cy="5129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5361B8-7657-43E2-861F-63D36BEC5A00}"/>
              </a:ext>
            </a:extLst>
          </p:cNvPr>
          <p:cNvSpPr txBox="1"/>
          <p:nvPr/>
        </p:nvSpPr>
        <p:spPr>
          <a:xfrm>
            <a:off x="7092068" y="2924944"/>
            <a:ext cx="44903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onsolas" panose="020B0609020204030204" pitchFamily="49" charset="0"/>
              </a:rPr>
              <a:t>data |&gt;</a:t>
            </a:r>
          </a:p>
          <a:p>
            <a:r>
              <a:rPr lang="en-GB" dirty="0">
                <a:latin typeface="Consolas" panose="020B0609020204030204" pitchFamily="49" charset="0"/>
              </a:rPr>
              <a:t>  </a:t>
            </a:r>
            <a:r>
              <a:rPr lang="en-GB" dirty="0" err="1">
                <a:latin typeface="Consolas" panose="020B0609020204030204" pitchFamily="49" charset="0"/>
              </a:rPr>
              <a:t>group_by</a:t>
            </a:r>
            <a:r>
              <a:rPr lang="en-GB" dirty="0">
                <a:latin typeface="Consolas" panose="020B0609020204030204" pitchFamily="49" charset="0"/>
              </a:rPr>
              <a:t>(Experiment) |&gt;</a:t>
            </a:r>
          </a:p>
          <a:p>
            <a:r>
              <a:rPr lang="en-GB" dirty="0">
                <a:latin typeface="Consolas" panose="020B0609020204030204" pitchFamily="49" charset="0"/>
              </a:rPr>
              <a:t>  mutate(</a:t>
            </a:r>
          </a:p>
          <a:p>
            <a:r>
              <a:rPr lang="en-GB" dirty="0">
                <a:latin typeface="Consolas" panose="020B0609020204030204" pitchFamily="49" charset="0"/>
              </a:rPr>
              <a:t>    norm = </a:t>
            </a:r>
            <a:r>
              <a:rPr lang="en-GB" dirty="0" err="1">
                <a:latin typeface="Consolas" panose="020B0609020204030204" pitchFamily="49" charset="0"/>
              </a:rPr>
              <a:t>logInt</a:t>
            </a:r>
            <a:r>
              <a:rPr lang="en-GB" dirty="0">
                <a:latin typeface="Consolas" panose="020B0609020204030204" pitchFamily="49" charset="0"/>
              </a:rPr>
              <a:t> – median(</a:t>
            </a:r>
            <a:r>
              <a:rPr lang="en-GB" dirty="0" err="1">
                <a:latin typeface="Consolas" panose="020B0609020204030204" pitchFamily="49" charset="0"/>
              </a:rPr>
              <a:t>logInt</a:t>
            </a:r>
            <a:r>
              <a:rPr lang="en-GB" dirty="0">
                <a:latin typeface="Consolas" panose="020B0609020204030204" pitchFamily="49" charset="0"/>
              </a:rPr>
              <a:t>)</a:t>
            </a:r>
          </a:p>
          <a:p>
            <a:r>
              <a:rPr lang="en-GB" dirty="0">
                <a:latin typeface="Consolas" panose="020B0609020204030204" pitchFamily="49" charset="0"/>
              </a:rPr>
              <a:t>  ) -&gt; data</a:t>
            </a:r>
          </a:p>
        </p:txBody>
      </p:sp>
    </p:spTree>
    <p:extLst>
      <p:ext uri="{BB962C8B-B14F-4D97-AF65-F5344CB8AC3E}">
        <p14:creationId xmlns:p14="http://schemas.microsoft.com/office/powerpoint/2010/main" val="563443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58115</TotalTime>
  <Words>5402</Words>
  <Application>Microsoft Office PowerPoint</Application>
  <PresentationFormat>Widescreen</PresentationFormat>
  <Paragraphs>1226</Paragraphs>
  <Slides>126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31" baseType="lpstr">
      <vt:lpstr>Arial</vt:lpstr>
      <vt:lpstr>Calibri</vt:lpstr>
      <vt:lpstr>Consolas</vt:lpstr>
      <vt:lpstr>Courier New</vt:lpstr>
      <vt:lpstr>Office Theme</vt:lpstr>
      <vt:lpstr>Proteomics Data Analysis</vt:lpstr>
      <vt:lpstr>Course Content</vt:lpstr>
      <vt:lpstr>Related Courses</vt:lpstr>
      <vt:lpstr>Principles of Proteomics Mass Spec</vt:lpstr>
      <vt:lpstr>How mass spectrometers work</vt:lpstr>
      <vt:lpstr>A typical mass spectrum</vt:lpstr>
      <vt:lpstr>Measuring whole proteomes</vt:lpstr>
      <vt:lpstr>"Bottom-up" proteomics</vt:lpstr>
      <vt:lpstr>Mass Spectrometry</vt:lpstr>
      <vt:lpstr>Tandem Mass Spectrometry</vt:lpstr>
      <vt:lpstr>Peptide MS2 Spectra</vt:lpstr>
      <vt:lpstr>Measuring Modifications</vt:lpstr>
      <vt:lpstr>Problems with bottom up proteomics</vt:lpstr>
      <vt:lpstr>DDA vs DIA</vt:lpstr>
      <vt:lpstr>DIA vs DDA</vt:lpstr>
      <vt:lpstr>Identifying Proteins from spectra</vt:lpstr>
      <vt:lpstr>Database Searching</vt:lpstr>
      <vt:lpstr>PowerPoint Presentation</vt:lpstr>
      <vt:lpstr>PowerPoint Presentation</vt:lpstr>
      <vt:lpstr>Database Searching</vt:lpstr>
      <vt:lpstr>Protein Libraries</vt:lpstr>
      <vt:lpstr>Peptide Spectrum Matches</vt:lpstr>
      <vt:lpstr>Scoring a PSM match</vt:lpstr>
      <vt:lpstr>Estimating PSM confidence</vt:lpstr>
      <vt:lpstr>Quantitating Proteins</vt:lpstr>
      <vt:lpstr>Label Free Quantitation</vt:lpstr>
      <vt:lpstr>Measuring multiple samples</vt:lpstr>
      <vt:lpstr>Finding missing label free MS2 peaks</vt:lpstr>
      <vt:lpstr>Tandem Mass Tagging (TMT)</vt:lpstr>
      <vt:lpstr>Tandem Mass Tagging</vt:lpstr>
      <vt:lpstr>Moving from peptides to proteins</vt:lpstr>
      <vt:lpstr>Levels of quantitation</vt:lpstr>
      <vt:lpstr>PSMs to Peptides</vt:lpstr>
      <vt:lpstr>Peptides to Proteins</vt:lpstr>
      <vt:lpstr>Grouping Proteins</vt:lpstr>
      <vt:lpstr>Reported Values</vt:lpstr>
      <vt:lpstr>Proteomics Data Files</vt:lpstr>
      <vt:lpstr>PowerPoint Presentation</vt:lpstr>
      <vt:lpstr>Information in RAW files</vt:lpstr>
      <vt:lpstr>Data Repositories for Proteomics Mass Spec</vt:lpstr>
      <vt:lpstr>PowerPoint Presentation</vt:lpstr>
      <vt:lpstr>PowerPoint Presentation</vt:lpstr>
      <vt:lpstr>Problems with public data</vt:lpstr>
      <vt:lpstr>Files to download</vt:lpstr>
      <vt:lpstr>Exercise  Finding Data in Public Repositories</vt:lpstr>
      <vt:lpstr>Running a Database Search</vt:lpstr>
      <vt:lpstr>Main Information Required</vt:lpstr>
      <vt:lpstr>Running MaxQuant (Label Free)</vt:lpstr>
      <vt:lpstr>Load Raw Files</vt:lpstr>
      <vt:lpstr>Set Quantitation</vt:lpstr>
      <vt:lpstr>Identification Parameters</vt:lpstr>
      <vt:lpstr>Search Sequences</vt:lpstr>
      <vt:lpstr>Saving and Running</vt:lpstr>
      <vt:lpstr>Log File Whilst Running</vt:lpstr>
      <vt:lpstr>Output Files</vt:lpstr>
      <vt:lpstr>Analysising Proteomics Data in R</vt:lpstr>
      <vt:lpstr>Packages for Proteomics Analysis</vt:lpstr>
      <vt:lpstr>Main Steps in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R, Rstudio, Tidyverse, Notebooks</vt:lpstr>
      <vt:lpstr>Notebook Structure</vt:lpstr>
      <vt:lpstr>PowerPoint Presentation</vt:lpstr>
      <vt:lpstr>Notebook sections</vt:lpstr>
      <vt:lpstr>Basic Structures in R</vt:lpstr>
      <vt:lpstr>Loading in Data</vt:lpstr>
      <vt:lpstr>Understanding your starting data</vt:lpstr>
      <vt:lpstr>Adding in Experimental Design</vt:lpstr>
      <vt:lpstr>Adding in Experimental Data</vt:lpstr>
      <vt:lpstr>Quality Control of PSM Search Results</vt:lpstr>
      <vt:lpstr>Are we getting decoy hits reported?</vt:lpstr>
      <vt:lpstr>PEP Probability Distribution</vt:lpstr>
      <vt:lpstr>Match Score Distribution</vt:lpstr>
      <vt:lpstr>Incomplete Digestion</vt:lpstr>
      <vt:lpstr>Total PSMs and Contaminants</vt:lpstr>
      <vt:lpstr>Intensity Distributions</vt:lpstr>
      <vt:lpstr>PSMs over LC Time</vt:lpstr>
      <vt:lpstr>Mass Accuracy</vt:lpstr>
      <vt:lpstr>Measured vs Inferred PSMs</vt:lpstr>
      <vt:lpstr>Retention Time Matching</vt:lpstr>
      <vt:lpstr>Retention Time Matching</vt:lpstr>
      <vt:lpstr>PTXQC</vt:lpstr>
      <vt:lpstr>PowerPoint Presentation</vt:lpstr>
      <vt:lpstr>Exercise  Quality Control of PSM data</vt:lpstr>
      <vt:lpstr>Quantitation, Visualisation and Exploration</vt:lpstr>
      <vt:lpstr>Loading Data (Protein Level)</vt:lpstr>
      <vt:lpstr>Protein Level Data</vt:lpstr>
      <vt:lpstr>Re-Check QC at Protein Level</vt:lpstr>
      <vt:lpstr>Re-Check QC at Protein Level</vt:lpstr>
      <vt:lpstr>Missing Values</vt:lpstr>
      <vt:lpstr>Missing Values</vt:lpstr>
      <vt:lpstr>Missing Value Patterns Across Samples</vt:lpstr>
      <vt:lpstr>Intensity Distribution, Normalisation, Imputation</vt:lpstr>
      <vt:lpstr>PowerPoint Presentation</vt:lpstr>
      <vt:lpstr>Normalisation</vt:lpstr>
      <vt:lpstr>Median Centering</vt:lpstr>
      <vt:lpstr>Normalisation Methods</vt:lpstr>
      <vt:lpstr>All vs All</vt:lpstr>
      <vt:lpstr>Imputation Methods</vt:lpstr>
      <vt:lpstr>Lowest Value Imputation</vt:lpstr>
      <vt:lpstr>Random Forest Imputation</vt:lpstr>
      <vt:lpstr>Random Forest Imputation</vt:lpstr>
      <vt:lpstr>Clustering Samples (PCA)</vt:lpstr>
      <vt:lpstr>Clustering Samples (PCA)</vt:lpstr>
      <vt:lpstr>Summarising Conditions</vt:lpstr>
      <vt:lpstr>Condition Scatterplots</vt:lpstr>
      <vt:lpstr>Exercise  Visualising, Normalising, Exploring</vt:lpstr>
      <vt:lpstr>Statistical Analysis</vt:lpstr>
      <vt:lpstr>Statistics for Proteomics</vt:lpstr>
      <vt:lpstr>Multiple Testing Correction</vt:lpstr>
      <vt:lpstr>Testing over multiple conditions (ANOVA)</vt:lpstr>
      <vt:lpstr>Simple T-Test (usually 2 conditions)</vt:lpstr>
      <vt:lpstr>Plotting Statistical Results (Heatmap)</vt:lpstr>
      <vt:lpstr>Plotting statistical results (Volcano Plot)</vt:lpstr>
      <vt:lpstr>Plotting statistical results (Volcano Plot)</vt:lpstr>
      <vt:lpstr>Highlighting hits on a Scatterplot</vt:lpstr>
      <vt:lpstr>LIMMA</vt:lpstr>
      <vt:lpstr>Building LIMMA data</vt:lpstr>
      <vt:lpstr>Building LIMMA Design</vt:lpstr>
      <vt:lpstr>Running LIMMA</vt:lpstr>
      <vt:lpstr>Volcano Comparison</vt:lpstr>
      <vt:lpstr>Heatmap Comparison</vt:lpstr>
      <vt:lpstr>Exercise  Statistical Analysis</vt:lpstr>
    </vt:vector>
  </TitlesOfParts>
  <Company>The Babraham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R</dc:title>
  <dc:creator>Simon Andrews</dc:creator>
  <cp:lastModifiedBy>Simon Andrews</cp:lastModifiedBy>
  <cp:revision>611</cp:revision>
  <cp:lastPrinted>2019-10-25T12:29:24Z</cp:lastPrinted>
  <dcterms:created xsi:type="dcterms:W3CDTF">2013-08-21T08:13:32Z</dcterms:created>
  <dcterms:modified xsi:type="dcterms:W3CDTF">2025-03-12T08:53:45Z</dcterms:modified>
</cp:coreProperties>
</file>