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9"/>
  </p:notesMasterIdLst>
  <p:sldIdLst>
    <p:sldId id="257" r:id="rId5"/>
    <p:sldId id="259" r:id="rId6"/>
    <p:sldId id="258" r:id="rId7"/>
    <p:sldId id="261" r:id="rId8"/>
    <p:sldId id="262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58" r:id="rId18"/>
    <p:sldId id="359" r:id="rId19"/>
    <p:sldId id="360" r:id="rId20"/>
    <p:sldId id="271" r:id="rId21"/>
    <p:sldId id="346" r:id="rId22"/>
    <p:sldId id="350" r:id="rId23"/>
    <p:sldId id="349" r:id="rId24"/>
    <p:sldId id="286" r:id="rId25"/>
    <p:sldId id="301" r:id="rId26"/>
    <p:sldId id="546" r:id="rId27"/>
    <p:sldId id="303" r:id="rId28"/>
    <p:sldId id="272" r:id="rId29"/>
    <p:sldId id="273" r:id="rId30"/>
    <p:sldId id="302" r:id="rId31"/>
    <p:sldId id="274" r:id="rId32"/>
    <p:sldId id="275" r:id="rId33"/>
    <p:sldId id="280" r:id="rId34"/>
    <p:sldId id="540" r:id="rId35"/>
    <p:sldId id="287" r:id="rId36"/>
    <p:sldId id="351" r:id="rId37"/>
    <p:sldId id="353" r:id="rId38"/>
    <p:sldId id="276" r:id="rId39"/>
    <p:sldId id="354" r:id="rId40"/>
    <p:sldId id="352" r:id="rId41"/>
    <p:sldId id="282" r:id="rId42"/>
    <p:sldId id="361" r:id="rId43"/>
    <p:sldId id="362" r:id="rId44"/>
    <p:sldId id="279" r:id="rId45"/>
    <p:sldId id="364" r:id="rId46"/>
    <p:sldId id="365" r:id="rId47"/>
    <p:sldId id="288" r:id="rId48"/>
    <p:sldId id="289" r:id="rId49"/>
    <p:sldId id="290" r:id="rId50"/>
    <p:sldId id="291" r:id="rId51"/>
    <p:sldId id="355" r:id="rId52"/>
    <p:sldId id="356" r:id="rId53"/>
    <p:sldId id="367" r:id="rId54"/>
    <p:sldId id="368" r:id="rId55"/>
    <p:sldId id="292" r:id="rId56"/>
    <p:sldId id="305" r:id="rId57"/>
    <p:sldId id="304" r:id="rId58"/>
    <p:sldId id="306" r:id="rId59"/>
    <p:sldId id="307" r:id="rId60"/>
    <p:sldId id="308" r:id="rId61"/>
    <p:sldId id="309" r:id="rId62"/>
    <p:sldId id="310" r:id="rId63"/>
    <p:sldId id="366" r:id="rId64"/>
    <p:sldId id="311" r:id="rId65"/>
    <p:sldId id="369" r:id="rId66"/>
    <p:sldId id="293" r:id="rId67"/>
    <p:sldId id="294" r:id="rId68"/>
    <p:sldId id="295" r:id="rId69"/>
    <p:sldId id="370" r:id="rId70"/>
    <p:sldId id="283" r:id="rId71"/>
    <p:sldId id="284" r:id="rId72"/>
    <p:sldId id="312" r:id="rId73"/>
    <p:sldId id="314" r:id="rId74"/>
    <p:sldId id="417" r:id="rId75"/>
    <p:sldId id="418" r:id="rId76"/>
    <p:sldId id="315" r:id="rId77"/>
    <p:sldId id="316" r:id="rId78"/>
    <p:sldId id="317" r:id="rId79"/>
    <p:sldId id="550" r:id="rId80"/>
    <p:sldId id="318" r:id="rId81"/>
    <p:sldId id="547" r:id="rId82"/>
    <p:sldId id="345" r:id="rId83"/>
    <p:sldId id="321" r:id="rId84"/>
    <p:sldId id="371" r:id="rId85"/>
    <p:sldId id="372" r:id="rId86"/>
    <p:sldId id="413" r:id="rId87"/>
    <p:sldId id="548" r:id="rId88"/>
    <p:sldId id="388" r:id="rId89"/>
    <p:sldId id="323" r:id="rId90"/>
    <p:sldId id="373" r:id="rId91"/>
    <p:sldId id="374" r:id="rId92"/>
    <p:sldId id="381" r:id="rId93"/>
    <p:sldId id="382" r:id="rId94"/>
    <p:sldId id="324" r:id="rId95"/>
    <p:sldId id="325" r:id="rId96"/>
    <p:sldId id="326" r:id="rId97"/>
    <p:sldId id="389" r:id="rId98"/>
    <p:sldId id="328" r:id="rId99"/>
    <p:sldId id="327" r:id="rId100"/>
    <p:sldId id="412" r:id="rId101"/>
    <p:sldId id="330" r:id="rId102"/>
    <p:sldId id="383" r:id="rId103"/>
    <p:sldId id="385" r:id="rId104"/>
    <p:sldId id="331" r:id="rId105"/>
    <p:sldId id="543" r:id="rId106"/>
    <p:sldId id="333" r:id="rId107"/>
    <p:sldId id="334" r:id="rId108"/>
    <p:sldId id="415" r:id="rId109"/>
    <p:sldId id="416" r:id="rId110"/>
    <p:sldId id="409" r:id="rId111"/>
    <p:sldId id="410" r:id="rId112"/>
    <p:sldId id="390" r:id="rId113"/>
    <p:sldId id="336" r:id="rId114"/>
    <p:sldId id="392" r:id="rId115"/>
    <p:sldId id="335" r:id="rId116"/>
    <p:sldId id="337" r:id="rId117"/>
    <p:sldId id="391" r:id="rId118"/>
    <p:sldId id="339" r:id="rId119"/>
    <p:sldId id="338" r:id="rId120"/>
    <p:sldId id="386" r:id="rId121"/>
    <p:sldId id="544" r:id="rId122"/>
    <p:sldId id="549" r:id="rId123"/>
    <p:sldId id="545" r:id="rId124"/>
    <p:sldId id="340" r:id="rId125"/>
    <p:sldId id="414" r:id="rId126"/>
    <p:sldId id="342" r:id="rId127"/>
    <p:sldId id="541" r:id="rId128"/>
    <p:sldId id="343" r:id="rId129"/>
    <p:sldId id="411" r:id="rId130"/>
    <p:sldId id="419" r:id="rId131"/>
    <p:sldId id="488" r:id="rId132"/>
    <p:sldId id="490" r:id="rId133"/>
    <p:sldId id="420" r:id="rId134"/>
    <p:sldId id="422" r:id="rId135"/>
    <p:sldId id="421" r:id="rId136"/>
    <p:sldId id="425" r:id="rId137"/>
    <p:sldId id="487" r:id="rId138"/>
    <p:sldId id="537" r:id="rId139"/>
    <p:sldId id="538" r:id="rId140"/>
    <p:sldId id="539" r:id="rId141"/>
    <p:sldId id="433" r:id="rId142"/>
    <p:sldId id="434" r:id="rId143"/>
    <p:sldId id="435" r:id="rId144"/>
    <p:sldId id="436" r:id="rId145"/>
    <p:sldId id="438" r:id="rId146"/>
    <p:sldId id="439" r:id="rId147"/>
    <p:sldId id="440" r:id="rId148"/>
    <p:sldId id="441" r:id="rId149"/>
    <p:sldId id="442" r:id="rId150"/>
    <p:sldId id="443" r:id="rId151"/>
    <p:sldId id="444" r:id="rId152"/>
    <p:sldId id="445" r:id="rId153"/>
    <p:sldId id="489" r:id="rId154"/>
    <p:sldId id="446" r:id="rId155"/>
    <p:sldId id="447" r:id="rId156"/>
    <p:sldId id="448" r:id="rId157"/>
    <p:sldId id="449" r:id="rId158"/>
    <p:sldId id="450" r:id="rId159"/>
    <p:sldId id="451" r:id="rId160"/>
    <p:sldId id="452" r:id="rId161"/>
    <p:sldId id="453" r:id="rId162"/>
    <p:sldId id="454" r:id="rId163"/>
    <p:sldId id="455" r:id="rId164"/>
    <p:sldId id="456" r:id="rId165"/>
    <p:sldId id="457" r:id="rId166"/>
    <p:sldId id="458" r:id="rId167"/>
    <p:sldId id="459" r:id="rId168"/>
    <p:sldId id="460" r:id="rId169"/>
    <p:sldId id="461" r:id="rId170"/>
    <p:sldId id="462" r:id="rId171"/>
    <p:sldId id="463" r:id="rId172"/>
    <p:sldId id="466" r:id="rId173"/>
    <p:sldId id="467" r:id="rId174"/>
    <p:sldId id="468" r:id="rId175"/>
    <p:sldId id="469" r:id="rId176"/>
    <p:sldId id="470" r:id="rId177"/>
    <p:sldId id="471" r:id="rId178"/>
    <p:sldId id="472" r:id="rId179"/>
    <p:sldId id="473" r:id="rId180"/>
    <p:sldId id="474" r:id="rId181"/>
    <p:sldId id="475" r:id="rId182"/>
    <p:sldId id="476" r:id="rId183"/>
    <p:sldId id="477" r:id="rId184"/>
    <p:sldId id="478" r:id="rId185"/>
    <p:sldId id="479" r:id="rId186"/>
    <p:sldId id="480" r:id="rId187"/>
    <p:sldId id="481" r:id="rId188"/>
    <p:sldId id="482" r:id="rId189"/>
    <p:sldId id="483" r:id="rId190"/>
    <p:sldId id="485" r:id="rId191"/>
    <p:sldId id="491" r:id="rId192"/>
    <p:sldId id="492" r:id="rId193"/>
    <p:sldId id="493" r:id="rId194"/>
    <p:sldId id="494" r:id="rId195"/>
    <p:sldId id="495" r:id="rId196"/>
    <p:sldId id="496" r:id="rId197"/>
    <p:sldId id="552" r:id="rId198"/>
    <p:sldId id="553" r:id="rId199"/>
    <p:sldId id="515" r:id="rId200"/>
    <p:sldId id="499" r:id="rId201"/>
    <p:sldId id="516" r:id="rId202"/>
    <p:sldId id="498" r:id="rId203"/>
    <p:sldId id="497" r:id="rId204"/>
    <p:sldId id="501" r:id="rId205"/>
    <p:sldId id="500" r:id="rId206"/>
    <p:sldId id="502" r:id="rId207"/>
    <p:sldId id="503" r:id="rId208"/>
    <p:sldId id="504" r:id="rId209"/>
    <p:sldId id="508" r:id="rId210"/>
    <p:sldId id="509" r:id="rId211"/>
    <p:sldId id="517" r:id="rId212"/>
    <p:sldId id="518" r:id="rId213"/>
    <p:sldId id="510" r:id="rId214"/>
    <p:sldId id="511" r:id="rId215"/>
    <p:sldId id="512" r:id="rId216"/>
    <p:sldId id="513" r:id="rId217"/>
    <p:sldId id="505" r:id="rId218"/>
    <p:sldId id="514" r:id="rId219"/>
    <p:sldId id="520" r:id="rId220"/>
    <p:sldId id="522" r:id="rId221"/>
    <p:sldId id="521" r:id="rId222"/>
    <p:sldId id="523" r:id="rId223"/>
    <p:sldId id="519" r:id="rId224"/>
    <p:sldId id="542" r:id="rId225"/>
    <p:sldId id="524" r:id="rId226"/>
    <p:sldId id="525" r:id="rId227"/>
    <p:sldId id="526" r:id="rId228"/>
    <p:sldId id="527" r:id="rId229"/>
    <p:sldId id="528" r:id="rId230"/>
    <p:sldId id="529" r:id="rId231"/>
    <p:sldId id="531" r:id="rId232"/>
    <p:sldId id="533" r:id="rId233"/>
    <p:sldId id="532" r:id="rId234"/>
    <p:sldId id="530" r:id="rId235"/>
    <p:sldId id="536" r:id="rId236"/>
    <p:sldId id="534" r:id="rId237"/>
    <p:sldId id="535" r:id="rId2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200"/>
    <a:srgbClr val="381514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81" autoAdjust="0"/>
    <p:restoredTop sz="93800" autoAdjust="0"/>
  </p:normalViewPr>
  <p:slideViewPr>
    <p:cSldViewPr>
      <p:cViewPr varScale="1">
        <p:scale>
          <a:sx n="72" d="100"/>
          <a:sy n="72" d="100"/>
        </p:scale>
        <p:origin x="72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217" Type="http://schemas.openxmlformats.org/officeDocument/2006/relationships/slide" Target="slides/slide213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38" Type="http://schemas.openxmlformats.org/officeDocument/2006/relationships/slide" Target="slides/slide234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223" Type="http://schemas.openxmlformats.org/officeDocument/2006/relationships/slide" Target="slides/slide219.xml"/><Relationship Id="rId228" Type="http://schemas.openxmlformats.org/officeDocument/2006/relationships/slide" Target="slides/slide22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slide" Target="slides/slide214.xml"/><Relationship Id="rId234" Type="http://schemas.openxmlformats.org/officeDocument/2006/relationships/slide" Target="slides/slide230.xml"/><Relationship Id="rId239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0" Type="http://schemas.openxmlformats.org/officeDocument/2006/relationships/presProps" Target="presProps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0" Type="http://schemas.openxmlformats.org/officeDocument/2006/relationships/slide" Target="slides/slide226.xml"/><Relationship Id="rId235" Type="http://schemas.openxmlformats.org/officeDocument/2006/relationships/slide" Target="slides/slide231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241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theme" Target="theme/theme1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BB00-C485-4778-9BB1-A5473C029FB8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11CBB-D886-4DF0-9B90-3E4514E8F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96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612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211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03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76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0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56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7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 out</a:t>
            </a:r>
            <a:r>
              <a:rPr lang="en-GB" baseline="0" dirty="0"/>
              <a:t> parts in library prep which are relevant later on.</a:t>
            </a:r>
          </a:p>
          <a:p>
            <a:endParaRPr lang="en-GB" baseline="0" dirty="0"/>
          </a:p>
          <a:p>
            <a:r>
              <a:rPr lang="en-GB" baseline="0" dirty="0"/>
              <a:t>Start with single strand RNA.</a:t>
            </a:r>
          </a:p>
          <a:p>
            <a:r>
              <a:rPr lang="en-GB" baseline="0" dirty="0"/>
              <a:t>Can't sequence because it's RNA and too long</a:t>
            </a:r>
          </a:p>
          <a:p>
            <a:endParaRPr lang="en-GB" baseline="0" dirty="0"/>
          </a:p>
          <a:p>
            <a:r>
              <a:rPr lang="en-GB" baseline="0" dirty="0"/>
              <a:t>Must fragment to make short bits</a:t>
            </a:r>
          </a:p>
          <a:p>
            <a:endParaRPr lang="en-GB" baseline="0" dirty="0"/>
          </a:p>
          <a:p>
            <a:r>
              <a:rPr lang="en-GB" baseline="0" dirty="0"/>
              <a:t>Must convert to DNA, but that loses directionality - which is bad.</a:t>
            </a:r>
          </a:p>
          <a:p>
            <a:endParaRPr lang="en-GB" baseline="0" dirty="0"/>
          </a:p>
          <a:p>
            <a:r>
              <a:rPr lang="en-GB" baseline="0" dirty="0"/>
              <a:t>Random priming and RT (causes biases later)</a:t>
            </a:r>
          </a:p>
          <a:p>
            <a:endParaRPr lang="en-GB" baseline="0" dirty="0"/>
          </a:p>
          <a:p>
            <a:r>
              <a:rPr lang="en-GB" baseline="0" dirty="0"/>
              <a:t>Normal Illumina library prep once double stranded.</a:t>
            </a:r>
          </a:p>
          <a:p>
            <a:endParaRPr lang="en-GB" baseline="0" dirty="0"/>
          </a:p>
          <a:p>
            <a:r>
              <a:rPr lang="en-GB" baseline="0" dirty="0"/>
              <a:t>Can retain strand information by tagging and degrading one of the stands.  Which one determines same strand or opposing strand specific libraries.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6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693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1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1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8BAC6-5EEA-42B1-90E3-D0DB2618D0EF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15C8D8D-B5F5-47B5-AC00-FCF2C4843445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D7C3AF9-6063-41E5-8902-988CD0DF026C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61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3496C2-DF85-468D-B17D-6543DF472507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09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89C223-7FC7-42D6-AE2C-6D689B68677A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8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B8ACF71-D358-4A89-949C-D3F99850109E}" type="datetime1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01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4A8F24F-EEBA-4602-9821-733277E62BD1}" type="datetime1">
              <a:rPr lang="en-GB" smtClean="0"/>
              <a:t>03/12/2025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7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7EA8-58A8-4630-9BA6-A789A759C673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0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8406D-0B92-48FD-8AFD-97E741B21598}" type="datetime1">
              <a:rPr lang="en-GB" smtClean="0"/>
              <a:t>03/12/2025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2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B30B618-8671-4A36-A7AF-93FE4CA0AB06}" type="datetime1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7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3321F9-CC2A-4A2C-8E5F-6F635DF2A655}" type="datetime1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99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jp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g"/><Relationship Id="rId5" Type="http://schemas.openxmlformats.org/officeDocument/2006/relationships/image" Target="../media/image189.png"/><Relationship Id="rId4" Type="http://schemas.openxmlformats.org/officeDocument/2006/relationships/image" Target="../media/image188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wmf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1.png"/><Relationship Id="rId4" Type="http://schemas.openxmlformats.org/officeDocument/2006/relationships/image" Target="../media/image220.jpg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gmd.cf.ac.uk/" TargetMode="External"/><Relationship Id="rId7" Type="http://schemas.openxmlformats.org/officeDocument/2006/relationships/hyperlink" Target="https://www.ncbi.nlm.nih.gov/omim" TargetMode="External"/><Relationship Id="rId2" Type="http://schemas.openxmlformats.org/officeDocument/2006/relationships/hyperlink" Target="https://www.ncbi.nlm.nih.gov/sn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clinvar/" TargetMode="External"/><Relationship Id="rId5" Type="http://schemas.openxmlformats.org/officeDocument/2006/relationships/hyperlink" Target="https://www.ncbi.nlm.nih.gov/dbvar/" TargetMode="External"/><Relationship Id="rId4" Type="http://schemas.openxmlformats.org/officeDocument/2006/relationships/hyperlink" Target="https://cancer.sanger.ac.uk/cosmi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flowjo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89/fimmu.2019.01194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1916833"/>
            <a:ext cx="7632848" cy="1470025"/>
          </a:xfrm>
        </p:spPr>
        <p:txBody>
          <a:bodyPr>
            <a:noAutofit/>
          </a:bodyPr>
          <a:lstStyle/>
          <a:p>
            <a:r>
              <a:rPr lang="en-GB" sz="5400" dirty="0"/>
              <a:t>Introduction to Biological Big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640" y="3717032"/>
            <a:ext cx="6400800" cy="208823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Simon Andrews</a:t>
            </a:r>
          </a:p>
          <a:p>
            <a:r>
              <a:rPr lang="en-GB" dirty="0"/>
              <a:t>simon.andrews@babraham.ac.uk</a:t>
            </a:r>
          </a:p>
          <a:p>
            <a:endParaRPr lang="en-GB" dirty="0"/>
          </a:p>
          <a:p>
            <a:r>
              <a:rPr lang="en-GB" sz="2400" dirty="0"/>
              <a:t>Two Day Version - v2025-12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89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Annotation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7" y="1447455"/>
            <a:ext cx="5976665" cy="2158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7" y="3653520"/>
            <a:ext cx="5472609" cy="3175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01CAEF-1754-41A2-90B1-EB05B3A1F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1447455"/>
            <a:ext cx="51720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89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Flow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235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Spec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General purpose method to measure the accurate masses of small molecules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Can be used to identify</a:t>
            </a:r>
          </a:p>
          <a:p>
            <a:pPr lvl="1"/>
            <a:r>
              <a:rPr lang="en-GB" dirty="0"/>
              <a:t>Proteins (plus modifications)</a:t>
            </a:r>
          </a:p>
          <a:p>
            <a:pPr lvl="1"/>
            <a:r>
              <a:rPr lang="en-GB" dirty="0"/>
              <a:t>Metabolites</a:t>
            </a:r>
          </a:p>
          <a:p>
            <a:pPr lvl="2"/>
            <a:r>
              <a:rPr lang="en-GB" dirty="0"/>
              <a:t>Sugars</a:t>
            </a:r>
          </a:p>
          <a:p>
            <a:pPr lvl="2"/>
            <a:r>
              <a:rPr lang="en-GB" dirty="0"/>
              <a:t>Nucleotides</a:t>
            </a:r>
          </a:p>
          <a:p>
            <a:pPr lvl="2"/>
            <a:r>
              <a:rPr lang="en-GB" dirty="0"/>
              <a:t>Amino Acids</a:t>
            </a:r>
          </a:p>
          <a:p>
            <a:pPr lvl="2"/>
            <a:r>
              <a:rPr lang="en-GB" dirty="0"/>
              <a:t>Lipids</a:t>
            </a:r>
          </a:p>
        </p:txBody>
      </p:sp>
    </p:spTree>
    <p:extLst>
      <p:ext uri="{BB962C8B-B14F-4D97-AF65-F5344CB8AC3E}">
        <p14:creationId xmlns:p14="http://schemas.microsoft.com/office/powerpoint/2010/main" val="42285065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73E4-20F5-4E53-9744-17EB67BF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301461-1CA1-43C9-BBE8-9DA281A53929}"/>
              </a:ext>
            </a:extLst>
          </p:cNvPr>
          <p:cNvGrpSpPr/>
          <p:nvPr/>
        </p:nvGrpSpPr>
        <p:grpSpPr>
          <a:xfrm>
            <a:off x="25916" y="1343425"/>
            <a:ext cx="3909844" cy="5284527"/>
            <a:chOff x="25916" y="1343425"/>
            <a:chExt cx="3909844" cy="5284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E36443-7DD7-410E-976D-ACD9FBE45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6" y="1834118"/>
              <a:ext cx="3909844" cy="39098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648918-AA49-4C5A-97BB-39E13113E4C3}"/>
                </a:ext>
              </a:extLst>
            </p:cNvPr>
            <p:cNvSpPr txBox="1"/>
            <p:nvPr/>
          </p:nvSpPr>
          <p:spPr>
            <a:xfrm>
              <a:off x="1213320" y="5981621"/>
              <a:ext cx="15350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Too Big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F4D61-2784-4241-B3EB-0DAA4DD0DC77}"/>
                </a:ext>
              </a:extLst>
            </p:cNvPr>
            <p:cNvSpPr txBox="1"/>
            <p:nvPr/>
          </p:nvSpPr>
          <p:spPr>
            <a:xfrm>
              <a:off x="1117236" y="1343425"/>
              <a:ext cx="17272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Proteins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1B1F33-3E0F-4FCE-AFE8-43FA30049641}"/>
              </a:ext>
            </a:extLst>
          </p:cNvPr>
          <p:cNvGrpSpPr/>
          <p:nvPr/>
        </p:nvGrpSpPr>
        <p:grpSpPr>
          <a:xfrm>
            <a:off x="5353712" y="1340768"/>
            <a:ext cx="2039170" cy="5287184"/>
            <a:chOff x="5353712" y="1340768"/>
            <a:chExt cx="2039170" cy="52871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B30F0D-6197-4B1D-9EF2-F208AA4004F6}"/>
                </a:ext>
              </a:extLst>
            </p:cNvPr>
            <p:cNvGrpSpPr/>
            <p:nvPr/>
          </p:nvGrpSpPr>
          <p:grpSpPr>
            <a:xfrm>
              <a:off x="5472414" y="2013141"/>
              <a:ext cx="1703706" cy="3886030"/>
              <a:chOff x="4850009" y="1311954"/>
              <a:chExt cx="2323481" cy="529969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7CB443-4C8E-4639-ABFE-8CE4B8E32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209647">
                <a:off x="5018510" y="4673566"/>
                <a:ext cx="2154980" cy="1938082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6F8F075-E7B7-4F82-BDBF-9E8C7620BD94}"/>
                  </a:ext>
                </a:extLst>
              </p:cNvPr>
              <p:cNvGrpSpPr/>
              <p:nvPr/>
            </p:nvGrpSpPr>
            <p:grpSpPr>
              <a:xfrm>
                <a:off x="4850009" y="1311954"/>
                <a:ext cx="2316864" cy="4133270"/>
                <a:chOff x="4850009" y="1311954"/>
                <a:chExt cx="2316864" cy="413327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97DF63D-56B1-4B9A-A28B-CD4C4DF7F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3066624">
                  <a:off x="4974731" y="2661814"/>
                  <a:ext cx="2154980" cy="1938082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7ECC68D6-71BA-41B1-B027-E20093CAB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50009" y="3845306"/>
                  <a:ext cx="2316864" cy="159991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CFF8CA1-815C-4C82-BCB0-23DF8FEAB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5895937">
                  <a:off x="4949602" y="1298001"/>
                  <a:ext cx="2030118" cy="2058024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79BF969-CF52-4AB0-AA3A-466148E56879}"/>
                    </a:ext>
                  </a:extLst>
                </p:cNvPr>
                <p:cNvSpPr/>
                <p:nvPr/>
              </p:nvSpPr>
              <p:spPr>
                <a:xfrm>
                  <a:off x="4850009" y="2948737"/>
                  <a:ext cx="813943" cy="4802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2F3572-8101-4B40-BE87-B0BBAF1E6D46}"/>
                </a:ext>
              </a:extLst>
            </p:cNvPr>
            <p:cNvSpPr txBox="1"/>
            <p:nvPr/>
          </p:nvSpPr>
          <p:spPr>
            <a:xfrm>
              <a:off x="5375920" y="5981621"/>
              <a:ext cx="20169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Too Many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AE9B15-D0A4-4E15-8F17-FFD18DD2C451}"/>
                </a:ext>
              </a:extLst>
            </p:cNvPr>
            <p:cNvSpPr txBox="1"/>
            <p:nvPr/>
          </p:nvSpPr>
          <p:spPr>
            <a:xfrm>
              <a:off x="5353712" y="1340768"/>
              <a:ext cx="17956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Peptides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93F0F1-A1CC-4C32-851A-AE7BDD23A528}"/>
              </a:ext>
            </a:extLst>
          </p:cNvPr>
          <p:cNvGrpSpPr/>
          <p:nvPr/>
        </p:nvGrpSpPr>
        <p:grpSpPr>
          <a:xfrm>
            <a:off x="8256240" y="1343425"/>
            <a:ext cx="3484600" cy="5239858"/>
            <a:chOff x="8256240" y="1343425"/>
            <a:chExt cx="3484600" cy="523985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3DA2A1-9B6C-4300-8837-562F08BCE95E}"/>
                </a:ext>
              </a:extLst>
            </p:cNvPr>
            <p:cNvGrpSpPr/>
            <p:nvPr/>
          </p:nvGrpSpPr>
          <p:grpSpPr>
            <a:xfrm>
              <a:off x="8256240" y="2550538"/>
              <a:ext cx="3484600" cy="2534646"/>
              <a:chOff x="8112224" y="2147109"/>
              <a:chExt cx="3484600" cy="253464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BC2763C-3051-4F6C-BA4F-A4C04B317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779398">
                <a:off x="8778514" y="2147109"/>
                <a:ext cx="2818310" cy="253464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40BB3E8-C016-4A61-80E7-547F6571C066}"/>
                  </a:ext>
                </a:extLst>
              </p:cNvPr>
              <p:cNvSpPr/>
              <p:nvPr/>
            </p:nvSpPr>
            <p:spPr>
              <a:xfrm>
                <a:off x="8112224" y="2413041"/>
                <a:ext cx="792088" cy="13039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43BFD2-88EF-40B9-A87C-D17E2ABAF979}"/>
                </a:ext>
              </a:extLst>
            </p:cNvPr>
            <p:cNvSpPr txBox="1"/>
            <p:nvPr/>
          </p:nvSpPr>
          <p:spPr>
            <a:xfrm>
              <a:off x="9078778" y="5936952"/>
              <a:ext cx="2505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Non-specific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FF5768-A4E2-47CC-A562-3BCAAFDA7F3B}"/>
                </a:ext>
              </a:extLst>
            </p:cNvPr>
            <p:cNvSpPr txBox="1"/>
            <p:nvPr/>
          </p:nvSpPr>
          <p:spPr>
            <a:xfrm>
              <a:off x="9658604" y="1343425"/>
              <a:ext cx="19988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A peptide</a:t>
              </a: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BD47141-9322-44C1-B89B-73DE8A58999B}"/>
              </a:ext>
            </a:extLst>
          </p:cNvPr>
          <p:cNvSpPr/>
          <p:nvPr/>
        </p:nvSpPr>
        <p:spPr>
          <a:xfrm>
            <a:off x="3838002" y="3131531"/>
            <a:ext cx="1537918" cy="147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Digest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D575B2D-005E-4245-B4B1-B3F3814801BD}"/>
              </a:ext>
            </a:extLst>
          </p:cNvPr>
          <p:cNvSpPr/>
          <p:nvPr/>
        </p:nvSpPr>
        <p:spPr>
          <a:xfrm>
            <a:off x="7888527" y="3078657"/>
            <a:ext cx="1519841" cy="147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Separate</a:t>
            </a:r>
          </a:p>
        </p:txBody>
      </p:sp>
    </p:spTree>
    <p:extLst>
      <p:ext uri="{BB962C8B-B14F-4D97-AF65-F5344CB8AC3E}">
        <p14:creationId xmlns:p14="http://schemas.microsoft.com/office/powerpoint/2010/main" val="15175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 Workflow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49352" y="1731908"/>
            <a:ext cx="432048" cy="1373014"/>
            <a:chOff x="839416" y="1417638"/>
            <a:chExt cx="432048" cy="2304256"/>
          </a:xfrm>
        </p:grpSpPr>
        <p:sp>
          <p:nvSpPr>
            <p:cNvPr id="4" name="Flowchart: Delay 3"/>
            <p:cNvSpPr/>
            <p:nvPr/>
          </p:nvSpPr>
          <p:spPr>
            <a:xfrm rot="5400000">
              <a:off x="-96688" y="2353742"/>
              <a:ext cx="2304256" cy="432048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lowchart: Delay 4"/>
            <p:cNvSpPr/>
            <p:nvPr/>
          </p:nvSpPr>
          <p:spPr>
            <a:xfrm rot="5400000">
              <a:off x="479376" y="2929806"/>
              <a:ext cx="1152128" cy="432048"/>
            </a:xfrm>
            <a:custGeom>
              <a:avLst/>
              <a:gdLst>
                <a:gd name="connsiteX0" fmla="*/ 0 w 2304256"/>
                <a:gd name="connsiteY0" fmla="*/ 0 h 432048"/>
                <a:gd name="connsiteX1" fmla="*/ 1152128 w 2304256"/>
                <a:gd name="connsiteY1" fmla="*/ 0 h 432048"/>
                <a:gd name="connsiteX2" fmla="*/ 2304256 w 2304256"/>
                <a:gd name="connsiteY2" fmla="*/ 216024 h 432048"/>
                <a:gd name="connsiteX3" fmla="*/ 1152128 w 2304256"/>
                <a:gd name="connsiteY3" fmla="*/ 432048 h 432048"/>
                <a:gd name="connsiteX4" fmla="*/ 0 w 2304256"/>
                <a:gd name="connsiteY4" fmla="*/ 432048 h 432048"/>
                <a:gd name="connsiteX5" fmla="*/ 0 w 2304256"/>
                <a:gd name="connsiteY5" fmla="*/ 0 h 432048"/>
                <a:gd name="connsiteX0" fmla="*/ 0 w 2304256"/>
                <a:gd name="connsiteY0" fmla="*/ 432048 h 432048"/>
                <a:gd name="connsiteX1" fmla="*/ 1152128 w 2304256"/>
                <a:gd name="connsiteY1" fmla="*/ 0 h 432048"/>
                <a:gd name="connsiteX2" fmla="*/ 2304256 w 2304256"/>
                <a:gd name="connsiteY2" fmla="*/ 216024 h 432048"/>
                <a:gd name="connsiteX3" fmla="*/ 1152128 w 2304256"/>
                <a:gd name="connsiteY3" fmla="*/ 432048 h 432048"/>
                <a:gd name="connsiteX4" fmla="*/ 0 w 2304256"/>
                <a:gd name="connsiteY4" fmla="*/ 432048 h 432048"/>
                <a:gd name="connsiteX0" fmla="*/ 0 w 1152128"/>
                <a:gd name="connsiteY0" fmla="*/ 432048 h 432048"/>
                <a:gd name="connsiteX1" fmla="*/ 0 w 1152128"/>
                <a:gd name="connsiteY1" fmla="*/ 0 h 432048"/>
                <a:gd name="connsiteX2" fmla="*/ 1152128 w 1152128"/>
                <a:gd name="connsiteY2" fmla="*/ 216024 h 432048"/>
                <a:gd name="connsiteX3" fmla="*/ 0 w 1152128"/>
                <a:gd name="connsiteY3" fmla="*/ 432048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128" h="432048">
                  <a:moveTo>
                    <a:pt x="0" y="432048"/>
                  </a:moveTo>
                  <a:lnTo>
                    <a:pt x="0" y="0"/>
                  </a:lnTo>
                  <a:cubicBezTo>
                    <a:pt x="636303" y="0"/>
                    <a:pt x="1152128" y="96717"/>
                    <a:pt x="1152128" y="216024"/>
                  </a:cubicBezTo>
                  <a:cubicBezTo>
                    <a:pt x="1152128" y="335331"/>
                    <a:pt x="636303" y="432048"/>
                    <a:pt x="0" y="432048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03512" y="3294779"/>
            <a:ext cx="12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Protein Mix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013448" y="1731908"/>
            <a:ext cx="3817128" cy="1932203"/>
            <a:chOff x="3013448" y="1731908"/>
            <a:chExt cx="3817128" cy="1932203"/>
          </a:xfrm>
        </p:grpSpPr>
        <p:grpSp>
          <p:nvGrpSpPr>
            <p:cNvPr id="3" name="Group 2"/>
            <p:cNvGrpSpPr/>
            <p:nvPr/>
          </p:nvGrpSpPr>
          <p:grpSpPr>
            <a:xfrm>
              <a:off x="3013448" y="1731908"/>
              <a:ext cx="3390686" cy="1373014"/>
              <a:chOff x="3013448" y="1731908"/>
              <a:chExt cx="3390686" cy="1373014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3013448" y="1969581"/>
                <a:ext cx="2520280" cy="792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Digestion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972085" y="1731908"/>
                <a:ext cx="432049" cy="1373014"/>
                <a:chOff x="4878173" y="1988840"/>
                <a:chExt cx="432049" cy="1373014"/>
              </a:xfrm>
            </p:grpSpPr>
            <p:sp>
              <p:nvSpPr>
                <p:cNvPr id="10" name="Flowchart: Delay 9"/>
                <p:cNvSpPr/>
                <p:nvPr/>
              </p:nvSpPr>
              <p:spPr>
                <a:xfrm rot="5400000">
                  <a:off x="4407690" y="2459323"/>
                  <a:ext cx="1373014" cy="432048"/>
                </a:xfrm>
                <a:prstGeom prst="flowChartDelay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Flowchart: Delay 4"/>
                <p:cNvSpPr/>
                <p:nvPr/>
              </p:nvSpPr>
              <p:spPr>
                <a:xfrm rot="5400000">
                  <a:off x="4750944" y="2802577"/>
                  <a:ext cx="686507" cy="432048"/>
                </a:xfrm>
                <a:custGeom>
                  <a:avLst/>
                  <a:gdLst>
                    <a:gd name="connsiteX0" fmla="*/ 0 w 2304256"/>
                    <a:gd name="connsiteY0" fmla="*/ 0 h 432048"/>
                    <a:gd name="connsiteX1" fmla="*/ 1152128 w 2304256"/>
                    <a:gd name="connsiteY1" fmla="*/ 0 h 432048"/>
                    <a:gd name="connsiteX2" fmla="*/ 2304256 w 2304256"/>
                    <a:gd name="connsiteY2" fmla="*/ 216024 h 432048"/>
                    <a:gd name="connsiteX3" fmla="*/ 1152128 w 2304256"/>
                    <a:gd name="connsiteY3" fmla="*/ 432048 h 432048"/>
                    <a:gd name="connsiteX4" fmla="*/ 0 w 2304256"/>
                    <a:gd name="connsiteY4" fmla="*/ 432048 h 432048"/>
                    <a:gd name="connsiteX5" fmla="*/ 0 w 2304256"/>
                    <a:gd name="connsiteY5" fmla="*/ 0 h 432048"/>
                    <a:gd name="connsiteX0" fmla="*/ 0 w 2304256"/>
                    <a:gd name="connsiteY0" fmla="*/ 432048 h 432048"/>
                    <a:gd name="connsiteX1" fmla="*/ 1152128 w 2304256"/>
                    <a:gd name="connsiteY1" fmla="*/ 0 h 432048"/>
                    <a:gd name="connsiteX2" fmla="*/ 2304256 w 2304256"/>
                    <a:gd name="connsiteY2" fmla="*/ 216024 h 432048"/>
                    <a:gd name="connsiteX3" fmla="*/ 1152128 w 2304256"/>
                    <a:gd name="connsiteY3" fmla="*/ 432048 h 432048"/>
                    <a:gd name="connsiteX4" fmla="*/ 0 w 2304256"/>
                    <a:gd name="connsiteY4" fmla="*/ 432048 h 432048"/>
                    <a:gd name="connsiteX0" fmla="*/ 0 w 1152128"/>
                    <a:gd name="connsiteY0" fmla="*/ 432048 h 432048"/>
                    <a:gd name="connsiteX1" fmla="*/ 0 w 1152128"/>
                    <a:gd name="connsiteY1" fmla="*/ 0 h 432048"/>
                    <a:gd name="connsiteX2" fmla="*/ 1152128 w 1152128"/>
                    <a:gd name="connsiteY2" fmla="*/ 216024 h 432048"/>
                    <a:gd name="connsiteX3" fmla="*/ 0 w 1152128"/>
                    <a:gd name="connsiteY3" fmla="*/ 432048 h 432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2128" h="432048">
                      <a:moveTo>
                        <a:pt x="0" y="432048"/>
                      </a:moveTo>
                      <a:lnTo>
                        <a:pt x="0" y="0"/>
                      </a:lnTo>
                      <a:cubicBezTo>
                        <a:pt x="636303" y="0"/>
                        <a:pt x="1152128" y="96717"/>
                        <a:pt x="1152128" y="216024"/>
                      </a:cubicBezTo>
                      <a:cubicBezTo>
                        <a:pt x="1152128" y="335331"/>
                        <a:pt x="636303" y="432048"/>
                        <a:pt x="0" y="43204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5526245" y="3294779"/>
              <a:ext cx="1304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Peptide Mix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41625" y="1984534"/>
            <a:ext cx="5232978" cy="3825257"/>
            <a:chOff x="6741625" y="1984534"/>
            <a:chExt cx="5232978" cy="3825257"/>
          </a:xfrm>
        </p:grpSpPr>
        <p:grpSp>
          <p:nvGrpSpPr>
            <p:cNvPr id="9" name="Group 8"/>
            <p:cNvGrpSpPr/>
            <p:nvPr/>
          </p:nvGrpSpPr>
          <p:grpSpPr>
            <a:xfrm>
              <a:off x="6741625" y="1984534"/>
              <a:ext cx="3305220" cy="3825257"/>
              <a:chOff x="6741625" y="1984534"/>
              <a:chExt cx="3305220" cy="3825257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9542789" y="2596004"/>
                <a:ext cx="504056" cy="3213787"/>
                <a:chOff x="8012596" y="2591926"/>
                <a:chExt cx="504056" cy="321378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8012596" y="2591926"/>
                  <a:ext cx="504056" cy="321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345016" y="265368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8040216" y="26201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8184232" y="27725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8328248" y="29249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040216" y="29249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8192616" y="30773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8345016" y="32297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8040216" y="31962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184232" y="33486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8328248" y="35010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8040216" y="35010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8192616" y="36534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8345016" y="38058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8040216" y="37722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8184232" y="39246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8328248" y="40770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8040216" y="40770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8192616" y="42294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8345016" y="43818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8040216" y="43483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8184232" y="45007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328248" y="46531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8040216" y="46531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8192616" y="48055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345016" y="49579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8040216" y="49244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8184232" y="50768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8328248" y="52292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8040216" y="52292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8192616" y="53816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8345016" y="55340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8040216" y="550046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8184232" y="565286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5" name="Right Arrow 64"/>
              <p:cNvSpPr/>
              <p:nvPr/>
            </p:nvSpPr>
            <p:spPr>
              <a:xfrm>
                <a:off x="6741625" y="1984534"/>
                <a:ext cx="2520280" cy="792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Separation</a:t>
                </a: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10218481" y="3808811"/>
              <a:ext cx="1756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Chromatography</a:t>
              </a:r>
            </a:p>
            <a:p>
              <a:pPr algn="ctr"/>
              <a:r>
                <a:rPr lang="en-GB" dirty="0"/>
                <a:t>Column (s)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54493" y="5532941"/>
            <a:ext cx="7007412" cy="848387"/>
            <a:chOff x="2254493" y="5532941"/>
            <a:chExt cx="7007412" cy="848387"/>
          </a:xfrm>
        </p:grpSpPr>
        <p:grpSp>
          <p:nvGrpSpPr>
            <p:cNvPr id="82" name="Group 81"/>
            <p:cNvGrpSpPr/>
            <p:nvPr/>
          </p:nvGrpSpPr>
          <p:grpSpPr>
            <a:xfrm>
              <a:off x="5075215" y="5532941"/>
              <a:ext cx="1512168" cy="819110"/>
              <a:chOff x="6151769" y="5833482"/>
              <a:chExt cx="1512168" cy="819110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6151769" y="5833482"/>
                <a:ext cx="1512168" cy="819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0" name="Straight Connector 69"/>
              <p:cNvCxnSpPr>
                <a:stCxn id="66" idx="3"/>
              </p:cNvCxnSpPr>
              <p:nvPr/>
            </p:nvCxnSpPr>
            <p:spPr>
              <a:xfrm flipH="1" flipV="1">
                <a:off x="6240016" y="5833482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66" idx="3"/>
                <a:endCxn id="66" idx="1"/>
              </p:cNvCxnSpPr>
              <p:nvPr/>
            </p:nvCxnSpPr>
            <p:spPr>
              <a:xfrm flipH="1">
                <a:off x="6151769" y="624303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66" idx="3"/>
              </p:cNvCxnSpPr>
              <p:nvPr/>
            </p:nvCxnSpPr>
            <p:spPr>
              <a:xfrm flipH="1">
                <a:off x="6240016" y="6243037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 flipV="1">
                <a:off x="6171780" y="6038259"/>
                <a:ext cx="1483774" cy="2123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6171780" y="6250610"/>
                <a:ext cx="1448034" cy="2047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Right Arrow 80"/>
            <p:cNvSpPr/>
            <p:nvPr/>
          </p:nvSpPr>
          <p:spPr>
            <a:xfrm flipH="1">
              <a:off x="6741625" y="5589240"/>
              <a:ext cx="252028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Mass Spec</a:t>
              </a:r>
            </a:p>
          </p:txBody>
        </p:sp>
        <p:sp>
          <p:nvSpPr>
            <p:cNvPr id="84" name="Right Arrow 83"/>
            <p:cNvSpPr/>
            <p:nvPr/>
          </p:nvSpPr>
          <p:spPr>
            <a:xfrm flipH="1">
              <a:off x="2254493" y="5552008"/>
              <a:ext cx="252028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Identification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44469" y="4217595"/>
            <a:ext cx="4855951" cy="1244283"/>
            <a:chOff x="944469" y="4217595"/>
            <a:chExt cx="4855951" cy="1244283"/>
          </a:xfrm>
        </p:grpSpPr>
        <p:grpSp>
          <p:nvGrpSpPr>
            <p:cNvPr id="85" name="Group 84"/>
            <p:cNvGrpSpPr/>
            <p:nvPr/>
          </p:nvGrpSpPr>
          <p:grpSpPr>
            <a:xfrm>
              <a:off x="2365376" y="4217595"/>
              <a:ext cx="1512168" cy="819110"/>
              <a:chOff x="6151769" y="5833482"/>
              <a:chExt cx="1512168" cy="819110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6151769" y="5833482"/>
                <a:ext cx="1512168" cy="819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" name="Straight Connector 86"/>
              <p:cNvCxnSpPr>
                <a:stCxn id="86" idx="3"/>
              </p:cNvCxnSpPr>
              <p:nvPr/>
            </p:nvCxnSpPr>
            <p:spPr>
              <a:xfrm flipH="1" flipV="1">
                <a:off x="6240016" y="5833482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86" idx="3"/>
                <a:endCxn id="86" idx="1"/>
              </p:cNvCxnSpPr>
              <p:nvPr/>
            </p:nvCxnSpPr>
            <p:spPr>
              <a:xfrm flipH="1">
                <a:off x="6151769" y="624303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6" idx="3"/>
              </p:cNvCxnSpPr>
              <p:nvPr/>
            </p:nvCxnSpPr>
            <p:spPr>
              <a:xfrm flipH="1">
                <a:off x="6240016" y="6243037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 flipV="1">
                <a:off x="6171780" y="6038259"/>
                <a:ext cx="1483774" cy="2123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6171780" y="6250610"/>
                <a:ext cx="1448034" cy="2047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ight Arrow 91"/>
            <p:cNvSpPr/>
            <p:nvPr/>
          </p:nvSpPr>
          <p:spPr>
            <a:xfrm rot="1264621" flipH="1">
              <a:off x="3937530" y="4557585"/>
              <a:ext cx="186289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Fragmentation</a:t>
              </a:r>
            </a:p>
          </p:txBody>
        </p:sp>
        <p:sp>
          <p:nvSpPr>
            <p:cNvPr id="93" name="Bent-Up Arrow 92"/>
            <p:cNvSpPr/>
            <p:nvPr/>
          </p:nvSpPr>
          <p:spPr>
            <a:xfrm rot="10800000">
              <a:off x="944469" y="4462150"/>
              <a:ext cx="1093912" cy="99972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28238" y="5648558"/>
            <a:ext cx="164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Peptide Masses</a:t>
            </a:r>
          </a:p>
          <a:p>
            <a:pPr algn="ctr"/>
            <a:r>
              <a:rPr lang="en-GB" dirty="0"/>
              <a:t>Plus Retention</a:t>
            </a:r>
          </a:p>
        </p:txBody>
      </p:sp>
    </p:spTree>
    <p:extLst>
      <p:ext uri="{BB962C8B-B14F-4D97-AF65-F5344CB8AC3E}">
        <p14:creationId xmlns:p14="http://schemas.microsoft.com/office/powerpoint/2010/main" val="37145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2" y="1103174"/>
            <a:ext cx="9145016" cy="5800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48341" y="6488668"/>
            <a:ext cx="284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https://www.maxquant.org/</a:t>
            </a:r>
          </a:p>
        </p:txBody>
      </p:sp>
    </p:spTree>
    <p:extLst>
      <p:ext uri="{BB962C8B-B14F-4D97-AF65-F5344CB8AC3E}">
        <p14:creationId xmlns:p14="http://schemas.microsoft.com/office/powerpoint/2010/main" val="16860204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Identification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556792"/>
            <a:ext cx="9529254" cy="4819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66719" y="6392919"/>
            <a:ext cx="3235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http://www.ohri.ca/proteomics/</a:t>
            </a:r>
          </a:p>
        </p:txBody>
      </p:sp>
    </p:spTree>
    <p:extLst>
      <p:ext uri="{BB962C8B-B14F-4D97-AF65-F5344CB8AC3E}">
        <p14:creationId xmlns:p14="http://schemas.microsoft.com/office/powerpoint/2010/main" val="35698724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Translational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doing tandem mass spectrometry you can also identify modified peptides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174784"/>
            <a:ext cx="286488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Phosphorylation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Acetylation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Methylation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Palmitylation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Ubiquitination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etc.</a:t>
            </a:r>
          </a:p>
        </p:txBody>
      </p:sp>
      <p:grpSp>
        <p:nvGrpSpPr>
          <p:cNvPr id="11" name="Group 10"/>
          <p:cNvGrpSpPr/>
          <p:nvPr/>
        </p:nvGrpSpPr>
        <p:grpSpPr>
          <a:xfrm rot="3600000">
            <a:off x="5806901" y="2783062"/>
            <a:ext cx="578198" cy="2160240"/>
            <a:chOff x="5447928" y="3501008"/>
            <a:chExt cx="578198" cy="2160240"/>
          </a:xfrm>
        </p:grpSpPr>
        <p:sp>
          <p:nvSpPr>
            <p:cNvPr id="5" name="Oval 4"/>
            <p:cNvSpPr/>
            <p:nvPr/>
          </p:nvSpPr>
          <p:spPr>
            <a:xfrm>
              <a:off x="5591944" y="350100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5519936" y="386104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5447928" y="422108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5591944" y="458112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519936" y="494116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663952" y="5299074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898989" y="3150398"/>
            <a:ext cx="3024336" cy="1554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/>
          <p:cNvCxnSpPr/>
          <p:nvPr/>
        </p:nvCxnSpPr>
        <p:spPr>
          <a:xfrm>
            <a:off x="8616280" y="3562505"/>
            <a:ext cx="0" cy="11421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 rot="3600000">
            <a:off x="5811702" y="4641008"/>
            <a:ext cx="578198" cy="2160240"/>
            <a:chOff x="5447928" y="3501008"/>
            <a:chExt cx="578198" cy="2160240"/>
          </a:xfrm>
        </p:grpSpPr>
        <p:sp>
          <p:nvSpPr>
            <p:cNvPr id="26" name="Oval 25"/>
            <p:cNvSpPr/>
            <p:nvPr/>
          </p:nvSpPr>
          <p:spPr>
            <a:xfrm>
              <a:off x="5591944" y="350100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5519936" y="386104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5447928" y="422108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5591944" y="458112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519936" y="494116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5663952" y="5299074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7903790" y="5008344"/>
            <a:ext cx="3024336" cy="1554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8621081" y="5420451"/>
            <a:ext cx="0" cy="114216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>
            <a:off x="6960096" y="4869160"/>
            <a:ext cx="504056" cy="4215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9696400" y="5420451"/>
            <a:ext cx="0" cy="11421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616280" y="5785480"/>
            <a:ext cx="1080120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sosceles Triangle 37"/>
          <p:cNvSpPr/>
          <p:nvPr/>
        </p:nvSpPr>
        <p:spPr>
          <a:xfrm>
            <a:off x="8890024" y="5897280"/>
            <a:ext cx="504056" cy="4215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5067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throughput proteomics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A91CED-E0FF-4BDC-8907-A73DA810E2E7}"/>
              </a:ext>
            </a:extLst>
          </p:cNvPr>
          <p:cNvGrpSpPr/>
          <p:nvPr/>
        </p:nvGrpSpPr>
        <p:grpSpPr>
          <a:xfrm>
            <a:off x="191343" y="1435356"/>
            <a:ext cx="5862731" cy="3036591"/>
            <a:chOff x="191343" y="1435356"/>
            <a:chExt cx="5862731" cy="30365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343" y="1435356"/>
              <a:ext cx="5862731" cy="19936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15386" y="3456284"/>
              <a:ext cx="4440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30 samples per day </a:t>
              </a:r>
              <a:r>
                <a:rPr lang="en-GB" sz="2000" dirty="0" err="1"/>
                <a:t>Evosep</a:t>
              </a:r>
              <a:r>
                <a:rPr lang="en-GB" sz="2000" dirty="0"/>
                <a:t> workflow, &gt;12 000 proteins were identified in 48 h of mass spectrometry time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72" y="5229200"/>
            <a:ext cx="5001583" cy="14990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F0DB3D-B8DB-4704-B996-2985D8931850}"/>
              </a:ext>
            </a:extLst>
          </p:cNvPr>
          <p:cNvGrpSpPr/>
          <p:nvPr/>
        </p:nvGrpSpPr>
        <p:grpSpPr>
          <a:xfrm>
            <a:off x="6207438" y="1444628"/>
            <a:ext cx="5704558" cy="3556354"/>
            <a:chOff x="6207438" y="1444628"/>
            <a:chExt cx="5704558" cy="35563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7438" y="1444628"/>
              <a:ext cx="5704558" cy="25604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07438" y="4293096"/>
              <a:ext cx="41517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10,000 proteins per sample</a:t>
              </a:r>
            </a:p>
            <a:p>
              <a:r>
                <a:rPr lang="en-GB" sz="2000" dirty="0"/>
                <a:t>37,000 </a:t>
              </a:r>
              <a:r>
                <a:rPr lang="en-GB" sz="2000" dirty="0" err="1"/>
                <a:t>phosphosites</a:t>
              </a:r>
              <a:r>
                <a:rPr lang="en-GB" sz="2000" dirty="0"/>
                <a:t> per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4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Expanding Mass Spec Technology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A1231C-2BF5-4A50-8C68-739A82B1CECE}"/>
              </a:ext>
            </a:extLst>
          </p:cNvPr>
          <p:cNvGrpSpPr/>
          <p:nvPr/>
        </p:nvGrpSpPr>
        <p:grpSpPr>
          <a:xfrm>
            <a:off x="335360" y="1700808"/>
            <a:ext cx="6372225" cy="1753711"/>
            <a:chOff x="335360" y="1700808"/>
            <a:chExt cx="6372225" cy="17537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360" y="1700808"/>
              <a:ext cx="6372225" cy="12858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5360" y="3085187"/>
              <a:ext cx="4163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1,400 proteins measured from a single cell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0F69CD-809C-4E1F-BF4E-5278418D0918}"/>
              </a:ext>
            </a:extLst>
          </p:cNvPr>
          <p:cNvGrpSpPr/>
          <p:nvPr/>
        </p:nvGrpSpPr>
        <p:grpSpPr>
          <a:xfrm>
            <a:off x="2265319" y="2636912"/>
            <a:ext cx="9807345" cy="4110491"/>
            <a:chOff x="2265319" y="2636912"/>
            <a:chExt cx="9807345" cy="4110491"/>
          </a:xfrm>
        </p:grpSpPr>
        <p:pic>
          <p:nvPicPr>
            <p:cNvPr id="6" name="Picture 5" descr="C:\Users\me\Desktop\msI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08168" y="2636912"/>
              <a:ext cx="4464496" cy="4110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265319" y="4958946"/>
              <a:ext cx="489255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Mass Spectral Imaging</a:t>
              </a:r>
            </a:p>
            <a:p>
              <a:r>
                <a:rPr lang="en-GB" dirty="0"/>
                <a:t>Fix a sample to a surface and then do scanning</a:t>
              </a:r>
            </a:p>
            <a:p>
              <a:r>
                <a:rPr lang="en-GB" dirty="0"/>
                <a:t>Ionisation over it to get a spectrum for each point.</a:t>
              </a:r>
            </a:p>
            <a:p>
              <a:endParaRPr lang="en-GB" dirty="0"/>
            </a:p>
            <a:p>
              <a:r>
                <a:rPr lang="en-GB" dirty="0"/>
                <a:t>You can then pick any fragment and image its </a:t>
              </a:r>
            </a:p>
            <a:p>
              <a:r>
                <a:rPr lang="en-GB" dirty="0"/>
                <a:t>distribution over the original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 for Proteomics Mass Spec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407966"/>
            <a:ext cx="9073008" cy="53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9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Viewing Annotated Genomes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Mostly web based</a:t>
            </a:r>
          </a:p>
          <a:p>
            <a:pPr lvl="1"/>
            <a:r>
              <a:rPr lang="en-GB" dirty="0"/>
              <a:t>Species specific sites</a:t>
            </a:r>
          </a:p>
          <a:p>
            <a:pPr lvl="1"/>
            <a:r>
              <a:rPr lang="en-GB" dirty="0"/>
              <a:t>Generic multi-species sites</a:t>
            </a:r>
          </a:p>
          <a:p>
            <a:endParaRPr lang="en-GB" dirty="0"/>
          </a:p>
          <a:p>
            <a:r>
              <a:rPr lang="en-GB" dirty="0"/>
              <a:t>Often adds more information</a:t>
            </a:r>
          </a:p>
          <a:p>
            <a:pPr lvl="1"/>
            <a:r>
              <a:rPr lang="en-GB" dirty="0"/>
              <a:t>Regulation, conservation, repeats</a:t>
            </a:r>
          </a:p>
          <a:p>
            <a:pPr lvl="1"/>
            <a:r>
              <a:rPr lang="en-GB" dirty="0"/>
              <a:t>Experimental datasets</a:t>
            </a:r>
          </a:p>
          <a:p>
            <a:pPr lvl="1"/>
            <a:r>
              <a:rPr lang="en-GB" dirty="0"/>
              <a:t>Upload your own</a:t>
            </a:r>
          </a:p>
        </p:txBody>
      </p:sp>
    </p:spTree>
    <p:extLst>
      <p:ext uri="{BB962C8B-B14F-4D97-AF65-F5344CB8AC3E}">
        <p14:creationId xmlns:p14="http://schemas.microsoft.com/office/powerpoint/2010/main" val="26413370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 for Proteomics Mass Spec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464496"/>
          </a:xfrm>
        </p:spPr>
        <p:txBody>
          <a:bodyPr>
            <a:normAutofit/>
          </a:bodyPr>
          <a:lstStyle/>
          <a:p>
            <a:r>
              <a:rPr lang="en-GB" dirty="0"/>
              <a:t>Varying amounts of experimental annotation</a:t>
            </a:r>
          </a:p>
          <a:p>
            <a:r>
              <a:rPr lang="en-GB" dirty="0"/>
              <a:t>Good description of processing and preparation</a:t>
            </a:r>
          </a:p>
          <a:p>
            <a:r>
              <a:rPr lang="en-GB" dirty="0"/>
              <a:t>Raw data files available</a:t>
            </a:r>
          </a:p>
          <a:p>
            <a:pPr lvl="1"/>
            <a:r>
              <a:rPr lang="en-GB" dirty="0"/>
              <a:t>Mass spec still uses a lot of proprietary vendor file formats</a:t>
            </a:r>
          </a:p>
          <a:p>
            <a:pPr lvl="1"/>
            <a:r>
              <a:rPr lang="en-GB" dirty="0"/>
              <a:t>Open </a:t>
            </a:r>
            <a:r>
              <a:rPr lang="en-GB" dirty="0" err="1"/>
              <a:t>mzML</a:t>
            </a:r>
            <a:r>
              <a:rPr lang="en-GB" dirty="0"/>
              <a:t> format is defined but often not used</a:t>
            </a:r>
          </a:p>
          <a:p>
            <a:pPr lvl="1"/>
            <a:r>
              <a:rPr lang="en-GB" dirty="0"/>
              <a:t>Converters exist but often lose information.</a:t>
            </a:r>
          </a:p>
        </p:txBody>
      </p:sp>
    </p:spTree>
    <p:extLst>
      <p:ext uri="{BB962C8B-B14F-4D97-AF65-F5344CB8AC3E}">
        <p14:creationId xmlns:p14="http://schemas.microsoft.com/office/powerpoint/2010/main" val="831683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"/>
            <a:ext cx="11830050" cy="2924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9" y="3068960"/>
            <a:ext cx="5375920" cy="3562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3096017"/>
            <a:ext cx="5663952" cy="3327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925" y="1288"/>
            <a:ext cx="2886075" cy="72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472" y="6133949"/>
            <a:ext cx="1832139" cy="71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16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Metabolite Mass Spectrometry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Similar concepts to protein mass spec</a:t>
            </a:r>
          </a:p>
          <a:p>
            <a:r>
              <a:rPr lang="en-GB" dirty="0"/>
              <a:t>Range of starting material</a:t>
            </a:r>
          </a:p>
          <a:p>
            <a:pPr lvl="1"/>
            <a:r>
              <a:rPr lang="en-GB" dirty="0"/>
              <a:t>Serum</a:t>
            </a:r>
          </a:p>
          <a:p>
            <a:pPr lvl="1"/>
            <a:r>
              <a:rPr lang="en-GB" dirty="0"/>
              <a:t>Urine</a:t>
            </a:r>
          </a:p>
          <a:p>
            <a:pPr lvl="1"/>
            <a:r>
              <a:rPr lang="en-GB" dirty="0"/>
              <a:t>Cerebrospinal fluid</a:t>
            </a:r>
          </a:p>
          <a:p>
            <a:pPr lvl="1"/>
            <a:r>
              <a:rPr lang="en-GB" dirty="0"/>
              <a:t>Saliva</a:t>
            </a:r>
          </a:p>
          <a:p>
            <a:r>
              <a:rPr lang="en-GB" dirty="0"/>
              <a:t>Different separations</a:t>
            </a:r>
          </a:p>
          <a:p>
            <a:r>
              <a:rPr lang="en-GB" dirty="0"/>
              <a:t>Up to 5000 different metabolites to find</a:t>
            </a:r>
          </a:p>
        </p:txBody>
      </p:sp>
    </p:spTree>
    <p:extLst>
      <p:ext uri="{BB962C8B-B14F-4D97-AF65-F5344CB8AC3E}">
        <p14:creationId xmlns:p14="http://schemas.microsoft.com/office/powerpoint/2010/main" val="40515980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Repository for Metabolomics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1296144"/>
          </a:xfrm>
        </p:spPr>
        <p:txBody>
          <a:bodyPr/>
          <a:lstStyle/>
          <a:p>
            <a:r>
              <a:rPr lang="en-GB" dirty="0"/>
              <a:t>Reference spectra for biological molecules</a:t>
            </a:r>
          </a:p>
          <a:p>
            <a:pPr lvl="1"/>
            <a:r>
              <a:rPr lang="en-GB" dirty="0"/>
              <a:t>Used for searching and quantitation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6" b="30065"/>
          <a:stretch/>
        </p:blipFill>
        <p:spPr>
          <a:xfrm>
            <a:off x="1487488" y="3717032"/>
            <a:ext cx="8832304" cy="122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84" y="1556792"/>
            <a:ext cx="6984776" cy="72008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4941168"/>
            <a:ext cx="10972800" cy="17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Experimental datasets of </a:t>
            </a:r>
            <a:r>
              <a:rPr lang="en-GB" dirty="0" err="1"/>
              <a:t>MassSpec</a:t>
            </a:r>
            <a:r>
              <a:rPr lang="en-GB" dirty="0"/>
              <a:t> Studies</a:t>
            </a:r>
          </a:p>
          <a:p>
            <a:pPr lvl="1"/>
            <a:r>
              <a:rPr lang="en-GB" dirty="0"/>
              <a:t>Used to answer biological questions</a:t>
            </a:r>
          </a:p>
          <a:p>
            <a:pPr lvl="1"/>
            <a:r>
              <a:rPr lang="en-GB" dirty="0"/>
              <a:t>Also provides visualisations and tools</a:t>
            </a:r>
          </a:p>
        </p:txBody>
      </p:sp>
    </p:spTree>
    <p:extLst>
      <p:ext uri="{BB962C8B-B14F-4D97-AF65-F5344CB8AC3E}">
        <p14:creationId xmlns:p14="http://schemas.microsoft.com/office/powerpoint/2010/main" val="6108456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Metabolomics Workbench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3949258"/>
            <a:ext cx="4298167" cy="2828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4" y="3790809"/>
            <a:ext cx="4453850" cy="2860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1608861"/>
            <a:ext cx="91154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655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Mass Spec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622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Imaging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What can you measure with imaging?</a:t>
            </a:r>
          </a:p>
          <a:p>
            <a:endParaRPr lang="en-GB" dirty="0"/>
          </a:p>
          <a:p>
            <a:r>
              <a:rPr lang="en-GB" dirty="0"/>
              <a:t>Cell structure and morphology</a:t>
            </a:r>
          </a:p>
          <a:p>
            <a:pPr lvl="1"/>
            <a:r>
              <a:rPr lang="en-GB" dirty="0"/>
              <a:t>In both live and fixed cells</a:t>
            </a:r>
          </a:p>
          <a:p>
            <a:r>
              <a:rPr lang="en-GB" dirty="0"/>
              <a:t>Targeted molecules (fluorescence microscopy)</a:t>
            </a:r>
          </a:p>
          <a:p>
            <a:pPr lvl="1"/>
            <a:r>
              <a:rPr lang="en-GB" dirty="0"/>
              <a:t>Antibodies to proteins</a:t>
            </a:r>
          </a:p>
          <a:p>
            <a:pPr lvl="1"/>
            <a:r>
              <a:rPr lang="en-GB" dirty="0"/>
              <a:t>Fluorescent fusion proteins</a:t>
            </a:r>
          </a:p>
          <a:p>
            <a:r>
              <a:rPr lang="en-GB" dirty="0"/>
              <a:t>Functional readouts</a:t>
            </a:r>
          </a:p>
          <a:p>
            <a:pPr lvl="1"/>
            <a:r>
              <a:rPr lang="en-GB" dirty="0"/>
              <a:t>Redox state</a:t>
            </a:r>
          </a:p>
          <a:p>
            <a:pPr lvl="1"/>
            <a:r>
              <a:rPr lang="en-GB" dirty="0"/>
              <a:t>pH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74638"/>
            <a:ext cx="2865120" cy="3267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899085"/>
            <a:ext cx="4048125" cy="28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923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Light Microscopy</a:t>
            </a:r>
          </a:p>
          <a:p>
            <a:pPr lvl="1"/>
            <a:r>
              <a:rPr lang="en-GB" dirty="0"/>
              <a:t>Sample is illuminated, some light goes to the viewer</a:t>
            </a:r>
          </a:p>
          <a:p>
            <a:pPr lvl="1"/>
            <a:r>
              <a:rPr lang="en-GB" dirty="0"/>
              <a:t>Biological samples are generally clear, so hard to see</a:t>
            </a:r>
          </a:p>
          <a:p>
            <a:pPr lvl="1"/>
            <a:r>
              <a:rPr lang="en-GB" dirty="0"/>
              <a:t>Can use stains (often toxic) or reflection or phase shift to see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C42DD-6C75-4340-AB8B-2E31A426D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b="50766"/>
          <a:stretch/>
        </p:blipFill>
        <p:spPr>
          <a:xfrm>
            <a:off x="424414" y="4405299"/>
            <a:ext cx="5643583" cy="1837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965B4E-D2F4-4081-B641-6AC9462F8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b="5445"/>
          <a:stretch/>
        </p:blipFill>
        <p:spPr>
          <a:xfrm>
            <a:off x="6105252" y="4362152"/>
            <a:ext cx="5643582" cy="1875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595B03-FFAE-4E93-924C-14B86148E01D}"/>
              </a:ext>
            </a:extLst>
          </p:cNvPr>
          <p:cNvSpPr/>
          <p:nvPr/>
        </p:nvSpPr>
        <p:spPr>
          <a:xfrm>
            <a:off x="5805135" y="6436744"/>
            <a:ext cx="657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https://zeiss-campus.magnet.fsu.edu/articles/basics/contrast.html</a:t>
            </a:r>
          </a:p>
        </p:txBody>
      </p:sp>
    </p:spTree>
    <p:extLst>
      <p:ext uri="{BB962C8B-B14F-4D97-AF65-F5344CB8AC3E}">
        <p14:creationId xmlns:p14="http://schemas.microsoft.com/office/powerpoint/2010/main" val="248925825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Fluorescence Microscopy</a:t>
            </a:r>
          </a:p>
          <a:p>
            <a:pPr lvl="1"/>
            <a:r>
              <a:rPr lang="en-GB" dirty="0"/>
              <a:t>Uses molecules which excite at one wavelength and emit at another</a:t>
            </a:r>
          </a:p>
          <a:p>
            <a:pPr lvl="1"/>
            <a:r>
              <a:rPr lang="en-GB" dirty="0"/>
              <a:t>Allow the tagging of specific biological molecules</a:t>
            </a:r>
          </a:p>
          <a:p>
            <a:pPr lvl="1"/>
            <a:r>
              <a:rPr lang="en-GB" dirty="0"/>
              <a:t>Confocal microscopes allow clear views of a single plane in the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B63E3-971E-46D2-A6AF-F630C5654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4005064"/>
            <a:ext cx="9897715" cy="2448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C0235B-30D1-4318-8BFF-356FE95AD325}"/>
              </a:ext>
            </a:extLst>
          </p:cNvPr>
          <p:cNvSpPr/>
          <p:nvPr/>
        </p:nvSpPr>
        <p:spPr>
          <a:xfrm>
            <a:off x="0" y="6469111"/>
            <a:ext cx="276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DOI:10.3390/ijms20082033</a:t>
            </a:r>
          </a:p>
        </p:txBody>
      </p:sp>
    </p:spTree>
    <p:extLst>
      <p:ext uri="{BB962C8B-B14F-4D97-AF65-F5344CB8AC3E}">
        <p14:creationId xmlns:p14="http://schemas.microsoft.com/office/powerpoint/2010/main" val="18970935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000ED79-7F28-428C-9275-90BEF2E2DDB3}"/>
              </a:ext>
            </a:extLst>
          </p:cNvPr>
          <p:cNvGrpSpPr/>
          <p:nvPr/>
        </p:nvGrpSpPr>
        <p:grpSpPr>
          <a:xfrm>
            <a:off x="672948" y="2487290"/>
            <a:ext cx="2467583" cy="826194"/>
            <a:chOff x="2264982" y="3012312"/>
            <a:chExt cx="2467583" cy="8261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9CE5EC-4B8C-49D3-90BE-86FD58D74057}"/>
                </a:ext>
              </a:extLst>
            </p:cNvPr>
            <p:cNvGrpSpPr/>
            <p:nvPr/>
          </p:nvGrpSpPr>
          <p:grpSpPr>
            <a:xfrm>
              <a:off x="2264982" y="3012312"/>
              <a:ext cx="2467583" cy="826194"/>
              <a:chOff x="1371600" y="2818436"/>
              <a:chExt cx="2963119" cy="102725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D7130B-B602-42A8-AF2A-C8CD78AE17C1}"/>
                  </a:ext>
                </a:extLst>
              </p:cNvPr>
              <p:cNvSpPr/>
              <p:nvPr/>
            </p:nvSpPr>
            <p:spPr>
              <a:xfrm>
                <a:off x="1371600" y="2818436"/>
                <a:ext cx="2963119" cy="10272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6BEE9B-6FD0-479F-8593-D25F245CEB84}"/>
                  </a:ext>
                </a:extLst>
              </p:cNvPr>
              <p:cNvSpPr/>
              <p:nvPr/>
            </p:nvSpPr>
            <p:spPr>
              <a:xfrm>
                <a:off x="1371600" y="2818436"/>
                <a:ext cx="677119" cy="10272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A289D2-D539-4E41-BC98-50BDB56359A2}"/>
                </a:ext>
              </a:extLst>
            </p:cNvPr>
            <p:cNvSpPr/>
            <p:nvPr/>
          </p:nvSpPr>
          <p:spPr>
            <a:xfrm>
              <a:off x="3180842" y="3133921"/>
              <a:ext cx="1199744" cy="582975"/>
            </a:xfrm>
            <a:custGeom>
              <a:avLst/>
              <a:gdLst>
                <a:gd name="connsiteX0" fmla="*/ 453957 w 1199744"/>
                <a:gd name="connsiteY0" fmla="*/ 774 h 582975"/>
                <a:gd name="connsiteX1" fmla="*/ 415046 w 1199744"/>
                <a:gd name="connsiteY1" fmla="*/ 7259 h 582975"/>
                <a:gd name="connsiteX2" fmla="*/ 363165 w 1199744"/>
                <a:gd name="connsiteY2" fmla="*/ 13745 h 582975"/>
                <a:gd name="connsiteX3" fmla="*/ 343710 w 1199744"/>
                <a:gd name="connsiteY3" fmla="*/ 26715 h 582975"/>
                <a:gd name="connsiteX4" fmla="*/ 317770 w 1199744"/>
                <a:gd name="connsiteY4" fmla="*/ 65625 h 582975"/>
                <a:gd name="connsiteX5" fmla="*/ 285344 w 1199744"/>
                <a:gd name="connsiteY5" fmla="*/ 130476 h 582975"/>
                <a:gd name="connsiteX6" fmla="*/ 265889 w 1199744"/>
                <a:gd name="connsiteY6" fmla="*/ 143447 h 582975"/>
                <a:gd name="connsiteX7" fmla="*/ 162127 w 1199744"/>
                <a:gd name="connsiteY7" fmla="*/ 149932 h 582975"/>
                <a:gd name="connsiteX8" fmla="*/ 123217 w 1199744"/>
                <a:gd name="connsiteY8" fmla="*/ 175872 h 582975"/>
                <a:gd name="connsiteX9" fmla="*/ 97276 w 1199744"/>
                <a:gd name="connsiteY9" fmla="*/ 201813 h 582975"/>
                <a:gd name="connsiteX10" fmla="*/ 77821 w 1199744"/>
                <a:gd name="connsiteY10" fmla="*/ 253693 h 582975"/>
                <a:gd name="connsiteX11" fmla="*/ 25940 w 1199744"/>
                <a:gd name="connsiteY11" fmla="*/ 273149 h 582975"/>
                <a:gd name="connsiteX12" fmla="*/ 12970 w 1199744"/>
                <a:gd name="connsiteY12" fmla="*/ 292604 h 582975"/>
                <a:gd name="connsiteX13" fmla="*/ 6485 w 1199744"/>
                <a:gd name="connsiteY13" fmla="*/ 318545 h 582975"/>
                <a:gd name="connsiteX14" fmla="*/ 0 w 1199744"/>
                <a:gd name="connsiteY14" fmla="*/ 338000 h 582975"/>
                <a:gd name="connsiteX15" fmla="*/ 6485 w 1199744"/>
                <a:gd name="connsiteY15" fmla="*/ 376910 h 582975"/>
                <a:gd name="connsiteX16" fmla="*/ 64851 w 1199744"/>
                <a:gd name="connsiteY16" fmla="*/ 396366 h 582975"/>
                <a:gd name="connsiteX17" fmla="*/ 188068 w 1199744"/>
                <a:gd name="connsiteY17" fmla="*/ 428791 h 582975"/>
                <a:gd name="connsiteX18" fmla="*/ 246434 w 1199744"/>
                <a:gd name="connsiteY18" fmla="*/ 441762 h 582975"/>
                <a:gd name="connsiteX19" fmla="*/ 272374 w 1199744"/>
                <a:gd name="connsiteY19" fmla="*/ 448247 h 582975"/>
                <a:gd name="connsiteX20" fmla="*/ 317770 w 1199744"/>
                <a:gd name="connsiteY20" fmla="*/ 474187 h 582975"/>
                <a:gd name="connsiteX21" fmla="*/ 389106 w 1199744"/>
                <a:gd name="connsiteY21" fmla="*/ 500128 h 582975"/>
                <a:gd name="connsiteX22" fmla="*/ 428017 w 1199744"/>
                <a:gd name="connsiteY22" fmla="*/ 513098 h 582975"/>
                <a:gd name="connsiteX23" fmla="*/ 512323 w 1199744"/>
                <a:gd name="connsiteY23" fmla="*/ 539038 h 582975"/>
                <a:gd name="connsiteX24" fmla="*/ 570689 w 1199744"/>
                <a:gd name="connsiteY24" fmla="*/ 564979 h 582975"/>
                <a:gd name="connsiteX25" fmla="*/ 791182 w 1199744"/>
                <a:gd name="connsiteY25" fmla="*/ 532553 h 582975"/>
                <a:gd name="connsiteX26" fmla="*/ 797668 w 1199744"/>
                <a:gd name="connsiteY26" fmla="*/ 513098 h 582975"/>
                <a:gd name="connsiteX27" fmla="*/ 804153 w 1199744"/>
                <a:gd name="connsiteY27" fmla="*/ 441762 h 582975"/>
                <a:gd name="connsiteX28" fmla="*/ 823608 w 1199744"/>
                <a:gd name="connsiteY28" fmla="*/ 435276 h 582975"/>
                <a:gd name="connsiteX29" fmla="*/ 998706 w 1199744"/>
                <a:gd name="connsiteY29" fmla="*/ 428791 h 582975"/>
                <a:gd name="connsiteX30" fmla="*/ 1089497 w 1199744"/>
                <a:gd name="connsiteY30" fmla="*/ 409336 h 582975"/>
                <a:gd name="connsiteX31" fmla="*/ 1115438 w 1199744"/>
                <a:gd name="connsiteY31" fmla="*/ 389881 h 582975"/>
                <a:gd name="connsiteX32" fmla="*/ 1134893 w 1199744"/>
                <a:gd name="connsiteY32" fmla="*/ 376910 h 582975"/>
                <a:gd name="connsiteX33" fmla="*/ 1147863 w 1199744"/>
                <a:gd name="connsiteY33" fmla="*/ 350970 h 582975"/>
                <a:gd name="connsiteX34" fmla="*/ 1160834 w 1199744"/>
                <a:gd name="connsiteY34" fmla="*/ 331515 h 582975"/>
                <a:gd name="connsiteX35" fmla="*/ 1199744 w 1199744"/>
                <a:gd name="connsiteY35" fmla="*/ 286119 h 582975"/>
                <a:gd name="connsiteX36" fmla="*/ 1186774 w 1199744"/>
                <a:gd name="connsiteY36" fmla="*/ 260179 h 582975"/>
                <a:gd name="connsiteX37" fmla="*/ 1115438 w 1199744"/>
                <a:gd name="connsiteY37" fmla="*/ 227753 h 582975"/>
                <a:gd name="connsiteX38" fmla="*/ 1095982 w 1199744"/>
                <a:gd name="connsiteY38" fmla="*/ 221268 h 582975"/>
                <a:gd name="connsiteX39" fmla="*/ 1057072 w 1199744"/>
                <a:gd name="connsiteY39" fmla="*/ 227753 h 582975"/>
                <a:gd name="connsiteX40" fmla="*/ 1037617 w 1199744"/>
                <a:gd name="connsiteY40" fmla="*/ 234238 h 582975"/>
                <a:gd name="connsiteX41" fmla="*/ 1011676 w 1199744"/>
                <a:gd name="connsiteY41" fmla="*/ 240723 h 582975"/>
                <a:gd name="connsiteX42" fmla="*/ 966280 w 1199744"/>
                <a:gd name="connsiteY42" fmla="*/ 253693 h 582975"/>
                <a:gd name="connsiteX43" fmla="*/ 920885 w 1199744"/>
                <a:gd name="connsiteY43" fmla="*/ 247208 h 582975"/>
                <a:gd name="connsiteX44" fmla="*/ 907914 w 1199744"/>
                <a:gd name="connsiteY44" fmla="*/ 227753 h 582975"/>
                <a:gd name="connsiteX45" fmla="*/ 888459 w 1199744"/>
                <a:gd name="connsiteY45" fmla="*/ 208298 h 582975"/>
                <a:gd name="connsiteX46" fmla="*/ 875489 w 1199744"/>
                <a:gd name="connsiteY46" fmla="*/ 188842 h 582975"/>
                <a:gd name="connsiteX47" fmla="*/ 836578 w 1199744"/>
                <a:gd name="connsiteY47" fmla="*/ 175872 h 582975"/>
                <a:gd name="connsiteX48" fmla="*/ 797668 w 1199744"/>
                <a:gd name="connsiteY48" fmla="*/ 136962 h 582975"/>
                <a:gd name="connsiteX49" fmla="*/ 784697 w 1199744"/>
                <a:gd name="connsiteY49" fmla="*/ 123991 h 582975"/>
                <a:gd name="connsiteX50" fmla="*/ 771727 w 1199744"/>
                <a:gd name="connsiteY50" fmla="*/ 104536 h 582975"/>
                <a:gd name="connsiteX51" fmla="*/ 713361 w 1199744"/>
                <a:gd name="connsiteY51" fmla="*/ 98051 h 582975"/>
                <a:gd name="connsiteX52" fmla="*/ 680936 w 1199744"/>
                <a:gd name="connsiteY52" fmla="*/ 65625 h 582975"/>
                <a:gd name="connsiteX53" fmla="*/ 577174 w 1199744"/>
                <a:gd name="connsiteY53" fmla="*/ 46170 h 582975"/>
                <a:gd name="connsiteX54" fmla="*/ 512323 w 1199744"/>
                <a:gd name="connsiteY54" fmla="*/ 26715 h 582975"/>
                <a:gd name="connsiteX55" fmla="*/ 453957 w 1199744"/>
                <a:gd name="connsiteY55" fmla="*/ 774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99744" h="582975">
                  <a:moveTo>
                    <a:pt x="453957" y="774"/>
                  </a:moveTo>
                  <a:cubicBezTo>
                    <a:pt x="437744" y="-2469"/>
                    <a:pt x="428063" y="5399"/>
                    <a:pt x="415046" y="7259"/>
                  </a:cubicBezTo>
                  <a:cubicBezTo>
                    <a:pt x="397793" y="9724"/>
                    <a:pt x="379979" y="9159"/>
                    <a:pt x="363165" y="13745"/>
                  </a:cubicBezTo>
                  <a:cubicBezTo>
                    <a:pt x="355646" y="15796"/>
                    <a:pt x="350195" y="22392"/>
                    <a:pt x="343710" y="26715"/>
                  </a:cubicBezTo>
                  <a:cubicBezTo>
                    <a:pt x="335063" y="39685"/>
                    <a:pt x="321551" y="50502"/>
                    <a:pt x="317770" y="65625"/>
                  </a:cubicBezTo>
                  <a:cubicBezTo>
                    <a:pt x="311919" y="89031"/>
                    <a:pt x="308509" y="115031"/>
                    <a:pt x="285344" y="130476"/>
                  </a:cubicBezTo>
                  <a:cubicBezTo>
                    <a:pt x="278859" y="134800"/>
                    <a:pt x="273588" y="142231"/>
                    <a:pt x="265889" y="143447"/>
                  </a:cubicBezTo>
                  <a:cubicBezTo>
                    <a:pt x="231658" y="148852"/>
                    <a:pt x="196714" y="147770"/>
                    <a:pt x="162127" y="149932"/>
                  </a:cubicBezTo>
                  <a:cubicBezTo>
                    <a:pt x="149157" y="158579"/>
                    <a:pt x="134239" y="164850"/>
                    <a:pt x="123217" y="175872"/>
                  </a:cubicBezTo>
                  <a:lnTo>
                    <a:pt x="97276" y="201813"/>
                  </a:lnTo>
                  <a:cubicBezTo>
                    <a:pt x="93657" y="216288"/>
                    <a:pt x="89125" y="242389"/>
                    <a:pt x="77821" y="253693"/>
                  </a:cubicBezTo>
                  <a:cubicBezTo>
                    <a:pt x="66516" y="264998"/>
                    <a:pt x="40417" y="269530"/>
                    <a:pt x="25940" y="273149"/>
                  </a:cubicBezTo>
                  <a:cubicBezTo>
                    <a:pt x="21617" y="279634"/>
                    <a:pt x="16040" y="285440"/>
                    <a:pt x="12970" y="292604"/>
                  </a:cubicBezTo>
                  <a:cubicBezTo>
                    <a:pt x="9459" y="300796"/>
                    <a:pt x="8934" y="309975"/>
                    <a:pt x="6485" y="318545"/>
                  </a:cubicBezTo>
                  <a:cubicBezTo>
                    <a:pt x="4607" y="325118"/>
                    <a:pt x="2162" y="331515"/>
                    <a:pt x="0" y="338000"/>
                  </a:cubicBezTo>
                  <a:cubicBezTo>
                    <a:pt x="2162" y="350970"/>
                    <a:pt x="-2174" y="367014"/>
                    <a:pt x="6485" y="376910"/>
                  </a:cubicBezTo>
                  <a:cubicBezTo>
                    <a:pt x="11532" y="382678"/>
                    <a:pt x="52600" y="390240"/>
                    <a:pt x="64851" y="396366"/>
                  </a:cubicBezTo>
                  <a:cubicBezTo>
                    <a:pt x="138087" y="432984"/>
                    <a:pt x="97476" y="420556"/>
                    <a:pt x="188068" y="428791"/>
                  </a:cubicBezTo>
                  <a:lnTo>
                    <a:pt x="246434" y="441762"/>
                  </a:lnTo>
                  <a:cubicBezTo>
                    <a:pt x="255119" y="443766"/>
                    <a:pt x="264402" y="444261"/>
                    <a:pt x="272374" y="448247"/>
                  </a:cubicBezTo>
                  <a:cubicBezTo>
                    <a:pt x="350891" y="487506"/>
                    <a:pt x="258265" y="454353"/>
                    <a:pt x="317770" y="474187"/>
                  </a:cubicBezTo>
                  <a:cubicBezTo>
                    <a:pt x="354493" y="498669"/>
                    <a:pt x="324092" y="481552"/>
                    <a:pt x="389106" y="500128"/>
                  </a:cubicBezTo>
                  <a:cubicBezTo>
                    <a:pt x="402252" y="503884"/>
                    <a:pt x="414950" y="509077"/>
                    <a:pt x="428017" y="513098"/>
                  </a:cubicBezTo>
                  <a:cubicBezTo>
                    <a:pt x="475979" y="527855"/>
                    <a:pt x="467673" y="522802"/>
                    <a:pt x="512323" y="539038"/>
                  </a:cubicBezTo>
                  <a:cubicBezTo>
                    <a:pt x="542684" y="550078"/>
                    <a:pt x="543505" y="551386"/>
                    <a:pt x="570689" y="564979"/>
                  </a:cubicBezTo>
                  <a:cubicBezTo>
                    <a:pt x="821079" y="557390"/>
                    <a:pt x="763957" y="627835"/>
                    <a:pt x="791182" y="532553"/>
                  </a:cubicBezTo>
                  <a:cubicBezTo>
                    <a:pt x="793060" y="525980"/>
                    <a:pt x="795506" y="519583"/>
                    <a:pt x="797668" y="513098"/>
                  </a:cubicBezTo>
                  <a:cubicBezTo>
                    <a:pt x="799830" y="489319"/>
                    <a:pt x="796603" y="464414"/>
                    <a:pt x="804153" y="441762"/>
                  </a:cubicBezTo>
                  <a:cubicBezTo>
                    <a:pt x="806315" y="435277"/>
                    <a:pt x="816787" y="435731"/>
                    <a:pt x="823608" y="435276"/>
                  </a:cubicBezTo>
                  <a:cubicBezTo>
                    <a:pt x="881885" y="431391"/>
                    <a:pt x="940340" y="430953"/>
                    <a:pt x="998706" y="428791"/>
                  </a:cubicBezTo>
                  <a:cubicBezTo>
                    <a:pt x="1054151" y="410310"/>
                    <a:pt x="1024051" y="417517"/>
                    <a:pt x="1089497" y="409336"/>
                  </a:cubicBezTo>
                  <a:cubicBezTo>
                    <a:pt x="1098144" y="402851"/>
                    <a:pt x="1106643" y="396163"/>
                    <a:pt x="1115438" y="389881"/>
                  </a:cubicBezTo>
                  <a:cubicBezTo>
                    <a:pt x="1121780" y="385351"/>
                    <a:pt x="1129903" y="382898"/>
                    <a:pt x="1134893" y="376910"/>
                  </a:cubicBezTo>
                  <a:cubicBezTo>
                    <a:pt x="1141082" y="369483"/>
                    <a:pt x="1143067" y="359363"/>
                    <a:pt x="1147863" y="350970"/>
                  </a:cubicBezTo>
                  <a:cubicBezTo>
                    <a:pt x="1151730" y="344203"/>
                    <a:pt x="1155762" y="337433"/>
                    <a:pt x="1160834" y="331515"/>
                  </a:cubicBezTo>
                  <a:cubicBezTo>
                    <a:pt x="1208006" y="276481"/>
                    <a:pt x="1169971" y="330779"/>
                    <a:pt x="1199744" y="286119"/>
                  </a:cubicBezTo>
                  <a:cubicBezTo>
                    <a:pt x="1195421" y="277472"/>
                    <a:pt x="1193610" y="267015"/>
                    <a:pt x="1186774" y="260179"/>
                  </a:cubicBezTo>
                  <a:cubicBezTo>
                    <a:pt x="1155563" y="228968"/>
                    <a:pt x="1151219" y="236698"/>
                    <a:pt x="1115438" y="227753"/>
                  </a:cubicBezTo>
                  <a:cubicBezTo>
                    <a:pt x="1108806" y="226095"/>
                    <a:pt x="1102467" y="223430"/>
                    <a:pt x="1095982" y="221268"/>
                  </a:cubicBezTo>
                  <a:cubicBezTo>
                    <a:pt x="1083012" y="223430"/>
                    <a:pt x="1069908" y="224901"/>
                    <a:pt x="1057072" y="227753"/>
                  </a:cubicBezTo>
                  <a:cubicBezTo>
                    <a:pt x="1050399" y="229236"/>
                    <a:pt x="1044190" y="232360"/>
                    <a:pt x="1037617" y="234238"/>
                  </a:cubicBezTo>
                  <a:cubicBezTo>
                    <a:pt x="1029047" y="236687"/>
                    <a:pt x="1020246" y="238274"/>
                    <a:pt x="1011676" y="240723"/>
                  </a:cubicBezTo>
                  <a:cubicBezTo>
                    <a:pt x="946550" y="259330"/>
                    <a:pt x="1047378" y="233419"/>
                    <a:pt x="966280" y="253693"/>
                  </a:cubicBezTo>
                  <a:cubicBezTo>
                    <a:pt x="951148" y="251531"/>
                    <a:pt x="934853" y="253416"/>
                    <a:pt x="920885" y="247208"/>
                  </a:cubicBezTo>
                  <a:cubicBezTo>
                    <a:pt x="913763" y="244043"/>
                    <a:pt x="912904" y="233741"/>
                    <a:pt x="907914" y="227753"/>
                  </a:cubicBezTo>
                  <a:cubicBezTo>
                    <a:pt x="902043" y="220708"/>
                    <a:pt x="894330" y="215344"/>
                    <a:pt x="888459" y="208298"/>
                  </a:cubicBezTo>
                  <a:cubicBezTo>
                    <a:pt x="883469" y="202310"/>
                    <a:pt x="882099" y="192973"/>
                    <a:pt x="875489" y="188842"/>
                  </a:cubicBezTo>
                  <a:cubicBezTo>
                    <a:pt x="863895" y="181596"/>
                    <a:pt x="836578" y="175872"/>
                    <a:pt x="836578" y="175872"/>
                  </a:cubicBezTo>
                  <a:cubicBezTo>
                    <a:pt x="803779" y="154006"/>
                    <a:pt x="827833" y="173159"/>
                    <a:pt x="797668" y="136962"/>
                  </a:cubicBezTo>
                  <a:cubicBezTo>
                    <a:pt x="793754" y="132265"/>
                    <a:pt x="788517" y="128766"/>
                    <a:pt x="784697" y="123991"/>
                  </a:cubicBezTo>
                  <a:cubicBezTo>
                    <a:pt x="779828" y="117905"/>
                    <a:pt x="779052" y="107200"/>
                    <a:pt x="771727" y="104536"/>
                  </a:cubicBezTo>
                  <a:cubicBezTo>
                    <a:pt x="753330" y="97846"/>
                    <a:pt x="732816" y="100213"/>
                    <a:pt x="713361" y="98051"/>
                  </a:cubicBezTo>
                  <a:cubicBezTo>
                    <a:pt x="702553" y="87242"/>
                    <a:pt x="695437" y="70459"/>
                    <a:pt x="680936" y="65625"/>
                  </a:cubicBezTo>
                  <a:cubicBezTo>
                    <a:pt x="621415" y="45785"/>
                    <a:pt x="655629" y="54015"/>
                    <a:pt x="577174" y="46170"/>
                  </a:cubicBezTo>
                  <a:cubicBezTo>
                    <a:pt x="565892" y="42409"/>
                    <a:pt x="528003" y="28675"/>
                    <a:pt x="512323" y="26715"/>
                  </a:cubicBezTo>
                  <a:cubicBezTo>
                    <a:pt x="503743" y="25642"/>
                    <a:pt x="470170" y="4017"/>
                    <a:pt x="453957" y="774"/>
                  </a:cubicBezTo>
                  <a:close/>
                </a:path>
              </a:pathLst>
            </a:custGeom>
            <a:pattFill prst="pct3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FE20AC4-BCFE-4072-BD7C-74B332E18977}"/>
              </a:ext>
            </a:extLst>
          </p:cNvPr>
          <p:cNvGrpSpPr/>
          <p:nvPr/>
        </p:nvGrpSpPr>
        <p:grpSpPr>
          <a:xfrm>
            <a:off x="839609" y="1691810"/>
            <a:ext cx="308193" cy="314801"/>
            <a:chOff x="2978376" y="1773403"/>
            <a:chExt cx="518584" cy="52970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7649F3-5090-4B63-8644-B1330EC84DE7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A8ED0E-6FE2-48A0-A253-860673208845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BA399F-2322-433D-9316-BE2F809AB9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7C8923-FA5B-431B-B111-6121E90FF699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948C20-2C3C-44F1-9CF0-638668CC65BC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BC929D9-508A-4413-BFD2-31E5EDC7ED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A6E8F8-3D93-4A5B-900D-029529140C8E}"/>
              </a:ext>
            </a:extLst>
          </p:cNvPr>
          <p:cNvGrpSpPr/>
          <p:nvPr/>
        </p:nvGrpSpPr>
        <p:grpSpPr>
          <a:xfrm>
            <a:off x="1392667" y="1691810"/>
            <a:ext cx="308193" cy="314801"/>
            <a:chOff x="2978376" y="1773403"/>
            <a:chExt cx="518584" cy="52970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26971E-622B-4BE6-A526-5C03A86DD458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9B1E7DC-D8B6-4384-813F-4AD112F09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51F9DF9-A49A-4307-9D9B-170A420F7E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A289DE-FB5E-4732-9671-FFF14C399449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E8F19A5-395F-4CA4-8313-B6BAFDAA7D81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2ADA4B0-2909-4C47-9307-D42A4C61F4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CA520F-E27E-4D0A-8632-1BFD75FDBC98}"/>
              </a:ext>
            </a:extLst>
          </p:cNvPr>
          <p:cNvGrpSpPr/>
          <p:nvPr/>
        </p:nvGrpSpPr>
        <p:grpSpPr>
          <a:xfrm>
            <a:off x="1982203" y="1691810"/>
            <a:ext cx="308193" cy="314801"/>
            <a:chOff x="2978376" y="1773403"/>
            <a:chExt cx="518584" cy="52970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A93D7D8-D052-4D5C-879C-6C94073304B5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B25FE3-640B-4A95-98ED-912C582088BE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0A35B49-BED4-4302-AB27-26E2891277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00E50EA-D186-48A9-A76E-BE3EF1E41B9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6026302-5F0F-4391-88DC-7F39EAB595CB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C4526CA-3785-40BF-905A-A280C03D8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D818433-48DC-4F11-A7EF-422932B7CA89}"/>
              </a:ext>
            </a:extLst>
          </p:cNvPr>
          <p:cNvGrpSpPr/>
          <p:nvPr/>
        </p:nvGrpSpPr>
        <p:grpSpPr>
          <a:xfrm>
            <a:off x="2561078" y="1688200"/>
            <a:ext cx="308193" cy="314801"/>
            <a:chOff x="2978376" y="1773403"/>
            <a:chExt cx="518584" cy="529703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8E5E14-74D3-49C9-B823-68B137602011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2908014-4330-4C4B-89D8-4D58ED1B90B3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A1DC1F-2722-47B0-8F41-FFA4750CA8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A76265C-4A5B-4C15-BDDC-D56A15920F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5E0A3B-37E1-43C9-8741-FFA567E77CF5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5A544E-0062-4A7E-BB32-3327C3687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DE63140-1F76-474B-88E3-FAB0F9CFEEBB}"/>
              </a:ext>
            </a:extLst>
          </p:cNvPr>
          <p:cNvGrpSpPr/>
          <p:nvPr/>
        </p:nvGrpSpPr>
        <p:grpSpPr>
          <a:xfrm>
            <a:off x="412031" y="4335379"/>
            <a:ext cx="2882457" cy="1829542"/>
            <a:chOff x="9304444" y="2587309"/>
            <a:chExt cx="1199744" cy="58297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E28E6ED-5DE9-47D5-8489-3EFE75B43C34}"/>
                </a:ext>
              </a:extLst>
            </p:cNvPr>
            <p:cNvSpPr/>
            <p:nvPr/>
          </p:nvSpPr>
          <p:spPr>
            <a:xfrm>
              <a:off x="9304444" y="2587309"/>
              <a:ext cx="1199744" cy="582975"/>
            </a:xfrm>
            <a:custGeom>
              <a:avLst/>
              <a:gdLst>
                <a:gd name="connsiteX0" fmla="*/ 453957 w 1199744"/>
                <a:gd name="connsiteY0" fmla="*/ 774 h 582975"/>
                <a:gd name="connsiteX1" fmla="*/ 415046 w 1199744"/>
                <a:gd name="connsiteY1" fmla="*/ 7259 h 582975"/>
                <a:gd name="connsiteX2" fmla="*/ 363165 w 1199744"/>
                <a:gd name="connsiteY2" fmla="*/ 13745 h 582975"/>
                <a:gd name="connsiteX3" fmla="*/ 343710 w 1199744"/>
                <a:gd name="connsiteY3" fmla="*/ 26715 h 582975"/>
                <a:gd name="connsiteX4" fmla="*/ 317770 w 1199744"/>
                <a:gd name="connsiteY4" fmla="*/ 65625 h 582975"/>
                <a:gd name="connsiteX5" fmla="*/ 285344 w 1199744"/>
                <a:gd name="connsiteY5" fmla="*/ 130476 h 582975"/>
                <a:gd name="connsiteX6" fmla="*/ 265889 w 1199744"/>
                <a:gd name="connsiteY6" fmla="*/ 143447 h 582975"/>
                <a:gd name="connsiteX7" fmla="*/ 162127 w 1199744"/>
                <a:gd name="connsiteY7" fmla="*/ 149932 h 582975"/>
                <a:gd name="connsiteX8" fmla="*/ 123217 w 1199744"/>
                <a:gd name="connsiteY8" fmla="*/ 175872 h 582975"/>
                <a:gd name="connsiteX9" fmla="*/ 97276 w 1199744"/>
                <a:gd name="connsiteY9" fmla="*/ 201813 h 582975"/>
                <a:gd name="connsiteX10" fmla="*/ 77821 w 1199744"/>
                <a:gd name="connsiteY10" fmla="*/ 253693 h 582975"/>
                <a:gd name="connsiteX11" fmla="*/ 25940 w 1199744"/>
                <a:gd name="connsiteY11" fmla="*/ 273149 h 582975"/>
                <a:gd name="connsiteX12" fmla="*/ 12970 w 1199744"/>
                <a:gd name="connsiteY12" fmla="*/ 292604 h 582975"/>
                <a:gd name="connsiteX13" fmla="*/ 6485 w 1199744"/>
                <a:gd name="connsiteY13" fmla="*/ 318545 h 582975"/>
                <a:gd name="connsiteX14" fmla="*/ 0 w 1199744"/>
                <a:gd name="connsiteY14" fmla="*/ 338000 h 582975"/>
                <a:gd name="connsiteX15" fmla="*/ 6485 w 1199744"/>
                <a:gd name="connsiteY15" fmla="*/ 376910 h 582975"/>
                <a:gd name="connsiteX16" fmla="*/ 64851 w 1199744"/>
                <a:gd name="connsiteY16" fmla="*/ 396366 h 582975"/>
                <a:gd name="connsiteX17" fmla="*/ 188068 w 1199744"/>
                <a:gd name="connsiteY17" fmla="*/ 428791 h 582975"/>
                <a:gd name="connsiteX18" fmla="*/ 246434 w 1199744"/>
                <a:gd name="connsiteY18" fmla="*/ 441762 h 582975"/>
                <a:gd name="connsiteX19" fmla="*/ 272374 w 1199744"/>
                <a:gd name="connsiteY19" fmla="*/ 448247 h 582975"/>
                <a:gd name="connsiteX20" fmla="*/ 317770 w 1199744"/>
                <a:gd name="connsiteY20" fmla="*/ 474187 h 582975"/>
                <a:gd name="connsiteX21" fmla="*/ 389106 w 1199744"/>
                <a:gd name="connsiteY21" fmla="*/ 500128 h 582975"/>
                <a:gd name="connsiteX22" fmla="*/ 428017 w 1199744"/>
                <a:gd name="connsiteY22" fmla="*/ 513098 h 582975"/>
                <a:gd name="connsiteX23" fmla="*/ 512323 w 1199744"/>
                <a:gd name="connsiteY23" fmla="*/ 539038 h 582975"/>
                <a:gd name="connsiteX24" fmla="*/ 570689 w 1199744"/>
                <a:gd name="connsiteY24" fmla="*/ 564979 h 582975"/>
                <a:gd name="connsiteX25" fmla="*/ 791182 w 1199744"/>
                <a:gd name="connsiteY25" fmla="*/ 532553 h 582975"/>
                <a:gd name="connsiteX26" fmla="*/ 797668 w 1199744"/>
                <a:gd name="connsiteY26" fmla="*/ 513098 h 582975"/>
                <a:gd name="connsiteX27" fmla="*/ 804153 w 1199744"/>
                <a:gd name="connsiteY27" fmla="*/ 441762 h 582975"/>
                <a:gd name="connsiteX28" fmla="*/ 823608 w 1199744"/>
                <a:gd name="connsiteY28" fmla="*/ 435276 h 582975"/>
                <a:gd name="connsiteX29" fmla="*/ 998706 w 1199744"/>
                <a:gd name="connsiteY29" fmla="*/ 428791 h 582975"/>
                <a:gd name="connsiteX30" fmla="*/ 1089497 w 1199744"/>
                <a:gd name="connsiteY30" fmla="*/ 409336 h 582975"/>
                <a:gd name="connsiteX31" fmla="*/ 1115438 w 1199744"/>
                <a:gd name="connsiteY31" fmla="*/ 389881 h 582975"/>
                <a:gd name="connsiteX32" fmla="*/ 1134893 w 1199744"/>
                <a:gd name="connsiteY32" fmla="*/ 376910 h 582975"/>
                <a:gd name="connsiteX33" fmla="*/ 1147863 w 1199744"/>
                <a:gd name="connsiteY33" fmla="*/ 350970 h 582975"/>
                <a:gd name="connsiteX34" fmla="*/ 1160834 w 1199744"/>
                <a:gd name="connsiteY34" fmla="*/ 331515 h 582975"/>
                <a:gd name="connsiteX35" fmla="*/ 1199744 w 1199744"/>
                <a:gd name="connsiteY35" fmla="*/ 286119 h 582975"/>
                <a:gd name="connsiteX36" fmla="*/ 1186774 w 1199744"/>
                <a:gd name="connsiteY36" fmla="*/ 260179 h 582975"/>
                <a:gd name="connsiteX37" fmla="*/ 1115438 w 1199744"/>
                <a:gd name="connsiteY37" fmla="*/ 227753 h 582975"/>
                <a:gd name="connsiteX38" fmla="*/ 1095982 w 1199744"/>
                <a:gd name="connsiteY38" fmla="*/ 221268 h 582975"/>
                <a:gd name="connsiteX39" fmla="*/ 1057072 w 1199744"/>
                <a:gd name="connsiteY39" fmla="*/ 227753 h 582975"/>
                <a:gd name="connsiteX40" fmla="*/ 1037617 w 1199744"/>
                <a:gd name="connsiteY40" fmla="*/ 234238 h 582975"/>
                <a:gd name="connsiteX41" fmla="*/ 1011676 w 1199744"/>
                <a:gd name="connsiteY41" fmla="*/ 240723 h 582975"/>
                <a:gd name="connsiteX42" fmla="*/ 966280 w 1199744"/>
                <a:gd name="connsiteY42" fmla="*/ 253693 h 582975"/>
                <a:gd name="connsiteX43" fmla="*/ 920885 w 1199744"/>
                <a:gd name="connsiteY43" fmla="*/ 247208 h 582975"/>
                <a:gd name="connsiteX44" fmla="*/ 907914 w 1199744"/>
                <a:gd name="connsiteY44" fmla="*/ 227753 h 582975"/>
                <a:gd name="connsiteX45" fmla="*/ 888459 w 1199744"/>
                <a:gd name="connsiteY45" fmla="*/ 208298 h 582975"/>
                <a:gd name="connsiteX46" fmla="*/ 875489 w 1199744"/>
                <a:gd name="connsiteY46" fmla="*/ 188842 h 582975"/>
                <a:gd name="connsiteX47" fmla="*/ 836578 w 1199744"/>
                <a:gd name="connsiteY47" fmla="*/ 175872 h 582975"/>
                <a:gd name="connsiteX48" fmla="*/ 797668 w 1199744"/>
                <a:gd name="connsiteY48" fmla="*/ 136962 h 582975"/>
                <a:gd name="connsiteX49" fmla="*/ 784697 w 1199744"/>
                <a:gd name="connsiteY49" fmla="*/ 123991 h 582975"/>
                <a:gd name="connsiteX50" fmla="*/ 771727 w 1199744"/>
                <a:gd name="connsiteY50" fmla="*/ 104536 h 582975"/>
                <a:gd name="connsiteX51" fmla="*/ 713361 w 1199744"/>
                <a:gd name="connsiteY51" fmla="*/ 98051 h 582975"/>
                <a:gd name="connsiteX52" fmla="*/ 680936 w 1199744"/>
                <a:gd name="connsiteY52" fmla="*/ 65625 h 582975"/>
                <a:gd name="connsiteX53" fmla="*/ 577174 w 1199744"/>
                <a:gd name="connsiteY53" fmla="*/ 46170 h 582975"/>
                <a:gd name="connsiteX54" fmla="*/ 512323 w 1199744"/>
                <a:gd name="connsiteY54" fmla="*/ 26715 h 582975"/>
                <a:gd name="connsiteX55" fmla="*/ 453957 w 1199744"/>
                <a:gd name="connsiteY55" fmla="*/ 774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99744" h="582975">
                  <a:moveTo>
                    <a:pt x="453957" y="774"/>
                  </a:moveTo>
                  <a:cubicBezTo>
                    <a:pt x="437744" y="-2469"/>
                    <a:pt x="428063" y="5399"/>
                    <a:pt x="415046" y="7259"/>
                  </a:cubicBezTo>
                  <a:cubicBezTo>
                    <a:pt x="397793" y="9724"/>
                    <a:pt x="379979" y="9159"/>
                    <a:pt x="363165" y="13745"/>
                  </a:cubicBezTo>
                  <a:cubicBezTo>
                    <a:pt x="355646" y="15796"/>
                    <a:pt x="350195" y="22392"/>
                    <a:pt x="343710" y="26715"/>
                  </a:cubicBezTo>
                  <a:cubicBezTo>
                    <a:pt x="335063" y="39685"/>
                    <a:pt x="321551" y="50502"/>
                    <a:pt x="317770" y="65625"/>
                  </a:cubicBezTo>
                  <a:cubicBezTo>
                    <a:pt x="311919" y="89031"/>
                    <a:pt x="308509" y="115031"/>
                    <a:pt x="285344" y="130476"/>
                  </a:cubicBezTo>
                  <a:cubicBezTo>
                    <a:pt x="278859" y="134800"/>
                    <a:pt x="273588" y="142231"/>
                    <a:pt x="265889" y="143447"/>
                  </a:cubicBezTo>
                  <a:cubicBezTo>
                    <a:pt x="231658" y="148852"/>
                    <a:pt x="196714" y="147770"/>
                    <a:pt x="162127" y="149932"/>
                  </a:cubicBezTo>
                  <a:cubicBezTo>
                    <a:pt x="149157" y="158579"/>
                    <a:pt x="134239" y="164850"/>
                    <a:pt x="123217" y="175872"/>
                  </a:cubicBezTo>
                  <a:lnTo>
                    <a:pt x="97276" y="201813"/>
                  </a:lnTo>
                  <a:cubicBezTo>
                    <a:pt x="93657" y="216288"/>
                    <a:pt x="89125" y="242389"/>
                    <a:pt x="77821" y="253693"/>
                  </a:cubicBezTo>
                  <a:cubicBezTo>
                    <a:pt x="66516" y="264998"/>
                    <a:pt x="40417" y="269530"/>
                    <a:pt x="25940" y="273149"/>
                  </a:cubicBezTo>
                  <a:cubicBezTo>
                    <a:pt x="21617" y="279634"/>
                    <a:pt x="16040" y="285440"/>
                    <a:pt x="12970" y="292604"/>
                  </a:cubicBezTo>
                  <a:cubicBezTo>
                    <a:pt x="9459" y="300796"/>
                    <a:pt x="8934" y="309975"/>
                    <a:pt x="6485" y="318545"/>
                  </a:cubicBezTo>
                  <a:cubicBezTo>
                    <a:pt x="4607" y="325118"/>
                    <a:pt x="2162" y="331515"/>
                    <a:pt x="0" y="338000"/>
                  </a:cubicBezTo>
                  <a:cubicBezTo>
                    <a:pt x="2162" y="350970"/>
                    <a:pt x="-2174" y="367014"/>
                    <a:pt x="6485" y="376910"/>
                  </a:cubicBezTo>
                  <a:cubicBezTo>
                    <a:pt x="11532" y="382678"/>
                    <a:pt x="52600" y="390240"/>
                    <a:pt x="64851" y="396366"/>
                  </a:cubicBezTo>
                  <a:cubicBezTo>
                    <a:pt x="138087" y="432984"/>
                    <a:pt x="97476" y="420556"/>
                    <a:pt x="188068" y="428791"/>
                  </a:cubicBezTo>
                  <a:lnTo>
                    <a:pt x="246434" y="441762"/>
                  </a:lnTo>
                  <a:cubicBezTo>
                    <a:pt x="255119" y="443766"/>
                    <a:pt x="264402" y="444261"/>
                    <a:pt x="272374" y="448247"/>
                  </a:cubicBezTo>
                  <a:cubicBezTo>
                    <a:pt x="350891" y="487506"/>
                    <a:pt x="258265" y="454353"/>
                    <a:pt x="317770" y="474187"/>
                  </a:cubicBezTo>
                  <a:cubicBezTo>
                    <a:pt x="354493" y="498669"/>
                    <a:pt x="324092" y="481552"/>
                    <a:pt x="389106" y="500128"/>
                  </a:cubicBezTo>
                  <a:cubicBezTo>
                    <a:pt x="402252" y="503884"/>
                    <a:pt x="414950" y="509077"/>
                    <a:pt x="428017" y="513098"/>
                  </a:cubicBezTo>
                  <a:cubicBezTo>
                    <a:pt x="475979" y="527855"/>
                    <a:pt x="467673" y="522802"/>
                    <a:pt x="512323" y="539038"/>
                  </a:cubicBezTo>
                  <a:cubicBezTo>
                    <a:pt x="542684" y="550078"/>
                    <a:pt x="543505" y="551386"/>
                    <a:pt x="570689" y="564979"/>
                  </a:cubicBezTo>
                  <a:cubicBezTo>
                    <a:pt x="821079" y="557390"/>
                    <a:pt x="763957" y="627835"/>
                    <a:pt x="791182" y="532553"/>
                  </a:cubicBezTo>
                  <a:cubicBezTo>
                    <a:pt x="793060" y="525980"/>
                    <a:pt x="795506" y="519583"/>
                    <a:pt x="797668" y="513098"/>
                  </a:cubicBezTo>
                  <a:cubicBezTo>
                    <a:pt x="799830" y="489319"/>
                    <a:pt x="796603" y="464414"/>
                    <a:pt x="804153" y="441762"/>
                  </a:cubicBezTo>
                  <a:cubicBezTo>
                    <a:pt x="806315" y="435277"/>
                    <a:pt x="816787" y="435731"/>
                    <a:pt x="823608" y="435276"/>
                  </a:cubicBezTo>
                  <a:cubicBezTo>
                    <a:pt x="881885" y="431391"/>
                    <a:pt x="940340" y="430953"/>
                    <a:pt x="998706" y="428791"/>
                  </a:cubicBezTo>
                  <a:cubicBezTo>
                    <a:pt x="1054151" y="410310"/>
                    <a:pt x="1024051" y="417517"/>
                    <a:pt x="1089497" y="409336"/>
                  </a:cubicBezTo>
                  <a:cubicBezTo>
                    <a:pt x="1098144" y="402851"/>
                    <a:pt x="1106643" y="396163"/>
                    <a:pt x="1115438" y="389881"/>
                  </a:cubicBezTo>
                  <a:cubicBezTo>
                    <a:pt x="1121780" y="385351"/>
                    <a:pt x="1129903" y="382898"/>
                    <a:pt x="1134893" y="376910"/>
                  </a:cubicBezTo>
                  <a:cubicBezTo>
                    <a:pt x="1141082" y="369483"/>
                    <a:pt x="1143067" y="359363"/>
                    <a:pt x="1147863" y="350970"/>
                  </a:cubicBezTo>
                  <a:cubicBezTo>
                    <a:pt x="1151730" y="344203"/>
                    <a:pt x="1155762" y="337433"/>
                    <a:pt x="1160834" y="331515"/>
                  </a:cubicBezTo>
                  <a:cubicBezTo>
                    <a:pt x="1208006" y="276481"/>
                    <a:pt x="1169971" y="330779"/>
                    <a:pt x="1199744" y="286119"/>
                  </a:cubicBezTo>
                  <a:cubicBezTo>
                    <a:pt x="1195421" y="277472"/>
                    <a:pt x="1193610" y="267015"/>
                    <a:pt x="1186774" y="260179"/>
                  </a:cubicBezTo>
                  <a:cubicBezTo>
                    <a:pt x="1155563" y="228968"/>
                    <a:pt x="1151219" y="236698"/>
                    <a:pt x="1115438" y="227753"/>
                  </a:cubicBezTo>
                  <a:cubicBezTo>
                    <a:pt x="1108806" y="226095"/>
                    <a:pt x="1102467" y="223430"/>
                    <a:pt x="1095982" y="221268"/>
                  </a:cubicBezTo>
                  <a:cubicBezTo>
                    <a:pt x="1083012" y="223430"/>
                    <a:pt x="1069908" y="224901"/>
                    <a:pt x="1057072" y="227753"/>
                  </a:cubicBezTo>
                  <a:cubicBezTo>
                    <a:pt x="1050399" y="229236"/>
                    <a:pt x="1044190" y="232360"/>
                    <a:pt x="1037617" y="234238"/>
                  </a:cubicBezTo>
                  <a:cubicBezTo>
                    <a:pt x="1029047" y="236687"/>
                    <a:pt x="1020246" y="238274"/>
                    <a:pt x="1011676" y="240723"/>
                  </a:cubicBezTo>
                  <a:cubicBezTo>
                    <a:pt x="946550" y="259330"/>
                    <a:pt x="1047378" y="233419"/>
                    <a:pt x="966280" y="253693"/>
                  </a:cubicBezTo>
                  <a:cubicBezTo>
                    <a:pt x="951148" y="251531"/>
                    <a:pt x="934853" y="253416"/>
                    <a:pt x="920885" y="247208"/>
                  </a:cubicBezTo>
                  <a:cubicBezTo>
                    <a:pt x="913763" y="244043"/>
                    <a:pt x="912904" y="233741"/>
                    <a:pt x="907914" y="227753"/>
                  </a:cubicBezTo>
                  <a:cubicBezTo>
                    <a:pt x="902043" y="220708"/>
                    <a:pt x="894330" y="215344"/>
                    <a:pt x="888459" y="208298"/>
                  </a:cubicBezTo>
                  <a:cubicBezTo>
                    <a:pt x="883469" y="202310"/>
                    <a:pt x="882099" y="192973"/>
                    <a:pt x="875489" y="188842"/>
                  </a:cubicBezTo>
                  <a:cubicBezTo>
                    <a:pt x="863895" y="181596"/>
                    <a:pt x="836578" y="175872"/>
                    <a:pt x="836578" y="175872"/>
                  </a:cubicBezTo>
                  <a:cubicBezTo>
                    <a:pt x="803779" y="154006"/>
                    <a:pt x="827833" y="173159"/>
                    <a:pt x="797668" y="136962"/>
                  </a:cubicBezTo>
                  <a:cubicBezTo>
                    <a:pt x="793754" y="132265"/>
                    <a:pt x="788517" y="128766"/>
                    <a:pt x="784697" y="123991"/>
                  </a:cubicBezTo>
                  <a:cubicBezTo>
                    <a:pt x="779828" y="117905"/>
                    <a:pt x="779052" y="107200"/>
                    <a:pt x="771727" y="104536"/>
                  </a:cubicBezTo>
                  <a:cubicBezTo>
                    <a:pt x="753330" y="97846"/>
                    <a:pt x="732816" y="100213"/>
                    <a:pt x="713361" y="98051"/>
                  </a:cubicBezTo>
                  <a:cubicBezTo>
                    <a:pt x="702553" y="87242"/>
                    <a:pt x="695437" y="70459"/>
                    <a:pt x="680936" y="65625"/>
                  </a:cubicBezTo>
                  <a:cubicBezTo>
                    <a:pt x="621415" y="45785"/>
                    <a:pt x="655629" y="54015"/>
                    <a:pt x="577174" y="46170"/>
                  </a:cubicBezTo>
                  <a:cubicBezTo>
                    <a:pt x="565892" y="42409"/>
                    <a:pt x="528003" y="28675"/>
                    <a:pt x="512323" y="26715"/>
                  </a:cubicBezTo>
                  <a:cubicBezTo>
                    <a:pt x="503743" y="25642"/>
                    <a:pt x="470170" y="4017"/>
                    <a:pt x="453957" y="774"/>
                  </a:cubicBezTo>
                  <a:close/>
                </a:path>
              </a:pathLst>
            </a:custGeom>
            <a:pattFill prst="pct3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56AB9F0-322F-48CC-BB4C-CA99464EFC7E}"/>
                </a:ext>
              </a:extLst>
            </p:cNvPr>
            <p:cNvSpPr/>
            <p:nvPr/>
          </p:nvSpPr>
          <p:spPr>
            <a:xfrm>
              <a:off x="10336353" y="2832635"/>
              <a:ext cx="108093" cy="92321"/>
            </a:xfrm>
            <a:custGeom>
              <a:avLst/>
              <a:gdLst>
                <a:gd name="connsiteX0" fmla="*/ 0 w 108093"/>
                <a:gd name="connsiteY0" fmla="*/ 12970 h 92321"/>
                <a:gd name="connsiteX1" fmla="*/ 25940 w 108093"/>
                <a:gd name="connsiteY1" fmla="*/ 84306 h 92321"/>
                <a:gd name="connsiteX2" fmla="*/ 45395 w 108093"/>
                <a:gd name="connsiteY2" fmla="*/ 90791 h 92321"/>
                <a:gd name="connsiteX3" fmla="*/ 103761 w 108093"/>
                <a:gd name="connsiteY3" fmla="*/ 84306 h 92321"/>
                <a:gd name="connsiteX4" fmla="*/ 97276 w 108093"/>
                <a:gd name="connsiteY4" fmla="*/ 32425 h 92321"/>
                <a:gd name="connsiteX5" fmla="*/ 90791 w 108093"/>
                <a:gd name="connsiteY5" fmla="*/ 12970 h 92321"/>
                <a:gd name="connsiteX6" fmla="*/ 51880 w 108093"/>
                <a:gd name="connsiteY6" fmla="*/ 0 h 92321"/>
                <a:gd name="connsiteX7" fmla="*/ 0 w 108093"/>
                <a:gd name="connsiteY7" fmla="*/ 12970 h 9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093" h="92321">
                  <a:moveTo>
                    <a:pt x="0" y="12970"/>
                  </a:moveTo>
                  <a:cubicBezTo>
                    <a:pt x="5586" y="63241"/>
                    <a:pt x="-9102" y="66785"/>
                    <a:pt x="25940" y="84306"/>
                  </a:cubicBezTo>
                  <a:cubicBezTo>
                    <a:pt x="32054" y="87363"/>
                    <a:pt x="38910" y="88629"/>
                    <a:pt x="45395" y="90791"/>
                  </a:cubicBezTo>
                  <a:cubicBezTo>
                    <a:pt x="64850" y="88629"/>
                    <a:pt x="90756" y="98937"/>
                    <a:pt x="103761" y="84306"/>
                  </a:cubicBezTo>
                  <a:cubicBezTo>
                    <a:pt x="115340" y="71280"/>
                    <a:pt x="100394" y="49572"/>
                    <a:pt x="97276" y="32425"/>
                  </a:cubicBezTo>
                  <a:cubicBezTo>
                    <a:pt x="96053" y="25699"/>
                    <a:pt x="96354" y="16943"/>
                    <a:pt x="90791" y="12970"/>
                  </a:cubicBezTo>
                  <a:cubicBezTo>
                    <a:pt x="79666" y="5023"/>
                    <a:pt x="51880" y="0"/>
                    <a:pt x="51880" y="0"/>
                  </a:cubicBezTo>
                  <a:lnTo>
                    <a:pt x="0" y="1297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1B9E529-ED57-4090-9900-3ED55D280256}"/>
                </a:ext>
              </a:extLst>
            </p:cNvPr>
            <p:cNvSpPr/>
            <p:nvPr/>
          </p:nvSpPr>
          <p:spPr>
            <a:xfrm>
              <a:off x="9622375" y="2871281"/>
              <a:ext cx="382684" cy="149181"/>
            </a:xfrm>
            <a:custGeom>
              <a:avLst/>
              <a:gdLst>
                <a:gd name="connsiteX0" fmla="*/ 330740 w 382684"/>
                <a:gd name="connsiteY0" fmla="*/ 24 h 149181"/>
                <a:gd name="connsiteX1" fmla="*/ 194553 w 382684"/>
                <a:gd name="connsiteY1" fmla="*/ 45420 h 149181"/>
                <a:gd name="connsiteX2" fmla="*/ 129702 w 382684"/>
                <a:gd name="connsiteY2" fmla="*/ 32449 h 149181"/>
                <a:gd name="connsiteX3" fmla="*/ 64851 w 382684"/>
                <a:gd name="connsiteY3" fmla="*/ 19479 h 149181"/>
                <a:gd name="connsiteX4" fmla="*/ 6485 w 382684"/>
                <a:gd name="connsiteY4" fmla="*/ 38935 h 149181"/>
                <a:gd name="connsiteX5" fmla="*/ 0 w 382684"/>
                <a:gd name="connsiteY5" fmla="*/ 58390 h 149181"/>
                <a:gd name="connsiteX6" fmla="*/ 6485 w 382684"/>
                <a:gd name="connsiteY6" fmla="*/ 77845 h 149181"/>
                <a:gd name="connsiteX7" fmla="*/ 45396 w 382684"/>
                <a:gd name="connsiteY7" fmla="*/ 103786 h 149181"/>
                <a:gd name="connsiteX8" fmla="*/ 64851 w 382684"/>
                <a:gd name="connsiteY8" fmla="*/ 116756 h 149181"/>
                <a:gd name="connsiteX9" fmla="*/ 103762 w 382684"/>
                <a:gd name="connsiteY9" fmla="*/ 136211 h 149181"/>
                <a:gd name="connsiteX10" fmla="*/ 259404 w 382684"/>
                <a:gd name="connsiteY10" fmla="*/ 149181 h 149181"/>
                <a:gd name="connsiteX11" fmla="*/ 330740 w 382684"/>
                <a:gd name="connsiteY11" fmla="*/ 142696 h 149181"/>
                <a:gd name="connsiteX12" fmla="*/ 350196 w 382684"/>
                <a:gd name="connsiteY12" fmla="*/ 136211 h 149181"/>
                <a:gd name="connsiteX13" fmla="*/ 376136 w 382684"/>
                <a:gd name="connsiteY13" fmla="*/ 97301 h 149181"/>
                <a:gd name="connsiteX14" fmla="*/ 376136 w 382684"/>
                <a:gd name="connsiteY14" fmla="*/ 58390 h 149181"/>
                <a:gd name="connsiteX15" fmla="*/ 363166 w 382684"/>
                <a:gd name="connsiteY15" fmla="*/ 38935 h 149181"/>
                <a:gd name="connsiteX16" fmla="*/ 330740 w 382684"/>
                <a:gd name="connsiteY16" fmla="*/ 24 h 14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2684" h="149181">
                  <a:moveTo>
                    <a:pt x="330740" y="24"/>
                  </a:moveTo>
                  <a:cubicBezTo>
                    <a:pt x="302638" y="1105"/>
                    <a:pt x="241794" y="37801"/>
                    <a:pt x="194553" y="45420"/>
                  </a:cubicBezTo>
                  <a:cubicBezTo>
                    <a:pt x="172789" y="48930"/>
                    <a:pt x="151258" y="37068"/>
                    <a:pt x="129702" y="32449"/>
                  </a:cubicBezTo>
                  <a:cubicBezTo>
                    <a:pt x="61998" y="17940"/>
                    <a:pt x="155349" y="34562"/>
                    <a:pt x="64851" y="19479"/>
                  </a:cubicBezTo>
                  <a:cubicBezTo>
                    <a:pt x="39407" y="23114"/>
                    <a:pt x="19861" y="16641"/>
                    <a:pt x="6485" y="38935"/>
                  </a:cubicBezTo>
                  <a:cubicBezTo>
                    <a:pt x="2968" y="44797"/>
                    <a:pt x="2162" y="51905"/>
                    <a:pt x="0" y="58390"/>
                  </a:cubicBezTo>
                  <a:cubicBezTo>
                    <a:pt x="2162" y="64875"/>
                    <a:pt x="1651" y="73011"/>
                    <a:pt x="6485" y="77845"/>
                  </a:cubicBezTo>
                  <a:cubicBezTo>
                    <a:pt x="17508" y="88868"/>
                    <a:pt x="32426" y="95139"/>
                    <a:pt x="45396" y="103786"/>
                  </a:cubicBezTo>
                  <a:lnTo>
                    <a:pt x="64851" y="116756"/>
                  </a:lnTo>
                  <a:cubicBezTo>
                    <a:pt x="77750" y="125355"/>
                    <a:pt x="87651" y="134421"/>
                    <a:pt x="103762" y="136211"/>
                  </a:cubicBezTo>
                  <a:cubicBezTo>
                    <a:pt x="155504" y="141960"/>
                    <a:pt x="259404" y="149181"/>
                    <a:pt x="259404" y="149181"/>
                  </a:cubicBezTo>
                  <a:cubicBezTo>
                    <a:pt x="283183" y="147019"/>
                    <a:pt x="307103" y="146073"/>
                    <a:pt x="330740" y="142696"/>
                  </a:cubicBezTo>
                  <a:cubicBezTo>
                    <a:pt x="337507" y="141729"/>
                    <a:pt x="345362" y="141045"/>
                    <a:pt x="350196" y="136211"/>
                  </a:cubicBezTo>
                  <a:cubicBezTo>
                    <a:pt x="361219" y="125189"/>
                    <a:pt x="376136" y="97301"/>
                    <a:pt x="376136" y="97301"/>
                  </a:cubicBezTo>
                  <a:cubicBezTo>
                    <a:pt x="383053" y="76548"/>
                    <a:pt x="386512" y="79142"/>
                    <a:pt x="376136" y="58390"/>
                  </a:cubicBezTo>
                  <a:cubicBezTo>
                    <a:pt x="372650" y="51419"/>
                    <a:pt x="368035" y="45021"/>
                    <a:pt x="363166" y="38935"/>
                  </a:cubicBezTo>
                  <a:cubicBezTo>
                    <a:pt x="359346" y="34160"/>
                    <a:pt x="358842" y="-1057"/>
                    <a:pt x="330740" y="2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931FB0-508F-4A0E-95C0-44B32840ED4C}"/>
                </a:ext>
              </a:extLst>
            </p:cNvPr>
            <p:cNvSpPr/>
            <p:nvPr/>
          </p:nvSpPr>
          <p:spPr>
            <a:xfrm>
              <a:off x="9344465" y="2806819"/>
              <a:ext cx="104335" cy="182815"/>
            </a:xfrm>
            <a:custGeom>
              <a:avLst/>
              <a:gdLst>
                <a:gd name="connsiteX0" fmla="*/ 104335 w 104335"/>
                <a:gd name="connsiteY0" fmla="*/ 1232 h 182815"/>
                <a:gd name="connsiteX1" fmla="*/ 84880 w 104335"/>
                <a:gd name="connsiteY1" fmla="*/ 33658 h 182815"/>
                <a:gd name="connsiteX2" fmla="*/ 71910 w 104335"/>
                <a:gd name="connsiteY2" fmla="*/ 53113 h 182815"/>
                <a:gd name="connsiteX3" fmla="*/ 13544 w 104335"/>
                <a:gd name="connsiteY3" fmla="*/ 85539 h 182815"/>
                <a:gd name="connsiteX4" fmla="*/ 573 w 104335"/>
                <a:gd name="connsiteY4" fmla="*/ 124449 h 182815"/>
                <a:gd name="connsiteX5" fmla="*/ 7058 w 104335"/>
                <a:gd name="connsiteY5" fmla="*/ 150390 h 182815"/>
                <a:gd name="connsiteX6" fmla="*/ 20029 w 104335"/>
                <a:gd name="connsiteY6" fmla="*/ 163360 h 182815"/>
                <a:gd name="connsiteX7" fmla="*/ 58939 w 104335"/>
                <a:gd name="connsiteY7" fmla="*/ 182815 h 182815"/>
                <a:gd name="connsiteX8" fmla="*/ 71910 w 104335"/>
                <a:gd name="connsiteY8" fmla="*/ 169845 h 182815"/>
                <a:gd name="connsiteX9" fmla="*/ 58939 w 104335"/>
                <a:gd name="connsiteY9" fmla="*/ 130934 h 182815"/>
                <a:gd name="connsiteX10" fmla="*/ 84880 w 104335"/>
                <a:gd name="connsiteY10" fmla="*/ 79053 h 182815"/>
                <a:gd name="connsiteX11" fmla="*/ 104335 w 104335"/>
                <a:gd name="connsiteY11" fmla="*/ 1232 h 1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335" h="182815">
                  <a:moveTo>
                    <a:pt x="104335" y="1232"/>
                  </a:moveTo>
                  <a:cubicBezTo>
                    <a:pt x="104335" y="-6334"/>
                    <a:pt x="91560" y="22969"/>
                    <a:pt x="84880" y="33658"/>
                  </a:cubicBezTo>
                  <a:cubicBezTo>
                    <a:pt x="80749" y="40267"/>
                    <a:pt x="77776" y="47981"/>
                    <a:pt x="71910" y="53113"/>
                  </a:cubicBezTo>
                  <a:cubicBezTo>
                    <a:pt x="44467" y="77125"/>
                    <a:pt x="40264" y="76631"/>
                    <a:pt x="13544" y="85539"/>
                  </a:cubicBezTo>
                  <a:cubicBezTo>
                    <a:pt x="9220" y="98509"/>
                    <a:pt x="-2743" y="111185"/>
                    <a:pt x="573" y="124449"/>
                  </a:cubicBezTo>
                  <a:cubicBezTo>
                    <a:pt x="2735" y="133096"/>
                    <a:pt x="3072" y="142418"/>
                    <a:pt x="7058" y="150390"/>
                  </a:cubicBezTo>
                  <a:cubicBezTo>
                    <a:pt x="9792" y="155859"/>
                    <a:pt x="15254" y="159540"/>
                    <a:pt x="20029" y="163360"/>
                  </a:cubicBezTo>
                  <a:cubicBezTo>
                    <a:pt x="37989" y="177728"/>
                    <a:pt x="38390" y="175965"/>
                    <a:pt x="58939" y="182815"/>
                  </a:cubicBezTo>
                  <a:cubicBezTo>
                    <a:pt x="63263" y="178492"/>
                    <a:pt x="71910" y="175959"/>
                    <a:pt x="71910" y="169845"/>
                  </a:cubicBezTo>
                  <a:cubicBezTo>
                    <a:pt x="71910" y="156173"/>
                    <a:pt x="58939" y="130934"/>
                    <a:pt x="58939" y="130934"/>
                  </a:cubicBezTo>
                  <a:cubicBezTo>
                    <a:pt x="71732" y="54174"/>
                    <a:pt x="51504" y="117197"/>
                    <a:pt x="84880" y="79053"/>
                  </a:cubicBezTo>
                  <a:cubicBezTo>
                    <a:pt x="95145" y="67322"/>
                    <a:pt x="104335" y="8798"/>
                    <a:pt x="104335" y="1232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FD0CB99-9E4A-4353-9A44-F7DC6EA8E22B}"/>
              </a:ext>
            </a:extLst>
          </p:cNvPr>
          <p:cNvSpPr/>
          <p:nvPr/>
        </p:nvSpPr>
        <p:spPr>
          <a:xfrm>
            <a:off x="1467624" y="5222954"/>
            <a:ext cx="318624" cy="129841"/>
          </a:xfrm>
          <a:custGeom>
            <a:avLst/>
            <a:gdLst>
              <a:gd name="connsiteX0" fmla="*/ 32882 w 318624"/>
              <a:gd name="connsiteY0" fmla="*/ 19594 h 129841"/>
              <a:gd name="connsiteX1" fmla="*/ 457 w 318624"/>
              <a:gd name="connsiteY1" fmla="*/ 52020 h 129841"/>
              <a:gd name="connsiteX2" fmla="*/ 13427 w 318624"/>
              <a:gd name="connsiteY2" fmla="*/ 71475 h 129841"/>
              <a:gd name="connsiteX3" fmla="*/ 71793 w 318624"/>
              <a:gd name="connsiteY3" fmla="*/ 90930 h 129841"/>
              <a:gd name="connsiteX4" fmla="*/ 91248 w 318624"/>
              <a:gd name="connsiteY4" fmla="*/ 97415 h 129841"/>
              <a:gd name="connsiteX5" fmla="*/ 130159 w 318624"/>
              <a:gd name="connsiteY5" fmla="*/ 103901 h 129841"/>
              <a:gd name="connsiteX6" fmla="*/ 149614 w 318624"/>
              <a:gd name="connsiteY6" fmla="*/ 116871 h 129841"/>
              <a:gd name="connsiteX7" fmla="*/ 188525 w 318624"/>
              <a:gd name="connsiteY7" fmla="*/ 129841 h 129841"/>
              <a:gd name="connsiteX8" fmla="*/ 272831 w 318624"/>
              <a:gd name="connsiteY8" fmla="*/ 116871 h 129841"/>
              <a:gd name="connsiteX9" fmla="*/ 311742 w 318624"/>
              <a:gd name="connsiteY9" fmla="*/ 103901 h 129841"/>
              <a:gd name="connsiteX10" fmla="*/ 311742 w 318624"/>
              <a:gd name="connsiteY10" fmla="*/ 52020 h 129841"/>
              <a:gd name="connsiteX11" fmla="*/ 292286 w 318624"/>
              <a:gd name="connsiteY11" fmla="*/ 45535 h 129841"/>
              <a:gd name="connsiteX12" fmla="*/ 240405 w 318624"/>
              <a:gd name="connsiteY12" fmla="*/ 19594 h 129841"/>
              <a:gd name="connsiteX13" fmla="*/ 149614 w 318624"/>
              <a:gd name="connsiteY13" fmla="*/ 139 h 129841"/>
              <a:gd name="connsiteX14" fmla="*/ 32882 w 318624"/>
              <a:gd name="connsiteY14" fmla="*/ 19594 h 12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624" h="129841">
                <a:moveTo>
                  <a:pt x="32882" y="19594"/>
                </a:moveTo>
                <a:cubicBezTo>
                  <a:pt x="8022" y="28241"/>
                  <a:pt x="5824" y="37708"/>
                  <a:pt x="457" y="52020"/>
                </a:cubicBezTo>
                <a:cubicBezTo>
                  <a:pt x="-2280" y="59318"/>
                  <a:pt x="7916" y="65964"/>
                  <a:pt x="13427" y="71475"/>
                </a:cubicBezTo>
                <a:cubicBezTo>
                  <a:pt x="31665" y="89713"/>
                  <a:pt x="45706" y="86582"/>
                  <a:pt x="71793" y="90930"/>
                </a:cubicBezTo>
                <a:cubicBezTo>
                  <a:pt x="78278" y="93092"/>
                  <a:pt x="84575" y="95932"/>
                  <a:pt x="91248" y="97415"/>
                </a:cubicBezTo>
                <a:cubicBezTo>
                  <a:pt x="104084" y="100268"/>
                  <a:pt x="117685" y="99743"/>
                  <a:pt x="130159" y="103901"/>
                </a:cubicBezTo>
                <a:cubicBezTo>
                  <a:pt x="137553" y="106366"/>
                  <a:pt x="142492" y="113706"/>
                  <a:pt x="149614" y="116871"/>
                </a:cubicBezTo>
                <a:cubicBezTo>
                  <a:pt x="162108" y="122424"/>
                  <a:pt x="188525" y="129841"/>
                  <a:pt x="188525" y="129841"/>
                </a:cubicBezTo>
                <a:cubicBezTo>
                  <a:pt x="229630" y="125274"/>
                  <a:pt x="239793" y="126782"/>
                  <a:pt x="272831" y="116871"/>
                </a:cubicBezTo>
                <a:cubicBezTo>
                  <a:pt x="285926" y="112942"/>
                  <a:pt x="311742" y="103901"/>
                  <a:pt x="311742" y="103901"/>
                </a:cubicBezTo>
                <a:cubicBezTo>
                  <a:pt x="315859" y="87432"/>
                  <a:pt x="324918" y="68489"/>
                  <a:pt x="311742" y="52020"/>
                </a:cubicBezTo>
                <a:cubicBezTo>
                  <a:pt x="307471" y="46682"/>
                  <a:pt x="298771" y="47697"/>
                  <a:pt x="292286" y="45535"/>
                </a:cubicBezTo>
                <a:cubicBezTo>
                  <a:pt x="271870" y="25118"/>
                  <a:pt x="280150" y="29530"/>
                  <a:pt x="240405" y="19594"/>
                </a:cubicBezTo>
                <a:cubicBezTo>
                  <a:pt x="221449" y="14855"/>
                  <a:pt x="172411" y="1130"/>
                  <a:pt x="149614" y="139"/>
                </a:cubicBezTo>
                <a:cubicBezTo>
                  <a:pt x="112900" y="-1457"/>
                  <a:pt x="57742" y="10947"/>
                  <a:pt x="32882" y="195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B49F6CA3-DFF4-49AA-BF2C-5D946950DAAB}"/>
              </a:ext>
            </a:extLst>
          </p:cNvPr>
          <p:cNvSpPr/>
          <p:nvPr/>
        </p:nvSpPr>
        <p:spPr>
          <a:xfrm>
            <a:off x="1175026" y="4428511"/>
            <a:ext cx="551234" cy="408562"/>
          </a:xfrm>
          <a:custGeom>
            <a:avLst/>
            <a:gdLst>
              <a:gd name="connsiteX0" fmla="*/ 90792 w 551234"/>
              <a:gd name="connsiteY0" fmla="*/ 90791 h 408562"/>
              <a:gd name="connsiteX1" fmla="*/ 45396 w 551234"/>
              <a:gd name="connsiteY1" fmla="*/ 149157 h 408562"/>
              <a:gd name="connsiteX2" fmla="*/ 38911 w 551234"/>
              <a:gd name="connsiteY2" fmla="*/ 175098 h 408562"/>
              <a:gd name="connsiteX3" fmla="*/ 32426 w 551234"/>
              <a:gd name="connsiteY3" fmla="*/ 194553 h 408562"/>
              <a:gd name="connsiteX4" fmla="*/ 12970 w 551234"/>
              <a:gd name="connsiteY4" fmla="*/ 272374 h 408562"/>
              <a:gd name="connsiteX5" fmla="*/ 6485 w 551234"/>
              <a:gd name="connsiteY5" fmla="*/ 291830 h 408562"/>
              <a:gd name="connsiteX6" fmla="*/ 0 w 551234"/>
              <a:gd name="connsiteY6" fmla="*/ 311285 h 408562"/>
              <a:gd name="connsiteX7" fmla="*/ 6485 w 551234"/>
              <a:gd name="connsiteY7" fmla="*/ 369651 h 408562"/>
              <a:gd name="connsiteX8" fmla="*/ 19455 w 551234"/>
              <a:gd name="connsiteY8" fmla="*/ 408562 h 408562"/>
              <a:gd name="connsiteX9" fmla="*/ 77821 w 551234"/>
              <a:gd name="connsiteY9" fmla="*/ 402076 h 408562"/>
              <a:gd name="connsiteX10" fmla="*/ 97277 w 551234"/>
              <a:gd name="connsiteY10" fmla="*/ 395591 h 408562"/>
              <a:gd name="connsiteX11" fmla="*/ 103762 w 551234"/>
              <a:gd name="connsiteY11" fmla="*/ 376136 h 408562"/>
              <a:gd name="connsiteX12" fmla="*/ 129702 w 551234"/>
              <a:gd name="connsiteY12" fmla="*/ 343710 h 408562"/>
              <a:gd name="connsiteX13" fmla="*/ 155643 w 551234"/>
              <a:gd name="connsiteY13" fmla="*/ 304800 h 408562"/>
              <a:gd name="connsiteX14" fmla="*/ 168613 w 551234"/>
              <a:gd name="connsiteY14" fmla="*/ 265889 h 408562"/>
              <a:gd name="connsiteX15" fmla="*/ 194553 w 551234"/>
              <a:gd name="connsiteY15" fmla="*/ 226979 h 408562"/>
              <a:gd name="connsiteX16" fmla="*/ 207523 w 551234"/>
              <a:gd name="connsiteY16" fmla="*/ 188068 h 408562"/>
              <a:gd name="connsiteX17" fmla="*/ 220494 w 551234"/>
              <a:gd name="connsiteY17" fmla="*/ 175098 h 408562"/>
              <a:gd name="connsiteX18" fmla="*/ 233464 w 551234"/>
              <a:gd name="connsiteY18" fmla="*/ 155642 h 408562"/>
              <a:gd name="connsiteX19" fmla="*/ 278860 w 551234"/>
              <a:gd name="connsiteY19" fmla="*/ 123217 h 408562"/>
              <a:gd name="connsiteX20" fmla="*/ 343711 w 551234"/>
              <a:gd name="connsiteY20" fmla="*/ 129702 h 408562"/>
              <a:gd name="connsiteX21" fmla="*/ 382621 w 551234"/>
              <a:gd name="connsiteY21" fmla="*/ 142672 h 408562"/>
              <a:gd name="connsiteX22" fmla="*/ 402077 w 551234"/>
              <a:gd name="connsiteY22" fmla="*/ 149157 h 408562"/>
              <a:gd name="connsiteX23" fmla="*/ 421532 w 551234"/>
              <a:gd name="connsiteY23" fmla="*/ 162128 h 408562"/>
              <a:gd name="connsiteX24" fmla="*/ 460443 w 551234"/>
              <a:gd name="connsiteY24" fmla="*/ 175098 h 408562"/>
              <a:gd name="connsiteX25" fmla="*/ 518809 w 551234"/>
              <a:gd name="connsiteY25" fmla="*/ 168613 h 408562"/>
              <a:gd name="connsiteX26" fmla="*/ 531779 w 551234"/>
              <a:gd name="connsiteY26" fmla="*/ 155642 h 408562"/>
              <a:gd name="connsiteX27" fmla="*/ 551234 w 551234"/>
              <a:gd name="connsiteY27" fmla="*/ 116732 h 408562"/>
              <a:gd name="connsiteX28" fmla="*/ 505838 w 551234"/>
              <a:gd name="connsiteY28" fmla="*/ 58366 h 408562"/>
              <a:gd name="connsiteX29" fmla="*/ 466928 w 551234"/>
              <a:gd name="connsiteY29" fmla="*/ 45396 h 408562"/>
              <a:gd name="connsiteX30" fmla="*/ 408562 w 551234"/>
              <a:gd name="connsiteY30" fmla="*/ 19455 h 408562"/>
              <a:gd name="connsiteX31" fmla="*/ 389106 w 551234"/>
              <a:gd name="connsiteY31" fmla="*/ 12970 h 408562"/>
              <a:gd name="connsiteX32" fmla="*/ 369651 w 551234"/>
              <a:gd name="connsiteY32" fmla="*/ 6485 h 408562"/>
              <a:gd name="connsiteX33" fmla="*/ 324255 w 551234"/>
              <a:gd name="connsiteY33" fmla="*/ 0 h 408562"/>
              <a:gd name="connsiteX34" fmla="*/ 194553 w 551234"/>
              <a:gd name="connsiteY34" fmla="*/ 6485 h 408562"/>
              <a:gd name="connsiteX35" fmla="*/ 168613 w 551234"/>
              <a:gd name="connsiteY35" fmla="*/ 12970 h 408562"/>
              <a:gd name="connsiteX36" fmla="*/ 129702 w 551234"/>
              <a:gd name="connsiteY36" fmla="*/ 19455 h 408562"/>
              <a:gd name="connsiteX37" fmla="*/ 90792 w 551234"/>
              <a:gd name="connsiteY37" fmla="*/ 32425 h 408562"/>
              <a:gd name="connsiteX38" fmla="*/ 71336 w 551234"/>
              <a:gd name="connsiteY38" fmla="*/ 38910 h 408562"/>
              <a:gd name="connsiteX39" fmla="*/ 90792 w 551234"/>
              <a:gd name="connsiteY39" fmla="*/ 90791 h 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51234" h="408562">
                <a:moveTo>
                  <a:pt x="90792" y="90791"/>
                </a:moveTo>
                <a:cubicBezTo>
                  <a:pt x="75660" y="110246"/>
                  <a:pt x="58314" y="128166"/>
                  <a:pt x="45396" y="149157"/>
                </a:cubicBezTo>
                <a:cubicBezTo>
                  <a:pt x="40725" y="156748"/>
                  <a:pt x="41360" y="166528"/>
                  <a:pt x="38911" y="175098"/>
                </a:cubicBezTo>
                <a:cubicBezTo>
                  <a:pt x="37033" y="181671"/>
                  <a:pt x="34588" y="188068"/>
                  <a:pt x="32426" y="194553"/>
                </a:cubicBezTo>
                <a:cubicBezTo>
                  <a:pt x="23693" y="246954"/>
                  <a:pt x="30100" y="220985"/>
                  <a:pt x="12970" y="272374"/>
                </a:cubicBezTo>
                <a:lnTo>
                  <a:pt x="6485" y="291830"/>
                </a:lnTo>
                <a:lnTo>
                  <a:pt x="0" y="311285"/>
                </a:lnTo>
                <a:cubicBezTo>
                  <a:pt x="2162" y="330740"/>
                  <a:pt x="2646" y="350456"/>
                  <a:pt x="6485" y="369651"/>
                </a:cubicBezTo>
                <a:cubicBezTo>
                  <a:pt x="9166" y="383057"/>
                  <a:pt x="19455" y="408562"/>
                  <a:pt x="19455" y="408562"/>
                </a:cubicBezTo>
                <a:cubicBezTo>
                  <a:pt x="38910" y="406400"/>
                  <a:pt x="58512" y="405294"/>
                  <a:pt x="77821" y="402076"/>
                </a:cubicBezTo>
                <a:cubicBezTo>
                  <a:pt x="84564" y="400952"/>
                  <a:pt x="92443" y="400425"/>
                  <a:pt x="97277" y="395591"/>
                </a:cubicBezTo>
                <a:cubicBezTo>
                  <a:pt x="102111" y="390757"/>
                  <a:pt x="100705" y="382250"/>
                  <a:pt x="103762" y="376136"/>
                </a:cubicBezTo>
                <a:cubicBezTo>
                  <a:pt x="119628" y="344403"/>
                  <a:pt x="111610" y="367833"/>
                  <a:pt x="129702" y="343710"/>
                </a:cubicBezTo>
                <a:cubicBezTo>
                  <a:pt x="139055" y="331239"/>
                  <a:pt x="155643" y="304800"/>
                  <a:pt x="155643" y="304800"/>
                </a:cubicBezTo>
                <a:cubicBezTo>
                  <a:pt x="159966" y="291830"/>
                  <a:pt x="161029" y="277265"/>
                  <a:pt x="168613" y="265889"/>
                </a:cubicBezTo>
                <a:lnTo>
                  <a:pt x="194553" y="226979"/>
                </a:lnTo>
                <a:cubicBezTo>
                  <a:pt x="198876" y="214009"/>
                  <a:pt x="197855" y="197735"/>
                  <a:pt x="207523" y="188068"/>
                </a:cubicBezTo>
                <a:cubicBezTo>
                  <a:pt x="211847" y="183745"/>
                  <a:pt x="216674" y="179872"/>
                  <a:pt x="220494" y="175098"/>
                </a:cubicBezTo>
                <a:cubicBezTo>
                  <a:pt x="225363" y="169012"/>
                  <a:pt x="227953" y="161153"/>
                  <a:pt x="233464" y="155642"/>
                </a:cubicBezTo>
                <a:cubicBezTo>
                  <a:pt x="241510" y="147596"/>
                  <a:pt x="267812" y="130582"/>
                  <a:pt x="278860" y="123217"/>
                </a:cubicBezTo>
                <a:cubicBezTo>
                  <a:pt x="300477" y="125379"/>
                  <a:pt x="322358" y="125698"/>
                  <a:pt x="343711" y="129702"/>
                </a:cubicBezTo>
                <a:cubicBezTo>
                  <a:pt x="357148" y="132221"/>
                  <a:pt x="369651" y="138349"/>
                  <a:pt x="382621" y="142672"/>
                </a:cubicBezTo>
                <a:lnTo>
                  <a:pt x="402077" y="149157"/>
                </a:lnTo>
                <a:cubicBezTo>
                  <a:pt x="408562" y="153481"/>
                  <a:pt x="414410" y="158962"/>
                  <a:pt x="421532" y="162128"/>
                </a:cubicBezTo>
                <a:cubicBezTo>
                  <a:pt x="434025" y="167681"/>
                  <a:pt x="460443" y="175098"/>
                  <a:pt x="460443" y="175098"/>
                </a:cubicBezTo>
                <a:cubicBezTo>
                  <a:pt x="479898" y="172936"/>
                  <a:pt x="499924" y="173764"/>
                  <a:pt x="518809" y="168613"/>
                </a:cubicBezTo>
                <a:cubicBezTo>
                  <a:pt x="524708" y="167004"/>
                  <a:pt x="527959" y="160417"/>
                  <a:pt x="531779" y="155642"/>
                </a:cubicBezTo>
                <a:cubicBezTo>
                  <a:pt x="546147" y="137682"/>
                  <a:pt x="544384" y="137281"/>
                  <a:pt x="551234" y="116732"/>
                </a:cubicBezTo>
                <a:cubicBezTo>
                  <a:pt x="544120" y="81163"/>
                  <a:pt x="550486" y="73249"/>
                  <a:pt x="505838" y="58366"/>
                </a:cubicBezTo>
                <a:lnTo>
                  <a:pt x="466928" y="45396"/>
                </a:lnTo>
                <a:cubicBezTo>
                  <a:pt x="436097" y="24842"/>
                  <a:pt x="454866" y="34889"/>
                  <a:pt x="408562" y="19455"/>
                </a:cubicBezTo>
                <a:lnTo>
                  <a:pt x="389106" y="12970"/>
                </a:lnTo>
                <a:cubicBezTo>
                  <a:pt x="382621" y="10808"/>
                  <a:pt x="376418" y="7452"/>
                  <a:pt x="369651" y="6485"/>
                </a:cubicBezTo>
                <a:lnTo>
                  <a:pt x="324255" y="0"/>
                </a:lnTo>
                <a:cubicBezTo>
                  <a:pt x="281021" y="2162"/>
                  <a:pt x="237691" y="2890"/>
                  <a:pt x="194553" y="6485"/>
                </a:cubicBezTo>
                <a:cubicBezTo>
                  <a:pt x="185671" y="7225"/>
                  <a:pt x="177353" y="11222"/>
                  <a:pt x="168613" y="12970"/>
                </a:cubicBezTo>
                <a:cubicBezTo>
                  <a:pt x="155719" y="15549"/>
                  <a:pt x="142672" y="17293"/>
                  <a:pt x="129702" y="19455"/>
                </a:cubicBezTo>
                <a:lnTo>
                  <a:pt x="90792" y="32425"/>
                </a:lnTo>
                <a:cubicBezTo>
                  <a:pt x="84307" y="34587"/>
                  <a:pt x="71336" y="32074"/>
                  <a:pt x="71336" y="38910"/>
                </a:cubicBezTo>
                <a:lnTo>
                  <a:pt x="90792" y="90791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D81DFD4-5723-4E87-98A2-1A4AFCAA5788}"/>
              </a:ext>
            </a:extLst>
          </p:cNvPr>
          <p:cNvSpPr/>
          <p:nvPr/>
        </p:nvSpPr>
        <p:spPr>
          <a:xfrm>
            <a:off x="1826966" y="5877904"/>
            <a:ext cx="479735" cy="259589"/>
          </a:xfrm>
          <a:custGeom>
            <a:avLst/>
            <a:gdLst>
              <a:gd name="connsiteX0" fmla="*/ 471208 w 479735"/>
              <a:gd name="connsiteY0" fmla="*/ 185 h 259589"/>
              <a:gd name="connsiteX1" fmla="*/ 464723 w 479735"/>
              <a:gd name="connsiteY1" fmla="*/ 58551 h 259589"/>
              <a:gd name="connsiteX2" fmla="*/ 458238 w 479735"/>
              <a:gd name="connsiteY2" fmla="*/ 123402 h 259589"/>
              <a:gd name="connsiteX3" fmla="*/ 451753 w 479735"/>
              <a:gd name="connsiteY3" fmla="*/ 149342 h 259589"/>
              <a:gd name="connsiteX4" fmla="*/ 445268 w 479735"/>
              <a:gd name="connsiteY4" fmla="*/ 194738 h 259589"/>
              <a:gd name="connsiteX5" fmla="*/ 419327 w 479735"/>
              <a:gd name="connsiteY5" fmla="*/ 246619 h 259589"/>
              <a:gd name="connsiteX6" fmla="*/ 360961 w 479735"/>
              <a:gd name="connsiteY6" fmla="*/ 259589 h 259589"/>
              <a:gd name="connsiteX7" fmla="*/ 335021 w 479735"/>
              <a:gd name="connsiteY7" fmla="*/ 253104 h 259589"/>
              <a:gd name="connsiteX8" fmla="*/ 263685 w 479735"/>
              <a:gd name="connsiteY8" fmla="*/ 233648 h 259589"/>
              <a:gd name="connsiteX9" fmla="*/ 10766 w 479735"/>
              <a:gd name="connsiteY9" fmla="*/ 227163 h 259589"/>
              <a:gd name="connsiteX10" fmla="*/ 10766 w 479735"/>
              <a:gd name="connsiteY10" fmla="*/ 129887 h 259589"/>
              <a:gd name="connsiteX11" fmla="*/ 62646 w 479735"/>
              <a:gd name="connsiteY11" fmla="*/ 110431 h 259589"/>
              <a:gd name="connsiteX12" fmla="*/ 121012 w 479735"/>
              <a:gd name="connsiteY12" fmla="*/ 103946 h 259589"/>
              <a:gd name="connsiteX13" fmla="*/ 153438 w 479735"/>
              <a:gd name="connsiteY13" fmla="*/ 97461 h 259589"/>
              <a:gd name="connsiteX14" fmla="*/ 244229 w 479735"/>
              <a:gd name="connsiteY14" fmla="*/ 90976 h 259589"/>
              <a:gd name="connsiteX15" fmla="*/ 283140 w 479735"/>
              <a:gd name="connsiteY15" fmla="*/ 71521 h 259589"/>
              <a:gd name="connsiteX16" fmla="*/ 289625 w 479735"/>
              <a:gd name="connsiteY16" fmla="*/ 52065 h 259589"/>
              <a:gd name="connsiteX17" fmla="*/ 335021 w 479735"/>
              <a:gd name="connsiteY17" fmla="*/ 39095 h 259589"/>
              <a:gd name="connsiteX18" fmla="*/ 471208 w 479735"/>
              <a:gd name="connsiteY18" fmla="*/ 185 h 25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9735" h="259589">
                <a:moveTo>
                  <a:pt x="471208" y="185"/>
                </a:moveTo>
                <a:cubicBezTo>
                  <a:pt x="492825" y="3428"/>
                  <a:pt x="466772" y="39083"/>
                  <a:pt x="464723" y="58551"/>
                </a:cubicBezTo>
                <a:cubicBezTo>
                  <a:pt x="462449" y="80156"/>
                  <a:pt x="461310" y="101896"/>
                  <a:pt x="458238" y="123402"/>
                </a:cubicBezTo>
                <a:cubicBezTo>
                  <a:pt x="456978" y="132225"/>
                  <a:pt x="453347" y="140573"/>
                  <a:pt x="451753" y="149342"/>
                </a:cubicBezTo>
                <a:cubicBezTo>
                  <a:pt x="449019" y="164381"/>
                  <a:pt x="448705" y="179844"/>
                  <a:pt x="445268" y="194738"/>
                </a:cubicBezTo>
                <a:cubicBezTo>
                  <a:pt x="441111" y="212751"/>
                  <a:pt x="437157" y="235920"/>
                  <a:pt x="419327" y="246619"/>
                </a:cubicBezTo>
                <a:cubicBezTo>
                  <a:pt x="407047" y="253987"/>
                  <a:pt x="368817" y="258280"/>
                  <a:pt x="360961" y="259589"/>
                </a:cubicBezTo>
                <a:cubicBezTo>
                  <a:pt x="352314" y="257427"/>
                  <a:pt x="343558" y="255665"/>
                  <a:pt x="335021" y="253104"/>
                </a:cubicBezTo>
                <a:cubicBezTo>
                  <a:pt x="313711" y="246711"/>
                  <a:pt x="286896" y="234703"/>
                  <a:pt x="263685" y="233648"/>
                </a:cubicBezTo>
                <a:cubicBezTo>
                  <a:pt x="179438" y="229818"/>
                  <a:pt x="95072" y="229325"/>
                  <a:pt x="10766" y="227163"/>
                </a:cubicBezTo>
                <a:cubicBezTo>
                  <a:pt x="-1530" y="190279"/>
                  <a:pt x="-5511" y="186855"/>
                  <a:pt x="10766" y="129887"/>
                </a:cubicBezTo>
                <a:cubicBezTo>
                  <a:pt x="14750" y="115943"/>
                  <a:pt x="57428" y="111177"/>
                  <a:pt x="62646" y="110431"/>
                </a:cubicBezTo>
                <a:cubicBezTo>
                  <a:pt x="82024" y="107662"/>
                  <a:pt x="101634" y="106714"/>
                  <a:pt x="121012" y="103946"/>
                </a:cubicBezTo>
                <a:cubicBezTo>
                  <a:pt x="131924" y="102387"/>
                  <a:pt x="142476" y="98615"/>
                  <a:pt x="153438" y="97461"/>
                </a:cubicBezTo>
                <a:cubicBezTo>
                  <a:pt x="183612" y="94285"/>
                  <a:pt x="213965" y="93138"/>
                  <a:pt x="244229" y="90976"/>
                </a:cubicBezTo>
                <a:cubicBezTo>
                  <a:pt x="257045" y="86704"/>
                  <a:pt x="273997" y="82950"/>
                  <a:pt x="283140" y="71521"/>
                </a:cubicBezTo>
                <a:cubicBezTo>
                  <a:pt x="287410" y="66183"/>
                  <a:pt x="284791" y="56899"/>
                  <a:pt x="289625" y="52065"/>
                </a:cubicBezTo>
                <a:cubicBezTo>
                  <a:pt x="292690" y="49000"/>
                  <a:pt x="334845" y="39103"/>
                  <a:pt x="335021" y="39095"/>
                </a:cubicBezTo>
                <a:cubicBezTo>
                  <a:pt x="371728" y="37347"/>
                  <a:pt x="449591" y="-3058"/>
                  <a:pt x="471208" y="185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10A0558-6908-4840-AB81-1C32B5653144}"/>
              </a:ext>
            </a:extLst>
          </p:cNvPr>
          <p:cNvSpPr/>
          <p:nvPr/>
        </p:nvSpPr>
        <p:spPr>
          <a:xfrm>
            <a:off x="2810498" y="5151719"/>
            <a:ext cx="74522" cy="188106"/>
          </a:xfrm>
          <a:custGeom>
            <a:avLst/>
            <a:gdLst>
              <a:gd name="connsiteX0" fmla="*/ 51880 w 74522"/>
              <a:gd name="connsiteY0" fmla="*/ 25978 h 188106"/>
              <a:gd name="connsiteX1" fmla="*/ 19455 w 74522"/>
              <a:gd name="connsiteY1" fmla="*/ 38 h 188106"/>
              <a:gd name="connsiteX2" fmla="*/ 0 w 74522"/>
              <a:gd name="connsiteY2" fmla="*/ 45433 h 188106"/>
              <a:gd name="connsiteX3" fmla="*/ 6485 w 74522"/>
              <a:gd name="connsiteY3" fmla="*/ 129740 h 188106"/>
              <a:gd name="connsiteX4" fmla="*/ 32425 w 74522"/>
              <a:gd name="connsiteY4" fmla="*/ 181621 h 188106"/>
              <a:gd name="connsiteX5" fmla="*/ 51880 w 74522"/>
              <a:gd name="connsiteY5" fmla="*/ 188106 h 188106"/>
              <a:gd name="connsiteX6" fmla="*/ 51880 w 74522"/>
              <a:gd name="connsiteY6" fmla="*/ 25978 h 1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22" h="188106">
                <a:moveTo>
                  <a:pt x="51880" y="25978"/>
                </a:moveTo>
                <a:cubicBezTo>
                  <a:pt x="46476" y="-5367"/>
                  <a:pt x="33157" y="1995"/>
                  <a:pt x="19455" y="38"/>
                </a:cubicBezTo>
                <a:cubicBezTo>
                  <a:pt x="8645" y="-1506"/>
                  <a:pt x="252" y="44426"/>
                  <a:pt x="0" y="45433"/>
                </a:cubicBezTo>
                <a:cubicBezTo>
                  <a:pt x="2162" y="73535"/>
                  <a:pt x="2089" y="101900"/>
                  <a:pt x="6485" y="129740"/>
                </a:cubicBezTo>
                <a:cubicBezTo>
                  <a:pt x="9192" y="146884"/>
                  <a:pt x="15243" y="171311"/>
                  <a:pt x="32425" y="181621"/>
                </a:cubicBezTo>
                <a:cubicBezTo>
                  <a:pt x="38287" y="185138"/>
                  <a:pt x="45395" y="185944"/>
                  <a:pt x="51880" y="188106"/>
                </a:cubicBezTo>
                <a:cubicBezTo>
                  <a:pt x="100009" y="139980"/>
                  <a:pt x="57284" y="57323"/>
                  <a:pt x="51880" y="25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65F4D2C-00E4-4D14-A7D7-DA19874C75B1}"/>
              </a:ext>
            </a:extLst>
          </p:cNvPr>
          <p:cNvSpPr/>
          <p:nvPr/>
        </p:nvSpPr>
        <p:spPr>
          <a:xfrm>
            <a:off x="2037595" y="5223093"/>
            <a:ext cx="150332" cy="317770"/>
          </a:xfrm>
          <a:custGeom>
            <a:avLst/>
            <a:gdLst>
              <a:gd name="connsiteX0" fmla="*/ 1175 w 150332"/>
              <a:gd name="connsiteY0" fmla="*/ 32425 h 317770"/>
              <a:gd name="connsiteX1" fmla="*/ 14145 w 150332"/>
              <a:gd name="connsiteY1" fmla="*/ 71336 h 317770"/>
              <a:gd name="connsiteX2" fmla="*/ 20630 w 150332"/>
              <a:gd name="connsiteY2" fmla="*/ 103762 h 317770"/>
              <a:gd name="connsiteX3" fmla="*/ 40086 w 150332"/>
              <a:gd name="connsiteY3" fmla="*/ 116732 h 317770"/>
              <a:gd name="connsiteX4" fmla="*/ 46571 w 150332"/>
              <a:gd name="connsiteY4" fmla="*/ 136187 h 317770"/>
              <a:gd name="connsiteX5" fmla="*/ 72511 w 150332"/>
              <a:gd name="connsiteY5" fmla="*/ 168613 h 317770"/>
              <a:gd name="connsiteX6" fmla="*/ 85481 w 150332"/>
              <a:gd name="connsiteY6" fmla="*/ 239949 h 317770"/>
              <a:gd name="connsiteX7" fmla="*/ 98451 w 150332"/>
              <a:gd name="connsiteY7" fmla="*/ 317770 h 317770"/>
              <a:gd name="connsiteX8" fmla="*/ 117907 w 150332"/>
              <a:gd name="connsiteY8" fmla="*/ 311285 h 317770"/>
              <a:gd name="connsiteX9" fmla="*/ 143847 w 150332"/>
              <a:gd name="connsiteY9" fmla="*/ 252919 h 317770"/>
              <a:gd name="connsiteX10" fmla="*/ 150332 w 150332"/>
              <a:gd name="connsiteY10" fmla="*/ 233464 h 317770"/>
              <a:gd name="connsiteX11" fmla="*/ 143847 w 150332"/>
              <a:gd name="connsiteY11" fmla="*/ 116732 h 317770"/>
              <a:gd name="connsiteX12" fmla="*/ 130877 w 150332"/>
              <a:gd name="connsiteY12" fmla="*/ 97276 h 317770"/>
              <a:gd name="connsiteX13" fmla="*/ 124392 w 150332"/>
              <a:gd name="connsiteY13" fmla="*/ 77821 h 317770"/>
              <a:gd name="connsiteX14" fmla="*/ 111422 w 150332"/>
              <a:gd name="connsiteY14" fmla="*/ 58366 h 317770"/>
              <a:gd name="connsiteX15" fmla="*/ 104937 w 150332"/>
              <a:gd name="connsiteY15" fmla="*/ 38911 h 317770"/>
              <a:gd name="connsiteX16" fmla="*/ 66026 w 150332"/>
              <a:gd name="connsiteY16" fmla="*/ 12970 h 317770"/>
              <a:gd name="connsiteX17" fmla="*/ 46571 w 150332"/>
              <a:gd name="connsiteY17" fmla="*/ 0 h 317770"/>
              <a:gd name="connsiteX18" fmla="*/ 1175 w 150332"/>
              <a:gd name="connsiteY18" fmla="*/ 32425 h 31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0332" h="317770">
                <a:moveTo>
                  <a:pt x="1175" y="32425"/>
                </a:moveTo>
                <a:cubicBezTo>
                  <a:pt x="-4229" y="44314"/>
                  <a:pt x="10548" y="58146"/>
                  <a:pt x="14145" y="71336"/>
                </a:cubicBezTo>
                <a:cubicBezTo>
                  <a:pt x="17045" y="81970"/>
                  <a:pt x="15161" y="94192"/>
                  <a:pt x="20630" y="103762"/>
                </a:cubicBezTo>
                <a:cubicBezTo>
                  <a:pt x="24497" y="110529"/>
                  <a:pt x="33601" y="112409"/>
                  <a:pt x="40086" y="116732"/>
                </a:cubicBezTo>
                <a:cubicBezTo>
                  <a:pt x="42248" y="123217"/>
                  <a:pt x="43514" y="130073"/>
                  <a:pt x="46571" y="136187"/>
                </a:cubicBezTo>
                <a:cubicBezTo>
                  <a:pt x="54751" y="152547"/>
                  <a:pt x="60448" y="156549"/>
                  <a:pt x="72511" y="168613"/>
                </a:cubicBezTo>
                <a:cubicBezTo>
                  <a:pt x="78098" y="196546"/>
                  <a:pt x="81332" y="210907"/>
                  <a:pt x="85481" y="239949"/>
                </a:cubicBezTo>
                <a:cubicBezTo>
                  <a:pt x="95602" y="310794"/>
                  <a:pt x="86445" y="269747"/>
                  <a:pt x="98451" y="317770"/>
                </a:cubicBezTo>
                <a:cubicBezTo>
                  <a:pt x="104936" y="315608"/>
                  <a:pt x="112569" y="315555"/>
                  <a:pt x="117907" y="311285"/>
                </a:cubicBezTo>
                <a:cubicBezTo>
                  <a:pt x="131921" y="300074"/>
                  <a:pt x="139884" y="264808"/>
                  <a:pt x="143847" y="252919"/>
                </a:cubicBezTo>
                <a:lnTo>
                  <a:pt x="150332" y="233464"/>
                </a:lnTo>
                <a:cubicBezTo>
                  <a:pt x="148170" y="194553"/>
                  <a:pt x="149358" y="155311"/>
                  <a:pt x="143847" y="116732"/>
                </a:cubicBezTo>
                <a:cubicBezTo>
                  <a:pt x="142745" y="109016"/>
                  <a:pt x="134363" y="104247"/>
                  <a:pt x="130877" y="97276"/>
                </a:cubicBezTo>
                <a:cubicBezTo>
                  <a:pt x="127820" y="91162"/>
                  <a:pt x="127449" y="83935"/>
                  <a:pt x="124392" y="77821"/>
                </a:cubicBezTo>
                <a:cubicBezTo>
                  <a:pt x="120906" y="70850"/>
                  <a:pt x="114908" y="65337"/>
                  <a:pt x="111422" y="58366"/>
                </a:cubicBezTo>
                <a:cubicBezTo>
                  <a:pt x="108365" y="52252"/>
                  <a:pt x="109771" y="43745"/>
                  <a:pt x="104937" y="38911"/>
                </a:cubicBezTo>
                <a:cubicBezTo>
                  <a:pt x="93914" y="27888"/>
                  <a:pt x="78996" y="21617"/>
                  <a:pt x="66026" y="12970"/>
                </a:cubicBezTo>
                <a:lnTo>
                  <a:pt x="46571" y="0"/>
                </a:lnTo>
                <a:cubicBezTo>
                  <a:pt x="23518" y="15368"/>
                  <a:pt x="6579" y="20536"/>
                  <a:pt x="1175" y="32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2BEA505-D8FD-4EB9-9567-16E96F540AA0}"/>
              </a:ext>
            </a:extLst>
          </p:cNvPr>
          <p:cNvSpPr/>
          <p:nvPr/>
        </p:nvSpPr>
        <p:spPr>
          <a:xfrm>
            <a:off x="586106" y="4970174"/>
            <a:ext cx="142710" cy="240026"/>
          </a:xfrm>
          <a:custGeom>
            <a:avLst/>
            <a:gdLst>
              <a:gd name="connsiteX0" fmla="*/ 58366 w 142710"/>
              <a:gd name="connsiteY0" fmla="*/ 226978 h 240026"/>
              <a:gd name="connsiteX1" fmla="*/ 71336 w 142710"/>
              <a:gd name="connsiteY1" fmla="*/ 194553 h 240026"/>
              <a:gd name="connsiteX2" fmla="*/ 77821 w 142710"/>
              <a:gd name="connsiteY2" fmla="*/ 175098 h 240026"/>
              <a:gd name="connsiteX3" fmla="*/ 90792 w 142710"/>
              <a:gd name="connsiteY3" fmla="*/ 162127 h 240026"/>
              <a:gd name="connsiteX4" fmla="*/ 116732 w 142710"/>
              <a:gd name="connsiteY4" fmla="*/ 123217 h 240026"/>
              <a:gd name="connsiteX5" fmla="*/ 129702 w 142710"/>
              <a:gd name="connsiteY5" fmla="*/ 103761 h 240026"/>
              <a:gd name="connsiteX6" fmla="*/ 142672 w 142710"/>
              <a:gd name="connsiteY6" fmla="*/ 64851 h 240026"/>
              <a:gd name="connsiteX7" fmla="*/ 116732 w 142710"/>
              <a:gd name="connsiteY7" fmla="*/ 0 h 240026"/>
              <a:gd name="connsiteX8" fmla="*/ 84306 w 142710"/>
              <a:gd name="connsiteY8" fmla="*/ 6485 h 240026"/>
              <a:gd name="connsiteX9" fmla="*/ 71336 w 142710"/>
              <a:gd name="connsiteY9" fmla="*/ 51881 h 240026"/>
              <a:gd name="connsiteX10" fmla="*/ 64851 w 142710"/>
              <a:gd name="connsiteY10" fmla="*/ 110247 h 240026"/>
              <a:gd name="connsiteX11" fmla="*/ 58366 w 142710"/>
              <a:gd name="connsiteY11" fmla="*/ 129702 h 240026"/>
              <a:gd name="connsiteX12" fmla="*/ 38911 w 142710"/>
              <a:gd name="connsiteY12" fmla="*/ 136187 h 240026"/>
              <a:gd name="connsiteX13" fmla="*/ 25940 w 142710"/>
              <a:gd name="connsiteY13" fmla="*/ 149157 h 240026"/>
              <a:gd name="connsiteX14" fmla="*/ 0 w 142710"/>
              <a:gd name="connsiteY14" fmla="*/ 188068 h 240026"/>
              <a:gd name="connsiteX15" fmla="*/ 6485 w 142710"/>
              <a:gd name="connsiteY15" fmla="*/ 220493 h 240026"/>
              <a:gd name="connsiteX16" fmla="*/ 38911 w 142710"/>
              <a:gd name="connsiteY16" fmla="*/ 239949 h 240026"/>
              <a:gd name="connsiteX17" fmla="*/ 58366 w 142710"/>
              <a:gd name="connsiteY17" fmla="*/ 226978 h 24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710" h="240026">
                <a:moveTo>
                  <a:pt x="58366" y="226978"/>
                </a:moveTo>
                <a:cubicBezTo>
                  <a:pt x="63770" y="219412"/>
                  <a:pt x="67249" y="205453"/>
                  <a:pt x="71336" y="194553"/>
                </a:cubicBezTo>
                <a:cubicBezTo>
                  <a:pt x="73736" y="188152"/>
                  <a:pt x="74304" y="180960"/>
                  <a:pt x="77821" y="175098"/>
                </a:cubicBezTo>
                <a:cubicBezTo>
                  <a:pt x="80967" y="169855"/>
                  <a:pt x="87123" y="167019"/>
                  <a:pt x="90792" y="162127"/>
                </a:cubicBezTo>
                <a:cubicBezTo>
                  <a:pt x="100145" y="149657"/>
                  <a:pt x="108085" y="136187"/>
                  <a:pt x="116732" y="123217"/>
                </a:cubicBezTo>
                <a:cubicBezTo>
                  <a:pt x="121055" y="116732"/>
                  <a:pt x="127237" y="111155"/>
                  <a:pt x="129702" y="103761"/>
                </a:cubicBezTo>
                <a:lnTo>
                  <a:pt x="142672" y="64851"/>
                </a:lnTo>
                <a:cubicBezTo>
                  <a:pt x="139465" y="35988"/>
                  <a:pt x="153349" y="0"/>
                  <a:pt x="116732" y="0"/>
                </a:cubicBezTo>
                <a:cubicBezTo>
                  <a:pt x="105709" y="0"/>
                  <a:pt x="95115" y="4323"/>
                  <a:pt x="84306" y="6485"/>
                </a:cubicBezTo>
                <a:cubicBezTo>
                  <a:pt x="79463" y="21014"/>
                  <a:pt x="73663" y="36757"/>
                  <a:pt x="71336" y="51881"/>
                </a:cubicBezTo>
                <a:cubicBezTo>
                  <a:pt x="68360" y="71228"/>
                  <a:pt x="68069" y="90938"/>
                  <a:pt x="64851" y="110247"/>
                </a:cubicBezTo>
                <a:cubicBezTo>
                  <a:pt x="63727" y="116990"/>
                  <a:pt x="63200" y="124868"/>
                  <a:pt x="58366" y="129702"/>
                </a:cubicBezTo>
                <a:cubicBezTo>
                  <a:pt x="53532" y="134536"/>
                  <a:pt x="45396" y="134025"/>
                  <a:pt x="38911" y="136187"/>
                </a:cubicBezTo>
                <a:cubicBezTo>
                  <a:pt x="34587" y="140510"/>
                  <a:pt x="29609" y="144266"/>
                  <a:pt x="25940" y="149157"/>
                </a:cubicBezTo>
                <a:cubicBezTo>
                  <a:pt x="16587" y="161628"/>
                  <a:pt x="0" y="188068"/>
                  <a:pt x="0" y="188068"/>
                </a:cubicBezTo>
                <a:cubicBezTo>
                  <a:pt x="2162" y="198876"/>
                  <a:pt x="2143" y="210362"/>
                  <a:pt x="6485" y="220493"/>
                </a:cubicBezTo>
                <a:cubicBezTo>
                  <a:pt x="11750" y="232779"/>
                  <a:pt x="27673" y="237701"/>
                  <a:pt x="38911" y="239949"/>
                </a:cubicBezTo>
                <a:cubicBezTo>
                  <a:pt x="43150" y="240797"/>
                  <a:pt x="52962" y="234544"/>
                  <a:pt x="58366" y="226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978DA09-06FF-4CD4-A702-12BDB69CBD0D}"/>
              </a:ext>
            </a:extLst>
          </p:cNvPr>
          <p:cNvSpPr/>
          <p:nvPr/>
        </p:nvSpPr>
        <p:spPr>
          <a:xfrm>
            <a:off x="1479212" y="5417646"/>
            <a:ext cx="390945" cy="149158"/>
          </a:xfrm>
          <a:custGeom>
            <a:avLst/>
            <a:gdLst>
              <a:gd name="connsiteX0" fmla="*/ 183422 w 390945"/>
              <a:gd name="connsiteY0" fmla="*/ 19455 h 149158"/>
              <a:gd name="connsiteX1" fmla="*/ 125056 w 390945"/>
              <a:gd name="connsiteY1" fmla="*/ 6485 h 149158"/>
              <a:gd name="connsiteX2" fmla="*/ 105600 w 390945"/>
              <a:gd name="connsiteY2" fmla="*/ 0 h 149158"/>
              <a:gd name="connsiteX3" fmla="*/ 27779 w 390945"/>
              <a:gd name="connsiteY3" fmla="*/ 6485 h 149158"/>
              <a:gd name="connsiteX4" fmla="*/ 21294 w 390945"/>
              <a:gd name="connsiteY4" fmla="*/ 25941 h 149158"/>
              <a:gd name="connsiteX5" fmla="*/ 1839 w 390945"/>
              <a:gd name="connsiteY5" fmla="*/ 38911 h 149158"/>
              <a:gd name="connsiteX6" fmla="*/ 27779 w 390945"/>
              <a:gd name="connsiteY6" fmla="*/ 77821 h 149158"/>
              <a:gd name="connsiteX7" fmla="*/ 53720 w 390945"/>
              <a:gd name="connsiteY7" fmla="*/ 103762 h 149158"/>
              <a:gd name="connsiteX8" fmla="*/ 222332 w 390945"/>
              <a:gd name="connsiteY8" fmla="*/ 123217 h 149158"/>
              <a:gd name="connsiteX9" fmla="*/ 274213 w 390945"/>
              <a:gd name="connsiteY9" fmla="*/ 136187 h 149158"/>
              <a:gd name="connsiteX10" fmla="*/ 319609 w 390945"/>
              <a:gd name="connsiteY10" fmla="*/ 149158 h 149158"/>
              <a:gd name="connsiteX11" fmla="*/ 371490 w 390945"/>
              <a:gd name="connsiteY11" fmla="*/ 136187 h 149158"/>
              <a:gd name="connsiteX12" fmla="*/ 390945 w 390945"/>
              <a:gd name="connsiteY12" fmla="*/ 97277 h 149158"/>
              <a:gd name="connsiteX13" fmla="*/ 384460 w 390945"/>
              <a:gd name="connsiteY13" fmla="*/ 58366 h 149158"/>
              <a:gd name="connsiteX14" fmla="*/ 345549 w 390945"/>
              <a:gd name="connsiteY14" fmla="*/ 38911 h 149158"/>
              <a:gd name="connsiteX15" fmla="*/ 326094 w 390945"/>
              <a:gd name="connsiteY15" fmla="*/ 25941 h 149158"/>
              <a:gd name="connsiteX16" fmla="*/ 313124 w 390945"/>
              <a:gd name="connsiteY16" fmla="*/ 12970 h 149158"/>
              <a:gd name="connsiteX17" fmla="*/ 261243 w 390945"/>
              <a:gd name="connsiteY17" fmla="*/ 6485 h 149158"/>
              <a:gd name="connsiteX18" fmla="*/ 222332 w 390945"/>
              <a:gd name="connsiteY18" fmla="*/ 12970 h 149158"/>
              <a:gd name="connsiteX19" fmla="*/ 196392 w 390945"/>
              <a:gd name="connsiteY19" fmla="*/ 19455 h 149158"/>
              <a:gd name="connsiteX20" fmla="*/ 183422 w 390945"/>
              <a:gd name="connsiteY20" fmla="*/ 19455 h 14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0945" h="149158">
                <a:moveTo>
                  <a:pt x="183422" y="19455"/>
                </a:moveTo>
                <a:cubicBezTo>
                  <a:pt x="171533" y="17293"/>
                  <a:pt x="144391" y="11319"/>
                  <a:pt x="125056" y="6485"/>
                </a:cubicBezTo>
                <a:cubicBezTo>
                  <a:pt x="118424" y="4827"/>
                  <a:pt x="112436" y="0"/>
                  <a:pt x="105600" y="0"/>
                </a:cubicBezTo>
                <a:cubicBezTo>
                  <a:pt x="79570" y="0"/>
                  <a:pt x="53719" y="4323"/>
                  <a:pt x="27779" y="6485"/>
                </a:cubicBezTo>
                <a:cubicBezTo>
                  <a:pt x="25617" y="12970"/>
                  <a:pt x="25564" y="20603"/>
                  <a:pt x="21294" y="25941"/>
                </a:cubicBezTo>
                <a:cubicBezTo>
                  <a:pt x="16425" y="32027"/>
                  <a:pt x="4304" y="31517"/>
                  <a:pt x="1839" y="38911"/>
                </a:cubicBezTo>
                <a:cubicBezTo>
                  <a:pt x="-6503" y="63936"/>
                  <a:pt x="15527" y="67319"/>
                  <a:pt x="27779" y="77821"/>
                </a:cubicBezTo>
                <a:cubicBezTo>
                  <a:pt x="37064" y="85779"/>
                  <a:pt x="42119" y="99895"/>
                  <a:pt x="53720" y="103762"/>
                </a:cubicBezTo>
                <a:cubicBezTo>
                  <a:pt x="133697" y="130421"/>
                  <a:pt x="78975" y="116049"/>
                  <a:pt x="222332" y="123217"/>
                </a:cubicBezTo>
                <a:cubicBezTo>
                  <a:pt x="257098" y="134805"/>
                  <a:pt x="227259" y="125753"/>
                  <a:pt x="274213" y="136187"/>
                </a:cubicBezTo>
                <a:cubicBezTo>
                  <a:pt x="298648" y="141617"/>
                  <a:pt x="297939" y="141934"/>
                  <a:pt x="319609" y="149158"/>
                </a:cubicBezTo>
                <a:cubicBezTo>
                  <a:pt x="321221" y="148835"/>
                  <a:pt x="364844" y="141503"/>
                  <a:pt x="371490" y="136187"/>
                </a:cubicBezTo>
                <a:cubicBezTo>
                  <a:pt x="382918" y="127045"/>
                  <a:pt x="386673" y="110093"/>
                  <a:pt x="390945" y="97277"/>
                </a:cubicBezTo>
                <a:cubicBezTo>
                  <a:pt x="388783" y="84307"/>
                  <a:pt x="390340" y="70127"/>
                  <a:pt x="384460" y="58366"/>
                </a:cubicBezTo>
                <a:cubicBezTo>
                  <a:pt x="379431" y="48308"/>
                  <a:pt x="354757" y="41980"/>
                  <a:pt x="345549" y="38911"/>
                </a:cubicBezTo>
                <a:cubicBezTo>
                  <a:pt x="339064" y="34588"/>
                  <a:pt x="332180" y="30810"/>
                  <a:pt x="326094" y="25941"/>
                </a:cubicBezTo>
                <a:cubicBezTo>
                  <a:pt x="321320" y="22121"/>
                  <a:pt x="318980" y="14727"/>
                  <a:pt x="313124" y="12970"/>
                </a:cubicBezTo>
                <a:cubicBezTo>
                  <a:pt x="296431" y="7962"/>
                  <a:pt x="278537" y="8647"/>
                  <a:pt x="261243" y="6485"/>
                </a:cubicBezTo>
                <a:cubicBezTo>
                  <a:pt x="248273" y="8647"/>
                  <a:pt x="235226" y="10391"/>
                  <a:pt x="222332" y="12970"/>
                </a:cubicBezTo>
                <a:cubicBezTo>
                  <a:pt x="213592" y="14718"/>
                  <a:pt x="205215" y="18195"/>
                  <a:pt x="196392" y="19455"/>
                </a:cubicBezTo>
                <a:cubicBezTo>
                  <a:pt x="189972" y="20372"/>
                  <a:pt x="195311" y="21617"/>
                  <a:pt x="183422" y="1945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DA256828-B94B-41E7-8D25-3906E0D52714}"/>
              </a:ext>
            </a:extLst>
          </p:cNvPr>
          <p:cNvSpPr/>
          <p:nvPr/>
        </p:nvSpPr>
        <p:spPr>
          <a:xfrm>
            <a:off x="2018432" y="4632792"/>
            <a:ext cx="326582" cy="272531"/>
          </a:xfrm>
          <a:custGeom>
            <a:avLst/>
            <a:gdLst>
              <a:gd name="connsiteX0" fmla="*/ 150040 w 326582"/>
              <a:gd name="connsiteY0" fmla="*/ 26097 h 272531"/>
              <a:gd name="connsiteX1" fmla="*/ 52763 w 326582"/>
              <a:gd name="connsiteY1" fmla="*/ 156 h 272531"/>
              <a:gd name="connsiteX2" fmla="*/ 13853 w 326582"/>
              <a:gd name="connsiteY2" fmla="*/ 13126 h 272531"/>
              <a:gd name="connsiteX3" fmla="*/ 883 w 326582"/>
              <a:gd name="connsiteY3" fmla="*/ 32582 h 272531"/>
              <a:gd name="connsiteX4" fmla="*/ 7368 w 326582"/>
              <a:gd name="connsiteY4" fmla="*/ 90948 h 272531"/>
              <a:gd name="connsiteX5" fmla="*/ 72219 w 326582"/>
              <a:gd name="connsiteY5" fmla="*/ 142829 h 272531"/>
              <a:gd name="connsiteX6" fmla="*/ 91674 w 326582"/>
              <a:gd name="connsiteY6" fmla="*/ 149314 h 272531"/>
              <a:gd name="connsiteX7" fmla="*/ 150040 w 326582"/>
              <a:gd name="connsiteY7" fmla="*/ 188224 h 272531"/>
              <a:gd name="connsiteX8" fmla="*/ 188951 w 326582"/>
              <a:gd name="connsiteY8" fmla="*/ 201195 h 272531"/>
              <a:gd name="connsiteX9" fmla="*/ 208406 w 326582"/>
              <a:gd name="connsiteY9" fmla="*/ 207680 h 272531"/>
              <a:gd name="connsiteX10" fmla="*/ 240831 w 326582"/>
              <a:gd name="connsiteY10" fmla="*/ 240105 h 272531"/>
              <a:gd name="connsiteX11" fmla="*/ 292712 w 326582"/>
              <a:gd name="connsiteY11" fmla="*/ 272531 h 272531"/>
              <a:gd name="connsiteX12" fmla="*/ 325138 w 326582"/>
              <a:gd name="connsiteY12" fmla="*/ 266046 h 272531"/>
              <a:gd name="connsiteX13" fmla="*/ 318653 w 326582"/>
              <a:gd name="connsiteY13" fmla="*/ 246590 h 272531"/>
              <a:gd name="connsiteX14" fmla="*/ 305683 w 326582"/>
              <a:gd name="connsiteY14" fmla="*/ 220650 h 272531"/>
              <a:gd name="connsiteX15" fmla="*/ 299197 w 326582"/>
              <a:gd name="connsiteY15" fmla="*/ 201195 h 272531"/>
              <a:gd name="connsiteX16" fmla="*/ 279742 w 326582"/>
              <a:gd name="connsiteY16" fmla="*/ 188224 h 272531"/>
              <a:gd name="connsiteX17" fmla="*/ 260287 w 326582"/>
              <a:gd name="connsiteY17" fmla="*/ 149314 h 272531"/>
              <a:gd name="connsiteX18" fmla="*/ 234346 w 326582"/>
              <a:gd name="connsiteY18" fmla="*/ 123373 h 272531"/>
              <a:gd name="connsiteX19" fmla="*/ 221376 w 326582"/>
              <a:gd name="connsiteY19" fmla="*/ 84463 h 272531"/>
              <a:gd name="connsiteX20" fmla="*/ 214891 w 326582"/>
              <a:gd name="connsiteY20" fmla="*/ 65007 h 272531"/>
              <a:gd name="connsiteX21" fmla="*/ 150040 w 326582"/>
              <a:gd name="connsiteY21" fmla="*/ 26097 h 27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6582" h="272531">
                <a:moveTo>
                  <a:pt x="150040" y="26097"/>
                </a:moveTo>
                <a:cubicBezTo>
                  <a:pt x="123019" y="15289"/>
                  <a:pt x="76421" y="-1815"/>
                  <a:pt x="52763" y="156"/>
                </a:cubicBezTo>
                <a:cubicBezTo>
                  <a:pt x="39139" y="1291"/>
                  <a:pt x="26823" y="8803"/>
                  <a:pt x="13853" y="13126"/>
                </a:cubicBezTo>
                <a:cubicBezTo>
                  <a:pt x="9530" y="19611"/>
                  <a:pt x="1530" y="24815"/>
                  <a:pt x="883" y="32582"/>
                </a:cubicBezTo>
                <a:cubicBezTo>
                  <a:pt x="-743" y="52089"/>
                  <a:pt x="-910" y="73209"/>
                  <a:pt x="7368" y="90948"/>
                </a:cubicBezTo>
                <a:cubicBezTo>
                  <a:pt x="19268" y="116449"/>
                  <a:pt x="47711" y="132325"/>
                  <a:pt x="72219" y="142829"/>
                </a:cubicBezTo>
                <a:cubicBezTo>
                  <a:pt x="78502" y="145522"/>
                  <a:pt x="85189" y="147152"/>
                  <a:pt x="91674" y="149314"/>
                </a:cubicBezTo>
                <a:cubicBezTo>
                  <a:pt x="135398" y="193037"/>
                  <a:pt x="106358" y="175119"/>
                  <a:pt x="150040" y="188224"/>
                </a:cubicBezTo>
                <a:cubicBezTo>
                  <a:pt x="163135" y="192153"/>
                  <a:pt x="175981" y="196871"/>
                  <a:pt x="188951" y="201195"/>
                </a:cubicBezTo>
                <a:lnTo>
                  <a:pt x="208406" y="207680"/>
                </a:lnTo>
                <a:cubicBezTo>
                  <a:pt x="233385" y="245149"/>
                  <a:pt x="207205" y="211283"/>
                  <a:pt x="240831" y="240105"/>
                </a:cubicBezTo>
                <a:cubicBezTo>
                  <a:pt x="280661" y="274245"/>
                  <a:pt x="249379" y="261698"/>
                  <a:pt x="292712" y="272531"/>
                </a:cubicBezTo>
                <a:cubicBezTo>
                  <a:pt x="303521" y="270369"/>
                  <a:pt x="317344" y="273840"/>
                  <a:pt x="325138" y="266046"/>
                </a:cubicBezTo>
                <a:cubicBezTo>
                  <a:pt x="329972" y="261212"/>
                  <a:pt x="321346" y="252873"/>
                  <a:pt x="318653" y="246590"/>
                </a:cubicBezTo>
                <a:cubicBezTo>
                  <a:pt x="314845" y="237704"/>
                  <a:pt x="309491" y="229536"/>
                  <a:pt x="305683" y="220650"/>
                </a:cubicBezTo>
                <a:cubicBezTo>
                  <a:pt x="302990" y="214367"/>
                  <a:pt x="303467" y="206533"/>
                  <a:pt x="299197" y="201195"/>
                </a:cubicBezTo>
                <a:cubicBezTo>
                  <a:pt x="294328" y="195109"/>
                  <a:pt x="286227" y="192548"/>
                  <a:pt x="279742" y="188224"/>
                </a:cubicBezTo>
                <a:cubicBezTo>
                  <a:pt x="273465" y="169394"/>
                  <a:pt x="274001" y="165314"/>
                  <a:pt x="260287" y="149314"/>
                </a:cubicBezTo>
                <a:cubicBezTo>
                  <a:pt x="252329" y="140029"/>
                  <a:pt x="234346" y="123373"/>
                  <a:pt x="234346" y="123373"/>
                </a:cubicBezTo>
                <a:lnTo>
                  <a:pt x="221376" y="84463"/>
                </a:lnTo>
                <a:cubicBezTo>
                  <a:pt x="219214" y="77978"/>
                  <a:pt x="220579" y="68799"/>
                  <a:pt x="214891" y="65007"/>
                </a:cubicBezTo>
                <a:cubicBezTo>
                  <a:pt x="174181" y="37868"/>
                  <a:pt x="177061" y="36905"/>
                  <a:pt x="150040" y="2609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B88010E-9B4B-4654-BC8D-160A9E07C00A}"/>
              </a:ext>
            </a:extLst>
          </p:cNvPr>
          <p:cNvSpPr/>
          <p:nvPr/>
        </p:nvSpPr>
        <p:spPr>
          <a:xfrm>
            <a:off x="877936" y="5053941"/>
            <a:ext cx="259404" cy="279399"/>
          </a:xfrm>
          <a:custGeom>
            <a:avLst/>
            <a:gdLst>
              <a:gd name="connsiteX0" fmla="*/ 175098 w 259404"/>
              <a:gd name="connsiteY0" fmla="*/ 539 h 279399"/>
              <a:gd name="connsiteX1" fmla="*/ 142672 w 259404"/>
              <a:gd name="connsiteY1" fmla="*/ 7024 h 279399"/>
              <a:gd name="connsiteX2" fmla="*/ 103762 w 259404"/>
              <a:gd name="connsiteY2" fmla="*/ 39450 h 279399"/>
              <a:gd name="connsiteX3" fmla="*/ 84306 w 259404"/>
              <a:gd name="connsiteY3" fmla="*/ 45935 h 279399"/>
              <a:gd name="connsiteX4" fmla="*/ 64851 w 259404"/>
              <a:gd name="connsiteY4" fmla="*/ 58905 h 279399"/>
              <a:gd name="connsiteX5" fmla="*/ 38910 w 259404"/>
              <a:gd name="connsiteY5" fmla="*/ 110786 h 279399"/>
              <a:gd name="connsiteX6" fmla="*/ 19455 w 259404"/>
              <a:gd name="connsiteY6" fmla="*/ 149697 h 279399"/>
              <a:gd name="connsiteX7" fmla="*/ 12970 w 259404"/>
              <a:gd name="connsiteY7" fmla="*/ 169152 h 279399"/>
              <a:gd name="connsiteX8" fmla="*/ 6485 w 259404"/>
              <a:gd name="connsiteY8" fmla="*/ 234003 h 279399"/>
              <a:gd name="connsiteX9" fmla="*/ 0 w 259404"/>
              <a:gd name="connsiteY9" fmla="*/ 253458 h 279399"/>
              <a:gd name="connsiteX10" fmla="*/ 6485 w 259404"/>
              <a:gd name="connsiteY10" fmla="*/ 279399 h 279399"/>
              <a:gd name="connsiteX11" fmla="*/ 64851 w 259404"/>
              <a:gd name="connsiteY11" fmla="*/ 272914 h 279399"/>
              <a:gd name="connsiteX12" fmla="*/ 77821 w 259404"/>
              <a:gd name="connsiteY12" fmla="*/ 234003 h 279399"/>
              <a:gd name="connsiteX13" fmla="*/ 90791 w 259404"/>
              <a:gd name="connsiteY13" fmla="*/ 214548 h 279399"/>
              <a:gd name="connsiteX14" fmla="*/ 110247 w 259404"/>
              <a:gd name="connsiteY14" fmla="*/ 208063 h 279399"/>
              <a:gd name="connsiteX15" fmla="*/ 168613 w 259404"/>
              <a:gd name="connsiteY15" fmla="*/ 188607 h 279399"/>
              <a:gd name="connsiteX16" fmla="*/ 207523 w 259404"/>
              <a:gd name="connsiteY16" fmla="*/ 175637 h 279399"/>
              <a:gd name="connsiteX17" fmla="*/ 226979 w 259404"/>
              <a:gd name="connsiteY17" fmla="*/ 169152 h 279399"/>
              <a:gd name="connsiteX18" fmla="*/ 246434 w 259404"/>
              <a:gd name="connsiteY18" fmla="*/ 162667 h 279399"/>
              <a:gd name="connsiteX19" fmla="*/ 259404 w 259404"/>
              <a:gd name="connsiteY19" fmla="*/ 104301 h 279399"/>
              <a:gd name="connsiteX20" fmla="*/ 252919 w 259404"/>
              <a:gd name="connsiteY20" fmla="*/ 58905 h 279399"/>
              <a:gd name="connsiteX21" fmla="*/ 246434 w 259404"/>
              <a:gd name="connsiteY21" fmla="*/ 39450 h 279399"/>
              <a:gd name="connsiteX22" fmla="*/ 220493 w 259404"/>
              <a:gd name="connsiteY22" fmla="*/ 32965 h 279399"/>
              <a:gd name="connsiteX23" fmla="*/ 207523 w 259404"/>
              <a:gd name="connsiteY23" fmla="*/ 19994 h 279399"/>
              <a:gd name="connsiteX24" fmla="*/ 175098 w 259404"/>
              <a:gd name="connsiteY24" fmla="*/ 539 h 27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9404" h="279399">
                <a:moveTo>
                  <a:pt x="175098" y="539"/>
                </a:moveTo>
                <a:cubicBezTo>
                  <a:pt x="164290" y="-1623"/>
                  <a:pt x="152993" y="3154"/>
                  <a:pt x="142672" y="7024"/>
                </a:cubicBezTo>
                <a:cubicBezTo>
                  <a:pt x="118422" y="16118"/>
                  <a:pt x="125391" y="25031"/>
                  <a:pt x="103762" y="39450"/>
                </a:cubicBezTo>
                <a:cubicBezTo>
                  <a:pt x="98074" y="43242"/>
                  <a:pt x="90791" y="43773"/>
                  <a:pt x="84306" y="45935"/>
                </a:cubicBezTo>
                <a:cubicBezTo>
                  <a:pt x="77821" y="50258"/>
                  <a:pt x="68982" y="52296"/>
                  <a:pt x="64851" y="58905"/>
                </a:cubicBezTo>
                <a:cubicBezTo>
                  <a:pt x="15178" y="138384"/>
                  <a:pt x="77099" y="72600"/>
                  <a:pt x="38910" y="110786"/>
                </a:cubicBezTo>
                <a:cubicBezTo>
                  <a:pt x="22610" y="159686"/>
                  <a:pt x="44598" y="99411"/>
                  <a:pt x="19455" y="149697"/>
                </a:cubicBezTo>
                <a:cubicBezTo>
                  <a:pt x="16398" y="155811"/>
                  <a:pt x="15132" y="162667"/>
                  <a:pt x="12970" y="169152"/>
                </a:cubicBezTo>
                <a:cubicBezTo>
                  <a:pt x="10808" y="190769"/>
                  <a:pt x="9788" y="212531"/>
                  <a:pt x="6485" y="234003"/>
                </a:cubicBezTo>
                <a:cubicBezTo>
                  <a:pt x="5446" y="240759"/>
                  <a:pt x="0" y="246622"/>
                  <a:pt x="0" y="253458"/>
                </a:cubicBezTo>
                <a:cubicBezTo>
                  <a:pt x="0" y="262371"/>
                  <a:pt x="4323" y="270752"/>
                  <a:pt x="6485" y="279399"/>
                </a:cubicBezTo>
                <a:cubicBezTo>
                  <a:pt x="25940" y="277237"/>
                  <a:pt x="48336" y="283423"/>
                  <a:pt x="64851" y="272914"/>
                </a:cubicBezTo>
                <a:cubicBezTo>
                  <a:pt x="76385" y="265574"/>
                  <a:pt x="70237" y="245379"/>
                  <a:pt x="77821" y="234003"/>
                </a:cubicBezTo>
                <a:cubicBezTo>
                  <a:pt x="82144" y="227518"/>
                  <a:pt x="84705" y="219417"/>
                  <a:pt x="90791" y="214548"/>
                </a:cubicBezTo>
                <a:cubicBezTo>
                  <a:pt x="96129" y="210278"/>
                  <a:pt x="103762" y="210225"/>
                  <a:pt x="110247" y="208063"/>
                </a:cubicBezTo>
                <a:cubicBezTo>
                  <a:pt x="136377" y="181931"/>
                  <a:pt x="111285" y="201836"/>
                  <a:pt x="168613" y="188607"/>
                </a:cubicBezTo>
                <a:cubicBezTo>
                  <a:pt x="181934" y="185533"/>
                  <a:pt x="194553" y="179960"/>
                  <a:pt x="207523" y="175637"/>
                </a:cubicBezTo>
                <a:lnTo>
                  <a:pt x="226979" y="169152"/>
                </a:lnTo>
                <a:lnTo>
                  <a:pt x="246434" y="162667"/>
                </a:lnTo>
                <a:cubicBezTo>
                  <a:pt x="253121" y="142605"/>
                  <a:pt x="259404" y="127126"/>
                  <a:pt x="259404" y="104301"/>
                </a:cubicBezTo>
                <a:cubicBezTo>
                  <a:pt x="259404" y="89015"/>
                  <a:pt x="255917" y="73894"/>
                  <a:pt x="252919" y="58905"/>
                </a:cubicBezTo>
                <a:cubicBezTo>
                  <a:pt x="251578" y="52202"/>
                  <a:pt x="251772" y="43720"/>
                  <a:pt x="246434" y="39450"/>
                </a:cubicBezTo>
                <a:cubicBezTo>
                  <a:pt x="239474" y="33882"/>
                  <a:pt x="229140" y="35127"/>
                  <a:pt x="220493" y="32965"/>
                </a:cubicBezTo>
                <a:cubicBezTo>
                  <a:pt x="216170" y="28641"/>
                  <a:pt x="213248" y="22141"/>
                  <a:pt x="207523" y="19994"/>
                </a:cubicBezTo>
                <a:cubicBezTo>
                  <a:pt x="195211" y="15377"/>
                  <a:pt x="185906" y="2701"/>
                  <a:pt x="175098" y="539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0F63D24-8180-45DA-9069-D7CD72E754B3}"/>
              </a:ext>
            </a:extLst>
          </p:cNvPr>
          <p:cNvGrpSpPr/>
          <p:nvPr/>
        </p:nvGrpSpPr>
        <p:grpSpPr>
          <a:xfrm>
            <a:off x="992009" y="1844210"/>
            <a:ext cx="308193" cy="314801"/>
            <a:chOff x="2978376" y="1773403"/>
            <a:chExt cx="518584" cy="529703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C115BE8-AC7F-4D18-AFF9-EE960EE22B4E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97EAEC8-15DC-4814-BEC2-24B0FF14640A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0342FF7-5655-478D-915C-460F10F91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DEA86EA-CDE9-4091-B8C9-37B9DF1271F7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DB94A67-C183-4CB1-ABC1-A7A495FC4CE2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0BB7485-613B-4BDD-BF79-2A2F58B648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8E72E2E-BB4A-4B61-A7CC-F6E15BB78BE1}"/>
              </a:ext>
            </a:extLst>
          </p:cNvPr>
          <p:cNvGrpSpPr/>
          <p:nvPr/>
        </p:nvGrpSpPr>
        <p:grpSpPr>
          <a:xfrm>
            <a:off x="1545067" y="1844210"/>
            <a:ext cx="308193" cy="314801"/>
            <a:chOff x="2978376" y="1773403"/>
            <a:chExt cx="518584" cy="529703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93E510A-A3DB-42A6-90F0-CD0ED6FB437E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F8340D8-A7AF-483E-949A-FD52930E1FDD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2986A30-CEAF-4E19-A669-3DE9506271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BDBCAB3-DD10-4817-9632-A658B5EE49B6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9FE8A1-0CD1-4B1A-957F-F4B77F6F8E01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A172A80-CC65-413F-9335-1F300A0F91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BA3562C-EA53-4D4C-B159-9D3ABE15FC11}"/>
              </a:ext>
            </a:extLst>
          </p:cNvPr>
          <p:cNvGrpSpPr/>
          <p:nvPr/>
        </p:nvGrpSpPr>
        <p:grpSpPr>
          <a:xfrm>
            <a:off x="2134603" y="1844210"/>
            <a:ext cx="308193" cy="314801"/>
            <a:chOff x="2978376" y="1773403"/>
            <a:chExt cx="518584" cy="529703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A0713EF-6F2D-45C1-8646-0CDC75D0A674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3D5AB93-492F-4D74-A228-14A8FDFC724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7B49064-4718-4622-AEE6-17BA2B426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7A35B28-28C6-404E-8B69-D98081BAEE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0D050F8-8700-4FE2-9F5F-486BD9A6C3BB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0CBF21E-3CC8-4C4C-AC86-DC659986A7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3FF572E-8B12-4D95-B6F2-F91783C2D868}"/>
              </a:ext>
            </a:extLst>
          </p:cNvPr>
          <p:cNvGrpSpPr/>
          <p:nvPr/>
        </p:nvGrpSpPr>
        <p:grpSpPr>
          <a:xfrm>
            <a:off x="2713478" y="1840600"/>
            <a:ext cx="308193" cy="314801"/>
            <a:chOff x="2978376" y="1773403"/>
            <a:chExt cx="518584" cy="529703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92F59B8-950C-4135-B451-502115134C6D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7D9BF74-EDC0-49CC-B436-504A505568F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2FDE39B-816E-4F81-BF70-8721661C51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2EB5A05-172B-457B-ADED-B76988A27B92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BD1937E-3A8B-410D-8BB9-8A91B212AA33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22B2945-DD7B-4A95-927C-67FBD35C6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5E6F5205-EFAC-43D9-8987-E346A3E73F0E}"/>
              </a:ext>
            </a:extLst>
          </p:cNvPr>
          <p:cNvSpPr/>
          <p:nvPr/>
        </p:nvSpPr>
        <p:spPr>
          <a:xfrm>
            <a:off x="761525" y="4830993"/>
            <a:ext cx="243956" cy="172105"/>
          </a:xfrm>
          <a:custGeom>
            <a:avLst/>
            <a:gdLst>
              <a:gd name="connsiteX0" fmla="*/ 178875 w 243956"/>
              <a:gd name="connsiteY0" fmla="*/ 655 h 172105"/>
              <a:gd name="connsiteX1" fmla="*/ 143156 w 243956"/>
              <a:gd name="connsiteY1" fmla="*/ 7799 h 172105"/>
              <a:gd name="connsiteX2" fmla="*/ 100294 w 243956"/>
              <a:gd name="connsiteY2" fmla="*/ 36374 h 172105"/>
              <a:gd name="connsiteX3" fmla="*/ 57431 w 243956"/>
              <a:gd name="connsiteY3" fmla="*/ 64949 h 172105"/>
              <a:gd name="connsiteX4" fmla="*/ 36000 w 243956"/>
              <a:gd name="connsiteY4" fmla="*/ 79237 h 172105"/>
              <a:gd name="connsiteX5" fmla="*/ 14569 w 243956"/>
              <a:gd name="connsiteY5" fmla="*/ 86380 h 172105"/>
              <a:gd name="connsiteX6" fmla="*/ 281 w 243956"/>
              <a:gd name="connsiteY6" fmla="*/ 107812 h 172105"/>
              <a:gd name="connsiteX7" fmla="*/ 50288 w 243956"/>
              <a:gd name="connsiteY7" fmla="*/ 157818 h 172105"/>
              <a:gd name="connsiteX8" fmla="*/ 93150 w 243956"/>
              <a:gd name="connsiteY8" fmla="*/ 172105 h 172105"/>
              <a:gd name="connsiteX9" fmla="*/ 136013 w 243956"/>
              <a:gd name="connsiteY9" fmla="*/ 164962 h 172105"/>
              <a:gd name="connsiteX10" fmla="*/ 193163 w 243956"/>
              <a:gd name="connsiteY10" fmla="*/ 150674 h 172105"/>
              <a:gd name="connsiteX11" fmla="*/ 214594 w 243956"/>
              <a:gd name="connsiteY11" fmla="*/ 136387 h 172105"/>
              <a:gd name="connsiteX12" fmla="*/ 236025 w 243956"/>
              <a:gd name="connsiteY12" fmla="*/ 43518 h 172105"/>
              <a:gd name="connsiteX13" fmla="*/ 228881 w 243956"/>
              <a:gd name="connsiteY13" fmla="*/ 22087 h 172105"/>
              <a:gd name="connsiteX14" fmla="*/ 178875 w 243956"/>
              <a:gd name="connsiteY14" fmla="*/ 655 h 17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956" h="172105">
                <a:moveTo>
                  <a:pt x="178875" y="655"/>
                </a:moveTo>
                <a:cubicBezTo>
                  <a:pt x="164588" y="-1726"/>
                  <a:pt x="154210" y="2775"/>
                  <a:pt x="143156" y="7799"/>
                </a:cubicBezTo>
                <a:cubicBezTo>
                  <a:pt x="127524" y="14905"/>
                  <a:pt x="114581" y="26849"/>
                  <a:pt x="100294" y="36374"/>
                </a:cubicBezTo>
                <a:lnTo>
                  <a:pt x="57431" y="64949"/>
                </a:lnTo>
                <a:cubicBezTo>
                  <a:pt x="50287" y="69711"/>
                  <a:pt x="44145" y="76522"/>
                  <a:pt x="36000" y="79237"/>
                </a:cubicBezTo>
                <a:lnTo>
                  <a:pt x="14569" y="86380"/>
                </a:lnTo>
                <a:cubicBezTo>
                  <a:pt x="9806" y="93524"/>
                  <a:pt x="1693" y="99343"/>
                  <a:pt x="281" y="107812"/>
                </a:cubicBezTo>
                <a:cubicBezTo>
                  <a:pt x="-3879" y="132774"/>
                  <a:pt x="39321" y="154163"/>
                  <a:pt x="50288" y="157818"/>
                </a:cubicBezTo>
                <a:lnTo>
                  <a:pt x="93150" y="172105"/>
                </a:lnTo>
                <a:lnTo>
                  <a:pt x="136013" y="164962"/>
                </a:lnTo>
                <a:cubicBezTo>
                  <a:pt x="148822" y="162633"/>
                  <a:pt x="179000" y="157755"/>
                  <a:pt x="193163" y="150674"/>
                </a:cubicBezTo>
                <a:cubicBezTo>
                  <a:pt x="200842" y="146834"/>
                  <a:pt x="207450" y="141149"/>
                  <a:pt x="214594" y="136387"/>
                </a:cubicBezTo>
                <a:cubicBezTo>
                  <a:pt x="249505" y="84020"/>
                  <a:pt x="248543" y="106105"/>
                  <a:pt x="236025" y="43518"/>
                </a:cubicBezTo>
                <a:cubicBezTo>
                  <a:pt x="234548" y="36134"/>
                  <a:pt x="233585" y="27967"/>
                  <a:pt x="228881" y="22087"/>
                </a:cubicBezTo>
                <a:cubicBezTo>
                  <a:pt x="223518" y="15383"/>
                  <a:pt x="193162" y="3036"/>
                  <a:pt x="178875" y="6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B7C5324-3378-4334-9F97-A19159151126}"/>
              </a:ext>
            </a:extLst>
          </p:cNvPr>
          <p:cNvSpPr/>
          <p:nvPr/>
        </p:nvSpPr>
        <p:spPr>
          <a:xfrm>
            <a:off x="673853" y="5350801"/>
            <a:ext cx="87953" cy="116641"/>
          </a:xfrm>
          <a:custGeom>
            <a:avLst/>
            <a:gdLst>
              <a:gd name="connsiteX0" fmla="*/ 2228 w 87953"/>
              <a:gd name="connsiteY0" fmla="*/ 16629 h 116641"/>
              <a:gd name="connsiteX1" fmla="*/ 16516 w 87953"/>
              <a:gd name="connsiteY1" fmla="*/ 88066 h 116641"/>
              <a:gd name="connsiteX2" fmla="*/ 30803 w 87953"/>
              <a:gd name="connsiteY2" fmla="*/ 109497 h 116641"/>
              <a:gd name="connsiteX3" fmla="*/ 52235 w 87953"/>
              <a:gd name="connsiteY3" fmla="*/ 116641 h 116641"/>
              <a:gd name="connsiteX4" fmla="*/ 73666 w 87953"/>
              <a:gd name="connsiteY4" fmla="*/ 109497 h 116641"/>
              <a:gd name="connsiteX5" fmla="*/ 87953 w 87953"/>
              <a:gd name="connsiteY5" fmla="*/ 66635 h 116641"/>
              <a:gd name="connsiteX6" fmla="*/ 59378 w 87953"/>
              <a:gd name="connsiteY6" fmla="*/ 2341 h 116641"/>
              <a:gd name="connsiteX7" fmla="*/ 2228 w 87953"/>
              <a:gd name="connsiteY7" fmla="*/ 16629 h 11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3" h="116641">
                <a:moveTo>
                  <a:pt x="2228" y="16629"/>
                </a:moveTo>
                <a:cubicBezTo>
                  <a:pt x="-4916" y="30916"/>
                  <a:pt x="6541" y="68115"/>
                  <a:pt x="16516" y="88066"/>
                </a:cubicBezTo>
                <a:cubicBezTo>
                  <a:pt x="20356" y="95745"/>
                  <a:pt x="24099" y="104134"/>
                  <a:pt x="30803" y="109497"/>
                </a:cubicBezTo>
                <a:cubicBezTo>
                  <a:pt x="36683" y="114201"/>
                  <a:pt x="45091" y="114260"/>
                  <a:pt x="52235" y="116641"/>
                </a:cubicBezTo>
                <a:cubicBezTo>
                  <a:pt x="59379" y="114260"/>
                  <a:pt x="69289" y="115625"/>
                  <a:pt x="73666" y="109497"/>
                </a:cubicBezTo>
                <a:cubicBezTo>
                  <a:pt x="82419" y="97242"/>
                  <a:pt x="87953" y="66635"/>
                  <a:pt x="87953" y="66635"/>
                </a:cubicBezTo>
                <a:cubicBezTo>
                  <a:pt x="80879" y="45411"/>
                  <a:pt x="76361" y="19323"/>
                  <a:pt x="59378" y="2341"/>
                </a:cubicBezTo>
                <a:cubicBezTo>
                  <a:pt x="53307" y="-3730"/>
                  <a:pt x="9372" y="2342"/>
                  <a:pt x="2228" y="16629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0A9AFF1F-5819-4E0E-AA9C-5F0B680E851B}"/>
              </a:ext>
            </a:extLst>
          </p:cNvPr>
          <p:cNvSpPr/>
          <p:nvPr/>
        </p:nvSpPr>
        <p:spPr>
          <a:xfrm>
            <a:off x="868570" y="5538880"/>
            <a:ext cx="329005" cy="243779"/>
          </a:xfrm>
          <a:custGeom>
            <a:avLst/>
            <a:gdLst>
              <a:gd name="connsiteX0" fmla="*/ 293286 w 329005"/>
              <a:gd name="connsiteY0" fmla="*/ 92868 h 243779"/>
              <a:gd name="connsiteX1" fmla="*/ 293286 w 329005"/>
              <a:gd name="connsiteY1" fmla="*/ 92868 h 243779"/>
              <a:gd name="connsiteX2" fmla="*/ 207561 w 329005"/>
              <a:gd name="connsiteY2" fmla="*/ 42862 h 243779"/>
              <a:gd name="connsiteX3" fmla="*/ 143268 w 329005"/>
              <a:gd name="connsiteY3" fmla="*/ 21431 h 243779"/>
              <a:gd name="connsiteX4" fmla="*/ 78974 w 329005"/>
              <a:gd name="connsiteY4" fmla="*/ 0 h 243779"/>
              <a:gd name="connsiteX5" fmla="*/ 14680 w 329005"/>
              <a:gd name="connsiteY5" fmla="*/ 7143 h 243779"/>
              <a:gd name="connsiteX6" fmla="*/ 14680 w 329005"/>
              <a:gd name="connsiteY6" fmla="*/ 57150 h 243779"/>
              <a:gd name="connsiteX7" fmla="*/ 28968 w 329005"/>
              <a:gd name="connsiteY7" fmla="*/ 78581 h 243779"/>
              <a:gd name="connsiteX8" fmla="*/ 121836 w 329005"/>
              <a:gd name="connsiteY8" fmla="*/ 107156 h 243779"/>
              <a:gd name="connsiteX9" fmla="*/ 143268 w 329005"/>
              <a:gd name="connsiteY9" fmla="*/ 114300 h 243779"/>
              <a:gd name="connsiteX10" fmla="*/ 186130 w 329005"/>
              <a:gd name="connsiteY10" fmla="*/ 142875 h 243779"/>
              <a:gd name="connsiteX11" fmla="*/ 200418 w 329005"/>
              <a:gd name="connsiteY11" fmla="*/ 164306 h 243779"/>
              <a:gd name="connsiteX12" fmla="*/ 264711 w 329005"/>
              <a:gd name="connsiteY12" fmla="*/ 192881 h 243779"/>
              <a:gd name="connsiteX13" fmla="*/ 286143 w 329005"/>
              <a:gd name="connsiteY13" fmla="*/ 200025 h 243779"/>
              <a:gd name="connsiteX14" fmla="*/ 329005 w 329005"/>
              <a:gd name="connsiteY14" fmla="*/ 221456 h 243779"/>
              <a:gd name="connsiteX15" fmla="*/ 321861 w 329005"/>
              <a:gd name="connsiteY15" fmla="*/ 150018 h 243779"/>
              <a:gd name="connsiteX16" fmla="*/ 314718 w 329005"/>
              <a:gd name="connsiteY16" fmla="*/ 128587 h 243779"/>
              <a:gd name="connsiteX17" fmla="*/ 293286 w 329005"/>
              <a:gd name="connsiteY17" fmla="*/ 107156 h 243779"/>
              <a:gd name="connsiteX18" fmla="*/ 293286 w 329005"/>
              <a:gd name="connsiteY18" fmla="*/ 92868 h 24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9005" h="243779">
                <a:moveTo>
                  <a:pt x="293286" y="92868"/>
                </a:moveTo>
                <a:lnTo>
                  <a:pt x="293286" y="92868"/>
                </a:lnTo>
                <a:cubicBezTo>
                  <a:pt x="264711" y="76199"/>
                  <a:pt x="237429" y="57085"/>
                  <a:pt x="207561" y="42862"/>
                </a:cubicBezTo>
                <a:cubicBezTo>
                  <a:pt x="187165" y="33150"/>
                  <a:pt x="163473" y="31534"/>
                  <a:pt x="143268" y="21431"/>
                </a:cubicBezTo>
                <a:cubicBezTo>
                  <a:pt x="103833" y="1713"/>
                  <a:pt x="125136" y="9231"/>
                  <a:pt x="78974" y="0"/>
                </a:cubicBezTo>
                <a:cubicBezTo>
                  <a:pt x="57543" y="2381"/>
                  <a:pt x="34945" y="-226"/>
                  <a:pt x="14680" y="7143"/>
                </a:cubicBezTo>
                <a:cubicBezTo>
                  <a:pt x="-14643" y="17806"/>
                  <a:pt x="7876" y="45243"/>
                  <a:pt x="14680" y="57150"/>
                </a:cubicBezTo>
                <a:cubicBezTo>
                  <a:pt x="18940" y="64605"/>
                  <a:pt x="22897" y="72510"/>
                  <a:pt x="28968" y="78581"/>
                </a:cubicBezTo>
                <a:cubicBezTo>
                  <a:pt x="52845" y="102457"/>
                  <a:pt x="91543" y="102828"/>
                  <a:pt x="121836" y="107156"/>
                </a:cubicBezTo>
                <a:cubicBezTo>
                  <a:pt x="128980" y="109537"/>
                  <a:pt x="136685" y="110643"/>
                  <a:pt x="143268" y="114300"/>
                </a:cubicBezTo>
                <a:cubicBezTo>
                  <a:pt x="158278" y="122639"/>
                  <a:pt x="186130" y="142875"/>
                  <a:pt x="186130" y="142875"/>
                </a:cubicBezTo>
                <a:cubicBezTo>
                  <a:pt x="190893" y="150019"/>
                  <a:pt x="194347" y="158235"/>
                  <a:pt x="200418" y="164306"/>
                </a:cubicBezTo>
                <a:cubicBezTo>
                  <a:pt x="217398" y="181286"/>
                  <a:pt x="243492" y="185808"/>
                  <a:pt x="264711" y="192881"/>
                </a:cubicBezTo>
                <a:lnTo>
                  <a:pt x="286143" y="200025"/>
                </a:lnTo>
                <a:cubicBezTo>
                  <a:pt x="319480" y="250031"/>
                  <a:pt x="305193" y="257174"/>
                  <a:pt x="329005" y="221456"/>
                </a:cubicBezTo>
                <a:cubicBezTo>
                  <a:pt x="326624" y="197643"/>
                  <a:pt x="325500" y="173671"/>
                  <a:pt x="321861" y="150018"/>
                </a:cubicBezTo>
                <a:cubicBezTo>
                  <a:pt x="320716" y="142576"/>
                  <a:pt x="318895" y="134852"/>
                  <a:pt x="314718" y="128587"/>
                </a:cubicBezTo>
                <a:cubicBezTo>
                  <a:pt x="309114" y="120181"/>
                  <a:pt x="300430" y="114300"/>
                  <a:pt x="293286" y="107156"/>
                </a:cubicBezTo>
                <a:cubicBezTo>
                  <a:pt x="284459" y="80673"/>
                  <a:pt x="293286" y="95249"/>
                  <a:pt x="293286" y="92868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9F59FEFB-0AE5-4302-8264-A7960F8E51D2}"/>
              </a:ext>
            </a:extLst>
          </p:cNvPr>
          <p:cNvSpPr/>
          <p:nvPr/>
        </p:nvSpPr>
        <p:spPr>
          <a:xfrm>
            <a:off x="2362006" y="5530864"/>
            <a:ext cx="609650" cy="136603"/>
          </a:xfrm>
          <a:custGeom>
            <a:avLst/>
            <a:gdLst>
              <a:gd name="connsiteX0" fmla="*/ 92869 w 609650"/>
              <a:gd name="connsiteY0" fmla="*/ 29447 h 136603"/>
              <a:gd name="connsiteX1" fmla="*/ 92869 w 609650"/>
              <a:gd name="connsiteY1" fmla="*/ 29447 h 136603"/>
              <a:gd name="connsiteX2" fmla="*/ 7144 w 609650"/>
              <a:gd name="connsiteY2" fmla="*/ 58022 h 136603"/>
              <a:gd name="connsiteX3" fmla="*/ 0 w 609650"/>
              <a:gd name="connsiteY3" fmla="*/ 79453 h 136603"/>
              <a:gd name="connsiteX4" fmla="*/ 7144 w 609650"/>
              <a:gd name="connsiteY4" fmla="*/ 100884 h 136603"/>
              <a:gd name="connsiteX5" fmla="*/ 35719 w 609650"/>
              <a:gd name="connsiteY5" fmla="*/ 108028 h 136603"/>
              <a:gd name="connsiteX6" fmla="*/ 64294 w 609650"/>
              <a:gd name="connsiteY6" fmla="*/ 122316 h 136603"/>
              <a:gd name="connsiteX7" fmla="*/ 107157 w 609650"/>
              <a:gd name="connsiteY7" fmla="*/ 136603 h 136603"/>
              <a:gd name="connsiteX8" fmla="*/ 128588 w 609650"/>
              <a:gd name="connsiteY8" fmla="*/ 122316 h 136603"/>
              <a:gd name="connsiteX9" fmla="*/ 171450 w 609650"/>
              <a:gd name="connsiteY9" fmla="*/ 108028 h 136603"/>
              <a:gd name="connsiteX10" fmla="*/ 250032 w 609650"/>
              <a:gd name="connsiteY10" fmla="*/ 93741 h 136603"/>
              <a:gd name="connsiteX11" fmla="*/ 492919 w 609650"/>
              <a:gd name="connsiteY11" fmla="*/ 86597 h 136603"/>
              <a:gd name="connsiteX12" fmla="*/ 535782 w 609650"/>
              <a:gd name="connsiteY12" fmla="*/ 79453 h 136603"/>
              <a:gd name="connsiteX13" fmla="*/ 557213 w 609650"/>
              <a:gd name="connsiteY13" fmla="*/ 65166 h 136603"/>
              <a:gd name="connsiteX14" fmla="*/ 585788 w 609650"/>
              <a:gd name="connsiteY14" fmla="*/ 58022 h 136603"/>
              <a:gd name="connsiteX15" fmla="*/ 607219 w 609650"/>
              <a:gd name="connsiteY15" fmla="*/ 43734 h 136603"/>
              <a:gd name="connsiteX16" fmla="*/ 521494 w 609650"/>
              <a:gd name="connsiteY16" fmla="*/ 872 h 136603"/>
              <a:gd name="connsiteX17" fmla="*/ 378619 w 609650"/>
              <a:gd name="connsiteY17" fmla="*/ 8016 h 136603"/>
              <a:gd name="connsiteX18" fmla="*/ 335757 w 609650"/>
              <a:gd name="connsiteY18" fmla="*/ 22303 h 136603"/>
              <a:gd name="connsiteX19" fmla="*/ 278607 w 609650"/>
              <a:gd name="connsiteY19" fmla="*/ 29447 h 136603"/>
              <a:gd name="connsiteX20" fmla="*/ 92869 w 609650"/>
              <a:gd name="connsiteY20" fmla="*/ 29447 h 13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50" h="136603">
                <a:moveTo>
                  <a:pt x="92869" y="29447"/>
                </a:moveTo>
                <a:lnTo>
                  <a:pt x="92869" y="29447"/>
                </a:lnTo>
                <a:cubicBezTo>
                  <a:pt x="33106" y="35424"/>
                  <a:pt x="27454" y="17405"/>
                  <a:pt x="7144" y="58022"/>
                </a:cubicBezTo>
                <a:cubicBezTo>
                  <a:pt x="3776" y="64757"/>
                  <a:pt x="2381" y="72309"/>
                  <a:pt x="0" y="79453"/>
                </a:cubicBezTo>
                <a:cubicBezTo>
                  <a:pt x="2381" y="86597"/>
                  <a:pt x="1264" y="96180"/>
                  <a:pt x="7144" y="100884"/>
                </a:cubicBezTo>
                <a:cubicBezTo>
                  <a:pt x="14811" y="107017"/>
                  <a:pt x="26526" y="104581"/>
                  <a:pt x="35719" y="108028"/>
                </a:cubicBezTo>
                <a:cubicBezTo>
                  <a:pt x="45690" y="111767"/>
                  <a:pt x="54406" y="118361"/>
                  <a:pt x="64294" y="122316"/>
                </a:cubicBezTo>
                <a:cubicBezTo>
                  <a:pt x="78277" y="127909"/>
                  <a:pt x="107157" y="136603"/>
                  <a:pt x="107157" y="136603"/>
                </a:cubicBezTo>
                <a:cubicBezTo>
                  <a:pt x="114301" y="131841"/>
                  <a:pt x="120742" y="125803"/>
                  <a:pt x="128588" y="122316"/>
                </a:cubicBezTo>
                <a:cubicBezTo>
                  <a:pt x="142350" y="116199"/>
                  <a:pt x="157163" y="112791"/>
                  <a:pt x="171450" y="108028"/>
                </a:cubicBezTo>
                <a:cubicBezTo>
                  <a:pt x="204230" y="97101"/>
                  <a:pt x="202912" y="95985"/>
                  <a:pt x="250032" y="93741"/>
                </a:cubicBezTo>
                <a:cubicBezTo>
                  <a:pt x="330938" y="89888"/>
                  <a:pt x="411957" y="88978"/>
                  <a:pt x="492919" y="86597"/>
                </a:cubicBezTo>
                <a:cubicBezTo>
                  <a:pt x="507207" y="84216"/>
                  <a:pt x="522041" y="84033"/>
                  <a:pt x="535782" y="79453"/>
                </a:cubicBezTo>
                <a:cubicBezTo>
                  <a:pt x="543927" y="76738"/>
                  <a:pt x="549322" y="68548"/>
                  <a:pt x="557213" y="65166"/>
                </a:cubicBezTo>
                <a:cubicBezTo>
                  <a:pt x="566237" y="61298"/>
                  <a:pt x="576263" y="60403"/>
                  <a:pt x="585788" y="58022"/>
                </a:cubicBezTo>
                <a:cubicBezTo>
                  <a:pt x="592932" y="53259"/>
                  <a:pt x="604860" y="51989"/>
                  <a:pt x="607219" y="43734"/>
                </a:cubicBezTo>
                <a:cubicBezTo>
                  <a:pt x="624036" y="-15128"/>
                  <a:pt x="549088" y="3381"/>
                  <a:pt x="521494" y="872"/>
                </a:cubicBezTo>
                <a:cubicBezTo>
                  <a:pt x="473869" y="3253"/>
                  <a:pt x="425989" y="2550"/>
                  <a:pt x="378619" y="8016"/>
                </a:cubicBezTo>
                <a:cubicBezTo>
                  <a:pt x="363658" y="9742"/>
                  <a:pt x="350701" y="20435"/>
                  <a:pt x="335757" y="22303"/>
                </a:cubicBezTo>
                <a:lnTo>
                  <a:pt x="278607" y="29447"/>
                </a:lnTo>
                <a:cubicBezTo>
                  <a:pt x="140497" y="22178"/>
                  <a:pt x="123825" y="29447"/>
                  <a:pt x="92869" y="29447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C1A9C3F2-1DBA-49F3-BCE6-04B3A4171237}"/>
              </a:ext>
            </a:extLst>
          </p:cNvPr>
          <p:cNvSpPr/>
          <p:nvPr/>
        </p:nvSpPr>
        <p:spPr>
          <a:xfrm>
            <a:off x="1240147" y="4786033"/>
            <a:ext cx="421892" cy="274215"/>
          </a:xfrm>
          <a:custGeom>
            <a:avLst/>
            <a:gdLst>
              <a:gd name="connsiteX0" fmla="*/ 328903 w 421892"/>
              <a:gd name="connsiteY0" fmla="*/ 2753 h 274215"/>
              <a:gd name="connsiteX1" fmla="*/ 236034 w 421892"/>
              <a:gd name="connsiteY1" fmla="*/ 9897 h 274215"/>
              <a:gd name="connsiteX2" fmla="*/ 78872 w 421892"/>
              <a:gd name="connsiteY2" fmla="*/ 117053 h 274215"/>
              <a:gd name="connsiteX3" fmla="*/ 57441 w 421892"/>
              <a:gd name="connsiteY3" fmla="*/ 131340 h 274215"/>
              <a:gd name="connsiteX4" fmla="*/ 36009 w 421892"/>
              <a:gd name="connsiteY4" fmla="*/ 145628 h 274215"/>
              <a:gd name="connsiteX5" fmla="*/ 14578 w 421892"/>
              <a:gd name="connsiteY5" fmla="*/ 152772 h 274215"/>
              <a:gd name="connsiteX6" fmla="*/ 291 w 421892"/>
              <a:gd name="connsiteY6" fmla="*/ 174203 h 274215"/>
              <a:gd name="connsiteX7" fmla="*/ 28866 w 421892"/>
              <a:gd name="connsiteY7" fmla="*/ 217065 h 274215"/>
              <a:gd name="connsiteX8" fmla="*/ 43153 w 421892"/>
              <a:gd name="connsiteY8" fmla="*/ 238497 h 274215"/>
              <a:gd name="connsiteX9" fmla="*/ 86016 w 421892"/>
              <a:gd name="connsiteY9" fmla="*/ 274215 h 274215"/>
              <a:gd name="connsiteX10" fmla="*/ 171741 w 421892"/>
              <a:gd name="connsiteY10" fmla="*/ 267072 h 274215"/>
              <a:gd name="connsiteX11" fmla="*/ 200316 w 421892"/>
              <a:gd name="connsiteY11" fmla="*/ 252784 h 274215"/>
              <a:gd name="connsiteX12" fmla="*/ 236034 w 421892"/>
              <a:gd name="connsiteY12" fmla="*/ 245640 h 274215"/>
              <a:gd name="connsiteX13" fmla="*/ 257466 w 421892"/>
              <a:gd name="connsiteY13" fmla="*/ 238497 h 274215"/>
              <a:gd name="connsiteX14" fmla="*/ 278897 w 421892"/>
              <a:gd name="connsiteY14" fmla="*/ 224209 h 274215"/>
              <a:gd name="connsiteX15" fmla="*/ 300328 w 421892"/>
              <a:gd name="connsiteY15" fmla="*/ 202778 h 274215"/>
              <a:gd name="connsiteX16" fmla="*/ 328903 w 421892"/>
              <a:gd name="connsiteY16" fmla="*/ 195634 h 274215"/>
              <a:gd name="connsiteX17" fmla="*/ 393197 w 421892"/>
              <a:gd name="connsiteY17" fmla="*/ 188490 h 274215"/>
              <a:gd name="connsiteX18" fmla="*/ 421772 w 421892"/>
              <a:gd name="connsiteY18" fmla="*/ 145628 h 274215"/>
              <a:gd name="connsiteX19" fmla="*/ 407484 w 421892"/>
              <a:gd name="connsiteY19" fmla="*/ 59903 h 274215"/>
              <a:gd name="connsiteX20" fmla="*/ 393197 w 421892"/>
              <a:gd name="connsiteY20" fmla="*/ 38472 h 274215"/>
              <a:gd name="connsiteX21" fmla="*/ 371766 w 421892"/>
              <a:gd name="connsiteY21" fmla="*/ 31328 h 274215"/>
              <a:gd name="connsiteX22" fmla="*/ 328903 w 421892"/>
              <a:gd name="connsiteY22" fmla="*/ 2753 h 27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1892" h="274215">
                <a:moveTo>
                  <a:pt x="328903" y="2753"/>
                </a:moveTo>
                <a:cubicBezTo>
                  <a:pt x="306281" y="-819"/>
                  <a:pt x="264271" y="-3011"/>
                  <a:pt x="236034" y="9897"/>
                </a:cubicBezTo>
                <a:cubicBezTo>
                  <a:pt x="178368" y="36258"/>
                  <a:pt x="131304" y="81400"/>
                  <a:pt x="78872" y="117053"/>
                </a:cubicBezTo>
                <a:cubicBezTo>
                  <a:pt x="71772" y="121881"/>
                  <a:pt x="64585" y="126578"/>
                  <a:pt x="57441" y="131340"/>
                </a:cubicBezTo>
                <a:cubicBezTo>
                  <a:pt x="50297" y="136103"/>
                  <a:pt x="44154" y="142913"/>
                  <a:pt x="36009" y="145628"/>
                </a:cubicBezTo>
                <a:lnTo>
                  <a:pt x="14578" y="152772"/>
                </a:lnTo>
                <a:cubicBezTo>
                  <a:pt x="9816" y="159916"/>
                  <a:pt x="1703" y="165734"/>
                  <a:pt x="291" y="174203"/>
                </a:cubicBezTo>
                <a:cubicBezTo>
                  <a:pt x="-2848" y="193036"/>
                  <a:pt x="20191" y="206655"/>
                  <a:pt x="28866" y="217065"/>
                </a:cubicBezTo>
                <a:cubicBezTo>
                  <a:pt x="34363" y="223661"/>
                  <a:pt x="37657" y="231901"/>
                  <a:pt x="43153" y="238497"/>
                </a:cubicBezTo>
                <a:cubicBezTo>
                  <a:pt x="60341" y="259124"/>
                  <a:pt x="64943" y="260167"/>
                  <a:pt x="86016" y="274215"/>
                </a:cubicBezTo>
                <a:cubicBezTo>
                  <a:pt x="114591" y="271834"/>
                  <a:pt x="143558" y="272356"/>
                  <a:pt x="171741" y="267072"/>
                </a:cubicBezTo>
                <a:cubicBezTo>
                  <a:pt x="182208" y="265109"/>
                  <a:pt x="190213" y="256152"/>
                  <a:pt x="200316" y="252784"/>
                </a:cubicBezTo>
                <a:cubicBezTo>
                  <a:pt x="211835" y="248944"/>
                  <a:pt x="224255" y="248585"/>
                  <a:pt x="236034" y="245640"/>
                </a:cubicBezTo>
                <a:cubicBezTo>
                  <a:pt x="243340" y="243814"/>
                  <a:pt x="250322" y="240878"/>
                  <a:pt x="257466" y="238497"/>
                </a:cubicBezTo>
                <a:cubicBezTo>
                  <a:pt x="264610" y="233734"/>
                  <a:pt x="272301" y="229706"/>
                  <a:pt x="278897" y="224209"/>
                </a:cubicBezTo>
                <a:cubicBezTo>
                  <a:pt x="286658" y="217741"/>
                  <a:pt x="291556" y="207790"/>
                  <a:pt x="300328" y="202778"/>
                </a:cubicBezTo>
                <a:cubicBezTo>
                  <a:pt x="308853" y="197907"/>
                  <a:pt x="319199" y="197127"/>
                  <a:pt x="328903" y="195634"/>
                </a:cubicBezTo>
                <a:cubicBezTo>
                  <a:pt x="350215" y="192355"/>
                  <a:pt x="371766" y="190871"/>
                  <a:pt x="393197" y="188490"/>
                </a:cubicBezTo>
                <a:cubicBezTo>
                  <a:pt x="402722" y="174203"/>
                  <a:pt x="423668" y="162694"/>
                  <a:pt x="421772" y="145628"/>
                </a:cubicBezTo>
                <a:cubicBezTo>
                  <a:pt x="419508" y="125252"/>
                  <a:pt x="419453" y="83840"/>
                  <a:pt x="407484" y="59903"/>
                </a:cubicBezTo>
                <a:cubicBezTo>
                  <a:pt x="403644" y="52224"/>
                  <a:pt x="399901" y="43835"/>
                  <a:pt x="393197" y="38472"/>
                </a:cubicBezTo>
                <a:cubicBezTo>
                  <a:pt x="387317" y="33768"/>
                  <a:pt x="379006" y="33397"/>
                  <a:pt x="371766" y="31328"/>
                </a:cubicBezTo>
                <a:cubicBezTo>
                  <a:pt x="332401" y="20080"/>
                  <a:pt x="351525" y="6325"/>
                  <a:pt x="328903" y="275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2B019B80-9045-4503-9215-62C2CFC558B3}"/>
              </a:ext>
            </a:extLst>
          </p:cNvPr>
          <p:cNvSpPr/>
          <p:nvPr/>
        </p:nvSpPr>
        <p:spPr>
          <a:xfrm>
            <a:off x="2104831" y="4833175"/>
            <a:ext cx="414338" cy="312798"/>
          </a:xfrm>
          <a:custGeom>
            <a:avLst/>
            <a:gdLst>
              <a:gd name="connsiteX0" fmla="*/ 328613 w 414338"/>
              <a:gd name="connsiteY0" fmla="*/ 148492 h 312798"/>
              <a:gd name="connsiteX1" fmla="*/ 228600 w 414338"/>
              <a:gd name="connsiteY1" fmla="*/ 119917 h 312798"/>
              <a:gd name="connsiteX2" fmla="*/ 171450 w 414338"/>
              <a:gd name="connsiteY2" fmla="*/ 98486 h 312798"/>
              <a:gd name="connsiteX3" fmla="*/ 128588 w 414338"/>
              <a:gd name="connsiteY3" fmla="*/ 62767 h 312798"/>
              <a:gd name="connsiteX4" fmla="*/ 114300 w 414338"/>
              <a:gd name="connsiteY4" fmla="*/ 34192 h 312798"/>
              <a:gd name="connsiteX5" fmla="*/ 92869 w 414338"/>
              <a:gd name="connsiteY5" fmla="*/ 27048 h 312798"/>
              <a:gd name="connsiteX6" fmla="*/ 85725 w 414338"/>
              <a:gd name="connsiteY6" fmla="*/ 5617 h 312798"/>
              <a:gd name="connsiteX7" fmla="*/ 0 w 414338"/>
              <a:gd name="connsiteY7" fmla="*/ 34192 h 312798"/>
              <a:gd name="connsiteX8" fmla="*/ 7144 w 414338"/>
              <a:gd name="connsiteY8" fmla="*/ 98486 h 312798"/>
              <a:gd name="connsiteX9" fmla="*/ 14288 w 414338"/>
              <a:gd name="connsiteY9" fmla="*/ 119917 h 312798"/>
              <a:gd name="connsiteX10" fmla="*/ 35719 w 414338"/>
              <a:gd name="connsiteY10" fmla="*/ 141348 h 312798"/>
              <a:gd name="connsiteX11" fmla="*/ 50007 w 414338"/>
              <a:gd name="connsiteY11" fmla="*/ 162780 h 312798"/>
              <a:gd name="connsiteX12" fmla="*/ 92869 w 414338"/>
              <a:gd name="connsiteY12" fmla="*/ 177067 h 312798"/>
              <a:gd name="connsiteX13" fmla="*/ 178594 w 414338"/>
              <a:gd name="connsiteY13" fmla="*/ 191355 h 312798"/>
              <a:gd name="connsiteX14" fmla="*/ 242888 w 414338"/>
              <a:gd name="connsiteY14" fmla="*/ 219930 h 312798"/>
              <a:gd name="connsiteX15" fmla="*/ 278607 w 414338"/>
              <a:gd name="connsiteY15" fmla="*/ 255648 h 312798"/>
              <a:gd name="connsiteX16" fmla="*/ 292894 w 414338"/>
              <a:gd name="connsiteY16" fmla="*/ 277080 h 312798"/>
              <a:gd name="connsiteX17" fmla="*/ 321469 w 414338"/>
              <a:gd name="connsiteY17" fmla="*/ 291367 h 312798"/>
              <a:gd name="connsiteX18" fmla="*/ 364332 w 414338"/>
              <a:gd name="connsiteY18" fmla="*/ 312798 h 312798"/>
              <a:gd name="connsiteX19" fmla="*/ 392907 w 414338"/>
              <a:gd name="connsiteY19" fmla="*/ 305655 h 312798"/>
              <a:gd name="connsiteX20" fmla="*/ 407194 w 414338"/>
              <a:gd name="connsiteY20" fmla="*/ 248505 h 312798"/>
              <a:gd name="connsiteX21" fmla="*/ 414338 w 414338"/>
              <a:gd name="connsiteY21" fmla="*/ 227073 h 312798"/>
              <a:gd name="connsiteX22" fmla="*/ 392907 w 414338"/>
              <a:gd name="connsiteY22" fmla="*/ 177067 h 312798"/>
              <a:gd name="connsiteX23" fmla="*/ 350044 w 414338"/>
              <a:gd name="connsiteY23" fmla="*/ 148492 h 312798"/>
              <a:gd name="connsiteX24" fmla="*/ 328613 w 414338"/>
              <a:gd name="connsiteY24" fmla="*/ 148492 h 31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4338" h="312798">
                <a:moveTo>
                  <a:pt x="328613" y="148492"/>
                </a:moveTo>
                <a:cubicBezTo>
                  <a:pt x="275967" y="137962"/>
                  <a:pt x="294693" y="143243"/>
                  <a:pt x="228600" y="119917"/>
                </a:cubicBezTo>
                <a:cubicBezTo>
                  <a:pt x="209414" y="113146"/>
                  <a:pt x="189972" y="106905"/>
                  <a:pt x="171450" y="98486"/>
                </a:cubicBezTo>
                <a:cubicBezTo>
                  <a:pt x="158197" y="92462"/>
                  <a:pt x="136577" y="73951"/>
                  <a:pt x="128588" y="62767"/>
                </a:cubicBezTo>
                <a:cubicBezTo>
                  <a:pt x="122398" y="54101"/>
                  <a:pt x="121830" y="41722"/>
                  <a:pt x="114300" y="34192"/>
                </a:cubicBezTo>
                <a:cubicBezTo>
                  <a:pt x="108975" y="28867"/>
                  <a:pt x="100013" y="29429"/>
                  <a:pt x="92869" y="27048"/>
                </a:cubicBezTo>
                <a:cubicBezTo>
                  <a:pt x="90488" y="19904"/>
                  <a:pt x="93134" y="6964"/>
                  <a:pt x="85725" y="5617"/>
                </a:cubicBezTo>
                <a:cubicBezTo>
                  <a:pt x="19147" y="-6488"/>
                  <a:pt x="22755" y="62"/>
                  <a:pt x="0" y="34192"/>
                </a:cubicBezTo>
                <a:cubicBezTo>
                  <a:pt x="2381" y="55623"/>
                  <a:pt x="3599" y="77216"/>
                  <a:pt x="7144" y="98486"/>
                </a:cubicBezTo>
                <a:cubicBezTo>
                  <a:pt x="8382" y="105914"/>
                  <a:pt x="10111" y="113652"/>
                  <a:pt x="14288" y="119917"/>
                </a:cubicBezTo>
                <a:cubicBezTo>
                  <a:pt x="19892" y="128323"/>
                  <a:pt x="29251" y="133587"/>
                  <a:pt x="35719" y="141348"/>
                </a:cubicBezTo>
                <a:cubicBezTo>
                  <a:pt x="41216" y="147944"/>
                  <a:pt x="42726" y="158229"/>
                  <a:pt x="50007" y="162780"/>
                </a:cubicBezTo>
                <a:cubicBezTo>
                  <a:pt x="62778" y="170762"/>
                  <a:pt x="78259" y="173414"/>
                  <a:pt x="92869" y="177067"/>
                </a:cubicBezTo>
                <a:cubicBezTo>
                  <a:pt x="140069" y="188867"/>
                  <a:pt x="111702" y="182993"/>
                  <a:pt x="178594" y="191355"/>
                </a:cubicBezTo>
                <a:cubicBezTo>
                  <a:pt x="229602" y="208357"/>
                  <a:pt x="208926" y="197288"/>
                  <a:pt x="242888" y="219930"/>
                </a:cubicBezTo>
                <a:cubicBezTo>
                  <a:pt x="280989" y="277082"/>
                  <a:pt x="230979" y="208020"/>
                  <a:pt x="278607" y="255648"/>
                </a:cubicBezTo>
                <a:cubicBezTo>
                  <a:pt x="284678" y="261719"/>
                  <a:pt x="286298" y="271583"/>
                  <a:pt x="292894" y="277080"/>
                </a:cubicBezTo>
                <a:cubicBezTo>
                  <a:pt x="301075" y="283898"/>
                  <a:pt x="312223" y="286083"/>
                  <a:pt x="321469" y="291367"/>
                </a:cubicBezTo>
                <a:cubicBezTo>
                  <a:pt x="360245" y="313525"/>
                  <a:pt x="325037" y="299702"/>
                  <a:pt x="364332" y="312798"/>
                </a:cubicBezTo>
                <a:cubicBezTo>
                  <a:pt x="373857" y="310417"/>
                  <a:pt x="387461" y="313824"/>
                  <a:pt x="392907" y="305655"/>
                </a:cubicBezTo>
                <a:cubicBezTo>
                  <a:pt x="403799" y="289317"/>
                  <a:pt x="400984" y="267134"/>
                  <a:pt x="407194" y="248505"/>
                </a:cubicBezTo>
                <a:lnTo>
                  <a:pt x="414338" y="227073"/>
                </a:lnTo>
                <a:cubicBezTo>
                  <a:pt x="409625" y="208223"/>
                  <a:pt x="408693" y="190880"/>
                  <a:pt x="392907" y="177067"/>
                </a:cubicBezTo>
                <a:cubicBezTo>
                  <a:pt x="379984" y="165759"/>
                  <a:pt x="350044" y="148492"/>
                  <a:pt x="350044" y="148492"/>
                </a:cubicBezTo>
                <a:lnTo>
                  <a:pt x="328613" y="148492"/>
                </a:lnTo>
                <a:close/>
              </a:path>
            </a:pathLst>
          </a:custGeom>
          <a:solidFill>
            <a:srgbClr val="0CF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DF82FA3B-69C7-4AEE-94A6-99FF4220292C}"/>
              </a:ext>
            </a:extLst>
          </p:cNvPr>
          <p:cNvSpPr/>
          <p:nvPr/>
        </p:nvSpPr>
        <p:spPr>
          <a:xfrm>
            <a:off x="1468694" y="4952375"/>
            <a:ext cx="486119" cy="257892"/>
          </a:xfrm>
          <a:custGeom>
            <a:avLst/>
            <a:gdLst>
              <a:gd name="connsiteX0" fmla="*/ 328956 w 486119"/>
              <a:gd name="connsiteY0" fmla="*/ 7861 h 257892"/>
              <a:gd name="connsiteX1" fmla="*/ 221800 w 486119"/>
              <a:gd name="connsiteY1" fmla="*/ 72155 h 257892"/>
              <a:gd name="connsiteX2" fmla="*/ 164650 w 486119"/>
              <a:gd name="connsiteY2" fmla="*/ 79298 h 257892"/>
              <a:gd name="connsiteX3" fmla="*/ 93212 w 486119"/>
              <a:gd name="connsiteY3" fmla="*/ 86442 h 257892"/>
              <a:gd name="connsiteX4" fmla="*/ 71781 w 486119"/>
              <a:gd name="connsiteY4" fmla="*/ 100730 h 257892"/>
              <a:gd name="connsiteX5" fmla="*/ 43206 w 486119"/>
              <a:gd name="connsiteY5" fmla="*/ 122161 h 257892"/>
              <a:gd name="connsiteX6" fmla="*/ 21775 w 486119"/>
              <a:gd name="connsiteY6" fmla="*/ 129305 h 257892"/>
              <a:gd name="connsiteX7" fmla="*/ 344 w 486119"/>
              <a:gd name="connsiteY7" fmla="*/ 172167 h 257892"/>
              <a:gd name="connsiteX8" fmla="*/ 21775 w 486119"/>
              <a:gd name="connsiteY8" fmla="*/ 193598 h 257892"/>
              <a:gd name="connsiteX9" fmla="*/ 64637 w 486119"/>
              <a:gd name="connsiteY9" fmla="*/ 215030 h 257892"/>
              <a:gd name="connsiteX10" fmla="*/ 264662 w 486119"/>
              <a:gd name="connsiteY10" fmla="*/ 229317 h 257892"/>
              <a:gd name="connsiteX11" fmla="*/ 286094 w 486119"/>
              <a:gd name="connsiteY11" fmla="*/ 243605 h 257892"/>
              <a:gd name="connsiteX12" fmla="*/ 328956 w 486119"/>
              <a:gd name="connsiteY12" fmla="*/ 257892 h 257892"/>
              <a:gd name="connsiteX13" fmla="*/ 400394 w 486119"/>
              <a:gd name="connsiteY13" fmla="*/ 236461 h 257892"/>
              <a:gd name="connsiteX14" fmla="*/ 450400 w 486119"/>
              <a:gd name="connsiteY14" fmla="*/ 229317 h 257892"/>
              <a:gd name="connsiteX15" fmla="*/ 478975 w 486119"/>
              <a:gd name="connsiteY15" fmla="*/ 186455 h 257892"/>
              <a:gd name="connsiteX16" fmla="*/ 486119 w 486119"/>
              <a:gd name="connsiteY16" fmla="*/ 165023 h 257892"/>
              <a:gd name="connsiteX17" fmla="*/ 471831 w 486119"/>
              <a:gd name="connsiteY17" fmla="*/ 100730 h 257892"/>
              <a:gd name="connsiteX18" fmla="*/ 464687 w 486119"/>
              <a:gd name="connsiteY18" fmla="*/ 36436 h 257892"/>
              <a:gd name="connsiteX19" fmla="*/ 386106 w 486119"/>
              <a:gd name="connsiteY19" fmla="*/ 15005 h 257892"/>
              <a:gd name="connsiteX20" fmla="*/ 328956 w 486119"/>
              <a:gd name="connsiteY20" fmla="*/ 7861 h 2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119" h="257892">
                <a:moveTo>
                  <a:pt x="328956" y="7861"/>
                </a:moveTo>
                <a:cubicBezTo>
                  <a:pt x="301572" y="17386"/>
                  <a:pt x="260000" y="55546"/>
                  <a:pt x="221800" y="72155"/>
                </a:cubicBezTo>
                <a:cubicBezTo>
                  <a:pt x="204194" y="79810"/>
                  <a:pt x="183731" y="77178"/>
                  <a:pt x="164650" y="79298"/>
                </a:cubicBezTo>
                <a:cubicBezTo>
                  <a:pt x="140865" y="81941"/>
                  <a:pt x="117025" y="84061"/>
                  <a:pt x="93212" y="86442"/>
                </a:cubicBezTo>
                <a:cubicBezTo>
                  <a:pt x="86068" y="91205"/>
                  <a:pt x="78767" y="95740"/>
                  <a:pt x="71781" y="100730"/>
                </a:cubicBezTo>
                <a:cubicBezTo>
                  <a:pt x="62093" y="107650"/>
                  <a:pt x="53543" y="116254"/>
                  <a:pt x="43206" y="122161"/>
                </a:cubicBezTo>
                <a:cubicBezTo>
                  <a:pt x="36668" y="125897"/>
                  <a:pt x="28919" y="126924"/>
                  <a:pt x="21775" y="129305"/>
                </a:cubicBezTo>
                <a:cubicBezTo>
                  <a:pt x="18298" y="134521"/>
                  <a:pt x="-2943" y="162307"/>
                  <a:pt x="344" y="172167"/>
                </a:cubicBezTo>
                <a:cubicBezTo>
                  <a:pt x="3539" y="181751"/>
                  <a:pt x="14014" y="187130"/>
                  <a:pt x="21775" y="193598"/>
                </a:cubicBezTo>
                <a:cubicBezTo>
                  <a:pt x="38109" y="207210"/>
                  <a:pt x="45026" y="209427"/>
                  <a:pt x="64637" y="215030"/>
                </a:cubicBezTo>
                <a:cubicBezTo>
                  <a:pt x="136395" y="235532"/>
                  <a:pt x="155115" y="224752"/>
                  <a:pt x="264662" y="229317"/>
                </a:cubicBezTo>
                <a:cubicBezTo>
                  <a:pt x="271806" y="234080"/>
                  <a:pt x="278248" y="240118"/>
                  <a:pt x="286094" y="243605"/>
                </a:cubicBezTo>
                <a:cubicBezTo>
                  <a:pt x="299856" y="249721"/>
                  <a:pt x="328956" y="257892"/>
                  <a:pt x="328956" y="257892"/>
                </a:cubicBezTo>
                <a:cubicBezTo>
                  <a:pt x="351318" y="250438"/>
                  <a:pt x="376645" y="240779"/>
                  <a:pt x="400394" y="236461"/>
                </a:cubicBezTo>
                <a:cubicBezTo>
                  <a:pt x="416960" y="233449"/>
                  <a:pt x="433731" y="231698"/>
                  <a:pt x="450400" y="229317"/>
                </a:cubicBezTo>
                <a:cubicBezTo>
                  <a:pt x="467387" y="178357"/>
                  <a:pt x="443300" y="239969"/>
                  <a:pt x="478975" y="186455"/>
                </a:cubicBezTo>
                <a:cubicBezTo>
                  <a:pt x="483152" y="180189"/>
                  <a:pt x="483738" y="172167"/>
                  <a:pt x="486119" y="165023"/>
                </a:cubicBezTo>
                <a:cubicBezTo>
                  <a:pt x="481356" y="143592"/>
                  <a:pt x="475440" y="122385"/>
                  <a:pt x="471831" y="100730"/>
                </a:cubicBezTo>
                <a:cubicBezTo>
                  <a:pt x="468286" y="79460"/>
                  <a:pt x="473610" y="56066"/>
                  <a:pt x="464687" y="36436"/>
                </a:cubicBezTo>
                <a:cubicBezTo>
                  <a:pt x="457111" y="19768"/>
                  <a:pt x="389641" y="15510"/>
                  <a:pt x="386106" y="15005"/>
                </a:cubicBezTo>
                <a:cubicBezTo>
                  <a:pt x="354768" y="-5888"/>
                  <a:pt x="356340" y="-1664"/>
                  <a:pt x="328956" y="7861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726F7E22-A6F0-4D01-80E2-FF58849EF1E9}"/>
              </a:ext>
            </a:extLst>
          </p:cNvPr>
          <p:cNvSpPr/>
          <p:nvPr/>
        </p:nvSpPr>
        <p:spPr>
          <a:xfrm>
            <a:off x="906178" y="5303136"/>
            <a:ext cx="262822" cy="204374"/>
          </a:xfrm>
          <a:custGeom>
            <a:avLst/>
            <a:gdLst>
              <a:gd name="connsiteX0" fmla="*/ 69941 w 262822"/>
              <a:gd name="connsiteY0" fmla="*/ 57150 h 204374"/>
              <a:gd name="connsiteX1" fmla="*/ 12791 w 262822"/>
              <a:gd name="connsiteY1" fmla="*/ 157162 h 204374"/>
              <a:gd name="connsiteX2" fmla="*/ 5647 w 262822"/>
              <a:gd name="connsiteY2" fmla="*/ 200025 h 204374"/>
              <a:gd name="connsiteX3" fmla="*/ 191385 w 262822"/>
              <a:gd name="connsiteY3" fmla="*/ 192881 h 204374"/>
              <a:gd name="connsiteX4" fmla="*/ 234247 w 262822"/>
              <a:gd name="connsiteY4" fmla="*/ 150019 h 204374"/>
              <a:gd name="connsiteX5" fmla="*/ 241391 w 262822"/>
              <a:gd name="connsiteY5" fmla="*/ 128587 h 204374"/>
              <a:gd name="connsiteX6" fmla="*/ 255678 w 262822"/>
              <a:gd name="connsiteY6" fmla="*/ 92869 h 204374"/>
              <a:gd name="connsiteX7" fmla="*/ 262822 w 262822"/>
              <a:gd name="connsiteY7" fmla="*/ 57150 h 204374"/>
              <a:gd name="connsiteX8" fmla="*/ 255678 w 262822"/>
              <a:gd name="connsiteY8" fmla="*/ 7144 h 204374"/>
              <a:gd name="connsiteX9" fmla="*/ 234247 w 262822"/>
              <a:gd name="connsiteY9" fmla="*/ 0 h 204374"/>
              <a:gd name="connsiteX10" fmla="*/ 155666 w 262822"/>
              <a:gd name="connsiteY10" fmla="*/ 7144 h 204374"/>
              <a:gd name="connsiteX11" fmla="*/ 134235 w 262822"/>
              <a:gd name="connsiteY11" fmla="*/ 14287 h 204374"/>
              <a:gd name="connsiteX12" fmla="*/ 105660 w 262822"/>
              <a:gd name="connsiteY12" fmla="*/ 21431 h 204374"/>
              <a:gd name="connsiteX13" fmla="*/ 84228 w 262822"/>
              <a:gd name="connsiteY13" fmla="*/ 35719 h 204374"/>
              <a:gd name="connsiteX14" fmla="*/ 69941 w 262822"/>
              <a:gd name="connsiteY14" fmla="*/ 57150 h 20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2822" h="204374">
                <a:moveTo>
                  <a:pt x="69941" y="57150"/>
                </a:moveTo>
                <a:cubicBezTo>
                  <a:pt x="58035" y="77391"/>
                  <a:pt x="26735" y="118118"/>
                  <a:pt x="12791" y="157162"/>
                </a:cubicBezTo>
                <a:cubicBezTo>
                  <a:pt x="7919" y="170803"/>
                  <a:pt x="-8556" y="197184"/>
                  <a:pt x="5647" y="200025"/>
                </a:cubicBezTo>
                <a:cubicBezTo>
                  <a:pt x="66402" y="212176"/>
                  <a:pt x="129472" y="195262"/>
                  <a:pt x="191385" y="192881"/>
                </a:cubicBezTo>
                <a:cubicBezTo>
                  <a:pt x="205672" y="178594"/>
                  <a:pt x="227858" y="169187"/>
                  <a:pt x="234247" y="150019"/>
                </a:cubicBezTo>
                <a:cubicBezTo>
                  <a:pt x="236628" y="142875"/>
                  <a:pt x="238747" y="135638"/>
                  <a:pt x="241391" y="128587"/>
                </a:cubicBezTo>
                <a:cubicBezTo>
                  <a:pt x="245893" y="116580"/>
                  <a:pt x="251993" y="105151"/>
                  <a:pt x="255678" y="92869"/>
                </a:cubicBezTo>
                <a:cubicBezTo>
                  <a:pt x="259167" y="81239"/>
                  <a:pt x="260441" y="69056"/>
                  <a:pt x="262822" y="57150"/>
                </a:cubicBezTo>
                <a:cubicBezTo>
                  <a:pt x="260441" y="40481"/>
                  <a:pt x="263208" y="22204"/>
                  <a:pt x="255678" y="7144"/>
                </a:cubicBezTo>
                <a:cubicBezTo>
                  <a:pt x="252310" y="409"/>
                  <a:pt x="241777" y="0"/>
                  <a:pt x="234247" y="0"/>
                </a:cubicBezTo>
                <a:cubicBezTo>
                  <a:pt x="207945" y="0"/>
                  <a:pt x="181860" y="4763"/>
                  <a:pt x="155666" y="7144"/>
                </a:cubicBezTo>
                <a:cubicBezTo>
                  <a:pt x="148522" y="9525"/>
                  <a:pt x="141475" y="12218"/>
                  <a:pt x="134235" y="14287"/>
                </a:cubicBezTo>
                <a:cubicBezTo>
                  <a:pt x="124795" y="16984"/>
                  <a:pt x="114684" y="17563"/>
                  <a:pt x="105660" y="21431"/>
                </a:cubicBezTo>
                <a:cubicBezTo>
                  <a:pt x="97768" y="24813"/>
                  <a:pt x="91908" y="31879"/>
                  <a:pt x="84228" y="35719"/>
                </a:cubicBezTo>
                <a:cubicBezTo>
                  <a:pt x="77493" y="39086"/>
                  <a:pt x="81847" y="36909"/>
                  <a:pt x="69941" y="57150"/>
                </a:cubicBezTo>
                <a:close/>
              </a:path>
            </a:pathLst>
          </a:custGeom>
          <a:solidFill>
            <a:srgbClr val="FF0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699F95E-1637-4926-A9CF-01A23EDD5781}"/>
              </a:ext>
            </a:extLst>
          </p:cNvPr>
          <p:cNvSpPr/>
          <p:nvPr/>
        </p:nvSpPr>
        <p:spPr>
          <a:xfrm>
            <a:off x="1297466" y="5681755"/>
            <a:ext cx="750215" cy="178593"/>
          </a:xfrm>
          <a:custGeom>
            <a:avLst/>
            <a:gdLst>
              <a:gd name="connsiteX0" fmla="*/ 78703 w 750215"/>
              <a:gd name="connsiteY0" fmla="*/ 0 h 178593"/>
              <a:gd name="connsiteX1" fmla="*/ 7265 w 750215"/>
              <a:gd name="connsiteY1" fmla="*/ 35718 h 178593"/>
              <a:gd name="connsiteX2" fmla="*/ 7265 w 750215"/>
              <a:gd name="connsiteY2" fmla="*/ 114300 h 178593"/>
              <a:gd name="connsiteX3" fmla="*/ 107278 w 750215"/>
              <a:gd name="connsiteY3" fmla="*/ 121443 h 178593"/>
              <a:gd name="connsiteX4" fmla="*/ 185859 w 750215"/>
              <a:gd name="connsiteY4" fmla="*/ 114300 h 178593"/>
              <a:gd name="connsiteX5" fmla="*/ 235865 w 750215"/>
              <a:gd name="connsiteY5" fmla="*/ 100012 h 178593"/>
              <a:gd name="connsiteX6" fmla="*/ 271584 w 750215"/>
              <a:gd name="connsiteY6" fmla="*/ 85725 h 178593"/>
              <a:gd name="connsiteX7" fmla="*/ 321590 w 750215"/>
              <a:gd name="connsiteY7" fmla="*/ 78581 h 178593"/>
              <a:gd name="connsiteX8" fmla="*/ 443034 w 750215"/>
              <a:gd name="connsiteY8" fmla="*/ 85725 h 178593"/>
              <a:gd name="connsiteX9" fmla="*/ 507328 w 750215"/>
              <a:gd name="connsiteY9" fmla="*/ 128587 h 178593"/>
              <a:gd name="connsiteX10" fmla="*/ 528759 w 750215"/>
              <a:gd name="connsiteY10" fmla="*/ 135731 h 178593"/>
              <a:gd name="connsiteX11" fmla="*/ 578765 w 750215"/>
              <a:gd name="connsiteY11" fmla="*/ 150018 h 178593"/>
              <a:gd name="connsiteX12" fmla="*/ 600197 w 750215"/>
              <a:gd name="connsiteY12" fmla="*/ 164306 h 178593"/>
              <a:gd name="connsiteX13" fmla="*/ 664490 w 750215"/>
              <a:gd name="connsiteY13" fmla="*/ 178593 h 178593"/>
              <a:gd name="connsiteX14" fmla="*/ 714497 w 750215"/>
              <a:gd name="connsiteY14" fmla="*/ 171450 h 178593"/>
              <a:gd name="connsiteX15" fmla="*/ 728784 w 750215"/>
              <a:gd name="connsiteY15" fmla="*/ 150018 h 178593"/>
              <a:gd name="connsiteX16" fmla="*/ 750215 w 750215"/>
              <a:gd name="connsiteY16" fmla="*/ 135731 h 178593"/>
              <a:gd name="connsiteX17" fmla="*/ 743072 w 750215"/>
              <a:gd name="connsiteY17" fmla="*/ 107156 h 178593"/>
              <a:gd name="connsiteX18" fmla="*/ 721640 w 750215"/>
              <a:gd name="connsiteY18" fmla="*/ 85725 h 178593"/>
              <a:gd name="connsiteX19" fmla="*/ 657347 w 750215"/>
              <a:gd name="connsiteY19" fmla="*/ 57150 h 178593"/>
              <a:gd name="connsiteX20" fmla="*/ 635915 w 750215"/>
              <a:gd name="connsiteY20" fmla="*/ 50006 h 178593"/>
              <a:gd name="connsiteX21" fmla="*/ 378740 w 750215"/>
              <a:gd name="connsiteY21" fmla="*/ 35718 h 178593"/>
              <a:gd name="connsiteX22" fmla="*/ 214434 w 750215"/>
              <a:gd name="connsiteY22" fmla="*/ 28575 h 178593"/>
              <a:gd name="connsiteX23" fmla="*/ 142997 w 750215"/>
              <a:gd name="connsiteY23" fmla="*/ 14287 h 178593"/>
              <a:gd name="connsiteX24" fmla="*/ 121565 w 750215"/>
              <a:gd name="connsiteY24" fmla="*/ 7143 h 178593"/>
              <a:gd name="connsiteX25" fmla="*/ 78703 w 750215"/>
              <a:gd name="connsiteY25" fmla="*/ 0 h 1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0215" h="178593">
                <a:moveTo>
                  <a:pt x="78703" y="0"/>
                </a:moveTo>
                <a:cubicBezTo>
                  <a:pt x="54890" y="11906"/>
                  <a:pt x="26965" y="17809"/>
                  <a:pt x="7265" y="35718"/>
                </a:cubicBezTo>
                <a:cubicBezTo>
                  <a:pt x="-1593" y="43770"/>
                  <a:pt x="-3217" y="109408"/>
                  <a:pt x="7265" y="114300"/>
                </a:cubicBezTo>
                <a:cubicBezTo>
                  <a:pt x="37552" y="128434"/>
                  <a:pt x="73940" y="119062"/>
                  <a:pt x="107278" y="121443"/>
                </a:cubicBezTo>
                <a:cubicBezTo>
                  <a:pt x="133472" y="119062"/>
                  <a:pt x="159788" y="117776"/>
                  <a:pt x="185859" y="114300"/>
                </a:cubicBezTo>
                <a:cubicBezTo>
                  <a:pt x="197508" y="112747"/>
                  <a:pt x="223704" y="104572"/>
                  <a:pt x="235865" y="100012"/>
                </a:cubicBezTo>
                <a:cubicBezTo>
                  <a:pt x="247872" y="95509"/>
                  <a:pt x="259143" y="88835"/>
                  <a:pt x="271584" y="85725"/>
                </a:cubicBezTo>
                <a:cubicBezTo>
                  <a:pt x="287919" y="81641"/>
                  <a:pt x="304921" y="80962"/>
                  <a:pt x="321590" y="78581"/>
                </a:cubicBezTo>
                <a:cubicBezTo>
                  <a:pt x="362071" y="80962"/>
                  <a:pt x="403408" y="77111"/>
                  <a:pt x="443034" y="85725"/>
                </a:cubicBezTo>
                <a:cubicBezTo>
                  <a:pt x="504636" y="99117"/>
                  <a:pt x="465812" y="114748"/>
                  <a:pt x="507328" y="128587"/>
                </a:cubicBezTo>
                <a:cubicBezTo>
                  <a:pt x="514472" y="130968"/>
                  <a:pt x="521519" y="133662"/>
                  <a:pt x="528759" y="135731"/>
                </a:cubicBezTo>
                <a:cubicBezTo>
                  <a:pt x="591575" y="153679"/>
                  <a:pt x="527361" y="132885"/>
                  <a:pt x="578765" y="150018"/>
                </a:cubicBezTo>
                <a:cubicBezTo>
                  <a:pt x="585909" y="154781"/>
                  <a:pt x="592517" y="160466"/>
                  <a:pt x="600197" y="164306"/>
                </a:cubicBezTo>
                <a:cubicBezTo>
                  <a:pt x="617785" y="173100"/>
                  <a:pt x="648024" y="175849"/>
                  <a:pt x="664490" y="178593"/>
                </a:cubicBezTo>
                <a:cubicBezTo>
                  <a:pt x="681159" y="176212"/>
                  <a:pt x="699110" y="178289"/>
                  <a:pt x="714497" y="171450"/>
                </a:cubicBezTo>
                <a:cubicBezTo>
                  <a:pt x="722343" y="167963"/>
                  <a:pt x="722713" y="156089"/>
                  <a:pt x="728784" y="150018"/>
                </a:cubicBezTo>
                <a:cubicBezTo>
                  <a:pt x="734855" y="143947"/>
                  <a:pt x="743071" y="140493"/>
                  <a:pt x="750215" y="135731"/>
                </a:cubicBezTo>
                <a:cubicBezTo>
                  <a:pt x="747834" y="126206"/>
                  <a:pt x="747943" y="115680"/>
                  <a:pt x="743072" y="107156"/>
                </a:cubicBezTo>
                <a:cubicBezTo>
                  <a:pt x="738060" y="98384"/>
                  <a:pt x="729401" y="92193"/>
                  <a:pt x="721640" y="85725"/>
                </a:cubicBezTo>
                <a:cubicBezTo>
                  <a:pt x="698996" y="66855"/>
                  <a:pt x="688501" y="67535"/>
                  <a:pt x="657347" y="57150"/>
                </a:cubicBezTo>
                <a:lnTo>
                  <a:pt x="635915" y="50006"/>
                </a:lnTo>
                <a:cubicBezTo>
                  <a:pt x="539475" y="17859"/>
                  <a:pt x="626458" y="44565"/>
                  <a:pt x="378740" y="35718"/>
                </a:cubicBezTo>
                <a:lnTo>
                  <a:pt x="214434" y="28575"/>
                </a:lnTo>
                <a:cubicBezTo>
                  <a:pt x="166017" y="12435"/>
                  <a:pt x="225081" y="30704"/>
                  <a:pt x="142997" y="14287"/>
                </a:cubicBezTo>
                <a:cubicBezTo>
                  <a:pt x="135613" y="12810"/>
                  <a:pt x="128709" y="9524"/>
                  <a:pt x="121565" y="7143"/>
                </a:cubicBezTo>
                <a:lnTo>
                  <a:pt x="78703" y="0"/>
                </a:lnTo>
                <a:close/>
              </a:path>
            </a:pathLst>
          </a:custGeom>
          <a:solidFill>
            <a:srgbClr val="0CF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4C4F94FC-161C-4207-B8E8-A6C0B93D2F79}"/>
              </a:ext>
            </a:extLst>
          </p:cNvPr>
          <p:cNvSpPr/>
          <p:nvPr/>
        </p:nvSpPr>
        <p:spPr>
          <a:xfrm>
            <a:off x="1804335" y="4938805"/>
            <a:ext cx="707690" cy="542925"/>
          </a:xfrm>
          <a:custGeom>
            <a:avLst/>
            <a:gdLst>
              <a:gd name="connsiteX0" fmla="*/ 357646 w 707690"/>
              <a:gd name="connsiteY0" fmla="*/ 178593 h 542925"/>
              <a:gd name="connsiteX1" fmla="*/ 321928 w 707690"/>
              <a:gd name="connsiteY1" fmla="*/ 171450 h 542925"/>
              <a:gd name="connsiteX2" fmla="*/ 207628 w 707690"/>
              <a:gd name="connsiteY2" fmla="*/ 71437 h 542925"/>
              <a:gd name="connsiteX3" fmla="*/ 186196 w 707690"/>
              <a:gd name="connsiteY3" fmla="*/ 64293 h 542925"/>
              <a:gd name="connsiteX4" fmla="*/ 143334 w 707690"/>
              <a:gd name="connsiteY4" fmla="*/ 35718 h 542925"/>
              <a:gd name="connsiteX5" fmla="*/ 121903 w 707690"/>
              <a:gd name="connsiteY5" fmla="*/ 21431 h 542925"/>
              <a:gd name="connsiteX6" fmla="*/ 100471 w 707690"/>
              <a:gd name="connsiteY6" fmla="*/ 7143 h 542925"/>
              <a:gd name="connsiteX7" fmla="*/ 64753 w 707690"/>
              <a:gd name="connsiteY7" fmla="*/ 0 h 542925"/>
              <a:gd name="connsiteX8" fmla="*/ 14746 w 707690"/>
              <a:gd name="connsiteY8" fmla="*/ 7143 h 542925"/>
              <a:gd name="connsiteX9" fmla="*/ 7603 w 707690"/>
              <a:gd name="connsiteY9" fmla="*/ 64293 h 542925"/>
              <a:gd name="connsiteX10" fmla="*/ 29034 w 707690"/>
              <a:gd name="connsiteY10" fmla="*/ 71437 h 542925"/>
              <a:gd name="connsiteX11" fmla="*/ 64753 w 707690"/>
              <a:gd name="connsiteY11" fmla="*/ 85725 h 542925"/>
              <a:gd name="connsiteX12" fmla="*/ 93328 w 707690"/>
              <a:gd name="connsiteY12" fmla="*/ 92868 h 542925"/>
              <a:gd name="connsiteX13" fmla="*/ 136190 w 707690"/>
              <a:gd name="connsiteY13" fmla="*/ 107156 h 542925"/>
              <a:gd name="connsiteX14" fmla="*/ 193340 w 707690"/>
              <a:gd name="connsiteY14" fmla="*/ 121443 h 542925"/>
              <a:gd name="connsiteX15" fmla="*/ 214771 w 707690"/>
              <a:gd name="connsiteY15" fmla="*/ 135731 h 542925"/>
              <a:gd name="connsiteX16" fmla="*/ 279065 w 707690"/>
              <a:gd name="connsiteY16" fmla="*/ 150018 h 542925"/>
              <a:gd name="connsiteX17" fmla="*/ 300496 w 707690"/>
              <a:gd name="connsiteY17" fmla="*/ 171450 h 542925"/>
              <a:gd name="connsiteX18" fmla="*/ 329071 w 707690"/>
              <a:gd name="connsiteY18" fmla="*/ 214312 h 542925"/>
              <a:gd name="connsiteX19" fmla="*/ 350503 w 707690"/>
              <a:gd name="connsiteY19" fmla="*/ 235743 h 542925"/>
              <a:gd name="connsiteX20" fmla="*/ 379078 w 707690"/>
              <a:gd name="connsiteY20" fmla="*/ 278606 h 542925"/>
              <a:gd name="connsiteX21" fmla="*/ 414796 w 707690"/>
              <a:gd name="connsiteY21" fmla="*/ 342900 h 542925"/>
              <a:gd name="connsiteX22" fmla="*/ 436228 w 707690"/>
              <a:gd name="connsiteY22" fmla="*/ 364331 h 542925"/>
              <a:gd name="connsiteX23" fmla="*/ 464803 w 707690"/>
              <a:gd name="connsiteY23" fmla="*/ 407193 h 542925"/>
              <a:gd name="connsiteX24" fmla="*/ 479090 w 707690"/>
              <a:gd name="connsiteY24" fmla="*/ 428625 h 542925"/>
              <a:gd name="connsiteX25" fmla="*/ 521953 w 707690"/>
              <a:gd name="connsiteY25" fmla="*/ 471487 h 542925"/>
              <a:gd name="connsiteX26" fmla="*/ 543384 w 707690"/>
              <a:gd name="connsiteY26" fmla="*/ 485775 h 542925"/>
              <a:gd name="connsiteX27" fmla="*/ 564815 w 707690"/>
              <a:gd name="connsiteY27" fmla="*/ 507206 h 542925"/>
              <a:gd name="connsiteX28" fmla="*/ 629109 w 707690"/>
              <a:gd name="connsiteY28" fmla="*/ 542925 h 542925"/>
              <a:gd name="connsiteX29" fmla="*/ 671971 w 707690"/>
              <a:gd name="connsiteY29" fmla="*/ 528637 h 542925"/>
              <a:gd name="connsiteX30" fmla="*/ 707690 w 707690"/>
              <a:gd name="connsiteY30" fmla="*/ 492918 h 542925"/>
              <a:gd name="connsiteX31" fmla="*/ 700546 w 707690"/>
              <a:gd name="connsiteY31" fmla="*/ 371475 h 542925"/>
              <a:gd name="connsiteX32" fmla="*/ 686259 w 707690"/>
              <a:gd name="connsiteY32" fmla="*/ 350043 h 542925"/>
              <a:gd name="connsiteX33" fmla="*/ 650540 w 707690"/>
              <a:gd name="connsiteY33" fmla="*/ 292893 h 542925"/>
              <a:gd name="connsiteX34" fmla="*/ 636253 w 707690"/>
              <a:gd name="connsiteY34" fmla="*/ 271462 h 542925"/>
              <a:gd name="connsiteX35" fmla="*/ 629109 w 707690"/>
              <a:gd name="connsiteY35" fmla="*/ 250031 h 542925"/>
              <a:gd name="connsiteX36" fmla="*/ 600534 w 707690"/>
              <a:gd name="connsiteY36" fmla="*/ 235743 h 542925"/>
              <a:gd name="connsiteX37" fmla="*/ 557671 w 707690"/>
              <a:gd name="connsiteY37" fmla="*/ 207168 h 542925"/>
              <a:gd name="connsiteX38" fmla="*/ 507665 w 707690"/>
              <a:gd name="connsiteY38" fmla="*/ 192881 h 542925"/>
              <a:gd name="connsiteX39" fmla="*/ 464803 w 707690"/>
              <a:gd name="connsiteY39" fmla="*/ 178593 h 542925"/>
              <a:gd name="connsiteX40" fmla="*/ 421940 w 707690"/>
              <a:gd name="connsiteY40" fmla="*/ 164306 h 542925"/>
              <a:gd name="connsiteX41" fmla="*/ 400509 w 707690"/>
              <a:gd name="connsiteY41" fmla="*/ 150018 h 542925"/>
              <a:gd name="connsiteX42" fmla="*/ 357646 w 707690"/>
              <a:gd name="connsiteY42" fmla="*/ 178593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07690" h="542925">
                <a:moveTo>
                  <a:pt x="357646" y="178593"/>
                </a:moveTo>
                <a:cubicBezTo>
                  <a:pt x="344549" y="182165"/>
                  <a:pt x="332339" y="177697"/>
                  <a:pt x="321928" y="171450"/>
                </a:cubicBezTo>
                <a:cubicBezTo>
                  <a:pt x="211283" y="105064"/>
                  <a:pt x="287577" y="133620"/>
                  <a:pt x="207628" y="71437"/>
                </a:cubicBezTo>
                <a:cubicBezTo>
                  <a:pt x="201684" y="66814"/>
                  <a:pt x="192779" y="67950"/>
                  <a:pt x="186196" y="64293"/>
                </a:cubicBezTo>
                <a:cubicBezTo>
                  <a:pt x="171186" y="55954"/>
                  <a:pt x="157621" y="45243"/>
                  <a:pt x="143334" y="35718"/>
                </a:cubicBezTo>
                <a:lnTo>
                  <a:pt x="121903" y="21431"/>
                </a:lnTo>
                <a:cubicBezTo>
                  <a:pt x="114759" y="16668"/>
                  <a:pt x="108890" y="8827"/>
                  <a:pt x="100471" y="7143"/>
                </a:cubicBezTo>
                <a:lnTo>
                  <a:pt x="64753" y="0"/>
                </a:lnTo>
                <a:cubicBezTo>
                  <a:pt x="48084" y="2381"/>
                  <a:pt x="30133" y="304"/>
                  <a:pt x="14746" y="7143"/>
                </a:cubicBezTo>
                <a:cubicBezTo>
                  <a:pt x="-6453" y="16565"/>
                  <a:pt x="-974" y="51427"/>
                  <a:pt x="7603" y="64293"/>
                </a:cubicBezTo>
                <a:cubicBezTo>
                  <a:pt x="11780" y="70558"/>
                  <a:pt x="21983" y="68793"/>
                  <a:pt x="29034" y="71437"/>
                </a:cubicBezTo>
                <a:cubicBezTo>
                  <a:pt x="41041" y="75940"/>
                  <a:pt x="52587" y="81670"/>
                  <a:pt x="64753" y="85725"/>
                </a:cubicBezTo>
                <a:cubicBezTo>
                  <a:pt x="74067" y="88830"/>
                  <a:pt x="83924" y="90047"/>
                  <a:pt x="93328" y="92868"/>
                </a:cubicBezTo>
                <a:cubicBezTo>
                  <a:pt x="107753" y="97196"/>
                  <a:pt x="121422" y="104202"/>
                  <a:pt x="136190" y="107156"/>
                </a:cubicBezTo>
                <a:cubicBezTo>
                  <a:pt x="179293" y="115777"/>
                  <a:pt x="160390" y="110461"/>
                  <a:pt x="193340" y="121443"/>
                </a:cubicBezTo>
                <a:cubicBezTo>
                  <a:pt x="200484" y="126206"/>
                  <a:pt x="206880" y="132349"/>
                  <a:pt x="214771" y="135731"/>
                </a:cubicBezTo>
                <a:cubicBezTo>
                  <a:pt x="223603" y="139516"/>
                  <a:pt x="272703" y="148746"/>
                  <a:pt x="279065" y="150018"/>
                </a:cubicBezTo>
                <a:cubicBezTo>
                  <a:pt x="286209" y="157162"/>
                  <a:pt x="294293" y="163475"/>
                  <a:pt x="300496" y="171450"/>
                </a:cubicBezTo>
                <a:cubicBezTo>
                  <a:pt x="311038" y="185004"/>
                  <a:pt x="316929" y="202170"/>
                  <a:pt x="329071" y="214312"/>
                </a:cubicBezTo>
                <a:cubicBezTo>
                  <a:pt x="336215" y="221456"/>
                  <a:pt x="344300" y="227768"/>
                  <a:pt x="350503" y="235743"/>
                </a:cubicBezTo>
                <a:cubicBezTo>
                  <a:pt x="361045" y="249297"/>
                  <a:pt x="379078" y="278606"/>
                  <a:pt x="379078" y="278606"/>
                </a:cubicBezTo>
                <a:cubicBezTo>
                  <a:pt x="388060" y="305555"/>
                  <a:pt x="390232" y="318337"/>
                  <a:pt x="414796" y="342900"/>
                </a:cubicBezTo>
                <a:cubicBezTo>
                  <a:pt x="421940" y="350044"/>
                  <a:pt x="430025" y="356356"/>
                  <a:pt x="436228" y="364331"/>
                </a:cubicBezTo>
                <a:cubicBezTo>
                  <a:pt x="446770" y="377885"/>
                  <a:pt x="455278" y="392906"/>
                  <a:pt x="464803" y="407193"/>
                </a:cubicBezTo>
                <a:cubicBezTo>
                  <a:pt x="469566" y="414337"/>
                  <a:pt x="473019" y="422554"/>
                  <a:pt x="479090" y="428625"/>
                </a:cubicBezTo>
                <a:cubicBezTo>
                  <a:pt x="493378" y="442912"/>
                  <a:pt x="505141" y="460279"/>
                  <a:pt x="521953" y="471487"/>
                </a:cubicBezTo>
                <a:cubicBezTo>
                  <a:pt x="529097" y="476250"/>
                  <a:pt x="536788" y="480278"/>
                  <a:pt x="543384" y="485775"/>
                </a:cubicBezTo>
                <a:cubicBezTo>
                  <a:pt x="551145" y="492243"/>
                  <a:pt x="556840" y="501004"/>
                  <a:pt x="564815" y="507206"/>
                </a:cubicBezTo>
                <a:cubicBezTo>
                  <a:pt x="601661" y="535863"/>
                  <a:pt x="596774" y="532146"/>
                  <a:pt x="629109" y="542925"/>
                </a:cubicBezTo>
                <a:cubicBezTo>
                  <a:pt x="643396" y="538162"/>
                  <a:pt x="663617" y="541168"/>
                  <a:pt x="671971" y="528637"/>
                </a:cubicBezTo>
                <a:cubicBezTo>
                  <a:pt x="691022" y="500062"/>
                  <a:pt x="679115" y="511969"/>
                  <a:pt x="707690" y="492918"/>
                </a:cubicBezTo>
                <a:cubicBezTo>
                  <a:pt x="705309" y="452437"/>
                  <a:pt x="706561" y="411577"/>
                  <a:pt x="700546" y="371475"/>
                </a:cubicBezTo>
                <a:cubicBezTo>
                  <a:pt x="699272" y="362984"/>
                  <a:pt x="690868" y="357287"/>
                  <a:pt x="686259" y="350043"/>
                </a:cubicBezTo>
                <a:cubicBezTo>
                  <a:pt x="674198" y="331090"/>
                  <a:pt x="662601" y="311846"/>
                  <a:pt x="650540" y="292893"/>
                </a:cubicBezTo>
                <a:cubicBezTo>
                  <a:pt x="645931" y="285650"/>
                  <a:pt x="638968" y="279607"/>
                  <a:pt x="636253" y="271462"/>
                </a:cubicBezTo>
                <a:cubicBezTo>
                  <a:pt x="633872" y="264318"/>
                  <a:pt x="634434" y="255356"/>
                  <a:pt x="629109" y="250031"/>
                </a:cubicBezTo>
                <a:cubicBezTo>
                  <a:pt x="621579" y="242501"/>
                  <a:pt x="609666" y="241222"/>
                  <a:pt x="600534" y="235743"/>
                </a:cubicBezTo>
                <a:cubicBezTo>
                  <a:pt x="585810" y="226908"/>
                  <a:pt x="573962" y="212598"/>
                  <a:pt x="557671" y="207168"/>
                </a:cubicBezTo>
                <a:cubicBezTo>
                  <a:pt x="485591" y="183144"/>
                  <a:pt x="597440" y="219815"/>
                  <a:pt x="507665" y="192881"/>
                </a:cubicBezTo>
                <a:cubicBezTo>
                  <a:pt x="493240" y="188553"/>
                  <a:pt x="479090" y="183355"/>
                  <a:pt x="464803" y="178593"/>
                </a:cubicBezTo>
                <a:cubicBezTo>
                  <a:pt x="464798" y="178591"/>
                  <a:pt x="421945" y="164310"/>
                  <a:pt x="421940" y="164306"/>
                </a:cubicBezTo>
                <a:cubicBezTo>
                  <a:pt x="414796" y="159543"/>
                  <a:pt x="408838" y="152100"/>
                  <a:pt x="400509" y="150018"/>
                </a:cubicBezTo>
                <a:cubicBezTo>
                  <a:pt x="388958" y="147130"/>
                  <a:pt x="370743" y="175021"/>
                  <a:pt x="357646" y="178593"/>
                </a:cubicBezTo>
                <a:close/>
              </a:path>
            </a:pathLst>
          </a:custGeom>
          <a:solidFill>
            <a:srgbClr val="FF0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B137D-0CC8-4596-A54C-BECB31A72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62" y="1746164"/>
            <a:ext cx="8224026" cy="45631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B68756-42C7-46BA-98A5-C3FD7ADA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Ultra-plex fluorescence imaging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1E46A-F3EB-4269-9AE6-ABCFFFA6F466}"/>
              </a:ext>
            </a:extLst>
          </p:cNvPr>
          <p:cNvSpPr txBox="1"/>
          <p:nvPr/>
        </p:nvSpPr>
        <p:spPr>
          <a:xfrm>
            <a:off x="8717167" y="6453180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Simon Walker – BI Imaging Facility</a:t>
            </a:r>
          </a:p>
        </p:txBody>
      </p:sp>
    </p:spTree>
    <p:extLst>
      <p:ext uri="{BB962C8B-B14F-4D97-AF65-F5344CB8AC3E}">
        <p14:creationId xmlns:p14="http://schemas.microsoft.com/office/powerpoint/2010/main" val="40906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08047 0.1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3959 0.146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2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0043 0.146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72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4506 0.146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731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08047 0.152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76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03959 0.1460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29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043 0.14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729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04506 0.146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731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Species specific genome viewer sites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628800"/>
            <a:ext cx="1656184" cy="1466719"/>
          </a:xfrm>
        </p:spPr>
      </p:pic>
      <p:sp>
        <p:nvSpPr>
          <p:cNvPr id="5" name="Rectangle 4"/>
          <p:cNvSpPr/>
          <p:nvPr/>
        </p:nvSpPr>
        <p:spPr>
          <a:xfrm>
            <a:off x="8301113" y="2174840"/>
            <a:ext cx="3772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https://www.arabidopsis.org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855374"/>
            <a:ext cx="280035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48" y="5301029"/>
            <a:ext cx="2200275" cy="542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35760" y="2008216"/>
            <a:ext cx="2606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Arabidopsis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01113" y="5387825"/>
            <a:ext cx="2945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https://wormbase.org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5760" y="5218548"/>
            <a:ext cx="3922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Nematode worms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35759" y="3833288"/>
            <a:ext cx="2431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Drosophila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01113" y="4013608"/>
            <a:ext cx="2648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https://flybase.org/</a:t>
            </a:r>
          </a:p>
        </p:txBody>
      </p:sp>
    </p:spTree>
    <p:extLst>
      <p:ext uri="{BB962C8B-B14F-4D97-AF65-F5344CB8AC3E}">
        <p14:creationId xmlns:p14="http://schemas.microsoft.com/office/powerpoint/2010/main" val="6393554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Electron Microscopy</a:t>
            </a:r>
          </a:p>
          <a:p>
            <a:pPr lvl="1"/>
            <a:r>
              <a:rPr lang="en-GB" dirty="0"/>
              <a:t>Fixed and processed samples only (not live)</a:t>
            </a:r>
          </a:p>
          <a:p>
            <a:pPr lvl="1"/>
            <a:r>
              <a:rPr lang="en-GB" dirty="0"/>
              <a:t>Very high resolution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46C94-244A-4AD9-B8D7-4E0B858EF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10"/>
          <a:stretch/>
        </p:blipFill>
        <p:spPr>
          <a:xfrm>
            <a:off x="335360" y="3429000"/>
            <a:ext cx="5328592" cy="2857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FE9827-3B99-4DB1-B1E7-0AC37B83C0B6}"/>
              </a:ext>
            </a:extLst>
          </p:cNvPr>
          <p:cNvSpPr/>
          <p:nvPr/>
        </p:nvSpPr>
        <p:spPr>
          <a:xfrm>
            <a:off x="9192344" y="6454269"/>
            <a:ext cx="29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https://www.ncl.ac.uk/emrs/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1DA88-7A36-4A1D-AD8E-201947F4F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r="14975"/>
          <a:stretch/>
        </p:blipFill>
        <p:spPr>
          <a:xfrm>
            <a:off x="6191672" y="3423731"/>
            <a:ext cx="5472608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484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Content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6915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Microscopy traditionally operated on small numbers of individual samples</a:t>
            </a:r>
          </a:p>
          <a:p>
            <a:endParaRPr lang="en-GB" dirty="0"/>
          </a:p>
          <a:p>
            <a:r>
              <a:rPr lang="en-GB" dirty="0"/>
              <a:t>Improved equipment and automation now allows for more ambitious studies</a:t>
            </a:r>
          </a:p>
          <a:p>
            <a:pPr lvl="1"/>
            <a:r>
              <a:rPr lang="en-GB" dirty="0"/>
              <a:t>384 well plates</a:t>
            </a:r>
          </a:p>
          <a:p>
            <a:pPr lvl="1"/>
            <a:r>
              <a:rPr lang="en-GB" dirty="0"/>
              <a:t>30 images per well</a:t>
            </a:r>
          </a:p>
          <a:p>
            <a:pPr lvl="1"/>
            <a:r>
              <a:rPr lang="en-GB" dirty="0"/>
              <a:t>5 different markers</a:t>
            </a:r>
          </a:p>
          <a:p>
            <a:pPr lvl="1"/>
            <a:r>
              <a:rPr lang="en-GB" dirty="0"/>
              <a:t>Thousands of images</a:t>
            </a:r>
          </a:p>
          <a:p>
            <a:pPr lvl="1"/>
            <a:r>
              <a:rPr lang="en-GB" dirty="0"/>
              <a:t>Hundreds of measured features per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3736667"/>
            <a:ext cx="3110136" cy="1866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073" y="3783553"/>
            <a:ext cx="3630191" cy="18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1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Imaging Flow Cytometry</a:t>
            </a:r>
            <a:br>
              <a:rPr lang="en-GB" dirty="0"/>
            </a:br>
            <a:r>
              <a:rPr lang="en-GB" dirty="0"/>
              <a:t>High Content Imaging from Flowed Cells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35360" y="1556792"/>
            <a:ext cx="3791744" cy="4963690"/>
            <a:chOff x="0" y="1340768"/>
            <a:chExt cx="3791744" cy="496369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3526408"/>
              <a:ext cx="3791744" cy="1270744"/>
              <a:chOff x="0" y="3526408"/>
              <a:chExt cx="3791744" cy="127074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0" y="3526408"/>
                <a:ext cx="3791744" cy="127074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 rot="19800000">
                <a:off x="2623944" y="3692533"/>
                <a:ext cx="864096" cy="744910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847528" y="1340768"/>
              <a:ext cx="648072" cy="49636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1847528" y="1417638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847528" y="2236602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847528" y="3055566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1837047" y="3874530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1837047" y="4693494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1837047" y="5512458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1882" y="3693741"/>
              <a:ext cx="2693758" cy="895435"/>
              <a:chOff x="161882" y="3693741"/>
              <a:chExt cx="2693758" cy="895435"/>
            </a:xfrm>
          </p:grpSpPr>
          <p:sp>
            <p:nvSpPr>
              <p:cNvPr id="15" name="5-Point Star 14"/>
              <p:cNvSpPr/>
              <p:nvPr/>
            </p:nvSpPr>
            <p:spPr>
              <a:xfrm>
                <a:off x="161882" y="3693741"/>
                <a:ext cx="895435" cy="895435"/>
              </a:xfrm>
              <a:prstGeom prst="star5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057317" y="39479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1055440" y="41003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055440" y="42527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1055440" y="44051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007" y="3909765"/>
            <a:ext cx="5161800" cy="856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2073767"/>
            <a:ext cx="3560130" cy="18196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31019" y="5635927"/>
            <a:ext cx="7560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600" dirty="0"/>
              <a:t>Up to 5000 cells per second</a:t>
            </a:r>
          </a:p>
          <a:p>
            <a:pPr algn="r"/>
            <a:r>
              <a:rPr lang="en-GB" sz="3600" dirty="0"/>
              <a:t>Automated real-time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1264573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Content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Screening for drugs with specific phenotypic effects</a:t>
            </a:r>
          </a:p>
          <a:p>
            <a:r>
              <a:rPr lang="en-GB" dirty="0"/>
              <a:t>Measuring CRISPR library phenotypes</a:t>
            </a:r>
          </a:p>
          <a:p>
            <a:r>
              <a:rPr lang="en-GB" dirty="0"/>
              <a:t>Measuring RNAi library phenotypes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0728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F02CE-C025-463B-B4D3-543C63A6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1450"/>
            <a:ext cx="6972300" cy="3257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98860-0268-4EF5-98BF-0C501052F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360" y="1700808"/>
            <a:ext cx="9019280" cy="4045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33CFDC-870B-46AC-9B22-3626199B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3" y="3372840"/>
            <a:ext cx="8365841" cy="34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37648" y="-26513"/>
            <a:ext cx="5054352" cy="1143000"/>
          </a:xfrm>
        </p:spPr>
        <p:txBody>
          <a:bodyPr/>
          <a:lstStyle/>
          <a:p>
            <a:r>
              <a:rPr lang="en-GB" dirty="0"/>
              <a:t>Image Data Resource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43" y="111599"/>
            <a:ext cx="1990725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092" y="1131422"/>
            <a:ext cx="6998623" cy="4673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85" y="3756645"/>
            <a:ext cx="2331315" cy="3101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12"/>
            <a:ext cx="5074563" cy="68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9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Imaging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961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Computational Environments for Processing and Analysing Big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49080"/>
            <a:ext cx="8534400" cy="1752600"/>
          </a:xfrm>
        </p:spPr>
        <p:txBody>
          <a:bodyPr/>
          <a:lstStyle/>
          <a:p>
            <a:r>
              <a:rPr lang="en-GB" dirty="0"/>
              <a:t>Simon Andrews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5991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 for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Physical</a:t>
            </a:r>
          </a:p>
          <a:p>
            <a:pPr lvl="1"/>
            <a:r>
              <a:rPr lang="en-GB" dirty="0"/>
              <a:t>What sort of machine / storage can I use?</a:t>
            </a:r>
          </a:p>
          <a:p>
            <a:pPr lvl="1"/>
            <a:r>
              <a:rPr lang="en-GB" dirty="0"/>
              <a:t>What will I need?</a:t>
            </a:r>
          </a:p>
          <a:p>
            <a:endParaRPr lang="en-GB" dirty="0"/>
          </a:p>
          <a:p>
            <a:r>
              <a:rPr lang="en-GB" dirty="0"/>
              <a:t>Software</a:t>
            </a:r>
          </a:p>
          <a:p>
            <a:pPr lvl="1"/>
            <a:r>
              <a:rPr lang="en-GB" dirty="0"/>
              <a:t>What programs exist to process / analyse my data?</a:t>
            </a:r>
          </a:p>
          <a:p>
            <a:pPr lvl="1"/>
            <a:r>
              <a:rPr lang="en-GB" dirty="0"/>
              <a:t>What operating system will they run under?</a:t>
            </a:r>
          </a:p>
          <a:p>
            <a:endParaRPr lang="en-GB" dirty="0"/>
          </a:p>
          <a:p>
            <a:r>
              <a:rPr lang="en-GB" dirty="0"/>
              <a:t>Programming / Analysis</a:t>
            </a:r>
          </a:p>
          <a:p>
            <a:pPr lvl="1"/>
            <a:r>
              <a:rPr lang="en-GB" dirty="0"/>
              <a:t>How can I write new analysis tools or perform programmatic analyses?</a:t>
            </a:r>
          </a:p>
        </p:txBody>
      </p:sp>
    </p:spTree>
    <p:extLst>
      <p:ext uri="{BB962C8B-B14F-4D97-AF65-F5344CB8AC3E}">
        <p14:creationId xmlns:p14="http://schemas.microsoft.com/office/powerpoint/2010/main" val="188126143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Running programs in a command line environment</a:t>
            </a:r>
          </a:p>
          <a:p>
            <a:endParaRPr lang="en-GB" dirty="0"/>
          </a:p>
          <a:p>
            <a:r>
              <a:rPr lang="en-GB" dirty="0"/>
              <a:t>How to select which programs / methods to use?</a:t>
            </a:r>
          </a:p>
          <a:p>
            <a:endParaRPr lang="en-GB" dirty="0"/>
          </a:p>
          <a:p>
            <a:r>
              <a:rPr lang="en-GB" dirty="0"/>
              <a:t>Programmatic analysis with R and </a:t>
            </a:r>
            <a:r>
              <a:rPr lang="en-GB" dirty="0" err="1"/>
              <a:t>Tidyverse</a:t>
            </a:r>
            <a:endParaRPr lang="en-GB" dirty="0"/>
          </a:p>
          <a:p>
            <a:endParaRPr lang="en-GB" dirty="0"/>
          </a:p>
          <a:p>
            <a:r>
              <a:rPr lang="en-GB" dirty="0"/>
              <a:t>Developing new analysis tools with python</a:t>
            </a:r>
          </a:p>
        </p:txBody>
      </p:sp>
    </p:spTree>
    <p:extLst>
      <p:ext uri="{BB962C8B-B14F-4D97-AF65-F5344CB8AC3E}">
        <p14:creationId xmlns:p14="http://schemas.microsoft.com/office/powerpoint/2010/main" val="117281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Generic genome viewer sites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9600" y="3501008"/>
            <a:ext cx="9969376" cy="792708"/>
            <a:chOff x="609600" y="3788420"/>
            <a:chExt cx="9969376" cy="792708"/>
          </a:xfrm>
        </p:grpSpPr>
        <p:sp>
          <p:nvSpPr>
            <p:cNvPr id="13" name="TextBox 12"/>
            <p:cNvSpPr txBox="1"/>
            <p:nvPr/>
          </p:nvSpPr>
          <p:spPr>
            <a:xfrm>
              <a:off x="3647728" y="3833288"/>
              <a:ext cx="31290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/>
                <a:t>UCSC Browser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48128" y="4013608"/>
              <a:ext cx="33308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https://genome.ucsc.edu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3788420"/>
              <a:ext cx="2089867" cy="79270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35360" y="4854719"/>
            <a:ext cx="11879577" cy="1166569"/>
            <a:chOff x="335360" y="4854719"/>
            <a:chExt cx="11879577" cy="1166569"/>
          </a:xfrm>
        </p:grpSpPr>
        <p:sp>
          <p:nvSpPr>
            <p:cNvPr id="11" name="Rectangle 10"/>
            <p:cNvSpPr/>
            <p:nvPr/>
          </p:nvSpPr>
          <p:spPr>
            <a:xfrm>
              <a:off x="7248128" y="5387825"/>
              <a:ext cx="49668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https://epigenomegateway.wustl.edu/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7729" y="5218548"/>
              <a:ext cx="3499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/>
                <a:t>WashU</a:t>
              </a:r>
              <a:r>
                <a:rPr lang="en-GB" sz="4000" dirty="0"/>
                <a:t> Browser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5"/>
            <a:stretch/>
          </p:blipFill>
          <p:spPr>
            <a:xfrm>
              <a:off x="335360" y="4854719"/>
              <a:ext cx="3024335" cy="116656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39227" y="1916832"/>
            <a:ext cx="10125477" cy="799270"/>
            <a:chOff x="539227" y="1916832"/>
            <a:chExt cx="10125477" cy="799270"/>
          </a:xfrm>
        </p:grpSpPr>
        <p:sp>
          <p:nvSpPr>
            <p:cNvPr id="5" name="Rectangle 4"/>
            <p:cNvSpPr/>
            <p:nvPr/>
          </p:nvSpPr>
          <p:spPr>
            <a:xfrm>
              <a:off x="7248128" y="2174840"/>
              <a:ext cx="34165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https://www.ensembl.org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7729" y="2008216"/>
              <a:ext cx="19559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/>
                <a:t>Ensembl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227" y="1916832"/>
              <a:ext cx="2964485" cy="744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69127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Big Data Operating Systems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679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66" y="1233698"/>
            <a:ext cx="3256345" cy="2158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(exactly) is Linux?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1" y="1189651"/>
            <a:ext cx="3388226" cy="2489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11" y="1813515"/>
            <a:ext cx="3306178" cy="109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32" y="3832482"/>
            <a:ext cx="5245267" cy="835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15" y="5142105"/>
            <a:ext cx="4623299" cy="1042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31" y="3527594"/>
            <a:ext cx="4647680" cy="1499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A5A5B-7D9B-FD53-8887-50D830569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048" y="5502272"/>
            <a:ext cx="5459718" cy="10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566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4" y="5555348"/>
            <a:ext cx="2970455" cy="105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90" y="3307980"/>
            <a:ext cx="2801420" cy="330226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Linux?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Programs are long running and require automation</a:t>
            </a:r>
          </a:p>
          <a:p>
            <a:pPr lvl="1"/>
            <a:r>
              <a:rPr lang="en-GB" dirty="0"/>
              <a:t>Need a command line driven operating system</a:t>
            </a:r>
          </a:p>
          <a:p>
            <a:pPr lvl="1"/>
            <a:r>
              <a:rPr lang="en-GB" dirty="0"/>
              <a:t>Easy text based remote access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Computers need to operate at scale</a:t>
            </a:r>
          </a:p>
          <a:p>
            <a:pPr lvl="1"/>
            <a:r>
              <a:rPr lang="en-GB" dirty="0"/>
              <a:t>Free and open source are a real benefit</a:t>
            </a:r>
          </a:p>
          <a:p>
            <a:pPr lvl="1"/>
            <a:r>
              <a:rPr lang="en-GB" dirty="0"/>
              <a:t>Can tinker with everything to tune performance</a:t>
            </a:r>
          </a:p>
        </p:txBody>
      </p:sp>
    </p:spTree>
    <p:extLst>
      <p:ext uri="{BB962C8B-B14F-4D97-AF65-F5344CB8AC3E}">
        <p14:creationId xmlns:p14="http://schemas.microsoft.com/office/powerpoint/2010/main" val="8968231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Linux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600201"/>
            <a:ext cx="9662864" cy="514116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Bare metal</a:t>
            </a:r>
          </a:p>
          <a:p>
            <a:pPr lvl="1"/>
            <a:r>
              <a:rPr lang="en-GB" dirty="0"/>
              <a:t>Physical hardware</a:t>
            </a:r>
          </a:p>
          <a:p>
            <a:pPr lvl="1"/>
            <a:r>
              <a:rPr lang="en-GB" dirty="0"/>
              <a:t>CD / DVD / USB / Network installation</a:t>
            </a:r>
          </a:p>
          <a:p>
            <a:pPr lvl="1"/>
            <a:r>
              <a:rPr lang="en-GB" dirty="0"/>
              <a:t>Can be physically accessible (desktop) or remote (server / cluster)</a:t>
            </a:r>
          </a:p>
          <a:p>
            <a:pPr lvl="1"/>
            <a:endParaRPr lang="en-GB" dirty="0"/>
          </a:p>
          <a:p>
            <a:r>
              <a:rPr lang="en-GB" dirty="0"/>
              <a:t>Virtual Machine</a:t>
            </a:r>
          </a:p>
          <a:p>
            <a:pPr lvl="1"/>
            <a:r>
              <a:rPr lang="en-GB" dirty="0"/>
              <a:t>Runs within another operating system</a:t>
            </a:r>
          </a:p>
          <a:p>
            <a:pPr lvl="1"/>
            <a:r>
              <a:rPr lang="en-GB" dirty="0"/>
              <a:t>Portable / disposable</a:t>
            </a:r>
          </a:p>
          <a:p>
            <a:pPr lvl="1"/>
            <a:r>
              <a:rPr lang="en-GB" dirty="0"/>
              <a:t>Install from ISO / Network</a:t>
            </a:r>
          </a:p>
          <a:p>
            <a:endParaRPr lang="en-GB" dirty="0"/>
          </a:p>
          <a:p>
            <a:r>
              <a:rPr lang="en-GB" dirty="0"/>
              <a:t>Cloud</a:t>
            </a:r>
          </a:p>
          <a:p>
            <a:pPr lvl="1"/>
            <a:r>
              <a:rPr lang="en-GB" dirty="0"/>
              <a:t>Virtual machine on someone else's hardware</a:t>
            </a:r>
          </a:p>
          <a:p>
            <a:pPr lvl="1"/>
            <a:r>
              <a:rPr lang="en-GB" dirty="0"/>
              <a:t>Amazon / Google are the main providers</a:t>
            </a:r>
          </a:p>
          <a:p>
            <a:pPr lvl="1"/>
            <a:r>
              <a:rPr lang="en-GB" dirty="0"/>
              <a:t>Range of available hardware and OS images available</a:t>
            </a:r>
          </a:p>
          <a:p>
            <a:pPr lvl="1"/>
            <a:r>
              <a:rPr lang="en-GB" dirty="0"/>
              <a:t>Pay by the hour</a:t>
            </a:r>
          </a:p>
        </p:txBody>
      </p:sp>
    </p:spTree>
    <p:extLst>
      <p:ext uri="{BB962C8B-B14F-4D97-AF65-F5344CB8AC3E}">
        <p14:creationId xmlns:p14="http://schemas.microsoft.com/office/powerpoint/2010/main" val="9351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67" y="46506"/>
            <a:ext cx="10972800" cy="1143000"/>
          </a:xfrm>
        </p:spPr>
        <p:txBody>
          <a:bodyPr/>
          <a:lstStyle/>
          <a:p>
            <a:r>
              <a:rPr lang="en-GB" dirty="0"/>
              <a:t>Single Machines vs Clusters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785B33-7979-48C8-A3CF-F64280A50C0C}"/>
              </a:ext>
            </a:extLst>
          </p:cNvPr>
          <p:cNvGrpSpPr/>
          <p:nvPr/>
        </p:nvGrpSpPr>
        <p:grpSpPr>
          <a:xfrm>
            <a:off x="623392" y="1189506"/>
            <a:ext cx="4290658" cy="5668494"/>
            <a:chOff x="623392" y="1189506"/>
            <a:chExt cx="4290658" cy="5668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9225" t="24497" r="28675" b="29088"/>
            <a:stretch/>
          </p:blipFill>
          <p:spPr>
            <a:xfrm>
              <a:off x="623392" y="2817926"/>
              <a:ext cx="2020037" cy="40400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0977" y="2809002"/>
              <a:ext cx="2223073" cy="386798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571383" y="1189506"/>
              <a:ext cx="221336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1 physical box</a:t>
              </a:r>
            </a:p>
            <a:p>
              <a:pPr algn="ctr"/>
              <a:r>
                <a:rPr lang="en-GB" sz="2800" dirty="0"/>
                <a:t>28 CPU cores</a:t>
              </a:r>
            </a:p>
            <a:p>
              <a:pPr algn="ctr"/>
              <a:r>
                <a:rPr lang="en-GB" sz="2800" dirty="0"/>
                <a:t>512GB RAM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260EA-8965-470D-9B0A-B1F2E2DA93CD}"/>
              </a:ext>
            </a:extLst>
          </p:cNvPr>
          <p:cNvGrpSpPr/>
          <p:nvPr/>
        </p:nvGrpSpPr>
        <p:grpSpPr>
          <a:xfrm>
            <a:off x="6672064" y="1189506"/>
            <a:ext cx="4830630" cy="5589578"/>
            <a:chOff x="6672064" y="1189506"/>
            <a:chExt cx="4830630" cy="558957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2064" y="2809002"/>
              <a:ext cx="4830630" cy="3970082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734573" y="1189506"/>
              <a:ext cx="270561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/>
                <a:t>20 physical boxes</a:t>
              </a:r>
            </a:p>
            <a:p>
              <a:pPr algn="ctr"/>
              <a:r>
                <a:rPr lang="en-GB" sz="2800" dirty="0"/>
                <a:t>~700 CPU cores</a:t>
              </a:r>
            </a:p>
            <a:p>
              <a:pPr algn="ctr"/>
              <a:r>
                <a:rPr lang="en-GB" sz="2800" dirty="0"/>
                <a:t>7TB 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54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Cluster Queues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31904" y="1772816"/>
            <a:ext cx="648072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err="1">
                <a:latin typeface="Consolas" panose="020B0609020204030204" pitchFamily="49" charset="0"/>
              </a:rPr>
              <a:t>fastqc</a:t>
            </a:r>
            <a:r>
              <a:rPr lang="en-GB" sz="3600" dirty="0">
                <a:latin typeface="Consolas" panose="020B0609020204030204" pitchFamily="49" charset="0"/>
              </a:rPr>
              <a:t> data.fq.gz</a:t>
            </a:r>
          </a:p>
          <a:p>
            <a:endParaRPr lang="en-GB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ssub</a:t>
            </a:r>
            <a:r>
              <a:rPr lang="en-GB" dirty="0">
                <a:latin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-o f.log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--cores=2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--mem=5G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   </a:t>
            </a:r>
            <a:r>
              <a:rPr lang="en-GB" dirty="0" err="1">
                <a:latin typeface="Consolas" panose="020B0609020204030204" pitchFamily="49" charset="0"/>
              </a:rPr>
              <a:t>fastqc</a:t>
            </a:r>
            <a:r>
              <a:rPr lang="en-GB" dirty="0">
                <a:latin typeface="Consolas" panose="020B0609020204030204" pitchFamily="49" charset="0"/>
              </a:rPr>
              <a:t> data.fq.gz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132856"/>
            <a:ext cx="4255079" cy="38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Larger Scale Automation</a:t>
            </a:r>
          </a:p>
          <a:p>
            <a:r>
              <a:rPr lang="en-GB" dirty="0"/>
              <a:t>Multiple Programs</a:t>
            </a:r>
          </a:p>
          <a:p>
            <a:r>
              <a:rPr lang="en-GB" dirty="0"/>
              <a:t>Multiple Files</a:t>
            </a:r>
          </a:p>
          <a:p>
            <a:r>
              <a:rPr lang="en-GB" dirty="0"/>
              <a:t>Integrates with Clusters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nf_rnaseq</a:t>
            </a:r>
            <a:r>
              <a:rPr lang="en-GB" dirty="0">
                <a:latin typeface="Consolas" panose="020B0609020204030204" pitchFamily="49" charset="0"/>
              </a:rPr>
              <a:t> --genome GRCh38 *fastq.gz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268760"/>
            <a:ext cx="5514975" cy="1190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027" y="2641948"/>
            <a:ext cx="5432991" cy="13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9597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694" y="199003"/>
            <a:ext cx="107601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executor &gt;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slurm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(21)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[15/929bd5] process &gt; FASTQC (lane8_DD_P9_TGACCA_L008)      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[b9/674ced] process &gt; FASTQ_SCREEN (lane8_FF_P4_ATCACG_L008)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[ca/b39d14] process &gt; TRIM_GALORE (lane8_FF_P9_CGATGT_L008) 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[c0/4dcaf9] process &gt; FASTQC2 (lane8_FF_P9_CGATGT_L008)     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[58/879cf5] process &gt; HISAT2 (lane8_FF_P9_CGATGT_L008)       [100%] 4 of 4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[c4/cfe1f1] process &gt; MULTIQC                                [100%] 1 of 1 ✔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Completed at: 05-Feb-2021 08:47:47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Duration    : 4m 2s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CPU hours   : 1.9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Succeeded   : 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12" y="2904003"/>
            <a:ext cx="5124063" cy="3423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661" y="2668771"/>
            <a:ext cx="4558521" cy="3735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886"/>
            <a:ext cx="4369981" cy="24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Running programs in the BASH shell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6" y="5568593"/>
            <a:ext cx="2904225" cy="103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44" y="3653409"/>
            <a:ext cx="2544566" cy="29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7056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programs in Linux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Two major methods</a:t>
            </a:r>
          </a:p>
          <a:p>
            <a:pPr lvl="1"/>
            <a:r>
              <a:rPr lang="en-GB" dirty="0"/>
              <a:t>Graphical</a:t>
            </a:r>
          </a:p>
          <a:p>
            <a:pPr lvl="1"/>
            <a:r>
              <a:rPr lang="en-GB" dirty="0"/>
              <a:t>Command line</a:t>
            </a:r>
          </a:p>
          <a:p>
            <a:endParaRPr lang="en-GB" dirty="0"/>
          </a:p>
          <a:p>
            <a:r>
              <a:rPr lang="en-GB" dirty="0"/>
              <a:t>Graphical launches only work for graphical programs accessed through a graphical environment</a:t>
            </a:r>
          </a:p>
          <a:p>
            <a:endParaRPr lang="en-GB" dirty="0"/>
          </a:p>
          <a:p>
            <a:r>
              <a:rPr lang="en-GB" dirty="0"/>
              <a:t>Most data processing will be command line based, as will most remote access</a:t>
            </a:r>
          </a:p>
          <a:p>
            <a:pPr lvl="1"/>
            <a:r>
              <a:rPr lang="en-GB" dirty="0"/>
              <a:t>Graphical programs can still be launched from the command line</a:t>
            </a:r>
          </a:p>
        </p:txBody>
      </p:sp>
    </p:spTree>
    <p:extLst>
      <p:ext uri="{BB962C8B-B14F-4D97-AF65-F5344CB8AC3E}">
        <p14:creationId xmlns:p14="http://schemas.microsoft.com/office/powerpoint/2010/main" val="353413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7" y="260648"/>
            <a:ext cx="5760640" cy="1243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63" y="0"/>
            <a:ext cx="6058737" cy="836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263" y="882300"/>
            <a:ext cx="6076571" cy="227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9" y="1986250"/>
            <a:ext cx="5760640" cy="391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910" y="3284984"/>
            <a:ext cx="5086722" cy="33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6757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shell is a command line interpreter, used to launch software in Linux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Text commands are used to launch programs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 will use the most popular shell, BASH</a:t>
            </a:r>
          </a:p>
        </p:txBody>
      </p:sp>
    </p:spTree>
    <p:extLst>
      <p:ext uri="{BB962C8B-B14F-4D97-AF65-F5344CB8AC3E}">
        <p14:creationId xmlns:p14="http://schemas.microsoft.com/office/powerpoint/2010/main" val="39935101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 shell provide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Command line editing and construction tools</a:t>
            </a:r>
          </a:p>
          <a:p>
            <a:r>
              <a:rPr lang="en-GB" dirty="0"/>
              <a:t>History</a:t>
            </a:r>
          </a:p>
          <a:p>
            <a:r>
              <a:rPr lang="en-GB" dirty="0"/>
              <a:t>Job control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Automation</a:t>
            </a:r>
          </a:p>
          <a:p>
            <a:pPr lvl="1"/>
            <a:r>
              <a:rPr lang="en-GB" dirty="0"/>
              <a:t>Scripting language</a:t>
            </a:r>
          </a:p>
          <a:p>
            <a:pPr lvl="1"/>
            <a:r>
              <a:rPr lang="en-GB" dirty="0"/>
              <a:t>Variables, functions </a:t>
            </a:r>
            <a:r>
              <a:rPr lang="en-GB" dirty="0" err="1"/>
              <a:t>etc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69790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548680"/>
            <a:ext cx="9137877" cy="6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782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Type the name of the program you want to run</a:t>
            </a:r>
          </a:p>
          <a:p>
            <a:pPr lvl="1"/>
            <a:r>
              <a:rPr lang="en-GB" dirty="0"/>
              <a:t>Add on any options the program needs</a:t>
            </a:r>
          </a:p>
          <a:p>
            <a:pPr lvl="1"/>
            <a:r>
              <a:rPr lang="en-GB" dirty="0"/>
              <a:t>Press return - the program will run</a:t>
            </a:r>
          </a:p>
          <a:p>
            <a:endParaRPr lang="en-GB" dirty="0"/>
          </a:p>
          <a:p>
            <a:r>
              <a:rPr lang="en-GB" dirty="0"/>
              <a:t>When the program ends control will return to the shell</a:t>
            </a:r>
          </a:p>
          <a:p>
            <a:endParaRPr lang="en-GB" dirty="0"/>
          </a:p>
          <a:p>
            <a:r>
              <a:rPr lang="en-GB" dirty="0"/>
              <a:t>Run the next program!</a:t>
            </a:r>
          </a:p>
        </p:txBody>
      </p:sp>
    </p:spTree>
    <p:extLst>
      <p:ext uri="{BB962C8B-B14F-4D97-AF65-F5344CB8AC3E}">
        <p14:creationId xmlns:p14="http://schemas.microsoft.com/office/powerpoint/2010/main" val="124713432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programs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7589" y="1561272"/>
            <a:ext cx="10637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student@ip1-2-3-4:~$ </a:t>
            </a:r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Desktop  Documents  Downloads 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examples.desktop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Music  Pictures  Public  Templates  Videos</a:t>
            </a:r>
          </a:p>
          <a:p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student@ip1-2-3-4:~$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67589" y="4696411"/>
            <a:ext cx="7062032" cy="369332"/>
            <a:chOff x="1491916" y="4824481"/>
            <a:chExt cx="7062032" cy="369332"/>
          </a:xfrm>
        </p:grpSpPr>
        <p:sp>
          <p:nvSpPr>
            <p:cNvPr id="5" name="Rectangle 4"/>
            <p:cNvSpPr/>
            <p:nvPr/>
          </p:nvSpPr>
          <p:spPr>
            <a:xfrm>
              <a:off x="1491916" y="4900863"/>
              <a:ext cx="216568" cy="216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08484" y="4824481"/>
              <a:ext cx="6845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Command prompt - you can't enter a command unless you can see this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7589" y="5142125"/>
            <a:ext cx="6132034" cy="369332"/>
            <a:chOff x="1491916" y="4824481"/>
            <a:chExt cx="6132034" cy="369332"/>
          </a:xfrm>
        </p:grpSpPr>
        <p:sp>
          <p:nvSpPr>
            <p:cNvPr id="9" name="Rectangle 8"/>
            <p:cNvSpPr/>
            <p:nvPr/>
          </p:nvSpPr>
          <p:spPr>
            <a:xfrm>
              <a:off x="1491916" y="4900863"/>
              <a:ext cx="216568" cy="2165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08484" y="4824481"/>
              <a:ext cx="5915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command we're going to run (</a:t>
              </a:r>
              <a:r>
                <a:rPr lang="en-GB" dirty="0">
                  <a:latin typeface="Courier New" panose="02070309020205020404" pitchFamily="49" charset="0"/>
                  <a:cs typeface="Courier New" panose="02070309020205020404" pitchFamily="49" charset="0"/>
                </a:rPr>
                <a:t>ls</a:t>
              </a:r>
              <a:r>
                <a:rPr lang="en-GB" dirty="0"/>
                <a:t> in this case, to list files)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67589" y="5595860"/>
            <a:ext cx="5070333" cy="369332"/>
            <a:chOff x="1491916" y="4824481"/>
            <a:chExt cx="5070333" cy="369332"/>
          </a:xfrm>
        </p:grpSpPr>
        <p:sp>
          <p:nvSpPr>
            <p:cNvPr id="12" name="Rectangle 11"/>
            <p:cNvSpPr/>
            <p:nvPr/>
          </p:nvSpPr>
          <p:spPr>
            <a:xfrm>
              <a:off x="1491916" y="4900863"/>
              <a:ext cx="216568" cy="2165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8484" y="4824481"/>
              <a:ext cx="4853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output of the command - just text in this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5908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graphical programs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7589" y="1687351"/>
            <a:ext cx="827371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student@ip1-2-3-4:~$ </a:t>
            </a:r>
            <a:r>
              <a:rPr lang="en-GB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xeyes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dirty="0">
              <a:solidFill>
                <a:schemeClr val="accent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student@ip1-2-3-4:~$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6038"/>
          <a:stretch/>
        </p:blipFill>
        <p:spPr>
          <a:xfrm>
            <a:off x="3106153" y="2690949"/>
            <a:ext cx="3124200" cy="14875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34567" y="5534526"/>
            <a:ext cx="6722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Note that you can't enter another command </a:t>
            </a:r>
          </a:p>
          <a:p>
            <a:pPr algn="ctr"/>
            <a:r>
              <a:rPr lang="en-GB" sz="2800" dirty="0"/>
              <a:t>until you close the program you launched</a:t>
            </a:r>
          </a:p>
        </p:txBody>
      </p:sp>
    </p:spTree>
    <p:extLst>
      <p:ext uri="{BB962C8B-B14F-4D97-AF65-F5344CB8AC3E}">
        <p14:creationId xmlns:p14="http://schemas.microsoft.com/office/powerpoint/2010/main" val="10767429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structure of a </a:t>
            </a:r>
            <a:r>
              <a:rPr lang="en-GB" dirty="0" err="1"/>
              <a:t>unix</a:t>
            </a:r>
            <a:r>
              <a:rPr lang="en-GB" dirty="0"/>
              <a:t> command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6796" y="2298072"/>
            <a:ext cx="11690858" cy="2512053"/>
            <a:chOff x="1929397" y="2069353"/>
            <a:chExt cx="7003402" cy="1504844"/>
          </a:xfrm>
        </p:grpSpPr>
        <p:sp>
          <p:nvSpPr>
            <p:cNvPr id="4" name="TextBox 3"/>
            <p:cNvSpPr txBox="1"/>
            <p:nvPr/>
          </p:nvSpPr>
          <p:spPr>
            <a:xfrm>
              <a:off x="2130958" y="2069353"/>
              <a:ext cx="6801841" cy="31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fr-FR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ls</a:t>
              </a:r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-</a:t>
              </a:r>
              <a:r>
                <a:rPr lang="fr-FR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ltd</a:t>
              </a:r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--reverse </a:t>
              </a:r>
              <a:r>
                <a:rPr lang="fr-FR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Downloads</a:t>
              </a:r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  Desktop/  Documents/</a:t>
              </a:r>
              <a:endParaRPr lang="en-GB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" name="Left Brace 4"/>
            <p:cNvSpPr/>
            <p:nvPr/>
          </p:nvSpPr>
          <p:spPr>
            <a:xfrm rot="16200000">
              <a:off x="2329366" y="2351787"/>
              <a:ext cx="180972" cy="418097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Left Brace 5"/>
            <p:cNvSpPr/>
            <p:nvPr/>
          </p:nvSpPr>
          <p:spPr>
            <a:xfrm rot="16200000">
              <a:off x="3567618" y="1637412"/>
              <a:ext cx="180972" cy="1846848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6658480" y="499177"/>
              <a:ext cx="180972" cy="4123318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29397" y="2895600"/>
              <a:ext cx="980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Program</a:t>
              </a:r>
            </a:p>
            <a:p>
              <a:pPr algn="ctr"/>
              <a:r>
                <a:rPr lang="en-GB" dirty="0"/>
                <a:t>name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5370" y="2895600"/>
              <a:ext cx="100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Switches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54519" y="2927866"/>
              <a:ext cx="15888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Data</a:t>
              </a:r>
            </a:p>
            <a:p>
              <a:pPr algn="ctr"/>
              <a:r>
                <a:rPr lang="en-GB" dirty="0"/>
                <a:t>(normally files)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16075" y="5209864"/>
            <a:ext cx="954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 option or section is separated by spaces.  Options or files with spaces in must be put in quotes.</a:t>
            </a:r>
          </a:p>
        </p:txBody>
      </p:sp>
    </p:spTree>
    <p:extLst>
      <p:ext uri="{BB962C8B-B14F-4D97-AF65-F5344CB8AC3E}">
        <p14:creationId xmlns:p14="http://schemas.microsoft.com/office/powerpoint/2010/main" val="232454040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line switches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6915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Change the behaviour of the program</a:t>
            </a:r>
          </a:p>
          <a:p>
            <a:r>
              <a:rPr lang="en-GB" dirty="0"/>
              <a:t>Come in two flavours (each option usually has both types available)</a:t>
            </a:r>
          </a:p>
          <a:p>
            <a:pPr lvl="1"/>
            <a:r>
              <a:rPr lang="en-GB" dirty="0"/>
              <a:t>Minus plus single letter (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-x -c -z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Can be combined (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xcz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Two minuses plus a word (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--extract --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Can't be combined</a:t>
            </a:r>
          </a:p>
          <a:p>
            <a:pPr lvl="2"/>
            <a:endParaRPr lang="en-GB" dirty="0"/>
          </a:p>
          <a:p>
            <a:r>
              <a:rPr lang="en-GB" dirty="0"/>
              <a:t>Some take an additional value, this can be an additional option, or use an = to separate (it's up to the program)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-f somfile.txt </a:t>
            </a:r>
            <a:r>
              <a:rPr lang="en-GB" dirty="0"/>
              <a:t>(specify a filename)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--width=30 </a:t>
            </a:r>
            <a:r>
              <a:rPr lang="en-GB" dirty="0"/>
              <a:t>(specify a value)</a:t>
            </a:r>
          </a:p>
        </p:txBody>
      </p:sp>
    </p:spTree>
    <p:extLst>
      <p:ext uri="{BB962C8B-B14F-4D97-AF65-F5344CB8AC3E}">
        <p14:creationId xmlns:p14="http://schemas.microsoft.com/office/powerpoint/2010/main" val="33926808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Manual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core programs will have a manual page to document the options for the command</a:t>
            </a:r>
          </a:p>
          <a:p>
            <a:endParaRPr lang="en-GB" dirty="0"/>
          </a:p>
          <a:p>
            <a:r>
              <a:rPr lang="en-GB" dirty="0"/>
              <a:t>Manual pages are accessible using the man program followed by the program name you want to look up.</a:t>
            </a:r>
          </a:p>
          <a:p>
            <a:endParaRPr lang="en-GB" dirty="0"/>
          </a:p>
          <a:p>
            <a:r>
              <a:rPr lang="en-GB" dirty="0"/>
              <a:t>All manual pages have a common structure</a:t>
            </a:r>
          </a:p>
        </p:txBody>
      </p:sp>
    </p:spTree>
    <p:extLst>
      <p:ext uri="{BB962C8B-B14F-4D97-AF65-F5344CB8AC3E}">
        <p14:creationId xmlns:p14="http://schemas.microsoft.com/office/powerpoint/2010/main" val="32597216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Manual Pages (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man cat</a:t>
            </a:r>
            <a:r>
              <a:rPr lang="en-GB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" y="1368564"/>
            <a:ext cx="115633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CAT(1)                                               User Commands                                              CAT(1)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cat - concatenate files and print on the standard output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SYNOPSIS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cat [OPTION]... [FILE]...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DESCRIPTION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Concatenate FILE(s) to standard output.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With no FILE, or when FILE is -, read standard input.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-A, --show-all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equivalent to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vET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-n, --number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number all output lines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-T, --show-tabs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display TAB characters as ^I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--help display this help and exit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EXAMPLES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cat f - g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Output f's contents, then standard input, then g's contents.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cat    Copy standard input to standard output.</a:t>
            </a:r>
          </a:p>
        </p:txBody>
      </p:sp>
    </p:spTree>
    <p:extLst>
      <p:ext uri="{BB962C8B-B14F-4D97-AF65-F5344CB8AC3E}">
        <p14:creationId xmlns:p14="http://schemas.microsoft.com/office/powerpoint/2010/main" val="3000979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72816"/>
            <a:ext cx="11777439" cy="45592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 Based Displays</a:t>
            </a:r>
          </a:p>
        </p:txBody>
      </p:sp>
    </p:spTree>
    <p:extLst>
      <p:ext uri="{BB962C8B-B14F-4D97-AF65-F5344CB8AC3E}">
        <p14:creationId xmlns:p14="http://schemas.microsoft.com/office/powerpoint/2010/main" val="423513250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Help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765" y="1403082"/>
            <a:ext cx="10972800" cy="1756791"/>
          </a:xfrm>
        </p:spPr>
        <p:txBody>
          <a:bodyPr/>
          <a:lstStyle/>
          <a:p>
            <a:r>
              <a:rPr lang="en-GB" dirty="0"/>
              <a:t>For non core programs (</a:t>
            </a:r>
            <a:r>
              <a:rPr lang="en-GB" dirty="0" err="1"/>
              <a:t>ie</a:t>
            </a:r>
            <a:r>
              <a:rPr lang="en-GB" dirty="0"/>
              <a:t> analysis / processing) you won't have a man page</a:t>
            </a:r>
          </a:p>
          <a:p>
            <a:r>
              <a:rPr lang="en-GB" dirty="0"/>
              <a:t>Instead use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--help </a:t>
            </a:r>
            <a:r>
              <a:rPr lang="en-GB" dirty="0"/>
              <a:t>to get the help page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765" y="3429000"/>
            <a:ext cx="1117503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$ hisat2 --help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HISAT2 version 2.1.0 by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Daehwan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Kim (infphilo@gmail.com, www.ccb.jhu.edu/people/infphilo)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Usage: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hisat2 [options]* -x &lt;ht2-idx&gt; {-1 &lt;m1&gt; -2 &lt;m2&gt; | -U &lt;r&gt; | --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sra-acc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&lt;SRA accession number&gt;} [-S &lt;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&gt;]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&lt;ht2-idx&gt;  Index filename prefix (minus trailing .X.ht2).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&lt;m1&gt;       Files with #1 mates, paired with files in &lt;m2&gt;.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Could be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gzip'ed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(extension: .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 or bzip2'ed (extension: .bz2).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&lt;m2&gt;       Files with #2 mates, paired with files in &lt;m1&gt;.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Could be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gzip'ed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(extension: .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 or bzip2'ed (extension: .bz2).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&lt;r&gt;        Files with unpaired reads.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Could be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gzip'ed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(extension: .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 or bzip2'ed (extension: .bz2).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&lt;SRA accession number&gt;        Comma-separated list of SRA accession numbers, e.g. --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sra-acc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SRR353653,SRR353654.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    File for SAM output (default: 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&lt;m1&gt;, &lt;m2&gt;, &lt;r&gt; can be comma-separated lists (no whitespace) and can be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specified many times.  E.g. '-U file1.fq,file2.fq -U file3.fq'.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Options (defaults in parentheses):</a:t>
            </a:r>
          </a:p>
        </p:txBody>
      </p:sp>
    </p:spTree>
    <p:extLst>
      <p:ext uri="{BB962C8B-B14F-4D97-AF65-F5344CB8AC3E}">
        <p14:creationId xmlns:p14="http://schemas.microsoft.com/office/powerpoint/2010/main" val="82332340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81411" y="1531938"/>
            <a:ext cx="8591054" cy="2387600"/>
          </a:xfrm>
        </p:spPr>
        <p:txBody>
          <a:bodyPr/>
          <a:lstStyle/>
          <a:p>
            <a:r>
              <a:rPr lang="en-GB" dirty="0"/>
              <a:t>Exercise 12</a:t>
            </a:r>
            <a:br>
              <a:rPr lang="en-GB" dirty="0"/>
            </a:br>
            <a:r>
              <a:rPr lang="en-GB" dirty="0"/>
              <a:t>Running Programs in Bash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44" y="3653409"/>
            <a:ext cx="2544566" cy="29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606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6" y="5568593"/>
            <a:ext cx="2904225" cy="103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44" y="3653409"/>
            <a:ext cx="2544566" cy="2999488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681411" y="1531938"/>
            <a:ext cx="8591054" cy="2387600"/>
          </a:xfrm>
        </p:spPr>
        <p:txBody>
          <a:bodyPr/>
          <a:lstStyle/>
          <a:p>
            <a:r>
              <a:rPr lang="en-GB" dirty="0"/>
              <a:t>Understanding Unix File Systems</a:t>
            </a:r>
          </a:p>
        </p:txBody>
      </p:sp>
    </p:spTree>
    <p:extLst>
      <p:ext uri="{BB962C8B-B14F-4D97-AF65-F5344CB8AC3E}">
        <p14:creationId xmlns:p14="http://schemas.microsoft.com/office/powerpoint/2010/main" val="357669362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Unix File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Consists of a hierarchical set of directories (folders)</a:t>
            </a:r>
          </a:p>
          <a:p>
            <a:r>
              <a:rPr lang="en-GB" dirty="0"/>
              <a:t>Each directory can contain files</a:t>
            </a:r>
          </a:p>
          <a:p>
            <a:endParaRPr lang="en-GB" dirty="0"/>
          </a:p>
          <a:p>
            <a:r>
              <a:rPr lang="en-GB" dirty="0"/>
              <a:t>No drive letters (drives can appear at arbitrary points in the file system)</a:t>
            </a:r>
          </a:p>
          <a:p>
            <a:endParaRPr lang="en-GB" dirty="0"/>
          </a:p>
          <a:p>
            <a:r>
              <a:rPr lang="en-GB" dirty="0"/>
              <a:t>No file extensions (you can add them, but they're not required)</a:t>
            </a:r>
          </a:p>
        </p:txBody>
      </p:sp>
    </p:spTree>
    <p:extLst>
      <p:ext uri="{BB962C8B-B14F-4D97-AF65-F5344CB8AC3E}">
        <p14:creationId xmlns:p14="http://schemas.microsoft.com/office/powerpoint/2010/main" val="205841744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08534"/>
            <a:ext cx="10515600" cy="1325563"/>
          </a:xfrm>
        </p:spPr>
        <p:txBody>
          <a:bodyPr/>
          <a:lstStyle/>
          <a:p>
            <a:r>
              <a:rPr lang="en-GB" dirty="0"/>
              <a:t>A simple </a:t>
            </a:r>
            <a:r>
              <a:rPr lang="en-GB" dirty="0" err="1"/>
              <a:t>unix</a:t>
            </a:r>
            <a:r>
              <a:rPr lang="en-GB" dirty="0"/>
              <a:t> </a:t>
            </a:r>
            <a:r>
              <a:rPr lang="en-GB" dirty="0" err="1"/>
              <a:t>filesystem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0975" y="1547813"/>
            <a:ext cx="4340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/ </a:t>
            </a:r>
            <a:r>
              <a:rPr lang="en-GB" sz="2000" dirty="0">
                <a:cs typeface="Courier New" panose="02070309020205020404" pitchFamily="49" charset="0"/>
              </a:rPr>
              <a:t>(Always the top of the file system)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8249" y="2677251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anne</a:t>
            </a:r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endParaRPr lang="en-GB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975" y="2055674"/>
            <a:ext cx="6432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home/ </a:t>
            </a:r>
            <a:r>
              <a:rPr lang="en-GB" sz="2000" dirty="0">
                <a:cs typeface="Courier New" panose="02070309020205020404" pitchFamily="49" charset="0"/>
              </a:rPr>
              <a:t>(Directory containing all home directories)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8249" y="3317672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simon</a:t>
            </a:r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endParaRPr lang="en-GB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1226" y="3884476"/>
            <a:ext cx="6627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Documents/ </a:t>
            </a:r>
            <a:r>
              <a:rPr lang="en-GB" sz="2000" dirty="0">
                <a:cs typeface="Courier New" panose="02070309020205020404" pitchFamily="49" charset="0"/>
              </a:rPr>
              <a:t>(All names are case sensitive)</a:t>
            </a:r>
          </a:p>
          <a:p>
            <a:endParaRPr lang="en-GB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0023" y="4506053"/>
            <a:ext cx="5967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test.txt </a:t>
            </a:r>
            <a:r>
              <a:rPr lang="en-GB" sz="2000" dirty="0">
                <a:cs typeface="Courier New" panose="02070309020205020404" pitchFamily="49" charset="0"/>
              </a:rPr>
              <a:t>(A file we want to work with)</a:t>
            </a:r>
          </a:p>
          <a:p>
            <a:endParaRPr lang="en-GB" sz="2000" dirty="0"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975" y="5045535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media/</a:t>
            </a:r>
            <a:endParaRPr lang="en-GB" sz="2000" dirty="0">
              <a:cs typeface="Courier New" panose="020703090202050204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249" y="5599647"/>
            <a:ext cx="5833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myusb</a:t>
            </a:r>
            <a:r>
              <a:rPr lang="en-GB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/ </a:t>
            </a:r>
            <a:r>
              <a:rPr lang="en-GB" sz="2000" dirty="0">
                <a:cs typeface="Courier New" panose="02070309020205020404" pitchFamily="49" charset="0"/>
              </a:rPr>
              <a:t>(A USB stick added to the system)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71587" y="4754439"/>
            <a:ext cx="43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/home/</a:t>
            </a:r>
            <a:r>
              <a:rPr lang="en-GB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simon</a:t>
            </a:r>
            <a:r>
              <a:rPr lang="en-GB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/Documents/test.txt</a:t>
            </a:r>
          </a:p>
        </p:txBody>
      </p:sp>
    </p:spTree>
    <p:extLst>
      <p:ext uri="{BB962C8B-B14F-4D97-AF65-F5344CB8AC3E}">
        <p14:creationId xmlns:p14="http://schemas.microsoft.com/office/powerpoint/2010/main" val="312839866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23" y="247559"/>
            <a:ext cx="10515600" cy="1325563"/>
          </a:xfrm>
        </p:spPr>
        <p:txBody>
          <a:bodyPr/>
          <a:lstStyle/>
          <a:p>
            <a:r>
              <a:rPr lang="en-GB" dirty="0"/>
              <a:t>Creating and moving into directories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3" y="1825625"/>
            <a:ext cx="10792097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Every Unix session has a ‘working directory’ which is a folder where the shell looks for file paths</a:t>
            </a:r>
          </a:p>
          <a:p>
            <a:endParaRPr lang="en-GB" sz="2400" dirty="0"/>
          </a:p>
          <a:p>
            <a:r>
              <a:rPr lang="en-GB" sz="2400" dirty="0"/>
              <a:t>You can see your current working directory with </a:t>
            </a:r>
            <a:r>
              <a:rPr lang="en-GB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pwd</a:t>
            </a:r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GB" sz="2400" dirty="0"/>
          </a:p>
          <a:p>
            <a:r>
              <a:rPr lang="en-GB" sz="2400" dirty="0"/>
              <a:t>Your initial working directory will be your home directory (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/home/user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r>
              <a:rPr lang="en-GB" sz="2400" dirty="0"/>
              <a:t>You can change your working directory with 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cd [new working directory]</a:t>
            </a:r>
          </a:p>
          <a:p>
            <a:endParaRPr lang="en-GB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400" dirty="0">
                <a:cs typeface="Courier New" panose="02070309020205020404" pitchFamily="49" charset="0"/>
              </a:rPr>
              <a:t>Running 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r>
              <a:rPr lang="en-GB" sz="2400" dirty="0">
                <a:cs typeface="Courier New" panose="02070309020205020404" pitchFamily="49" charset="0"/>
              </a:rPr>
              <a:t> on its own takes you back home</a:t>
            </a:r>
          </a:p>
          <a:p>
            <a:endParaRPr lang="en-GB" sz="2400" dirty="0">
              <a:cs typeface="Courier New" panose="02070309020205020404" pitchFamily="49" charset="0"/>
            </a:endParaRPr>
          </a:p>
          <a:p>
            <a:r>
              <a:rPr lang="en-GB" sz="2400" dirty="0">
                <a:cs typeface="Courier New" panose="02070309020205020404" pitchFamily="49" charset="0"/>
              </a:rPr>
              <a:t>You can create a new directory with </a:t>
            </a:r>
            <a:r>
              <a:rPr lang="en-GB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GB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[new directory name]</a:t>
            </a:r>
          </a:p>
        </p:txBody>
      </p:sp>
    </p:spTree>
    <p:extLst>
      <p:ext uri="{BB962C8B-B14F-4D97-AF65-F5344CB8AC3E}">
        <p14:creationId xmlns:p14="http://schemas.microsoft.com/office/powerpoint/2010/main" val="351002797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44" y="4725144"/>
            <a:ext cx="2282156" cy="2132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Specifying file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814992" cy="4525963"/>
          </a:xfrm>
        </p:spPr>
        <p:txBody>
          <a:bodyPr/>
          <a:lstStyle/>
          <a:p>
            <a:r>
              <a:rPr lang="en-GB" dirty="0"/>
              <a:t>Some shortcuts</a:t>
            </a:r>
          </a:p>
          <a:p>
            <a:pPr lvl="1"/>
            <a:r>
              <a:rPr lang="en-GB" dirty="0"/>
              <a:t> ~  (tilde, just left of the return key) - the current user's home directory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.   (single dot) - the current directory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..  (double dot) - the directory immediately above the current directory</a:t>
            </a:r>
          </a:p>
        </p:txBody>
      </p:sp>
    </p:spTree>
    <p:extLst>
      <p:ext uri="{BB962C8B-B14F-4D97-AF65-F5344CB8AC3E}">
        <p14:creationId xmlns:p14="http://schemas.microsoft.com/office/powerpoint/2010/main" val="294886546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Specifying file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175032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Absolute paths from the top of the file system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/home/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simon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/Documents/Course/some_file.txt</a:t>
            </a:r>
          </a:p>
          <a:p>
            <a:endParaRPr lang="en-GB" dirty="0"/>
          </a:p>
          <a:p>
            <a:r>
              <a:rPr lang="en-GB" dirty="0"/>
              <a:t>Relative paths from whichever directory you are currently in</a:t>
            </a:r>
          </a:p>
          <a:p>
            <a:pPr lvl="1"/>
            <a:r>
              <a:rPr lang="en-GB" dirty="0"/>
              <a:t>If I'm working in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/home/simon/Course/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big_data.csv = /home/simon/Course/big_data.csv</a:t>
            </a:r>
          </a:p>
          <a:p>
            <a:pPr lvl="1"/>
            <a:endParaRPr lang="en-GB" dirty="0"/>
          </a:p>
          <a:p>
            <a:r>
              <a:rPr lang="en-GB" dirty="0"/>
              <a:t>Paths using the home shortcut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~/Documents/Course/some_file.txt </a:t>
            </a:r>
            <a:r>
              <a:rPr lang="en-GB" dirty="0"/>
              <a:t>will work for user </a:t>
            </a:r>
            <a:r>
              <a:rPr lang="en-GB" dirty="0" err="1"/>
              <a:t>simon</a:t>
            </a:r>
            <a:r>
              <a:rPr lang="en-GB" dirty="0"/>
              <a:t> anywhere on the system</a:t>
            </a:r>
          </a:p>
        </p:txBody>
      </p:sp>
    </p:spTree>
    <p:extLst>
      <p:ext uri="{BB962C8B-B14F-4D97-AF65-F5344CB8AC3E}">
        <p14:creationId xmlns:p14="http://schemas.microsoft.com/office/powerpoint/2010/main" val="156553526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line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errors in commands are typing errors in either program names or file paths</a:t>
            </a:r>
          </a:p>
          <a:p>
            <a:endParaRPr lang="en-GB" dirty="0"/>
          </a:p>
          <a:p>
            <a:r>
              <a:rPr lang="en-GB" dirty="0"/>
              <a:t>Shells (</a:t>
            </a:r>
            <a:r>
              <a:rPr lang="en-GB" dirty="0" err="1"/>
              <a:t>ie</a:t>
            </a:r>
            <a:r>
              <a:rPr lang="en-GB" dirty="0"/>
              <a:t> BASH) can help with this by offering to complete path names for you</a:t>
            </a:r>
          </a:p>
          <a:p>
            <a:endParaRPr lang="en-GB" dirty="0"/>
          </a:p>
          <a:p>
            <a:r>
              <a:rPr lang="en-GB" dirty="0"/>
              <a:t>Command line completion is achieved by typing a partial path and then pressing the TAB key (to the left of Q)</a:t>
            </a:r>
          </a:p>
        </p:txBody>
      </p:sp>
    </p:spTree>
    <p:extLst>
      <p:ext uri="{BB962C8B-B14F-4D97-AF65-F5344CB8AC3E}">
        <p14:creationId xmlns:p14="http://schemas.microsoft.com/office/powerpoint/2010/main" val="297360600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Command line completion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" y="154578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Actual files in a folder: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Desktop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Downloads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examples.desktop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Music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Pictures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Templates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Videos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2600" y="154578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If I type the following and press tab: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De</a:t>
            </a:r>
            <a:r>
              <a:rPr lang="en-GB" dirty="0"/>
              <a:t> [TAB] will complete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Desktop</a:t>
            </a:r>
            <a:r>
              <a:rPr lang="en-GB" dirty="0"/>
              <a:t> as it is the only option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</a:t>
            </a:r>
            <a:r>
              <a:rPr lang="en-GB" dirty="0"/>
              <a:t>    [TAB] will complete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Templates</a:t>
            </a:r>
            <a:r>
              <a:rPr lang="en-GB" dirty="0"/>
              <a:t> as it is the only option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  <a:r>
              <a:rPr lang="en-GB" dirty="0"/>
              <a:t> [TAB] will no nothing (just beep) as it is ambiguous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  <a:r>
              <a:rPr lang="en-GB" dirty="0"/>
              <a:t> [TAB] [TAB] will show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  <a:r>
              <a:rPr lang="en-GB" dirty="0"/>
              <a:t> and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Downloads</a:t>
            </a:r>
            <a:r>
              <a:rPr lang="en-GB" dirty="0"/>
              <a:t> since    </a:t>
            </a:r>
          </a:p>
          <a:p>
            <a:r>
              <a:rPr lang="en-GB" dirty="0"/>
              <a:t>         those are the only options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  <a:r>
              <a:rPr lang="en-GB" dirty="0"/>
              <a:t> [TAB] [TAB]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GB" dirty="0"/>
              <a:t> [TAB] will complete to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Documents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381625"/>
            <a:ext cx="982813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/>
              <a:t>You should ALWAYS use TAB completion to fill in paths for </a:t>
            </a:r>
          </a:p>
          <a:p>
            <a:pPr algn="ctr"/>
            <a:r>
              <a:rPr lang="en-GB" sz="3200" dirty="0"/>
              <a:t>locations which exist so you can't make typing mistakes</a:t>
            </a:r>
          </a:p>
          <a:p>
            <a:pPr algn="ctr"/>
            <a:r>
              <a:rPr lang="en-GB" dirty="0"/>
              <a:t>(it obviously won't work for output files though)</a:t>
            </a:r>
          </a:p>
        </p:txBody>
      </p:sp>
    </p:spTree>
    <p:extLst>
      <p:ext uri="{BB962C8B-B14F-4D97-AF65-F5344CB8AC3E}">
        <p14:creationId xmlns:p14="http://schemas.microsoft.com/office/powerpoint/2010/main" val="3540922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Scale Queries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1544" y="2636913"/>
            <a:ext cx="9590856" cy="396043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Large scale querying and export of genomic data</a:t>
            </a:r>
          </a:p>
          <a:p>
            <a:endParaRPr lang="en-GB" dirty="0"/>
          </a:p>
          <a:p>
            <a:r>
              <a:rPr lang="en-GB" dirty="0"/>
              <a:t>Annotations, Sequences, Variants etc.</a:t>
            </a:r>
          </a:p>
          <a:p>
            <a:pPr lvl="1"/>
            <a:r>
              <a:rPr lang="en-GB" dirty="0"/>
              <a:t>Select data type (</a:t>
            </a:r>
            <a:r>
              <a:rPr lang="en-GB" dirty="0" err="1"/>
              <a:t>eg</a:t>
            </a:r>
            <a:r>
              <a:rPr lang="en-GB" dirty="0"/>
              <a:t> genes)</a:t>
            </a:r>
          </a:p>
          <a:p>
            <a:pPr lvl="1"/>
            <a:r>
              <a:rPr lang="en-GB" dirty="0"/>
              <a:t>Select genome species</a:t>
            </a:r>
          </a:p>
          <a:p>
            <a:pPr lvl="1"/>
            <a:r>
              <a:rPr lang="en-GB" dirty="0"/>
              <a:t>Select genes / regions / identifiers</a:t>
            </a:r>
          </a:p>
          <a:p>
            <a:pPr lvl="1"/>
            <a:r>
              <a:rPr lang="en-GB" dirty="0"/>
              <a:t>Select attributes to export</a:t>
            </a:r>
          </a:p>
          <a:p>
            <a:pPr lvl="1"/>
            <a:r>
              <a:rPr lang="en-GB" dirty="0"/>
              <a:t>Generate report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62784" y="1183996"/>
            <a:ext cx="7866431" cy="1451032"/>
            <a:chOff x="2495454" y="1268760"/>
            <a:chExt cx="7866431" cy="14510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454" y="1351639"/>
              <a:ext cx="3245638" cy="128527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76" y="1268760"/>
              <a:ext cx="4481909" cy="1451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474117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32" y="216269"/>
            <a:ext cx="10515600" cy="1325563"/>
          </a:xfrm>
        </p:spPr>
        <p:txBody>
          <a:bodyPr/>
          <a:lstStyle/>
          <a:p>
            <a:r>
              <a:rPr lang="en-GB" dirty="0"/>
              <a:t>Wildcards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0174"/>
            <a:ext cx="10515600" cy="53435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Another function provided by your shell (not your application)</a:t>
            </a:r>
          </a:p>
          <a:p>
            <a:endParaRPr lang="en-GB" dirty="0"/>
          </a:p>
          <a:p>
            <a:r>
              <a:rPr lang="en-GB" dirty="0"/>
              <a:t>A quick way to be able to specify multiple related file paths in a single operation</a:t>
            </a:r>
          </a:p>
          <a:p>
            <a:endParaRPr lang="en-GB" dirty="0"/>
          </a:p>
          <a:p>
            <a:r>
              <a:rPr lang="en-GB" dirty="0"/>
              <a:t>There are two main wildcards</a:t>
            </a:r>
          </a:p>
          <a:p>
            <a:pPr lvl="1"/>
            <a:r>
              <a:rPr lang="en-GB" sz="38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GB" sz="3800" dirty="0"/>
              <a:t> = Any number of any characters</a:t>
            </a:r>
          </a:p>
          <a:p>
            <a:pPr lvl="1"/>
            <a:r>
              <a:rPr lang="en-GB" sz="3800" b="1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en-GB" sz="3800" dirty="0"/>
              <a:t> = One of any character</a:t>
            </a:r>
          </a:p>
          <a:p>
            <a:endParaRPr lang="en-GB" dirty="0"/>
          </a:p>
          <a:p>
            <a:r>
              <a:rPr lang="en-GB" dirty="0"/>
              <a:t>You can include them at any point in a file path and the shell will expand them before passing them on to the program</a:t>
            </a:r>
          </a:p>
          <a:p>
            <a:endParaRPr lang="en-GB" dirty="0"/>
          </a:p>
          <a:p>
            <a:r>
              <a:rPr lang="en-GB" dirty="0"/>
              <a:t>Multiple wildcards can be in the same path.</a:t>
            </a:r>
          </a:p>
          <a:p>
            <a:endParaRPr lang="en-GB" dirty="0"/>
          </a:p>
          <a:p>
            <a:r>
              <a:rPr lang="en-GB" dirty="0"/>
              <a:t>Command line completion won't work after the first wildcard</a:t>
            </a:r>
          </a:p>
        </p:txBody>
      </p:sp>
    </p:spTree>
    <p:extLst>
      <p:ext uri="{BB962C8B-B14F-4D97-AF65-F5344CB8AC3E}">
        <p14:creationId xmlns:p14="http://schemas.microsoft.com/office/powerpoint/2010/main" val="25053952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Wildcard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ls Monday/*txt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Monday/mon_1.txt  Monday/mon_2.txt  Monday/mon_3.txt  Monday/mon_500.txt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ls Monday/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mon_?.txt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Monday/mon_1.txt  Monday/mon_2.txt  Monday/mon_3.txt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ls */*txt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Friday/fri_1.txt  Monday/mon_1.txt  Monday/mon_3.txt    Tuesday/tue_1.txt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Friday/fri_2.txt  Monday/mon_2.txt  Monday/mon_500.txt  Tuesday/tue_2.txt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ls */*1.txt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Friday/fri_1.txt  Monday/mon_1.txt  Tuesday/tue_1.txt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0231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structure of a Unix command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6796" y="2298072"/>
            <a:ext cx="11690858" cy="2512053"/>
            <a:chOff x="1929397" y="2069353"/>
            <a:chExt cx="7003402" cy="1504844"/>
          </a:xfrm>
        </p:grpSpPr>
        <p:sp>
          <p:nvSpPr>
            <p:cNvPr id="4" name="TextBox 3"/>
            <p:cNvSpPr txBox="1"/>
            <p:nvPr/>
          </p:nvSpPr>
          <p:spPr>
            <a:xfrm>
              <a:off x="2130958" y="2069353"/>
              <a:ext cx="6801841" cy="313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fr-FR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ls</a:t>
              </a:r>
              <a:r>
                <a:rPr lang="fr-FR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-</a:t>
              </a:r>
              <a:r>
                <a:rPr lang="fr-FR" sz="2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ltd</a:t>
              </a:r>
              <a:r>
                <a:rPr lang="fr-FR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--reverse </a:t>
              </a:r>
              <a:r>
                <a:rPr lang="fr-FR" sz="28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Downloads</a:t>
              </a:r>
              <a:r>
                <a:rPr lang="fr-FR" sz="2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/  Desktop/  Documents/</a:t>
              </a:r>
              <a:endParaRPr lang="en-GB" sz="28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" name="Left Brace 4"/>
            <p:cNvSpPr/>
            <p:nvPr/>
          </p:nvSpPr>
          <p:spPr>
            <a:xfrm rot="16200000">
              <a:off x="2329366" y="2351787"/>
              <a:ext cx="180972" cy="418097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Left Brace 5"/>
            <p:cNvSpPr/>
            <p:nvPr/>
          </p:nvSpPr>
          <p:spPr>
            <a:xfrm rot="16200000">
              <a:off x="3567618" y="1637412"/>
              <a:ext cx="180972" cy="1846848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6658480" y="499177"/>
              <a:ext cx="180972" cy="4123318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29397" y="2895600"/>
              <a:ext cx="980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Program</a:t>
              </a:r>
            </a:p>
            <a:p>
              <a:pPr algn="ctr"/>
              <a:r>
                <a:rPr lang="en-GB" dirty="0"/>
                <a:t>name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5370" y="2895600"/>
              <a:ext cx="1005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Switches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54519" y="2927866"/>
              <a:ext cx="15888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Data</a:t>
              </a:r>
            </a:p>
            <a:p>
              <a:pPr algn="ctr"/>
              <a:r>
                <a:rPr lang="en-GB" dirty="0"/>
                <a:t>(normally files)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16075" y="5209864"/>
            <a:ext cx="954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 option or section is separated by spaces.  Options or files with spaces in must be put in quotes.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0606" y="2257740"/>
            <a:ext cx="6883101" cy="619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135241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Manipulating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will spend a lot of time managing files on a Linux system.</a:t>
            </a:r>
          </a:p>
          <a:p>
            <a:endParaRPr lang="en-GB" dirty="0"/>
          </a:p>
          <a:p>
            <a:pPr lvl="1"/>
            <a:r>
              <a:rPr lang="en-GB" dirty="0"/>
              <a:t>Viewing files (normally text files)</a:t>
            </a:r>
          </a:p>
          <a:p>
            <a:pPr lvl="1"/>
            <a:r>
              <a:rPr lang="en-GB" dirty="0"/>
              <a:t>Editing text files</a:t>
            </a:r>
          </a:p>
          <a:p>
            <a:pPr lvl="1"/>
            <a:r>
              <a:rPr lang="en-GB" dirty="0"/>
              <a:t>Moving or renaming files</a:t>
            </a:r>
          </a:p>
          <a:p>
            <a:pPr lvl="1"/>
            <a:r>
              <a:rPr lang="en-GB" dirty="0"/>
              <a:t>Copying files</a:t>
            </a:r>
          </a:p>
          <a:p>
            <a:pPr lvl="1"/>
            <a:r>
              <a:rPr lang="en-GB" dirty="0"/>
              <a:t>Deleting files</a:t>
            </a:r>
          </a:p>
          <a:p>
            <a:pPr lvl="1"/>
            <a:r>
              <a:rPr lang="en-GB" dirty="0"/>
              <a:t>Finding files</a:t>
            </a:r>
          </a:p>
        </p:txBody>
      </p:sp>
    </p:spTree>
    <p:extLst>
      <p:ext uri="{BB962C8B-B14F-4D97-AF65-F5344CB8AC3E}">
        <p14:creationId xmlns:p14="http://schemas.microsoft.com/office/powerpoint/2010/main" val="224125188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Viewing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3038"/>
            <a:ext cx="10515600" cy="52578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Simplest solution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cat [file] </a:t>
            </a:r>
            <a:r>
              <a:rPr lang="en-GB" dirty="0"/>
              <a:t> Sends the entire contents of a file (or multiple files) to the screen.</a:t>
            </a:r>
          </a:p>
          <a:p>
            <a:pPr lvl="1"/>
            <a:endParaRPr lang="en-GB" dirty="0"/>
          </a:p>
          <a:p>
            <a:r>
              <a:rPr lang="en-GB" dirty="0"/>
              <a:t>Quick look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head</a:t>
            </a:r>
            <a:r>
              <a:rPr lang="en-GB" dirty="0"/>
              <a:t> or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tail</a:t>
            </a:r>
            <a:r>
              <a:rPr lang="en-GB" dirty="0"/>
              <a:t> will look at the start/end of a file</a:t>
            </a:r>
          </a:p>
          <a:p>
            <a:pPr lvl="2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head -10 [file]</a:t>
            </a:r>
          </a:p>
          <a:p>
            <a:pPr lvl="2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tail -20 [file]</a:t>
            </a:r>
          </a:p>
          <a:p>
            <a:pPr lvl="1"/>
            <a:endParaRPr lang="en-GB" dirty="0"/>
          </a:p>
          <a:p>
            <a:r>
              <a:rPr lang="en-GB" dirty="0"/>
              <a:t>More scalable solution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less</a:t>
            </a:r>
            <a:r>
              <a:rPr lang="en-GB" dirty="0"/>
              <a:t> is a 'pager' program, sends output to the screen one page at a time</a:t>
            </a:r>
          </a:p>
          <a:p>
            <a:pPr lvl="2"/>
            <a:endParaRPr lang="en-GB" dirty="0"/>
          </a:p>
          <a:p>
            <a:pPr lvl="2"/>
            <a:r>
              <a:rPr lang="en-GB" dirty="0"/>
              <a:t>Return / j  	= 	move down one line</a:t>
            </a:r>
          </a:p>
          <a:p>
            <a:pPr lvl="2"/>
            <a:r>
              <a:rPr lang="en-GB" dirty="0"/>
              <a:t>k		= 	move up one line</a:t>
            </a:r>
          </a:p>
          <a:p>
            <a:pPr lvl="2"/>
            <a:r>
              <a:rPr lang="en-GB" dirty="0"/>
              <a:t>Space	  	= 	move down one page</a:t>
            </a:r>
          </a:p>
          <a:p>
            <a:pPr lvl="2"/>
            <a:r>
              <a:rPr lang="en-GB" dirty="0"/>
              <a:t>b            	= 	go back one page</a:t>
            </a:r>
          </a:p>
          <a:p>
            <a:pPr lvl="2"/>
            <a:r>
              <a:rPr lang="en-GB" dirty="0"/>
              <a:t>/[term]	= 	search for [term] in the file</a:t>
            </a:r>
          </a:p>
          <a:p>
            <a:pPr lvl="2"/>
            <a:r>
              <a:rPr lang="en-GB" dirty="0"/>
              <a:t>q            	= 	quit back to the command prompt</a:t>
            </a:r>
          </a:p>
          <a:p>
            <a:pPr lvl="2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750139" y="4814888"/>
            <a:ext cx="260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less -S </a:t>
            </a:r>
            <a:r>
              <a:rPr lang="en-GB" dirty="0"/>
              <a:t>(no wrapping)</a:t>
            </a:r>
          </a:p>
        </p:txBody>
      </p:sp>
    </p:spTree>
    <p:extLst>
      <p:ext uri="{BB962C8B-B14F-4D97-AF65-F5344CB8AC3E}">
        <p14:creationId xmlns:p14="http://schemas.microsoft.com/office/powerpoint/2010/main" val="220370738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Editing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Lots of text editors exist, both graphical and command line</a:t>
            </a:r>
          </a:p>
          <a:p>
            <a:r>
              <a:rPr lang="en-GB" dirty="0"/>
              <a:t>Many have special functionality for specific content (C, HTML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nano</a:t>
            </a:r>
            <a:r>
              <a:rPr lang="en-GB" dirty="0"/>
              <a:t> is a simple command line editor which is always present</a:t>
            </a:r>
          </a:p>
        </p:txBody>
      </p:sp>
    </p:spTree>
    <p:extLst>
      <p:ext uri="{BB962C8B-B14F-4D97-AF65-F5344CB8AC3E}">
        <p14:creationId xmlns:p14="http://schemas.microsoft.com/office/powerpoint/2010/main" val="256810144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52" y="338999"/>
            <a:ext cx="10515600" cy="1325563"/>
          </a:xfrm>
        </p:spPr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nano</a:t>
            </a:r>
            <a:r>
              <a:rPr lang="en-GB" dirty="0"/>
              <a:t> to edit text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nano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[filename]</a:t>
            </a:r>
            <a:r>
              <a:rPr lang="en-GB" dirty="0"/>
              <a:t> (edits if file exists, creates if it doesn't)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29475"/>
            <a:ext cx="9372507" cy="36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858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Moving / Renaming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9725"/>
            <a:ext cx="10515600" cy="51054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Uses the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</a:t>
            </a:r>
            <a:r>
              <a:rPr lang="en-GB" dirty="0"/>
              <a:t> command for both (renaming is just moving from one name to another)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[file or directory] [new name/location]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If new name is a directory then the file is moved there with its existing name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Moving a directory moves all of its contents as well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Examples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old.txt new.txt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old.txt ../Saved/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old.txt ../Saved/new.txt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mv ../Saved/old.txt .</a:t>
            </a:r>
          </a:p>
        </p:txBody>
      </p:sp>
    </p:spTree>
    <p:extLst>
      <p:ext uri="{BB962C8B-B14F-4D97-AF65-F5344CB8AC3E}">
        <p14:creationId xmlns:p14="http://schemas.microsoft.com/office/powerpoint/2010/main" val="142790996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Copying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52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Uses the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/>
              <a:t> command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[file] [new file]</a:t>
            </a:r>
          </a:p>
          <a:p>
            <a:r>
              <a:rPr lang="en-GB" dirty="0">
                <a:cs typeface="Courier New" panose="02070309020205020404" pitchFamily="49" charset="0"/>
              </a:rPr>
              <a:t>Operates on a single file</a:t>
            </a:r>
          </a:p>
          <a:p>
            <a:r>
              <a:rPr lang="en-GB" dirty="0">
                <a:cs typeface="Courier New" panose="02070309020205020404" pitchFamily="49" charset="0"/>
              </a:rPr>
              <a:t>Can copy directories using recursive copy (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-r</a:t>
            </a:r>
            <a:r>
              <a:rPr lang="en-GB" dirty="0">
                <a:cs typeface="Courier New" panose="02070309020205020404" pitchFamily="49" charset="0"/>
              </a:rPr>
              <a:t>)</a:t>
            </a:r>
          </a:p>
          <a:p>
            <a:endParaRPr lang="en-GB" dirty="0">
              <a:cs typeface="Courier New" panose="02070309020205020404" pitchFamily="49" charset="0"/>
            </a:endParaRPr>
          </a:p>
          <a:p>
            <a:r>
              <a:rPr lang="en-GB" dirty="0">
                <a:cs typeface="Courier New" panose="02070309020205020404" pitchFamily="49" charset="0"/>
              </a:rPr>
              <a:t>Examples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old.txt new.txt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old.txt ../Saved/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old.txt ../Saved/new.txt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../Saved/old.txt .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cp -r ../Saved ./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NewDir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cp -r ../Saved ./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ExistingDir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 </a:t>
            </a:r>
            <a:r>
              <a:rPr lang="en-GB" dirty="0">
                <a:cs typeface="Courier New" panose="02070309020205020404" pitchFamily="49" charset="0"/>
              </a:rPr>
              <a:t>(only if </a:t>
            </a:r>
            <a:r>
              <a:rPr lang="en-GB" dirty="0" err="1">
                <a:cs typeface="Courier New" panose="02070309020205020404" pitchFamily="49" charset="0"/>
              </a:rPr>
              <a:t>ExistingDir</a:t>
            </a:r>
            <a:r>
              <a:rPr lang="en-GB" dirty="0">
                <a:cs typeface="Courier New" panose="02070309020205020404" pitchFamily="49" charset="0"/>
              </a:rPr>
              <a:t> exists)</a:t>
            </a:r>
          </a:p>
          <a:p>
            <a:pPr lvl="1"/>
            <a:endParaRPr lang="en-GB" dirty="0">
              <a:cs typeface="Courier New" panose="02070309020205020404" pitchFamily="49" charset="0"/>
            </a:endParaRPr>
          </a:p>
          <a:p>
            <a:pPr lvl="1"/>
            <a:endParaRPr lang="en-GB" dirty="0">
              <a:cs typeface="Courier New" panose="02070309020205020404" pitchFamily="49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78113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Deleting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44497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Linux has no undo.</a:t>
            </a:r>
          </a:p>
          <a:p>
            <a:r>
              <a:rPr lang="en-GB" dirty="0"/>
              <a:t>Deleting files has no recycle bin.</a:t>
            </a:r>
          </a:p>
          <a:p>
            <a:r>
              <a:rPr lang="en-GB" dirty="0"/>
              <a:t>Linux will not ask you "are you sure"</a:t>
            </a:r>
          </a:p>
          <a:p>
            <a:endParaRPr lang="en-GB" dirty="0"/>
          </a:p>
          <a:p>
            <a:r>
              <a:rPr lang="en-GB" dirty="0"/>
              <a:t>Files can be deleted with the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/>
              <a:t> command</a:t>
            </a:r>
          </a:p>
          <a:p>
            <a:r>
              <a:rPr lang="en-GB" dirty="0"/>
              <a:t>Directories (and all of their contents) can be deleted with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-r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Examples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test_file.txt test_file2.txt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*.txt </a:t>
            </a:r>
            <a:r>
              <a:rPr lang="en-GB" dirty="0"/>
              <a:t>(be VERY careful using wildcards. Always run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ls</a:t>
            </a:r>
            <a:r>
              <a:rPr lang="en-GB" dirty="0"/>
              <a:t> first to see what will go)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rm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-r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Old_directory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74050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File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628800"/>
            <a:ext cx="10729192" cy="4525963"/>
          </a:xfrm>
        </p:spPr>
        <p:txBody>
          <a:bodyPr>
            <a:normAutofit/>
          </a:bodyPr>
          <a:lstStyle/>
          <a:p>
            <a:r>
              <a:rPr lang="en-GB" dirty="0"/>
              <a:t>Genome Assemblies</a:t>
            </a:r>
          </a:p>
          <a:p>
            <a:pPr lvl="1"/>
            <a:r>
              <a:rPr lang="en-GB" dirty="0" err="1"/>
              <a:t>Chr</a:t>
            </a:r>
            <a:r>
              <a:rPr lang="en-GB" dirty="0"/>
              <a:t> sequence, </a:t>
            </a:r>
            <a:r>
              <a:rPr lang="en-GB" dirty="0" err="1"/>
              <a:t>FastA</a:t>
            </a:r>
            <a:r>
              <a:rPr lang="en-GB" dirty="0"/>
              <a:t> format</a:t>
            </a:r>
          </a:p>
          <a:p>
            <a:pPr lvl="1"/>
            <a:r>
              <a:rPr lang="en-GB" dirty="0"/>
              <a:t>A small header plus DNA bases</a:t>
            </a:r>
          </a:p>
          <a:p>
            <a:pPr lvl="1"/>
            <a:r>
              <a:rPr lang="en-GB" dirty="0"/>
              <a:t>Also used for RNA / protein</a:t>
            </a:r>
          </a:p>
          <a:p>
            <a:pPr lvl="1"/>
            <a:endParaRPr lang="en-GB" dirty="0"/>
          </a:p>
          <a:p>
            <a:r>
              <a:rPr lang="en-GB" dirty="0"/>
              <a:t>Gene Annotations</a:t>
            </a:r>
          </a:p>
          <a:p>
            <a:pPr lvl="1"/>
            <a:r>
              <a:rPr lang="en-GB" dirty="0"/>
              <a:t>GFF or GTF format (both very similar)</a:t>
            </a:r>
          </a:p>
          <a:p>
            <a:pPr lvl="1"/>
            <a:r>
              <a:rPr lang="en-GB" dirty="0"/>
              <a:t>Hierarchical format linking exons to transcripts to genes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917097"/>
            <a:ext cx="6000750" cy="200977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8450" y="3842233"/>
            <a:ext cx="10972800" cy="275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CA916-A88B-4F6B-B2CD-7F2C23B38969}"/>
              </a:ext>
            </a:extLst>
          </p:cNvPr>
          <p:cNvSpPr/>
          <p:nvPr/>
        </p:nvSpPr>
        <p:spPr>
          <a:xfrm>
            <a:off x="7032104" y="6443060"/>
            <a:ext cx="502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https://www.ensembl.org/info/data/ftp/index.html</a:t>
            </a:r>
          </a:p>
        </p:txBody>
      </p:sp>
    </p:spTree>
    <p:extLst>
      <p:ext uri="{BB962C8B-B14F-4D97-AF65-F5344CB8AC3E}">
        <p14:creationId xmlns:p14="http://schemas.microsoft.com/office/powerpoint/2010/main" val="124732007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28875" y="1531938"/>
            <a:ext cx="7096125" cy="2387600"/>
          </a:xfrm>
        </p:spPr>
        <p:txBody>
          <a:bodyPr/>
          <a:lstStyle/>
          <a:p>
            <a:r>
              <a:rPr lang="en-GB" dirty="0"/>
              <a:t>Exercise 13: </a:t>
            </a:r>
            <a:br>
              <a:rPr lang="en-GB" dirty="0"/>
            </a:br>
            <a:r>
              <a:rPr lang="en-GB" dirty="0"/>
              <a:t>Using the filesystem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0" y="3602038"/>
            <a:ext cx="2637034" cy="3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4146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More clever BASH usage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0" y="3602038"/>
            <a:ext cx="2637034" cy="3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847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know already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run programs</a:t>
            </a:r>
          </a:p>
          <a:p>
            <a:endParaRPr lang="en-GB" dirty="0"/>
          </a:p>
          <a:p>
            <a:r>
              <a:rPr lang="en-GB" dirty="0"/>
              <a:t>How to modify the options for a program using switches</a:t>
            </a:r>
          </a:p>
          <a:p>
            <a:endParaRPr lang="en-GB" dirty="0"/>
          </a:p>
          <a:p>
            <a:r>
              <a:rPr lang="en-GB" dirty="0"/>
              <a:t>How to supply data to programs using file paths and wildcards</a:t>
            </a:r>
          </a:p>
        </p:txBody>
      </p:sp>
    </p:spTree>
    <p:extLst>
      <p:ext uri="{BB962C8B-B14F-4D97-AF65-F5344CB8AC3E}">
        <p14:creationId xmlns:p14="http://schemas.microsoft.com/office/powerpoint/2010/main" val="370085767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else can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Record the output of programs</a:t>
            </a:r>
          </a:p>
          <a:p>
            <a:r>
              <a:rPr lang="en-GB" dirty="0"/>
              <a:t>Check for errors in programs which are running</a:t>
            </a:r>
          </a:p>
          <a:p>
            <a:r>
              <a:rPr lang="en-GB" dirty="0"/>
              <a:t>Link programs together into small pipelines</a:t>
            </a:r>
          </a:p>
          <a:p>
            <a:r>
              <a:rPr lang="en-GB" dirty="0"/>
              <a:t>Automate the running of programs over batches of files</a:t>
            </a:r>
          </a:p>
          <a:p>
            <a:endParaRPr lang="en-GB" dirty="0"/>
          </a:p>
          <a:p>
            <a:r>
              <a:rPr lang="en-GB" dirty="0"/>
              <a:t>All of these are possible with some simple BASH scripting</a:t>
            </a:r>
          </a:p>
        </p:txBody>
      </p:sp>
    </p:spTree>
    <p:extLst>
      <p:ext uri="{BB962C8B-B14F-4D97-AF65-F5344CB8AC3E}">
        <p14:creationId xmlns:p14="http://schemas.microsoft.com/office/powerpoint/2010/main" val="305603170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Recording the output of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00347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One of the aspects of POSIX is a standard system for sending data to and from programs.</a:t>
            </a:r>
          </a:p>
          <a:p>
            <a:endParaRPr lang="en-GB" dirty="0"/>
          </a:p>
          <a:p>
            <a:r>
              <a:rPr lang="en-GB" dirty="0"/>
              <a:t>Three data streams exist for all Linux programs (though they don't have to use them all)</a:t>
            </a:r>
          </a:p>
          <a:p>
            <a:pPr lvl="1"/>
            <a:r>
              <a:rPr lang="en-GB" dirty="0"/>
              <a:t>STDIN 	(Standard Input - a way to send data into the program)</a:t>
            </a:r>
          </a:p>
          <a:p>
            <a:pPr lvl="1"/>
            <a:r>
              <a:rPr lang="en-GB" dirty="0"/>
              <a:t>STDOUT	(Standard Output - a way to send expected data out of the program)</a:t>
            </a:r>
          </a:p>
          <a:p>
            <a:pPr lvl="1"/>
            <a:r>
              <a:rPr lang="en-GB" dirty="0"/>
              <a:t>STDERR	(Standard Error - a way to send errors or warnings out of the program)</a:t>
            </a:r>
          </a:p>
          <a:p>
            <a:endParaRPr lang="en-GB" dirty="0"/>
          </a:p>
          <a:p>
            <a:r>
              <a:rPr lang="en-GB" dirty="0"/>
              <a:t>By default STDOUT and STDERR are connected to your shell, so when you see text coming from a program, it's coming from these streams.</a:t>
            </a:r>
          </a:p>
        </p:txBody>
      </p:sp>
    </p:spTree>
    <p:extLst>
      <p:ext uri="{BB962C8B-B14F-4D97-AF65-F5344CB8AC3E}">
        <p14:creationId xmlns:p14="http://schemas.microsoft.com/office/powerpoint/2010/main" val="406398936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Recording the output of programs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38200" y="4897825"/>
            <a:ext cx="10515600" cy="1593243"/>
          </a:xfrm>
        </p:spPr>
        <p:txBody>
          <a:bodyPr/>
          <a:lstStyle/>
          <a:p>
            <a:r>
              <a:rPr lang="en-GB" dirty="0"/>
              <a:t>Rather than leaving these streams connected to the screen, you can link them to either files, or other programs to either create logs, or to build small pipelines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0822" y="2089485"/>
            <a:ext cx="9605222" cy="1650430"/>
            <a:chOff x="760822" y="2610850"/>
            <a:chExt cx="9605222" cy="1650430"/>
          </a:xfrm>
        </p:grpSpPr>
        <p:sp>
          <p:nvSpPr>
            <p:cNvPr id="5" name="TextBox 4"/>
            <p:cNvSpPr txBox="1"/>
            <p:nvPr/>
          </p:nvSpPr>
          <p:spPr>
            <a:xfrm>
              <a:off x="4066673" y="3039979"/>
              <a:ext cx="23181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program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454491" y="3146666"/>
              <a:ext cx="1355558" cy="6176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641432" y="2756358"/>
              <a:ext cx="1355558" cy="1398235"/>
              <a:chOff x="6096000" y="4462118"/>
              <a:chExt cx="1355558" cy="1398235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6096000" y="5242732"/>
                <a:ext cx="1355558" cy="617621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ight Arrow 7"/>
              <p:cNvSpPr/>
              <p:nvPr/>
            </p:nvSpPr>
            <p:spPr>
              <a:xfrm>
                <a:off x="6096000" y="4462118"/>
                <a:ext cx="1355558" cy="617621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60822" y="3014785"/>
              <a:ext cx="16936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STDIN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24148" y="2610850"/>
              <a:ext cx="22418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STDOUT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24148" y="3430283"/>
              <a:ext cx="21120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/>
                <a:t>STDERR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846046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Redirecting standard 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999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You can redirect using arrows at the end of your command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 [file]  </a:t>
            </a:r>
            <a:r>
              <a:rPr lang="en-GB" dirty="0"/>
              <a:t>Redirects STDOUT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&lt; [file]   </a:t>
            </a:r>
            <a:r>
              <a:rPr lang="en-GB" dirty="0"/>
              <a:t>Redirects STDIN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2&gt; [file] </a:t>
            </a:r>
            <a:r>
              <a:rPr lang="en-GB" dirty="0"/>
              <a:t>Redirects STDERR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2&gt;&amp;1     </a:t>
            </a:r>
            <a:r>
              <a:rPr lang="en-GB" dirty="0"/>
              <a:t>Sends STDERR to STDOUT so you only have one output stream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453189" y="3910093"/>
            <a:ext cx="1157437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$ find . -print &gt; file_list.txt 2&gt; errors.txt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$ ls</a:t>
            </a:r>
          </a:p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  Desktop  Documents  Downloads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errors.txt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examples.desktop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file_list.txt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Music  Pictures  Public  Templates  Videos</a:t>
            </a:r>
          </a:p>
          <a:p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$ head file_list.txt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./Downloads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./Pictures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./Public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./Music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bash_logout</a:t>
            </a:r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./.local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./.local/share</a:t>
            </a: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./.local/share/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icc</a:t>
            </a:r>
            <a:endParaRPr lang="en-GB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./.local/share/</a:t>
            </a:r>
            <a:r>
              <a:rPr lang="en-GB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icc</a:t>
            </a:r>
            <a:r>
              <a:rPr lang="en-GB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/edid-33d524c378824a7b78c6c679234da6b1.icc</a:t>
            </a:r>
          </a:p>
        </p:txBody>
      </p:sp>
    </p:spTree>
    <p:extLst>
      <p:ext uri="{BB962C8B-B14F-4D97-AF65-F5344CB8AC3E}">
        <p14:creationId xmlns:p14="http://schemas.microsoft.com/office/powerpoint/2010/main" val="213761013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Throwing stuff 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Sometimes you want to be able to hide output</a:t>
            </a:r>
          </a:p>
          <a:p>
            <a:pPr lvl="1"/>
            <a:r>
              <a:rPr lang="en-GB" dirty="0"/>
              <a:t>STDOUT - I just want to test whether something worked</a:t>
            </a:r>
          </a:p>
          <a:p>
            <a:pPr lvl="1"/>
            <a:r>
              <a:rPr lang="en-GB" dirty="0"/>
              <a:t>STDERR - I want to hide progress / error messages</a:t>
            </a:r>
          </a:p>
          <a:p>
            <a:endParaRPr lang="en-GB" dirty="0"/>
          </a:p>
          <a:p>
            <a:r>
              <a:rPr lang="en-GB" dirty="0"/>
              <a:t>Linux defines a special file /dev/null which you can write to but just discards all data sent to it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might_fail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&gt; /dev/null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chatty_app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2&gt; /dev/null</a:t>
            </a:r>
          </a:p>
        </p:txBody>
      </p:sp>
    </p:spTree>
    <p:extLst>
      <p:ext uri="{BB962C8B-B14F-4D97-AF65-F5344CB8AC3E}">
        <p14:creationId xmlns:p14="http://schemas.microsoft.com/office/powerpoint/2010/main" val="398436167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programs together with pipes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Part of the original UNIX design was to have lots of small programs doing specific jobs, and then to link them together to perform more advanced tasks.</a:t>
            </a:r>
          </a:p>
          <a:p>
            <a:endParaRPr lang="en-GB" dirty="0"/>
          </a:p>
          <a:p>
            <a:r>
              <a:rPr lang="en-GB" dirty="0"/>
              <a:t>Pipes are designed to do this by connecting STDOUT from one program to STDIN on another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42509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programs together using pipes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18440" cy="2898775"/>
          </a:xfrm>
        </p:spPr>
        <p:txBody>
          <a:bodyPr/>
          <a:lstStyle/>
          <a:p>
            <a:r>
              <a:rPr lang="en-GB" dirty="0"/>
              <a:t>Pipes are a mechanism to connect the STDOUT of one program to the STDIN of another. You can use them to build small pipelines</a:t>
            </a:r>
          </a:p>
          <a:p>
            <a:r>
              <a:rPr lang="en-GB" dirty="0"/>
              <a:t>To create a pipe just use a pipe character | between programs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38200" y="443988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$ ls | head -2</a:t>
            </a:r>
          </a:p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</a:p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Desktop</a:t>
            </a:r>
          </a:p>
        </p:txBody>
      </p:sp>
    </p:spTree>
    <p:extLst>
      <p:ext uri="{BB962C8B-B14F-4D97-AF65-F5344CB8AC3E}">
        <p14:creationId xmlns:p14="http://schemas.microsoft.com/office/powerpoint/2010/main" val="3949091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3307" y="1772770"/>
            <a:ext cx="1124538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&gt;</a:t>
            </a:r>
            <a:r>
              <a:rPr lang="en-GB" sz="2400" b="1" dirty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dirty="0" err="1">
                <a:latin typeface="Courier New" pitchFamily="49" charset="0"/>
                <a:cs typeface="Courier New" pitchFamily="49" charset="0"/>
              </a:rPr>
              <a:t>dna:chromosome</a:t>
            </a:r>
            <a:r>
              <a:rPr lang="en-GB" sz="2400" dirty="0">
                <a:latin typeface="Courier New" pitchFamily="49" charset="0"/>
                <a:cs typeface="Courier New" pitchFamily="49" charset="0"/>
              </a:rPr>
              <a:t> chromosome:R64-1-1:I:1:230218:1 REF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CCACACCACACCCACACACCCACACACCACACCACACACCACACCACACCCACACACACA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CATCCTAACACTACCCTAACACAGCCCTAATCTAACCCTGGCCAACCTGTCTCTCAACTT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ACCCTCCATTACCCTGCCTCCACTCGTTACCCTGTCCCATTCAACCATACCACTCCGAAC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CACCATCCATCCCTCTACTTACTACCACTCACCCACCGTTACCCTCCAATTACCCATATC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&gt;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II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dna:chromosome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 chromosome:R64-1-1:II:1:813184:1 REF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AAATAGCCCTCATGTACGTCTCCTCCAAGCCCTGTTGTCTCTTACCCGGATGTTCAACCA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AAAGCTACTTACTACCTTTATTTTATGTTTACTTTTTATAGGTTGTCTTTTTATCCCACT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TCTTCGCACTTGTCTCTCGCTACTGCCGTGCAACAAACACTAAATCAAAACAATGAAATA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CTACTACATCAAAACGCATTTTCCCTAGAAAAAAAATTTTCTTACAATATACTATACTAC</a:t>
            </a:r>
          </a:p>
          <a:p>
            <a:endParaRPr lang="en-GB" sz="2400" dirty="0">
              <a:latin typeface="Courier New" pitchFamily="49" charset="0"/>
              <a:cs typeface="Courier New" pitchFamily="49" charset="0"/>
            </a:endParaRPr>
          </a:p>
          <a:p>
            <a:endParaRPr lang="en-GB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981200" y="41379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err="1"/>
              <a:t>FastA</a:t>
            </a:r>
            <a:r>
              <a:rPr lang="en-GB" dirty="0"/>
              <a:t> Format Data</a:t>
            </a:r>
          </a:p>
        </p:txBody>
      </p:sp>
    </p:spTree>
    <p:extLst>
      <p:ext uri="{BB962C8B-B14F-4D97-AF65-F5344CB8AC3E}">
        <p14:creationId xmlns:p14="http://schemas.microsoft.com/office/powerpoint/2010/main" val="93926216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programs for pipes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Whilst you can theoretically use pipes to link any programs, there are some which are particularly useful, these are things like:</a:t>
            </a:r>
          </a:p>
          <a:p>
            <a:endParaRPr lang="en-GB" dirty="0"/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/>
              <a:t>  	to do word and line counting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dirty="0"/>
              <a:t>  	to do pattern searching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lang="en-GB" dirty="0"/>
              <a:t>  	to sort things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uniq</a:t>
            </a:r>
            <a:r>
              <a:rPr lang="en-GB" dirty="0"/>
              <a:t>  	to deduplicate things</a:t>
            </a:r>
          </a:p>
          <a:p>
            <a:pPr lvl="1"/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less</a:t>
            </a:r>
            <a:r>
              <a:rPr lang="en-GB" dirty="0"/>
              <a:t>  	to read large amounts of output</a:t>
            </a:r>
          </a:p>
          <a:p>
            <a:pPr lvl="1"/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zcat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gunzip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GB" dirty="0"/>
              <a:t> - to do decompression or compression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78472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example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19048" cy="4525963"/>
          </a:xfrm>
        </p:spPr>
        <p:txBody>
          <a:bodyPr/>
          <a:lstStyle/>
          <a:p>
            <a:r>
              <a:rPr lang="en-GB" dirty="0"/>
              <a:t>Take a compressed </a:t>
            </a:r>
            <a:r>
              <a:rPr lang="en-GB" dirty="0" err="1"/>
              <a:t>fastq</a:t>
            </a:r>
            <a:r>
              <a:rPr lang="en-GB" dirty="0"/>
              <a:t> sequence file, extract from it all of the entries containing the telomere repeat sequence (TTAGGG) and count them</a:t>
            </a:r>
          </a:p>
          <a:p>
            <a:endParaRPr lang="en-GB" dirty="0"/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zcat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file.fq.gz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TTAGGGTTAGGG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38200" y="4834572"/>
            <a:ext cx="66093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zcat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file.fq.gz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179536960</a:t>
            </a:r>
          </a:p>
          <a:p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zcat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file.fq.gz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TTAGGGTTAGGG |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3925</a:t>
            </a:r>
          </a:p>
        </p:txBody>
      </p:sp>
    </p:spTree>
    <p:extLst>
      <p:ext uri="{BB962C8B-B14F-4D97-AF65-F5344CB8AC3E}">
        <p14:creationId xmlns:p14="http://schemas.microsoft.com/office/powerpoint/2010/main" val="371361800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Iterating over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processing data it is common to need to re-run the same command multiple times for different input/output files.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Some programs will support being provided with multiple input files, but many will not.</a:t>
            </a:r>
          </a:p>
          <a:p>
            <a:endParaRPr lang="en-GB" dirty="0"/>
          </a:p>
          <a:p>
            <a:r>
              <a:rPr lang="en-GB" dirty="0"/>
              <a:t>You can use the automation features of the BASH shell to automate the running of these types of programs</a:t>
            </a:r>
          </a:p>
        </p:txBody>
      </p:sp>
    </p:spTree>
    <p:extLst>
      <p:ext uri="{BB962C8B-B14F-4D97-AF65-F5344CB8AC3E}">
        <p14:creationId xmlns:p14="http://schemas.microsoft.com/office/powerpoint/2010/main" val="191287237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BASH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/>
              <a:t>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Simple looping construct</a:t>
            </a:r>
          </a:p>
          <a:p>
            <a:pPr lvl="1"/>
            <a:r>
              <a:rPr lang="en-GB" dirty="0"/>
              <a:t>Loop over a set of files</a:t>
            </a:r>
          </a:p>
          <a:p>
            <a:pPr lvl="1"/>
            <a:r>
              <a:rPr lang="en-GB" dirty="0"/>
              <a:t>Loop over a set of values</a:t>
            </a:r>
          </a:p>
          <a:p>
            <a:endParaRPr lang="en-GB" dirty="0"/>
          </a:p>
          <a:p>
            <a:r>
              <a:rPr lang="en-GB" dirty="0"/>
              <a:t>Creates a temporary environment variable which you can use when creating commands</a:t>
            </a:r>
          </a:p>
        </p:txBody>
      </p:sp>
    </p:spTree>
    <p:extLst>
      <p:ext uri="{BB962C8B-B14F-4D97-AF65-F5344CB8AC3E}">
        <p14:creationId xmlns:p14="http://schemas.microsoft.com/office/powerpoint/2010/main" val="79805351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/>
              <a:t> loops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7513" y="2132856"/>
            <a:ext cx="9316974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file</a:t>
            </a:r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GB" sz="4400" b="1" dirty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*txt</a:t>
            </a:r>
          </a:p>
          <a:p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</a:t>
            </a:r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    echo 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$file</a:t>
            </a:r>
          </a:p>
          <a:p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    grep .</a:t>
            </a:r>
            <a:r>
              <a:rPr lang="en-GB" sz="4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sam</a:t>
            </a:r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$file</a:t>
            </a:r>
            <a:r>
              <a:rPr lang="en-GB" sz="4400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| </a:t>
            </a:r>
            <a:r>
              <a:rPr lang="en-GB" sz="4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wc</a:t>
            </a:r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 -l</a:t>
            </a:r>
          </a:p>
          <a:p>
            <a:r>
              <a:rPr lang="en-GB" sz="4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66124884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Job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By default you run one job at a time in a shell</a:t>
            </a:r>
          </a:p>
          <a:p>
            <a:pPr lvl="1"/>
            <a:r>
              <a:rPr lang="en-GB" dirty="0"/>
              <a:t>Shells support multiple running jobs</a:t>
            </a:r>
          </a:p>
          <a:p>
            <a:endParaRPr lang="en-GB" dirty="0"/>
          </a:p>
          <a:p>
            <a:r>
              <a:rPr lang="en-GB" dirty="0"/>
              <a:t>States of job</a:t>
            </a:r>
          </a:p>
          <a:p>
            <a:pPr lvl="1"/>
            <a:r>
              <a:rPr lang="en-GB" dirty="0"/>
              <a:t>Running - foreground (shell has the attention of the job)</a:t>
            </a:r>
          </a:p>
          <a:p>
            <a:pPr lvl="1"/>
            <a:r>
              <a:rPr lang="en-GB" dirty="0"/>
              <a:t>Running - background (output goes to the shell but other jobs can run)</a:t>
            </a:r>
          </a:p>
          <a:p>
            <a:pPr lvl="1"/>
            <a:r>
              <a:rPr lang="en-GB" dirty="0"/>
              <a:t>Suspended - background (job exists but is paused, consumes no CPU)</a:t>
            </a:r>
          </a:p>
          <a:p>
            <a:pPr lvl="1"/>
            <a:r>
              <a:rPr lang="en-GB" dirty="0"/>
              <a:t>Running - disconnected (output is no longer attached to the shell)</a:t>
            </a:r>
          </a:p>
        </p:txBody>
      </p:sp>
    </p:spTree>
    <p:extLst>
      <p:ext uri="{BB962C8B-B14F-4D97-AF65-F5344CB8AC3E}">
        <p14:creationId xmlns:p14="http://schemas.microsoft.com/office/powerpoint/2010/main" val="100696669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Job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175032" cy="4525963"/>
          </a:xfrm>
        </p:spPr>
        <p:txBody>
          <a:bodyPr>
            <a:normAutofit/>
          </a:bodyPr>
          <a:lstStyle/>
          <a:p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prog_to_run</a:t>
            </a:r>
            <a:r>
              <a:rPr lang="en-GB" sz="2800" dirty="0"/>
              <a:t> 			(starts in foreground)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prog_to_run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GB" sz="2800" dirty="0"/>
              <a:t> 			(starts in background)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nohup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prog_to_run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GB" sz="2800" dirty="0">
                <a:cs typeface="Courier New" panose="02070309020205020404" pitchFamily="49" charset="0"/>
              </a:rPr>
              <a:t>(disconnects, logs to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nohup.out</a:t>
            </a:r>
            <a:r>
              <a:rPr lang="en-GB" sz="2800" dirty="0">
                <a:cs typeface="Courier New" panose="02070309020205020404" pitchFamily="49" charset="0"/>
              </a:rPr>
              <a:t>)</a:t>
            </a:r>
          </a:p>
          <a:p>
            <a:endParaRPr lang="en-GB" sz="2800" dirty="0">
              <a:cs typeface="Courier New" panose="02070309020205020404" pitchFamily="49" charset="0"/>
            </a:endParaRPr>
          </a:p>
          <a:p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nohup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prog_to_run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log.txt &amp;</a:t>
            </a:r>
            <a:endParaRPr lang="en-GB" sz="2800" b="1" dirty="0">
              <a:cs typeface="Courier New" panose="02070309020205020404" pitchFamily="49" charset="0"/>
            </a:endParaRPr>
          </a:p>
          <a:p>
            <a:endParaRPr lang="en-GB" sz="2800" dirty="0">
              <a:cs typeface="Courier New" panose="02070309020205020404" pitchFamily="49" charset="0"/>
            </a:endParaRP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362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Exercise 14: Automation in BASH</a:t>
            </a:r>
          </a:p>
        </p:txBody>
      </p:sp>
    </p:spTree>
    <p:extLst>
      <p:ext uri="{BB962C8B-B14F-4D97-AF65-F5344CB8AC3E}">
        <p14:creationId xmlns:p14="http://schemas.microsoft.com/office/powerpoint/2010/main" val="122403178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Selecting Analysis Tools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0" y="3602038"/>
            <a:ext cx="2637034" cy="3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6434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RNA-</a:t>
            </a:r>
            <a:r>
              <a:rPr lang="en-GB" dirty="0" err="1"/>
              <a:t>Seq</a:t>
            </a:r>
            <a:r>
              <a:rPr lang="en-GB" dirty="0"/>
              <a:t> Aligner Selection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/>
              <a:t>ABMapper</a:t>
            </a:r>
            <a:endParaRPr lang="en-GB" dirty="0"/>
          </a:p>
          <a:p>
            <a:r>
              <a:rPr lang="en-GB" dirty="0" err="1"/>
              <a:t>BBMap</a:t>
            </a:r>
            <a:endParaRPr lang="en-GB" dirty="0"/>
          </a:p>
          <a:p>
            <a:r>
              <a:rPr lang="en-GB" dirty="0" err="1"/>
              <a:t>ContextMap</a:t>
            </a:r>
            <a:endParaRPr lang="en-GB" dirty="0"/>
          </a:p>
          <a:p>
            <a:r>
              <a:rPr lang="en-GB" dirty="0"/>
              <a:t>CRAC</a:t>
            </a:r>
          </a:p>
          <a:p>
            <a:r>
              <a:rPr lang="en-GB" dirty="0"/>
              <a:t>GSNAP</a:t>
            </a:r>
          </a:p>
          <a:p>
            <a:r>
              <a:rPr lang="en-GB" dirty="0"/>
              <a:t>GMAP</a:t>
            </a:r>
          </a:p>
          <a:p>
            <a:r>
              <a:rPr lang="en-GB" dirty="0" err="1"/>
              <a:t>Hisat</a:t>
            </a:r>
            <a:endParaRPr lang="en-GB" dirty="0"/>
          </a:p>
          <a:p>
            <a:r>
              <a:rPr lang="en-GB" dirty="0"/>
              <a:t>Hisat2</a:t>
            </a:r>
          </a:p>
          <a:p>
            <a:r>
              <a:rPr lang="en-GB" dirty="0" err="1"/>
              <a:t>HMMSplicer</a:t>
            </a:r>
            <a:endParaRPr lang="en-GB" dirty="0"/>
          </a:p>
          <a:p>
            <a:r>
              <a:rPr lang="en-GB" dirty="0" err="1"/>
              <a:t>MapSplice</a:t>
            </a:r>
            <a:endParaRPr lang="en-GB" dirty="0"/>
          </a:p>
          <a:p>
            <a:r>
              <a:rPr lang="en-GB" dirty="0" err="1"/>
              <a:t>MapNext</a:t>
            </a:r>
            <a:endParaRPr lang="en-GB" dirty="0"/>
          </a:p>
          <a:p>
            <a:r>
              <a:rPr lang="en-GB" dirty="0" err="1"/>
              <a:t>Olego</a:t>
            </a:r>
            <a:endParaRPr lang="en-GB" dirty="0"/>
          </a:p>
          <a:p>
            <a:r>
              <a:rPr lang="en-GB" dirty="0" err="1"/>
              <a:t>PALMapper</a:t>
            </a:r>
            <a:endParaRPr lang="en-GB" dirty="0"/>
          </a:p>
          <a:p>
            <a:r>
              <a:rPr lang="en-GB" dirty="0"/>
              <a:t>Pass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67608" y="1600200"/>
            <a:ext cx="5384800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/>
              <a:t>PASSion</a:t>
            </a:r>
            <a:endParaRPr lang="en-GB" dirty="0"/>
          </a:p>
          <a:p>
            <a:r>
              <a:rPr lang="en-GB" dirty="0"/>
              <a:t>PASTA</a:t>
            </a:r>
          </a:p>
          <a:p>
            <a:r>
              <a:rPr lang="en-GB" dirty="0"/>
              <a:t>QPALMA</a:t>
            </a:r>
          </a:p>
          <a:p>
            <a:r>
              <a:rPr lang="en-GB" dirty="0"/>
              <a:t>RAZER</a:t>
            </a:r>
          </a:p>
          <a:p>
            <a:r>
              <a:rPr lang="en-GB" dirty="0" err="1"/>
              <a:t>SeeSaw</a:t>
            </a:r>
            <a:endParaRPr lang="en-GB" dirty="0"/>
          </a:p>
          <a:p>
            <a:r>
              <a:rPr lang="en-GB" dirty="0" err="1"/>
              <a:t>SoapSplice</a:t>
            </a:r>
            <a:endParaRPr lang="en-GB" dirty="0"/>
          </a:p>
          <a:p>
            <a:r>
              <a:rPr lang="en-GB" dirty="0" err="1"/>
              <a:t>SpliceMap</a:t>
            </a:r>
            <a:endParaRPr lang="en-GB" dirty="0"/>
          </a:p>
          <a:p>
            <a:r>
              <a:rPr lang="en-GB" dirty="0" err="1"/>
              <a:t>SplitSeq</a:t>
            </a:r>
            <a:endParaRPr lang="en-GB" dirty="0"/>
          </a:p>
          <a:p>
            <a:r>
              <a:rPr lang="en-GB" dirty="0"/>
              <a:t>STAR</a:t>
            </a:r>
          </a:p>
          <a:p>
            <a:r>
              <a:rPr lang="en-GB" dirty="0" err="1"/>
              <a:t>Subjunc</a:t>
            </a:r>
            <a:endParaRPr lang="en-GB" dirty="0"/>
          </a:p>
          <a:p>
            <a:r>
              <a:rPr lang="en-GB" dirty="0" err="1"/>
              <a:t>SuperSplat</a:t>
            </a:r>
            <a:endParaRPr lang="en-GB" dirty="0"/>
          </a:p>
          <a:p>
            <a:r>
              <a:rPr lang="en-GB" dirty="0" err="1"/>
              <a:t>TopHat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2" y="1484784"/>
            <a:ext cx="6143625" cy="2495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3952" y="4365104"/>
            <a:ext cx="59466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Local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Relevant increases in sensible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Ease of installation / use / defaults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Longevity and support</a:t>
            </a:r>
          </a:p>
        </p:txBody>
      </p:sp>
    </p:spTree>
    <p:extLst>
      <p:ext uri="{BB962C8B-B14F-4D97-AF65-F5344CB8AC3E}">
        <p14:creationId xmlns:p14="http://schemas.microsoft.com/office/powerpoint/2010/main" val="324793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Annotation Descriptions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1424" y="2348880"/>
            <a:ext cx="104411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91544" y="1988840"/>
            <a:ext cx="806489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2711624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7896200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5352132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5352132" y="1981572"/>
            <a:ext cx="1656184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7896200" y="1981572"/>
            <a:ext cx="1296144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3215680" y="1981572"/>
            <a:ext cx="1152128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271464" y="3933056"/>
            <a:ext cx="7200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271464" y="4797152"/>
            <a:ext cx="720080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271464" y="5661248"/>
            <a:ext cx="720080" cy="7200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1307" y="3877597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Gene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1307" y="4741693"/>
            <a:ext cx="8062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Exon (combined into transcript)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1307" y="5605789"/>
            <a:ext cx="325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Coding Exon</a:t>
            </a:r>
          </a:p>
        </p:txBody>
      </p:sp>
    </p:spTree>
    <p:extLst>
      <p:ext uri="{BB962C8B-B14F-4D97-AF65-F5344CB8AC3E}">
        <p14:creationId xmlns:p14="http://schemas.microsoft.com/office/powerpoint/2010/main" val="341373889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Installing New Software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20" y="3602038"/>
            <a:ext cx="2637034" cy="31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223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Ask someone to do it for you</a:t>
            </a:r>
          </a:p>
          <a:p>
            <a:pPr lvl="1"/>
            <a:r>
              <a:rPr lang="en-GB" dirty="0"/>
              <a:t>Best option if you're on a managed system</a:t>
            </a:r>
          </a:p>
          <a:p>
            <a:endParaRPr lang="en-GB" dirty="0"/>
          </a:p>
          <a:p>
            <a:r>
              <a:rPr lang="en-GB" dirty="0"/>
              <a:t>Manual Installation</a:t>
            </a:r>
          </a:p>
          <a:p>
            <a:pPr lvl="1"/>
            <a:r>
              <a:rPr lang="en-GB" dirty="0"/>
              <a:t>Look for install instructions - sometimes trivial, sometimes horrific</a:t>
            </a:r>
          </a:p>
          <a:p>
            <a:endParaRPr lang="en-GB" dirty="0"/>
          </a:p>
          <a:p>
            <a:r>
              <a:rPr lang="en-GB" dirty="0"/>
              <a:t>Containerised Applications</a:t>
            </a:r>
          </a:p>
          <a:p>
            <a:pPr lvl="1"/>
            <a:r>
              <a:rPr lang="en-GB" dirty="0"/>
              <a:t>Docker or Singularity</a:t>
            </a:r>
          </a:p>
          <a:p>
            <a:endParaRPr lang="en-GB" dirty="0"/>
          </a:p>
          <a:p>
            <a:r>
              <a:rPr lang="en-GB" dirty="0"/>
              <a:t>Automated Installation</a:t>
            </a:r>
          </a:p>
          <a:p>
            <a:pPr lvl="1"/>
            <a:r>
              <a:rPr lang="en-GB" dirty="0" err="1"/>
              <a:t>BioConda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75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Containers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14065"/>
            <a:ext cx="1685772" cy="1702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63" y="1864161"/>
            <a:ext cx="3568102" cy="494630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2204864"/>
            <a:ext cx="7430616" cy="3921300"/>
          </a:xfrm>
        </p:spPr>
        <p:txBody>
          <a:bodyPr>
            <a:normAutofit/>
          </a:bodyPr>
          <a:lstStyle/>
          <a:p>
            <a:r>
              <a:rPr lang="en-GB" sz="2800" dirty="0"/>
              <a:t>Single applications or pipelines in a VM</a:t>
            </a:r>
          </a:p>
          <a:p>
            <a:r>
              <a:rPr lang="en-GB" sz="2800" dirty="0"/>
              <a:t>Lighter than normal virtual machines</a:t>
            </a:r>
          </a:p>
          <a:p>
            <a:r>
              <a:rPr lang="en-GB" sz="2800" dirty="0"/>
              <a:t>Every app operates in an isolated environment</a:t>
            </a:r>
          </a:p>
          <a:p>
            <a:r>
              <a:rPr lang="en-GB" sz="2800" dirty="0"/>
              <a:t>All dependencies handled for you</a:t>
            </a:r>
          </a:p>
          <a:p>
            <a:r>
              <a:rPr lang="en-GB" sz="2800" dirty="0"/>
              <a:t>Not easy to modify or debug</a:t>
            </a:r>
          </a:p>
          <a:p>
            <a:r>
              <a:rPr lang="en-GB" sz="2800" dirty="0"/>
              <a:t>Software black box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98318"/>
            <a:ext cx="2016224" cy="14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998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25143"/>
          </a:xfrm>
        </p:spPr>
        <p:txBody>
          <a:bodyPr>
            <a:normAutofit/>
          </a:bodyPr>
          <a:lstStyle/>
          <a:p>
            <a:r>
              <a:rPr lang="en-GB" dirty="0"/>
              <a:t>Collection of recipes to install applications on different systems</a:t>
            </a:r>
          </a:p>
          <a:p>
            <a:r>
              <a:rPr lang="en-GB" dirty="0"/>
              <a:t>Handles dependencies and versioning</a:t>
            </a:r>
          </a:p>
          <a:p>
            <a:r>
              <a:rPr lang="en-GB" dirty="0"/>
              <a:t>Local installation per user</a:t>
            </a:r>
          </a:p>
          <a:p>
            <a:r>
              <a:rPr lang="en-GB" dirty="0"/>
              <a:t>Options to install mutually incompatible software</a:t>
            </a:r>
          </a:p>
          <a:p>
            <a:r>
              <a:rPr lang="en-GB" dirty="0"/>
              <a:t>Great when it works</a:t>
            </a:r>
          </a:p>
          <a:p>
            <a:pPr lvl="1"/>
            <a:r>
              <a:rPr lang="en-GB" dirty="0"/>
              <a:t>Users love it</a:t>
            </a:r>
          </a:p>
          <a:p>
            <a:r>
              <a:rPr lang="en-GB" dirty="0"/>
              <a:t>A nightmare when it doesn't work</a:t>
            </a:r>
          </a:p>
          <a:p>
            <a:pPr lvl="1"/>
            <a:r>
              <a:rPr lang="en-GB" dirty="0"/>
              <a:t>Debugging is really complex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60648"/>
            <a:ext cx="7056784" cy="11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3731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A6F73C-3D94-4241-ADB9-E94AC08EE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1"/>
          <a:stretch/>
        </p:blipFill>
        <p:spPr>
          <a:xfrm>
            <a:off x="-18737" y="0"/>
            <a:ext cx="1221036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FA32AE-76B2-4F42-BC50-A8208EB5BA43}"/>
              </a:ext>
            </a:extLst>
          </p:cNvPr>
          <p:cNvSpPr/>
          <p:nvPr/>
        </p:nvSpPr>
        <p:spPr>
          <a:xfrm>
            <a:off x="1343472" y="5661248"/>
            <a:ext cx="9361040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51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6289C-134A-4A68-9036-D7A38DE91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1" r="2336" b="10101"/>
          <a:stretch/>
        </p:blipFill>
        <p:spPr>
          <a:xfrm>
            <a:off x="-6912" y="9126"/>
            <a:ext cx="7082160" cy="532859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9391A0-6594-4570-A391-86B31002C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248" y="1649437"/>
            <a:ext cx="5025000" cy="3559126"/>
          </a:xfrm>
        </p:spPr>
        <p:txBody>
          <a:bodyPr/>
          <a:lstStyle/>
          <a:p>
            <a:r>
              <a:rPr lang="en-GB" dirty="0" err="1">
                <a:solidFill>
                  <a:schemeClr val="accent3">
                    <a:lumMod val="50000"/>
                  </a:schemeClr>
                </a:solidFill>
              </a:rPr>
              <a:t>Miniconda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 installer is free</a:t>
            </a:r>
          </a:p>
          <a:p>
            <a:r>
              <a:rPr lang="en-GB" dirty="0" err="1">
                <a:solidFill>
                  <a:schemeClr val="accent3">
                    <a:lumMod val="50000"/>
                  </a:schemeClr>
                </a:solidFill>
              </a:rPr>
              <a:t>BioConda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 is free</a:t>
            </a:r>
          </a:p>
          <a:p>
            <a:r>
              <a:rPr lang="en-GB" dirty="0" err="1">
                <a:solidFill>
                  <a:schemeClr val="accent3">
                    <a:lumMod val="50000"/>
                  </a:schemeClr>
                </a:solidFill>
              </a:rPr>
              <a:t>CondaForge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 is freed</a:t>
            </a:r>
          </a:p>
          <a:p>
            <a:endParaRPr lang="en-GB" dirty="0"/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The “defaults” channel is NOT free (and not needed)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11562-1334-4919-92DC-ECF26D06B76F}"/>
              </a:ext>
            </a:extLst>
          </p:cNvPr>
          <p:cNvSpPr/>
          <p:nvPr/>
        </p:nvSpPr>
        <p:spPr>
          <a:xfrm>
            <a:off x="3143672" y="5780782"/>
            <a:ext cx="9408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>
                <a:latin typeface="Consolas" panose="020B0609020204030204" pitchFamily="49" charset="0"/>
              </a:rPr>
              <a:t>conda</a:t>
            </a:r>
            <a:r>
              <a:rPr lang="en-GB" sz="3200" dirty="0">
                <a:latin typeface="Consolas" panose="020B0609020204030204" pitchFamily="49" charset="0"/>
              </a:rPr>
              <a:t> config --remove channels defaults</a:t>
            </a:r>
          </a:p>
          <a:p>
            <a:r>
              <a:rPr lang="en-GB" sz="3200" dirty="0" err="1">
                <a:latin typeface="Consolas" panose="020B0609020204030204" pitchFamily="49" charset="0"/>
              </a:rPr>
              <a:t>conda</a:t>
            </a:r>
            <a:r>
              <a:rPr lang="en-GB" sz="3200" dirty="0">
                <a:latin typeface="Consolas" panose="020B0609020204030204" pitchFamily="49" charset="0"/>
              </a:rPr>
              <a:t> config --add channels </a:t>
            </a:r>
            <a:r>
              <a:rPr lang="en-GB" sz="3200" dirty="0" err="1">
                <a:latin typeface="Consolas" panose="020B0609020204030204" pitchFamily="49" charset="0"/>
              </a:rPr>
              <a:t>conda</a:t>
            </a:r>
            <a:r>
              <a:rPr lang="en-GB" sz="3200" dirty="0">
                <a:latin typeface="Consolas" panose="020B0609020204030204" pitchFamily="49" charset="0"/>
              </a:rPr>
              <a:t>-forge</a:t>
            </a:r>
          </a:p>
        </p:txBody>
      </p:sp>
    </p:spTree>
    <p:extLst>
      <p:ext uri="{BB962C8B-B14F-4D97-AF65-F5344CB8AC3E}">
        <p14:creationId xmlns:p14="http://schemas.microsoft.com/office/powerpoint/2010/main" val="182307417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[Optional </a:t>
            </a:r>
            <a:r>
              <a:rPr lang="en-GB" dirty="0" err="1"/>
              <a:t>BioConda</a:t>
            </a:r>
            <a:r>
              <a:rPr lang="en-GB" dirty="0"/>
              <a:t> Exercise]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0501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Programmatic Environments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283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Types of Programmatic Environment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Data Analysis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7" cy="435046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Alternative to GUI exploration/analysis</a:t>
            </a:r>
          </a:p>
          <a:p>
            <a:r>
              <a:rPr lang="en-GB" dirty="0"/>
              <a:t>Interactive Environment</a:t>
            </a:r>
          </a:p>
          <a:p>
            <a:r>
              <a:rPr lang="en-GB" dirty="0"/>
              <a:t>Graphing and Statistics</a:t>
            </a:r>
          </a:p>
          <a:p>
            <a:r>
              <a:rPr lang="en-GB" dirty="0"/>
              <a:t>Report Generation</a:t>
            </a:r>
          </a:p>
          <a:p>
            <a:endParaRPr lang="en-GB" dirty="0"/>
          </a:p>
          <a:p>
            <a:r>
              <a:rPr lang="en-GB" dirty="0"/>
              <a:t>Reproducible</a:t>
            </a:r>
          </a:p>
          <a:p>
            <a:r>
              <a:rPr lang="en-GB" dirty="0"/>
              <a:t>Automatable</a:t>
            </a:r>
          </a:p>
          <a:p>
            <a:r>
              <a:rPr lang="en-GB" dirty="0"/>
              <a:t>Flexible</a:t>
            </a:r>
          </a:p>
          <a:p>
            <a:endParaRPr lang="en-GB" dirty="0"/>
          </a:p>
          <a:p>
            <a:r>
              <a:rPr lang="en-GB" dirty="0"/>
              <a:t>Often one-off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Application Development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Data processing and extraction</a:t>
            </a:r>
          </a:p>
          <a:p>
            <a:r>
              <a:rPr lang="en-GB" dirty="0"/>
              <a:t>Automation and pipelining</a:t>
            </a:r>
          </a:p>
          <a:p>
            <a:r>
              <a:rPr lang="en-GB" dirty="0"/>
              <a:t>Use of remote resources</a:t>
            </a:r>
          </a:p>
          <a:p>
            <a:r>
              <a:rPr lang="en-GB" dirty="0"/>
              <a:t>Interaction with users</a:t>
            </a:r>
          </a:p>
          <a:p>
            <a:endParaRPr lang="en-GB" dirty="0"/>
          </a:p>
          <a:p>
            <a:r>
              <a:rPr lang="en-GB" dirty="0"/>
              <a:t>Non-interactive use</a:t>
            </a:r>
          </a:p>
          <a:p>
            <a:r>
              <a:rPr lang="en-GB" dirty="0"/>
              <a:t>Advanced command line options</a:t>
            </a:r>
          </a:p>
          <a:p>
            <a:r>
              <a:rPr lang="en-GB" dirty="0"/>
              <a:t>Longer term development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9656" t="11812" r="18353" b="12589"/>
          <a:stretch/>
        </p:blipFill>
        <p:spPr>
          <a:xfrm>
            <a:off x="3706272" y="5355974"/>
            <a:ext cx="1625599" cy="1268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480" y="5256583"/>
            <a:ext cx="1467542" cy="14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2135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Programmatic Analysis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Alternative and complement to exploratory graphical tools</a:t>
            </a:r>
          </a:p>
          <a:p>
            <a:endParaRPr lang="en-GB" dirty="0"/>
          </a:p>
          <a:p>
            <a:r>
              <a:rPr lang="en-GB" dirty="0"/>
              <a:t>Positives</a:t>
            </a:r>
          </a:p>
          <a:p>
            <a:pPr lvl="1"/>
            <a:r>
              <a:rPr lang="en-GB" dirty="0"/>
              <a:t>Reproducible and automatable</a:t>
            </a:r>
          </a:p>
          <a:p>
            <a:pPr lvl="1"/>
            <a:r>
              <a:rPr lang="en-GB" dirty="0"/>
              <a:t>Completely flexible and scalable</a:t>
            </a:r>
          </a:p>
          <a:p>
            <a:endParaRPr lang="en-GB" dirty="0"/>
          </a:p>
          <a:p>
            <a:r>
              <a:rPr lang="en-GB" dirty="0"/>
              <a:t>Negatives</a:t>
            </a:r>
          </a:p>
          <a:p>
            <a:pPr lvl="1"/>
            <a:r>
              <a:rPr lang="en-GB" dirty="0"/>
              <a:t>Tends to encourage repetition without exploration</a:t>
            </a:r>
          </a:p>
          <a:p>
            <a:pPr lvl="1"/>
            <a:r>
              <a:rPr lang="en-GB" dirty="0"/>
              <a:t>Can be difficult to spot unusual behaviour / bugs</a:t>
            </a:r>
          </a:p>
        </p:txBody>
      </p:sp>
    </p:spTree>
    <p:extLst>
      <p:ext uri="{BB962C8B-B14F-4D97-AF65-F5344CB8AC3E}">
        <p14:creationId xmlns:p14="http://schemas.microsoft.com/office/powerpoint/2010/main" val="49635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54" y="1366456"/>
            <a:ext cx="4320480" cy="108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27" y="1480217"/>
            <a:ext cx="2852688" cy="1614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047291"/>
            <a:ext cx="4125229" cy="1091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12" y="3174158"/>
            <a:ext cx="3775517" cy="588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29" y="535491"/>
            <a:ext cx="2492896" cy="8309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3" y="5738467"/>
            <a:ext cx="3605791" cy="841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56" y="4584787"/>
            <a:ext cx="2011763" cy="10058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92" y="4749319"/>
            <a:ext cx="2743200" cy="752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357" y="61573"/>
            <a:ext cx="3794948" cy="9765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34" y="243310"/>
            <a:ext cx="2164057" cy="11231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971B25-89EB-4EF5-B8FA-A5B395E306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6040" y="5941509"/>
            <a:ext cx="33051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72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678807"/>
            <a:ext cx="10972800" cy="4525963"/>
          </a:xfrm>
        </p:spPr>
        <p:txBody>
          <a:bodyPr/>
          <a:lstStyle/>
          <a:p>
            <a:r>
              <a:rPr lang="en-GB" dirty="0"/>
              <a:t>Targeted at gene structure definition</a:t>
            </a:r>
          </a:p>
          <a:p>
            <a:r>
              <a:rPr lang="en-GB" dirty="0"/>
              <a:t>Tab delimited text file</a:t>
            </a:r>
          </a:p>
          <a:p>
            <a:r>
              <a:rPr lang="en-GB" dirty="0"/>
              <a:t>Multi-level structure</a:t>
            </a:r>
          </a:p>
          <a:p>
            <a:pPr lvl="1"/>
            <a:r>
              <a:rPr lang="en-GB" dirty="0"/>
              <a:t>Genes &gt; Transcripts &gt; Exons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170" y="4581160"/>
            <a:ext cx="11953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gene       11869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dirty="0" err="1">
                <a:latin typeface="Lucida Console" panose="020B0609040504020204" pitchFamily="49" charset="0"/>
              </a:rPr>
              <a:t>gene_name</a:t>
            </a:r>
            <a:r>
              <a:rPr lang="en-GB" sz="1200" dirty="0">
                <a:latin typeface="Lucida Console" panose="020B0609040504020204" pitchFamily="49" charset="0"/>
              </a:rPr>
              <a:t> "DDX11L1";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transcript 11869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transcript_name</a:t>
            </a:r>
            <a:r>
              <a:rPr lang="en-GB" sz="1200" dirty="0">
                <a:latin typeface="Lucida Console" panose="020B0609040504020204" pitchFamily="49" charset="0"/>
              </a:rPr>
              <a:t> "DDX11L1-202"; 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11869 12227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"1";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"ENSE2234944";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12613 12721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"2";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"ENSE3582793";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13221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"ENST456328“;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"3";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"ENSE2312635";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A444B-CA4C-45AD-BD8C-994A3E66CADD}"/>
              </a:ext>
            </a:extLst>
          </p:cNvPr>
          <p:cNvSpPr txBox="1"/>
          <p:nvPr/>
        </p:nvSpPr>
        <p:spPr>
          <a:xfrm>
            <a:off x="9264440" y="274638"/>
            <a:ext cx="29275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GTF File Fields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Chromosome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Source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Feature Type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Start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End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Score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Strand (+/-)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Frame (1,2,3)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Group/Attributes</a:t>
            </a:r>
          </a:p>
        </p:txBody>
      </p:sp>
    </p:spTree>
    <p:extLst>
      <p:ext uri="{BB962C8B-B14F-4D97-AF65-F5344CB8AC3E}">
        <p14:creationId xmlns:p14="http://schemas.microsoft.com/office/powerpoint/2010/main" val="150327495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R, </a:t>
            </a:r>
            <a:r>
              <a:rPr lang="en-GB" dirty="0" err="1"/>
              <a:t>Rstudio</a:t>
            </a:r>
            <a:r>
              <a:rPr lang="en-GB" dirty="0"/>
              <a:t>, </a:t>
            </a:r>
            <a:r>
              <a:rPr lang="en-GB" dirty="0" err="1"/>
              <a:t>Tidyverse</a:t>
            </a:r>
            <a:r>
              <a:rPr lang="en-GB" dirty="0"/>
              <a:t>, Notebooks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90168" y="1416895"/>
            <a:ext cx="8611663" cy="2099169"/>
            <a:chOff x="1608150" y="1411436"/>
            <a:chExt cx="8611663" cy="2099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9656" t="11812" r="18353" b="12589"/>
            <a:stretch/>
          </p:blipFill>
          <p:spPr>
            <a:xfrm>
              <a:off x="7680176" y="1411436"/>
              <a:ext cx="2539637" cy="19821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" t="18249" b="18249"/>
            <a:stretch/>
          </p:blipFill>
          <p:spPr>
            <a:xfrm>
              <a:off x="1608150" y="1451914"/>
              <a:ext cx="5760640" cy="205869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379906" y="3717032"/>
            <a:ext cx="7432187" cy="2880320"/>
            <a:chOff x="2867317" y="3862285"/>
            <a:chExt cx="7432187" cy="28803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6" t="11151" r="7496" b="11151"/>
            <a:stretch/>
          </p:blipFill>
          <p:spPr>
            <a:xfrm>
              <a:off x="2867317" y="3862285"/>
              <a:ext cx="2568934" cy="28803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5919" y="3896561"/>
              <a:ext cx="4923585" cy="2834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48108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23" y="-26953"/>
            <a:ext cx="5723650" cy="1325563"/>
          </a:xfrm>
        </p:spPr>
        <p:txBody>
          <a:bodyPr/>
          <a:lstStyle/>
          <a:p>
            <a:r>
              <a:rPr lang="en-GB" dirty="0"/>
              <a:t>Notebook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623" y="1564446"/>
            <a:ext cx="5392783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Single overall text document, split into sections</a:t>
            </a:r>
          </a:p>
          <a:p>
            <a:endParaRPr lang="en-GB" dirty="0"/>
          </a:p>
          <a:p>
            <a:pPr lvl="1"/>
            <a:r>
              <a:rPr lang="en-GB" sz="2800" dirty="0"/>
              <a:t>Header (mostly preferences)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Body</a:t>
            </a:r>
          </a:p>
          <a:p>
            <a:pPr lvl="2"/>
            <a:r>
              <a:rPr lang="en-GB" sz="2400" dirty="0"/>
              <a:t>Commentary (default)</a:t>
            </a:r>
          </a:p>
          <a:p>
            <a:pPr lvl="2"/>
            <a:r>
              <a:rPr lang="en-GB" sz="2400" dirty="0"/>
              <a:t>R Code</a:t>
            </a:r>
          </a:p>
          <a:p>
            <a:pPr lvl="2"/>
            <a:r>
              <a:rPr lang="en-GB" sz="2400" dirty="0"/>
              <a:t>Output (graphical and text)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72" y="248195"/>
            <a:ext cx="5913179" cy="6455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20273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575" y="117565"/>
            <a:ext cx="7006424" cy="5651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0835"/>
            <a:ext cx="6227534" cy="561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" y="117565"/>
            <a:ext cx="1468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40983" y="5898079"/>
            <a:ext cx="1976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35567904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288" y="173717"/>
            <a:ext cx="10515600" cy="1325563"/>
          </a:xfrm>
        </p:spPr>
        <p:txBody>
          <a:bodyPr/>
          <a:lstStyle/>
          <a:p>
            <a:r>
              <a:rPr lang="en-GB" dirty="0"/>
              <a:t>Creating a Notebook in RStudio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7288" y="2929650"/>
            <a:ext cx="6142150" cy="3279217"/>
          </a:xfrm>
        </p:spPr>
        <p:txBody>
          <a:bodyPr/>
          <a:lstStyle/>
          <a:p>
            <a:r>
              <a:rPr lang="en-GB" dirty="0"/>
              <a:t>You may need to install some packages (</a:t>
            </a:r>
            <a:r>
              <a:rPr lang="en-GB" dirty="0" err="1"/>
              <a:t>Rstudio</a:t>
            </a:r>
            <a:r>
              <a:rPr lang="en-GB" dirty="0"/>
              <a:t> will prompt you if you do)</a:t>
            </a:r>
          </a:p>
          <a:p>
            <a:endParaRPr lang="en-GB" dirty="0"/>
          </a:p>
          <a:p>
            <a:r>
              <a:rPr lang="en-GB" dirty="0"/>
              <a:t>Opens a default template which you can then edit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88" y="1499280"/>
            <a:ext cx="7555437" cy="1129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076" y="2888250"/>
            <a:ext cx="5151031" cy="39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8966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7411"/>
            <a:ext cx="10515600" cy="1325563"/>
          </a:xfrm>
        </p:spPr>
        <p:txBody>
          <a:bodyPr/>
          <a:lstStyle/>
          <a:p>
            <a:r>
              <a:rPr lang="en-GB" dirty="0"/>
              <a:t>Notebook sections</a:t>
            </a:r>
          </a:p>
        </p:txBody>
      </p:sp>
      <p:sp>
        <p:nvSpPr>
          <p:cNvPr id="5" name="Left Brace 4"/>
          <p:cNvSpPr/>
          <p:nvPr/>
        </p:nvSpPr>
        <p:spPr>
          <a:xfrm>
            <a:off x="5997530" y="1190625"/>
            <a:ext cx="231820" cy="666146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Brace 5"/>
          <p:cNvSpPr/>
          <p:nvPr/>
        </p:nvSpPr>
        <p:spPr>
          <a:xfrm>
            <a:off x="5996846" y="1897835"/>
            <a:ext cx="231820" cy="1155722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1190625"/>
            <a:ext cx="5962650" cy="5667375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>
            <a:off x="5996846" y="3053557"/>
            <a:ext cx="231820" cy="704850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40160" y="1211364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Header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2562" y="2214086"/>
            <a:ext cx="2078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Commentary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9158" y="3144372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908892"/>
            <a:ext cx="40198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Sections are marked by special quotes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  <a:r>
              <a:rPr lang="en-GB" dirty="0"/>
              <a:t>  	for header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```{r}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```</a:t>
            </a:r>
            <a:r>
              <a:rPr lang="en-GB" dirty="0"/>
              <a:t>	for R code</a:t>
            </a:r>
          </a:p>
          <a:p>
            <a:endParaRPr lang="en-GB" dirty="0"/>
          </a:p>
          <a:p>
            <a:r>
              <a:rPr lang="en-GB" dirty="0"/>
              <a:t>Default for unquoted text is commentary</a:t>
            </a:r>
          </a:p>
        </p:txBody>
      </p:sp>
    </p:spTree>
    <p:extLst>
      <p:ext uri="{BB962C8B-B14F-4D97-AF65-F5344CB8AC3E}">
        <p14:creationId xmlns:p14="http://schemas.microsoft.com/office/powerpoint/2010/main" val="261850448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771" y="2187555"/>
            <a:ext cx="3190837" cy="1813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Notebook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 new notebook document</a:t>
            </a:r>
          </a:p>
          <a:p>
            <a:r>
              <a:rPr lang="en-GB" dirty="0"/>
              <a:t>Save it straight away (use a .</a:t>
            </a:r>
            <a:r>
              <a:rPr lang="en-GB" dirty="0" err="1"/>
              <a:t>Rmd</a:t>
            </a:r>
            <a:r>
              <a:rPr lang="en-GB" dirty="0"/>
              <a:t> extension)</a:t>
            </a:r>
          </a:p>
          <a:p>
            <a:r>
              <a:rPr lang="en-GB" dirty="0"/>
              <a:t>Add commentary in Markdown format</a:t>
            </a:r>
          </a:p>
          <a:p>
            <a:r>
              <a:rPr lang="en-GB" dirty="0"/>
              <a:t>Add R sections using Insert &gt; R </a:t>
            </a:r>
          </a:p>
          <a:p>
            <a:r>
              <a:rPr lang="en-GB" dirty="0"/>
              <a:t>Run code blocks to generate output</a:t>
            </a:r>
          </a:p>
          <a:p>
            <a:endParaRPr lang="en-GB" dirty="0"/>
          </a:p>
          <a:p>
            <a:r>
              <a:rPr lang="en-GB" dirty="0"/>
              <a:t>Knit document to HTML / PDF / Word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771" y="4001294"/>
            <a:ext cx="3190837" cy="23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766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5" y="158296"/>
            <a:ext cx="10515600" cy="1325563"/>
          </a:xfrm>
        </p:spPr>
        <p:txBody>
          <a:bodyPr/>
          <a:lstStyle/>
          <a:p>
            <a:r>
              <a:rPr lang="en-GB" dirty="0"/>
              <a:t>Commentary sections use ‘Markdown’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Simple markup language</a:t>
            </a:r>
          </a:p>
          <a:p>
            <a:endParaRPr lang="en-GB" dirty="0"/>
          </a:p>
          <a:p>
            <a:r>
              <a:rPr lang="en-GB" dirty="0"/>
              <a:t>Designed to be nicely readable as plain text</a:t>
            </a:r>
          </a:p>
          <a:p>
            <a:endParaRPr lang="en-GB" dirty="0"/>
          </a:p>
          <a:p>
            <a:r>
              <a:rPr lang="en-GB" dirty="0"/>
              <a:t>Compiles to properly formatted text</a:t>
            </a:r>
          </a:p>
          <a:p>
            <a:endParaRPr lang="en-GB" dirty="0"/>
          </a:p>
          <a:p>
            <a:r>
              <a:rPr lang="en-GB" dirty="0"/>
              <a:t>Simple syntax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" r="241"/>
          <a:stretch/>
        </p:blipFill>
        <p:spPr>
          <a:xfrm>
            <a:off x="8718550" y="1690688"/>
            <a:ext cx="2628900" cy="16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5011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6" y="332257"/>
            <a:ext cx="10515600" cy="1325563"/>
          </a:xfrm>
        </p:spPr>
        <p:txBody>
          <a:bodyPr/>
          <a:lstStyle/>
          <a:p>
            <a:r>
              <a:rPr lang="en-GB" dirty="0"/>
              <a:t>Markdown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Headings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Heading 1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=========</a:t>
            </a:r>
          </a:p>
          <a:p>
            <a:pPr marL="457200" lvl="1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Heading 2</a:t>
            </a:r>
          </a:p>
          <a:p>
            <a:pPr marL="457200" lvl="1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---------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Lists (need a blank line first)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* Bullet 1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	* Sub-bullet 1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* Bullet 2</a:t>
            </a: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1. Numbered 1</a:t>
            </a: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2. Numbered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0952" y="2815577"/>
            <a:ext cx="65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[Tab]</a:t>
            </a:r>
          </a:p>
        </p:txBody>
      </p:sp>
      <p:pic>
        <p:nvPicPr>
          <p:cNvPr id="6" name="Picture 5" descr="The 1709 Blog: US content industry and ISPs to inform and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6" y="6179409"/>
            <a:ext cx="527942" cy="454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408" y="6237312"/>
            <a:ext cx="6613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Headings also give you navigation for your document, so they’re worth using!</a:t>
            </a:r>
          </a:p>
        </p:txBody>
      </p:sp>
    </p:spTree>
    <p:extLst>
      <p:ext uri="{BB962C8B-B14F-4D97-AF65-F5344CB8AC3E}">
        <p14:creationId xmlns:p14="http://schemas.microsoft.com/office/powerpoint/2010/main" val="231408625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Data Processing with </a:t>
            </a:r>
            <a:r>
              <a:rPr lang="en-GB" dirty="0" err="1"/>
              <a:t>Tidyverse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8172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Structures in 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>
                <a:latin typeface="Consolas" panose="020B0609020204030204" pitchFamily="49" charset="0"/>
              </a:rPr>
              <a:t>(x, value=y)</a:t>
            </a:r>
            <a:r>
              <a:rPr lang="en-GB" dirty="0"/>
              <a:t>		Runs </a:t>
            </a: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/>
              <a:t> using data x and 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</a:rPr>
              <a:t>100 -&gt; </a:t>
            </a:r>
            <a:r>
              <a:rPr lang="en-GB" dirty="0" err="1">
                <a:latin typeface="Consolas" panose="020B0609020204030204" pitchFamily="49" charset="0"/>
              </a:rPr>
              <a:t>saveme</a:t>
            </a:r>
            <a:r>
              <a:rPr lang="en-GB" dirty="0"/>
              <a:t>				Saves a value under a name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x,y</a:t>
            </a:r>
            <a:r>
              <a:rPr lang="en-GB" dirty="0">
                <a:latin typeface="Consolas" panose="020B0609020204030204" pitchFamily="49" charset="0"/>
              </a:rPr>
              <a:t>) -&gt; </a:t>
            </a:r>
            <a:r>
              <a:rPr lang="en-GB" dirty="0" err="1">
                <a:latin typeface="Consolas" panose="020B0609020204030204" pitchFamily="49" charset="0"/>
              </a:rPr>
              <a:t>saveme</a:t>
            </a:r>
            <a:r>
              <a:rPr lang="en-GB" dirty="0">
                <a:latin typeface="Consolas" panose="020B0609020204030204" pitchFamily="49" charset="0"/>
              </a:rPr>
              <a:t>	</a:t>
            </a:r>
            <a:r>
              <a:rPr lang="en-GB" dirty="0"/>
              <a:t>	Saves the output of </a:t>
            </a:r>
            <a:r>
              <a:rPr lang="en-GB" dirty="0" err="1">
                <a:latin typeface="Consolas" panose="020B0609020204030204" pitchFamily="49" charset="0"/>
              </a:rPr>
              <a:t>myfunc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saveme</a:t>
            </a:r>
            <a:r>
              <a:rPr lang="en-GB" dirty="0"/>
              <a:t>					Shows the contents of </a:t>
            </a:r>
            <a:r>
              <a:rPr lang="en-GB" dirty="0" err="1">
                <a:latin typeface="Consolas" panose="020B0609020204030204" pitchFamily="49" charset="0"/>
              </a:rPr>
              <a:t>saveme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funca</a:t>
            </a:r>
            <a:r>
              <a:rPr lang="en-GB" dirty="0">
                <a:latin typeface="Consolas" panose="020B0609020204030204" pitchFamily="49" charset="0"/>
              </a:rPr>
              <a:t>() %&gt;% </a:t>
            </a:r>
            <a:r>
              <a:rPr lang="en-GB" dirty="0" err="1">
                <a:latin typeface="Consolas" panose="020B0609020204030204" pitchFamily="49" charset="0"/>
              </a:rPr>
              <a:t>funcb</a:t>
            </a:r>
            <a:r>
              <a:rPr lang="en-GB" dirty="0">
                <a:latin typeface="Consolas" panose="020B0609020204030204" pitchFamily="49" charset="0"/>
              </a:rPr>
              <a:t>()</a:t>
            </a:r>
            <a:r>
              <a:rPr lang="en-GB" dirty="0"/>
              <a:t>		Passes data from </a:t>
            </a:r>
            <a:r>
              <a:rPr lang="en-GB" dirty="0" err="1">
                <a:latin typeface="Consolas" panose="020B0609020204030204" pitchFamily="49" charset="0"/>
              </a:rPr>
              <a:t>funca</a:t>
            </a:r>
            <a:r>
              <a:rPr lang="en-GB" dirty="0"/>
              <a:t> to </a:t>
            </a:r>
            <a:r>
              <a:rPr lang="en-GB" dirty="0" err="1">
                <a:latin typeface="Consolas" panose="020B0609020204030204" pitchFamily="49" charset="0"/>
              </a:rPr>
              <a:t>funcb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76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Genome Exploration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2431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68" y="1556792"/>
            <a:ext cx="11017224" cy="4525963"/>
          </a:xfrm>
        </p:spPr>
        <p:txBody>
          <a:bodyPr>
            <a:normAutofit/>
          </a:bodyPr>
          <a:lstStyle/>
          <a:p>
            <a:r>
              <a:rPr lang="en-GB" dirty="0" err="1"/>
              <a:t>Tidyverse</a:t>
            </a:r>
            <a:r>
              <a:rPr lang="en-GB" dirty="0"/>
              <a:t> functions for reading text files into data structures</a:t>
            </a:r>
            <a:endParaRPr lang="en-GB" sz="2800" dirty="0">
              <a:latin typeface="Lucida Console" panose="020B0609040504020204" pitchFamily="49" charset="0"/>
            </a:endParaRPr>
          </a:p>
          <a:p>
            <a:endParaRPr lang="en-GB" sz="2800" dirty="0">
              <a:latin typeface="Lucida Console" panose="020B0609040504020204" pitchFamily="49" charset="0"/>
            </a:endParaRP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read_delim</a:t>
            </a:r>
            <a:r>
              <a:rPr lang="en-GB" dirty="0">
                <a:latin typeface="Lucida Console" panose="020B0609040504020204" pitchFamily="49" charset="0"/>
              </a:rPr>
              <a:t>("file.csv") -&gt; data</a:t>
            </a:r>
          </a:p>
          <a:p>
            <a:pPr lvl="1"/>
            <a:endParaRPr lang="en-GB" dirty="0">
              <a:latin typeface="Lucida Console" panose="020B0609040504020204" pitchFamily="49" charset="0"/>
            </a:endParaRP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read_tsv</a:t>
            </a:r>
            <a:r>
              <a:rPr lang="en-GB" dirty="0">
                <a:latin typeface="Lucida Console" panose="020B0609040504020204" pitchFamily="49" charset="0"/>
              </a:rPr>
              <a:t>("</a:t>
            </a:r>
            <a:r>
              <a:rPr lang="en-GB" dirty="0" err="1">
                <a:latin typeface="Lucida Console" panose="020B0609040504020204" pitchFamily="49" charset="0"/>
              </a:rPr>
              <a:t>file.tsv</a:t>
            </a:r>
            <a:r>
              <a:rPr lang="en-GB" dirty="0">
                <a:latin typeface="Lucida Console" panose="020B0609040504020204" pitchFamily="49" charset="0"/>
              </a:rPr>
              <a:t>") -&gt; data</a:t>
            </a:r>
          </a:p>
          <a:p>
            <a:pPr lvl="1"/>
            <a:endParaRPr lang="en-GB" dirty="0">
              <a:latin typeface="Lucida Console" panose="020B06090405040202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18648"/>
            <a:ext cx="960702" cy="11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7028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8934" y="1252620"/>
            <a:ext cx="7715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Lucida Console" panose="020B0609040504020204" pitchFamily="49" charset="0"/>
              </a:rPr>
              <a:t>&gt; </a:t>
            </a:r>
            <a:r>
              <a:rPr lang="en-GB" sz="2400" dirty="0" err="1">
                <a:latin typeface="Lucida Console" panose="020B0609040504020204" pitchFamily="49" charset="0"/>
              </a:rPr>
              <a:t>read_delim</a:t>
            </a:r>
            <a:r>
              <a:rPr lang="en-GB" sz="2400" dirty="0">
                <a:latin typeface="Lucida Console" panose="020B0609040504020204" pitchFamily="49" charset="0"/>
              </a:rPr>
              <a:t>("trumpton.txt") -&gt; </a:t>
            </a:r>
            <a:r>
              <a:rPr lang="en-GB" sz="2400" dirty="0" err="1">
                <a:latin typeface="Lucida Console" panose="020B0609040504020204" pitchFamily="49" charset="0"/>
              </a:rPr>
              <a:t>trumpton</a:t>
            </a:r>
            <a:endParaRPr lang="en-GB" dirty="0">
              <a:latin typeface="Lucida Console" panose="020B0609040504020204" pitchFamily="49" charset="0"/>
            </a:endParaRP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Rows: 7 Columns: 5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                                                                                                                                                                      -- Column specification ----------------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Delimiter: "\t"</a:t>
            </a:r>
          </a:p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chr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 (2):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LastName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, FirstName</a:t>
            </a:r>
          </a:p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dbl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 (3): Age, Weight, Height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Lucida Console" panose="020B0609040504020204" pitchFamily="49" charset="0"/>
            </a:endParaRPr>
          </a:p>
          <a:p>
            <a:r>
              <a:rPr lang="en-GB" dirty="0">
                <a:latin typeface="Lucida Console" panose="020B0609040504020204" pitchFamily="49" charset="0"/>
              </a:rPr>
              <a:t>&gt; </a:t>
            </a:r>
            <a:r>
              <a:rPr lang="en-GB" dirty="0" err="1">
                <a:latin typeface="Lucida Console" panose="020B0609040504020204" pitchFamily="49" charset="0"/>
              </a:rPr>
              <a:t>trumpton</a:t>
            </a:r>
            <a:endParaRPr lang="en-GB" dirty="0">
              <a:latin typeface="Lucida Console" panose="020B0609040504020204" pitchFamily="49" charset="0"/>
            </a:endParaRP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# A tibble: 7 x 5</a:t>
            </a:r>
          </a:p>
          <a:p>
            <a:r>
              <a:rPr lang="en-GB" dirty="0">
                <a:latin typeface="Lucida Console" panose="020B0609040504020204" pitchFamily="49" charset="0"/>
              </a:rPr>
              <a:t>  </a:t>
            </a:r>
            <a:r>
              <a:rPr lang="en-GB" dirty="0" err="1">
                <a:latin typeface="Lucida Console" panose="020B0609040504020204" pitchFamily="49" charset="0"/>
              </a:rPr>
              <a:t>LastName</a:t>
            </a:r>
            <a:r>
              <a:rPr lang="en-GB" dirty="0">
                <a:latin typeface="Lucida Console" panose="020B0609040504020204" pitchFamily="49" charset="0"/>
              </a:rPr>
              <a:t> FirstName   Age Weight Height</a:t>
            </a:r>
          </a:p>
          <a:p>
            <a:r>
              <a:rPr lang="en-GB" dirty="0">
                <a:latin typeface="Lucida Console" panose="020B0609040504020204" pitchFamily="49" charset="0"/>
              </a:rPr>
              <a:t> 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chr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    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chr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     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dbl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  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dbl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  &lt;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dbl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&gt;</a:t>
            </a:r>
          </a:p>
          <a:p>
            <a:r>
              <a:rPr lang="en-GB" dirty="0">
                <a:latin typeface="Lucida Console" panose="020B0609040504020204" pitchFamily="49" charset="0"/>
              </a:rPr>
              <a:t>1 Hugh     Chris        26     90    175</a:t>
            </a:r>
          </a:p>
          <a:p>
            <a:r>
              <a:rPr lang="en-GB" dirty="0">
                <a:latin typeface="Lucida Console" panose="020B0609040504020204" pitchFamily="49" charset="0"/>
              </a:rPr>
              <a:t>2 Pew      Adam         32    102    183</a:t>
            </a:r>
          </a:p>
          <a:p>
            <a:r>
              <a:rPr lang="en-GB" dirty="0">
                <a:latin typeface="Lucida Console" panose="020B0609040504020204" pitchFamily="49" charset="0"/>
              </a:rPr>
              <a:t>3 Barney   Daniel       18     88    168</a:t>
            </a:r>
          </a:p>
          <a:p>
            <a:r>
              <a:rPr lang="en-GB" dirty="0">
                <a:latin typeface="Lucida Console" panose="020B0609040504020204" pitchFamily="49" charset="0"/>
              </a:rPr>
              <a:t>4 McGrew   Chris        48     97    155</a:t>
            </a:r>
          </a:p>
          <a:p>
            <a:r>
              <a:rPr lang="en-GB" dirty="0">
                <a:latin typeface="Lucida Console" panose="020B0609040504020204" pitchFamily="49" charset="0"/>
              </a:rPr>
              <a:t>5 Cuthbert Carl         28     91    188</a:t>
            </a:r>
          </a:p>
          <a:p>
            <a:r>
              <a:rPr lang="en-GB" dirty="0">
                <a:latin typeface="Lucida Console" panose="020B0609040504020204" pitchFamily="49" charset="0"/>
              </a:rPr>
              <a:t>6 Dibble   Liam         35     94    145</a:t>
            </a:r>
          </a:p>
          <a:p>
            <a:r>
              <a:rPr lang="en-GB" dirty="0">
                <a:latin typeface="Lucida Console" panose="020B0609040504020204" pitchFamily="49" charset="0"/>
              </a:rPr>
              <a:t>7 Grub     Doug         31     89    164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4534" y="1109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Reading files with </a:t>
            </a:r>
            <a:r>
              <a:rPr lang="en-GB" dirty="0" err="1"/>
              <a:t>readr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18648"/>
            <a:ext cx="960702" cy="11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Tidyverse</a:t>
            </a:r>
            <a:r>
              <a:rPr lang="en-GB" dirty="0"/>
              <a:t> Data Processing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51584" y="1772816"/>
            <a:ext cx="7488832" cy="3850465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Lucida Console" panose="020B0609040504020204" pitchFamily="49" charset="0"/>
              </a:rPr>
              <a:t>select</a:t>
            </a:r>
            <a:r>
              <a:rPr lang="en-GB" sz="2800" dirty="0"/>
              <a:t> 		pick columns by name/position</a:t>
            </a:r>
          </a:p>
          <a:p>
            <a:endParaRPr lang="en-GB" sz="2800" dirty="0">
              <a:latin typeface="Lucida Console" panose="020B0609040504020204" pitchFamily="49" charset="0"/>
            </a:endParaRPr>
          </a:p>
          <a:p>
            <a:r>
              <a:rPr lang="en-GB" sz="2800" dirty="0">
                <a:latin typeface="Lucida Console" panose="020B0609040504020204" pitchFamily="49" charset="0"/>
              </a:rPr>
              <a:t>filter</a:t>
            </a:r>
            <a:r>
              <a:rPr lang="en-GB" sz="2800" dirty="0"/>
              <a:t> 		pick rows based on the data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>
                <a:latin typeface="Lucida Console" panose="020B0609040504020204" pitchFamily="49" charset="0"/>
              </a:rPr>
              <a:t>arrange</a:t>
            </a:r>
            <a:r>
              <a:rPr lang="en-GB" sz="2800" dirty="0"/>
              <a:t> 	sort rows</a:t>
            </a:r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260648"/>
            <a:ext cx="960702" cy="111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1636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multiple operations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11620" y="1628800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Lucida Console" panose="020B0609040504020204" pitchFamily="49" charset="0"/>
              </a:rPr>
              <a:t>trumpton</a:t>
            </a:r>
            <a:r>
              <a:rPr lang="en-US" sz="3200" dirty="0">
                <a:latin typeface="Lucida Console" panose="020B0609040504020204" pitchFamily="49" charset="0"/>
              </a:rPr>
              <a:t> %&gt;%</a:t>
            </a:r>
          </a:p>
          <a:p>
            <a:r>
              <a:rPr lang="en-US" sz="3200" dirty="0">
                <a:latin typeface="Lucida Console" panose="020B0609040504020204" pitchFamily="49" charset="0"/>
              </a:rPr>
              <a:t>  filter(Age &gt; 30) %&gt;%</a:t>
            </a:r>
          </a:p>
          <a:p>
            <a:r>
              <a:rPr lang="en-US" sz="3200" dirty="0">
                <a:latin typeface="Lucida Console" panose="020B0609040504020204" pitchFamily="49" charset="0"/>
              </a:rPr>
              <a:t>  arrange(Height)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260648"/>
            <a:ext cx="960702" cy="11134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9568" y="3789040"/>
            <a:ext cx="7632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# A </a:t>
            </a:r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tibble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Console" panose="020B0609040504020204" pitchFamily="49" charset="0"/>
              </a:rPr>
              <a:t>: 4 x 5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  </a:t>
            </a:r>
            <a:r>
              <a:rPr lang="en-GB" sz="2400" dirty="0" err="1">
                <a:latin typeface="Lucida Console" panose="020B0609040504020204" pitchFamily="49" charset="0"/>
              </a:rPr>
              <a:t>LastName</a:t>
            </a:r>
            <a:r>
              <a:rPr lang="en-GB" sz="2400" dirty="0">
                <a:latin typeface="Lucida Console" panose="020B0609040504020204" pitchFamily="49" charset="0"/>
              </a:rPr>
              <a:t> </a:t>
            </a:r>
            <a:r>
              <a:rPr lang="en-GB" sz="2400" dirty="0" err="1">
                <a:latin typeface="Lucida Console" panose="020B0609040504020204" pitchFamily="49" charset="0"/>
              </a:rPr>
              <a:t>FirstName</a:t>
            </a:r>
            <a:r>
              <a:rPr lang="en-GB" sz="2400" dirty="0">
                <a:latin typeface="Lucida Console" panose="020B0609040504020204" pitchFamily="49" charset="0"/>
              </a:rPr>
              <a:t>   Age Weight Height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  &lt;</a:t>
            </a:r>
            <a:r>
              <a:rPr lang="en-GB" sz="2400" dirty="0" err="1">
                <a:latin typeface="Lucida Console" panose="020B0609040504020204" pitchFamily="49" charset="0"/>
              </a:rPr>
              <a:t>chr</a:t>
            </a:r>
            <a:r>
              <a:rPr lang="en-GB" sz="2400" dirty="0">
                <a:latin typeface="Lucida Console" panose="020B0609040504020204" pitchFamily="49" charset="0"/>
              </a:rPr>
              <a:t>&gt;    &lt;</a:t>
            </a:r>
            <a:r>
              <a:rPr lang="en-GB" sz="2400" dirty="0" err="1">
                <a:latin typeface="Lucida Console" panose="020B0609040504020204" pitchFamily="49" charset="0"/>
              </a:rPr>
              <a:t>chr</a:t>
            </a:r>
            <a:r>
              <a:rPr lang="en-GB" sz="2400" dirty="0">
                <a:latin typeface="Lucida Console" panose="020B0609040504020204" pitchFamily="49" charset="0"/>
              </a:rPr>
              <a:t>&gt;     &lt;</a:t>
            </a:r>
            <a:r>
              <a:rPr lang="en-GB" sz="2400" dirty="0" err="1">
                <a:latin typeface="Lucida Console" panose="020B0609040504020204" pitchFamily="49" charset="0"/>
              </a:rPr>
              <a:t>dbl</a:t>
            </a:r>
            <a:r>
              <a:rPr lang="en-GB" sz="2400" dirty="0">
                <a:latin typeface="Lucida Console" panose="020B0609040504020204" pitchFamily="49" charset="0"/>
              </a:rPr>
              <a:t>&gt;  &lt;</a:t>
            </a:r>
            <a:r>
              <a:rPr lang="en-GB" sz="2400" dirty="0" err="1">
                <a:latin typeface="Lucida Console" panose="020B0609040504020204" pitchFamily="49" charset="0"/>
              </a:rPr>
              <a:t>dbl</a:t>
            </a:r>
            <a:r>
              <a:rPr lang="en-GB" sz="2400" dirty="0">
                <a:latin typeface="Lucida Console" panose="020B0609040504020204" pitchFamily="49" charset="0"/>
              </a:rPr>
              <a:t>&gt;  &lt;</a:t>
            </a:r>
            <a:r>
              <a:rPr lang="en-GB" sz="2400" dirty="0" err="1">
                <a:latin typeface="Lucida Console" panose="020B0609040504020204" pitchFamily="49" charset="0"/>
              </a:rPr>
              <a:t>dbl</a:t>
            </a:r>
            <a:r>
              <a:rPr lang="en-GB" sz="2400" dirty="0">
                <a:latin typeface="Lucida Console" panose="020B0609040504020204" pitchFamily="49" charset="0"/>
              </a:rPr>
              <a:t>&gt;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1 Dibble   Liam         35     94    145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2 McGrew   Chris        48     97    155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3 Grub     Doug         31     89    164</a:t>
            </a:r>
          </a:p>
          <a:p>
            <a:r>
              <a:rPr lang="en-GB" sz="2400" dirty="0">
                <a:latin typeface="Lucida Console" panose="020B0609040504020204" pitchFamily="49" charset="0"/>
              </a:rPr>
              <a:t>4 Pew      Adam         32    102    183</a:t>
            </a:r>
          </a:p>
        </p:txBody>
      </p:sp>
    </p:spTree>
    <p:extLst>
      <p:ext uri="{BB962C8B-B14F-4D97-AF65-F5344CB8AC3E}">
        <p14:creationId xmlns:p14="http://schemas.microsoft.com/office/powerpoint/2010/main" val="154107391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8640"/>
            <a:ext cx="10515600" cy="1325563"/>
          </a:xfrm>
        </p:spPr>
        <p:txBody>
          <a:bodyPr/>
          <a:lstStyle/>
          <a:p>
            <a:r>
              <a:rPr lang="en-GB" dirty="0"/>
              <a:t>Running R code in a notebook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00808"/>
            <a:ext cx="6912768" cy="4625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6200" y="2348880"/>
            <a:ext cx="179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Code Block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6200" y="1639478"/>
            <a:ext cx="183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Run Button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6200" y="4149080"/>
            <a:ext cx="2517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Inserted Output</a:t>
            </a:r>
          </a:p>
        </p:txBody>
      </p:sp>
    </p:spTree>
    <p:extLst>
      <p:ext uri="{BB962C8B-B14F-4D97-AF65-F5344CB8AC3E}">
        <p14:creationId xmlns:p14="http://schemas.microsoft.com/office/powerpoint/2010/main" val="87650521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Plotting Graphs with </a:t>
            </a:r>
            <a:r>
              <a:rPr lang="en-GB" dirty="0" err="1"/>
              <a:t>GGPlot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Say what data you want to use</a:t>
            </a:r>
          </a:p>
          <a:p>
            <a:endParaRPr lang="en-GB" dirty="0"/>
          </a:p>
          <a:p>
            <a:r>
              <a:rPr lang="en-GB" dirty="0"/>
              <a:t>Say what graph type you want to use</a:t>
            </a:r>
          </a:p>
          <a:p>
            <a:endParaRPr lang="en-GB" dirty="0"/>
          </a:p>
          <a:p>
            <a:r>
              <a:rPr lang="en-GB" dirty="0"/>
              <a:t>Say how you want the data to affect the graph</a:t>
            </a:r>
          </a:p>
          <a:p>
            <a:endParaRPr lang="en-GB" dirty="0"/>
          </a:p>
          <a:p>
            <a:r>
              <a:rPr lang="en-GB" dirty="0"/>
              <a:t>Plot the graph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58" y="491322"/>
            <a:ext cx="1354246" cy="15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6148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Geometries and Aesthetics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Geometries are types of plot</a:t>
            </a: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geom_point</a:t>
            </a:r>
            <a:r>
              <a:rPr lang="en-GB" dirty="0">
                <a:latin typeface="Lucida Console" panose="020B0609040504020204" pitchFamily="49" charset="0"/>
              </a:rPr>
              <a:t>() </a:t>
            </a:r>
            <a:r>
              <a:rPr lang="en-GB" dirty="0"/>
              <a:t>		Scatterplots</a:t>
            </a: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geom_jitter</a:t>
            </a:r>
            <a:r>
              <a:rPr lang="en-GB" dirty="0">
                <a:latin typeface="Lucida Console" panose="020B0609040504020204" pitchFamily="49" charset="0"/>
              </a:rPr>
              <a:t>()		</a:t>
            </a:r>
            <a:r>
              <a:rPr lang="en-GB" dirty="0" err="1"/>
              <a:t>Stripcharts</a:t>
            </a:r>
            <a:endParaRPr lang="en-GB" dirty="0"/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geom_boxplot</a:t>
            </a:r>
            <a:r>
              <a:rPr lang="en-GB" dirty="0">
                <a:latin typeface="Lucida Console" panose="020B0609040504020204" pitchFamily="49" charset="0"/>
              </a:rPr>
              <a:t>()</a:t>
            </a:r>
            <a:r>
              <a:rPr lang="en-GB" dirty="0"/>
              <a:t>  		Box plots</a:t>
            </a:r>
          </a:p>
          <a:p>
            <a:pPr marL="457200" lvl="1" indent="0">
              <a:buNone/>
            </a:pPr>
            <a:r>
              <a:rPr lang="en-GB" dirty="0" err="1">
                <a:latin typeface="Lucida Console" panose="020B0609040504020204" pitchFamily="49" charset="0"/>
              </a:rPr>
              <a:t>geom_col</a:t>
            </a:r>
            <a:r>
              <a:rPr lang="en-GB" dirty="0">
                <a:latin typeface="Lucida Console" panose="020B0609040504020204" pitchFamily="49" charset="0"/>
              </a:rPr>
              <a:t>()  </a:t>
            </a:r>
            <a:r>
              <a:rPr lang="en-GB" dirty="0"/>
              <a:t>		</a:t>
            </a:r>
            <a:r>
              <a:rPr lang="en-GB" dirty="0" err="1"/>
              <a:t>Barplots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Aesthetics are graphical parameters in a given geometry</a:t>
            </a:r>
          </a:p>
          <a:p>
            <a:pPr lvl="1"/>
            <a:r>
              <a:rPr lang="en-GB" dirty="0"/>
              <a:t>Size</a:t>
            </a:r>
          </a:p>
          <a:p>
            <a:pPr lvl="1"/>
            <a:r>
              <a:rPr lang="en-GB" dirty="0"/>
              <a:t>Colour</a:t>
            </a:r>
          </a:p>
          <a:p>
            <a:pPr lvl="1"/>
            <a:r>
              <a:rPr lang="en-GB" dirty="0"/>
              <a:t>Fill</a:t>
            </a:r>
          </a:p>
          <a:p>
            <a:pPr lvl="1"/>
            <a:r>
              <a:rPr lang="en-GB" dirty="0"/>
              <a:t>X/Y position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23289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Setting Aesthetics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Aesthetic Mappings</a:t>
            </a:r>
          </a:p>
          <a:p>
            <a:pPr lvl="1"/>
            <a:r>
              <a:rPr lang="en-GB" dirty="0"/>
              <a:t>A column in your data defines the value for the aesthetic</a:t>
            </a:r>
          </a:p>
          <a:p>
            <a:pPr lvl="2"/>
            <a:r>
              <a:rPr lang="en-GB" dirty="0"/>
              <a:t>Height is the position on the x, Weight is the position on the y</a:t>
            </a:r>
          </a:p>
          <a:p>
            <a:pPr lvl="2"/>
            <a:r>
              <a:rPr lang="en-GB" dirty="0"/>
              <a:t>Colour the graph by experimental condition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Set an aesthetic to a fixed value</a:t>
            </a:r>
          </a:p>
          <a:p>
            <a:pPr lvl="2"/>
            <a:r>
              <a:rPr lang="en-GB" dirty="0"/>
              <a:t>Fill all bars with yellow</a:t>
            </a:r>
          </a:p>
          <a:p>
            <a:pPr lvl="2"/>
            <a:r>
              <a:rPr lang="en-GB" dirty="0"/>
              <a:t>Make all of the points size 5</a:t>
            </a:r>
          </a:p>
        </p:txBody>
      </p:sp>
    </p:spTree>
    <p:extLst>
      <p:ext uri="{BB962C8B-B14F-4D97-AF65-F5344CB8AC3E}">
        <p14:creationId xmlns:p14="http://schemas.microsoft.com/office/powerpoint/2010/main" val="115372147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242" y="0"/>
            <a:ext cx="10515600" cy="1325563"/>
          </a:xfrm>
        </p:spPr>
        <p:txBody>
          <a:bodyPr/>
          <a:lstStyle/>
          <a:p>
            <a:r>
              <a:rPr lang="en-GB" dirty="0"/>
              <a:t>An Example </a:t>
            </a:r>
            <a:r>
              <a:rPr lang="en-GB" dirty="0" err="1"/>
              <a:t>GGplot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33607" y="1255405"/>
            <a:ext cx="1328761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expression %&gt;%</a:t>
            </a:r>
          </a:p>
          <a:p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ggplot (</a:t>
            </a: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aes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(x=WT, y=KO)) +</a:t>
            </a:r>
          </a:p>
          <a:p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geom_point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GB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="red2", size=5)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684" y="2924944"/>
            <a:ext cx="4588715" cy="3852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7408" y="970861"/>
            <a:ext cx="2016224" cy="37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Set the data to use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032104" y="1761204"/>
            <a:ext cx="2736304" cy="37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Set the aesthetic mappings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40216" y="2177493"/>
            <a:ext cx="3672408" cy="373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Set the plot type and fixed aesthetics</a:t>
            </a:r>
          </a:p>
        </p:txBody>
      </p:sp>
    </p:spTree>
    <p:extLst>
      <p:ext uri="{BB962C8B-B14F-4D97-AF65-F5344CB8AC3E}">
        <p14:creationId xmlns:p14="http://schemas.microsoft.com/office/powerpoint/2010/main" val="140415228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Statistics in </a:t>
            </a:r>
            <a:r>
              <a:rPr lang="en-GB" dirty="0" err="1"/>
              <a:t>Tidyverse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09119"/>
          </a:xfrm>
        </p:spPr>
        <p:txBody>
          <a:bodyPr>
            <a:normAutofit/>
          </a:bodyPr>
          <a:lstStyle/>
          <a:p>
            <a:r>
              <a:rPr lang="en-GB" dirty="0"/>
              <a:t>Just more functions</a:t>
            </a:r>
          </a:p>
          <a:p>
            <a:pPr marL="457200" lvl="1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anova_test</a:t>
            </a:r>
            <a:r>
              <a:rPr lang="en-GB" dirty="0"/>
              <a:t> 	Comparison of multiple means</a:t>
            </a:r>
          </a:p>
          <a:p>
            <a:pPr marL="457200" lvl="1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tukey_hsd</a:t>
            </a:r>
            <a:r>
              <a:rPr lang="en-GB" dirty="0"/>
              <a:t>	Multiple pairwise comparisons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>
                <a:latin typeface="Consolas" panose="020B0609020204030204" pitchFamily="49" charset="0"/>
              </a:rPr>
              <a:t>data %&gt;% </a:t>
            </a:r>
            <a:r>
              <a:rPr lang="en-GB" dirty="0" err="1">
                <a:latin typeface="Consolas" panose="020B0609020204030204" pitchFamily="49" charset="0"/>
              </a:rPr>
              <a:t>anova_test</a:t>
            </a:r>
            <a:r>
              <a:rPr lang="en-GB" dirty="0">
                <a:latin typeface="Consolas" panose="020B0609020204030204" pitchFamily="49" charset="0"/>
              </a:rPr>
              <a:t> (</a:t>
            </a:r>
            <a:r>
              <a:rPr lang="en-GB" dirty="0" err="1">
                <a:latin typeface="Consolas" panose="020B0609020204030204" pitchFamily="49" charset="0"/>
              </a:rPr>
              <a:t>x~y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GB" dirty="0">
                <a:latin typeface="Consolas" panose="020B0609020204030204" pitchFamily="49" charset="0"/>
              </a:rPr>
              <a:t>	x </a:t>
            </a:r>
            <a:r>
              <a:rPr lang="en-GB" dirty="0"/>
              <a:t>is a quantitative column</a:t>
            </a:r>
          </a:p>
          <a:p>
            <a:pPr marL="457200" lvl="1" indent="0">
              <a:buNone/>
            </a:pPr>
            <a:r>
              <a:rPr lang="en-GB" dirty="0">
                <a:latin typeface="Consolas" panose="020B0609020204030204" pitchFamily="49" charset="0"/>
              </a:rPr>
              <a:t>	y </a:t>
            </a:r>
            <a:r>
              <a:rPr lang="en-GB" dirty="0"/>
              <a:t>is a categorical column</a:t>
            </a:r>
          </a:p>
          <a:p>
            <a:pPr marL="457200" lvl="1" indent="0">
              <a:buNone/>
            </a:pPr>
            <a:r>
              <a:rPr lang="en-GB" dirty="0">
                <a:latin typeface="Consolas" panose="020B0609020204030204" pitchFamily="49" charset="0"/>
              </a:rPr>
              <a:t>	</a:t>
            </a:r>
            <a:r>
              <a:rPr lang="en-GB" dirty="0"/>
              <a:t>Test how well we can predict </a:t>
            </a:r>
            <a:r>
              <a:rPr lang="en-GB" dirty="0">
                <a:latin typeface="Consolas" panose="020B0609020204030204" pitchFamily="49" charset="0"/>
              </a:rPr>
              <a:t>x </a:t>
            </a:r>
            <a:r>
              <a:rPr lang="en-GB" dirty="0"/>
              <a:t>if we know </a:t>
            </a:r>
            <a:r>
              <a:rPr lang="en-GB" dirty="0">
                <a:latin typeface="Consolas" panose="020B0609020204030204" pitchFamily="49" charset="0"/>
              </a:rPr>
              <a:t>y </a:t>
            </a:r>
          </a:p>
        </p:txBody>
      </p:sp>
    </p:spTree>
    <p:extLst>
      <p:ext uri="{BB962C8B-B14F-4D97-AF65-F5344CB8AC3E}">
        <p14:creationId xmlns:p14="http://schemas.microsoft.com/office/powerpoint/2010/main" val="3404170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mRNA Translation into Protein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789040"/>
            <a:ext cx="6566520" cy="2337124"/>
          </a:xfrm>
        </p:spPr>
        <p:txBody>
          <a:bodyPr>
            <a:normAutofit/>
          </a:bodyPr>
          <a:lstStyle/>
          <a:p>
            <a:r>
              <a:rPr lang="en-GB" dirty="0"/>
              <a:t>Most species use the same code</a:t>
            </a:r>
          </a:p>
          <a:p>
            <a:r>
              <a:rPr lang="en-GB" dirty="0"/>
              <a:t>Some have minor differences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800" dirty="0"/>
              <a:t>https://www.ncbi.nlm.nih.gov/Taxonomy/Utils/wprintgc.cgi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50" y="1490920"/>
            <a:ext cx="5050033" cy="49742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687" y="2269131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GACACC ATG AGC ACT GAA ... CTG TGA</a:t>
            </a:r>
          </a:p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Met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Glu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Stp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1799" y="1628800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Start Codon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7139" y="1628800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Stop Codon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12712" y="2746184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UTR</a:t>
            </a:r>
          </a:p>
        </p:txBody>
      </p:sp>
    </p:spTree>
    <p:extLst>
      <p:ext uri="{BB962C8B-B14F-4D97-AF65-F5344CB8AC3E}">
        <p14:creationId xmlns:p14="http://schemas.microsoft.com/office/powerpoint/2010/main" val="269274408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 / </a:t>
            </a:r>
            <a:r>
              <a:rPr lang="en-GB" dirty="0" err="1"/>
              <a:t>Tidyverse</a:t>
            </a:r>
            <a:r>
              <a:rPr lang="en-GB" dirty="0"/>
              <a:t> / </a:t>
            </a:r>
            <a:r>
              <a:rPr lang="en-GB" dirty="0" err="1"/>
              <a:t>GGPlot</a:t>
            </a:r>
            <a:r>
              <a:rPr lang="en-GB" dirty="0"/>
              <a:t> / Notebook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616" y="1600201"/>
            <a:ext cx="8942784" cy="4525963"/>
          </a:xfrm>
        </p:spPr>
        <p:txBody>
          <a:bodyPr/>
          <a:lstStyle/>
          <a:p>
            <a:r>
              <a:rPr lang="en-GB" dirty="0"/>
              <a:t>Create a Notebook</a:t>
            </a:r>
          </a:p>
          <a:p>
            <a:r>
              <a:rPr lang="en-GB" dirty="0"/>
              <a:t>Write some commentary in markdown</a:t>
            </a:r>
          </a:p>
          <a:p>
            <a:r>
              <a:rPr lang="en-GB" dirty="0"/>
              <a:t>Load in a dataset</a:t>
            </a:r>
          </a:p>
          <a:p>
            <a:r>
              <a:rPr lang="en-GB" dirty="0"/>
              <a:t>Plot out the data</a:t>
            </a:r>
          </a:p>
          <a:p>
            <a:r>
              <a:rPr lang="en-GB" dirty="0"/>
              <a:t>Calculate some summaries</a:t>
            </a:r>
          </a:p>
          <a:p>
            <a:r>
              <a:rPr lang="en-GB" dirty="0"/>
              <a:t>Run some statistics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9" y="5538737"/>
            <a:ext cx="3104019" cy="1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810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Exercise 15: Interactive Data Analysis in R</a:t>
            </a:r>
          </a:p>
        </p:txBody>
      </p:sp>
    </p:spTree>
    <p:extLst>
      <p:ext uri="{BB962C8B-B14F-4D97-AF65-F5344CB8AC3E}">
        <p14:creationId xmlns:p14="http://schemas.microsoft.com/office/powerpoint/2010/main" val="325640037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420888"/>
            <a:ext cx="10972800" cy="1143000"/>
          </a:xfrm>
        </p:spPr>
        <p:txBody>
          <a:bodyPr/>
          <a:lstStyle/>
          <a:p>
            <a:r>
              <a:rPr lang="en-GB" dirty="0"/>
              <a:t>Application Development in Python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480" y="5256583"/>
            <a:ext cx="1467542" cy="14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6878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Python is a ‘scripting’ language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52" y="1785590"/>
            <a:ext cx="4056112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6A9955"/>
                </a:solidFill>
                <a:latin typeface="Consolas" panose="020B0609020204030204" pitchFamily="49" charset="0"/>
              </a:rPr>
              <a:t>#!/usr/bin/env python</a:t>
            </a:r>
            <a:endParaRPr lang="de-DE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b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  <a:t>print(</a:t>
            </a: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"I am a python program"</a:t>
            </a:r>
            <a: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  <a:endParaRPr lang="de-DE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07968" y="5877272"/>
            <a:ext cx="6096000" cy="64633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C:\Introduction to Python&gt;python example.py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I am a python program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587" y="2852936"/>
            <a:ext cx="2028825" cy="2257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0294" r="6323" b="25236"/>
          <a:stretch/>
        </p:blipFill>
        <p:spPr>
          <a:xfrm>
            <a:off x="267232" y="2763293"/>
            <a:ext cx="2147017" cy="517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85" t="16992" r="6295" b="16992"/>
          <a:stretch/>
        </p:blipFill>
        <p:spPr>
          <a:xfrm>
            <a:off x="263352" y="3303384"/>
            <a:ext cx="2150897" cy="9071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608" y="2900506"/>
            <a:ext cx="1552211" cy="11129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76300" y="2763292"/>
            <a:ext cx="336823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onsolas" panose="020B0609020204030204" pitchFamily="49" charset="0"/>
              </a:rPr>
              <a:t>python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python.exe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python3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python3.exe</a:t>
            </a:r>
          </a:p>
          <a:p>
            <a:endParaRPr lang="en-GB" sz="2400" dirty="0"/>
          </a:p>
          <a:p>
            <a:r>
              <a:rPr lang="en-GB" sz="2400" dirty="0"/>
              <a:t>https://www.python.org/</a:t>
            </a:r>
          </a:p>
        </p:txBody>
      </p:sp>
      <p:sp>
        <p:nvSpPr>
          <p:cNvPr id="16" name="Right Arrow 15"/>
          <p:cNvSpPr/>
          <p:nvPr/>
        </p:nvSpPr>
        <p:spPr>
          <a:xfrm rot="2700000">
            <a:off x="4428077" y="2634653"/>
            <a:ext cx="792088" cy="63529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 rot="2700000">
            <a:off x="6492654" y="5142788"/>
            <a:ext cx="792088" cy="63529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4576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environments for writing python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352" y="1534976"/>
            <a:ext cx="4056112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6A9955"/>
                </a:solidFill>
                <a:latin typeface="Consolas" panose="020B0609020204030204" pitchFamily="49" charset="0"/>
              </a:rPr>
              <a:t>#!/usr/bin/env python</a:t>
            </a:r>
            <a:endParaRPr lang="de-DE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b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  <a:t>print(</a:t>
            </a: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"I am a python program"</a:t>
            </a:r>
            <a:r>
              <a:rPr lang="de-DE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  <a:endParaRPr lang="de-DE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534976"/>
            <a:ext cx="5110441" cy="2731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0864" y="3579981"/>
            <a:ext cx="6096000" cy="258532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C:\Users\andrewss\&gt;python  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Python 3.9.1 (tags/v3.9.1:1e5d33e, Dec  7 2020, 17:08:21) [MSC v.1927 64 bit (AMD64)] on win32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Type "help", "copyright", "credits" or "license" for more information.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&gt;&gt;&gt;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&gt;&gt;&gt; print("I am an interactive session")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I am an interactive session</a:t>
            </a:r>
          </a:p>
          <a:p>
            <a:r>
              <a:rPr lang="en-GB" dirty="0">
                <a:solidFill>
                  <a:schemeClr val="bg1"/>
                </a:solidFill>
                <a:latin typeface="Consolas" panose="020B0609020204030204" pitchFamily="49" charset="0"/>
              </a:rPr>
              <a:t>&gt;&gt;&gt;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864" y="2619033"/>
            <a:ext cx="4713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Scripted: </a:t>
            </a:r>
            <a:r>
              <a:rPr lang="en-GB" sz="2000" dirty="0"/>
              <a:t>code in text file, output in console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864" y="6178770"/>
            <a:ext cx="4285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Interactive: </a:t>
            </a:r>
            <a:r>
              <a:rPr lang="en-GB" sz="2000" dirty="0"/>
              <a:t>code and output in console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6080" y="4410434"/>
            <a:ext cx="511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Notebook: </a:t>
            </a:r>
            <a:r>
              <a:rPr lang="en-GB" sz="2000" dirty="0"/>
              <a:t>code, commentary and output in a single file</a:t>
            </a:r>
          </a:p>
        </p:txBody>
      </p:sp>
    </p:spTree>
    <p:extLst>
      <p:ext uri="{BB962C8B-B14F-4D97-AF65-F5344CB8AC3E}">
        <p14:creationId xmlns:p14="http://schemas.microsoft.com/office/powerpoint/2010/main" val="1467500788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Python script basics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3647728" y="2254220"/>
            <a:ext cx="8294712" cy="30469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9955"/>
                </a:solidFill>
                <a:latin typeface="Consolas" panose="020B0609020204030204" pitchFamily="49" charset="0"/>
              </a:rPr>
              <a:t>#!/</a:t>
            </a:r>
            <a:r>
              <a:rPr lang="en-GB" sz="2400" dirty="0" err="1">
                <a:solidFill>
                  <a:srgbClr val="6A9955"/>
                </a:solidFill>
                <a:latin typeface="Consolas" panose="020B0609020204030204" pitchFamily="49" charset="0"/>
              </a:rPr>
              <a:t>usr</a:t>
            </a:r>
            <a:r>
              <a:rPr lang="en-GB" sz="2400" dirty="0">
                <a:solidFill>
                  <a:srgbClr val="6A9955"/>
                </a:solidFill>
                <a:latin typeface="Consolas" panose="020B0609020204030204" pitchFamily="49" charset="0"/>
              </a:rPr>
              <a:t>/bin/</a:t>
            </a:r>
            <a:r>
              <a:rPr lang="en-GB" sz="2400" dirty="0" err="1">
                <a:solidFill>
                  <a:srgbClr val="6A9955"/>
                </a:solidFill>
                <a:latin typeface="Consolas" panose="020B0609020204030204" pitchFamily="49" charset="0"/>
              </a:rPr>
              <a:t>env</a:t>
            </a:r>
            <a:r>
              <a:rPr lang="en-GB" sz="2400" dirty="0">
                <a:solidFill>
                  <a:srgbClr val="6A9955"/>
                </a:solidFill>
                <a:latin typeface="Consolas" panose="020B0609020204030204" pitchFamily="49" charset="0"/>
              </a:rPr>
              <a:t> python</a:t>
            </a:r>
            <a:endParaRPr lang="en-GB" sz="24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endParaRPr lang="en-GB" sz="24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r>
              <a:rPr lang="en-GB" sz="2400" dirty="0" err="1">
                <a:solidFill>
                  <a:srgbClr val="D4D4D4"/>
                </a:solidFill>
                <a:latin typeface="Consolas" panose="020B0609020204030204" pitchFamily="49" charset="0"/>
              </a:rPr>
              <a:t>my_name</a:t>
            </a:r>
            <a:r>
              <a:rPr lang="en-GB" sz="2400" dirty="0">
                <a:solidFill>
                  <a:srgbClr val="D4D4D4"/>
                </a:solidFill>
                <a:latin typeface="Consolas" panose="020B0609020204030204" pitchFamily="49" charset="0"/>
              </a:rPr>
              <a:t> = </a:t>
            </a:r>
            <a:r>
              <a:rPr lang="en-GB" sz="2400" dirty="0">
                <a:solidFill>
                  <a:srgbClr val="CE9178"/>
                </a:solidFill>
                <a:latin typeface="Consolas" panose="020B0609020204030204" pitchFamily="49" charset="0"/>
              </a:rPr>
              <a:t>"Simon"</a:t>
            </a:r>
            <a:endParaRPr lang="en-GB" sz="2400" dirty="0">
              <a:solidFill>
                <a:srgbClr val="D4D4D4"/>
              </a:solidFill>
              <a:latin typeface="Consolas" panose="020B0609020204030204" pitchFamily="49" charset="0"/>
            </a:endParaRPr>
          </a:p>
          <a:p>
            <a:br>
              <a:rPr lang="en-GB" sz="2400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GB" sz="2400" dirty="0">
                <a:solidFill>
                  <a:srgbClr val="D4D4D4"/>
                </a:solidFill>
                <a:latin typeface="Consolas" panose="020B0609020204030204" pitchFamily="49" charset="0"/>
              </a:rPr>
              <a:t>print (</a:t>
            </a:r>
            <a:r>
              <a:rPr lang="en-GB" sz="2400" dirty="0" err="1">
                <a:solidFill>
                  <a:srgbClr val="D4D4D4"/>
                </a:solidFill>
                <a:latin typeface="Consolas" panose="020B0609020204030204" pitchFamily="49" charset="0"/>
              </a:rPr>
              <a:t>my_name,</a:t>
            </a:r>
            <a:r>
              <a:rPr lang="en-GB" sz="2400" dirty="0" err="1">
                <a:solidFill>
                  <a:srgbClr val="CE9178"/>
                </a:solidFill>
                <a:latin typeface="Consolas" panose="020B0609020204030204" pitchFamily="49" charset="0"/>
              </a:rPr>
              <a:t>"wrote</a:t>
            </a:r>
            <a:r>
              <a:rPr lang="en-GB" sz="2400" dirty="0">
                <a:solidFill>
                  <a:srgbClr val="CE9178"/>
                </a:solidFill>
                <a:latin typeface="Consolas" panose="020B0609020204030204" pitchFamily="49" charset="0"/>
              </a:rPr>
              <a:t> his first python program"</a:t>
            </a:r>
            <a:r>
              <a:rPr lang="en-GB" sz="2400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</a:p>
          <a:p>
            <a:endParaRPr lang="en-GB" sz="24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r>
              <a:rPr lang="en-GB" sz="2400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print (</a:t>
            </a:r>
            <a:r>
              <a:rPr lang="en-GB" sz="2400" dirty="0">
                <a:solidFill>
                  <a:srgbClr val="CE9178"/>
                </a:solidFill>
                <a:latin typeface="Consolas" panose="020B0609020204030204" pitchFamily="49" charset="0"/>
              </a:rPr>
              <a:t>"He is very proud")</a:t>
            </a:r>
          </a:p>
          <a:p>
            <a:endParaRPr lang="en-GB" sz="2400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44" y="223028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Where to find an interpreter</a:t>
            </a:r>
          </a:p>
          <a:p>
            <a:r>
              <a:rPr lang="en-GB" sz="2000" dirty="0"/>
              <a:t>(optional)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766" y="3054439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Series of python ‘statements’.  One per line (generally). These are executed in order, from the top of the file to the bottom.</a:t>
            </a:r>
          </a:p>
          <a:p>
            <a:endParaRPr lang="en-GB" sz="2000" dirty="0"/>
          </a:p>
          <a:p>
            <a:r>
              <a:rPr lang="en-GB" sz="2000" dirty="0"/>
              <a:t>Your program finishes at the end of the file</a:t>
            </a:r>
          </a:p>
        </p:txBody>
      </p:sp>
    </p:spTree>
    <p:extLst>
      <p:ext uri="{BB962C8B-B14F-4D97-AF65-F5344CB8AC3E}">
        <p14:creationId xmlns:p14="http://schemas.microsoft.com/office/powerpoint/2010/main" val="209448211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918448" cy="1143000"/>
          </a:xfrm>
        </p:spPr>
        <p:txBody>
          <a:bodyPr/>
          <a:lstStyle/>
          <a:p>
            <a:r>
              <a:rPr lang="en-GB" dirty="0" err="1"/>
              <a:t>Thonny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918448" cy="4997151"/>
          </a:xfrm>
        </p:spPr>
        <p:txBody>
          <a:bodyPr>
            <a:normAutofit/>
          </a:bodyPr>
          <a:lstStyle/>
          <a:p>
            <a:r>
              <a:rPr lang="en-GB" dirty="0"/>
              <a:t>Simple python editor</a:t>
            </a:r>
          </a:p>
          <a:p>
            <a:r>
              <a:rPr lang="en-GB" dirty="0"/>
              <a:t>Editor at the top</a:t>
            </a:r>
          </a:p>
          <a:p>
            <a:r>
              <a:rPr lang="en-GB" dirty="0"/>
              <a:t>Interaction at the bottom</a:t>
            </a:r>
          </a:p>
          <a:p>
            <a:endParaRPr lang="en-GB" dirty="0"/>
          </a:p>
          <a:p>
            <a:r>
              <a:rPr lang="en-GB" dirty="0"/>
              <a:t>Write</a:t>
            </a:r>
          </a:p>
          <a:p>
            <a:r>
              <a:rPr lang="en-GB" dirty="0"/>
              <a:t>Save</a:t>
            </a:r>
          </a:p>
          <a:p>
            <a:r>
              <a:rPr lang="en-GB" dirty="0"/>
              <a:t>Run</a:t>
            </a:r>
          </a:p>
          <a:p>
            <a:pPr lvl="1"/>
            <a:r>
              <a:rPr lang="en-GB" dirty="0"/>
              <a:t>Debug!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5" y="0"/>
            <a:ext cx="547687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4679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 vs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6062464" cy="5107705"/>
          </a:xfrm>
        </p:spPr>
        <p:txBody>
          <a:bodyPr>
            <a:normAutofit/>
          </a:bodyPr>
          <a:lstStyle/>
          <a:p>
            <a:r>
              <a:rPr lang="en-GB" dirty="0"/>
              <a:t>Functions</a:t>
            </a:r>
          </a:p>
          <a:p>
            <a:pPr lvl="1"/>
            <a:r>
              <a:rPr lang="en-GB" dirty="0"/>
              <a:t>Named pieces of code.  All data must be passed in to them. 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Methods</a:t>
            </a:r>
          </a:p>
          <a:p>
            <a:pPr lvl="1"/>
            <a:r>
              <a:rPr lang="en-GB" dirty="0"/>
              <a:t>Functions which are associated with a piece of data. Called via the data, you don’t need to pass the data in to the method</a:t>
            </a:r>
          </a:p>
        </p:txBody>
      </p:sp>
      <p:sp>
        <p:nvSpPr>
          <p:cNvPr id="4" name="Rectangle 3"/>
          <p:cNvSpPr/>
          <p:nvPr/>
        </p:nvSpPr>
        <p:spPr>
          <a:xfrm>
            <a:off x="7392144" y="2060848"/>
            <a:ext cx="3996444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 err="1">
                <a:solidFill>
                  <a:schemeClr val="bg1"/>
                </a:solidFill>
                <a:latin typeface="Consolas" panose="020B0609020204030204" pitchFamily="49" charset="0"/>
              </a:rPr>
              <a:t>len</a:t>
            </a:r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("Simon")</a:t>
            </a:r>
          </a:p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7392144" y="4360742"/>
            <a:ext cx="4608512" cy="12284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"</a:t>
            </a:r>
            <a:r>
              <a:rPr lang="en-GB" sz="3200" dirty="0" err="1">
                <a:solidFill>
                  <a:schemeClr val="bg1"/>
                </a:solidFill>
                <a:latin typeface="Consolas" panose="020B0609020204030204" pitchFamily="49" charset="0"/>
              </a:rPr>
              <a:t>Simon".upper</a:t>
            </a:r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()</a:t>
            </a:r>
          </a:p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'SIMON'</a:t>
            </a:r>
          </a:p>
        </p:txBody>
      </p:sp>
    </p:spTree>
    <p:extLst>
      <p:ext uri="{BB962C8B-B14F-4D97-AF65-F5344CB8AC3E}">
        <p14:creationId xmlns:p14="http://schemas.microsoft.com/office/powerpoint/2010/main" val="190030076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344" y="116632"/>
            <a:ext cx="4930389" cy="7386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Text manipulation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string</a:t>
            </a:r>
            <a:r>
              <a:rPr lang="en-GB" sz="1600" dirty="0"/>
              <a:t> — Common string operations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re</a:t>
            </a:r>
            <a:r>
              <a:rPr lang="en-GB" sz="1600" dirty="0"/>
              <a:t> — Regular expression operations</a:t>
            </a:r>
          </a:p>
          <a:p>
            <a:endParaRPr lang="en-GB" dirty="0"/>
          </a:p>
          <a:p>
            <a:r>
              <a:rPr lang="en-GB" b="1" dirty="0"/>
              <a:t>Data Types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datetime</a:t>
            </a:r>
            <a:r>
              <a:rPr lang="en-GB" sz="1600" dirty="0"/>
              <a:t> — Basic date and time types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zoneinfo</a:t>
            </a:r>
            <a:r>
              <a:rPr lang="en-GB" sz="1600" dirty="0"/>
              <a:t> — IANA time zone support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calendar</a:t>
            </a:r>
            <a:r>
              <a:rPr lang="en-GB" sz="1600" dirty="0"/>
              <a:t> — General calendar-related functions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array</a:t>
            </a:r>
            <a:r>
              <a:rPr lang="en-GB" sz="1600" dirty="0"/>
              <a:t> — Efficient arrays of numeric values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copy</a:t>
            </a:r>
            <a:r>
              <a:rPr lang="en-GB" sz="1600" dirty="0"/>
              <a:t> — Shallow and deep copy operations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pprint</a:t>
            </a:r>
            <a:r>
              <a:rPr lang="en-GB" sz="1600" dirty="0"/>
              <a:t> — Data pretty printer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graphlib</a:t>
            </a:r>
            <a:r>
              <a:rPr lang="en-GB" sz="1600" dirty="0"/>
              <a:t> — Operate with graph-like structures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Numeric and Mathematical Modules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math</a:t>
            </a:r>
            <a:r>
              <a:rPr lang="en-GB" sz="1600" dirty="0"/>
              <a:t> — Mathematical functions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random</a:t>
            </a:r>
            <a:r>
              <a:rPr lang="en-GB" sz="1600" dirty="0"/>
              <a:t> — Generate pseudo-random numbers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statistics</a:t>
            </a:r>
            <a:r>
              <a:rPr lang="en-GB" sz="1600" dirty="0"/>
              <a:t> — Mathematical statistics functions</a:t>
            </a:r>
          </a:p>
          <a:p>
            <a:endParaRPr lang="en-GB" dirty="0"/>
          </a:p>
          <a:p>
            <a:r>
              <a:rPr lang="en-GB" b="1" dirty="0"/>
              <a:t>File and Directory Access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os.path</a:t>
            </a:r>
            <a:r>
              <a:rPr lang="en-GB" sz="1600" dirty="0"/>
              <a:t> — Common pathname manipulations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stat</a:t>
            </a:r>
            <a:r>
              <a:rPr lang="en-GB" sz="1600" dirty="0"/>
              <a:t> — Interpreting stat() results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tempfile</a:t>
            </a:r>
            <a:r>
              <a:rPr lang="en-GB" sz="1600" dirty="0"/>
              <a:t> — Generate temporary files and directories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glob</a:t>
            </a:r>
            <a:r>
              <a:rPr lang="en-GB" sz="1600" dirty="0"/>
              <a:t> — Unix style pathname pattern expansion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shutil</a:t>
            </a:r>
            <a:r>
              <a:rPr lang="en-GB" sz="1600" dirty="0"/>
              <a:t> — High-level file operations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951984" y="90214"/>
            <a:ext cx="6096000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Data Persistence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pickle</a:t>
            </a:r>
            <a:r>
              <a:rPr lang="en-GB" sz="1600" dirty="0"/>
              <a:t> — Python object serialization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sqlite3</a:t>
            </a:r>
            <a:r>
              <a:rPr lang="en-GB" sz="1600" dirty="0"/>
              <a:t> — DB-API 2.0 interface for SQLite databases</a:t>
            </a:r>
          </a:p>
          <a:p>
            <a:endParaRPr lang="en-GB" dirty="0"/>
          </a:p>
          <a:p>
            <a:r>
              <a:rPr lang="en-GB" b="1" dirty="0"/>
              <a:t>Data Compression and Archiving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gzip</a:t>
            </a:r>
            <a:r>
              <a:rPr lang="en-GB" sz="1600" dirty="0"/>
              <a:t> — Support for </a:t>
            </a:r>
            <a:r>
              <a:rPr lang="en-GB" sz="1600" dirty="0" err="1"/>
              <a:t>gzip</a:t>
            </a:r>
            <a:r>
              <a:rPr lang="en-GB" sz="1600" dirty="0"/>
              <a:t> files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bz2</a:t>
            </a:r>
            <a:r>
              <a:rPr lang="en-GB" sz="1600" dirty="0"/>
              <a:t> — Support for bzip2 compression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zipfile</a:t>
            </a:r>
            <a:r>
              <a:rPr lang="en-GB" sz="1600" dirty="0"/>
              <a:t> — Work with ZIP archives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csv</a:t>
            </a:r>
            <a:r>
              <a:rPr lang="en-GB" sz="1600" dirty="0"/>
              <a:t> — CSV File Reading and Writing</a:t>
            </a:r>
          </a:p>
          <a:p>
            <a:endParaRPr lang="en-GB" dirty="0"/>
          </a:p>
          <a:p>
            <a:r>
              <a:rPr lang="en-GB" b="1" dirty="0"/>
              <a:t>Generic Operating System Services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os</a:t>
            </a:r>
            <a:r>
              <a:rPr lang="en-GB" sz="1600" dirty="0"/>
              <a:t> — Miscellaneous operating system interfaces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io</a:t>
            </a:r>
            <a:r>
              <a:rPr lang="en-GB" sz="1600" dirty="0"/>
              <a:t> — Core tools for working with streams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time</a:t>
            </a:r>
            <a:r>
              <a:rPr lang="en-GB" sz="1600" dirty="0"/>
              <a:t> — Time access and conversions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argparse</a:t>
            </a:r>
            <a:r>
              <a:rPr lang="en-GB" sz="1600" dirty="0"/>
              <a:t> — Parser for command-line options</a:t>
            </a:r>
          </a:p>
          <a:p>
            <a:endParaRPr lang="en-GB" dirty="0"/>
          </a:p>
          <a:p>
            <a:r>
              <a:rPr lang="en-GB" b="1" dirty="0"/>
              <a:t>Internet Data Handling</a:t>
            </a:r>
          </a:p>
          <a:p>
            <a:r>
              <a:rPr lang="en-GB" sz="1600" dirty="0"/>
              <a:t>    </a:t>
            </a:r>
            <a:r>
              <a:rPr lang="en-GB" sz="1600" dirty="0">
                <a:latin typeface="Consolas" panose="020B0609020204030204" pitchFamily="49" charset="0"/>
              </a:rPr>
              <a:t>email</a:t>
            </a:r>
            <a:r>
              <a:rPr lang="en-GB" sz="1600" dirty="0"/>
              <a:t> — An email and MIME handling package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json</a:t>
            </a:r>
            <a:r>
              <a:rPr lang="en-GB" sz="1600" dirty="0"/>
              <a:t> — JSON encoder and decoder</a:t>
            </a:r>
          </a:p>
          <a:p>
            <a:endParaRPr lang="en-GB" dirty="0"/>
          </a:p>
          <a:p>
            <a:r>
              <a:rPr lang="en-GB" b="1" dirty="0"/>
              <a:t>Graphical User Interfaces with </a:t>
            </a:r>
            <a:r>
              <a:rPr lang="en-GB" b="1" dirty="0" err="1"/>
              <a:t>Tk</a:t>
            </a:r>
            <a:endParaRPr lang="en-GB" b="1" dirty="0"/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tkinter</a:t>
            </a:r>
            <a:r>
              <a:rPr lang="en-GB" sz="1600" dirty="0"/>
              <a:t> — Python interface to </a:t>
            </a:r>
            <a:r>
              <a:rPr lang="en-GB" sz="1600" dirty="0" err="1"/>
              <a:t>Tcl</a:t>
            </a:r>
            <a:r>
              <a:rPr lang="en-GB" sz="1600" dirty="0"/>
              <a:t>/</a:t>
            </a:r>
            <a:r>
              <a:rPr lang="en-GB" sz="1600" dirty="0" err="1"/>
              <a:t>Tk</a:t>
            </a:r>
            <a:endParaRPr lang="en-GB" sz="1600" dirty="0"/>
          </a:p>
          <a:p>
            <a:endParaRPr lang="en-GB" sz="1600" dirty="0"/>
          </a:p>
          <a:p>
            <a:r>
              <a:rPr lang="en-GB" b="1" dirty="0"/>
              <a:t>Software Packaging and Distribution</a:t>
            </a:r>
            <a:endParaRPr lang="en-GB" sz="1600" b="1" dirty="0"/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distutils</a:t>
            </a:r>
            <a:r>
              <a:rPr lang="en-GB" sz="1600" dirty="0"/>
              <a:t> — Building and installing Python modules</a:t>
            </a:r>
          </a:p>
          <a:p>
            <a:r>
              <a:rPr lang="en-GB" sz="1600" dirty="0"/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venv</a:t>
            </a:r>
            <a:r>
              <a:rPr lang="en-GB" sz="1600" dirty="0"/>
              <a:t> — Creation of virtual environments</a:t>
            </a:r>
          </a:p>
        </p:txBody>
      </p:sp>
    </p:spTree>
    <p:extLst>
      <p:ext uri="{BB962C8B-B14F-4D97-AF65-F5344CB8AC3E}">
        <p14:creationId xmlns:p14="http://schemas.microsoft.com/office/powerpoint/2010/main" val="182913481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Packages we're going to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nsolas" panose="020B0609020204030204" pitchFamily="49" charset="0"/>
              </a:rPr>
              <a:t>requests</a:t>
            </a:r>
            <a:r>
              <a:rPr lang="en-GB" dirty="0"/>
              <a:t> - fetches data from a web resource and saves it into your program</a:t>
            </a:r>
          </a:p>
          <a:p>
            <a:endParaRPr lang="en-GB" dirty="0"/>
          </a:p>
          <a:p>
            <a:r>
              <a:rPr lang="en-GB" dirty="0" err="1">
                <a:latin typeface="Consolas" panose="020B0609020204030204" pitchFamily="49" charset="0"/>
              </a:rPr>
              <a:t>biopython</a:t>
            </a:r>
            <a:r>
              <a:rPr lang="en-GB" dirty="0"/>
              <a:t> - lots of functionality related to bioinformatics.  We're using it to parse a sequence file, but there's lots of stuff in there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4581128"/>
            <a:ext cx="3098118" cy="20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30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9312-E335-46DB-9011-57B94660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Codon Usage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AFED4-7917-41A6-AE51-6A1F7E65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2295525"/>
            <a:ext cx="8353425" cy="456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6600E-D817-462D-9353-156E63FB4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268760"/>
            <a:ext cx="3409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198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functions from packages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7448" y="2847970"/>
            <a:ext cx="3528392" cy="20621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import math</a:t>
            </a:r>
          </a:p>
          <a:p>
            <a:r>
              <a:rPr lang="en-GB" sz="3200" dirty="0" err="1">
                <a:solidFill>
                  <a:schemeClr val="bg1"/>
                </a:solidFill>
                <a:latin typeface="Consolas" panose="020B0609020204030204" pitchFamily="49" charset="0"/>
              </a:rPr>
              <a:t>math.sqrt</a:t>
            </a:r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(10)</a:t>
            </a:r>
          </a:p>
          <a:p>
            <a:endParaRPr lang="en-GB" sz="32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en-GB" sz="3200" dirty="0">
                <a:solidFill>
                  <a:schemeClr val="bg1"/>
                </a:solidFill>
                <a:latin typeface="Consolas" panose="020B0609020204030204" pitchFamily="49" charset="0"/>
              </a:rPr>
              <a:t>3.162277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7448" y="2132856"/>
            <a:ext cx="3973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Use functions via the package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46526" y="2132856"/>
            <a:ext cx="5031138" cy="2781263"/>
            <a:chOff x="6969518" y="1671087"/>
            <a:chExt cx="5031138" cy="2781263"/>
          </a:xfrm>
        </p:grpSpPr>
        <p:sp>
          <p:nvSpPr>
            <p:cNvPr id="5" name="Rectangle 4"/>
            <p:cNvSpPr/>
            <p:nvPr/>
          </p:nvSpPr>
          <p:spPr>
            <a:xfrm>
              <a:off x="6969518" y="2390247"/>
              <a:ext cx="5031138" cy="206210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GB" sz="3200" dirty="0">
                  <a:solidFill>
                    <a:schemeClr val="bg1"/>
                  </a:solidFill>
                  <a:latin typeface="Consolas" panose="020B0609020204030204" pitchFamily="49" charset="0"/>
                </a:rPr>
                <a:t>from math import </a:t>
              </a:r>
              <a:r>
                <a:rPr lang="en-GB" sz="3200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sqrt</a:t>
              </a:r>
              <a:endParaRPr lang="en-GB" sz="320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GB" sz="3200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sqrt</a:t>
              </a:r>
              <a:r>
                <a:rPr lang="en-GB" sz="3200" dirty="0">
                  <a:solidFill>
                    <a:schemeClr val="bg1"/>
                  </a:solidFill>
                  <a:latin typeface="Consolas" panose="020B0609020204030204" pitchFamily="49" charset="0"/>
                </a:rPr>
                <a:t>(10)</a:t>
              </a:r>
            </a:p>
            <a:p>
              <a:endParaRPr lang="en-GB" sz="3200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GB" sz="3200" dirty="0">
                  <a:solidFill>
                    <a:schemeClr val="bg1"/>
                  </a:solidFill>
                  <a:latin typeface="Consolas" panose="020B0609020204030204" pitchFamily="49" charset="0"/>
                </a:rPr>
                <a:t>3.162277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69518" y="1671087"/>
              <a:ext cx="3653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Import individual functions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7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586" y="1440060"/>
            <a:ext cx="10972800" cy="4525963"/>
          </a:xfrm>
        </p:spPr>
        <p:txBody>
          <a:bodyPr/>
          <a:lstStyle/>
          <a:p>
            <a:r>
              <a:rPr lang="en-GB" dirty="0"/>
              <a:t>Lots of resources make their data available programmatically</a:t>
            </a:r>
          </a:p>
          <a:p>
            <a:r>
              <a:rPr lang="en-GB" dirty="0"/>
              <a:t>An API describes how to query and access the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29" y="5157192"/>
            <a:ext cx="6096000" cy="1381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985101"/>
            <a:ext cx="6096000" cy="1732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2985101"/>
            <a:ext cx="492442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591" y="4295784"/>
            <a:ext cx="4698065" cy="25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6501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APIs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72" y="1340463"/>
            <a:ext cx="11305256" cy="54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206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Code Blocks in Python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9656" y="2132856"/>
            <a:ext cx="8568952" cy="310854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animals = [</a:t>
            </a:r>
            <a:r>
              <a:rPr lang="en-GB" sz="2800" dirty="0">
                <a:solidFill>
                  <a:srgbClr val="CE9178"/>
                </a:solidFill>
                <a:latin typeface="Consolas" panose="020B0609020204030204" pitchFamily="49" charset="0"/>
              </a:rPr>
              <a:t>"</a:t>
            </a:r>
            <a:r>
              <a:rPr lang="en-GB" sz="2800" dirty="0" err="1">
                <a:solidFill>
                  <a:srgbClr val="CE9178"/>
                </a:solidFill>
                <a:latin typeface="Consolas" panose="020B0609020204030204" pitchFamily="49" charset="0"/>
              </a:rPr>
              <a:t>dog"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GB" sz="2800" dirty="0" err="1">
                <a:solidFill>
                  <a:srgbClr val="CE9178"/>
                </a:solidFill>
                <a:latin typeface="Consolas" panose="020B0609020204030204" pitchFamily="49" charset="0"/>
              </a:rPr>
              <a:t>"cat"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GB" sz="2800" dirty="0" err="1">
                <a:solidFill>
                  <a:srgbClr val="CE9178"/>
                </a:solidFill>
                <a:latin typeface="Consolas" panose="020B0609020204030204" pitchFamily="49" charset="0"/>
              </a:rPr>
              <a:t>"mouse"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,</a:t>
            </a:r>
            <a:r>
              <a:rPr lang="en-GB" sz="2800" dirty="0" err="1">
                <a:solidFill>
                  <a:srgbClr val="CE9178"/>
                </a:solidFill>
                <a:latin typeface="Consolas" panose="020B0609020204030204" pitchFamily="49" charset="0"/>
              </a:rPr>
              <a:t>"elephant</a:t>
            </a:r>
            <a:r>
              <a:rPr lang="en-GB" sz="2800" dirty="0">
                <a:solidFill>
                  <a:srgbClr val="CE9178"/>
                </a:solidFill>
                <a:latin typeface="Consolas" panose="020B0609020204030204" pitchFamily="49" charset="0"/>
              </a:rPr>
              <a:t>"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]</a:t>
            </a:r>
          </a:p>
          <a:p>
            <a:b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GB" sz="2800" dirty="0">
                <a:solidFill>
                  <a:srgbClr val="569CD6"/>
                </a:solidFill>
                <a:latin typeface="Consolas" panose="020B0609020204030204" pitchFamily="49" charset="0"/>
              </a:rPr>
              <a:t>for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 animal </a:t>
            </a:r>
            <a:r>
              <a:rPr lang="en-GB" sz="2800" dirty="0">
                <a:solidFill>
                  <a:srgbClr val="569CD6"/>
                </a:solidFill>
                <a:latin typeface="Consolas" panose="020B0609020204030204" pitchFamily="49" charset="0"/>
              </a:rPr>
              <a:t>in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 animals:</a:t>
            </a:r>
          </a:p>
          <a:p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    print(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animal.lower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    print(</a:t>
            </a:r>
            <a:r>
              <a:rPr lang="en-GB" sz="2800" dirty="0" err="1">
                <a:solidFill>
                  <a:srgbClr val="D4D4D4"/>
                </a:solidFill>
                <a:latin typeface="Consolas" panose="020B0609020204030204" pitchFamily="49" charset="0"/>
              </a:rPr>
              <a:t>animal.upper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())</a:t>
            </a:r>
          </a:p>
          <a:p>
            <a:b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</a:b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print(</a:t>
            </a:r>
            <a:r>
              <a:rPr lang="en-GB" sz="2800" dirty="0">
                <a:solidFill>
                  <a:srgbClr val="CE9178"/>
                </a:solidFill>
                <a:latin typeface="Consolas" panose="020B0609020204030204" pitchFamily="49" charset="0"/>
              </a:rPr>
              <a:t>"Finished listing animals"</a:t>
            </a:r>
            <a:r>
              <a:rPr lang="en-GB" sz="2800" dirty="0">
                <a:solidFill>
                  <a:srgbClr val="D4D4D4"/>
                </a:solidFill>
                <a:latin typeface="Consolas" panose="020B0609020204030204" pitchFamily="49" charset="0"/>
              </a:rPr>
              <a:t>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899756" y="3212976"/>
            <a:ext cx="0" cy="27363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07668" y="3212976"/>
            <a:ext cx="0" cy="27363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27648" y="5949280"/>
            <a:ext cx="2611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4 space indent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0599" y="3391071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Block starts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848" y="4656227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Block finished</a:t>
            </a:r>
          </a:p>
        </p:txBody>
      </p:sp>
    </p:spTree>
    <p:extLst>
      <p:ext uri="{BB962C8B-B14F-4D97-AF65-F5344CB8AC3E}">
        <p14:creationId xmlns:p14="http://schemas.microsoft.com/office/powerpoint/2010/main" val="16152528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786210"/>
          </a:xfrm>
        </p:spPr>
        <p:txBody>
          <a:bodyPr>
            <a:normAutofit/>
          </a:bodyPr>
          <a:lstStyle/>
          <a:p>
            <a:r>
              <a:rPr lang="en-GB" dirty="0"/>
              <a:t>Exercise 16</a:t>
            </a:r>
            <a:br>
              <a:rPr lang="en-GB" dirty="0"/>
            </a:br>
            <a:r>
              <a:rPr lang="en-GB" dirty="0"/>
              <a:t>Application Development in Python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8880"/>
            <a:ext cx="10972800" cy="3777284"/>
          </a:xfrm>
        </p:spPr>
        <p:txBody>
          <a:bodyPr/>
          <a:lstStyle/>
          <a:p>
            <a:r>
              <a:rPr lang="en-GB" dirty="0"/>
              <a:t>Ask the user for the name of a gene</a:t>
            </a:r>
          </a:p>
          <a:p>
            <a:r>
              <a:rPr lang="en-GB" dirty="0"/>
              <a:t>Use the Ensembl API to get the Ensembl ID for that gene</a:t>
            </a:r>
          </a:p>
          <a:p>
            <a:r>
              <a:rPr lang="en-GB" dirty="0"/>
              <a:t>Use the Ensembl API to get the transcript sequences</a:t>
            </a:r>
          </a:p>
          <a:p>
            <a:r>
              <a:rPr lang="en-GB" dirty="0"/>
              <a:t>Use </a:t>
            </a:r>
            <a:r>
              <a:rPr lang="en-GB" dirty="0" err="1"/>
              <a:t>BioPython</a:t>
            </a:r>
            <a:r>
              <a:rPr lang="en-GB" dirty="0"/>
              <a:t> to parse the sequences</a:t>
            </a:r>
          </a:p>
          <a:p>
            <a:endParaRPr lang="en-GB" dirty="0"/>
          </a:p>
          <a:p>
            <a:r>
              <a:rPr lang="en-GB" dirty="0"/>
              <a:t>Write out a list of the transcripts and their lengths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480" y="5256583"/>
            <a:ext cx="1467542" cy="14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05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-35074"/>
            <a:ext cx="8278983" cy="6893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904" y="1700808"/>
            <a:ext cx="1314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internal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074" y="5157192"/>
            <a:ext cx="1243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surface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4583" y="2503522"/>
            <a:ext cx="1825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Binding or catalytic sites</a:t>
            </a:r>
          </a:p>
        </p:txBody>
      </p:sp>
    </p:spTree>
    <p:extLst>
      <p:ext uri="{BB962C8B-B14F-4D97-AF65-F5344CB8AC3E}">
        <p14:creationId xmlns:p14="http://schemas.microsoft.com/office/powerpoint/2010/main" val="3009128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Domain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01" y="2348880"/>
            <a:ext cx="10972800" cy="446449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 single protein can have more than one functional unit</a:t>
            </a:r>
          </a:p>
          <a:p>
            <a:pPr lvl="1"/>
            <a:r>
              <a:rPr lang="en-GB" dirty="0"/>
              <a:t>Proteins are annotated with functional ‘domains’</a:t>
            </a:r>
          </a:p>
          <a:p>
            <a:pPr lvl="1"/>
            <a:r>
              <a:rPr lang="en-GB" dirty="0"/>
              <a:t>A domain is normally linked with a globular folded structure</a:t>
            </a:r>
          </a:p>
          <a:p>
            <a:endParaRPr lang="en-GB" dirty="0"/>
          </a:p>
          <a:p>
            <a:r>
              <a:rPr lang="en-GB" dirty="0"/>
              <a:t>Domain structures are re-used to provide modular functionality across multiple proteins.</a:t>
            </a:r>
          </a:p>
          <a:p>
            <a:pPr lvl="1"/>
            <a:r>
              <a:rPr lang="en-GB" dirty="0"/>
              <a:t>Often linked to exon structures or splice variation</a:t>
            </a:r>
          </a:p>
          <a:p>
            <a:endParaRPr lang="en-GB" dirty="0"/>
          </a:p>
          <a:p>
            <a:r>
              <a:rPr lang="en-GB" dirty="0"/>
              <a:t>It can be useful to know the key functional amino acids</a:t>
            </a:r>
          </a:p>
          <a:p>
            <a:pPr lvl="1"/>
            <a:r>
              <a:rPr lang="en-GB" dirty="0"/>
              <a:t>Binding pockets</a:t>
            </a:r>
          </a:p>
          <a:p>
            <a:pPr lvl="1"/>
            <a:r>
              <a:rPr lang="en-GB" dirty="0"/>
              <a:t>Active sites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1313706"/>
            <a:ext cx="669607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Domain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0"/>
          <a:stretch/>
        </p:blipFill>
        <p:spPr>
          <a:xfrm>
            <a:off x="263352" y="1628800"/>
            <a:ext cx="3312368" cy="889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7768" y="1704069"/>
            <a:ext cx="5805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http://smart.embl-heidelberg.de/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7768" y="3067653"/>
            <a:ext cx="5599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https://www.ebi.ac.uk/interpro/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6" y="4437196"/>
            <a:ext cx="5615955" cy="687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4548270"/>
            <a:ext cx="5328592" cy="2209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64" y="5412719"/>
            <a:ext cx="5817582" cy="1121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05777-319D-475D-AB1A-2F340AA12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2803035"/>
            <a:ext cx="3365544" cy="11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44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5013176"/>
            <a:ext cx="3070687" cy="1853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domain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Globular</a:t>
            </a:r>
          </a:p>
          <a:p>
            <a:pPr lvl="1"/>
            <a:r>
              <a:rPr lang="en-GB" dirty="0"/>
              <a:t>Forms a concerted 3D structure</a:t>
            </a:r>
          </a:p>
          <a:p>
            <a:pPr lvl="1"/>
            <a:r>
              <a:rPr lang="en-GB" dirty="0"/>
              <a:t>Most catalytic and some binding domains</a:t>
            </a:r>
          </a:p>
          <a:p>
            <a:endParaRPr lang="en-GB" dirty="0"/>
          </a:p>
          <a:p>
            <a:r>
              <a:rPr lang="en-GB" dirty="0"/>
              <a:t>Semi-ordered</a:t>
            </a:r>
          </a:p>
          <a:p>
            <a:pPr lvl="1"/>
            <a:r>
              <a:rPr lang="en-GB" dirty="0"/>
              <a:t>Coiled coil </a:t>
            </a:r>
          </a:p>
          <a:p>
            <a:pPr lvl="1"/>
            <a:r>
              <a:rPr lang="en-GB" dirty="0"/>
              <a:t>Many binding domains</a:t>
            </a:r>
          </a:p>
          <a:p>
            <a:endParaRPr lang="en-GB" dirty="0"/>
          </a:p>
          <a:p>
            <a:r>
              <a:rPr lang="en-GB" dirty="0"/>
              <a:t>Transmembrane</a:t>
            </a:r>
          </a:p>
          <a:p>
            <a:pPr lvl="1"/>
            <a:r>
              <a:rPr lang="en-GB" dirty="0"/>
              <a:t>Threaded through a membrane</a:t>
            </a:r>
          </a:p>
          <a:p>
            <a:pPr lvl="1"/>
            <a:r>
              <a:rPr lang="en-GB" dirty="0"/>
              <a:t>Transmembrane regions, then internal and external segments</a:t>
            </a:r>
          </a:p>
          <a:p>
            <a:endParaRPr lang="en-GB" dirty="0"/>
          </a:p>
          <a:p>
            <a:r>
              <a:rPr lang="en-GB" dirty="0"/>
              <a:t>Disordered / Low Complexity</a:t>
            </a:r>
          </a:p>
          <a:p>
            <a:pPr lvl="1"/>
            <a:r>
              <a:rPr lang="en-GB" dirty="0"/>
              <a:t>Linker regions</a:t>
            </a:r>
          </a:p>
          <a:p>
            <a:pPr lvl="1"/>
            <a:r>
              <a:rPr lang="en-GB" dirty="0"/>
              <a:t>Intrinsically disordered proteins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8"/>
          <a:stretch/>
        </p:blipFill>
        <p:spPr>
          <a:xfrm>
            <a:off x="8184232" y="3717032"/>
            <a:ext cx="3810000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2" t="30688"/>
          <a:stretch/>
        </p:blipFill>
        <p:spPr>
          <a:xfrm rot="17100000">
            <a:off x="5458345" y="2250634"/>
            <a:ext cx="1275308" cy="2510036"/>
          </a:xfrm>
          <a:prstGeom prst="rect">
            <a:avLst/>
          </a:prstGeom>
        </p:spPr>
      </p:pic>
      <p:sp>
        <p:nvSpPr>
          <p:cNvPr id="7" name="AutoShape 2" descr="data:image/jpeg;base64,/9j/4AAQSkZJRgABAQAAAQABAAD/2wCEAAkGBxQTEhUTExITFhMXFxkYFhgVFRUWFxoVFRcXGBgWGBYYHSggGBolHxUVITIhJSkrLi4uFyAzODMtOCgtLisBCgoKDg0OGxAQGy0mHyYyLy0tLy0tLS0tLS0tLS0tLS8tLS0tLS0tLS0tLS0tLS0tLS0tLS0tLS0tLS0tLS0tLf/AABEIANoA5wMBIgACEQEDEQH/xAAcAAEAAgMBAQEAAAAAAAAAAAAABQYDBAcCAQj/xAA8EAACAQIEBAUBBgUDAwUAAAABAgADEQQFEiEGMUFREyJhcYGRBzJCobHBUmJykvAUI6LC0eEVMzRTgv/EABoBAQADAQEBAAAAAAAAAAAAAAADBAUCAQb/xAAvEQACAgEDAwIFAgcBAAAAAAAAAQIDEQQSITFBUXGBE2GRwfAFIiMkMqGx0fEV/9oADAMBAAIRAxEAPwDuMREAREQBERAEREAREQBERAEREAREQBERAEREAREQBERAEREAREQBERAEREAREQBERAEREAREQBERAE8sbb9JGY/PaFFtD1PNa5AV2tflfSCB7GVvjjNBVpUadFwyVKn+5Y2OhBfSRzAJKnft6yOVsYpvwRTujFSeenVZJytxRhx9wvUP8iEj4ZrKfgz7g+I6bsEZKlMsbLqAsSeQupNj7ys4UBVG02MWBVpaQu4BuR2mWv1CxvtjwYq/VLXLoseMPn3L1EoXDudVKe1V3ZFbQ4c3IB5VAx3t3F+h9JfZqV2xsWUbVN0bY5iIiJISiIiAIiIAiIgCIiAIiIAiIgCIiAIiUXMeMHNV6dAKFpsyFmBYs6mx0i4AUEEdbyG6+FMd0+hBqNTXp4b7HwXqJWuG+IvHZqVQKtYC4030up5lQSSCOov1B72ss7rsjbFTg8pndNsLoKcHlMRKpmXF6LUNOggq6SQ7a9KBh+EEA6iOvQcu9tnLOKqVS61bUXH8bjSR6OQBf0NjOFqK3PZnn89jhaql2fDUlu/PYsU+H85FnP6HRmI7qjkfW2/xInPeMaNNGWkxNZlIS6MFVrGzPqt5RzPtJsk+Sk8I4wFXr4k20kl7/wD2EnWbdWLEgCSGGDYmsazJpHKmgA8qXvcnqx2v02A6SBwGDNXSxZigOoarXZjuarAfia5Ppf3lhwuJZBZfYzA1WqT/AIcOi647nzGt1kW/hwf7e+O//WWFsuGm4I5bia+AxHhsbDmPyM0qWJbSSbzxQxIZhvOampyUorGCOlxnJSgtuDazZAo8UDp5h3H/AHnrKuK3pqUqUjUVNkZCNRAGwYNYfN/ib2Nq0zR0kb9/SU7C1QAbcuX02/aW1ZKtZj8i/wDFlUswfPBbhxbUbdMMLHkWq9PYJ+8l8lzha4ItoqLzQm+3RgbC4/T6SnZdi08FARZtyfYsSPyIm+mMSnWotTNmLhWHO6uQCNvg+4EV6yxWYk010/4Kdfb8bE2mun18F5iImsbgiIgCIiAIiIAiIgCIiAIiIAnGsoAY1KgNw7u4/pZmI/IidlnGs5yPF4F2CUalbD3vTekpchTvpdFuykcr2sfyGb+p02W1pQXcyf1ii26lKtZ55+hqZpjnpVUZDodWBDg7i972+Lix7zYxNQ1rvqe5vdgTc357+sr1XEriVbSfNzHe8k+HcwHg6Dsy3BB53kWnqcKF5+5BpKXVp1hYf3NjLQ2vwqS3CgegHpJTEYJhtUGx+kiuD8eFq1Aeern35S9Y8rWTcAH0kU64rhkFlMVw17lbpZYtvJ5P6SV/SQHELGklQAayyMt2uSAwsdzLG5embHl0J/eYsywammTcM55DoPX1kEZTqly+PUrRlZTPl8evUr+ScQpoAJAPaWTA4pHGq4MpeN4cB5Xv3Eh8NUq0aq09R0k2+J69PXZlweGdy0lduXXLD6nVqmNQrpX9bzHgMLckggczuZF4Okun95sU8PU3KGVOj6/YodH1+xkzjHEKbtb5mnk9P/ZDHrcj2JJB+kjKtFq1VvE2CWut+Z3tf02lh4fpl6bLzAJAmjGW6Cj3NaMt9cYPqZMLlrGmpseV/g7j8rSW4LykNVes5uKZsi9A5B1MR6KwA/qPpIvDvUpj7x28p67jY/56yd4Jxd61Zb7FUb5UspP/ACX6TnRz/mFGS8/Xsc6Cz+aUZLz9e337FziIm8fSiIiAIiIAiIgCIiAIiIAiIgCYcTXWmrO5AVRck9hM0pfGmc0xXw+FL7kmo69LAWQN7ksQP5L9r+N4PG8cnIsRl9aizYpkIDuzMOxdi37zUrY0mqGTYNt7nnO147CUqy6Gta3WcVz+j4Fd6Y28OrdfVb3X8jKc+I7U8+ShZlQ25z5/PUksO3g+bqTv7mXnKMSzqNpQ8T50Q92W/wDcJ0nI6QCC3aU5SzBN9TPnLNab69Poe8VQ1LpIlcrOaNw/L8LHlbt7y5lLyC4lwN6ZPbe3tIcKS2sgwpraz7w/hVqglht0lN+0bISjLVp3Iv0HK06RgaApLpAtae8Vh0qIQwBv3l+iqKrWOpp6amCqW3r5OKYPiV1sr/WXfKuJkCbMNxYyJ4h4eWmxZQLHpaReV4OhfdFv2IuPodpWvoj1xj0Kep0sOrTXoWfAnxPFrclewT1C3Or2Oq3x7Sy8JIBRuOZJv9TK49Xy2Xl+UtnC+GOgAdpBU8S2+SvRJKW3z0RCZ7iWR9Fj59x77A/tJThq+HqrVqXCOhQm33dwQx9PLY+82s1y+59RuPeYv/VbJ4dVALDbfp3BnbThZ8RduffpydtOu34y7c+eemH8vQvgN56kHwmW/wBMpYG12KXP4CxK+w7elpOTbhLdFS8n0cJboqWMZWREROjoREQBERAEREAREQBERANHOcYaOHrVguo06buB3KKTb8pxLNVZ1NdnLVi2st1LD9B0A6Cwndq1IMpVgCrAhgdwQRYgjqJxLiDKf9PialCm4ailmTzFit+VJj3Uj6aepMrXp5jLOEipqYvMZbsJPk+0Myqtqs5AGw9SOcgsxyRmWpWcm9779trySwa8kXduZt+Zl1pZarUirAFStiD1BFiJTssw8+Shbaoyyu5z7MFtSGn8Nj/bY/tLfwtnqOgAO9uUqHEWXvhWA166RNgSPMt+Qbv7zQoo1G1ane34h6GRwgtu1v0Iq4Lbsk/Rnb8uGoFh0ErmfYgswoJ9+odI9L8z7AXPxI3KOL08P71trETf4Nxor1qtQdwgJ6LzuPQk/wDGNrWMo82OOMrp/lssuNp6UuL9BvNeuRZRy1dYz/HEtoH3QZGYmtsBeQz1Trm1Dp9+5BPWumySr6fdPk94jBU2BDHl77ylY/AU0qXResuoa9jIbMsOGqagtlvy5yKesusaisfQhs1+otajHHsvfPyMWEoa02HLc+xlg4YzE020kX/wzDhVRVvcWmDA16WryupPvK8a7oWqa6lWFN9d0bI5znn89CxZhiVZgfrKzxbWQrYAlulu3vJM0S+4nmjk5Y7jf1l/4jbz1Zp/FcnnGWz3w1xFVp0FSpSLhBZWDjXoA2BBFiRyvcdJc8HiVqIHQ3U/UdwexHK0rFBBS2Fjtv2mPJcQaWJCL9ytcMOzKjMrD120+tx2lrT6qW9Qn349PHPct6XWz3qFnfj08c98l0iImmbIiIgCIiAIiIAiIgCIiAUfiziF/FbDUWKBNPiup892XVoX+HYqbjffpbepYHLPHJCEhLkbc2IO5ufWbf2h1jh8eSR5a9NHB/mT/bYfAVD/APqQGR8RCkzU7/iJBHYm9viZOpVjm/l09DD1atlZL5dPQueA4bXDjlz53Nz89ZMB9dkRbADe3r1kLgMaavM85v5nnFLDWAuzsNgu7Hvt0HqZUT5bfC792UYvMm28LvzyVbjzLy1Fz2F/pIvLsKDSFx03kvimrYkHxAKdK99KkknsGb9gJGYhWTZZxK5TSjFnE742RUIvp9CNfA0lN2Am9kGLZS/hghWC2PfTq3/5TVTKWqnVU5dunyOsncJT0Wkeou2xxnLIdXqFGG3OX/ZG0MU5FmG8zU8K7j9JmFbVYkAbWFpIYHE6CCJFU/PTzggol56ecfZkH4tWnsy3HcSQVA4BHKTXg+KDe15X8zUpcI1pZ/o/d57lzitqWOH3IHijMCpWkp58zMeAwyBeW/frNTE4QmpqJJPrJnIgL+YT26eY8Ht9mYrBJcP541O6FjcHa/O3Tn/m0nBmReQGYYdPHQjZWOn+4eX87D5lhyrDhOYncJbo4T/0SVycoJJ/34PFRyZh4apa8YC3KmrOP6j5P0dpPYykmmyi1xvIrh6l4eL3Is6Mq+4Ktb6K30k9NO2+OeSzp9O4amOXkucRE2T6AREQBERAEREAREQBERAIXiXh2jjqQpV1JAOpWU2dTa11Nj9DcGcmzzhMYHE6PO9JwGp1HtckffUlQBqBt05ETuc519otU16yYS+gBBVDWBPiMXRD/SArXHXV6StqnGNblIqazZGpzlxgjMHUCrt0kNRxYOKrGofNqFr/AMOkWt6fveZMHiyl6NWwqLzF+fZl7qe8V8HSrW1/eH3WBIIv025/MybaVOLiYd2nU4OPnv8AnklsXmqkACwA6D16zUd1O8+UOCg66hWqhuh1KR7WtIfMskxdIWFVW9dDD/qMpvRyk87ufoUH+nyk+Jc/Qm0dbQrAmVFFxo/Cp9bsJhTO61NtLIS38tyfgW3nn/n2duTl/pdvOOfc6FQ5ATepCUTCcT9GBBHMHY/TpJ6hn6EDzCSOicUk0TPTWQik0WFsboU2Mh3qaze8x4uurps28xYCm1rTiUXjJHOL25Z9egL3m1ldFdU08wDKJmyDELq806jDMcs6hXujllmr5XTcHz7W7WIM1MLjqtMWdRVAOzDyvb+YcmP0mw+MpBthcf1WmSnm9O5Glbe8ni0nxhfV+5ai1F/taXs2vUkqeIpvTDq1+4Isynsw6fv0kbg6xqYukqC5UlmPZbEE/Oq3zIzM3CDxKR3HTuD+H5/W0t3DuTDDoSTqq1LGo3r0Vf5Rv9Ses0NL/Flu6Y/yaWj/AI8t2MY6+pNRETSNgREQBERAEREAREQBERAEo32lZZ5ExiffpEJU/mou1vqrNf2ZpeZrY7CJVpvSqLqR1KsO4YWPLl7ziyCnFxfcjtrVkHB9ziPE1fXQOw1jTpawuLsAbHpteQ2V42opAc3HSXzMvs1xJDiniabrYlA6srG26qxBIvyGr8hKHUezmm6lKiGzIwswI5giZUKp0w2yRi10WaevbJcZ/wBHQOHc3uNJM38yrpa+05xocENTex9tpu5dm769Fax9r/pOcRfKfscOMX+5P2JrE4vULKLmfOF8AqVWNQbtzNr7dhN+iykA7TKSLi0gne/6YlazUvG2JX/tCy0KVdV5HmB+E/t1mhgsrpugI59xL5mmF8amCwvYfpylLxuCOEvUQ2X8S9LdwOknrsTWPp7lmq1SjtXD7ejIV670Kugnyky85XVBUWlZxOWHEAsdj0mvlmZVMM+msCB0PSLIfEjx1FsFbHjqjodfAA0y7cuQlKx+Aqai1F9PfqD8SRzXixTT0qdR6AesjaeGxaqKh0Kp3sSSbfE809Mm+OPueaWiTfCx69/PBq1K2JpnzEMPTb8iZgw2ZV3a6rYdzc3+kkMvy7GZgxWjSUIptUqFtKf0gkXufQGw7XF7Bh+Dscll8ClYDYrVGn8wD+UtOlpZ25LktPJLKhkw8H0sRicWit/7dJlqVCOWxuoN+pK2t7npOvSI4bygYaiKdwzklqjDYFzbl6AAAegkvLlNahHBf09KqhjGM8sRESUnEREAREQBERAEREAREQBERAEjc3yShil016KOOhI8y+quPMp9jJKIfIxk5nifsyqKx8DFDw97LVQlh2GpT5h62HzKVmvDNbDVguJdkZvuNTF6bW7Meo6ggH8jP0DKH9sP/wAKn5bn/UJY/wAPle5+lx8ytZRBRco8MqW6euMZSisM5zhswdKq0ncHV91gLA26EdDL9k+E1gcvmccxNdjUXupuPrOj5BnQK2bbaZd1Te149TFvof7Xj1XQv1BEI0X5ic9+05tACLvcMPrJo5xUvekoI7mQy5NUxFbXVNz+Qk8VhcpFqKxHlLP+iP4ezimaQBIBtuDN+qtKtsbMJ8x3BaIxuDv7CQOPyxqJJSoy+nMfnIlslJ4bT+ZAvhzk9rafzJTEZXSpadIG7D9d5LYmjXxBTD0ACxHmJNgqAgFz6C45XO81+HOCcXiaVPEtiKSrURXpghnYKwuCQLAGx7mdE4ayEYVDqfxKr21vawsL2VVubAX+T8AXKqLFJNvjuXqNNappyfHc2shylMLRWkm9t2a1izHmx/zYADpJOIl81BERAEREAREQBERAEREAREQBERAEREAREQBIvPsnp4ug1CrfS1iCOasN1ZT3B+u4OxkpEBpPhnDOJOB2wdWiz1lqrULgWplCNOki/mNybn6SPzeiaYuvIWJt2HOdtz/JaeLpeFUuLHUjrbUjD8Skj1I9QTKTjvsvqOpH+uHpeh+pFT9pRs081YpQ6eDNt0titjKv+nwamSZihpixHISy5JSDXNwPecdpUK1Co+Hqg06tM2K/ow/iU8wesl8JxJiKAsQpHQ3IkEtqeM+z4K89ik02s+HwXvOcQASLyq5rQJUn/N9pH4XN3qvrcg9rcv8AzJetV1LKNiUZ5iZtsdlmY+5ffs9xviYNFIs1I+GfXSAVI+CPkGWiVzgfLvBwwJ+9UPiH0DABR/aF+SZY5v1Z2Ld1wfT07vhx3dcIRESQlEREAREQBERAEREAREQBERAEREAREQBERAEREAREQCMznJKGKULXphwN1NyrKe6spBE1cr4TweHOqnQXV/E5aow9i5On4tJ2JztWc45Odkc7sclJ4u4JSvevhlWnibgkfdSr3D2GzW5N8H0h8p4VxVRlSvS8Kn+Ni9NiQOaqEY7nueXP0nTokVmmrskpSX58yvbo6rZKUlz+dTwigAACwAsAOwnuIk5aEREAREQBERAEREAREQBERAEREAREQBERAEREAREQBERAEREAREQBERAEREAREQBERAEREAREQBERAEREAREQBERAEREAREQBERAEREAREQBERAEREAREQBERAEREAREQBER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16990" b="13304"/>
          <a:stretch/>
        </p:blipFill>
        <p:spPr>
          <a:xfrm>
            <a:off x="8832304" y="1196752"/>
            <a:ext cx="182644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83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Residue Databases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628800"/>
            <a:ext cx="2964329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1844824"/>
            <a:ext cx="6878034" cy="916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3188308"/>
            <a:ext cx="767867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26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Structure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8" y="1417638"/>
            <a:ext cx="2743200" cy="75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417638"/>
            <a:ext cx="6181502" cy="5338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2569146"/>
            <a:ext cx="5248368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0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/>
              <a:t>Course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186" y="1143000"/>
            <a:ext cx="9721374" cy="545435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Day 1</a:t>
            </a:r>
          </a:p>
          <a:p>
            <a:pPr lvl="1"/>
            <a:r>
              <a:rPr lang="en-GB" dirty="0"/>
              <a:t>Central Dogma Data Sources</a:t>
            </a:r>
          </a:p>
          <a:p>
            <a:pPr lvl="2"/>
            <a:r>
              <a:rPr lang="en-GB" sz="1600" dirty="0"/>
              <a:t>Genomes and Annotations</a:t>
            </a:r>
          </a:p>
          <a:p>
            <a:pPr lvl="2"/>
            <a:r>
              <a:rPr lang="en-GB" sz="1600" dirty="0"/>
              <a:t>Protein Domains and Structures</a:t>
            </a:r>
          </a:p>
          <a:p>
            <a:pPr lvl="2"/>
            <a:r>
              <a:rPr lang="en-GB" sz="1600" dirty="0"/>
              <a:t>Reactions, Pathways and Interactions</a:t>
            </a:r>
            <a:endParaRPr lang="en-GB" sz="2000" dirty="0"/>
          </a:p>
          <a:p>
            <a:pPr lvl="1"/>
            <a:r>
              <a:rPr lang="en-GB" dirty="0"/>
              <a:t>Experimental Techniques, Datatypes and Repositories</a:t>
            </a:r>
          </a:p>
          <a:p>
            <a:pPr lvl="2"/>
            <a:r>
              <a:rPr lang="en-GB" sz="1600" dirty="0"/>
              <a:t>Sequencing and Variants</a:t>
            </a:r>
          </a:p>
          <a:p>
            <a:pPr lvl="2"/>
            <a:r>
              <a:rPr lang="en-GB" sz="1600" dirty="0"/>
              <a:t>Proteomics and Metabolites</a:t>
            </a:r>
          </a:p>
          <a:p>
            <a:pPr lvl="2"/>
            <a:r>
              <a:rPr lang="en-GB" sz="1600" dirty="0"/>
              <a:t>Flow and Imaging</a:t>
            </a:r>
          </a:p>
          <a:p>
            <a:r>
              <a:rPr lang="en-GB" dirty="0"/>
              <a:t>Day 2</a:t>
            </a:r>
          </a:p>
          <a:p>
            <a:pPr lvl="1"/>
            <a:r>
              <a:rPr lang="en-GB" dirty="0"/>
              <a:t>Practical Computation for Bioinformatics</a:t>
            </a:r>
          </a:p>
          <a:p>
            <a:pPr lvl="2"/>
            <a:r>
              <a:rPr lang="en-GB" sz="1600" dirty="0"/>
              <a:t>Analysis approaches</a:t>
            </a:r>
          </a:p>
          <a:p>
            <a:pPr lvl="2"/>
            <a:r>
              <a:rPr lang="en-GB" sz="1600" dirty="0"/>
              <a:t>Computing platforms for big data</a:t>
            </a:r>
          </a:p>
          <a:p>
            <a:pPr lvl="2"/>
            <a:r>
              <a:rPr lang="en-GB" sz="1600" dirty="0"/>
              <a:t>Selecting bioinformatics software</a:t>
            </a:r>
          </a:p>
          <a:p>
            <a:pPr lvl="2"/>
            <a:r>
              <a:rPr lang="en-GB" sz="1600" dirty="0"/>
              <a:t>Languages, Frameworks and pipelines</a:t>
            </a:r>
          </a:p>
          <a:p>
            <a:endParaRPr lang="en-GB" sz="2400" dirty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05754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Structure Classification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420888"/>
            <a:ext cx="3428571" cy="126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3861048"/>
            <a:ext cx="3428571" cy="841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5976" y="4077072"/>
            <a:ext cx="2602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https://www.cathdb.info/</a:t>
            </a:r>
          </a:p>
        </p:txBody>
      </p:sp>
      <p:sp>
        <p:nvSpPr>
          <p:cNvPr id="8" name="Rectangle 7"/>
          <p:cNvSpPr/>
          <p:nvPr/>
        </p:nvSpPr>
        <p:spPr>
          <a:xfrm>
            <a:off x="6295976" y="2886725"/>
            <a:ext cx="3266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https://scop.mrc-lmb.cam.ac.uk/</a:t>
            </a:r>
          </a:p>
        </p:txBody>
      </p:sp>
    </p:spTree>
    <p:extLst>
      <p:ext uri="{BB962C8B-B14F-4D97-AF65-F5344CB8AC3E}">
        <p14:creationId xmlns:p14="http://schemas.microsoft.com/office/powerpoint/2010/main" val="3240150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AFE047-BAC8-4D6D-9CA3-AA44E68C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" y="1772816"/>
            <a:ext cx="5838014" cy="2736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F3692-7E3B-4CC0-9522-374D72BE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Predicted Structure Database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39641-699C-4D08-A494-E8561CD2E229}"/>
              </a:ext>
            </a:extLst>
          </p:cNvPr>
          <p:cNvSpPr txBox="1"/>
          <p:nvPr/>
        </p:nvSpPr>
        <p:spPr>
          <a:xfrm>
            <a:off x="1067636" y="1232972"/>
            <a:ext cx="1005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Currently (Mar 2022), only 7914/22818 protein coding genes have an experimental 3D structure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36DE9-0487-4A2E-A21B-A91D1C46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23"/>
          <a:stretch/>
        </p:blipFill>
        <p:spPr>
          <a:xfrm>
            <a:off x="-1" y="4679633"/>
            <a:ext cx="5886069" cy="21867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FA00312-CF34-42B2-8AC7-4A69F42F1EDA}"/>
              </a:ext>
            </a:extLst>
          </p:cNvPr>
          <p:cNvGrpSpPr/>
          <p:nvPr/>
        </p:nvGrpSpPr>
        <p:grpSpPr>
          <a:xfrm>
            <a:off x="6036113" y="1772816"/>
            <a:ext cx="6008348" cy="4545215"/>
            <a:chOff x="6036113" y="1772816"/>
            <a:chExt cx="6008348" cy="45452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76E964-B20F-4BC5-A042-CCE7FA67F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6113" y="1772816"/>
              <a:ext cx="6008348" cy="345638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989BE1-0111-4B99-8BEC-9D5CBCD0CD8D}"/>
                </a:ext>
              </a:extLst>
            </p:cNvPr>
            <p:cNvSpPr/>
            <p:nvPr/>
          </p:nvSpPr>
          <p:spPr>
            <a:xfrm>
              <a:off x="6600056" y="5733256"/>
              <a:ext cx="47840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dirty="0"/>
                <a:t>https://alphafold.ebi.ac.uk/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EB3DBBC-22AA-4C32-85DD-DC2D0ED61D88}"/>
              </a:ext>
            </a:extLst>
          </p:cNvPr>
          <p:cNvSpPr/>
          <p:nvPr/>
        </p:nvSpPr>
        <p:spPr>
          <a:xfrm>
            <a:off x="5375920" y="2924944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16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Protein Annotation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78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4"/>
            <a:ext cx="12164026" cy="683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13" y="2492896"/>
            <a:ext cx="10972800" cy="1143000"/>
          </a:xfrm>
        </p:spPr>
        <p:txBody>
          <a:bodyPr>
            <a:noAutofit/>
          </a:bodyPr>
          <a:lstStyle/>
          <a:p>
            <a:r>
              <a:rPr lang="en-GB" sz="11500" dirty="0"/>
              <a:t>Pathways</a:t>
            </a:r>
          </a:p>
        </p:txBody>
      </p:sp>
    </p:spTree>
    <p:extLst>
      <p:ext uri="{BB962C8B-B14F-4D97-AF65-F5344CB8AC3E}">
        <p14:creationId xmlns:p14="http://schemas.microsoft.com/office/powerpoint/2010/main" val="628173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Hierarchy of Reaction Annotations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4864"/>
            <a:ext cx="6422504" cy="3921300"/>
          </a:xfrm>
        </p:spPr>
        <p:txBody>
          <a:bodyPr/>
          <a:lstStyle/>
          <a:p>
            <a:r>
              <a:rPr lang="en-GB" dirty="0"/>
              <a:t>Components (Reactants / Products)</a:t>
            </a:r>
          </a:p>
          <a:p>
            <a:r>
              <a:rPr lang="en-GB" dirty="0"/>
              <a:t>Proteins (Enzymes)</a:t>
            </a:r>
          </a:p>
          <a:p>
            <a:r>
              <a:rPr lang="en-GB" dirty="0"/>
              <a:t>Reactions</a:t>
            </a:r>
          </a:p>
          <a:p>
            <a:r>
              <a:rPr lang="en-GB" dirty="0"/>
              <a:t>Pathways</a:t>
            </a:r>
          </a:p>
          <a:p>
            <a:r>
              <a:rPr lang="en-GB" dirty="0"/>
              <a:t>Processes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60096" y="2852936"/>
            <a:ext cx="3852337" cy="2310760"/>
            <a:chOff x="7464152" y="2535630"/>
            <a:chExt cx="3852337" cy="2310760"/>
          </a:xfrm>
        </p:grpSpPr>
        <p:sp>
          <p:nvSpPr>
            <p:cNvPr id="4" name="TextBox 3"/>
            <p:cNvSpPr txBox="1"/>
            <p:nvPr/>
          </p:nvSpPr>
          <p:spPr>
            <a:xfrm>
              <a:off x="7464152" y="2848581"/>
              <a:ext cx="38523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A + B                     C + D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8616280" y="3140968"/>
              <a:ext cx="158417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191387" y="2535630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4152" y="4261615"/>
              <a:ext cx="3821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D + E                     F + G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8616280" y="4554002"/>
              <a:ext cx="158417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191387" y="3948664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7752184" y="3336597"/>
              <a:ext cx="3168352" cy="10285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2564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060848"/>
            <a:ext cx="9840416" cy="432757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825203"/>
            <a:ext cx="2120635" cy="1028571"/>
          </a:xfrm>
        </p:spPr>
      </p:pic>
    </p:spTree>
    <p:extLst>
      <p:ext uri="{BB962C8B-B14F-4D97-AF65-F5344CB8AC3E}">
        <p14:creationId xmlns:p14="http://schemas.microsoft.com/office/powerpoint/2010/main" val="852045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Enzyme Databases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Enzymes are described by an Enzyme Commission (EC) number</a:t>
            </a:r>
          </a:p>
          <a:p>
            <a:pPr lvl="1"/>
            <a:r>
              <a:rPr lang="en-GB" dirty="0">
                <a:latin typeface="Consolas" panose="020B0609020204030204" pitchFamily="49" charset="0"/>
              </a:rPr>
              <a:t>EC 2.7.1.10</a:t>
            </a:r>
            <a:r>
              <a:rPr lang="en-GB" dirty="0"/>
              <a:t> is </a:t>
            </a:r>
            <a:r>
              <a:rPr lang="en-GB" dirty="0" err="1"/>
              <a:t>phosphoglucokinase</a:t>
            </a:r>
            <a:endParaRPr lang="en-GB" dirty="0"/>
          </a:p>
          <a:p>
            <a:pPr lvl="1"/>
            <a:r>
              <a:rPr lang="en-GB" dirty="0"/>
              <a:t>Hierarchical structure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Main Enzyme databases</a:t>
            </a:r>
          </a:p>
          <a:p>
            <a:pPr lvl="1"/>
            <a:r>
              <a:rPr lang="en-GB" dirty="0"/>
              <a:t>                </a:t>
            </a:r>
            <a:r>
              <a:rPr lang="en-GB" dirty="0" err="1"/>
              <a:t>Expasy</a:t>
            </a:r>
            <a:r>
              <a:rPr lang="en-GB" dirty="0"/>
              <a:t> Enzyme</a:t>
            </a:r>
          </a:p>
          <a:p>
            <a:pPr lvl="1"/>
            <a:r>
              <a:rPr lang="en-GB" dirty="0"/>
              <a:t> 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4372943"/>
            <a:ext cx="1238250" cy="371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4874865"/>
            <a:ext cx="31146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2992413"/>
            <a:ext cx="5221822" cy="1242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480" y="4513341"/>
            <a:ext cx="6204695" cy="215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95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7" y="732560"/>
            <a:ext cx="2962465" cy="1040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1784" y="620688"/>
            <a:ext cx="653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Chemical entities of biological interest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3792" y="1220346"/>
            <a:ext cx="784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database of "small" molecules with biological relevance</a:t>
            </a:r>
          </a:p>
          <a:p>
            <a:r>
              <a:rPr lang="en-GB" dirty="0"/>
              <a:t>Natural or synthetic products which intervene in the processes of living organisms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060848"/>
            <a:ext cx="9372483" cy="46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70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46270"/>
            <a:ext cx="10972800" cy="1143000"/>
          </a:xfrm>
        </p:spPr>
        <p:txBody>
          <a:bodyPr/>
          <a:lstStyle/>
          <a:p>
            <a:r>
              <a:rPr lang="en-GB" dirty="0"/>
              <a:t>Pathways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3" y="1488232"/>
            <a:ext cx="2016224" cy="1810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5" y="3582204"/>
            <a:ext cx="2880320" cy="671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4" y="4652122"/>
            <a:ext cx="2779761" cy="1995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1219037"/>
            <a:ext cx="63627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7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1789" y="85073"/>
            <a:ext cx="8222704" cy="1143000"/>
          </a:xfrm>
        </p:spPr>
        <p:txBody>
          <a:bodyPr/>
          <a:lstStyle/>
          <a:p>
            <a:r>
              <a:rPr lang="en-GB" dirty="0" err="1"/>
              <a:t>Reactome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05" r="3648"/>
          <a:stretch/>
        </p:blipFill>
        <p:spPr>
          <a:xfrm>
            <a:off x="623392" y="255434"/>
            <a:ext cx="2029053" cy="6602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085" b="3017"/>
          <a:stretch/>
        </p:blipFill>
        <p:spPr>
          <a:xfrm>
            <a:off x="3431704" y="1243196"/>
            <a:ext cx="7762875" cy="381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6" y="4885177"/>
            <a:ext cx="8832304" cy="197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2492896"/>
            <a:ext cx="7632848" cy="1470025"/>
          </a:xfrm>
        </p:spPr>
        <p:txBody>
          <a:bodyPr>
            <a:noAutofit/>
          </a:bodyPr>
          <a:lstStyle/>
          <a:p>
            <a:r>
              <a:rPr lang="en-GB" sz="5400" dirty="0"/>
              <a:t>Central Dogma Data Resources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1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KEGG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513" y="1417638"/>
            <a:ext cx="7656647" cy="5346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0" y="404663"/>
            <a:ext cx="2930488" cy="62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0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9594"/>
            <a:ext cx="10972800" cy="1143000"/>
          </a:xfrm>
        </p:spPr>
        <p:txBody>
          <a:bodyPr/>
          <a:lstStyle/>
          <a:p>
            <a:r>
              <a:rPr lang="en-GB" dirty="0"/>
              <a:t>Functional Gene Sets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417638"/>
            <a:ext cx="3794948" cy="976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90" y="1461878"/>
            <a:ext cx="3763845" cy="3939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91" y="2560638"/>
            <a:ext cx="3950150" cy="3620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181" y="1453122"/>
            <a:ext cx="3358283" cy="5155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331" y="5446049"/>
            <a:ext cx="4284428" cy="11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83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620688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endParaRPr lang="en-GB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929880" y="1109879"/>
            <a:ext cx="8856984" cy="5207924"/>
            <a:chOff x="107504" y="1484784"/>
            <a:chExt cx="8856984" cy="5207924"/>
          </a:xfrm>
        </p:grpSpPr>
        <p:grpSp>
          <p:nvGrpSpPr>
            <p:cNvPr id="9" name="Group 8"/>
            <p:cNvGrpSpPr/>
            <p:nvPr/>
          </p:nvGrpSpPr>
          <p:grpSpPr>
            <a:xfrm>
              <a:off x="107504" y="1628800"/>
              <a:ext cx="6190198" cy="5063908"/>
              <a:chOff x="107504" y="1628800"/>
              <a:chExt cx="6190198" cy="506390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1628800"/>
                <a:ext cx="5902166" cy="5063908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07504" y="1988840"/>
                <a:ext cx="792088" cy="50405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940152" y="1640413"/>
              <a:ext cx="2952328" cy="49244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Root ontology terms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9552" y="1484784"/>
              <a:ext cx="8424936" cy="7560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1894" y="15268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1720" y="15268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23243" y="1526852"/>
              <a:ext cx="392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372200" y="2246674"/>
              <a:ext cx="2088232" cy="3979025"/>
              <a:chOff x="6372200" y="2246674"/>
              <a:chExt cx="2088232" cy="397902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372200" y="2246674"/>
                <a:ext cx="20882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600" dirty="0"/>
                  <a:t>general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72200" y="5733256"/>
                <a:ext cx="20882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600" dirty="0"/>
                  <a:t>specific</a:t>
                </a:r>
              </a:p>
            </p:txBody>
          </p:sp>
          <p:cxnSp>
            <p:nvCxnSpPr>
              <p:cNvPr id="19" name="Straight Arrow Connector 18"/>
              <p:cNvCxnSpPr>
                <a:stCxn id="14" idx="2"/>
              </p:cNvCxnSpPr>
              <p:nvPr/>
            </p:nvCxnSpPr>
            <p:spPr>
              <a:xfrm>
                <a:off x="7416316" y="2739117"/>
                <a:ext cx="0" cy="29941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4139952" y="4653136"/>
              <a:ext cx="2376264" cy="1728192"/>
              <a:chOff x="4139952" y="4653136"/>
              <a:chExt cx="2376264" cy="1728192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211960" y="4653136"/>
                <a:ext cx="2304256" cy="864096"/>
                <a:chOff x="4211960" y="4653136"/>
                <a:chExt cx="2304256" cy="864096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4211960" y="4653136"/>
                  <a:ext cx="1152128" cy="8640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436096" y="4808765"/>
                  <a:ext cx="108012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600" dirty="0"/>
                    <a:t>Parent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4139952" y="5769260"/>
                <a:ext cx="2160240" cy="612068"/>
                <a:chOff x="4139952" y="5769260"/>
                <a:chExt cx="2160240" cy="612068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4139952" y="5769260"/>
                  <a:ext cx="1008112" cy="612068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220072" y="5816877"/>
                  <a:ext cx="108012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600" dirty="0"/>
                    <a:t>Child</a:t>
                  </a:r>
                </a:p>
              </p:txBody>
            </p:sp>
          </p:grpSp>
        </p:grpSp>
      </p:grpSp>
      <p:sp>
        <p:nvSpPr>
          <p:cNvPr id="28" name="TextBox 27"/>
          <p:cNvSpPr txBox="1"/>
          <p:nvPr/>
        </p:nvSpPr>
        <p:spPr>
          <a:xfrm>
            <a:off x="455567" y="1958619"/>
            <a:ext cx="2088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/>
              <a:t>big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5567" y="5445201"/>
            <a:ext cx="2088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/>
              <a:t>small</a:t>
            </a:r>
          </a:p>
        </p:txBody>
      </p:sp>
      <p:cxnSp>
        <p:nvCxnSpPr>
          <p:cNvPr id="30" name="Straight Arrow Connector 29"/>
          <p:cNvCxnSpPr>
            <a:stCxn id="28" idx="2"/>
          </p:cNvCxnSpPr>
          <p:nvPr/>
        </p:nvCxnSpPr>
        <p:spPr>
          <a:xfrm>
            <a:off x="1499683" y="2451062"/>
            <a:ext cx="0" cy="299413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170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5761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Genes assigned to ontology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1504" y="2071390"/>
            <a:ext cx="439248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Cellular Component</a:t>
            </a:r>
          </a:p>
          <a:p>
            <a:pPr lvl="1"/>
            <a:r>
              <a:rPr lang="en-GB" dirty="0"/>
              <a:t>GO:0005634 nucleus	</a:t>
            </a:r>
          </a:p>
          <a:p>
            <a:pPr lvl="1"/>
            <a:r>
              <a:rPr lang="en-GB" dirty="0"/>
              <a:t>GO:0005654 nucleoplasm</a:t>
            </a:r>
          </a:p>
          <a:p>
            <a:pPr lvl="1"/>
            <a:r>
              <a:rPr lang="en-GB" dirty="0"/>
              <a:t>GO:0005730	nucleolus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Molecular Function</a:t>
            </a:r>
          </a:p>
          <a:p>
            <a:pPr lvl="1"/>
            <a:r>
              <a:rPr lang="en-GB" dirty="0"/>
              <a:t>GO:0003677	DNA binding</a:t>
            </a:r>
          </a:p>
          <a:p>
            <a:pPr lvl="1"/>
            <a:r>
              <a:rPr lang="en-GB" dirty="0"/>
              <a:t>GO:0003700	transcription factor activity, 		sequence-specific DNA 			binding</a:t>
            </a:r>
          </a:p>
          <a:p>
            <a:pPr lvl="1"/>
            <a:r>
              <a:rPr lang="en-GB" dirty="0"/>
              <a:t>GO:0003714	transcription corepressor 		activity</a:t>
            </a:r>
          </a:p>
          <a:p>
            <a:pPr lvl="1"/>
            <a:r>
              <a:rPr lang="en-GB" dirty="0"/>
              <a:t>GO:0005515	protein binding</a:t>
            </a:r>
          </a:p>
          <a:p>
            <a:pPr lvl="1"/>
            <a:r>
              <a:rPr lang="en-GB" dirty="0"/>
              <a:t>GO:0043565	sequence-specific DNA 			binding</a:t>
            </a:r>
          </a:p>
          <a:p>
            <a:pPr lvl="1"/>
            <a:endParaRPr lang="en-GB" dirty="0"/>
          </a:p>
          <a:p>
            <a:pPr lvl="2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70104" y="2071390"/>
            <a:ext cx="4540696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Biological Process</a:t>
            </a:r>
          </a:p>
          <a:p>
            <a:pPr lvl="1"/>
            <a:r>
              <a:rPr lang="en-GB" dirty="0"/>
              <a:t>GO:0001714	endodermal cell fate specification</a:t>
            </a:r>
          </a:p>
          <a:p>
            <a:pPr lvl="1"/>
            <a:r>
              <a:rPr lang="en-GB" dirty="0"/>
              <a:t>GO:0006351	transcription, DNA-</a:t>
            </a:r>
            <a:r>
              <a:rPr lang="en-GB" dirty="0" err="1"/>
              <a:t>templated</a:t>
            </a:r>
            <a:endParaRPr lang="en-GB" dirty="0"/>
          </a:p>
          <a:p>
            <a:pPr lvl="1"/>
            <a:r>
              <a:rPr lang="en-GB" dirty="0"/>
              <a:t>GO:0006355	regulation of transcription, DNA-		</a:t>
            </a:r>
            <a:r>
              <a:rPr lang="en-GB" dirty="0" err="1"/>
              <a:t>templated</a:t>
            </a:r>
            <a:endParaRPr lang="en-GB" dirty="0"/>
          </a:p>
          <a:p>
            <a:pPr lvl="1"/>
            <a:r>
              <a:rPr lang="en-GB" dirty="0"/>
              <a:t>GO:0007275	multicellular organism development</a:t>
            </a:r>
          </a:p>
          <a:p>
            <a:pPr lvl="1"/>
            <a:r>
              <a:rPr lang="en-GB" dirty="0"/>
              <a:t>GO:0008283	cell proliferation</a:t>
            </a:r>
          </a:p>
          <a:p>
            <a:pPr lvl="1"/>
            <a:r>
              <a:rPr lang="en-GB" dirty="0"/>
              <a:t>GO:0019827	stem cell population maintenance</a:t>
            </a:r>
          </a:p>
          <a:p>
            <a:pPr lvl="1"/>
            <a:r>
              <a:rPr lang="en-GB" dirty="0"/>
              <a:t>GO:0030154	cell differentiation</a:t>
            </a:r>
          </a:p>
          <a:p>
            <a:pPr lvl="1"/>
            <a:r>
              <a:rPr lang="en-GB" dirty="0"/>
              <a:t>GO:0035019	somatic stem cell population maintenance</a:t>
            </a:r>
          </a:p>
          <a:p>
            <a:pPr lvl="1"/>
            <a:r>
              <a:rPr lang="en-GB" dirty="0"/>
              <a:t>GO:0045595	regulation of cell differentiation</a:t>
            </a:r>
          </a:p>
          <a:p>
            <a:pPr lvl="1"/>
            <a:r>
              <a:rPr lang="en-GB" dirty="0"/>
              <a:t>GO:0045944	positive regulation of 			transcription from RNA 		polymerase II promoter</a:t>
            </a:r>
          </a:p>
          <a:p>
            <a:pPr lvl="1"/>
            <a:r>
              <a:rPr lang="en-GB" dirty="0"/>
              <a:t>GO:1903507	negative regulation of nucleic 		acid-</a:t>
            </a:r>
            <a:r>
              <a:rPr lang="en-GB" dirty="0" err="1"/>
              <a:t>templated</a:t>
            </a:r>
            <a:r>
              <a:rPr lang="en-GB" dirty="0"/>
              <a:t> transcription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8085" y="140364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Nanog</a:t>
            </a:r>
            <a:r>
              <a:rPr lang="en-GB" sz="2400" dirty="0"/>
              <a:t> </a:t>
            </a:r>
            <a:r>
              <a:rPr lang="en-GB" sz="2400" dirty="0" err="1"/>
              <a:t>homeobox</a:t>
            </a:r>
            <a:r>
              <a:rPr lang="en-GB" sz="2400" dirty="0"/>
              <a:t> </a:t>
            </a:r>
            <a:r>
              <a:rPr lang="en-GB" sz="1400" dirty="0"/>
              <a:t>[</a:t>
            </a:r>
            <a:r>
              <a:rPr lang="en-GB" sz="1400" dirty="0" err="1"/>
              <a:t>Source:HGNC</a:t>
            </a:r>
            <a:r>
              <a:rPr lang="en-GB" sz="1400" dirty="0"/>
              <a:t> Symbol;Acc:HGNC:20857]</a:t>
            </a:r>
          </a:p>
        </p:txBody>
      </p:sp>
    </p:spTree>
    <p:extLst>
      <p:ext uri="{BB962C8B-B14F-4D97-AF65-F5344CB8AC3E}">
        <p14:creationId xmlns:p14="http://schemas.microsoft.com/office/powerpoint/2010/main" val="3856452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Reactions and Pathways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71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Regulation and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regulation of genes is as important as their structure or function</a:t>
            </a:r>
          </a:p>
          <a:p>
            <a:r>
              <a:rPr lang="en-GB" dirty="0"/>
              <a:t>Several sources of useful information</a:t>
            </a:r>
          </a:p>
          <a:p>
            <a:pPr lvl="1"/>
            <a:r>
              <a:rPr lang="en-GB" dirty="0"/>
              <a:t>Regulatory binding proteins, mostly transcription factors</a:t>
            </a:r>
          </a:p>
          <a:p>
            <a:pPr lvl="1"/>
            <a:r>
              <a:rPr lang="en-GB" dirty="0"/>
              <a:t>Interactions with other proteins to form complexes</a:t>
            </a:r>
          </a:p>
          <a:p>
            <a:pPr lvl="1"/>
            <a:r>
              <a:rPr lang="en-GB" dirty="0"/>
              <a:t>Composition of known complexes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438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Transcription Factor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84A7C-A922-4501-91A1-7F3323516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417638"/>
            <a:ext cx="2562458" cy="601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F6AB8-C152-4BD4-A648-6D7D5A1C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580" y="2019154"/>
            <a:ext cx="7560840" cy="46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8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Transcription Factor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408" y="1556792"/>
            <a:ext cx="5328592" cy="512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992080"/>
            <a:ext cx="4435152" cy="4712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93832"/>
            <a:ext cx="28956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89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Genes Regulated by a Transcription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Difficult to predict - lots of false positives</a:t>
            </a:r>
          </a:p>
          <a:p>
            <a:pPr lvl="1"/>
            <a:r>
              <a:rPr lang="en-GB" dirty="0"/>
              <a:t>Swiss Regulon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 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708920"/>
            <a:ext cx="3762375" cy="1304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756" y="2996952"/>
            <a:ext cx="6573422" cy="380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C4F93-9275-4046-BA39-FFDC05A64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4196408"/>
            <a:ext cx="1762624" cy="53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3D120-BD35-44CB-8A73-2C6C30200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504" y="5142078"/>
            <a:ext cx="3505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0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genes form stable or transitory interactions with others</a:t>
            </a:r>
          </a:p>
          <a:p>
            <a:r>
              <a:rPr lang="en-GB" dirty="0"/>
              <a:t>Knowing the genes that interact helps understand biology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12976"/>
            <a:ext cx="3103202" cy="72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239034"/>
            <a:ext cx="2265118" cy="1062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88" y="4005064"/>
            <a:ext cx="3096344" cy="2693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728" y="2924944"/>
            <a:ext cx="6048672" cy="2899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440" y="4848512"/>
            <a:ext cx="2061629" cy="1952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14" y="5583239"/>
            <a:ext cx="2561602" cy="8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3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83424" y="404664"/>
            <a:ext cx="2825152" cy="6048672"/>
            <a:chOff x="4783016" y="188640"/>
            <a:chExt cx="2825152" cy="6048672"/>
          </a:xfrm>
        </p:grpSpPr>
        <p:sp>
          <p:nvSpPr>
            <p:cNvPr id="4" name="Rectangle 3"/>
            <p:cNvSpPr/>
            <p:nvPr/>
          </p:nvSpPr>
          <p:spPr>
            <a:xfrm>
              <a:off x="4783016" y="188640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DNA</a:t>
              </a:r>
            </a:p>
            <a:p>
              <a:pPr algn="ctr"/>
              <a:r>
                <a:rPr lang="en-GB" sz="3200" dirty="0"/>
                <a:t>(Genome)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83016" y="2600908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RNA</a:t>
              </a:r>
            </a:p>
            <a:p>
              <a:pPr algn="ctr"/>
              <a:r>
                <a:rPr lang="en-GB" sz="3200" dirty="0"/>
                <a:t>(Transcriptome)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83016" y="5013176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Protein</a:t>
              </a:r>
            </a:p>
            <a:p>
              <a:pPr algn="ctr"/>
              <a:r>
                <a:rPr lang="en-GB" sz="3200" dirty="0"/>
                <a:t>(Proteome)</a:t>
              </a:r>
            </a:p>
          </p:txBody>
        </p:sp>
        <p:sp>
          <p:nvSpPr>
            <p:cNvPr id="8" name="Down Arrow 7"/>
            <p:cNvSpPr/>
            <p:nvPr/>
          </p:nvSpPr>
          <p:spPr>
            <a:xfrm>
              <a:off x="5727540" y="1550875"/>
              <a:ext cx="936104" cy="91548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727540" y="3959588"/>
              <a:ext cx="936104" cy="91548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DD70A5-A52D-4464-84CC-CED043417869}"/>
              </a:ext>
            </a:extLst>
          </p:cNvPr>
          <p:cNvGrpSpPr/>
          <p:nvPr/>
        </p:nvGrpSpPr>
        <p:grpSpPr>
          <a:xfrm>
            <a:off x="1129011" y="728700"/>
            <a:ext cx="8711405" cy="5970376"/>
            <a:chOff x="1129011" y="728700"/>
            <a:chExt cx="8711405" cy="597037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7E8E20-3AB8-4D22-8B7D-DC4059813847}"/>
                </a:ext>
              </a:extLst>
            </p:cNvPr>
            <p:cNvGrpSpPr/>
            <p:nvPr/>
          </p:nvGrpSpPr>
          <p:grpSpPr>
            <a:xfrm>
              <a:off x="6564052" y="728700"/>
              <a:ext cx="3276364" cy="5970376"/>
              <a:chOff x="6564052" y="728700"/>
              <a:chExt cx="3276364" cy="597037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328248" y="728700"/>
                <a:ext cx="1296144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SNPs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328248" y="3140968"/>
                <a:ext cx="1296144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Splicing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24092" y="1934834"/>
                <a:ext cx="2808312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Transcription Factors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328248" y="4653136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Pathways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28248" y="5398368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Domains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328248" y="6123012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Structures</a:t>
                </a:r>
              </a:p>
            </p:txBody>
          </p:sp>
          <p:cxnSp>
            <p:nvCxnSpPr>
              <p:cNvPr id="21" name="Straight Connector 20"/>
              <p:cNvCxnSpPr>
                <a:stCxn id="4" idx="3"/>
                <a:endCxn id="11" idx="1"/>
              </p:cNvCxnSpPr>
              <p:nvPr/>
            </p:nvCxnSpPr>
            <p:spPr>
              <a:xfrm>
                <a:off x="7508576" y="1016732"/>
                <a:ext cx="81967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8" idx="3"/>
                <a:endCxn id="13" idx="1"/>
              </p:cNvCxnSpPr>
              <p:nvPr/>
            </p:nvCxnSpPr>
            <p:spPr>
              <a:xfrm flipV="1">
                <a:off x="6564052" y="2222866"/>
                <a:ext cx="360040" cy="177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5" idx="3"/>
                <a:endCxn id="12" idx="1"/>
              </p:cNvCxnSpPr>
              <p:nvPr/>
            </p:nvCxnSpPr>
            <p:spPr>
              <a:xfrm>
                <a:off x="7508576" y="3429000"/>
                <a:ext cx="81967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6" idx="3"/>
                <a:endCxn id="15" idx="1"/>
              </p:cNvCxnSpPr>
              <p:nvPr/>
            </p:nvCxnSpPr>
            <p:spPr>
              <a:xfrm flipV="1">
                <a:off x="7508576" y="4941168"/>
                <a:ext cx="819672" cy="90010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6" idx="3"/>
                <a:endCxn id="18" idx="1"/>
              </p:cNvCxnSpPr>
              <p:nvPr/>
            </p:nvCxnSpPr>
            <p:spPr>
              <a:xfrm flipV="1">
                <a:off x="7508576" y="5686400"/>
                <a:ext cx="819672" cy="15486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6" idx="3"/>
                <a:endCxn id="19" idx="1"/>
              </p:cNvCxnSpPr>
              <p:nvPr/>
            </p:nvCxnSpPr>
            <p:spPr>
              <a:xfrm>
                <a:off x="7508576" y="5841268"/>
                <a:ext cx="819672" cy="569776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1CB9B7A-295B-439C-A3A7-7C7925AB3264}"/>
                </a:ext>
              </a:extLst>
            </p:cNvPr>
            <p:cNvGrpSpPr/>
            <p:nvPr/>
          </p:nvGrpSpPr>
          <p:grpSpPr>
            <a:xfrm>
              <a:off x="1129011" y="1934834"/>
              <a:ext cx="4498937" cy="4518502"/>
              <a:chOff x="1129011" y="1934834"/>
              <a:chExt cx="4498937" cy="451850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359696" y="1934834"/>
                <a:ext cx="1728192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Epigenetics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129011" y="4761148"/>
                <a:ext cx="2736304" cy="93610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Post-translational modifications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559496" y="3140968"/>
                <a:ext cx="2304730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Non-coding RNA</a:t>
                </a:r>
              </a:p>
            </p:txBody>
          </p:sp>
          <p:cxnSp>
            <p:nvCxnSpPr>
              <p:cNvPr id="25" name="Straight Connector 24"/>
              <p:cNvCxnSpPr>
                <a:stCxn id="8" idx="1"/>
                <a:endCxn id="14" idx="3"/>
              </p:cNvCxnSpPr>
              <p:nvPr/>
            </p:nvCxnSpPr>
            <p:spPr>
              <a:xfrm flipH="1" flipV="1">
                <a:off x="5087888" y="2222866"/>
                <a:ext cx="540060" cy="177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5" idx="1"/>
                <a:endCxn id="17" idx="3"/>
              </p:cNvCxnSpPr>
              <p:nvPr/>
            </p:nvCxnSpPr>
            <p:spPr>
              <a:xfrm flipH="1">
                <a:off x="3864226" y="3429000"/>
                <a:ext cx="819198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1559496" y="5877272"/>
                <a:ext cx="2304730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Metabolites</a:t>
                </a:r>
              </a:p>
            </p:txBody>
          </p:sp>
          <p:cxnSp>
            <p:nvCxnSpPr>
              <p:cNvPr id="38" name="Straight Connector 37"/>
              <p:cNvCxnSpPr>
                <a:stCxn id="6" idx="1"/>
                <a:endCxn id="16" idx="3"/>
              </p:cNvCxnSpPr>
              <p:nvPr/>
            </p:nvCxnSpPr>
            <p:spPr>
              <a:xfrm flipH="1" flipV="1">
                <a:off x="3865315" y="5229200"/>
                <a:ext cx="818109" cy="61206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6" idx="1"/>
                <a:endCxn id="36" idx="3"/>
              </p:cNvCxnSpPr>
              <p:nvPr/>
            </p:nvCxnSpPr>
            <p:spPr>
              <a:xfrm flipH="1">
                <a:off x="3864226" y="5841268"/>
                <a:ext cx="819198" cy="324036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1446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Physical</a:t>
            </a:r>
          </a:p>
          <a:p>
            <a:pPr lvl="1"/>
            <a:r>
              <a:rPr lang="en-GB" dirty="0"/>
              <a:t>Two proteins directly interact, either stably or transiently</a:t>
            </a:r>
          </a:p>
          <a:p>
            <a:endParaRPr lang="en-GB" dirty="0"/>
          </a:p>
          <a:p>
            <a:r>
              <a:rPr lang="en-GB" dirty="0"/>
              <a:t>Genetic</a:t>
            </a:r>
          </a:p>
          <a:p>
            <a:pPr lvl="1"/>
            <a:r>
              <a:rPr lang="en-GB" dirty="0"/>
              <a:t>One gene influences another, normally after modification</a:t>
            </a:r>
          </a:p>
          <a:p>
            <a:pPr lvl="2"/>
            <a:r>
              <a:rPr lang="en-GB" dirty="0"/>
              <a:t>Co-expression</a:t>
            </a:r>
          </a:p>
          <a:p>
            <a:pPr lvl="2"/>
            <a:r>
              <a:rPr lang="en-GB" dirty="0"/>
              <a:t>Knockout compensation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15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proteins interact with several others, but at different times</a:t>
            </a:r>
          </a:p>
          <a:p>
            <a:r>
              <a:rPr lang="en-GB" dirty="0"/>
              <a:t>Complexes suggest that multiple proteins directly associate</a:t>
            </a:r>
          </a:p>
          <a:p>
            <a:pPr lvl="1"/>
            <a:r>
              <a:rPr lang="en-GB" dirty="0"/>
              <a:t>Can't always be clearly predicted from pairwise interactions</a:t>
            </a:r>
          </a:p>
          <a:p>
            <a:pPr lvl="1"/>
            <a:r>
              <a:rPr lang="en-GB" dirty="0"/>
              <a:t>Other experimental methods are required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653136"/>
            <a:ext cx="443865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52" y="4507934"/>
            <a:ext cx="5235799" cy="23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04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Regulatory Information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7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Sequence Variants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101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75520" y="1628800"/>
            <a:ext cx="8675087" cy="1569660"/>
            <a:chOff x="1775520" y="2708920"/>
            <a:chExt cx="8675087" cy="1569660"/>
          </a:xfrm>
        </p:grpSpPr>
        <p:sp>
          <p:nvSpPr>
            <p:cNvPr id="5" name="Rectangle 4"/>
            <p:cNvSpPr/>
            <p:nvPr/>
          </p:nvSpPr>
          <p:spPr>
            <a:xfrm>
              <a:off x="8040216" y="2708920"/>
              <a:ext cx="432048" cy="15696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75520" y="2708920"/>
              <a:ext cx="86750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/>
                <a:t>Reference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G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CTGA</a:t>
              </a:r>
            </a:p>
            <a:p>
              <a:r>
                <a:rPr lang="en-GB" sz="4800" dirty="0"/>
                <a:t>Variant	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CTGA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Sequence Variants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3409622"/>
            <a:ext cx="10972800" cy="333174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Germline variants</a:t>
            </a:r>
          </a:p>
          <a:p>
            <a:pPr lvl="1"/>
            <a:r>
              <a:rPr lang="en-GB" dirty="0"/>
              <a:t>Happen in sperm or eggs</a:t>
            </a:r>
          </a:p>
          <a:p>
            <a:pPr lvl="1"/>
            <a:r>
              <a:rPr lang="en-GB" dirty="0"/>
              <a:t>Completely inherited into the next generation</a:t>
            </a:r>
          </a:p>
          <a:p>
            <a:pPr lvl="1"/>
            <a:r>
              <a:rPr lang="en-GB" dirty="0"/>
              <a:t>Can cause genetic disease</a:t>
            </a:r>
          </a:p>
          <a:p>
            <a:r>
              <a:rPr lang="en-GB" dirty="0"/>
              <a:t>Somatic variants</a:t>
            </a:r>
          </a:p>
          <a:p>
            <a:pPr lvl="1"/>
            <a:r>
              <a:rPr lang="en-GB" dirty="0"/>
              <a:t>Happen in other tissues</a:t>
            </a:r>
          </a:p>
          <a:p>
            <a:pPr lvl="1"/>
            <a:r>
              <a:rPr lang="en-GB" dirty="0"/>
              <a:t>Partially penetrant</a:t>
            </a:r>
          </a:p>
          <a:p>
            <a:pPr lvl="1"/>
            <a:r>
              <a:rPr lang="en-GB" dirty="0"/>
              <a:t>Common cause of cancer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55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2874" y="1343690"/>
            <a:ext cx="432048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Variant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417" y="1331589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Ref		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GATCTTA</a:t>
            </a:r>
            <a:r>
              <a:rPr lang="en-GB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CTGA</a:t>
            </a:r>
          </a:p>
          <a:p>
            <a:r>
              <a:rPr lang="en-GB" sz="4800" dirty="0" err="1"/>
              <a:t>Var</a:t>
            </a:r>
            <a:r>
              <a:rPr lang="en-GB" sz="4800" dirty="0"/>
              <a:t>		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GATCTTA</a:t>
            </a:r>
            <a:r>
              <a:rPr lang="en-GB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CTGA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3061" y="1428712"/>
            <a:ext cx="432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Substitution</a:t>
            </a:r>
          </a:p>
          <a:p>
            <a:r>
              <a:rPr lang="en-GB" sz="2400" b="1" dirty="0"/>
              <a:t>Single Nucleotide Polymorphism</a:t>
            </a:r>
          </a:p>
          <a:p>
            <a:r>
              <a:rPr lang="en-GB" sz="2400" b="1" dirty="0"/>
              <a:t>SNP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FF3B02-0761-42AE-B6D9-A5F3C70164CE}"/>
              </a:ext>
            </a:extLst>
          </p:cNvPr>
          <p:cNvGrpSpPr/>
          <p:nvPr/>
        </p:nvGrpSpPr>
        <p:grpSpPr>
          <a:xfrm>
            <a:off x="839417" y="3293739"/>
            <a:ext cx="8538466" cy="1581456"/>
            <a:chOff x="839417" y="3293739"/>
            <a:chExt cx="8538466" cy="15814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5C3BCD-E2CF-4EAB-A595-98748A6B1B7A}"/>
                </a:ext>
              </a:extLst>
            </p:cNvPr>
            <p:cNvGrpSpPr/>
            <p:nvPr/>
          </p:nvGrpSpPr>
          <p:grpSpPr>
            <a:xfrm>
              <a:off x="839417" y="3293739"/>
              <a:ext cx="7560839" cy="1581456"/>
              <a:chOff x="839417" y="3293739"/>
              <a:chExt cx="7560839" cy="158145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292874" y="3293739"/>
                <a:ext cx="1152128" cy="15696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39417" y="3305535"/>
                <a:ext cx="75608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/>
                  <a:t>Ref	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GATCTTA</a:t>
                </a:r>
                <a:r>
                  <a:rPr lang="en-GB" sz="4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G..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CTGA</a:t>
                </a:r>
              </a:p>
              <a:p>
                <a:r>
                  <a:rPr lang="en-GB" sz="4800" dirty="0" err="1"/>
                  <a:t>Var</a:t>
                </a:r>
                <a:r>
                  <a:rPr lang="en-GB" sz="4800" dirty="0"/>
                  <a:t>	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GATCTTA</a:t>
                </a:r>
                <a:r>
                  <a:rPr lang="en-GB" sz="4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CAA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CTGA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045467" y="3859532"/>
              <a:ext cx="1332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Insertion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9A5A18-BB87-44CD-87B6-30CE594B9052}"/>
              </a:ext>
            </a:extLst>
          </p:cNvPr>
          <p:cNvGrpSpPr/>
          <p:nvPr/>
        </p:nvGrpSpPr>
        <p:grpSpPr>
          <a:xfrm>
            <a:off x="839417" y="5288340"/>
            <a:ext cx="8473042" cy="1569660"/>
            <a:chOff x="839417" y="5288340"/>
            <a:chExt cx="8473042" cy="1569660"/>
          </a:xfrm>
        </p:grpSpPr>
        <p:sp>
          <p:nvSpPr>
            <p:cNvPr id="8" name="Rectangle 7"/>
            <p:cNvSpPr/>
            <p:nvPr/>
          </p:nvSpPr>
          <p:spPr>
            <a:xfrm>
              <a:off x="5256312" y="5288340"/>
              <a:ext cx="1152128" cy="15696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9417" y="5288340"/>
              <a:ext cx="65527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/>
                <a:t>Ref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GCT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</a:t>
              </a:r>
            </a:p>
            <a:p>
              <a:r>
                <a:rPr lang="en-GB" sz="4800" dirty="0" err="1"/>
                <a:t>Var</a:t>
              </a:r>
              <a:r>
                <a:rPr lang="en-GB" sz="4800" dirty="0"/>
                <a:t>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..GA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661" y="5842337"/>
              <a:ext cx="12757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Deletion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99D4A5-C950-4F86-AE5E-E46D346BA427}"/>
              </a:ext>
            </a:extLst>
          </p:cNvPr>
          <p:cNvGrpSpPr/>
          <p:nvPr/>
        </p:nvGrpSpPr>
        <p:grpSpPr>
          <a:xfrm>
            <a:off x="9377883" y="4077072"/>
            <a:ext cx="1485653" cy="2016224"/>
            <a:chOff x="9377883" y="4077072"/>
            <a:chExt cx="1485653" cy="2016224"/>
          </a:xfrm>
        </p:grpSpPr>
        <p:sp>
          <p:nvSpPr>
            <p:cNvPr id="12" name="TextBox 11"/>
            <p:cNvSpPr txBox="1"/>
            <p:nvPr/>
          </p:nvSpPr>
          <p:spPr>
            <a:xfrm>
              <a:off x="10007211" y="4863399"/>
              <a:ext cx="856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err="1"/>
                <a:t>InDel</a:t>
              </a:r>
              <a:endParaRPr lang="en-GB" sz="2400" b="1" dirty="0"/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CE5CC723-2BC3-4C93-98CA-E313886EF249}"/>
                </a:ext>
              </a:extLst>
            </p:cNvPr>
            <p:cNvSpPr/>
            <p:nvPr/>
          </p:nvSpPr>
          <p:spPr>
            <a:xfrm>
              <a:off x="9377883" y="4077072"/>
              <a:ext cx="318517" cy="2016224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306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Variant 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Within Coding Region</a:t>
            </a:r>
          </a:p>
          <a:p>
            <a:pPr lvl="1"/>
            <a:r>
              <a:rPr lang="en-GB" dirty="0"/>
              <a:t>Silent (codon changes, but same translation)</a:t>
            </a:r>
          </a:p>
          <a:p>
            <a:pPr lvl="1"/>
            <a:r>
              <a:rPr lang="en-GB" dirty="0"/>
              <a:t>Missense (change translation from one amino acid to another)</a:t>
            </a:r>
          </a:p>
          <a:p>
            <a:pPr lvl="1"/>
            <a:r>
              <a:rPr lang="en-GB" dirty="0"/>
              <a:t>Nonsense (change translation from one amino acid to STOP)</a:t>
            </a:r>
          </a:p>
          <a:p>
            <a:pPr lvl="1"/>
            <a:r>
              <a:rPr lang="en-GB" dirty="0"/>
              <a:t>Frameshift (</a:t>
            </a:r>
            <a:r>
              <a:rPr lang="en-GB" dirty="0" err="1"/>
              <a:t>InDel</a:t>
            </a:r>
            <a:r>
              <a:rPr lang="en-GB" dirty="0"/>
              <a:t> changing the translation frame)</a:t>
            </a:r>
          </a:p>
          <a:p>
            <a:endParaRPr lang="en-GB" dirty="0"/>
          </a:p>
          <a:p>
            <a:r>
              <a:rPr lang="en-GB" dirty="0"/>
              <a:t>Outside CDS</a:t>
            </a:r>
          </a:p>
          <a:p>
            <a:pPr lvl="1"/>
            <a:r>
              <a:rPr lang="en-GB" dirty="0"/>
              <a:t>Breaks or adds splice junction</a:t>
            </a:r>
          </a:p>
          <a:p>
            <a:pPr lvl="1"/>
            <a:r>
              <a:rPr lang="en-GB" dirty="0"/>
              <a:t>Changes functional binding site</a:t>
            </a:r>
          </a:p>
        </p:txBody>
      </p:sp>
    </p:spTree>
    <p:extLst>
      <p:ext uri="{BB962C8B-B14F-4D97-AF65-F5344CB8AC3E}">
        <p14:creationId xmlns:p14="http://schemas.microsoft.com/office/powerpoint/2010/main" val="3403364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91056" cy="4525963"/>
          </a:xfrm>
        </p:spPr>
        <p:txBody>
          <a:bodyPr/>
          <a:lstStyle/>
          <a:p>
            <a:r>
              <a:rPr lang="en-GB" dirty="0"/>
              <a:t>Chromosomal copy number change</a:t>
            </a:r>
          </a:p>
          <a:p>
            <a:pPr lvl="1"/>
            <a:r>
              <a:rPr lang="en-GB" dirty="0"/>
              <a:t>Gain or loss of a chromosome</a:t>
            </a:r>
          </a:p>
          <a:p>
            <a:pPr lvl="1"/>
            <a:r>
              <a:rPr lang="en-GB" dirty="0"/>
              <a:t>Leads to serious genetic disease</a:t>
            </a:r>
          </a:p>
          <a:p>
            <a:endParaRPr lang="en-GB" dirty="0"/>
          </a:p>
          <a:p>
            <a:r>
              <a:rPr lang="en-GB" dirty="0"/>
              <a:t>Segmental Deletion / Duplication</a:t>
            </a:r>
          </a:p>
          <a:p>
            <a:pPr lvl="1"/>
            <a:r>
              <a:rPr lang="en-GB" dirty="0"/>
              <a:t>Large parts of chromosomes deleted, duplicated, inverted, translocated</a:t>
            </a:r>
          </a:p>
          <a:p>
            <a:pPr lvl="1"/>
            <a:r>
              <a:rPr lang="en-GB" dirty="0"/>
              <a:t>1kb to 3Mbp</a:t>
            </a:r>
          </a:p>
          <a:p>
            <a:pPr lvl="1"/>
            <a:r>
              <a:rPr lang="en-GB" dirty="0"/>
              <a:t>Affects many genes, can lead to gene fusions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741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Databases of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Common genomic variants</a:t>
            </a:r>
          </a:p>
          <a:p>
            <a:pPr lvl="1"/>
            <a:r>
              <a:rPr lang="en-GB" dirty="0"/>
              <a:t>Measured across a large population</a:t>
            </a:r>
          </a:p>
          <a:p>
            <a:pPr lvl="1"/>
            <a:r>
              <a:rPr lang="en-GB" dirty="0"/>
              <a:t>Shows natural variation</a:t>
            </a:r>
          </a:p>
          <a:p>
            <a:pPr lvl="1"/>
            <a:r>
              <a:rPr lang="en-GB" dirty="0"/>
              <a:t>Not necessarily linked to disease</a:t>
            </a:r>
          </a:p>
          <a:p>
            <a:pPr lvl="1"/>
            <a:r>
              <a:rPr lang="en-GB" dirty="0"/>
              <a:t>Used for studying populations and families</a:t>
            </a:r>
          </a:p>
          <a:p>
            <a:endParaRPr lang="en-GB" dirty="0"/>
          </a:p>
          <a:p>
            <a:r>
              <a:rPr lang="en-GB" dirty="0"/>
              <a:t>Functional variants</a:t>
            </a:r>
          </a:p>
          <a:p>
            <a:pPr lvl="1"/>
            <a:r>
              <a:rPr lang="en-GB" dirty="0"/>
              <a:t>Variants with an associated phenotype</a:t>
            </a:r>
          </a:p>
          <a:p>
            <a:pPr lvl="1"/>
            <a:r>
              <a:rPr lang="en-GB" dirty="0"/>
              <a:t>Often disease related but can be any measurable phenotype</a:t>
            </a:r>
          </a:p>
        </p:txBody>
      </p:sp>
    </p:spTree>
    <p:extLst>
      <p:ext uri="{BB962C8B-B14F-4D97-AF65-F5344CB8AC3E}">
        <p14:creationId xmlns:p14="http://schemas.microsoft.com/office/powerpoint/2010/main" val="965095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Variant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58923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Single Variants</a:t>
            </a:r>
          </a:p>
          <a:p>
            <a:pPr lvl="1"/>
            <a:r>
              <a:rPr lang="en-GB" dirty="0" err="1"/>
              <a:t>dbSNP</a:t>
            </a:r>
            <a:r>
              <a:rPr lang="en-GB" dirty="0"/>
              <a:t> (</a:t>
            </a:r>
            <a:r>
              <a:rPr lang="en-GB" dirty="0">
                <a:hlinkClick r:id="rId2"/>
              </a:rPr>
              <a:t>https://www.ncbi.nlm.nih.gov/snp/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Full reference for any reported SNPs, mix of functional and non-functional</a:t>
            </a:r>
          </a:p>
          <a:p>
            <a:pPr lvl="1"/>
            <a:r>
              <a:rPr lang="en-GB" dirty="0"/>
              <a:t>HGMD (</a:t>
            </a:r>
            <a:r>
              <a:rPr lang="en-GB" dirty="0">
                <a:hlinkClick r:id="rId3"/>
              </a:rPr>
              <a:t>http://www.hgmd.cf.ac.uk</a:t>
            </a:r>
            <a:r>
              <a:rPr lang="en-GB" dirty="0"/>
              <a:t>) </a:t>
            </a:r>
          </a:p>
          <a:p>
            <a:pPr lvl="2"/>
            <a:r>
              <a:rPr lang="en-GB" dirty="0"/>
              <a:t>Human genetic disease focussed database</a:t>
            </a:r>
          </a:p>
          <a:p>
            <a:pPr lvl="1"/>
            <a:r>
              <a:rPr lang="en-GB" dirty="0"/>
              <a:t>COSMIC (</a:t>
            </a:r>
            <a:r>
              <a:rPr lang="en-GB" dirty="0">
                <a:hlinkClick r:id="rId4"/>
              </a:rPr>
              <a:t>https://cancer.sanger.ac.uk/cosmic</a:t>
            </a:r>
            <a:r>
              <a:rPr lang="en-GB" dirty="0"/>
              <a:t>) </a:t>
            </a:r>
          </a:p>
          <a:p>
            <a:pPr lvl="2"/>
            <a:r>
              <a:rPr lang="en-GB" dirty="0"/>
              <a:t>Mutations observed in Cancer</a:t>
            </a:r>
          </a:p>
          <a:p>
            <a:pPr lvl="2"/>
            <a:r>
              <a:rPr lang="en-GB" dirty="0"/>
              <a:t>Also has details of mutations in immortalised cell lines</a:t>
            </a:r>
          </a:p>
          <a:p>
            <a:pPr lvl="1"/>
            <a:endParaRPr lang="en-GB" dirty="0"/>
          </a:p>
          <a:p>
            <a:r>
              <a:rPr lang="en-GB" dirty="0"/>
              <a:t>Larger Regions</a:t>
            </a:r>
          </a:p>
          <a:p>
            <a:pPr lvl="1"/>
            <a:r>
              <a:rPr lang="en-GB" dirty="0" err="1"/>
              <a:t>dbVar</a:t>
            </a:r>
            <a:r>
              <a:rPr lang="en-GB" dirty="0"/>
              <a:t> (</a:t>
            </a:r>
            <a:r>
              <a:rPr lang="en-GB" dirty="0">
                <a:hlinkClick r:id="rId5"/>
              </a:rPr>
              <a:t>https://www.ncbi.nlm.nih.gov/dbvar/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Counterpart to </a:t>
            </a:r>
            <a:r>
              <a:rPr lang="en-GB" dirty="0" err="1"/>
              <a:t>dbSNP</a:t>
            </a:r>
            <a:r>
              <a:rPr lang="en-GB" dirty="0"/>
              <a:t> for larger variants</a:t>
            </a:r>
          </a:p>
          <a:p>
            <a:pPr lvl="1"/>
            <a:r>
              <a:rPr lang="en-GB" dirty="0" err="1"/>
              <a:t>ClinVar</a:t>
            </a:r>
            <a:r>
              <a:rPr lang="en-GB" dirty="0"/>
              <a:t> (</a:t>
            </a:r>
            <a:r>
              <a:rPr lang="en-GB" dirty="0">
                <a:hlinkClick r:id="rId6"/>
              </a:rPr>
              <a:t>https://www.ncbi.nlm.nih.gov/clinvar/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Larger variants with clinical relevance</a:t>
            </a:r>
          </a:p>
          <a:p>
            <a:pPr lvl="1"/>
            <a:r>
              <a:rPr lang="en-GB" dirty="0"/>
              <a:t>OMIM (</a:t>
            </a:r>
            <a:r>
              <a:rPr lang="en-GB" dirty="0">
                <a:hlinkClick r:id="rId7"/>
              </a:rPr>
              <a:t>https://www.ncbi.nlm.nih.gov/omim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A more wide ranging collection of the phenotypic variation linked to genes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77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Genomes and Annotations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814992" cy="4525963"/>
          </a:xfrm>
        </p:spPr>
        <p:txBody>
          <a:bodyPr>
            <a:normAutofit fontScale="92500"/>
          </a:bodyPr>
          <a:lstStyle/>
          <a:p>
            <a:r>
              <a:rPr lang="en-GB" dirty="0"/>
              <a:t>Genome Assemblies</a:t>
            </a:r>
          </a:p>
          <a:p>
            <a:pPr lvl="1"/>
            <a:r>
              <a:rPr lang="en-GB" dirty="0"/>
              <a:t>Underlying sequence of the organism’s chromosomes</a:t>
            </a:r>
          </a:p>
          <a:p>
            <a:pPr lvl="1"/>
            <a:r>
              <a:rPr lang="en-GB" dirty="0"/>
              <a:t>Often starts as scaffolds / </a:t>
            </a:r>
            <a:r>
              <a:rPr lang="en-GB" dirty="0" err="1"/>
              <a:t>contigs</a:t>
            </a:r>
            <a:endParaRPr lang="en-GB" dirty="0"/>
          </a:p>
          <a:p>
            <a:pPr lvl="1"/>
            <a:r>
              <a:rPr lang="en-GB" dirty="0"/>
              <a:t>Eventually assembled into chromosomes (still with holes)</a:t>
            </a:r>
          </a:p>
          <a:p>
            <a:pPr lvl="2"/>
            <a:r>
              <a:rPr lang="en-GB" dirty="0"/>
              <a:t>Only one chromosome sequence per chromosome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Represents an ‘average’ individual (unless backcrossed)</a:t>
            </a:r>
          </a:p>
          <a:p>
            <a:pPr lvl="1"/>
            <a:r>
              <a:rPr lang="en-GB" dirty="0"/>
              <a:t>Variations (natural or clinical) are stored separately)</a:t>
            </a:r>
          </a:p>
          <a:p>
            <a:pPr lvl="1"/>
            <a:r>
              <a:rPr lang="en-GB" dirty="0"/>
              <a:t>Assembly is refined and improved over time, new releases get new names</a:t>
            </a:r>
          </a:p>
        </p:txBody>
      </p:sp>
    </p:spTree>
    <p:extLst>
      <p:ext uri="{BB962C8B-B14F-4D97-AF65-F5344CB8AC3E}">
        <p14:creationId xmlns:p14="http://schemas.microsoft.com/office/powerpoint/2010/main" val="3547221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Variant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Minor Allele Frequency (MAF)</a:t>
            </a:r>
          </a:p>
          <a:p>
            <a:pPr lvl="1"/>
            <a:r>
              <a:rPr lang="en-GB" dirty="0"/>
              <a:t>How prevalent the variant is in the population</a:t>
            </a:r>
          </a:p>
          <a:p>
            <a:pPr lvl="1"/>
            <a:endParaRPr lang="en-GB" dirty="0"/>
          </a:p>
          <a:p>
            <a:r>
              <a:rPr lang="en-GB" dirty="0"/>
              <a:t>Impact scores (SIFT / </a:t>
            </a:r>
            <a:r>
              <a:rPr lang="en-GB" dirty="0" err="1"/>
              <a:t>PolyPhen</a:t>
            </a:r>
            <a:r>
              <a:rPr lang="en-GB" dirty="0"/>
              <a:t>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 quantitative value assessing the likely biological impact of a variant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820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Variant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156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Other Information and Data Sources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783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30" y="1435781"/>
            <a:ext cx="5282539" cy="685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348880"/>
            <a:ext cx="8960124" cy="41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0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4" y="1268760"/>
            <a:ext cx="4343392" cy="954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276872"/>
            <a:ext cx="8509025" cy="44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9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359" y="1547345"/>
            <a:ext cx="4847282" cy="816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676893"/>
            <a:ext cx="2714625" cy="4867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672" y="2564904"/>
            <a:ext cx="8890524" cy="36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97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translational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050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Many proteins are modified after they have been translated</a:t>
            </a:r>
          </a:p>
          <a:p>
            <a:pPr lvl="1"/>
            <a:endParaRPr lang="en-GB" sz="2600" dirty="0"/>
          </a:p>
          <a:p>
            <a:pPr lvl="1"/>
            <a:r>
              <a:rPr lang="en-GB" sz="2600" dirty="0"/>
              <a:t>Phosphorylation</a:t>
            </a:r>
          </a:p>
          <a:p>
            <a:pPr lvl="1"/>
            <a:r>
              <a:rPr lang="en-GB" sz="2600" dirty="0"/>
              <a:t>Glycosylation</a:t>
            </a:r>
          </a:p>
          <a:p>
            <a:pPr lvl="1"/>
            <a:r>
              <a:rPr lang="en-GB" sz="2600" dirty="0"/>
              <a:t>Ubiquitination</a:t>
            </a:r>
          </a:p>
          <a:p>
            <a:pPr lvl="1"/>
            <a:r>
              <a:rPr lang="en-GB" sz="2600" dirty="0" err="1"/>
              <a:t>Nitrosylation</a:t>
            </a:r>
            <a:endParaRPr lang="en-GB" sz="2600" dirty="0"/>
          </a:p>
          <a:p>
            <a:pPr lvl="1"/>
            <a:r>
              <a:rPr lang="en-GB" sz="2600" dirty="0"/>
              <a:t>Methylation</a:t>
            </a:r>
          </a:p>
          <a:p>
            <a:pPr lvl="1"/>
            <a:r>
              <a:rPr lang="en-GB" sz="2600" dirty="0"/>
              <a:t>Acetylation</a:t>
            </a:r>
          </a:p>
          <a:p>
            <a:pPr lvl="1"/>
            <a:r>
              <a:rPr lang="en-GB" sz="2600" dirty="0" err="1"/>
              <a:t>Lipidation</a:t>
            </a:r>
            <a:endParaRPr lang="en-GB" sz="2600" dirty="0"/>
          </a:p>
          <a:p>
            <a:pPr lvl="1"/>
            <a:r>
              <a:rPr lang="en-GB" sz="2600" dirty="0"/>
              <a:t>Proteolysis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2492896"/>
            <a:ext cx="1612179" cy="570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6004198"/>
            <a:ext cx="11163300" cy="847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0239" y="248870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Both PTMs observed on a protein and proteins modified by a query gene.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3290905"/>
            <a:ext cx="59245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Gene/Protein Centric </a:t>
            </a:r>
            <a:r>
              <a:rPr lang="en-GB" dirty="0" err="1"/>
              <a:t>Datasources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068960"/>
            <a:ext cx="3145055" cy="792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16150"/>
            <a:ext cx="31623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5495478"/>
            <a:ext cx="2524125" cy="838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376" y="4175322"/>
            <a:ext cx="2880320" cy="1005882"/>
            <a:chOff x="479376" y="4175322"/>
            <a:chExt cx="2880320" cy="10058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76" y="4175322"/>
              <a:ext cx="2011763" cy="10058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18413" y="4416653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59896" y="4570541"/>
            <a:ext cx="6331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https://www.ncbi.nlm.nih.gov/gene/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59896" y="3280338"/>
            <a:ext cx="4781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https://www.genecards.org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9896" y="5729912"/>
            <a:ext cx="4885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https://www.wikigenes.org/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59896" y="1955384"/>
            <a:ext cx="449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https://www.uniprot.org/</a:t>
            </a:r>
          </a:p>
        </p:txBody>
      </p:sp>
    </p:spTree>
    <p:extLst>
      <p:ext uri="{BB962C8B-B14F-4D97-AF65-F5344CB8AC3E}">
        <p14:creationId xmlns:p14="http://schemas.microsoft.com/office/powerpoint/2010/main" val="40176993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06" y="190170"/>
            <a:ext cx="3148163" cy="1441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89"/>
          <a:stretch/>
        </p:blipFill>
        <p:spPr>
          <a:xfrm>
            <a:off x="249107" y="1340768"/>
            <a:ext cx="1816345" cy="53640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05" y="4864771"/>
            <a:ext cx="3145055" cy="792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332" y="5656859"/>
            <a:ext cx="9298284" cy="940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313" y="1237938"/>
            <a:ext cx="2592288" cy="4418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962" y="439467"/>
            <a:ext cx="2952328" cy="980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6962" y="1631498"/>
            <a:ext cx="44617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Disease Relevance</a:t>
            </a:r>
          </a:p>
          <a:p>
            <a:r>
              <a:rPr lang="en-GB" dirty="0"/>
              <a:t>High Impact publication summaries</a:t>
            </a:r>
          </a:p>
          <a:p>
            <a:r>
              <a:rPr lang="en-GB" dirty="0"/>
              <a:t>Biological Context</a:t>
            </a:r>
          </a:p>
          <a:p>
            <a:r>
              <a:rPr lang="en-GB" dirty="0"/>
              <a:t>Anatomical Context</a:t>
            </a:r>
          </a:p>
          <a:p>
            <a:r>
              <a:rPr lang="en-GB" dirty="0"/>
              <a:t>Chemical Compound Associations</a:t>
            </a:r>
          </a:p>
          <a:p>
            <a:r>
              <a:rPr lang="en-GB" dirty="0"/>
              <a:t>Physical Interactions</a:t>
            </a:r>
          </a:p>
          <a:p>
            <a:r>
              <a:rPr lang="en-GB" dirty="0"/>
              <a:t>Enzymatic Interactions</a:t>
            </a:r>
          </a:p>
          <a:p>
            <a:r>
              <a:rPr lang="en-GB" dirty="0"/>
              <a:t>Regulatory relationships</a:t>
            </a:r>
          </a:p>
          <a:p>
            <a:r>
              <a:rPr lang="en-GB" dirty="0"/>
              <a:t>Analytical, diagnostic and therapeutic context</a:t>
            </a:r>
          </a:p>
          <a:p>
            <a:r>
              <a:rPr lang="en-GB" dirty="0"/>
              <a:t>References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296" y="297444"/>
            <a:ext cx="2478344" cy="8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19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Experimental Data Types and Repositories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4149080"/>
            <a:ext cx="9217024" cy="1752600"/>
          </a:xfrm>
        </p:spPr>
        <p:txBody>
          <a:bodyPr/>
          <a:lstStyle/>
          <a:p>
            <a:r>
              <a:rPr lang="en-GB" dirty="0"/>
              <a:t>Simon Andrews, Chris Hall, Judith Webster, Eoin Fahy, Laura Biggins, Hanneke Okkenhaug, Simon Walker 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95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Assembly Nomenclature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98" y="1534888"/>
            <a:ext cx="10972800" cy="4525963"/>
          </a:xfrm>
        </p:spPr>
        <p:txBody>
          <a:bodyPr/>
          <a:lstStyle/>
          <a:p>
            <a:r>
              <a:rPr lang="en-GB" dirty="0"/>
              <a:t>Chromosome / Scaffold sequences</a:t>
            </a:r>
          </a:p>
          <a:p>
            <a:pPr lvl="1"/>
            <a:r>
              <a:rPr lang="en-GB" dirty="0"/>
              <a:t>Originally deposited with ENA / NCBI as sequence records</a:t>
            </a:r>
          </a:p>
          <a:p>
            <a:endParaRPr lang="en-GB" dirty="0"/>
          </a:p>
          <a:p>
            <a:r>
              <a:rPr lang="en-GB" dirty="0"/>
              <a:t>Genome Assembly</a:t>
            </a:r>
          </a:p>
          <a:p>
            <a:pPr lvl="1"/>
            <a:r>
              <a:rPr lang="en-GB" dirty="0"/>
              <a:t>Given an official name by a supervising group (sometimes two!)</a:t>
            </a:r>
          </a:p>
          <a:p>
            <a:pPr lvl="1"/>
            <a:r>
              <a:rPr lang="en-GB" dirty="0"/>
              <a:t>Fixed coordinates at that point</a:t>
            </a:r>
          </a:p>
        </p:txBody>
      </p:sp>
    </p:spTree>
    <p:extLst>
      <p:ext uri="{BB962C8B-B14F-4D97-AF65-F5344CB8AC3E}">
        <p14:creationId xmlns:p14="http://schemas.microsoft.com/office/powerpoint/2010/main" val="20022133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Data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600201"/>
            <a:ext cx="9662864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High throughput sequencing</a:t>
            </a:r>
          </a:p>
          <a:p>
            <a:pPr lvl="1"/>
            <a:r>
              <a:rPr lang="en-GB" dirty="0"/>
              <a:t>Genomics, </a:t>
            </a:r>
            <a:r>
              <a:rPr lang="en-GB" dirty="0" err="1"/>
              <a:t>Transcriptomics</a:t>
            </a:r>
            <a:r>
              <a:rPr lang="en-GB" dirty="0"/>
              <a:t>, Epigenetics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Multi-channel Flow Cytometry</a:t>
            </a:r>
          </a:p>
          <a:p>
            <a:pPr lvl="1"/>
            <a:r>
              <a:rPr lang="en-GB" dirty="0"/>
              <a:t>Cell surface proteomics</a:t>
            </a:r>
          </a:p>
          <a:p>
            <a:endParaRPr lang="en-GB" dirty="0"/>
          </a:p>
          <a:p>
            <a:r>
              <a:rPr lang="en-GB" dirty="0"/>
              <a:t>Mass Spectrometry</a:t>
            </a:r>
          </a:p>
          <a:p>
            <a:pPr lvl="1"/>
            <a:r>
              <a:rPr lang="en-GB" dirty="0"/>
              <a:t>Proteomics, Metabolomics</a:t>
            </a:r>
          </a:p>
          <a:p>
            <a:endParaRPr lang="en-GB" dirty="0"/>
          </a:p>
          <a:p>
            <a:r>
              <a:rPr lang="en-GB" dirty="0"/>
              <a:t>Biological Imaging</a:t>
            </a:r>
          </a:p>
          <a:p>
            <a:pPr lvl="1"/>
            <a:r>
              <a:rPr lang="en-GB" dirty="0"/>
              <a:t>Cell / Tissue structure, Proteomics, Metabolomics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2429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62464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For many techniques deposition of data in a suitable repository is a condition of publication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Repositories are more developed and complete for some techniques than others</a:t>
            </a:r>
          </a:p>
          <a:p>
            <a:endParaRPr lang="en-GB" dirty="0"/>
          </a:p>
          <a:p>
            <a:r>
              <a:rPr lang="en-GB" dirty="0"/>
              <a:t>Still a growing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1772816"/>
            <a:ext cx="5458356" cy="46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640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Data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91056" cy="492514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Designed to make data as useful as possible to future researchers</a:t>
            </a:r>
          </a:p>
          <a:p>
            <a:pPr lvl="1"/>
            <a:r>
              <a:rPr lang="en-GB" sz="4300" dirty="0">
                <a:solidFill>
                  <a:schemeClr val="accent2"/>
                </a:solidFill>
              </a:rPr>
              <a:t>F</a:t>
            </a:r>
            <a:r>
              <a:rPr lang="en-GB" dirty="0"/>
              <a:t>indable</a:t>
            </a:r>
          </a:p>
          <a:p>
            <a:pPr lvl="2"/>
            <a:r>
              <a:rPr lang="en-GB" dirty="0"/>
              <a:t>Unique accession code</a:t>
            </a:r>
          </a:p>
          <a:p>
            <a:pPr lvl="2"/>
            <a:r>
              <a:rPr lang="en-GB" dirty="0"/>
              <a:t>Rich metadata</a:t>
            </a:r>
          </a:p>
          <a:p>
            <a:pPr lvl="1"/>
            <a:r>
              <a:rPr lang="en-GB" sz="3800" dirty="0">
                <a:solidFill>
                  <a:schemeClr val="accent2"/>
                </a:solidFill>
              </a:rPr>
              <a:t>A</a:t>
            </a:r>
            <a:r>
              <a:rPr lang="en-GB" dirty="0"/>
              <a:t>ccessible</a:t>
            </a:r>
          </a:p>
          <a:p>
            <a:pPr lvl="2"/>
            <a:r>
              <a:rPr lang="en-GB" dirty="0"/>
              <a:t>Automated query and download API</a:t>
            </a:r>
          </a:p>
          <a:p>
            <a:pPr lvl="1"/>
            <a:r>
              <a:rPr lang="en-GB" sz="4200" dirty="0" err="1">
                <a:solidFill>
                  <a:schemeClr val="accent2"/>
                </a:solidFill>
              </a:rPr>
              <a:t>I</a:t>
            </a:r>
            <a:r>
              <a:rPr lang="en-GB" dirty="0" err="1"/>
              <a:t>teroperable</a:t>
            </a:r>
            <a:endParaRPr lang="en-GB" dirty="0"/>
          </a:p>
          <a:p>
            <a:pPr lvl="2"/>
            <a:r>
              <a:rPr lang="en-GB" dirty="0"/>
              <a:t>Use of open formats</a:t>
            </a:r>
          </a:p>
          <a:p>
            <a:pPr lvl="2"/>
            <a:r>
              <a:rPr lang="en-GB" dirty="0"/>
              <a:t>Standard Ontologies for descriptions</a:t>
            </a:r>
          </a:p>
          <a:p>
            <a:pPr lvl="1"/>
            <a:r>
              <a:rPr lang="en-GB" sz="4200" dirty="0">
                <a:solidFill>
                  <a:schemeClr val="accent2"/>
                </a:solidFill>
              </a:rPr>
              <a:t>R</a:t>
            </a:r>
            <a:r>
              <a:rPr lang="en-GB" dirty="0"/>
              <a:t>eusable</a:t>
            </a:r>
          </a:p>
          <a:p>
            <a:pPr lvl="2"/>
            <a:r>
              <a:rPr lang="en-GB" dirty="0"/>
              <a:t>Clear licensing</a:t>
            </a:r>
          </a:p>
          <a:p>
            <a:pPr lvl="2"/>
            <a:r>
              <a:rPr lang="en-GB" dirty="0"/>
              <a:t>Annotated to common community standards</a:t>
            </a:r>
          </a:p>
        </p:txBody>
      </p:sp>
    </p:spTree>
    <p:extLst>
      <p:ext uri="{BB962C8B-B14F-4D97-AF65-F5344CB8AC3E}">
        <p14:creationId xmlns:p14="http://schemas.microsoft.com/office/powerpoint/2010/main" val="16002813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858"/>
            <a:ext cx="10972800" cy="1143000"/>
          </a:xfrm>
        </p:spPr>
        <p:txBody>
          <a:bodyPr/>
          <a:lstStyle/>
          <a:p>
            <a:r>
              <a:rPr lang="en-GB" dirty="0"/>
              <a:t>High Throughput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8196" y="5717141"/>
            <a:ext cx="2880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Illumina </a:t>
            </a:r>
            <a:r>
              <a:rPr lang="en-GB" sz="2800" dirty="0" err="1"/>
              <a:t>NovaseqX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632926" y="5415387"/>
            <a:ext cx="2033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PacBio </a:t>
            </a:r>
            <a:r>
              <a:rPr lang="en-GB" sz="2800" dirty="0" err="1"/>
              <a:t>Revio</a:t>
            </a:r>
            <a:endParaRPr lang="en-GB" sz="28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EB37B00-7338-4654-A757-A5D2BF8A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336" y="1108436"/>
            <a:ext cx="2758615" cy="4847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5AC40-7930-4439-8B11-0F253FFF4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998" y="3840069"/>
            <a:ext cx="3568798" cy="2435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2CB33-A6DF-405F-A308-44014003D2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81" r="15232"/>
          <a:stretch/>
        </p:blipFill>
        <p:spPr>
          <a:xfrm>
            <a:off x="88143" y="2115419"/>
            <a:ext cx="3568798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077" y="1228657"/>
            <a:ext cx="4091842" cy="19189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5296" y="2905780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ONT </a:t>
            </a:r>
            <a:r>
              <a:rPr lang="en-GB" sz="2800" dirty="0" err="1"/>
              <a:t>MinION</a:t>
            </a:r>
            <a:endParaRPr lang="en-GB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0A917-44BC-4F9E-9EE2-3A0EE931C6DA}"/>
              </a:ext>
            </a:extLst>
          </p:cNvPr>
          <p:cNvSpPr txBox="1"/>
          <p:nvPr/>
        </p:nvSpPr>
        <p:spPr>
          <a:xfrm>
            <a:off x="5524702" y="6200922"/>
            <a:ext cx="2119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Element </a:t>
            </a:r>
            <a:r>
              <a:rPr lang="en-GB" sz="2800" dirty="0" err="1"/>
              <a:t>Aviti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907970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Generation Capacity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F511A-2D42-47C9-84FB-3461F6E7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286000"/>
            <a:ext cx="10931886" cy="2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42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measure?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Genomics</a:t>
            </a:r>
          </a:p>
          <a:p>
            <a:pPr lvl="1"/>
            <a:r>
              <a:rPr lang="en-GB" dirty="0"/>
              <a:t>Whole genome sequencing, Targeted Sequencing</a:t>
            </a:r>
          </a:p>
          <a:p>
            <a:pPr lvl="1"/>
            <a:endParaRPr lang="en-GB" dirty="0"/>
          </a:p>
          <a:p>
            <a:r>
              <a:rPr lang="en-GB" dirty="0" err="1"/>
              <a:t>Transcriptomics</a:t>
            </a:r>
            <a:endParaRPr lang="en-GB" dirty="0"/>
          </a:p>
          <a:p>
            <a:pPr lvl="1"/>
            <a:r>
              <a:rPr lang="en-GB" dirty="0"/>
              <a:t>RNA-Sequencing</a:t>
            </a:r>
          </a:p>
          <a:p>
            <a:pPr lvl="1"/>
            <a:endParaRPr lang="en-GB" dirty="0"/>
          </a:p>
          <a:p>
            <a:r>
              <a:rPr lang="en-GB" dirty="0"/>
              <a:t>Regulation</a:t>
            </a:r>
          </a:p>
          <a:p>
            <a:pPr lvl="1"/>
            <a:r>
              <a:rPr lang="en-GB" dirty="0"/>
              <a:t>Accessible DNA (ATAC-</a:t>
            </a:r>
            <a:r>
              <a:rPr lang="en-GB" dirty="0" err="1"/>
              <a:t>Seq</a:t>
            </a:r>
            <a:r>
              <a:rPr lang="en-GB" dirty="0"/>
              <a:t>), Histone Modifications, Transcription Factor binding sites</a:t>
            </a:r>
          </a:p>
          <a:p>
            <a:pPr lvl="1"/>
            <a:endParaRPr lang="en-GB" dirty="0"/>
          </a:p>
          <a:p>
            <a:r>
              <a:rPr lang="en-GB" dirty="0"/>
              <a:t>Epigenetics</a:t>
            </a:r>
          </a:p>
          <a:p>
            <a:pPr lvl="1"/>
            <a:r>
              <a:rPr lang="en-GB" dirty="0"/>
              <a:t>DNA Methylation, Chromatin Structure</a:t>
            </a:r>
          </a:p>
        </p:txBody>
      </p:sp>
    </p:spTree>
    <p:extLst>
      <p:ext uri="{BB962C8B-B14F-4D97-AF65-F5344CB8AC3E}">
        <p14:creationId xmlns:p14="http://schemas.microsoft.com/office/powerpoint/2010/main" val="23661112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14EFF-E465-4CA8-93F3-9F64E55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Sequencing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CDD8E-FD5F-4347-AE69-3799E66BD9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DNA-Based</a:t>
            </a:r>
          </a:p>
          <a:p>
            <a:pPr lvl="1"/>
            <a:r>
              <a:rPr lang="en-GB" dirty="0"/>
              <a:t>Genome-</a:t>
            </a:r>
            <a:r>
              <a:rPr lang="en-GB" dirty="0" err="1"/>
              <a:t>Seq</a:t>
            </a:r>
            <a:r>
              <a:rPr lang="en-GB" dirty="0"/>
              <a:t>: Variants</a:t>
            </a:r>
          </a:p>
          <a:p>
            <a:pPr lvl="1"/>
            <a:r>
              <a:rPr lang="en-GB" dirty="0"/>
              <a:t>Exome-</a:t>
            </a:r>
            <a:r>
              <a:rPr lang="en-GB" dirty="0" err="1"/>
              <a:t>Seq</a:t>
            </a:r>
            <a:r>
              <a:rPr lang="en-GB" dirty="0"/>
              <a:t>: Variants</a:t>
            </a:r>
          </a:p>
          <a:p>
            <a:pPr lvl="1"/>
            <a:r>
              <a:rPr lang="en-GB" dirty="0"/>
              <a:t>ATAC-</a:t>
            </a:r>
            <a:r>
              <a:rPr lang="en-GB" dirty="0" err="1"/>
              <a:t>Seq</a:t>
            </a:r>
            <a:r>
              <a:rPr lang="en-GB" dirty="0"/>
              <a:t>: Accessible DNA</a:t>
            </a:r>
          </a:p>
          <a:p>
            <a:pPr lvl="1"/>
            <a:r>
              <a:rPr lang="en-GB" dirty="0" err="1"/>
              <a:t>ChIP</a:t>
            </a:r>
            <a:r>
              <a:rPr lang="en-GB" dirty="0"/>
              <a:t>, Cut n Run:</a:t>
            </a:r>
          </a:p>
          <a:p>
            <a:pPr lvl="2"/>
            <a:r>
              <a:rPr lang="en-GB" dirty="0"/>
              <a:t>DNA binding sites</a:t>
            </a:r>
          </a:p>
          <a:p>
            <a:pPr lvl="2"/>
            <a:r>
              <a:rPr lang="en-GB" dirty="0"/>
              <a:t>Epigenetic Marks</a:t>
            </a:r>
          </a:p>
          <a:p>
            <a:pPr lvl="2"/>
            <a:r>
              <a:rPr lang="en-GB" dirty="0"/>
              <a:t>Polymerase Attachment</a:t>
            </a:r>
          </a:p>
          <a:p>
            <a:pPr lvl="1"/>
            <a:r>
              <a:rPr lang="en-GB" dirty="0"/>
              <a:t>BS-</a:t>
            </a:r>
            <a:r>
              <a:rPr lang="en-GB" dirty="0" err="1"/>
              <a:t>Seq</a:t>
            </a:r>
            <a:r>
              <a:rPr lang="en-GB" dirty="0"/>
              <a:t>, EM-</a:t>
            </a:r>
            <a:r>
              <a:rPr lang="en-GB" dirty="0" err="1"/>
              <a:t>Seq</a:t>
            </a:r>
            <a:r>
              <a:rPr lang="en-GB" dirty="0"/>
              <a:t>: DNA Methylation</a:t>
            </a:r>
          </a:p>
          <a:p>
            <a:pPr lvl="1"/>
            <a:r>
              <a:rPr lang="en-GB" dirty="0"/>
              <a:t>3C, 4C, Hi-C: Genome Structure</a:t>
            </a:r>
          </a:p>
          <a:p>
            <a:pPr lvl="1"/>
            <a:r>
              <a:rPr lang="en-GB" dirty="0" err="1"/>
              <a:t>TrAEL-Seq</a:t>
            </a:r>
            <a:r>
              <a:rPr lang="en-GB" dirty="0"/>
              <a:t>: DNA-replication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23505C-B097-4F59-9D14-2264443095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RNA Based</a:t>
            </a:r>
          </a:p>
          <a:p>
            <a:pPr lvl="1"/>
            <a:r>
              <a:rPr lang="en-GB" dirty="0"/>
              <a:t>RNA-</a:t>
            </a:r>
            <a:r>
              <a:rPr lang="en-GB" dirty="0" err="1"/>
              <a:t>Seq</a:t>
            </a:r>
            <a:r>
              <a:rPr lang="en-GB" dirty="0"/>
              <a:t>: RNA transcription</a:t>
            </a:r>
          </a:p>
          <a:p>
            <a:pPr lvl="1"/>
            <a:r>
              <a:rPr lang="en-GB" dirty="0" err="1"/>
              <a:t>Ribo-Seq</a:t>
            </a:r>
            <a:r>
              <a:rPr lang="en-GB" dirty="0"/>
              <a:t>: Ribosome attachment</a:t>
            </a:r>
          </a:p>
          <a:p>
            <a:pPr lvl="1"/>
            <a:r>
              <a:rPr lang="en-GB" dirty="0"/>
              <a:t>CAGE-</a:t>
            </a:r>
            <a:r>
              <a:rPr lang="en-GB" dirty="0" err="1"/>
              <a:t>Seq</a:t>
            </a:r>
            <a:r>
              <a:rPr lang="en-GB" dirty="0"/>
              <a:t>: Transcription start sites</a:t>
            </a:r>
          </a:p>
          <a:p>
            <a:pPr lvl="1"/>
            <a:r>
              <a:rPr lang="en-GB" dirty="0"/>
              <a:t>VDJ-</a:t>
            </a:r>
            <a:r>
              <a:rPr lang="en-GB" dirty="0" err="1"/>
              <a:t>Seq</a:t>
            </a:r>
            <a:r>
              <a:rPr lang="en-GB" dirty="0"/>
              <a:t>: Antibody repertoires</a:t>
            </a:r>
          </a:p>
          <a:p>
            <a:pPr lvl="1"/>
            <a:r>
              <a:rPr lang="en-GB" dirty="0"/>
              <a:t>CLIP-</a:t>
            </a:r>
            <a:r>
              <a:rPr lang="en-GB" dirty="0" err="1"/>
              <a:t>Seq</a:t>
            </a:r>
            <a:r>
              <a:rPr lang="en-GB" dirty="0"/>
              <a:t>: RNA-binding protein sites</a:t>
            </a:r>
          </a:p>
          <a:p>
            <a:pPr lvl="1"/>
            <a:r>
              <a:rPr lang="en-GB" dirty="0"/>
              <a:t>sRNA-</a:t>
            </a:r>
            <a:r>
              <a:rPr lang="en-GB" dirty="0" err="1"/>
              <a:t>Seq</a:t>
            </a:r>
            <a:r>
              <a:rPr lang="en-GB" dirty="0"/>
              <a:t>: Small RNA abundance</a:t>
            </a:r>
          </a:p>
          <a:p>
            <a:pPr lvl="1"/>
            <a:r>
              <a:rPr lang="en-GB" dirty="0"/>
              <a:t>SLAM-</a:t>
            </a:r>
            <a:r>
              <a:rPr lang="en-GB" dirty="0" err="1"/>
              <a:t>Seq</a:t>
            </a:r>
            <a:r>
              <a:rPr lang="en-GB" dirty="0"/>
              <a:t>: RNA dynamics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0111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Sequencing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07093" y="2537893"/>
            <a:ext cx="8291263" cy="224797"/>
            <a:chOff x="426368" y="3663008"/>
            <a:chExt cx="8291263" cy="224797"/>
          </a:xfrm>
        </p:grpSpPr>
        <p:sp>
          <p:nvSpPr>
            <p:cNvPr id="5" name="Rectangle 4"/>
            <p:cNvSpPr/>
            <p:nvPr/>
          </p:nvSpPr>
          <p:spPr>
            <a:xfrm>
              <a:off x="7004990" y="3671781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756284" y="3663008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6368" y="366742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5272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84176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63080" y="3663008"/>
              <a:ext cx="2367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18180" y="3663008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52428" y="3663008"/>
              <a:ext cx="73559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44516" y="3663008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10436" y="3663008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98468" y="3663008"/>
              <a:ext cx="9617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16958" y="3663008"/>
              <a:ext cx="23130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73484" y="3671781"/>
              <a:ext cx="84414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703512" y="1556792"/>
            <a:ext cx="82912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DNA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5700950" y="1869166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126115" y="1972895"/>
            <a:ext cx="425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Fragment DNA (</a:t>
            </a:r>
            <a:r>
              <a:rPr lang="en-GB" dirty="0" err="1"/>
              <a:t>Sonnication</a:t>
            </a:r>
            <a:r>
              <a:rPr lang="en-GB" dirty="0"/>
              <a:t>, </a:t>
            </a:r>
            <a:r>
              <a:rPr lang="en-GB" dirty="0" err="1"/>
              <a:t>Tagmentation</a:t>
            </a:r>
            <a:r>
              <a:rPr lang="en-GB" dirty="0"/>
              <a:t>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39949" y="3735276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5613197" y="3735276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 53"/>
          <p:cNvSpPr/>
          <p:nvPr/>
        </p:nvSpPr>
        <p:spPr>
          <a:xfrm>
            <a:off x="6371415" y="3907239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55"/>
          <p:cNvSpPr/>
          <p:nvPr/>
        </p:nvSpPr>
        <p:spPr>
          <a:xfrm>
            <a:off x="5644848" y="4132932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Down Arrow 58"/>
          <p:cNvSpPr/>
          <p:nvPr/>
        </p:nvSpPr>
        <p:spPr>
          <a:xfrm rot="18900000">
            <a:off x="8869610" y="4370300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Down Arrow 59"/>
          <p:cNvSpPr/>
          <p:nvPr/>
        </p:nvSpPr>
        <p:spPr>
          <a:xfrm>
            <a:off x="5695163" y="2922275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6148315" y="4216372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61"/>
          <p:cNvSpPr/>
          <p:nvPr/>
        </p:nvSpPr>
        <p:spPr>
          <a:xfrm>
            <a:off x="5182750" y="4132932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62"/>
          <p:cNvSpPr/>
          <p:nvPr/>
        </p:nvSpPr>
        <p:spPr>
          <a:xfrm>
            <a:off x="4684144" y="4240944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 63"/>
          <p:cNvSpPr/>
          <p:nvPr/>
        </p:nvSpPr>
        <p:spPr>
          <a:xfrm>
            <a:off x="4613414" y="3916908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 69"/>
          <p:cNvSpPr/>
          <p:nvPr/>
        </p:nvSpPr>
        <p:spPr>
          <a:xfrm>
            <a:off x="7235557" y="3603068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Rectangle 70"/>
          <p:cNvSpPr/>
          <p:nvPr/>
        </p:nvSpPr>
        <p:spPr>
          <a:xfrm>
            <a:off x="7808805" y="3603068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ctangle 71"/>
          <p:cNvSpPr/>
          <p:nvPr/>
        </p:nvSpPr>
        <p:spPr>
          <a:xfrm>
            <a:off x="8567023" y="3775031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 72"/>
          <p:cNvSpPr/>
          <p:nvPr/>
        </p:nvSpPr>
        <p:spPr>
          <a:xfrm>
            <a:off x="7840456" y="4000724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Rectangle 73"/>
          <p:cNvSpPr/>
          <p:nvPr/>
        </p:nvSpPr>
        <p:spPr>
          <a:xfrm>
            <a:off x="8343923" y="4084164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Rectangle 74"/>
          <p:cNvSpPr/>
          <p:nvPr/>
        </p:nvSpPr>
        <p:spPr>
          <a:xfrm>
            <a:off x="7378358" y="4000724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 75"/>
          <p:cNvSpPr/>
          <p:nvPr/>
        </p:nvSpPr>
        <p:spPr>
          <a:xfrm>
            <a:off x="6879752" y="4108736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Rectangle 76"/>
          <p:cNvSpPr/>
          <p:nvPr/>
        </p:nvSpPr>
        <p:spPr>
          <a:xfrm>
            <a:off x="6809022" y="3784700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Rectangle 77"/>
          <p:cNvSpPr/>
          <p:nvPr/>
        </p:nvSpPr>
        <p:spPr>
          <a:xfrm>
            <a:off x="3052779" y="3509583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Rectangle 78"/>
          <p:cNvSpPr/>
          <p:nvPr/>
        </p:nvSpPr>
        <p:spPr>
          <a:xfrm>
            <a:off x="3626027" y="3509583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 79"/>
          <p:cNvSpPr/>
          <p:nvPr/>
        </p:nvSpPr>
        <p:spPr>
          <a:xfrm>
            <a:off x="4384245" y="3681546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Rectangle 80"/>
          <p:cNvSpPr/>
          <p:nvPr/>
        </p:nvSpPr>
        <p:spPr>
          <a:xfrm>
            <a:off x="3657678" y="3907239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Rectangle 81"/>
          <p:cNvSpPr/>
          <p:nvPr/>
        </p:nvSpPr>
        <p:spPr>
          <a:xfrm>
            <a:off x="4161145" y="3990679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Rectangle 82"/>
          <p:cNvSpPr/>
          <p:nvPr/>
        </p:nvSpPr>
        <p:spPr>
          <a:xfrm>
            <a:off x="3195580" y="3907239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Rectangle 83"/>
          <p:cNvSpPr/>
          <p:nvPr/>
        </p:nvSpPr>
        <p:spPr>
          <a:xfrm>
            <a:off x="2696974" y="4015251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Rectangle 84"/>
          <p:cNvSpPr/>
          <p:nvPr/>
        </p:nvSpPr>
        <p:spPr>
          <a:xfrm>
            <a:off x="2626244" y="3691215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TextBox 93"/>
          <p:cNvSpPr txBox="1"/>
          <p:nvPr/>
        </p:nvSpPr>
        <p:spPr>
          <a:xfrm>
            <a:off x="6174888" y="3007988"/>
            <a:ext cx="11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Size Select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580635" y="4966579"/>
            <a:ext cx="3444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Sequence Everything</a:t>
            </a:r>
          </a:p>
          <a:p>
            <a:r>
              <a:rPr lang="en-GB" dirty="0"/>
              <a:t>Whole Genome Sequencing (WGS)</a:t>
            </a:r>
          </a:p>
          <a:p>
            <a:r>
              <a:rPr lang="en-GB" dirty="0"/>
              <a:t>Shotgun sequencing</a:t>
            </a:r>
          </a:p>
        </p:txBody>
      </p:sp>
      <p:sp>
        <p:nvSpPr>
          <p:cNvPr id="96" name="Down Arrow 95"/>
          <p:cNvSpPr/>
          <p:nvPr/>
        </p:nvSpPr>
        <p:spPr>
          <a:xfrm>
            <a:off x="5728259" y="479715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4" name="Group 113"/>
          <p:cNvGrpSpPr/>
          <p:nvPr/>
        </p:nvGrpSpPr>
        <p:grpSpPr>
          <a:xfrm>
            <a:off x="4039369" y="5605986"/>
            <a:ext cx="3855393" cy="867944"/>
            <a:chOff x="2033410" y="5856199"/>
            <a:chExt cx="3855393" cy="867944"/>
          </a:xfrm>
        </p:grpSpPr>
        <p:sp>
          <p:nvSpPr>
            <p:cNvPr id="97" name="Rounded Rectangle 96"/>
            <p:cNvSpPr/>
            <p:nvPr/>
          </p:nvSpPr>
          <p:spPr>
            <a:xfrm>
              <a:off x="2033410" y="6520756"/>
              <a:ext cx="3855393" cy="203387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V="1">
              <a:off x="5523959" y="5877272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925828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279501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3657678" y="5877272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3008409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85997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/>
            <p:cNvSpPr/>
            <p:nvPr/>
          </p:nvSpPr>
          <p:spPr>
            <a:xfrm>
              <a:off x="5275723" y="5873614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Rectangle 108"/>
            <p:cNvSpPr/>
            <p:nvPr/>
          </p:nvSpPr>
          <p:spPr>
            <a:xfrm rot="16200000">
              <a:off x="4604841" y="5954480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010594" y="5886373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Rectangle 110"/>
            <p:cNvSpPr/>
            <p:nvPr/>
          </p:nvSpPr>
          <p:spPr>
            <a:xfrm rot="16200000">
              <a:off x="3339712" y="5967239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Rectangle 111"/>
            <p:cNvSpPr/>
            <p:nvPr/>
          </p:nvSpPr>
          <p:spPr>
            <a:xfrm rot="16200000">
              <a:off x="2684015" y="5954480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110195" y="5886373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2191457" y="4801522"/>
            <a:ext cx="353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Hybridise to Capture Baits for Exons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2381" y="5778581"/>
            <a:ext cx="323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Sequence Captured Material</a:t>
            </a:r>
          </a:p>
          <a:p>
            <a:r>
              <a:rPr lang="en-GB" dirty="0"/>
              <a:t>Whole Exome Sequencing (WES)</a:t>
            </a:r>
          </a:p>
        </p:txBody>
      </p:sp>
      <p:sp>
        <p:nvSpPr>
          <p:cNvPr id="117" name="Down Arrow 116"/>
          <p:cNvSpPr/>
          <p:nvPr/>
        </p:nvSpPr>
        <p:spPr>
          <a:xfrm rot="5400000">
            <a:off x="3460640" y="574977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1205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CBD326-90A6-43DB-8C3A-7EE98E8EEAE8}"/>
              </a:ext>
            </a:extLst>
          </p:cNvPr>
          <p:cNvGrpSpPr/>
          <p:nvPr/>
        </p:nvGrpSpPr>
        <p:grpSpPr>
          <a:xfrm>
            <a:off x="3062139" y="4048730"/>
            <a:ext cx="4206148" cy="493157"/>
            <a:chOff x="3062139" y="4048730"/>
            <a:chExt cx="4206148" cy="49315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3287688" y="4235371"/>
              <a:ext cx="3744416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3287688" y="4365104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950571" y="404873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62139" y="417255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RNA-Sequencing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1782" y="1660799"/>
            <a:ext cx="2792046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rRNA</a:t>
            </a:r>
            <a:r>
              <a:rPr lang="en-GB" sz="2000" dirty="0"/>
              <a:t> depleted mRNA</a:t>
            </a:r>
          </a:p>
          <a:p>
            <a:endParaRPr lang="en-GB" sz="800" dirty="0"/>
          </a:p>
          <a:p>
            <a:r>
              <a:rPr lang="en-GB" sz="2000" dirty="0"/>
              <a:t>Fragment</a:t>
            </a:r>
          </a:p>
          <a:p>
            <a:endParaRPr lang="en-GB" sz="1400" dirty="0"/>
          </a:p>
          <a:p>
            <a:r>
              <a:rPr lang="en-GB" sz="2000" dirty="0"/>
              <a:t>Random prime + RT</a:t>
            </a:r>
          </a:p>
          <a:p>
            <a:endParaRPr lang="en-GB" sz="2800" dirty="0"/>
          </a:p>
          <a:p>
            <a:r>
              <a:rPr lang="en-GB" sz="2000" dirty="0"/>
              <a:t>2</a:t>
            </a:r>
            <a:r>
              <a:rPr lang="en-GB" sz="2000" baseline="30000" dirty="0"/>
              <a:t>nd</a:t>
            </a:r>
            <a:r>
              <a:rPr lang="en-GB" sz="2000" dirty="0"/>
              <a:t> strand synthesis (+ U)</a:t>
            </a:r>
          </a:p>
          <a:p>
            <a:endParaRPr lang="en-GB" sz="2800" dirty="0"/>
          </a:p>
          <a:p>
            <a:r>
              <a:rPr lang="en-GB" sz="2000" dirty="0"/>
              <a:t>A-tailing</a:t>
            </a:r>
          </a:p>
          <a:p>
            <a:endParaRPr lang="en-GB" sz="2800" dirty="0"/>
          </a:p>
          <a:p>
            <a:r>
              <a:rPr lang="en-GB" sz="2000" dirty="0"/>
              <a:t>Adapter Ligation</a:t>
            </a:r>
          </a:p>
          <a:p>
            <a:endParaRPr lang="en-GB" sz="2800" dirty="0"/>
          </a:p>
          <a:p>
            <a:r>
              <a:rPr lang="en-GB" sz="2000" dirty="0"/>
              <a:t>(U strand degradation)</a:t>
            </a:r>
          </a:p>
          <a:p>
            <a:endParaRPr lang="en-GB" sz="2000" dirty="0"/>
          </a:p>
          <a:p>
            <a:r>
              <a:rPr lang="en-GB" sz="2000" dirty="0"/>
              <a:t>Sequencing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15680" y="1844824"/>
            <a:ext cx="374441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C18A440-6D1C-4316-BD83-B291BDE6E8B1}"/>
              </a:ext>
            </a:extLst>
          </p:cNvPr>
          <p:cNvGrpSpPr/>
          <p:nvPr/>
        </p:nvGrpSpPr>
        <p:grpSpPr>
          <a:xfrm>
            <a:off x="3215680" y="2276872"/>
            <a:ext cx="3727648" cy="0"/>
            <a:chOff x="3215680" y="2276872"/>
            <a:chExt cx="3727648" cy="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3215680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863752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511824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159896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807968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447656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0A278-F09B-4DFF-BD6E-8E6A9992EA51}"/>
              </a:ext>
            </a:extLst>
          </p:cNvPr>
          <p:cNvGrpSpPr/>
          <p:nvPr/>
        </p:nvGrpSpPr>
        <p:grpSpPr>
          <a:xfrm>
            <a:off x="3215680" y="2780928"/>
            <a:ext cx="3744416" cy="369332"/>
            <a:chOff x="3215680" y="2780928"/>
            <a:chExt cx="3744416" cy="369332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215680" y="2799745"/>
              <a:ext cx="3744416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78531" y="2780928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NNNN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215680" y="2929478"/>
              <a:ext cx="288032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352AF5-32B0-4F48-B912-5C5E010E763D}"/>
              </a:ext>
            </a:extLst>
          </p:cNvPr>
          <p:cNvGrpSpPr/>
          <p:nvPr/>
        </p:nvGrpSpPr>
        <p:grpSpPr>
          <a:xfrm>
            <a:off x="3287688" y="3443283"/>
            <a:ext cx="3744416" cy="129733"/>
            <a:chOff x="3287688" y="3443283"/>
            <a:chExt cx="3744416" cy="129733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3287688" y="3443283"/>
              <a:ext cx="3744416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3287688" y="3573016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D1C1BB-0BA3-4AA6-8832-CC8B878B7641}"/>
              </a:ext>
            </a:extLst>
          </p:cNvPr>
          <p:cNvGrpSpPr/>
          <p:nvPr/>
        </p:nvGrpSpPr>
        <p:grpSpPr>
          <a:xfrm>
            <a:off x="3575720" y="3175109"/>
            <a:ext cx="2448272" cy="378857"/>
            <a:chOff x="3575720" y="3175109"/>
            <a:chExt cx="2448272" cy="378857"/>
          </a:xfrm>
        </p:grpSpPr>
        <p:sp>
          <p:nvSpPr>
            <p:cNvPr id="28" name="TextBox 27"/>
            <p:cNvSpPr txBox="1"/>
            <p:nvPr/>
          </p:nvSpPr>
          <p:spPr>
            <a:xfrm>
              <a:off x="3575720" y="317510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51784" y="31790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27848" y="318463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17498" y="31790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F2CF-AECC-4166-915E-F151A6FA54B0}"/>
              </a:ext>
            </a:extLst>
          </p:cNvPr>
          <p:cNvGrpSpPr/>
          <p:nvPr/>
        </p:nvGrpSpPr>
        <p:grpSpPr>
          <a:xfrm>
            <a:off x="3575720" y="3967197"/>
            <a:ext cx="2448272" cy="378857"/>
            <a:chOff x="3575720" y="3967197"/>
            <a:chExt cx="2448272" cy="378857"/>
          </a:xfrm>
        </p:grpSpPr>
        <p:sp>
          <p:nvSpPr>
            <p:cNvPr id="34" name="TextBox 33"/>
            <p:cNvSpPr txBox="1"/>
            <p:nvPr/>
          </p:nvSpPr>
          <p:spPr>
            <a:xfrm>
              <a:off x="3575720" y="396719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51784" y="397115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27848" y="397672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17498" y="397115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B1F579-9ACA-4981-BDA8-D1B638C6D788}"/>
              </a:ext>
            </a:extLst>
          </p:cNvPr>
          <p:cNvGrpSpPr/>
          <p:nvPr/>
        </p:nvGrpSpPr>
        <p:grpSpPr>
          <a:xfrm>
            <a:off x="3585245" y="4653136"/>
            <a:ext cx="2448272" cy="378857"/>
            <a:chOff x="3585245" y="4653136"/>
            <a:chExt cx="2448272" cy="378857"/>
          </a:xfrm>
        </p:grpSpPr>
        <p:sp>
          <p:nvSpPr>
            <p:cNvPr id="44" name="TextBox 43"/>
            <p:cNvSpPr txBox="1"/>
            <p:nvPr/>
          </p:nvSpPr>
          <p:spPr>
            <a:xfrm>
              <a:off x="3585245" y="465313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61309" y="465709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7373" y="466266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27023" y="465709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7EC244-D7A6-4C5F-8728-FB742A22DED8}"/>
              </a:ext>
            </a:extLst>
          </p:cNvPr>
          <p:cNvGrpSpPr/>
          <p:nvPr/>
        </p:nvGrpSpPr>
        <p:grpSpPr>
          <a:xfrm>
            <a:off x="2711625" y="4680334"/>
            <a:ext cx="4881685" cy="601827"/>
            <a:chOff x="2711625" y="4680334"/>
            <a:chExt cx="4881685" cy="6018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1D5FB6-AE8C-4407-992D-A6F6EF1D1248}"/>
                </a:ext>
              </a:extLst>
            </p:cNvPr>
            <p:cNvGrpSpPr/>
            <p:nvPr/>
          </p:nvGrpSpPr>
          <p:grpSpPr>
            <a:xfrm>
              <a:off x="2711625" y="4680334"/>
              <a:ext cx="4881685" cy="601827"/>
              <a:chOff x="2711625" y="4680334"/>
              <a:chExt cx="4881685" cy="601827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>
                <a:off x="3297213" y="4921310"/>
                <a:ext cx="3744416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>
                <a:off x="3297213" y="5051043"/>
                <a:ext cx="3672408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6960096" y="4734669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071664" y="4858494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2711625" y="46803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078807" y="468033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V="1">
                <a:off x="2711625" y="5041186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 flipH="1">
                <a:off x="7176121" y="4734669"/>
                <a:ext cx="417189" cy="186641"/>
                <a:chOff x="755576" y="4664035"/>
                <a:chExt cx="417189" cy="186641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755576" y="4664035"/>
                  <a:ext cx="216024" cy="186641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956741" y="4847203"/>
                  <a:ext cx="216024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/>
              <p:cNvGrpSpPr/>
              <p:nvPr/>
            </p:nvGrpSpPr>
            <p:grpSpPr>
              <a:xfrm flipH="1" flipV="1">
                <a:off x="7176121" y="5095520"/>
                <a:ext cx="417189" cy="186641"/>
                <a:chOff x="755576" y="4664035"/>
                <a:chExt cx="417189" cy="186641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755576" y="4664035"/>
                  <a:ext cx="216024" cy="186641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956741" y="4847203"/>
                  <a:ext cx="216024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/>
              <p:cNvSpPr txBox="1"/>
              <p:nvPr/>
            </p:nvSpPr>
            <p:spPr>
              <a:xfrm>
                <a:off x="6967919" y="491122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</a:t>
                </a:r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>
              <a:off x="2912790" y="4863503"/>
              <a:ext cx="21602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912790" y="5044659"/>
              <a:ext cx="21602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2711625" y="5498056"/>
            <a:ext cx="4894385" cy="379217"/>
            <a:chOff x="1202483" y="5453605"/>
            <a:chExt cx="4894385" cy="379217"/>
          </a:xfrm>
        </p:grpSpPr>
        <p:cxnSp>
          <p:nvCxnSpPr>
            <p:cNvPr id="72" name="Straight Arrow Connector 71"/>
            <p:cNvCxnSpPr/>
            <p:nvPr/>
          </p:nvCxnSpPr>
          <p:spPr>
            <a:xfrm flipH="1">
              <a:off x="1788072" y="5646154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562523" y="545360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 flipV="1">
              <a:off x="1202483" y="5636296"/>
              <a:ext cx="417189" cy="186641"/>
              <a:chOff x="755576" y="4664035"/>
              <a:chExt cx="417189" cy="18664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755576" y="46640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956741" y="4847203"/>
                <a:ext cx="216024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 flipH="1" flipV="1">
              <a:off x="5679679" y="5646181"/>
              <a:ext cx="417189" cy="186641"/>
              <a:chOff x="755576" y="4664035"/>
              <a:chExt cx="417189" cy="186641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755576" y="46640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956741" y="4847203"/>
                <a:ext cx="216024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/>
            <p:cNvSpPr txBox="1"/>
            <p:nvPr/>
          </p:nvSpPr>
          <p:spPr>
            <a:xfrm>
              <a:off x="5439728" y="546188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7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Enrichment Sequencing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950368" y="1491776"/>
            <a:ext cx="8291264" cy="425056"/>
            <a:chOff x="426368" y="1491776"/>
            <a:chExt cx="8291264" cy="425056"/>
          </a:xfrm>
        </p:grpSpPr>
        <p:sp>
          <p:nvSpPr>
            <p:cNvPr id="10" name="Rectangle 9"/>
            <p:cNvSpPr/>
            <p:nvPr/>
          </p:nvSpPr>
          <p:spPr>
            <a:xfrm>
              <a:off x="426368" y="1700808"/>
              <a:ext cx="82912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DNA</a:t>
              </a: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868760" y="1505420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3029000" y="149177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7565504" y="149177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950369" y="3663009"/>
            <a:ext cx="8291263" cy="224797"/>
            <a:chOff x="426368" y="3663008"/>
            <a:chExt cx="8291263" cy="224797"/>
          </a:xfrm>
        </p:grpSpPr>
        <p:sp>
          <p:nvSpPr>
            <p:cNvPr id="29" name="Rectangle 28"/>
            <p:cNvSpPr/>
            <p:nvPr/>
          </p:nvSpPr>
          <p:spPr>
            <a:xfrm>
              <a:off x="7004990" y="3671781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56284" y="3663008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6368" y="366742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868760" y="370342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3029000" y="3689783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7565504" y="3689783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05272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84176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63080" y="3663008"/>
              <a:ext cx="2367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18180" y="3663008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52428" y="3663008"/>
              <a:ext cx="73559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44516" y="3663008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10436" y="3663008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98468" y="3663008"/>
              <a:ext cx="9617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16958" y="3663008"/>
              <a:ext cx="23130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73484" y="3671781"/>
              <a:ext cx="84414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946788" y="2681908"/>
            <a:ext cx="8291264" cy="216024"/>
            <a:chOff x="457200" y="2492896"/>
            <a:chExt cx="8291264" cy="216024"/>
          </a:xfrm>
        </p:grpSpPr>
        <p:sp>
          <p:nvSpPr>
            <p:cNvPr id="33" name="Rectangle 32"/>
            <p:cNvSpPr/>
            <p:nvPr/>
          </p:nvSpPr>
          <p:spPr>
            <a:xfrm>
              <a:off x="457200" y="2492896"/>
              <a:ext cx="82912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DNA</a:t>
              </a: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899592" y="2528900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3059832" y="251525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7596336" y="251525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43" name="Down Arrow 42"/>
          <p:cNvSpPr/>
          <p:nvPr/>
        </p:nvSpPr>
        <p:spPr>
          <a:xfrm>
            <a:off x="5944226" y="1988840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own Arrow 43"/>
          <p:cNvSpPr/>
          <p:nvPr/>
        </p:nvSpPr>
        <p:spPr>
          <a:xfrm>
            <a:off x="5944226" y="299428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6343965" y="2033836"/>
            <a:ext cx="264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Cross-link proteins to DNA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69391" y="3098011"/>
            <a:ext cx="382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Fragment DNA (sonication, </a:t>
            </a:r>
            <a:r>
              <a:rPr lang="en-GB" dirty="0" err="1"/>
              <a:t>MNase</a:t>
            </a:r>
            <a:r>
              <a:rPr lang="en-GB" dirty="0"/>
              <a:t>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51857" y="4245630"/>
            <a:ext cx="2725482" cy="1839071"/>
            <a:chOff x="327857" y="4245629"/>
            <a:chExt cx="2725482" cy="1839071"/>
          </a:xfrm>
        </p:grpSpPr>
        <p:grpSp>
          <p:nvGrpSpPr>
            <p:cNvPr id="62" name="Group 61"/>
            <p:cNvGrpSpPr/>
            <p:nvPr/>
          </p:nvGrpSpPr>
          <p:grpSpPr>
            <a:xfrm>
              <a:off x="1490012" y="5800173"/>
              <a:ext cx="805404" cy="216024"/>
              <a:chOff x="1508619" y="5744607"/>
              <a:chExt cx="805404" cy="21602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508619" y="5744607"/>
                <a:ext cx="80540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5-Point Star 60"/>
              <p:cNvSpPr/>
              <p:nvPr/>
            </p:nvSpPr>
            <p:spPr>
              <a:xfrm>
                <a:off x="1781335" y="5771382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422788" y="4531101"/>
              <a:ext cx="622412" cy="216024"/>
              <a:chOff x="16365" y="4311113"/>
              <a:chExt cx="622412" cy="216024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365" y="4311113"/>
                <a:ext cx="622412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5-Point Star 57"/>
              <p:cNvSpPr/>
              <p:nvPr/>
            </p:nvSpPr>
            <p:spPr>
              <a:xfrm>
                <a:off x="458757" y="4347117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 rot="14475983">
              <a:off x="2518561" y="5072429"/>
              <a:ext cx="806820" cy="216024"/>
              <a:chOff x="5698468" y="4905182"/>
              <a:chExt cx="806820" cy="216024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698468" y="4905182"/>
                <a:ext cx="806820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5-Point Star 63"/>
              <p:cNvSpPr/>
              <p:nvPr/>
            </p:nvSpPr>
            <p:spPr>
              <a:xfrm>
                <a:off x="6258982" y="4923184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02634" y="4259387"/>
              <a:ext cx="2650705" cy="1825313"/>
              <a:chOff x="402634" y="4259387"/>
              <a:chExt cx="2650705" cy="182531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473796" y="4259387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054405">
                <a:off x="1986313" y="4300218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4161990">
                <a:off x="2438428" y="4646841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7703091">
                <a:off x="2271055" y="5106124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0611040">
                <a:off x="1614212" y="531525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1870128">
                <a:off x="1000565" y="524909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4362945">
                <a:off x="557164" y="4984064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9562677">
                <a:off x="796484" y="439005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06727" y="4797152"/>
                <a:ext cx="1594520" cy="72008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2453188" y="4245629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7857" y="5752239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9" name="Down Arrow 68"/>
          <p:cNvSpPr/>
          <p:nvPr/>
        </p:nvSpPr>
        <p:spPr>
          <a:xfrm rot="3595978">
            <a:off x="5494974" y="3731050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/>
          <p:cNvSpPr txBox="1"/>
          <p:nvPr/>
        </p:nvSpPr>
        <p:spPr>
          <a:xfrm>
            <a:off x="4729440" y="3957573"/>
            <a:ext cx="93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Capture</a:t>
            </a:r>
          </a:p>
        </p:txBody>
      </p:sp>
      <p:sp>
        <p:nvSpPr>
          <p:cNvPr id="71" name="Down Arrow 70"/>
          <p:cNvSpPr/>
          <p:nvPr/>
        </p:nvSpPr>
        <p:spPr>
          <a:xfrm rot="16200000">
            <a:off x="5463297" y="4947711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5245697" y="5615507"/>
            <a:ext cx="6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Elute</a:t>
            </a:r>
          </a:p>
        </p:txBody>
      </p:sp>
      <p:grpSp>
        <p:nvGrpSpPr>
          <p:cNvPr id="73" name="Group 72"/>
          <p:cNvGrpSpPr/>
          <p:nvPr/>
        </p:nvGrpSpPr>
        <p:grpSpPr>
          <a:xfrm rot="14475983">
            <a:off x="7567234" y="5471165"/>
            <a:ext cx="806820" cy="216024"/>
            <a:chOff x="5698468" y="4905182"/>
            <a:chExt cx="806820" cy="216024"/>
          </a:xfrm>
        </p:grpSpPr>
        <p:sp>
          <p:nvSpPr>
            <p:cNvPr id="74" name="Rectangle 73"/>
            <p:cNvSpPr/>
            <p:nvPr/>
          </p:nvSpPr>
          <p:spPr>
            <a:xfrm>
              <a:off x="5698468" y="4905182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5-Point Star 74"/>
            <p:cNvSpPr/>
            <p:nvPr/>
          </p:nvSpPr>
          <p:spPr>
            <a:xfrm>
              <a:off x="6258982" y="4923184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564604" y="5023316"/>
            <a:ext cx="622412" cy="216024"/>
            <a:chOff x="16365" y="4311113"/>
            <a:chExt cx="622412" cy="216024"/>
          </a:xfrm>
        </p:grpSpPr>
        <p:sp>
          <p:nvSpPr>
            <p:cNvPr id="77" name="Rectangle 76"/>
            <p:cNvSpPr/>
            <p:nvPr/>
          </p:nvSpPr>
          <p:spPr>
            <a:xfrm>
              <a:off x="16365" y="431111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5-Point Star 77"/>
            <p:cNvSpPr/>
            <p:nvPr/>
          </p:nvSpPr>
          <p:spPr>
            <a:xfrm>
              <a:off x="458757" y="434711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73108" y="5609046"/>
            <a:ext cx="805404" cy="216024"/>
            <a:chOff x="1508619" y="5744607"/>
            <a:chExt cx="805404" cy="216024"/>
          </a:xfrm>
        </p:grpSpPr>
        <p:sp>
          <p:nvSpPr>
            <p:cNvPr id="80" name="Rectangle 79"/>
            <p:cNvSpPr/>
            <p:nvPr/>
          </p:nvSpPr>
          <p:spPr>
            <a:xfrm>
              <a:off x="1508619" y="5744607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5-Point Star 80"/>
            <p:cNvSpPr/>
            <p:nvPr/>
          </p:nvSpPr>
          <p:spPr>
            <a:xfrm>
              <a:off x="1781335" y="5771382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7203401" y="5321671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3" name="Group 82"/>
          <p:cNvGrpSpPr/>
          <p:nvPr/>
        </p:nvGrpSpPr>
        <p:grpSpPr>
          <a:xfrm rot="2286534">
            <a:off x="7037802" y="4788451"/>
            <a:ext cx="622412" cy="216024"/>
            <a:chOff x="16365" y="4311113"/>
            <a:chExt cx="622412" cy="216024"/>
          </a:xfrm>
        </p:grpSpPr>
        <p:sp>
          <p:nvSpPr>
            <p:cNvPr id="84" name="Rectangle 83"/>
            <p:cNvSpPr/>
            <p:nvPr/>
          </p:nvSpPr>
          <p:spPr>
            <a:xfrm>
              <a:off x="16365" y="431111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5-Point Star 84"/>
            <p:cNvSpPr/>
            <p:nvPr/>
          </p:nvSpPr>
          <p:spPr>
            <a:xfrm>
              <a:off x="458757" y="434711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6494461" y="5990526"/>
            <a:ext cx="51957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7" name="Group 86"/>
          <p:cNvGrpSpPr/>
          <p:nvPr/>
        </p:nvGrpSpPr>
        <p:grpSpPr>
          <a:xfrm rot="18002287">
            <a:off x="7090947" y="5955739"/>
            <a:ext cx="805404" cy="216024"/>
            <a:chOff x="1508619" y="5744607"/>
            <a:chExt cx="805404" cy="216024"/>
          </a:xfrm>
        </p:grpSpPr>
        <p:sp>
          <p:nvSpPr>
            <p:cNvPr id="88" name="Rectangle 87"/>
            <p:cNvSpPr/>
            <p:nvPr/>
          </p:nvSpPr>
          <p:spPr>
            <a:xfrm>
              <a:off x="1508619" y="5744607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5-Point Star 88"/>
            <p:cNvSpPr/>
            <p:nvPr/>
          </p:nvSpPr>
          <p:spPr>
            <a:xfrm>
              <a:off x="1781335" y="5771382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90" name="Down Arrow 89"/>
          <p:cNvSpPr/>
          <p:nvPr/>
        </p:nvSpPr>
        <p:spPr>
          <a:xfrm rot="16200000">
            <a:off x="9025471" y="4952405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/>
          <p:cNvSpPr txBox="1"/>
          <p:nvPr/>
        </p:nvSpPr>
        <p:spPr>
          <a:xfrm>
            <a:off x="8528990" y="5633004"/>
            <a:ext cx="1917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Remove Crosslinks</a:t>
            </a:r>
          </a:p>
          <a:p>
            <a:r>
              <a:rPr lang="en-GB" dirty="0"/>
              <a:t>Size Select</a:t>
            </a:r>
          </a:p>
          <a:p>
            <a:r>
              <a:rPr lang="en-GB" dirty="0"/>
              <a:t>Add Adapters </a:t>
            </a:r>
          </a:p>
          <a:p>
            <a:r>
              <a:rPr lang="en-GB" dirty="0"/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1581274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Human Genome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680520"/>
          </a:xfrm>
        </p:spPr>
        <p:txBody>
          <a:bodyPr>
            <a:normAutofit/>
          </a:bodyPr>
          <a:lstStyle/>
          <a:p>
            <a:r>
              <a:rPr lang="en-GB" dirty="0"/>
              <a:t>Assembly Name: 	GRCh38</a:t>
            </a:r>
          </a:p>
          <a:p>
            <a:r>
              <a:rPr lang="en-GB" dirty="0"/>
              <a:t>Current Patch:		GRCh38.p16</a:t>
            </a:r>
          </a:p>
          <a:p>
            <a:r>
              <a:rPr lang="en-GB" dirty="0"/>
              <a:t>Managed by: 		Genome Reference Consortium</a:t>
            </a:r>
          </a:p>
          <a:p>
            <a:r>
              <a:rPr lang="en-GB" dirty="0"/>
              <a:t>Assembly type: 	Chromosomal</a:t>
            </a:r>
          </a:p>
          <a:p>
            <a:r>
              <a:rPr lang="en-GB" dirty="0"/>
              <a:t>Chromosome:		Chr1 = </a:t>
            </a:r>
            <a:r>
              <a:rPr lang="en-GB" dirty="0">
                <a:latin typeface="Consolas" panose="020B0609020204030204" pitchFamily="49" charset="0"/>
              </a:rPr>
              <a:t>CM000663.2</a:t>
            </a:r>
            <a:r>
              <a:rPr lang="en-GB" dirty="0"/>
              <a:t> = </a:t>
            </a:r>
            <a:r>
              <a:rPr lang="en-GB" dirty="0">
                <a:latin typeface="Consolas" panose="020B0609020204030204" pitchFamily="49" charset="0"/>
              </a:rPr>
              <a:t>NC_000001.11</a:t>
            </a:r>
          </a:p>
          <a:p>
            <a:r>
              <a:rPr lang="en-GB" dirty="0"/>
              <a:t>Genome:		</a:t>
            </a:r>
            <a:r>
              <a:rPr lang="en-GB" dirty="0">
                <a:latin typeface="Consolas" panose="020B0609020204030204" pitchFamily="49" charset="0"/>
              </a:rPr>
              <a:t>GCF_000001405.40</a:t>
            </a:r>
            <a:r>
              <a:rPr lang="en-GB" dirty="0"/>
              <a:t> (Assembly </a:t>
            </a:r>
            <a:r>
              <a:rPr lang="en-GB" dirty="0" err="1"/>
              <a:t>Refseq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     				</a:t>
            </a:r>
            <a:r>
              <a:rPr lang="en-GB" dirty="0">
                <a:latin typeface="Consolas" panose="020B0609020204030204" pitchFamily="49" charset="0"/>
              </a:rPr>
              <a:t>GCA_000001405.29</a:t>
            </a:r>
            <a:r>
              <a:rPr lang="en-GB" dirty="0"/>
              <a:t> (Assembly </a:t>
            </a:r>
            <a:r>
              <a:rPr lang="en-GB" dirty="0" err="1"/>
              <a:t>Genbank</a:t>
            </a:r>
            <a:r>
              <a:rPr lang="en-GB" dirty="0"/>
              <a:t>)</a:t>
            </a:r>
          </a:p>
          <a:p>
            <a:pPr marL="914400" lvl="2" indent="0">
              <a:buNone/>
            </a:pPr>
            <a:r>
              <a:rPr lang="en-GB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285311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Bisulphite/EM Sequencing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6173" y="1844824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urier New" pitchFamily="49" charset="0"/>
                <a:cs typeface="Courier New" pitchFamily="49" charset="0"/>
              </a:rPr>
              <a:t>CCAGTCGCTATAGCGCGATATCGTA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6334" y="167715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itchFamily="49" charset="0"/>
                <a:cs typeface="Courier New" pitchFamily="49" charset="0"/>
              </a:rPr>
              <a:t>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8433" y="167715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itchFamily="49" charset="0"/>
                <a:cs typeface="Courier New" pitchFamily="49" charset="0"/>
              </a:rPr>
              <a:t>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173" y="33569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AGT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GB" sz="3200" b="1" dirty="0">
                <a:solidFill>
                  <a:srgbClr val="76B531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TATAG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GB" sz="3200" b="1" dirty="0">
                <a:solidFill>
                  <a:srgbClr val="76B531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GATAT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93353" y="5004465"/>
            <a:ext cx="7837402" cy="1304855"/>
            <a:chOff x="526813" y="4212377"/>
            <a:chExt cx="7837402" cy="1304855"/>
          </a:xfrm>
        </p:grpSpPr>
        <p:sp>
          <p:nvSpPr>
            <p:cNvPr id="9" name="TextBox 8"/>
            <p:cNvSpPr txBox="1"/>
            <p:nvPr/>
          </p:nvSpPr>
          <p:spPr>
            <a:xfrm>
              <a:off x="1259632" y="4212377"/>
              <a:ext cx="6356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TTAGTTGCTATAGTGCGATATTGTA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6813" y="4932457"/>
              <a:ext cx="78374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...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AGT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TATAG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GATAT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GTA...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9632" y="4572417"/>
              <a:ext cx="6356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b="1" dirty="0">
                  <a:solidFill>
                    <a:srgbClr val="76B531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b="1" dirty="0">
                  <a:solidFill>
                    <a:srgbClr val="76B531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</a:t>
              </a:r>
            </a:p>
          </p:txBody>
        </p:sp>
      </p:grpSp>
      <p:sp>
        <p:nvSpPr>
          <p:cNvPr id="12" name="Down Arrow 11"/>
          <p:cNvSpPr/>
          <p:nvPr/>
        </p:nvSpPr>
        <p:spPr>
          <a:xfrm>
            <a:off x="8034484" y="2420887"/>
            <a:ext cx="576064" cy="936104"/>
          </a:xfrm>
          <a:prstGeom prst="downArrow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8034484" y="4005063"/>
            <a:ext cx="576064" cy="936104"/>
          </a:xfrm>
          <a:prstGeom prst="downArrow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826572" y="2564903"/>
            <a:ext cx="92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26573" y="413978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Map</a:t>
            </a:r>
          </a:p>
        </p:txBody>
      </p:sp>
      <p:pic>
        <p:nvPicPr>
          <p:cNvPr id="19" name="Inhaltsplatzhalter 13" descr="bisulfite treatment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6998"/>
          <a:stretch/>
        </p:blipFill>
        <p:spPr>
          <a:xfrm>
            <a:off x="764048" y="1052736"/>
            <a:ext cx="3560924" cy="5545970"/>
          </a:xfrm>
        </p:spPr>
      </p:pic>
    </p:spTree>
    <p:extLst>
      <p:ext uri="{BB962C8B-B14F-4D97-AF65-F5344CB8AC3E}">
        <p14:creationId xmlns:p14="http://schemas.microsoft.com/office/powerpoint/2010/main" val="6222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/>
      <p:bldP spid="1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10X Single Cell RNA-</a:t>
            </a:r>
            <a:r>
              <a:rPr lang="en-GB" dirty="0" err="1"/>
              <a:t>Seq</a:t>
            </a:r>
            <a:endParaRPr lang="en-GB" dirty="0"/>
          </a:p>
        </p:txBody>
      </p:sp>
      <p:sp>
        <p:nvSpPr>
          <p:cNvPr id="4" name="Freeform 3"/>
          <p:cNvSpPr/>
          <p:nvPr/>
        </p:nvSpPr>
        <p:spPr>
          <a:xfrm>
            <a:off x="1991430" y="2132820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Freeform 4"/>
          <p:cNvSpPr/>
          <p:nvPr/>
        </p:nvSpPr>
        <p:spPr>
          <a:xfrm rot="4210542">
            <a:off x="1819039" y="2819393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Freeform 5"/>
          <p:cNvSpPr/>
          <p:nvPr/>
        </p:nvSpPr>
        <p:spPr>
          <a:xfrm rot="2587318">
            <a:off x="2643101" y="2378809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Freeform 6"/>
          <p:cNvSpPr/>
          <p:nvPr/>
        </p:nvSpPr>
        <p:spPr>
          <a:xfrm rot="2587318">
            <a:off x="2598716" y="3025005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8311734" y="1893483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4164690" y="4680456"/>
            <a:ext cx="3862621" cy="1224170"/>
            <a:chOff x="2652591" y="5472068"/>
            <a:chExt cx="3862621" cy="1224170"/>
          </a:xfrm>
        </p:grpSpPr>
        <p:grpSp>
          <p:nvGrpSpPr>
            <p:cNvPr id="22" name="Group 21"/>
            <p:cNvGrpSpPr/>
            <p:nvPr/>
          </p:nvGrpSpPr>
          <p:grpSpPr>
            <a:xfrm>
              <a:off x="2652591" y="5472068"/>
              <a:ext cx="1224170" cy="1224170"/>
              <a:chOff x="3707880" y="1700760"/>
              <a:chExt cx="1224170" cy="122417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965531" y="5472068"/>
              <a:ext cx="1224170" cy="1224170"/>
              <a:chOff x="3707880" y="1700760"/>
              <a:chExt cx="1224170" cy="12241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291042" y="5472068"/>
              <a:ext cx="1224170" cy="1224170"/>
              <a:chOff x="3707880" y="1700760"/>
              <a:chExt cx="1224170" cy="122417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Freeform 30"/>
            <p:cNvSpPr/>
            <p:nvPr/>
          </p:nvSpPr>
          <p:spPr>
            <a:xfrm rot="2587318">
              <a:off x="2749195" y="5871345"/>
              <a:ext cx="858488" cy="614466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289905" y="6155151"/>
              <a:ext cx="768018" cy="410734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3" name="Freeform 32"/>
            <p:cNvSpPr/>
            <p:nvPr/>
          </p:nvSpPr>
          <p:spPr>
            <a:xfrm rot="4210542">
              <a:off x="5351659" y="5889117"/>
              <a:ext cx="855224" cy="567789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2921" y="2432438"/>
            <a:ext cx="3286158" cy="2076712"/>
            <a:chOff x="2608854" y="2674886"/>
            <a:chExt cx="3286158" cy="2076712"/>
          </a:xfrm>
        </p:grpSpPr>
        <p:sp>
          <p:nvSpPr>
            <p:cNvPr id="34" name="Bent Arrow 33"/>
            <p:cNvSpPr/>
            <p:nvPr/>
          </p:nvSpPr>
          <p:spPr>
            <a:xfrm rot="5400000">
              <a:off x="2651706" y="2632034"/>
              <a:ext cx="2076712" cy="2162416"/>
            </a:xfrm>
            <a:prstGeom prst="bentArrow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Bent Arrow 34"/>
            <p:cNvSpPr/>
            <p:nvPr/>
          </p:nvSpPr>
          <p:spPr>
            <a:xfrm rot="16200000" flipH="1">
              <a:off x="3775448" y="2632034"/>
              <a:ext cx="2076712" cy="2162416"/>
            </a:xfrm>
            <a:prstGeom prst="bentArrow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79471" y="3954211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Cells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07045" y="4002199"/>
            <a:ext cx="218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Barcoded Beads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6" y="2603744"/>
            <a:ext cx="1923076" cy="1329326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9135343" y="1908758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8383969" y="2775034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9283524" y="2829092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6179871" y="1417639"/>
            <a:ext cx="1535491" cy="88155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Oil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458009" y="1417639"/>
            <a:ext cx="1535492" cy="88155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RT Reagents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12607" y="6075933"/>
            <a:ext cx="5174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Gel Beads in Emulsion (GEMs)</a:t>
            </a:r>
          </a:p>
        </p:txBody>
      </p:sp>
    </p:spTree>
    <p:extLst>
      <p:ext uri="{BB962C8B-B14F-4D97-AF65-F5344CB8AC3E}">
        <p14:creationId xmlns:p14="http://schemas.microsoft.com/office/powerpoint/2010/main" val="42547641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10X Single Cell RNA-</a:t>
            </a:r>
            <a:r>
              <a:rPr lang="en-GB" dirty="0" err="1"/>
              <a:t>Seq</a:t>
            </a:r>
            <a:r>
              <a:rPr lang="en-GB" dirty="0"/>
              <a:t> Adapter System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81200" y="1916790"/>
            <a:ext cx="1224170" cy="1224170"/>
            <a:chOff x="2627730" y="5157240"/>
            <a:chExt cx="1224170" cy="1224170"/>
          </a:xfrm>
        </p:grpSpPr>
        <p:grpSp>
          <p:nvGrpSpPr>
            <p:cNvPr id="22" name="Group 21"/>
            <p:cNvGrpSpPr/>
            <p:nvPr/>
          </p:nvGrpSpPr>
          <p:grpSpPr>
            <a:xfrm>
              <a:off x="2627730" y="5157240"/>
              <a:ext cx="1224170" cy="1224170"/>
              <a:chOff x="3707880" y="1700760"/>
              <a:chExt cx="1224170" cy="122417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Freeform 30"/>
            <p:cNvSpPr/>
            <p:nvPr/>
          </p:nvSpPr>
          <p:spPr>
            <a:xfrm rot="2587318">
              <a:off x="2724334" y="5556517"/>
              <a:ext cx="858488" cy="614466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200" y="3321086"/>
            <a:ext cx="1224170" cy="1224170"/>
            <a:chOff x="3940670" y="5157240"/>
            <a:chExt cx="1224170" cy="1224170"/>
          </a:xfrm>
        </p:grpSpPr>
        <p:grpSp>
          <p:nvGrpSpPr>
            <p:cNvPr id="25" name="Group 24"/>
            <p:cNvGrpSpPr/>
            <p:nvPr/>
          </p:nvGrpSpPr>
          <p:grpSpPr>
            <a:xfrm>
              <a:off x="3940670" y="5157240"/>
              <a:ext cx="1224170" cy="1224170"/>
              <a:chOff x="3707880" y="1700760"/>
              <a:chExt cx="1224170" cy="12241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4265044" y="5840323"/>
              <a:ext cx="768018" cy="410734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00373" y="4839393"/>
            <a:ext cx="1224170" cy="1224170"/>
            <a:chOff x="5266181" y="5157240"/>
            <a:chExt cx="1224170" cy="1224170"/>
          </a:xfrm>
        </p:grpSpPr>
        <p:grpSp>
          <p:nvGrpSpPr>
            <p:cNvPr id="28" name="Group 27"/>
            <p:cNvGrpSpPr/>
            <p:nvPr/>
          </p:nvGrpSpPr>
          <p:grpSpPr>
            <a:xfrm>
              <a:off x="5266181" y="5157240"/>
              <a:ext cx="1224170" cy="1224170"/>
              <a:chOff x="3707880" y="1700760"/>
              <a:chExt cx="1224170" cy="122417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Freeform 32"/>
            <p:cNvSpPr/>
            <p:nvPr/>
          </p:nvSpPr>
          <p:spPr>
            <a:xfrm rot="4210542">
              <a:off x="5326798" y="5574289"/>
              <a:ext cx="855224" cy="567789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28300" y="5490032"/>
            <a:ext cx="3761884" cy="1323439"/>
            <a:chOff x="6928300" y="5490032"/>
            <a:chExt cx="3761884" cy="1323439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6766760" y="5678830"/>
              <a:ext cx="323079" cy="0"/>
            </a:xfrm>
            <a:prstGeom prst="line">
              <a:avLst/>
            </a:prstGeom>
            <a:ln w="508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6766760" y="6001909"/>
              <a:ext cx="323079" cy="0"/>
            </a:xfrm>
            <a:prstGeom prst="line">
              <a:avLst/>
            </a:prstGeom>
            <a:ln w="508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6766760" y="6295617"/>
              <a:ext cx="323079" cy="0"/>
            </a:xfrm>
            <a:prstGeom prst="line">
              <a:avLst/>
            </a:prstGeom>
            <a:ln w="5080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6766760" y="6589326"/>
              <a:ext cx="323079" cy="0"/>
            </a:xfrm>
            <a:prstGeom prst="line">
              <a:avLst/>
            </a:prstGeom>
            <a:ln w="508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164347" y="5490032"/>
              <a:ext cx="352583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Oligo </a:t>
              </a:r>
              <a:r>
                <a:rPr lang="en-GB" sz="2000" dirty="0" err="1"/>
                <a:t>dT</a:t>
              </a:r>
              <a:endParaRPr lang="en-GB" sz="2000" dirty="0"/>
            </a:p>
            <a:p>
              <a:r>
                <a:rPr lang="en-GB" sz="2000" dirty="0"/>
                <a:t>UMI (all different)</a:t>
              </a:r>
            </a:p>
            <a:p>
              <a:r>
                <a:rPr lang="en-GB" sz="2000" dirty="0"/>
                <a:t>Cell barcode (same within GEM)</a:t>
              </a:r>
            </a:p>
            <a:p>
              <a:r>
                <a:rPr lang="en-GB" sz="2000" dirty="0"/>
                <a:t>Priming site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554181">
            <a:off x="4530730" y="2239328"/>
            <a:ext cx="5616780" cy="3381051"/>
            <a:chOff x="4799820" y="2449426"/>
            <a:chExt cx="5616780" cy="3381051"/>
          </a:xfrm>
        </p:grpSpPr>
        <p:grpSp>
          <p:nvGrpSpPr>
            <p:cNvPr id="5" name="Group 4"/>
            <p:cNvGrpSpPr/>
            <p:nvPr/>
          </p:nvGrpSpPr>
          <p:grpSpPr>
            <a:xfrm>
              <a:off x="5048840" y="2495270"/>
              <a:ext cx="2920462" cy="673296"/>
              <a:chOff x="5048840" y="2495270"/>
              <a:chExt cx="2920462" cy="673296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1053274">
                <a:off x="5048840" y="2495270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53274">
                <a:off x="5804062" y="2734182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53274">
                <a:off x="6490627" y="2951374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053274">
                <a:off x="7177192" y="3168566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4799820" y="3596972"/>
              <a:ext cx="3024420" cy="0"/>
              <a:chOff x="4799820" y="3596972"/>
              <a:chExt cx="3024420" cy="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4799820" y="3596972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591930" y="3596972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312030" y="3596972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032130" y="3596972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5011009" y="4067279"/>
              <a:ext cx="2861338" cy="837558"/>
              <a:chOff x="5011009" y="4067279"/>
              <a:chExt cx="2861338" cy="83755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20277807">
                <a:off x="5011009" y="4904837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20277807">
                <a:off x="5745251" y="4607639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20277807">
                <a:off x="6412744" y="4337459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20277807">
                <a:off x="7080237" y="4067279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5510834" y="4395131"/>
              <a:ext cx="2501786" cy="1435346"/>
              <a:chOff x="5510834" y="4395131"/>
              <a:chExt cx="2501786" cy="1435346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rot="19199107">
                <a:off x="5510834" y="5830477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9199107">
                <a:off x="6117493" y="5321161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9199107">
                <a:off x="6669002" y="4858146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9199107">
                <a:off x="7220510" y="4395131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/>
            <p:nvPr/>
          </p:nvSpPr>
          <p:spPr>
            <a:xfrm>
              <a:off x="7824240" y="2449426"/>
              <a:ext cx="2592360" cy="259236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527964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Multi-measure single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628800"/>
            <a:ext cx="5582181" cy="1985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658144"/>
            <a:ext cx="5244048" cy="2167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066082"/>
            <a:ext cx="8293104" cy="248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06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A584-716A-4E34-BAE9-C39A1499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Spatial Transcriptomics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4F593-C2F9-4598-9E97-33C781C2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296" y="1417638"/>
            <a:ext cx="3312368" cy="4525963"/>
          </a:xfrm>
        </p:spPr>
        <p:txBody>
          <a:bodyPr>
            <a:normAutofit/>
          </a:bodyPr>
          <a:lstStyle/>
          <a:p>
            <a:r>
              <a:rPr lang="en-GB" sz="2800" dirty="0"/>
              <a:t>10X </a:t>
            </a:r>
            <a:r>
              <a:rPr lang="en-GB" sz="2800" dirty="0" err="1"/>
              <a:t>Visium</a:t>
            </a:r>
            <a:endParaRPr lang="en-GB" sz="2800" dirty="0"/>
          </a:p>
          <a:p>
            <a:r>
              <a:rPr lang="en-GB" sz="2800" dirty="0" err="1"/>
              <a:t>Nanostring</a:t>
            </a:r>
            <a:r>
              <a:rPr lang="en-GB" sz="2800" dirty="0"/>
              <a:t> </a:t>
            </a:r>
            <a:r>
              <a:rPr lang="en-GB" sz="2800" dirty="0" err="1"/>
              <a:t>CosMX</a:t>
            </a:r>
            <a:endParaRPr lang="en-GB" sz="2800" dirty="0"/>
          </a:p>
          <a:p>
            <a:r>
              <a:rPr lang="en-GB" sz="2800" dirty="0" err="1"/>
              <a:t>Vizgen</a:t>
            </a:r>
            <a:r>
              <a:rPr lang="en-GB" sz="2800" dirty="0"/>
              <a:t> </a:t>
            </a:r>
            <a:r>
              <a:rPr lang="en-GB" sz="2800" dirty="0" err="1"/>
              <a:t>Merscope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ADADC-A9A9-4E7D-80BC-754227D67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17638"/>
            <a:ext cx="8496944" cy="50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11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1330" y="1556792"/>
            <a:ext cx="1028037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@HWUSI-EAS611:34:6669YAAXX:1:1:5069:1159 1:N:0: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TCGATAATACCGTTTTTTTCCGTTTGATGTTGATACCATT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IIHIIHIIIIIIIIIIIIIIIIIIIIIIIHIIIIHIIIII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@HWUSI-EAS611:34:6669YAAXX:1:1:5243:1158 1:N:0: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TATCTGTAGATTTCACAGACTCAAATGTAAATATGCAGAG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DF=DBD&lt;BBFGGGGGGGBD@GGGD4@CA3CGG&gt;DDD:D,B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@HWUSI-EAS611:34:6669YAAXX:1:1:5266:1162 1:N:0: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GGAGGAAGTATCACTTCCTTGCCTGCCTCCTCTGGGGCCT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:GBGGGGGGGGGDGGDEDGGDGGGGDHHDHGHHGBGG:GG</a:t>
            </a:r>
          </a:p>
          <a:p>
            <a:endParaRPr lang="en-GB" sz="28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981200" y="41379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err="1"/>
              <a:t>FastQ</a:t>
            </a:r>
            <a:r>
              <a:rPr lang="en-GB" dirty="0"/>
              <a:t> Format Data</a:t>
            </a:r>
          </a:p>
        </p:txBody>
      </p:sp>
    </p:spTree>
    <p:extLst>
      <p:ext uri="{BB962C8B-B14F-4D97-AF65-F5344CB8AC3E}">
        <p14:creationId xmlns:p14="http://schemas.microsoft.com/office/powerpoint/2010/main" val="427841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Sequencing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64664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GEO  (NCBI)</a:t>
            </a:r>
          </a:p>
          <a:p>
            <a:r>
              <a:rPr lang="en-GB" dirty="0"/>
              <a:t>Array Express (EBI)</a:t>
            </a:r>
          </a:p>
          <a:p>
            <a:pPr lvl="1"/>
            <a:r>
              <a:rPr lang="en-GB" dirty="0"/>
              <a:t>Databases for quantitated sequencing data.  Provide experimental annotation and metadata and processed quantitated data</a:t>
            </a:r>
          </a:p>
          <a:p>
            <a:endParaRPr lang="en-GB" dirty="0"/>
          </a:p>
          <a:p>
            <a:r>
              <a:rPr lang="en-GB" dirty="0"/>
              <a:t>SRA (NCBI)</a:t>
            </a:r>
          </a:p>
          <a:p>
            <a:r>
              <a:rPr lang="en-GB" dirty="0"/>
              <a:t>ENA (EBI)</a:t>
            </a:r>
          </a:p>
          <a:p>
            <a:pPr lvl="1"/>
            <a:r>
              <a:rPr lang="en-GB" dirty="0"/>
              <a:t>Provide raw sequencing data as </a:t>
            </a:r>
            <a:r>
              <a:rPr lang="en-GB" dirty="0" err="1"/>
              <a:t>fastq</a:t>
            </a:r>
            <a:r>
              <a:rPr lang="en-GB" dirty="0"/>
              <a:t> files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626242"/>
            <a:ext cx="2376921" cy="1090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2925625"/>
            <a:ext cx="3478652" cy="715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331" y="5297489"/>
            <a:ext cx="2990850" cy="828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4225008"/>
            <a:ext cx="1071991" cy="95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7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Accession Codes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5751" y="3356992"/>
            <a:ext cx="1838849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/>
              <a:t>GSE</a:t>
            </a:r>
            <a:r>
              <a:rPr lang="en-GB" sz="3200" dirty="0" err="1">
                <a:solidFill>
                  <a:schemeClr val="bg1">
                    <a:lumMod val="75000"/>
                  </a:schemeClr>
                </a:solidFill>
              </a:rPr>
              <a:t>xxxx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GB" dirty="0"/>
              <a:t>GEO Study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24696D-9414-4FC2-8710-14E762EABB5F}"/>
              </a:ext>
            </a:extLst>
          </p:cNvPr>
          <p:cNvGrpSpPr/>
          <p:nvPr/>
        </p:nvGrpSpPr>
        <p:grpSpPr>
          <a:xfrm>
            <a:off x="4008676" y="3356992"/>
            <a:ext cx="3128047" cy="914400"/>
            <a:chOff x="4008676" y="3356992"/>
            <a:chExt cx="3128047" cy="914400"/>
          </a:xfrm>
        </p:grpSpPr>
        <p:sp>
          <p:nvSpPr>
            <p:cNvPr id="7" name="Rectangle 6"/>
            <p:cNvSpPr/>
            <p:nvPr/>
          </p:nvSpPr>
          <p:spPr>
            <a:xfrm>
              <a:off x="5297874" y="3356992"/>
              <a:ext cx="1838849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GSM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GEO Sample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08676" y="3549130"/>
              <a:ext cx="1195414" cy="552536"/>
              <a:chOff x="2967952" y="2161615"/>
              <a:chExt cx="1195414" cy="552536"/>
            </a:xfrm>
          </p:grpSpPr>
          <p:sp>
            <p:nvSpPr>
              <p:cNvPr id="24" name="Right Arrow 23"/>
              <p:cNvSpPr/>
              <p:nvPr/>
            </p:nvSpPr>
            <p:spPr>
              <a:xfrm>
                <a:off x="2977660" y="2311120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rot="20700000">
                <a:off x="2967953" y="2161615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ight Arrow 25"/>
              <p:cNvSpPr/>
              <p:nvPr/>
            </p:nvSpPr>
            <p:spPr>
              <a:xfrm rot="900000" flipV="1">
                <a:off x="2967952" y="248303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C238B8-99E6-44B2-A689-0F1D766DF789}"/>
              </a:ext>
            </a:extLst>
          </p:cNvPr>
          <p:cNvGrpSpPr/>
          <p:nvPr/>
        </p:nvGrpSpPr>
        <p:grpSpPr>
          <a:xfrm>
            <a:off x="7225652" y="5426953"/>
            <a:ext cx="3128048" cy="914400"/>
            <a:chOff x="7225652" y="5426953"/>
            <a:chExt cx="3128048" cy="914400"/>
          </a:xfrm>
        </p:grpSpPr>
        <p:sp>
          <p:nvSpPr>
            <p:cNvPr id="10" name="Rectangle 9"/>
            <p:cNvSpPr/>
            <p:nvPr/>
          </p:nvSpPr>
          <p:spPr>
            <a:xfrm>
              <a:off x="8514851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SRR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Run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225652" y="5596678"/>
              <a:ext cx="1195414" cy="552536"/>
              <a:chOff x="6184928" y="4209163"/>
              <a:chExt cx="1195414" cy="552536"/>
            </a:xfrm>
          </p:grpSpPr>
          <p:sp>
            <p:nvSpPr>
              <p:cNvPr id="18" name="Right Arrow 17"/>
              <p:cNvSpPr/>
              <p:nvPr/>
            </p:nvSpPr>
            <p:spPr>
              <a:xfrm rot="20700000">
                <a:off x="6184929" y="4209163"/>
                <a:ext cx="1185706" cy="231113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900000" flipV="1">
                <a:off x="6184928" y="4530586"/>
                <a:ext cx="1185706" cy="231113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6194636" y="435866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D96C83-4926-416E-8D19-1120A26FC12F}"/>
              </a:ext>
            </a:extLst>
          </p:cNvPr>
          <p:cNvGrpSpPr/>
          <p:nvPr/>
        </p:nvGrpSpPr>
        <p:grpSpPr>
          <a:xfrm>
            <a:off x="8514851" y="3356992"/>
            <a:ext cx="1838849" cy="1949380"/>
            <a:chOff x="8514851" y="3356992"/>
            <a:chExt cx="1838849" cy="1949380"/>
          </a:xfrm>
        </p:grpSpPr>
        <p:sp>
          <p:nvSpPr>
            <p:cNvPr id="14" name="Rectangle 13"/>
            <p:cNvSpPr/>
            <p:nvPr/>
          </p:nvSpPr>
          <p:spPr>
            <a:xfrm>
              <a:off x="8514851" y="3356992"/>
              <a:ext cx="1838849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Sequence Data</a:t>
              </a:r>
              <a:endParaRPr lang="en-GB" sz="1600" dirty="0"/>
            </a:p>
          </p:txBody>
        </p:sp>
        <p:sp>
          <p:nvSpPr>
            <p:cNvPr id="15" name="Right Arrow 14"/>
            <p:cNvSpPr/>
            <p:nvPr/>
          </p:nvSpPr>
          <p:spPr>
            <a:xfrm rot="16200000">
              <a:off x="8977075" y="4723019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647A9E-D1BE-4929-81F8-70AAD78461AB}"/>
              </a:ext>
            </a:extLst>
          </p:cNvPr>
          <p:cNvGrpSpPr/>
          <p:nvPr/>
        </p:nvGrpSpPr>
        <p:grpSpPr>
          <a:xfrm>
            <a:off x="4013530" y="4386948"/>
            <a:ext cx="3123193" cy="1954405"/>
            <a:chOff x="4013530" y="4386948"/>
            <a:chExt cx="3123193" cy="1954405"/>
          </a:xfrm>
        </p:grpSpPr>
        <p:sp>
          <p:nvSpPr>
            <p:cNvPr id="9" name="Rectangle 8"/>
            <p:cNvSpPr/>
            <p:nvPr/>
          </p:nvSpPr>
          <p:spPr>
            <a:xfrm>
              <a:off x="5297874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SRX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Experiment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013530" y="5607885"/>
              <a:ext cx="1195414" cy="552536"/>
              <a:chOff x="2967952" y="2161615"/>
              <a:chExt cx="1195414" cy="552536"/>
            </a:xfrm>
          </p:grpSpPr>
          <p:sp>
            <p:nvSpPr>
              <p:cNvPr id="21" name="Right Arrow 20"/>
              <p:cNvSpPr/>
              <p:nvPr/>
            </p:nvSpPr>
            <p:spPr>
              <a:xfrm>
                <a:off x="2977660" y="2311120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20700000">
                <a:off x="2967953" y="2161615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00000" flipV="1">
                <a:off x="2967952" y="248303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Right Arrow 15"/>
            <p:cNvSpPr/>
            <p:nvPr/>
          </p:nvSpPr>
          <p:spPr>
            <a:xfrm rot="5400000">
              <a:off x="5760098" y="4717995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CBAFDF-4A43-4FC3-8C5A-20BB7AFF00CF}"/>
              </a:ext>
            </a:extLst>
          </p:cNvPr>
          <p:cNvGrpSpPr/>
          <p:nvPr/>
        </p:nvGrpSpPr>
        <p:grpSpPr>
          <a:xfrm>
            <a:off x="2085750" y="4409558"/>
            <a:ext cx="1838849" cy="1931795"/>
            <a:chOff x="2085750" y="4409558"/>
            <a:chExt cx="1838849" cy="1931795"/>
          </a:xfrm>
        </p:grpSpPr>
        <p:sp>
          <p:nvSpPr>
            <p:cNvPr id="8" name="Rectangle 7"/>
            <p:cNvSpPr/>
            <p:nvPr/>
          </p:nvSpPr>
          <p:spPr>
            <a:xfrm>
              <a:off x="2085750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SRP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Study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 rot="5400000">
              <a:off x="2543121" y="4740605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5" y="1489201"/>
            <a:ext cx="5905500" cy="1247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34" y="1484784"/>
            <a:ext cx="4057424" cy="12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67" y="461848"/>
            <a:ext cx="6884576" cy="1149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64" y="1706398"/>
            <a:ext cx="6884582" cy="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664" y="2576734"/>
            <a:ext cx="5779920" cy="1963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664" y="4576219"/>
            <a:ext cx="6851104" cy="20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862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404664"/>
            <a:ext cx="9865096" cy="6305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18926"/>
            <a:ext cx="3106736" cy="54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Annotation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Built on top of a specific assembly</a:t>
            </a:r>
          </a:p>
          <a:p>
            <a:r>
              <a:rPr lang="en-GB" dirty="0"/>
              <a:t>Combination of prediction tools and real data</a:t>
            </a:r>
          </a:p>
          <a:p>
            <a:r>
              <a:rPr lang="en-GB" dirty="0"/>
              <a:t>Main annotation is Genes, Transcripts, Coding Sequences</a:t>
            </a:r>
          </a:p>
          <a:p>
            <a:r>
              <a:rPr lang="en-GB" dirty="0"/>
              <a:t>Many other tracks often added</a:t>
            </a:r>
          </a:p>
          <a:p>
            <a:endParaRPr lang="en-GB" dirty="0"/>
          </a:p>
          <a:p>
            <a:r>
              <a:rPr lang="en-GB" dirty="0"/>
              <a:t>Different sites will have different annotations</a:t>
            </a:r>
          </a:p>
          <a:p>
            <a:r>
              <a:rPr lang="en-GB" dirty="0"/>
              <a:t>Annotations updated more frequently than assemblies</a:t>
            </a:r>
          </a:p>
        </p:txBody>
      </p:sp>
    </p:spTree>
    <p:extLst>
      <p:ext uri="{BB962C8B-B14F-4D97-AF65-F5344CB8AC3E}">
        <p14:creationId xmlns:p14="http://schemas.microsoft.com/office/powerpoint/2010/main" val="31113395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365" b="10217"/>
          <a:stretch/>
        </p:blipFill>
        <p:spPr>
          <a:xfrm>
            <a:off x="6238736" y="144016"/>
            <a:ext cx="5616624" cy="4968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7" y="140873"/>
            <a:ext cx="5832648" cy="65762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8B206D-0CC2-4EB1-AB00-D9BC50659A29}"/>
              </a:ext>
            </a:extLst>
          </p:cNvPr>
          <p:cNvGrpSpPr/>
          <p:nvPr/>
        </p:nvGrpSpPr>
        <p:grpSpPr>
          <a:xfrm>
            <a:off x="6112641" y="5229200"/>
            <a:ext cx="6051232" cy="1628800"/>
            <a:chOff x="6112641" y="5229200"/>
            <a:chExt cx="6051232" cy="1628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4D1A9-9975-48DA-815F-CC78EA66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641" y="5229200"/>
              <a:ext cx="6051232" cy="12203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6E2A32-CE93-4476-AA2A-7BE9C8365F5E}"/>
                </a:ext>
              </a:extLst>
            </p:cNvPr>
            <p:cNvSpPr txBox="1"/>
            <p:nvPr/>
          </p:nvSpPr>
          <p:spPr>
            <a:xfrm>
              <a:off x="6238736" y="6396335"/>
              <a:ext cx="46089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sradownloader</a:t>
              </a:r>
              <a:r>
                <a:rPr lang="en-GB" sz="2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SRR9924120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6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Sequencing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841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Cytometry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23" r="10158"/>
          <a:stretch/>
        </p:blipFill>
        <p:spPr>
          <a:xfrm>
            <a:off x="3503712" y="1844824"/>
            <a:ext cx="5400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49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Cytometry</a:t>
            </a:r>
          </a:p>
        </p:txBody>
      </p:sp>
      <p:sp>
        <p:nvSpPr>
          <p:cNvPr id="4" name="Oval 3"/>
          <p:cNvSpPr/>
          <p:nvPr/>
        </p:nvSpPr>
        <p:spPr>
          <a:xfrm>
            <a:off x="4639117" y="4005064"/>
            <a:ext cx="2880320" cy="1224136"/>
          </a:xfrm>
          <a:prstGeom prst="ellipse">
            <a:avLst/>
          </a:prstGeom>
          <a:solidFill>
            <a:srgbClr val="D7D2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39117" y="4089343"/>
            <a:ext cx="360040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406290" y="3758411"/>
            <a:ext cx="432048" cy="4320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/>
          <p:cNvSpPr/>
          <p:nvPr/>
        </p:nvSpPr>
        <p:spPr>
          <a:xfrm>
            <a:off x="6286579" y="3758411"/>
            <a:ext cx="438470" cy="377991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iamond 7"/>
          <p:cNvSpPr/>
          <p:nvPr/>
        </p:nvSpPr>
        <p:spPr>
          <a:xfrm>
            <a:off x="7015381" y="3999383"/>
            <a:ext cx="504056" cy="504056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74579" y="3747527"/>
            <a:ext cx="2880320" cy="1470789"/>
            <a:chOff x="774579" y="2926859"/>
            <a:chExt cx="2880320" cy="1470789"/>
          </a:xfrm>
        </p:grpSpPr>
        <p:sp>
          <p:nvSpPr>
            <p:cNvPr id="10" name="Oval 9"/>
            <p:cNvSpPr/>
            <p:nvPr/>
          </p:nvSpPr>
          <p:spPr>
            <a:xfrm>
              <a:off x="774579" y="3173512"/>
              <a:ext cx="2880320" cy="1224136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4579" y="3257791"/>
              <a:ext cx="360040" cy="360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2422041" y="2926859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Diamond 13"/>
            <p:cNvSpPr/>
            <p:nvPr/>
          </p:nvSpPr>
          <p:spPr>
            <a:xfrm>
              <a:off x="3150843" y="3167831"/>
              <a:ext cx="504056" cy="504056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46877" y="3758411"/>
            <a:ext cx="2880320" cy="1470789"/>
            <a:chOff x="8546877" y="2937743"/>
            <a:chExt cx="2880320" cy="1470789"/>
          </a:xfrm>
        </p:grpSpPr>
        <p:sp>
          <p:nvSpPr>
            <p:cNvPr id="15" name="Oval 14"/>
            <p:cNvSpPr/>
            <p:nvPr/>
          </p:nvSpPr>
          <p:spPr>
            <a:xfrm>
              <a:off x="8546877" y="3184396"/>
              <a:ext cx="2880320" cy="1224136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546877" y="3268675"/>
              <a:ext cx="360040" cy="360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9314050" y="2937743"/>
              <a:ext cx="432048" cy="43204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10194339" y="2937743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0891058" y="3114668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82828" y="2398909"/>
            <a:ext cx="720080" cy="1419252"/>
            <a:chOff x="4332615" y="4632293"/>
            <a:chExt cx="720080" cy="1419252"/>
          </a:xfrm>
        </p:grpSpPr>
        <p:grpSp>
          <p:nvGrpSpPr>
            <p:cNvPr id="31" name="Group 30"/>
            <p:cNvGrpSpPr/>
            <p:nvPr/>
          </p:nvGrpSpPr>
          <p:grpSpPr>
            <a:xfrm>
              <a:off x="4367808" y="5157192"/>
              <a:ext cx="636578" cy="894353"/>
              <a:chOff x="4367808" y="5157192"/>
              <a:chExt cx="636578" cy="894353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Sun 31"/>
            <p:cNvSpPr/>
            <p:nvPr/>
          </p:nvSpPr>
          <p:spPr>
            <a:xfrm>
              <a:off x="4332615" y="4632293"/>
              <a:ext cx="720080" cy="720080"/>
            </a:xfrm>
            <a:prstGeom prst="su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69713" y="2430932"/>
            <a:ext cx="3176145" cy="1684069"/>
            <a:chOff x="4469713" y="1610264"/>
            <a:chExt cx="3176145" cy="1684069"/>
          </a:xfrm>
        </p:grpSpPr>
        <p:grpSp>
          <p:nvGrpSpPr>
            <p:cNvPr id="34" name="Group 33"/>
            <p:cNvGrpSpPr/>
            <p:nvPr/>
          </p:nvGrpSpPr>
          <p:grpSpPr>
            <a:xfrm>
              <a:off x="4469713" y="1846583"/>
              <a:ext cx="720080" cy="1419252"/>
              <a:chOff x="4332615" y="4632293"/>
              <a:chExt cx="720080" cy="141925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Sun 35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158605" y="1610264"/>
              <a:ext cx="720080" cy="1419252"/>
              <a:chOff x="4332615" y="4632293"/>
              <a:chExt cx="720080" cy="141925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Sun 41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925778" y="1875081"/>
              <a:ext cx="720080" cy="1419252"/>
              <a:chOff x="4332615" y="4632293"/>
              <a:chExt cx="720080" cy="1419252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Sun 47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601128" y="2441386"/>
            <a:ext cx="10893508" cy="1673615"/>
            <a:chOff x="601128" y="1620718"/>
            <a:chExt cx="10893508" cy="1673615"/>
          </a:xfrm>
        </p:grpSpPr>
        <p:grpSp>
          <p:nvGrpSpPr>
            <p:cNvPr id="52" name="Group 51"/>
            <p:cNvGrpSpPr/>
            <p:nvPr/>
          </p:nvGrpSpPr>
          <p:grpSpPr>
            <a:xfrm>
              <a:off x="601128" y="1842562"/>
              <a:ext cx="720080" cy="1419252"/>
              <a:chOff x="4332615" y="4632293"/>
              <a:chExt cx="720080" cy="141925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Sun 53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300452" y="1659601"/>
              <a:ext cx="720080" cy="1419252"/>
              <a:chOff x="4332615" y="4632293"/>
              <a:chExt cx="720080" cy="141925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Sun 59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057686" y="1870654"/>
              <a:ext cx="720080" cy="1419252"/>
              <a:chOff x="4332615" y="4632293"/>
              <a:chExt cx="720080" cy="1419252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Sun 65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8403672" y="1875081"/>
              <a:ext cx="720080" cy="1419252"/>
              <a:chOff x="4332615" y="4632293"/>
              <a:chExt cx="720080" cy="1419252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Sun 71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175127" y="1620718"/>
              <a:ext cx="720080" cy="1419252"/>
              <a:chOff x="4332615" y="4632293"/>
              <a:chExt cx="720080" cy="1419252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Sun 77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0064387" y="1669418"/>
              <a:ext cx="720080" cy="1419252"/>
              <a:chOff x="4332615" y="4632293"/>
              <a:chExt cx="720080" cy="1419252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Sun 83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10774556" y="1813324"/>
              <a:ext cx="720080" cy="1419252"/>
              <a:chOff x="4332615" y="4632293"/>
              <a:chExt cx="720080" cy="1419252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Sun 89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83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3526408"/>
            <a:ext cx="3791744" cy="1270744"/>
            <a:chOff x="0" y="3526408"/>
            <a:chExt cx="3791744" cy="1270744"/>
          </a:xfrm>
        </p:grpSpPr>
        <p:sp>
          <p:nvSpPr>
            <p:cNvPr id="21" name="Rectangle 20"/>
            <p:cNvSpPr/>
            <p:nvPr/>
          </p:nvSpPr>
          <p:spPr>
            <a:xfrm>
              <a:off x="0" y="3526408"/>
              <a:ext cx="3791744" cy="12707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Isosceles Triangle 10"/>
            <p:cNvSpPr/>
            <p:nvPr/>
          </p:nvSpPr>
          <p:spPr>
            <a:xfrm rot="19800000">
              <a:off x="2623944" y="3692533"/>
              <a:ext cx="864096" cy="74491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1931"/>
            <a:ext cx="10972800" cy="1143000"/>
          </a:xfrm>
        </p:spPr>
        <p:txBody>
          <a:bodyPr/>
          <a:lstStyle/>
          <a:p>
            <a:r>
              <a:rPr lang="en-GB" dirty="0"/>
              <a:t>Small Scale Measurement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28" y="1340768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847528" y="141763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847528" y="223660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847528" y="3055566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37047" y="387453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837047" y="469349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837047" y="551245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61882" y="3693741"/>
            <a:ext cx="2693758" cy="895435"/>
            <a:chOff x="161882" y="3693741"/>
            <a:chExt cx="2693758" cy="895435"/>
          </a:xfrm>
        </p:grpSpPr>
        <p:sp>
          <p:nvSpPr>
            <p:cNvPr id="12" name="5-Point Star 11"/>
            <p:cNvSpPr/>
            <p:nvPr/>
          </p:nvSpPr>
          <p:spPr>
            <a:xfrm>
              <a:off x="161882" y="3693741"/>
              <a:ext cx="895435" cy="895435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057317" y="39479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055440" y="41003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055440" y="42527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055440" y="44051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0186066" y="6484933"/>
            <a:ext cx="200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https://flowjo.com</a:t>
            </a: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0082"/>
          <a:stretch/>
        </p:blipFill>
        <p:spPr>
          <a:xfrm>
            <a:off x="4569485" y="1387285"/>
            <a:ext cx="7430137" cy="50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287688" y="5616044"/>
            <a:ext cx="1614412" cy="886698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623392" y="4270494"/>
            <a:ext cx="6912768" cy="2254850"/>
            <a:chOff x="2567608" y="4005064"/>
            <a:chExt cx="6912768" cy="2254850"/>
          </a:xfrm>
        </p:grpSpPr>
        <p:sp>
          <p:nvSpPr>
            <p:cNvPr id="34" name="Rectangle 33"/>
            <p:cNvSpPr/>
            <p:nvPr/>
          </p:nvSpPr>
          <p:spPr>
            <a:xfrm>
              <a:off x="7865964" y="5373216"/>
              <a:ext cx="1614412" cy="8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67608" y="5350614"/>
              <a:ext cx="1614412" cy="8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587161" y="4029207"/>
              <a:ext cx="3908951" cy="1790424"/>
              <a:chOff x="2587161" y="4029207"/>
              <a:chExt cx="3908951" cy="1790424"/>
            </a:xfrm>
          </p:grpSpPr>
          <p:sp>
            <p:nvSpPr>
              <p:cNvPr id="24" name="Rectangle 23"/>
              <p:cNvSpPr/>
              <p:nvPr/>
            </p:nvSpPr>
            <p:spPr>
              <a:xfrm rot="2700000">
                <a:off x="4217601" y="2497408"/>
                <a:ext cx="648072" cy="39089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 rot="2700000">
                <a:off x="4316241" y="4029207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 rot="2700000">
                <a:off x="3738162" y="4592464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 rot="2700000">
                <a:off x="3159067" y="5171559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flipH="1">
              <a:off x="5519936" y="4005064"/>
              <a:ext cx="3908951" cy="1790424"/>
              <a:chOff x="2587161" y="4029207"/>
              <a:chExt cx="3908951" cy="1790424"/>
            </a:xfrm>
          </p:grpSpPr>
          <p:sp>
            <p:nvSpPr>
              <p:cNvPr id="29" name="Rectangle 28"/>
              <p:cNvSpPr/>
              <p:nvPr/>
            </p:nvSpPr>
            <p:spPr>
              <a:xfrm rot="2700000">
                <a:off x="4217601" y="2497408"/>
                <a:ext cx="648072" cy="39089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 rot="2700000">
                <a:off x="4316241" y="4029207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 rot="2700000">
                <a:off x="3738162" y="4592464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/>
              <p:cNvSpPr/>
              <p:nvPr/>
            </p:nvSpPr>
            <p:spPr>
              <a:xfrm rot="2700000">
                <a:off x="3159067" y="5171559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1919536" y="1894230"/>
            <a:ext cx="3791744" cy="1270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Flow for Sorting Cells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0622" y="1600201"/>
            <a:ext cx="3791777" cy="4525963"/>
          </a:xfrm>
        </p:spPr>
        <p:txBody>
          <a:bodyPr/>
          <a:lstStyle/>
          <a:p>
            <a:r>
              <a:rPr lang="en-GB" dirty="0"/>
              <a:t>Cell subpopulations</a:t>
            </a:r>
          </a:p>
          <a:p>
            <a:r>
              <a:rPr lang="en-GB" dirty="0"/>
              <a:t>CRISPR screens</a:t>
            </a:r>
          </a:p>
          <a:p>
            <a:r>
              <a:rPr lang="en-GB" dirty="0"/>
              <a:t>Cow sexing!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67064" y="1364774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767064" y="144164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767064" y="391045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756583" y="224235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756583" y="471750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756583" y="553646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19800000">
            <a:off x="4543480" y="2060355"/>
            <a:ext cx="864096" cy="74491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/>
          <p:cNvSpPr/>
          <p:nvPr/>
        </p:nvSpPr>
        <p:spPr>
          <a:xfrm>
            <a:off x="2081418" y="2061563"/>
            <a:ext cx="895435" cy="89543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976853" y="23157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74976" y="24681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74976" y="26205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974976" y="27729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6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3526408"/>
            <a:ext cx="3791744" cy="1270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1931"/>
            <a:ext cx="10972800" cy="1143000"/>
          </a:xfrm>
        </p:spPr>
        <p:txBody>
          <a:bodyPr/>
          <a:lstStyle/>
          <a:p>
            <a:r>
              <a:rPr lang="en-GB" dirty="0"/>
              <a:t>Large Scale Measurement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28" y="1340768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847528" y="141763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847528" y="223660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847528" y="3055566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37047" y="387453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837047" y="469349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837047" y="551245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19800000">
            <a:off x="2623944" y="3692533"/>
            <a:ext cx="864096" cy="74491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/>
          <p:cNvSpPr/>
          <p:nvPr/>
        </p:nvSpPr>
        <p:spPr>
          <a:xfrm>
            <a:off x="161882" y="3693741"/>
            <a:ext cx="895435" cy="89543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57317" y="39479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055440" y="41003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055440" y="42527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055440" y="44051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02" y="1174976"/>
            <a:ext cx="6814409" cy="51294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927652" y="6439196"/>
            <a:ext cx="4299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https://doi.org/10.3389/fimmu.2019.01194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6961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with multiple fluorescent markers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9" y="1494786"/>
            <a:ext cx="6249068" cy="1840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223"/>
          <a:stretch/>
        </p:blipFill>
        <p:spPr>
          <a:xfrm>
            <a:off x="5773635" y="4185030"/>
            <a:ext cx="5427353" cy="249724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32441" y="4192480"/>
            <a:ext cx="2371961" cy="2221579"/>
            <a:chOff x="1873149" y="4144762"/>
            <a:chExt cx="2371961" cy="2221579"/>
          </a:xfrm>
        </p:grpSpPr>
        <p:sp>
          <p:nvSpPr>
            <p:cNvPr id="6" name="Oval 5"/>
            <p:cNvSpPr/>
            <p:nvPr/>
          </p:nvSpPr>
          <p:spPr>
            <a:xfrm>
              <a:off x="1974876" y="5438493"/>
              <a:ext cx="2183174" cy="927848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74876" y="5502373"/>
              <a:ext cx="272897" cy="2728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2556364" y="5251539"/>
              <a:ext cx="327476" cy="32747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3223590" y="5251539"/>
              <a:ext cx="332344" cy="286503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Diamond 9"/>
            <p:cNvSpPr/>
            <p:nvPr/>
          </p:nvSpPr>
          <p:spPr>
            <a:xfrm>
              <a:off x="3775994" y="5434187"/>
              <a:ext cx="382055" cy="38205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489459" y="4618942"/>
              <a:ext cx="482502" cy="677886"/>
              <a:chOff x="4367808" y="5157192"/>
              <a:chExt cx="636578" cy="894353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1873149" y="4822335"/>
              <a:ext cx="482502" cy="677886"/>
              <a:chOff x="4367808" y="5157192"/>
              <a:chExt cx="636578" cy="894353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3153265" y="4643214"/>
              <a:ext cx="482502" cy="677886"/>
              <a:chOff x="4367808" y="5157192"/>
              <a:chExt cx="636578" cy="894353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734754" y="4843935"/>
              <a:ext cx="482502" cy="677886"/>
              <a:chOff x="4367808" y="5157192"/>
              <a:chExt cx="636578" cy="894353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3765492" y="4394785"/>
              <a:ext cx="479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Lu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95010" y="4144762"/>
              <a:ext cx="551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err="1"/>
                <a:t>Nd</a:t>
              </a:r>
              <a:endParaRPr lang="en-GB" sz="2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53265" y="4217992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Tb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82783" y="4373185"/>
              <a:ext cx="510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Ba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816080" y="1494786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Traditionally filters measure one wavelength per </a:t>
            </a:r>
            <a:r>
              <a:rPr lang="en-GB" dirty="0" err="1"/>
              <a:t>fluor</a:t>
            </a:r>
            <a:endParaRPr lang="en-GB" dirty="0"/>
          </a:p>
          <a:p>
            <a:endParaRPr lang="en-GB" dirty="0"/>
          </a:p>
          <a:p>
            <a:r>
              <a:rPr lang="en-GB" dirty="0"/>
              <a:t>Spectral Flow Cytometry measures the whole spectrum and can </a:t>
            </a:r>
            <a:r>
              <a:rPr lang="en-GB" dirty="0" err="1"/>
              <a:t>deconvolve</a:t>
            </a:r>
            <a:r>
              <a:rPr lang="en-GB" dirty="0"/>
              <a:t> overlapping emissions spectra</a:t>
            </a:r>
          </a:p>
          <a:p>
            <a:r>
              <a:rPr lang="en-GB" dirty="0"/>
              <a:t>Allows for 40+ markers to be used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8412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Flow Data Repository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3512" y="2564904"/>
            <a:ext cx="9878888" cy="3561260"/>
          </a:xfrm>
        </p:spPr>
        <p:txBody>
          <a:bodyPr/>
          <a:lstStyle/>
          <a:p>
            <a:r>
              <a:rPr lang="en-GB" dirty="0"/>
              <a:t>Deposition of FCS files</a:t>
            </a:r>
          </a:p>
          <a:p>
            <a:pPr lvl="1"/>
            <a:r>
              <a:rPr lang="en-GB" dirty="0"/>
              <a:t>Instrument details</a:t>
            </a:r>
          </a:p>
          <a:p>
            <a:pPr lvl="1"/>
            <a:r>
              <a:rPr lang="en-GB" dirty="0"/>
              <a:t>Raw data</a:t>
            </a:r>
          </a:p>
          <a:p>
            <a:pPr lvl="1"/>
            <a:r>
              <a:rPr lang="en-GB" dirty="0"/>
              <a:t>Analysis details</a:t>
            </a:r>
          </a:p>
          <a:p>
            <a:endParaRPr lang="en-GB" dirty="0"/>
          </a:p>
          <a:p>
            <a:r>
              <a:rPr lang="en-GB" dirty="0"/>
              <a:t>Basic description of experiment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443669"/>
            <a:ext cx="3456384" cy="7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33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267"/>
          <a:stretch/>
        </p:blipFill>
        <p:spPr>
          <a:xfrm>
            <a:off x="43808" y="116632"/>
            <a:ext cx="10808239" cy="4536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291" y="4797152"/>
            <a:ext cx="7652733" cy="198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5661248"/>
            <a:ext cx="2304256" cy="5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7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4DB994E6CE854D874F445B242274AA" ma:contentTypeVersion="13" ma:contentTypeDescription="Create a new document." ma:contentTypeScope="" ma:versionID="cce2ac65948462ff7eccafb0deeb7040">
  <xsd:schema xmlns:xsd="http://www.w3.org/2001/XMLSchema" xmlns:xs="http://www.w3.org/2001/XMLSchema" xmlns:p="http://schemas.microsoft.com/office/2006/metadata/properties" xmlns:ns3="b03f571d-7e2d-42b3-8db0-0e7ff201140c" xmlns:ns4="8da691cd-e0c3-451a-af9f-e9f24f412dc4" targetNamespace="http://schemas.microsoft.com/office/2006/metadata/properties" ma:root="true" ma:fieldsID="68dfc6b0a1087eb137218211901fb6a1" ns3:_="" ns4:_="">
    <xsd:import namespace="b03f571d-7e2d-42b3-8db0-0e7ff201140c"/>
    <xsd:import namespace="8da691cd-e0c3-451a-af9f-e9f24f412dc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f571d-7e2d-42b3-8db0-0e7ff20114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691cd-e0c3-451a-af9f-e9f24f412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644570-54EC-41EC-9FC7-6DABA51639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24CD35-A2C7-4AB9-A569-2882C96306E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8da691cd-e0c3-451a-af9f-e9f24f412dc4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03f571d-7e2d-42b3-8db0-0e7ff201140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D2DAEBF-43D3-484A-821D-B3A411EE3F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3f571d-7e2d-42b3-8db0-0e7ff201140c"/>
    <ds:schemaRef ds:uri="8da691cd-e0c3-451a-af9f-e9f24f412d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28813</TotalTime>
  <Words>8774</Words>
  <Application>Microsoft Office PowerPoint</Application>
  <PresentationFormat>Widescreen</PresentationFormat>
  <Paragraphs>1748</Paragraphs>
  <Slides>234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234</vt:i4>
      </vt:variant>
    </vt:vector>
  </HeadingPairs>
  <TitlesOfParts>
    <vt:vector size="241" baseType="lpstr">
      <vt:lpstr>Arial</vt:lpstr>
      <vt:lpstr>Calibri</vt:lpstr>
      <vt:lpstr>Consolas</vt:lpstr>
      <vt:lpstr>Courier New</vt:lpstr>
      <vt:lpstr>Lucida Console</vt:lpstr>
      <vt:lpstr>Times New Roman</vt:lpstr>
      <vt:lpstr>Office Theme</vt:lpstr>
      <vt:lpstr>Introduction to Biological Big Data</vt:lpstr>
      <vt:lpstr>PowerPoint Presentation</vt:lpstr>
      <vt:lpstr>Course Structure</vt:lpstr>
      <vt:lpstr>Central Dogma Data Resources</vt:lpstr>
      <vt:lpstr>PowerPoint Presentation</vt:lpstr>
      <vt:lpstr>Genomes and Annotations</vt:lpstr>
      <vt:lpstr>Genome Assembly Nomenclature</vt:lpstr>
      <vt:lpstr>Current Human Genome</vt:lpstr>
      <vt:lpstr>Genome Annotation Sets</vt:lpstr>
      <vt:lpstr>Genome Annotation Details</vt:lpstr>
      <vt:lpstr>Viewing Annotated Genomes</vt:lpstr>
      <vt:lpstr>Species specific genome viewer sites</vt:lpstr>
      <vt:lpstr>Generic genome viewer sites</vt:lpstr>
      <vt:lpstr>PowerPoint Presentation</vt:lpstr>
      <vt:lpstr>Track Based Displays</vt:lpstr>
      <vt:lpstr>Large Scale Queries</vt:lpstr>
      <vt:lpstr>Genome File Formats</vt:lpstr>
      <vt:lpstr>FastA Format Data</vt:lpstr>
      <vt:lpstr>Annotation Descriptions</vt:lpstr>
      <vt:lpstr>GTF</vt:lpstr>
      <vt:lpstr>Genome Exploration Exercise</vt:lpstr>
      <vt:lpstr>mRNA Translation into Protein</vt:lpstr>
      <vt:lpstr>Codon Usage</vt:lpstr>
      <vt:lpstr>PowerPoint Presentation</vt:lpstr>
      <vt:lpstr>Protein Domain Information</vt:lpstr>
      <vt:lpstr>Protein Domain Databases</vt:lpstr>
      <vt:lpstr>Types of domain</vt:lpstr>
      <vt:lpstr>Key Residue Databases</vt:lpstr>
      <vt:lpstr>Protein Structure Databases</vt:lpstr>
      <vt:lpstr>Protein Structure Classification Databases</vt:lpstr>
      <vt:lpstr>Predicted Structure Database</vt:lpstr>
      <vt:lpstr>Protein Annotation Exercise</vt:lpstr>
      <vt:lpstr>Pathways</vt:lpstr>
      <vt:lpstr>Hierarchy of Reaction Annotations</vt:lpstr>
      <vt:lpstr>Reactions</vt:lpstr>
      <vt:lpstr>Enzyme Databases</vt:lpstr>
      <vt:lpstr>PowerPoint Presentation</vt:lpstr>
      <vt:lpstr>Pathways</vt:lpstr>
      <vt:lpstr>Reactome</vt:lpstr>
      <vt:lpstr>KEGG</vt:lpstr>
      <vt:lpstr>Functional Gene Sets</vt:lpstr>
      <vt:lpstr>PowerPoint Presentation</vt:lpstr>
      <vt:lpstr>Genes assigned to ontology terms</vt:lpstr>
      <vt:lpstr>Reactions and Pathways Exercise</vt:lpstr>
      <vt:lpstr>Regulation and Interactions</vt:lpstr>
      <vt:lpstr>Transcription Factor Information</vt:lpstr>
      <vt:lpstr>Transcription Factor Information</vt:lpstr>
      <vt:lpstr>Genes Regulated by a Transcription Factor</vt:lpstr>
      <vt:lpstr>Gene Interactions</vt:lpstr>
      <vt:lpstr>Types of Interaction</vt:lpstr>
      <vt:lpstr>Complex Prediction</vt:lpstr>
      <vt:lpstr>Regulatory Information Exercise</vt:lpstr>
      <vt:lpstr>Sequence Variants</vt:lpstr>
      <vt:lpstr>Sequence Variants</vt:lpstr>
      <vt:lpstr>Types of Variant</vt:lpstr>
      <vt:lpstr>Functional Variant Consequences</vt:lpstr>
      <vt:lpstr>Structural variants</vt:lpstr>
      <vt:lpstr>Databases of Variants</vt:lpstr>
      <vt:lpstr>Variant Databases</vt:lpstr>
      <vt:lpstr>Variant Terminology</vt:lpstr>
      <vt:lpstr>Variant Exercise</vt:lpstr>
      <vt:lpstr>Other Information and Data Sources</vt:lpstr>
      <vt:lpstr>Gene Expression Information</vt:lpstr>
      <vt:lpstr>Gene Expression Information</vt:lpstr>
      <vt:lpstr>Gene Expression Information</vt:lpstr>
      <vt:lpstr>Post translational Modifications</vt:lpstr>
      <vt:lpstr>Combined Gene/Protein Centric Datasources</vt:lpstr>
      <vt:lpstr>PowerPoint Presentation</vt:lpstr>
      <vt:lpstr>Experimental Data Types and Repositories</vt:lpstr>
      <vt:lpstr>Big Data Generation</vt:lpstr>
      <vt:lpstr>Data Repositories</vt:lpstr>
      <vt:lpstr>FAIR Data Principles</vt:lpstr>
      <vt:lpstr>High Throughput Sequencing</vt:lpstr>
      <vt:lpstr>Data Generation Capacity</vt:lpstr>
      <vt:lpstr>What can you measure?</vt:lpstr>
      <vt:lpstr>Types of Sequencing Library</vt:lpstr>
      <vt:lpstr>Genome Sequencing</vt:lpstr>
      <vt:lpstr>RNA-Sequencing</vt:lpstr>
      <vt:lpstr>Enrichment Sequencing</vt:lpstr>
      <vt:lpstr>Bisulphite/EM Sequencing</vt:lpstr>
      <vt:lpstr>10X Single Cell RNA-Seq</vt:lpstr>
      <vt:lpstr>10X Single Cell RNA-Seq Adapter System</vt:lpstr>
      <vt:lpstr>Multi-measure single cell</vt:lpstr>
      <vt:lpstr>Spatial Transcriptomics</vt:lpstr>
      <vt:lpstr>FastQ Format Data</vt:lpstr>
      <vt:lpstr>Public Sequencing Databases</vt:lpstr>
      <vt:lpstr>Accession Codes</vt:lpstr>
      <vt:lpstr>PowerPoint Presentation</vt:lpstr>
      <vt:lpstr>PowerPoint Presentation</vt:lpstr>
      <vt:lpstr>PowerPoint Presentation</vt:lpstr>
      <vt:lpstr>Sequencing Data Exercise</vt:lpstr>
      <vt:lpstr>Flow Cytometry</vt:lpstr>
      <vt:lpstr>Flow Cytometry</vt:lpstr>
      <vt:lpstr>Small Scale Measurement</vt:lpstr>
      <vt:lpstr>Using Flow for Sorting Cells</vt:lpstr>
      <vt:lpstr>Large Scale Measurement</vt:lpstr>
      <vt:lpstr>Problems with multiple fluorescent markers</vt:lpstr>
      <vt:lpstr>Public Flow Data Repository</vt:lpstr>
      <vt:lpstr>PowerPoint Presentation</vt:lpstr>
      <vt:lpstr>Flow Exercise</vt:lpstr>
      <vt:lpstr>Mass Spec</vt:lpstr>
      <vt:lpstr>Protein Mass Spec</vt:lpstr>
      <vt:lpstr>Protein Mass Spec Workflow</vt:lpstr>
      <vt:lpstr>Protein Mass Spec Results</vt:lpstr>
      <vt:lpstr>Protein Identification</vt:lpstr>
      <vt:lpstr>Post Translational Modifications</vt:lpstr>
      <vt:lpstr>High throughput proteomics</vt:lpstr>
      <vt:lpstr>Expanding Mass Spec Technology</vt:lpstr>
      <vt:lpstr>Data Repositories for Proteomics Mass Spec</vt:lpstr>
      <vt:lpstr>Data Repositories for Proteomics Mass Spec</vt:lpstr>
      <vt:lpstr>PowerPoint Presentation</vt:lpstr>
      <vt:lpstr>Metabolite Mass Spectrometry</vt:lpstr>
      <vt:lpstr>Data Repository for Metabolomics Data</vt:lpstr>
      <vt:lpstr>Metabolomics Workbench</vt:lpstr>
      <vt:lpstr>Mass Spec Data Exercise</vt:lpstr>
      <vt:lpstr>Imaging Analysis</vt:lpstr>
      <vt:lpstr>Types of Microscopy</vt:lpstr>
      <vt:lpstr>Types of Microscopy</vt:lpstr>
      <vt:lpstr>Ultra-plex fluorescence imaging</vt:lpstr>
      <vt:lpstr>Types of Microscopy</vt:lpstr>
      <vt:lpstr>High Content Imaging</vt:lpstr>
      <vt:lpstr>Imaging Flow Cytometry High Content Imaging from Flowed Cells</vt:lpstr>
      <vt:lpstr>High Content Applications</vt:lpstr>
      <vt:lpstr>PowerPoint Presentation</vt:lpstr>
      <vt:lpstr>Image Data Resource</vt:lpstr>
      <vt:lpstr>Imaging Data Exercise</vt:lpstr>
      <vt:lpstr>Computational Environments for Processing and Analysing Big Data</vt:lpstr>
      <vt:lpstr>Computation for Big Data</vt:lpstr>
      <vt:lpstr>Topics for Today</vt:lpstr>
      <vt:lpstr>Big Data Operating Systems</vt:lpstr>
      <vt:lpstr>What (exactly) is Linux?</vt:lpstr>
      <vt:lpstr>Why Linux?</vt:lpstr>
      <vt:lpstr>Types of Linux installation</vt:lpstr>
      <vt:lpstr>Single Machines vs Clusters</vt:lpstr>
      <vt:lpstr>Cluster Queues</vt:lpstr>
      <vt:lpstr>Workflows</vt:lpstr>
      <vt:lpstr>PowerPoint Presentation</vt:lpstr>
      <vt:lpstr>Running programs in the BASH shell</vt:lpstr>
      <vt:lpstr>Running programs in Linux</vt:lpstr>
      <vt:lpstr>Shells</vt:lpstr>
      <vt:lpstr>What does a shell provide</vt:lpstr>
      <vt:lpstr>PowerPoint Presentation</vt:lpstr>
      <vt:lpstr>Running programs</vt:lpstr>
      <vt:lpstr>Running programs</vt:lpstr>
      <vt:lpstr>Running graphical programs</vt:lpstr>
      <vt:lpstr>The structure of a unix command</vt:lpstr>
      <vt:lpstr>Command line switches</vt:lpstr>
      <vt:lpstr>Manual pages</vt:lpstr>
      <vt:lpstr>Manual Pages (man cat)</vt:lpstr>
      <vt:lpstr>Help Pages</vt:lpstr>
      <vt:lpstr>Exercise 12 Running Programs in Bash</vt:lpstr>
      <vt:lpstr>Understanding Unix File Systems</vt:lpstr>
      <vt:lpstr>Unix File Systems</vt:lpstr>
      <vt:lpstr>A simple unix filesystem</vt:lpstr>
      <vt:lpstr>Creating and moving into directories</vt:lpstr>
      <vt:lpstr>Specifying file paths</vt:lpstr>
      <vt:lpstr>Specifying file paths</vt:lpstr>
      <vt:lpstr>Command line completion</vt:lpstr>
      <vt:lpstr>Command line completion</vt:lpstr>
      <vt:lpstr>Wildcards</vt:lpstr>
      <vt:lpstr>Wildcard examples</vt:lpstr>
      <vt:lpstr>The structure of a Unix command</vt:lpstr>
      <vt:lpstr>Manipulating files</vt:lpstr>
      <vt:lpstr>Viewing Files</vt:lpstr>
      <vt:lpstr>Editing files</vt:lpstr>
      <vt:lpstr>Using nano to edit text files</vt:lpstr>
      <vt:lpstr>Moving / Renaming files</vt:lpstr>
      <vt:lpstr>Copying files</vt:lpstr>
      <vt:lpstr>Deleting files</vt:lpstr>
      <vt:lpstr>Exercise 13:  Using the filesystem</vt:lpstr>
      <vt:lpstr>More clever BASH usage</vt:lpstr>
      <vt:lpstr>What we know already</vt:lpstr>
      <vt:lpstr>What else can we do</vt:lpstr>
      <vt:lpstr>Recording the output of programs</vt:lpstr>
      <vt:lpstr>Recording the output of programs</vt:lpstr>
      <vt:lpstr>Redirecting standard streams</vt:lpstr>
      <vt:lpstr>Throwing stuff away</vt:lpstr>
      <vt:lpstr>Linking programs together with pipes</vt:lpstr>
      <vt:lpstr>Linking programs together using pipes</vt:lpstr>
      <vt:lpstr>Useful programs for pipes</vt:lpstr>
      <vt:lpstr>Small example pipeline</vt:lpstr>
      <vt:lpstr>Iterating over files</vt:lpstr>
      <vt:lpstr>The BASH for loop</vt:lpstr>
      <vt:lpstr>Examples of for loops</vt:lpstr>
      <vt:lpstr>Job Control</vt:lpstr>
      <vt:lpstr>Job Control</vt:lpstr>
      <vt:lpstr>Exercise 14: Automation in BASH</vt:lpstr>
      <vt:lpstr>Selecting Analysis Tools</vt:lpstr>
      <vt:lpstr>RNA-Seq Aligner Selection</vt:lpstr>
      <vt:lpstr>Installing New Software</vt:lpstr>
      <vt:lpstr>Different Options</vt:lpstr>
      <vt:lpstr>Containers</vt:lpstr>
      <vt:lpstr>PowerPoint Presentation</vt:lpstr>
      <vt:lpstr>PowerPoint Presentation</vt:lpstr>
      <vt:lpstr>PowerPoint Presentation</vt:lpstr>
      <vt:lpstr>[Optional BioConda Exercise]</vt:lpstr>
      <vt:lpstr>Programmatic Environments</vt:lpstr>
      <vt:lpstr>Different Types of Programmatic Environment</vt:lpstr>
      <vt:lpstr>Programmatic Analysis</vt:lpstr>
      <vt:lpstr>R, Rstudio, Tidyverse, Notebooks</vt:lpstr>
      <vt:lpstr>Notebook Structure</vt:lpstr>
      <vt:lpstr>PowerPoint Presentation</vt:lpstr>
      <vt:lpstr>Creating a Notebook in RStudio</vt:lpstr>
      <vt:lpstr>Notebook sections</vt:lpstr>
      <vt:lpstr>Notebook workflow</vt:lpstr>
      <vt:lpstr>Commentary sections use ‘Markdown’</vt:lpstr>
      <vt:lpstr>Markdown basics</vt:lpstr>
      <vt:lpstr>Data Processing with Tidyverse</vt:lpstr>
      <vt:lpstr>Basic Structures in R</vt:lpstr>
      <vt:lpstr>Reading Files</vt:lpstr>
      <vt:lpstr>PowerPoint Presentation</vt:lpstr>
      <vt:lpstr>Tidyverse Data Processing</vt:lpstr>
      <vt:lpstr>Combining multiple operations</vt:lpstr>
      <vt:lpstr>Running R code in a notebook</vt:lpstr>
      <vt:lpstr>Plotting Graphs with GGPlot</vt:lpstr>
      <vt:lpstr>Geometries and Aesthetics</vt:lpstr>
      <vt:lpstr>Setting Aesthetics</vt:lpstr>
      <vt:lpstr>An Example GGplot</vt:lpstr>
      <vt:lpstr>Statistics in Tidyverse</vt:lpstr>
      <vt:lpstr>R / Tidyverse / GGPlot / Notebook Exercise</vt:lpstr>
      <vt:lpstr>Exercise 15: Interactive Data Analysis in R</vt:lpstr>
      <vt:lpstr>Application Development in Python</vt:lpstr>
      <vt:lpstr>Python is a ‘scripting’ language</vt:lpstr>
      <vt:lpstr>Different environments for writing python</vt:lpstr>
      <vt:lpstr>Python script basics</vt:lpstr>
      <vt:lpstr>Thonny</vt:lpstr>
      <vt:lpstr>Functions vs Methods</vt:lpstr>
      <vt:lpstr>PowerPoint Presentation</vt:lpstr>
      <vt:lpstr>Packages we're going to use</vt:lpstr>
      <vt:lpstr>Using functions from packages</vt:lpstr>
      <vt:lpstr>APIs</vt:lpstr>
      <vt:lpstr>Using APIs</vt:lpstr>
      <vt:lpstr>Code Blocks in Python</vt:lpstr>
      <vt:lpstr>Exercise 16 Application Development in Python Exercise</vt:lpstr>
    </vt:vector>
  </TitlesOfParts>
  <Company>The 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Big Data</dc:title>
  <dc:creator>Simon Andrews</dc:creator>
  <cp:lastModifiedBy>Simon Andrews</cp:lastModifiedBy>
  <cp:revision>418</cp:revision>
  <dcterms:created xsi:type="dcterms:W3CDTF">2013-10-15T16:33:53Z</dcterms:created>
  <dcterms:modified xsi:type="dcterms:W3CDTF">2025-12-03T09:11:30Z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0x0101001B4DB994E6CE854D874F445B242274AA</vt:lpwstr>
  </property>
</Properties>
</file>