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46" r:id="rId1"/>
  </p:sldMasterIdLst>
  <p:notesMasterIdLst>
    <p:notesMasterId r:id="rId30"/>
  </p:notesMasterIdLst>
  <p:sldIdLst>
    <p:sldId id="506" r:id="rId2"/>
    <p:sldId id="257" r:id="rId3"/>
    <p:sldId id="385" r:id="rId4"/>
    <p:sldId id="388" r:id="rId5"/>
    <p:sldId id="390" r:id="rId6"/>
    <p:sldId id="391" r:id="rId7"/>
    <p:sldId id="392" r:id="rId8"/>
    <p:sldId id="393" r:id="rId9"/>
    <p:sldId id="396" r:id="rId10"/>
    <p:sldId id="398" r:id="rId11"/>
    <p:sldId id="399" r:id="rId12"/>
    <p:sldId id="401" r:id="rId13"/>
    <p:sldId id="402" r:id="rId14"/>
    <p:sldId id="403" r:id="rId15"/>
    <p:sldId id="406" r:id="rId16"/>
    <p:sldId id="407" r:id="rId17"/>
    <p:sldId id="507" r:id="rId18"/>
    <p:sldId id="409" r:id="rId19"/>
    <p:sldId id="410" r:id="rId20"/>
    <p:sldId id="509" r:id="rId21"/>
    <p:sldId id="411" r:id="rId22"/>
    <p:sldId id="413" r:id="rId23"/>
    <p:sldId id="414" r:id="rId24"/>
    <p:sldId id="416" r:id="rId25"/>
    <p:sldId id="417" r:id="rId26"/>
    <p:sldId id="510" r:id="rId27"/>
    <p:sldId id="511" r:id="rId28"/>
    <p:sldId id="50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86"/>
    <p:restoredTop sz="94737"/>
  </p:normalViewPr>
  <p:slideViewPr>
    <p:cSldViewPr snapToGrid="0" snapToObjects="1">
      <p:cViewPr varScale="1">
        <p:scale>
          <a:sx n="149" d="100"/>
          <a:sy n="149" d="100"/>
        </p:scale>
        <p:origin x="1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4C8E6-DF75-D742-9B06-9CF49A32FFAA}" type="datetimeFigureOut">
              <a:rPr lang="en-US" smtClean="0"/>
              <a:t>8/26/20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9A493-AA84-534E-8348-A6B716895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76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9A493-AA84-534E-8348-A6B7168955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0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9A493-AA84-534E-8348-A6B7168955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53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9A493-AA84-534E-8348-A6B71689554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06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73C5C-813F-604E-8B44-F42D03890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46934E-AF44-084E-8FBB-7E6011AB4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FA50C-96F1-B94D-AE2A-6ADA04B40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EA4-D423-E44E-AD5D-D10428A5246C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AD5BB-A938-0C4F-ADE8-B954B9FE1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25BE1-8C75-7A40-BFAB-13832FB6A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12E38-C85D-634B-B4E3-780EFEBFE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9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24E25-B66F-5840-AA43-D987A089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95F19-C89E-714A-A8C5-4A876F5B5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649E-72AA-2C47-B469-787CF411D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EA4-D423-E44E-AD5D-D10428A5246C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5C28E-D234-4A45-9187-3BF578FFD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7F638-BCFE-EF46-AA4E-BCBE30338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12E38-C85D-634B-B4E3-780EFEBFE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9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127FA3-59CF-0047-B939-199585F72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77BA72-B3D0-4C41-B8E5-1E56D57B8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DF52E-E58E-5749-8364-D049E7061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EA4-D423-E44E-AD5D-D10428A5246C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3902C-CAE8-354D-8381-B99D60CFD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04491-F6FA-A74A-9283-A7514C53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12E38-C85D-634B-B4E3-780EFEBFE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DCE98-402E-104D-91E6-F38BF378E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B294F-56DD-0840-B55B-126227E55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98C4-CC4D-4443-A598-805B4FDE2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EA4-D423-E44E-AD5D-D10428A5246C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2574B-7957-8444-8A65-005A919CC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3B5DE-C1B8-F54A-81DC-9FB2073A2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12E38-C85D-634B-B4E3-780EFEBFE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4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5331D-1058-C24A-AFBA-25CBB3126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A08B4-13DF-3245-8620-20D6B6486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CC9B5-B3C2-7242-B143-EF5921006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EA4-D423-E44E-AD5D-D10428A5246C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E3D49-53B9-814E-B57B-AF309B92B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10B35-10AC-0244-80DB-F5DE2A59D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12E38-C85D-634B-B4E3-780EFEBFE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09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C47D-556F-EF4C-97EE-49A4E01D9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11FDF-05EF-FF49-BF90-C9C668191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26BF7-4E51-F348-8F76-0B88C82B0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A386A-58F6-5043-820E-B9520EA86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EA4-D423-E44E-AD5D-D10428A5246C}" type="datetimeFigureOut">
              <a:rPr lang="en-US" smtClean="0"/>
              <a:t>8/26/20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FE646-32B4-F14E-A4F7-58622B5AB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7C55D-9348-9644-9FD7-3C2A8BC34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12E38-C85D-634B-B4E3-780EFEBFE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69E94-5B16-6B4D-858C-90900EC4A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F89A5-0BAF-6A4C-95C5-DAC131046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E629D-43AC-694D-A40B-2FC20BAA4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01B8C1-7E0C-D94A-A570-07A9CD3A1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85CB52-9097-1443-957F-F8E552B221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04EE95-286B-E841-8F00-183540B8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EA4-D423-E44E-AD5D-D10428A5246C}" type="datetimeFigureOut">
              <a:rPr lang="en-US" smtClean="0"/>
              <a:t>8/26/20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486BDB-7E07-FB42-811E-C36A647F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65B28B-8306-DD44-BC52-6DB43A0F4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12E38-C85D-634B-B4E3-780EFEBFE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3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742E9-D8C7-AC43-9216-9D684E9E2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690CD3-32C6-474A-844F-148815803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EA4-D423-E44E-AD5D-D10428A5246C}" type="datetimeFigureOut">
              <a:rPr lang="en-US" smtClean="0"/>
              <a:t>8/26/20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33385F-4DF4-0D4B-A83F-5270CA7A7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720482-9486-D642-8858-094E8C0FB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12E38-C85D-634B-B4E3-780EFEBFE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2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556EF0-6440-B545-8F12-EDA3E329F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EA4-D423-E44E-AD5D-D10428A5246C}" type="datetimeFigureOut">
              <a:rPr lang="en-US" smtClean="0"/>
              <a:t>8/26/20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EBB13-7836-A144-8252-67058C3DB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F70DB9-8745-974F-ACA8-FFF23529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12E38-C85D-634B-B4E3-780EFEBFE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7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D7B8C-6D6E-204C-BE0E-0745FD406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4A60C-2845-1E49-AA1C-CDE5C5F8B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35E728-BFC6-DF41-AF15-7889637ED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681C0-2001-DB47-ADC3-88C1B6E69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EA4-D423-E44E-AD5D-D10428A5246C}" type="datetimeFigureOut">
              <a:rPr lang="en-US" smtClean="0"/>
              <a:t>8/26/20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B141B-B74E-8144-B5A3-E787BFFF7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F7191-7ED2-F646-9085-C921B3A39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12E38-C85D-634B-B4E3-780EFEBFE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76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B6E64-1445-9D40-AA37-4E1E8B6E0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80AFC1-EDEC-3A49-ADA8-C52376262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35D3F6-6DE7-6646-8716-411755C56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B4D08-EF39-E441-8CBB-CDF29F718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EA4-D423-E44E-AD5D-D10428A5246C}" type="datetimeFigureOut">
              <a:rPr lang="en-US" smtClean="0"/>
              <a:t>8/26/20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E8543-3C0D-0040-B4D9-A223E24AF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1BABA-A4B7-374F-8096-27C5E7D4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12E38-C85D-634B-B4E3-780EFEBFE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1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DE85BB-9CF2-0645-B6DF-5B5F56077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AE3A1-6953-7448-B74A-64945D8A2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70BB3-594B-E24B-BE46-D7FC142AE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7DEA4-D423-E44E-AD5D-D10428A5246C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30DBC-0C2C-C346-A9BE-8CCE13AD0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75BB9-B120-2E42-973A-3C7F60B6A8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12E38-C85D-634B-B4E3-780EFEBFE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7" r:id="rId1"/>
    <p:sldLayoutId id="2147484348" r:id="rId2"/>
    <p:sldLayoutId id="2147484349" r:id="rId3"/>
    <p:sldLayoutId id="2147484350" r:id="rId4"/>
    <p:sldLayoutId id="2147484351" r:id="rId5"/>
    <p:sldLayoutId id="2147484352" r:id="rId6"/>
    <p:sldLayoutId id="2147484353" r:id="rId7"/>
    <p:sldLayoutId id="2147484354" r:id="rId8"/>
    <p:sldLayoutId id="2147484355" r:id="rId9"/>
    <p:sldLayoutId id="2147484356" r:id="rId10"/>
    <p:sldLayoutId id="21474843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-nc-sa/2.0/uk/legalcod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B026-FA96-EC49-B614-4BCE55005D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Understanding Object Oriented Programming in Python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72517D-0DFF-214E-B0E0-DCAA779095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Steven </a:t>
            </a:r>
            <a:r>
              <a:rPr lang="en-US" dirty="0" err="1"/>
              <a:t>Wingett</a:t>
            </a:r>
            <a:r>
              <a:rPr lang="en-US" dirty="0"/>
              <a:t>, </a:t>
            </a:r>
            <a:r>
              <a:rPr lang="en-US" dirty="0" err="1"/>
              <a:t>Babraham</a:t>
            </a:r>
            <a:r>
              <a:rPr lang="en-US" dirty="0"/>
              <a:t> Bioinformatics</a:t>
            </a:r>
          </a:p>
          <a:p>
            <a:endParaRPr lang="en-US" dirty="0"/>
          </a:p>
          <a:p>
            <a:r>
              <a:rPr lang="en-GB" b="1" i="1" dirty="0"/>
              <a:t>version 2020-08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5B4AAE-8F61-5444-8934-EBAA73CCBD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6991"/>
            <a:ext cx="3012558" cy="10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66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Predicate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6846" y="1895963"/>
            <a:ext cx="5181600" cy="4351338"/>
          </a:xfrm>
        </p:spPr>
        <p:txBody>
          <a:bodyPr>
            <a:normAutofit/>
          </a:bodyPr>
          <a:lstStyle/>
          <a:p>
            <a:r>
              <a:rPr lang="en-GB" dirty="0"/>
              <a:t>Return either a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GB" dirty="0"/>
              <a:t> or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br>
              <a:rPr lang="en-GB" dirty="0"/>
            </a:br>
            <a:endParaRPr lang="en-GB" dirty="0"/>
          </a:p>
          <a:p>
            <a:r>
              <a:rPr lang="en-GB" dirty="0"/>
              <a:t>By convention, begin with an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is_</a:t>
            </a:r>
            <a:r>
              <a:rPr lang="en-GB" dirty="0"/>
              <a:t> prefix</a:t>
            </a:r>
            <a:br>
              <a:rPr lang="en-GB" dirty="0"/>
            </a:br>
            <a:r>
              <a:rPr lang="en-GB" dirty="0"/>
              <a:t>(or sometimes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has_)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799" y="1825625"/>
            <a:ext cx="599928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class Dog:       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stomach_full_percentage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20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is_hungry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if(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self.stomach_full_percentage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30):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True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else: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False  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snoopy = Dog()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snoopy.is_hungry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346AAE-CC45-A443-9622-FE9CA3D705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6991"/>
            <a:ext cx="3012558" cy="10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098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Predicate methods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398369" cy="4351338"/>
          </a:xfrm>
        </p:spPr>
        <p:txBody>
          <a:bodyPr/>
          <a:lstStyle/>
          <a:p>
            <a:r>
              <a:rPr lang="en-GB" dirty="0"/>
              <a:t>Important method is the ability to compare and sort instances </a:t>
            </a:r>
          </a:p>
          <a:p>
            <a:endParaRPr lang="en-GB" dirty="0"/>
          </a:p>
          <a:p>
            <a:r>
              <a:rPr lang="en-GB" dirty="0"/>
              <a:t>By convention, define an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method to do this</a:t>
            </a:r>
          </a:p>
          <a:p>
            <a:endParaRPr lang="en-GB" dirty="0"/>
          </a:p>
          <a:p>
            <a:r>
              <a:rPr lang="en-GB" dirty="0"/>
              <a:t>This method returns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GB" dirty="0"/>
              <a:t> or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GB" dirty="0"/>
              <a:t> (so is a predicate method)</a:t>
            </a:r>
          </a:p>
          <a:p>
            <a:endParaRPr lang="en-GB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5C6032-5161-7849-9023-82914121DC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5537"/>
            <a:ext cx="3012558" cy="10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54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Predicate methods (3)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415" y="2349500"/>
            <a:ext cx="5157787" cy="823912"/>
          </a:xfrm>
        </p:spPr>
        <p:txBody>
          <a:bodyPr/>
          <a:lstStyle/>
          <a:p>
            <a:r>
              <a:rPr lang="en-GB" dirty="0"/>
              <a:t>Class: dog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415" y="3173412"/>
            <a:ext cx="10924320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class Dog: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get_age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self.age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__(self, other):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type(self) != type(other):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raise Exception(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'Incompatible argument to __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__:' +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(other))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self.get_age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other.get_age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26217" y="1100871"/>
            <a:ext cx="4266466" cy="823912"/>
          </a:xfrm>
          <a:solidFill>
            <a:schemeClr val="bg2"/>
          </a:solidFill>
        </p:spPr>
        <p:txBody>
          <a:bodyPr/>
          <a:lstStyle/>
          <a:p>
            <a:r>
              <a:rPr lang="en-GB" dirty="0"/>
              <a:t>Code interacting with dog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26217" y="1924783"/>
            <a:ext cx="4266466" cy="3684588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snoopy = Dog()</a:t>
            </a:r>
          </a:p>
          <a:p>
            <a:pPr marL="0" indent="0">
              <a:buNone/>
            </a:pP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snoopy.age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9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scooby = Dog()</a:t>
            </a:r>
          </a:p>
          <a:p>
            <a:pPr marL="0" indent="0">
              <a:buNone/>
            </a:pP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scooby.age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6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print(snoopy.__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__(scooby))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marL="0" indent="0">
              <a:buNone/>
            </a:pP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247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Initialisation methods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987062"/>
            <a:ext cx="5157787" cy="4202601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Useful to set (or </a:t>
            </a:r>
            <a:r>
              <a:rPr lang="en-GB" b="1" dirty="0"/>
              <a:t>initialise</a:t>
            </a:r>
            <a:r>
              <a:rPr lang="en-GB" dirty="0"/>
              <a:t>) variables at time of creation</a:t>
            </a:r>
            <a:br>
              <a:rPr lang="en-GB" dirty="0"/>
            </a:br>
            <a:endParaRPr lang="en-GB" dirty="0"/>
          </a:p>
          <a:p>
            <a:r>
              <a:rPr lang="en-GB" dirty="0"/>
              <a:t>Special initialisation method: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pPr marL="0" indent="0">
              <a:buNone/>
            </a:pPr>
            <a:endParaRPr lang="en-GB" b="1" dirty="0">
              <a:cs typeface="Courier New" panose="02070309020205020404" pitchFamily="49" charset="0"/>
            </a:endParaRPr>
          </a:p>
          <a:p>
            <a:r>
              <a:rPr lang="en-GB" dirty="0"/>
              <a:t>This is the usual way to assign values to all fields in the class (even if they are assigned to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en-GB" dirty="0"/>
              <a:t>)</a:t>
            </a:r>
            <a:br>
              <a:rPr lang="en-GB" b="1" dirty="0"/>
            </a:br>
            <a:endParaRPr lang="en-GB" b="1" dirty="0"/>
          </a:p>
          <a:p>
            <a:r>
              <a:rPr lang="en-GB" dirty="0"/>
              <a:t>By convention,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en-GB" dirty="0"/>
              <a:t>method should be at the top of the code in a class</a:t>
            </a:r>
          </a:p>
          <a:p>
            <a:endParaRPr lang="en-GB" dirty="0"/>
          </a:p>
          <a:p>
            <a:r>
              <a:rPr lang="en-GB" dirty="0"/>
              <a:t>In the example, we pass </a:t>
            </a:r>
            <a:r>
              <a:rPr lang="en-GB" dirty="0">
                <a:cs typeface="Courier New" panose="02070309020205020404" pitchFamily="49" charset="0"/>
              </a:rPr>
              <a:t>self</a:t>
            </a:r>
            <a:r>
              <a:rPr lang="en-GB" dirty="0"/>
              <a:t> (first) and </a:t>
            </a:r>
            <a:r>
              <a:rPr lang="en-GB" dirty="0">
                <a:cs typeface="Courier New" panose="02070309020205020404" pitchFamily="49" charset="0"/>
              </a:rPr>
              <a:t>data</a:t>
            </a:r>
            <a:r>
              <a:rPr lang="en-GB" dirty="0"/>
              <a:t> to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en-GB" dirty="0"/>
              <a:t>method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87062"/>
            <a:ext cx="5183188" cy="420260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 class Dog: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__(self, data):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data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self.age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snoopy = Dog(10)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snoopy.get_age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 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812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9423" y="1966301"/>
            <a:ext cx="7060223" cy="4351338"/>
          </a:xfrm>
        </p:spPr>
        <p:txBody>
          <a:bodyPr>
            <a:normAutofit fontScale="55000" lnSpcReduction="20000"/>
          </a:bodyPr>
          <a:lstStyle/>
          <a:p>
            <a:r>
              <a:rPr lang="en-GB" sz="4400" dirty="0"/>
              <a:t>Methods that define how a class should be displayed</a:t>
            </a:r>
            <a:br>
              <a:rPr lang="en-GB" sz="4400" dirty="0"/>
            </a:br>
            <a:endParaRPr lang="en-GB" sz="4400" dirty="0"/>
          </a:p>
          <a:p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GB" sz="4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en-GB" sz="4400" dirty="0"/>
              <a:t>returned after calling </a:t>
            </a:r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br>
              <a:rPr lang="en-GB" sz="4400" dirty="0"/>
            </a:br>
            <a:endParaRPr lang="en-GB" sz="4400" dirty="0"/>
          </a:p>
          <a:p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GB" sz="4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en-GB" sz="4400" dirty="0"/>
              <a:t>returned by the interpreter</a:t>
            </a:r>
            <a:br>
              <a:rPr lang="en-GB" sz="4400" dirty="0"/>
            </a:br>
            <a:endParaRPr lang="en-GB" sz="4400" dirty="0"/>
          </a:p>
          <a:p>
            <a:r>
              <a:rPr lang="en-GB" sz="4400" dirty="0"/>
              <a:t>In example, human-friendly name returned instead of:</a:t>
            </a:r>
            <a:br>
              <a:rPr lang="en-GB" sz="4400" dirty="0"/>
            </a:br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&lt;__</a:t>
            </a:r>
            <a:r>
              <a:rPr lang="en-GB" sz="4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main__.dog</a:t>
            </a:r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 object at 0x0405D6B0&gt;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2046" y="1980711"/>
            <a:ext cx="4319954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Dog: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__(self, data):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data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return 'Dog:' +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self.name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return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self.name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dog1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Snoopy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print(dog1)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Dog:Snoopy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47B2E8-7A73-3947-864B-33D4E7DA2F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6991"/>
            <a:ext cx="3012558" cy="10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602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Modification methods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015265"/>
            <a:ext cx="5157787" cy="823912"/>
          </a:xfrm>
        </p:spPr>
        <p:txBody>
          <a:bodyPr/>
          <a:lstStyle/>
          <a:p>
            <a:r>
              <a:rPr lang="en-GB" dirty="0"/>
              <a:t>Code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839177"/>
            <a:ext cx="5157787" cy="401882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Dog: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self.mood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"Sad"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get_mood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self.mood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set_mood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(self, data):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self.mood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= data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dog1 = Dog()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print(dog1.get_mood())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dog1.set_mood("Happy")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print(dog1.get_mood())  </a:t>
            </a: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015265"/>
            <a:ext cx="5183188" cy="823912"/>
          </a:xfrm>
        </p:spPr>
        <p:txBody>
          <a:bodyPr/>
          <a:lstStyle/>
          <a:p>
            <a:r>
              <a:rPr lang="en-GB" dirty="0"/>
              <a:t>Output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839177"/>
            <a:ext cx="5183188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marL="0" indent="0">
              <a:buNone/>
            </a:pPr>
            <a:r>
              <a:rPr lang="en-GB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Sad</a:t>
            </a:r>
          </a:p>
          <a:p>
            <a:pPr marL="0" indent="0">
              <a:buNone/>
            </a:pPr>
            <a:r>
              <a:rPr lang="en-GB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9788" y="1780890"/>
            <a:ext cx="8273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Methods that </a:t>
            </a:r>
            <a:r>
              <a:rPr lang="en-GB" sz="2800" b="1" dirty="0"/>
              <a:t>modify</a:t>
            </a:r>
            <a:r>
              <a:rPr lang="en-GB" sz="2800" dirty="0"/>
              <a:t> class fields:</a:t>
            </a:r>
          </a:p>
        </p:txBody>
      </p:sp>
    </p:spTree>
    <p:extLst>
      <p:ext uri="{BB962C8B-B14F-4D97-AF65-F5344CB8AC3E}">
        <p14:creationId xmlns:p14="http://schemas.microsoft.com/office/powerpoint/2010/main" val="1500225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62037"/>
          </a:xfrm>
        </p:spPr>
        <p:txBody>
          <a:bodyPr>
            <a:normAutofit/>
          </a:bodyPr>
          <a:lstStyle/>
          <a:p>
            <a:r>
              <a:rPr lang="en-GB" dirty="0"/>
              <a:t>Up until now we have looked at attributes that work at the level of </a:t>
            </a:r>
            <a:r>
              <a:rPr lang="en-GB" b="1" dirty="0"/>
              <a:t>each instance</a:t>
            </a:r>
            <a:r>
              <a:rPr lang="en-GB" dirty="0"/>
              <a:t> of a class</a:t>
            </a:r>
          </a:p>
          <a:p>
            <a:r>
              <a:rPr lang="en-GB" dirty="0"/>
              <a:t>In contrast, there attributes which operate at the level of the whole class</a:t>
            </a:r>
          </a:p>
          <a:p>
            <a:r>
              <a:rPr lang="en-GB" b="1" dirty="0"/>
              <a:t>Class fields </a:t>
            </a:r>
            <a:r>
              <a:rPr lang="en-GB" dirty="0"/>
              <a:t>are declared at the top-level and begin with a capital letter</a:t>
            </a:r>
          </a:p>
          <a:p>
            <a:r>
              <a:rPr lang="en-GB" b="1" dirty="0"/>
              <a:t>Class methods </a:t>
            </a:r>
            <a:r>
              <a:rPr lang="en-GB" dirty="0"/>
              <a:t>have</a:t>
            </a:r>
            <a:r>
              <a:rPr lang="en-GB" b="1" dirty="0"/>
              <a:t> </a:t>
            </a:r>
            <a:r>
              <a:rPr lang="en-GB" dirty="0"/>
              <a:t>the special indicator </a:t>
            </a:r>
            <a:r>
              <a:rPr lang="en-GB" b="1" dirty="0"/>
              <a:t>@</a:t>
            </a:r>
            <a:r>
              <a:rPr lang="en-GB" b="1" dirty="0" err="1"/>
              <a:t>classmethod</a:t>
            </a:r>
            <a:r>
              <a:rPr lang="en-GB" dirty="0"/>
              <a:t> on the line immediately above </a:t>
            </a:r>
          </a:p>
          <a:p>
            <a:r>
              <a:rPr lang="en-GB" dirty="0"/>
              <a:t>Let’s see an example</a:t>
            </a:r>
          </a:p>
        </p:txBody>
      </p:sp>
    </p:spTree>
    <p:extLst>
      <p:ext uri="{BB962C8B-B14F-4D97-AF65-F5344CB8AC3E}">
        <p14:creationId xmlns:p14="http://schemas.microsoft.com/office/powerpoint/2010/main" val="2750497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30BED-1F15-A941-82A7-492E62EB9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6EF29-12E5-344A-88E8-3291CBD0E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Exercise 1.1 &amp; 1.2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6CBE22-FB49-4245-8897-D8C3F4F783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5537"/>
            <a:ext cx="3012558" cy="10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816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640"/>
            <a:ext cx="10515600" cy="1325563"/>
          </a:xfrm>
        </p:spPr>
        <p:txBody>
          <a:bodyPr/>
          <a:lstStyle/>
          <a:p>
            <a:r>
              <a:rPr lang="en-GB" dirty="0"/>
              <a:t>Class attributes (2)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259865"/>
            <a:ext cx="5157787" cy="421298"/>
          </a:xfrm>
        </p:spPr>
        <p:txBody>
          <a:bodyPr/>
          <a:lstStyle/>
          <a:p>
            <a:r>
              <a:rPr lang="en-GB" dirty="0"/>
              <a:t>Code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2"/>
            <a:ext cx="5157787" cy="51768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Sheep: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Counter = 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@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classmethod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AddOne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self.Counter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self.AddOne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self.id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self.Counter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get_id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self.id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dolly = Sheep()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flossy = Sheep()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dolly.get_id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flossy.get_id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992208" y="918247"/>
            <a:ext cx="5183188" cy="823912"/>
          </a:xfrm>
        </p:spPr>
        <p:txBody>
          <a:bodyPr/>
          <a:lstStyle/>
          <a:p>
            <a:r>
              <a:rPr lang="en-GB" dirty="0"/>
              <a:t>Output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992208" y="1742159"/>
            <a:ext cx="4199792" cy="36845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 </a:t>
            </a:r>
          </a:p>
          <a:p>
            <a:pPr marL="0" indent="0">
              <a:buNone/>
            </a:pP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None/>
            </a:pP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2671877" y="1896767"/>
            <a:ext cx="3385039" cy="338554"/>
            <a:chOff x="2787161" y="1835467"/>
            <a:chExt cx="3385039" cy="338554"/>
          </a:xfrm>
        </p:grpSpPr>
        <p:sp>
          <p:nvSpPr>
            <p:cNvPr id="7" name="TextBox 6"/>
            <p:cNvSpPr txBox="1"/>
            <p:nvPr/>
          </p:nvSpPr>
          <p:spPr>
            <a:xfrm>
              <a:off x="4862146" y="1835467"/>
              <a:ext cx="1310054" cy="338554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Class field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2787161" y="2004744"/>
              <a:ext cx="2074985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3330560" y="2670481"/>
            <a:ext cx="2901462" cy="584775"/>
            <a:chOff x="3270738" y="2583791"/>
            <a:chExt cx="2901462" cy="584775"/>
          </a:xfrm>
        </p:grpSpPr>
        <p:sp>
          <p:nvSpPr>
            <p:cNvPr id="8" name="TextBox 7"/>
            <p:cNvSpPr txBox="1"/>
            <p:nvPr/>
          </p:nvSpPr>
          <p:spPr>
            <a:xfrm>
              <a:off x="4862146" y="2583791"/>
              <a:ext cx="1310054" cy="58477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Class method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3270738" y="2861622"/>
              <a:ext cx="159434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7553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Static methods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810481"/>
            <a:ext cx="5157787" cy="4572733"/>
          </a:xfrm>
        </p:spPr>
        <p:txBody>
          <a:bodyPr>
            <a:normAutofit/>
          </a:bodyPr>
          <a:lstStyle/>
          <a:p>
            <a:r>
              <a:rPr lang="en-GB" sz="2400" dirty="0"/>
              <a:t>Methods that can be called directly from a class, </a:t>
            </a:r>
            <a:r>
              <a:rPr lang="en-GB" sz="2400" b="1" dirty="0"/>
              <a:t>without the need for creating an instance of that class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Special indicator </a:t>
            </a:r>
            <a:r>
              <a:rPr lang="en-GB" sz="2400" b="1" dirty="0"/>
              <a:t>@</a:t>
            </a:r>
            <a:r>
              <a:rPr lang="en-GB" sz="2400" b="1" dirty="0" err="1"/>
              <a:t>staticmethod</a:t>
            </a:r>
            <a:r>
              <a:rPr lang="en-GB" sz="2400" b="1" dirty="0"/>
              <a:t> placed </a:t>
            </a:r>
            <a:r>
              <a:rPr lang="en-GB" sz="2400" dirty="0"/>
              <a:t>on the line immediately above the definition</a:t>
            </a:r>
            <a:r>
              <a:rPr lang="en-GB" sz="2400" b="1" dirty="0"/>
              <a:t> </a:t>
            </a:r>
          </a:p>
          <a:p>
            <a:pPr marL="0" indent="0">
              <a:buNone/>
            </a:pPr>
            <a:endParaRPr lang="en-GB" sz="2400" b="1" dirty="0"/>
          </a:p>
          <a:p>
            <a:r>
              <a:rPr lang="en-GB" sz="2400" dirty="0"/>
              <a:t>Useful when we need to make use of a class’s functionality but that class is not needed at any other point in the code</a:t>
            </a:r>
            <a:endParaRPr lang="en-GB" sz="24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24952" y="1810481"/>
            <a:ext cx="5600700" cy="44936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class Utilities: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@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staticmethod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miles_to_km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(miles):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return(miles * 1.60934)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journey = 10</a:t>
            </a:r>
          </a:p>
          <a:p>
            <a:pPr marL="0" indent="0">
              <a:buNone/>
            </a:pP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journey_km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Utilities.miles_to_km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(journey)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journey_km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16.0934</a:t>
            </a:r>
          </a:p>
        </p:txBody>
      </p:sp>
    </p:spTree>
    <p:extLst>
      <p:ext uri="{BB962C8B-B14F-4D97-AF65-F5344CB8AC3E}">
        <p14:creationId xmlns:p14="http://schemas.microsoft.com/office/powerpoint/2010/main" val="2471631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C5D46-DD57-254F-96BF-87C0AD8B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376" y="0"/>
            <a:ext cx="10515600" cy="1325563"/>
          </a:xfrm>
        </p:spPr>
        <p:txBody>
          <a:bodyPr/>
          <a:lstStyle/>
          <a:p>
            <a:r>
              <a:rPr lang="en-GB" b="1" dirty="0"/>
              <a:t>Licence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D5D95-BD29-9047-8846-F2393097A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376" y="1171700"/>
            <a:ext cx="10515600" cy="461674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dirty="0"/>
              <a:t>This presentation is © 2020, Steven </a:t>
            </a:r>
            <a:r>
              <a:rPr lang="en-GB" dirty="0" err="1"/>
              <a:t>Wingett</a:t>
            </a:r>
            <a:r>
              <a:rPr lang="en-GB" dirty="0"/>
              <a:t> &amp; Simon Andrews.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This presentation is distributed under the creative commons Attribution-Non-Commercial-Share Alike 2.0 licence. </a:t>
            </a:r>
          </a:p>
          <a:p>
            <a:pPr marL="0" indent="0">
              <a:buNone/>
            </a:pPr>
            <a:r>
              <a:rPr lang="en-GB" dirty="0"/>
              <a:t>This means that you are free:</a:t>
            </a:r>
          </a:p>
          <a:p>
            <a:r>
              <a:rPr lang="en-GB" dirty="0"/>
              <a:t>to copy, distribute, display, and perform the work</a:t>
            </a:r>
          </a:p>
          <a:p>
            <a:r>
              <a:rPr lang="en-GB" dirty="0"/>
              <a:t>to make derivative works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Under the following conditions:</a:t>
            </a:r>
          </a:p>
          <a:p>
            <a:r>
              <a:rPr lang="en-GB" dirty="0"/>
              <a:t>Attribution. You must give the original author credit.</a:t>
            </a:r>
          </a:p>
          <a:p>
            <a:r>
              <a:rPr lang="en-GB" dirty="0"/>
              <a:t>Non-Commercial. You may not use this work for commercial purposes.</a:t>
            </a:r>
          </a:p>
          <a:p>
            <a:r>
              <a:rPr lang="en-GB" dirty="0"/>
              <a:t>Share Alike. If you alter, transform, or build upon this work, you may distribute the resulting work only under a licence identical to this one.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Please note that:</a:t>
            </a:r>
          </a:p>
          <a:p>
            <a:r>
              <a:rPr lang="en-GB" dirty="0"/>
              <a:t>For any reuse or distribution, you must make clear to others the licence terms of this work.</a:t>
            </a:r>
          </a:p>
          <a:p>
            <a:r>
              <a:rPr lang="en-GB" dirty="0"/>
              <a:t>Any of these conditions can be waived if you get permission from the copyright holder.</a:t>
            </a:r>
          </a:p>
          <a:p>
            <a:r>
              <a:rPr lang="en-GB" dirty="0"/>
              <a:t>Nothing in this license impairs or restricts the author's moral rights.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Full details of this licence can be found at </a:t>
            </a:r>
          </a:p>
          <a:p>
            <a:pPr marL="0" indent="0">
              <a:buNone/>
            </a:pPr>
            <a:r>
              <a:rPr lang="en-GB" u="sng" dirty="0">
                <a:hlinkClick r:id="rId2"/>
              </a:rPr>
              <a:t>http://creativecommons.org/licenses/by-nc-sa/2.0/uk/legalcode</a:t>
            </a:r>
            <a:endParaRPr lang="en-GB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FB8145-1D11-9E45-881F-A7E2299EB7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88445"/>
            <a:ext cx="3012558" cy="10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304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B9F0-D817-224A-B74A-E1E879A14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FE8ED-8EA0-C949-9AD8-05E6EFD3E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Exercise 1.3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9A7A55-13F0-1443-9134-A2EEE03A8D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6991"/>
            <a:ext cx="3012558" cy="10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098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321" y="7685"/>
            <a:ext cx="10515600" cy="1325563"/>
          </a:xfrm>
        </p:spPr>
        <p:txBody>
          <a:bodyPr/>
          <a:lstStyle/>
          <a:p>
            <a:r>
              <a:rPr lang="en-GB" dirty="0"/>
              <a:t>Inheritance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03" y="1128979"/>
            <a:ext cx="3851309" cy="5625639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r>
              <a:rPr lang="en-GB" sz="2400" b="1" dirty="0"/>
              <a:t>Inheritance</a:t>
            </a:r>
            <a:r>
              <a:rPr lang="en-GB" sz="2400" dirty="0"/>
              <a:t> central to OOP</a:t>
            </a:r>
          </a:p>
          <a:p>
            <a:r>
              <a:rPr lang="en-GB" sz="2400" b="1" dirty="0"/>
              <a:t>Subclass</a:t>
            </a:r>
            <a:r>
              <a:rPr lang="en-GB" sz="2400" dirty="0"/>
              <a:t> “inherits” properties of parent class (now referred to as the </a:t>
            </a:r>
            <a:r>
              <a:rPr lang="en-GB" sz="2400" b="1" dirty="0"/>
              <a:t>superclass</a:t>
            </a:r>
            <a:r>
              <a:rPr lang="en-GB" sz="2400" dirty="0"/>
              <a:t>)</a:t>
            </a:r>
          </a:p>
          <a:p>
            <a:r>
              <a:rPr lang="en-GB" sz="2400" dirty="0"/>
              <a:t>Subclass can be modified to have different properties from parent class i.e. similar, but different</a:t>
            </a:r>
          </a:p>
          <a:p>
            <a:r>
              <a:rPr lang="en-GB" sz="2400" dirty="0"/>
              <a:t>Enables coders to produce objects with reduced codebase</a:t>
            </a:r>
          </a:p>
          <a:p>
            <a:r>
              <a:rPr lang="en-GB" sz="2400" dirty="0"/>
              <a:t>Reduces code duplication</a:t>
            </a:r>
          </a:p>
          <a:p>
            <a:r>
              <a:rPr lang="en-GB" sz="2400" dirty="0"/>
              <a:t>Changes only need to be made in one place</a:t>
            </a:r>
          </a:p>
          <a:p>
            <a:endParaRPr lang="en-GB" dirty="0"/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3744" y="5117895"/>
            <a:ext cx="1691561" cy="10726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5"/>
          <a:stretch/>
        </p:blipFill>
        <p:spPr>
          <a:xfrm>
            <a:off x="3644533" y="5034688"/>
            <a:ext cx="2094213" cy="11199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612" y="3739042"/>
            <a:ext cx="1755339" cy="175533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234" y="5111826"/>
            <a:ext cx="2340227" cy="11471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023347" y="1319532"/>
            <a:ext cx="3847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Superclass: Vehicles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4099" y="2267134"/>
            <a:ext cx="27474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Class: Engine-powered</a:t>
            </a:r>
            <a:endParaRPr lang="en-GB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331208" y="2212710"/>
            <a:ext cx="1732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Human-powered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331208" y="3662605"/>
            <a:ext cx="1732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Bikes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8286" y="4588606"/>
            <a:ext cx="2812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Subclass: Cars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61064" y="4594675"/>
            <a:ext cx="3404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Subclass: Trucks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>
            <a:stCxn id="9" idx="2"/>
            <a:endCxn id="10" idx="0"/>
          </p:cNvCxnSpPr>
          <p:nvPr/>
        </p:nvCxnSpPr>
        <p:spPr>
          <a:xfrm flipH="1">
            <a:off x="6787784" y="1869417"/>
            <a:ext cx="2064795" cy="3384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2"/>
            <a:endCxn id="11" idx="0"/>
          </p:cNvCxnSpPr>
          <p:nvPr/>
        </p:nvCxnSpPr>
        <p:spPr>
          <a:xfrm>
            <a:off x="8852579" y="1869417"/>
            <a:ext cx="2344671" cy="3432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2"/>
          </p:cNvCxnSpPr>
          <p:nvPr/>
        </p:nvCxnSpPr>
        <p:spPr>
          <a:xfrm flipH="1">
            <a:off x="5791419" y="3161946"/>
            <a:ext cx="996365" cy="13330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4" idx="0"/>
          </p:cNvCxnSpPr>
          <p:nvPr/>
        </p:nvCxnSpPr>
        <p:spPr>
          <a:xfrm>
            <a:off x="7161064" y="3161946"/>
            <a:ext cx="2064795" cy="14327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1" idx="2"/>
            <a:endCxn id="12" idx="0"/>
          </p:cNvCxnSpPr>
          <p:nvPr/>
        </p:nvCxnSpPr>
        <p:spPr>
          <a:xfrm>
            <a:off x="11197250" y="3166817"/>
            <a:ext cx="0" cy="4957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970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Inheritance (2)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925517"/>
            <a:ext cx="4039943" cy="579558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algn="ctr"/>
            <a:r>
              <a:rPr lang="en-GB" dirty="0"/>
              <a:t>Class Code</a:t>
            </a:r>
            <a:br>
              <a:rPr lang="en-GB" dirty="0"/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039943" cy="3684588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class Dog: 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self.mood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"Sad"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get_mood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self.mood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set_mood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(self, data):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self.mood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= data</a:t>
            </a: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0939" y="1935042"/>
            <a:ext cx="3261946" cy="57955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ctr"/>
            <a:r>
              <a:rPr lang="en-GB" dirty="0"/>
              <a:t>“Main body” code</a:t>
            </a:r>
            <a:br>
              <a:rPr lang="en-GB" dirty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0939" y="2514600"/>
            <a:ext cx="3261946" cy="36845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dog1 = Dog()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print(dog1.get_mood())</a:t>
            </a:r>
          </a:p>
          <a:p>
            <a:endParaRPr lang="en-GB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7816362" y="1934308"/>
            <a:ext cx="1468315" cy="5795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Output</a:t>
            </a:r>
            <a:br>
              <a:rPr lang="en-GB" dirty="0"/>
            </a:br>
            <a:endParaRPr lang="en-GB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7816362" y="2513866"/>
            <a:ext cx="1468315" cy="3684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Sad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5892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Inheritance (3)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8" y="1925517"/>
            <a:ext cx="4039943" cy="579558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algn="ctr"/>
            <a:r>
              <a:rPr lang="en-GB" dirty="0"/>
              <a:t>Superclass Code</a:t>
            </a:r>
            <a:br>
              <a:rPr lang="en-GB" dirty="0"/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505075"/>
            <a:ext cx="4044461" cy="3684588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class Dog: 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self.mood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"Sad"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get_mood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self.mood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set_mood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(self, data):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self.mood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= data</a:t>
            </a: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3510" y="1935042"/>
            <a:ext cx="3736730" cy="57955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ctr"/>
            <a:r>
              <a:rPr lang="en-GB" dirty="0"/>
              <a:t>“Main body” code</a:t>
            </a:r>
            <a:br>
              <a:rPr lang="en-GB" dirty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3510" y="2514600"/>
            <a:ext cx="3736730" cy="36845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rottweiler1 = Rottweiler()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print(rottweiler1.get_mood())</a:t>
            </a:r>
          </a:p>
          <a:p>
            <a:endParaRPr lang="en-GB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10700238" y="1934308"/>
            <a:ext cx="1482970" cy="5795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Output</a:t>
            </a:r>
            <a:br>
              <a:rPr lang="en-GB" dirty="0"/>
            </a:br>
            <a:endParaRPr lang="en-GB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10700238" y="2513866"/>
            <a:ext cx="1482970" cy="3684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Sad</a:t>
            </a:r>
          </a:p>
          <a:p>
            <a:endParaRPr lang="en-GB" dirty="0"/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4035668" y="1934309"/>
            <a:ext cx="2919048" cy="5795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Subclass Code</a:t>
            </a:r>
            <a:br>
              <a:rPr lang="en-GB" dirty="0"/>
            </a:br>
            <a:endParaRPr lang="en-GB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044462" y="2513866"/>
            <a:ext cx="2910254" cy="36845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class Rottweiler(Dog):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pass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801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Inheritance and super()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was the point of that? The Rottweiler class does exactly the same as the dog class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Well, once we have created a subclass, we can build on it.  See the following example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5930E6-F699-DE46-B7D9-7490832005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6991"/>
            <a:ext cx="3012558" cy="10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1843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4048"/>
            <a:ext cx="10515600" cy="1325563"/>
          </a:xfrm>
        </p:spPr>
        <p:txBody>
          <a:bodyPr/>
          <a:lstStyle/>
          <a:p>
            <a:r>
              <a:rPr lang="en-GB" dirty="0"/>
              <a:t>Inheritance and super() (3)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24" y="1223962"/>
            <a:ext cx="5795352" cy="823912"/>
          </a:xfrm>
        </p:spPr>
        <p:txBody>
          <a:bodyPr/>
          <a:lstStyle/>
          <a:p>
            <a:r>
              <a:rPr lang="en-GB" dirty="0"/>
              <a:t>Superclass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2224" y="2047874"/>
            <a:ext cx="5795351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class Rectangle: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__(self, length, width):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self.length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length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self.width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width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area(self):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self.length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self.width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perimeter(self):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2 *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self.length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+ 2 *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self.width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223962"/>
            <a:ext cx="5820752" cy="823912"/>
          </a:xfrm>
        </p:spPr>
        <p:txBody>
          <a:bodyPr/>
          <a:lstStyle/>
          <a:p>
            <a:r>
              <a:rPr lang="en-GB" dirty="0"/>
              <a:t>Subclass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47874"/>
            <a:ext cx="5820752" cy="3684588"/>
          </a:xfrm>
        </p:spPr>
        <p:txBody>
          <a:bodyPr/>
          <a:lstStyle/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class Square(Rectangle):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__(self, length):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super().__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__(length, length)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864469" y="3388918"/>
            <a:ext cx="619002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In geometry, a square is a special type of rectangle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Here, a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/>
              <a:t> is a subclass of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Unlike the rectangle, we only need to define the square’s length on instantiation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The keyword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GB" sz="2000" dirty="0"/>
              <a:t> refers to the superclass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When initialising a square, we pass length twice to the initialisation method of the rectangle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We have therefore overridden the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en-GB" sz="2000" dirty="0"/>
              <a:t>method of rectangle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We can override any superclass method be redefining it in the subclass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A483A7-A4E8-104D-A20F-BA3B46B59B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6991"/>
            <a:ext cx="3012558" cy="10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8332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B9F0-D817-224A-B74A-E1E879A14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FE8ED-8EA0-C949-9AD8-05E6EFD3E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9A7A55-13F0-1443-9134-A2EEE03A8D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6991"/>
            <a:ext cx="3012558" cy="10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9429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B9F0-D817-224A-B74A-E1E879A14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FE8ED-8EA0-C949-9AD8-05E6EFD3E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Exercise 3, 4 and 5*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9A7A55-13F0-1443-9134-A2EEE03A8D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6991"/>
            <a:ext cx="3012558" cy="10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119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E9D4B-70CB-0B44-9750-DEFCC5B4E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How do you get to Carnegie Hall? Practice, practice, practice.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0DEDE-1B99-3142-9BEC-57C871701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>
              <a:solidFill>
                <a:srgbClr val="4472C4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4472C4"/>
                </a:solidFill>
              </a:rPr>
              <a:t>Happy coding!</a:t>
            </a:r>
          </a:p>
          <a:p>
            <a:pPr marL="0" indent="0">
              <a:buNone/>
            </a:pPr>
            <a:r>
              <a:rPr lang="en-GB" dirty="0">
                <a:solidFill>
                  <a:srgbClr val="4472C4"/>
                </a:solidFill>
              </a:rPr>
              <a:t>The </a:t>
            </a:r>
            <a:r>
              <a:rPr lang="en-GB" dirty="0" err="1">
                <a:solidFill>
                  <a:srgbClr val="4472C4"/>
                </a:solidFill>
              </a:rPr>
              <a:t>Babraham</a:t>
            </a:r>
            <a:r>
              <a:rPr lang="en-GB" dirty="0">
                <a:solidFill>
                  <a:srgbClr val="4472C4"/>
                </a:solidFill>
              </a:rPr>
              <a:t> Bioinformatics Team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EE05E7-1135-5640-8A4E-007D1AFC7B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6991"/>
            <a:ext cx="3012558" cy="10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562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 far dealt with Python as a </a:t>
            </a:r>
            <a:r>
              <a:rPr lang="en-GB" b="1" dirty="0"/>
              <a:t>procedural</a:t>
            </a:r>
            <a:r>
              <a:rPr lang="en-GB" dirty="0"/>
              <a:t> language – a series of instructions (like a food recipe)</a:t>
            </a:r>
          </a:p>
          <a:p>
            <a:r>
              <a:rPr lang="en-GB" dirty="0"/>
              <a:t>Easy to loose track of everything for big projects</a:t>
            </a:r>
          </a:p>
          <a:p>
            <a:r>
              <a:rPr lang="en-GB" dirty="0"/>
              <a:t>Object-oriented programming (OOP) designed to make it easier to writing more complex projects</a:t>
            </a:r>
          </a:p>
          <a:p>
            <a:r>
              <a:rPr lang="en-GB" dirty="0"/>
              <a:t>It is better suited to the human brain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9C76B1-2EBF-FB48-A52E-078D5083DA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4083"/>
            <a:ext cx="3012558" cy="10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92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321" y="7685"/>
            <a:ext cx="10515600" cy="1325563"/>
          </a:xfrm>
        </p:spPr>
        <p:txBody>
          <a:bodyPr/>
          <a:lstStyle/>
          <a:p>
            <a:r>
              <a:rPr lang="en-GB" dirty="0"/>
              <a:t>Introduction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430" y="1690688"/>
            <a:ext cx="4384078" cy="4351338"/>
          </a:xfrm>
        </p:spPr>
        <p:txBody>
          <a:bodyPr/>
          <a:lstStyle/>
          <a:p>
            <a:r>
              <a:rPr lang="en-GB" sz="2400" dirty="0"/>
              <a:t>Object are analogous to real-word objects (e.g. vehicles)</a:t>
            </a:r>
          </a:p>
          <a:p>
            <a:r>
              <a:rPr lang="en-GB" sz="2400" dirty="0"/>
              <a:t>Objects have properties (e.g. number of wheels, max speed)</a:t>
            </a:r>
          </a:p>
          <a:p>
            <a:r>
              <a:rPr lang="en-GB" sz="2400" dirty="0"/>
              <a:t>Related objects are grouped into classes (i.e. vehicles)</a:t>
            </a:r>
          </a:p>
          <a:p>
            <a:r>
              <a:rPr lang="en-GB" sz="2400" dirty="0"/>
              <a:t>And grouped into sub-classes (e.g. cars, trucks and bikes)</a:t>
            </a:r>
          </a:p>
          <a:p>
            <a:endParaRPr lang="en-GB" dirty="0"/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07" y="5117895"/>
            <a:ext cx="1691561" cy="10726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89"/>
          <a:stretch/>
        </p:blipFill>
        <p:spPr>
          <a:xfrm>
            <a:off x="3345596" y="5034687"/>
            <a:ext cx="2094213" cy="11375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675" y="3739042"/>
            <a:ext cx="1755339" cy="175533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297" y="5111826"/>
            <a:ext cx="2340227" cy="11471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87600" y="1346197"/>
            <a:ext cx="1732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Vehicles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22805" y="2207839"/>
            <a:ext cx="1732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Engine-powered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32271" y="2212710"/>
            <a:ext cx="1732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Human-powered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32271" y="3662605"/>
            <a:ext cx="1732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Bikes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42844" y="4594675"/>
            <a:ext cx="1732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Cars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60880" y="4594675"/>
            <a:ext cx="1732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Trucks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>
            <a:stCxn id="9" idx="2"/>
            <a:endCxn id="10" idx="0"/>
          </p:cNvCxnSpPr>
          <p:nvPr/>
        </p:nvCxnSpPr>
        <p:spPr>
          <a:xfrm flipH="1">
            <a:off x="6488847" y="1869417"/>
            <a:ext cx="2064795" cy="3384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2"/>
            <a:endCxn id="11" idx="0"/>
          </p:cNvCxnSpPr>
          <p:nvPr/>
        </p:nvCxnSpPr>
        <p:spPr>
          <a:xfrm>
            <a:off x="8553642" y="1869417"/>
            <a:ext cx="2344671" cy="3432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2"/>
          </p:cNvCxnSpPr>
          <p:nvPr/>
        </p:nvCxnSpPr>
        <p:spPr>
          <a:xfrm flipH="1">
            <a:off x="5492482" y="3161946"/>
            <a:ext cx="996365" cy="13330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4" idx="0"/>
          </p:cNvCxnSpPr>
          <p:nvPr/>
        </p:nvCxnSpPr>
        <p:spPr>
          <a:xfrm>
            <a:off x="6862127" y="3161946"/>
            <a:ext cx="2064795" cy="14327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1" idx="2"/>
            <a:endCxn id="12" idx="0"/>
          </p:cNvCxnSpPr>
          <p:nvPr/>
        </p:nvCxnSpPr>
        <p:spPr>
          <a:xfrm>
            <a:off x="10898313" y="3166817"/>
            <a:ext cx="0" cy="4957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958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1699"/>
          </a:xfrm>
        </p:spPr>
        <p:txBody>
          <a:bodyPr>
            <a:normAutofit fontScale="25000" lnSpcReduction="20000"/>
          </a:bodyPr>
          <a:lstStyle/>
          <a:p>
            <a:r>
              <a:rPr lang="en-GB" sz="7200" b="1" dirty="0"/>
              <a:t>Let’s define a dog class </a:t>
            </a:r>
            <a:r>
              <a:rPr lang="en-GB" sz="7200" dirty="0"/>
              <a:t>(this is not </a:t>
            </a:r>
            <a:r>
              <a:rPr lang="en-GB" sz="7200" i="1" dirty="0"/>
              <a:t>a</a:t>
            </a:r>
            <a:r>
              <a:rPr lang="en-GB" sz="7200" dirty="0"/>
              <a:t> dog, but the </a:t>
            </a:r>
            <a:r>
              <a:rPr lang="en-GB" sz="7200" i="1" dirty="0"/>
              <a:t>concept</a:t>
            </a:r>
            <a:r>
              <a:rPr lang="en-GB" sz="7200" dirty="0"/>
              <a:t> of a dog)</a:t>
            </a:r>
            <a:br>
              <a:rPr lang="en-GB" sz="7200" dirty="0"/>
            </a:br>
            <a:endParaRPr lang="en-GB" sz="7200" dirty="0"/>
          </a:p>
          <a:p>
            <a:r>
              <a:rPr lang="en-GB" sz="7200" dirty="0"/>
              <a:t>(Maybe surprisingly, classes are objects as well!)</a:t>
            </a:r>
          </a:p>
          <a:p>
            <a:pPr marL="0" indent="0">
              <a:buNone/>
            </a:pPr>
            <a:endParaRPr lang="en-GB" sz="7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class Dog:</a:t>
            </a:r>
          </a:p>
          <a:p>
            <a:pPr marL="0" indent="0">
              <a:buNone/>
            </a:pPr>
            <a:r>
              <a:rPr lang="en-GB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    pass</a:t>
            </a:r>
          </a:p>
          <a:p>
            <a:pPr marL="0" indent="0">
              <a:buNone/>
            </a:pPr>
            <a:endParaRPr lang="en-GB" sz="7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7200" dirty="0"/>
              <a:t>Type </a:t>
            </a:r>
            <a:r>
              <a:rPr lang="en-GB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Dog() </a:t>
            </a:r>
            <a:r>
              <a:rPr lang="en-GB" sz="7200" dirty="0"/>
              <a:t>into the interpreter:</a:t>
            </a:r>
          </a:p>
          <a:p>
            <a:pPr marL="0" indent="0">
              <a:buNone/>
            </a:pPr>
            <a:r>
              <a:rPr lang="en-GB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&lt;__</a:t>
            </a:r>
            <a:r>
              <a:rPr lang="en-GB" sz="7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main__.dog</a:t>
            </a:r>
            <a:r>
              <a:rPr lang="en-GB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 object at 0x0341D7B0&gt;</a:t>
            </a:r>
          </a:p>
          <a:p>
            <a:pPr marL="0" indent="0">
              <a:buNone/>
            </a:pPr>
            <a:endParaRPr lang="en-GB" sz="7200" dirty="0"/>
          </a:p>
          <a:p>
            <a:r>
              <a:rPr lang="en-GB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__main__ </a:t>
            </a:r>
            <a:r>
              <a:rPr lang="en-GB" sz="7200" dirty="0"/>
              <a:t>is the name of the module to which the dog class belongs (main is the Python interpreter)</a:t>
            </a:r>
            <a:br>
              <a:rPr lang="en-GB" sz="7200" dirty="0"/>
            </a:br>
            <a:endParaRPr lang="en-GB" sz="7200" dirty="0"/>
          </a:p>
          <a:p>
            <a:r>
              <a:rPr lang="en-GB" sz="7200" dirty="0"/>
              <a:t>Next is the name of the class followed by an internal memory address (written in hexadecimal)</a:t>
            </a:r>
          </a:p>
          <a:p>
            <a:pPr marL="0" indent="0">
              <a:buNone/>
            </a:pPr>
            <a:endParaRPr lang="en-GB" sz="7200" dirty="0"/>
          </a:p>
          <a:p>
            <a:r>
              <a:rPr lang="en-GB" sz="7200" dirty="0">
                <a:cs typeface="Courier New" panose="02070309020205020404" pitchFamily="49" charset="0"/>
              </a:rPr>
              <a:t>Classes by convention begin with capital letters</a:t>
            </a:r>
            <a:br>
              <a:rPr lang="en-GB" sz="7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sz="7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6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2874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5661"/>
          </a:xfrm>
        </p:spPr>
        <p:txBody>
          <a:bodyPr>
            <a:normAutofit/>
          </a:bodyPr>
          <a:lstStyle/>
          <a:p>
            <a:r>
              <a:rPr lang="en-GB" dirty="0"/>
              <a:t>To make an instance of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  <a:r>
              <a:rPr lang="en-GB" dirty="0"/>
              <a:t> class, simply call the class as you would a function: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snoopy = Dog()</a:t>
            </a:r>
            <a:b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/>
              <a:t>This is known as </a:t>
            </a:r>
            <a:r>
              <a:rPr lang="en-GB" b="1" dirty="0"/>
              <a:t>instantiation</a:t>
            </a:r>
            <a:br>
              <a:rPr lang="en-GB" b="1" dirty="0"/>
            </a:br>
            <a:endParaRPr lang="en-GB" b="1" dirty="0"/>
          </a:p>
          <a:p>
            <a:r>
              <a:rPr lang="en-GB" dirty="0"/>
              <a:t>This instance of the dog class is named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snoopy</a:t>
            </a:r>
            <a:r>
              <a:rPr lang="en-GB" dirty="0"/>
              <a:t>.  Similar to before, you may view its memory location: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Dog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main__.dog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object at 0x0410D7F0&gt;</a:t>
            </a:r>
          </a:p>
        </p:txBody>
      </p:sp>
    </p:spTree>
    <p:extLst>
      <p:ext uri="{BB962C8B-B14F-4D97-AF65-F5344CB8AC3E}">
        <p14:creationId xmlns:p14="http://schemas.microsoft.com/office/powerpoint/2010/main" val="4158585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Instance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Instances of a class may have </a:t>
            </a:r>
            <a:r>
              <a:rPr lang="en-GB" b="1" dirty="0"/>
              <a:t>methods</a:t>
            </a:r>
            <a:r>
              <a:rPr lang="en-GB" dirty="0"/>
              <a:t> (such as already seen with built-in objects) and store information in what is known as </a:t>
            </a:r>
            <a:r>
              <a:rPr lang="en-GB" b="1" dirty="0"/>
              <a:t>fields</a:t>
            </a:r>
          </a:p>
          <a:p>
            <a:r>
              <a:rPr lang="en-GB" dirty="0"/>
              <a:t>Collectively, methods and fields are known as </a:t>
            </a:r>
            <a:r>
              <a:rPr lang="en-GB" b="1" dirty="0"/>
              <a:t>attributes</a:t>
            </a:r>
          </a:p>
          <a:p>
            <a:r>
              <a:rPr lang="en-GB" dirty="0"/>
              <a:t> Both of these may be accessed using the dot notation: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snoopy.colour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'White'</a:t>
            </a:r>
          </a:p>
          <a:p>
            <a:r>
              <a:rPr lang="en-GB" dirty="0"/>
              <a:t>All other instances of the dog class will not have a colour field; only snoopy will be changed by this statement</a:t>
            </a:r>
          </a:p>
          <a:p>
            <a:r>
              <a:rPr lang="en-GB" dirty="0"/>
              <a:t>Although this is a simple and quick way to edit the snoopy instance, there are better ways to do this</a:t>
            </a:r>
          </a:p>
        </p:txBody>
      </p:sp>
    </p:spTree>
    <p:extLst>
      <p:ext uri="{BB962C8B-B14F-4D97-AF65-F5344CB8AC3E}">
        <p14:creationId xmlns:p14="http://schemas.microsoft.com/office/powerpoint/2010/main" val="3383284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3245"/>
          </a:xfrm>
        </p:spPr>
        <p:txBody>
          <a:bodyPr>
            <a:noAutofit/>
          </a:bodyPr>
          <a:lstStyle/>
          <a:p>
            <a:r>
              <a:rPr lang="en-GB" sz="2000" dirty="0"/>
              <a:t>Access method returns field values of an instance</a:t>
            </a:r>
          </a:p>
          <a:p>
            <a:r>
              <a:rPr lang="en-GB" sz="2000" dirty="0"/>
              <a:t>Use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2000" dirty="0"/>
              <a:t> to define a method (similar to a function)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GB" sz="2000" dirty="0"/>
              <a:t> refers to the </a:t>
            </a:r>
            <a:r>
              <a:rPr lang="en-GB" sz="2000" b="1" dirty="0"/>
              <a:t>current instance </a:t>
            </a:r>
            <a:r>
              <a:rPr lang="en-GB" sz="2000" dirty="0"/>
              <a:t>of a class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 Dog: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get_colour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self.colour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snoopy.get_colour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'White'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cs typeface="Courier New" panose="02070309020205020404" pitchFamily="49" charset="0"/>
              </a:rPr>
              <a:t>Why not simply use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snoopy.colour</a:t>
            </a:r>
            <a:r>
              <a:rPr lang="en-GB" sz="2000" dirty="0"/>
              <a:t>?  Well, with our method above, we can change the internal class code without causing problems.</a:t>
            </a:r>
            <a:endParaRPr lang="en-GB" sz="2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68537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methods (2)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331798"/>
            <a:ext cx="5157787" cy="823912"/>
          </a:xfrm>
        </p:spPr>
        <p:txBody>
          <a:bodyPr/>
          <a:lstStyle/>
          <a:p>
            <a:r>
              <a:rPr lang="en-GB" dirty="0"/>
              <a:t>Class: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155710"/>
            <a:ext cx="5157787" cy="36845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Dog: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get_colour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self.colour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animate(self):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self.mood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== 'Happy':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return('Wag Tail')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self.mood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== 'Angry':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return('Bite')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else: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return('Bark')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31798"/>
            <a:ext cx="5183188" cy="823912"/>
          </a:xfrm>
        </p:spPr>
        <p:txBody>
          <a:bodyPr>
            <a:normAutofit/>
          </a:bodyPr>
          <a:lstStyle/>
          <a:p>
            <a:r>
              <a:rPr lang="en-GB" dirty="0"/>
              <a:t>Code interacting with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55710"/>
            <a:ext cx="5183188" cy="36845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snoopy = Dog()</a:t>
            </a:r>
          </a:p>
          <a:p>
            <a:pPr marL="0" indent="0">
              <a:buNone/>
            </a:pP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GB" sz="2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snoopy.mood</a:t>
            </a: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 = "Happy"</a:t>
            </a:r>
          </a:p>
          <a:p>
            <a:pPr marL="0" indent="0">
              <a:buNone/>
            </a:pP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print((</a:t>
            </a:r>
            <a:r>
              <a:rPr lang="en-GB" sz="2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snoopy.animate</a:t>
            </a: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()))</a:t>
            </a:r>
          </a:p>
          <a:p>
            <a:pPr marL="0" indent="0">
              <a:buNone/>
            </a:pPr>
            <a:r>
              <a:rPr lang="en-GB" sz="2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snoopy.mood</a:t>
            </a: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 = "Angry"</a:t>
            </a:r>
          </a:p>
          <a:p>
            <a:pPr marL="0" indent="0">
              <a:buNone/>
            </a:pP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print((</a:t>
            </a:r>
            <a:r>
              <a:rPr lang="en-GB" sz="2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snoopy.animate</a:t>
            </a: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()))</a:t>
            </a:r>
          </a:p>
          <a:p>
            <a:pPr marL="0" indent="0">
              <a:buNone/>
            </a:pP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marL="0" indent="0">
              <a:buNone/>
            </a:pP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Wag Tail</a:t>
            </a:r>
          </a:p>
          <a:p>
            <a:pPr marL="0" indent="0">
              <a:buNone/>
            </a:pP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Bite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39788" y="1899979"/>
            <a:ext cx="8981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Access methods do not simply have to return a value:</a:t>
            </a:r>
          </a:p>
        </p:txBody>
      </p:sp>
    </p:spTree>
    <p:extLst>
      <p:ext uri="{BB962C8B-B14F-4D97-AF65-F5344CB8AC3E}">
        <p14:creationId xmlns:p14="http://schemas.microsoft.com/office/powerpoint/2010/main" val="539580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3848</TotalTime>
  <Words>2112</Words>
  <Application>Microsoft Macintosh PowerPoint</Application>
  <PresentationFormat>Widescreen</PresentationFormat>
  <Paragraphs>354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Office Theme</vt:lpstr>
      <vt:lpstr>Understanding Object Oriented Programming in Python</vt:lpstr>
      <vt:lpstr>Licence</vt:lpstr>
      <vt:lpstr>Introduction</vt:lpstr>
      <vt:lpstr>Introduction (2)</vt:lpstr>
      <vt:lpstr>Defining classes</vt:lpstr>
      <vt:lpstr>Instantiation</vt:lpstr>
      <vt:lpstr>Instance attributes</vt:lpstr>
      <vt:lpstr>Access methods</vt:lpstr>
      <vt:lpstr>Access methods (2)</vt:lpstr>
      <vt:lpstr>Predicate methods</vt:lpstr>
      <vt:lpstr>Predicate methods (2)</vt:lpstr>
      <vt:lpstr>Predicate methods (3)</vt:lpstr>
      <vt:lpstr>Initialisation methods</vt:lpstr>
      <vt:lpstr>String methods</vt:lpstr>
      <vt:lpstr>Modification methods</vt:lpstr>
      <vt:lpstr>Class attributes</vt:lpstr>
      <vt:lpstr>Exercises</vt:lpstr>
      <vt:lpstr>Class attributes (2)</vt:lpstr>
      <vt:lpstr>Static methods</vt:lpstr>
      <vt:lpstr>Exercises</vt:lpstr>
      <vt:lpstr>Inheritance </vt:lpstr>
      <vt:lpstr>Inheritance (2)</vt:lpstr>
      <vt:lpstr>Inheritance (3)</vt:lpstr>
      <vt:lpstr>Inheritance and super() (2)</vt:lpstr>
      <vt:lpstr>Inheritance and super() (3)</vt:lpstr>
      <vt:lpstr>Exercises</vt:lpstr>
      <vt:lpstr>Exercises</vt:lpstr>
      <vt:lpstr>How do you get to Carnegie Hall? Practice, practice, practice.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Pylot</dc:title>
  <dc:creator>Microsoft Office User</dc:creator>
  <cp:lastModifiedBy>Microsoft Office User</cp:lastModifiedBy>
  <cp:revision>366</cp:revision>
  <dcterms:created xsi:type="dcterms:W3CDTF">2020-01-12T18:26:52Z</dcterms:created>
  <dcterms:modified xsi:type="dcterms:W3CDTF">2020-08-26T16:38:37Z</dcterms:modified>
</cp:coreProperties>
</file>