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19"/>
  </p:notesMasterIdLst>
  <p:handoutMasterIdLst>
    <p:handoutMasterId r:id="rId120"/>
  </p:handoutMasterIdLst>
  <p:sldIdLst>
    <p:sldId id="266" r:id="rId5"/>
    <p:sldId id="571" r:id="rId6"/>
    <p:sldId id="417" r:id="rId7"/>
    <p:sldId id="677" r:id="rId8"/>
    <p:sldId id="427" r:id="rId9"/>
    <p:sldId id="416" r:id="rId10"/>
    <p:sldId id="441" r:id="rId11"/>
    <p:sldId id="629" r:id="rId12"/>
    <p:sldId id="443" r:id="rId13"/>
    <p:sldId id="542" r:id="rId14"/>
    <p:sldId id="562" r:id="rId15"/>
    <p:sldId id="567" r:id="rId16"/>
    <p:sldId id="547" r:id="rId17"/>
    <p:sldId id="550" r:id="rId18"/>
    <p:sldId id="545" r:id="rId19"/>
    <p:sldId id="548" r:id="rId20"/>
    <p:sldId id="650" r:id="rId21"/>
    <p:sldId id="561" r:id="rId22"/>
    <p:sldId id="610" r:id="rId23"/>
    <p:sldId id="570" r:id="rId24"/>
    <p:sldId id="563" r:id="rId25"/>
    <p:sldId id="565" r:id="rId26"/>
    <p:sldId id="580" r:id="rId27"/>
    <p:sldId id="624" r:id="rId28"/>
    <p:sldId id="568" r:id="rId29"/>
    <p:sldId id="630" r:id="rId30"/>
    <p:sldId id="645" r:id="rId31"/>
    <p:sldId id="649" r:id="rId32"/>
    <p:sldId id="460" r:id="rId33"/>
    <p:sldId id="461" r:id="rId34"/>
    <p:sldId id="462" r:id="rId35"/>
    <p:sldId id="463" r:id="rId36"/>
    <p:sldId id="625" r:id="rId37"/>
    <p:sldId id="465" r:id="rId38"/>
    <p:sldId id="466" r:id="rId39"/>
    <p:sldId id="626" r:id="rId40"/>
    <p:sldId id="627" r:id="rId41"/>
    <p:sldId id="628" r:id="rId42"/>
    <p:sldId id="640" r:id="rId43"/>
    <p:sldId id="664" r:id="rId44"/>
    <p:sldId id="476" r:id="rId45"/>
    <p:sldId id="477" r:id="rId46"/>
    <p:sldId id="479" r:id="rId47"/>
    <p:sldId id="678" r:id="rId48"/>
    <p:sldId id="644" r:id="rId49"/>
    <p:sldId id="480" r:id="rId50"/>
    <p:sldId id="482" r:id="rId51"/>
    <p:sldId id="481" r:id="rId52"/>
    <p:sldId id="483" r:id="rId53"/>
    <p:sldId id="608" r:id="rId54"/>
    <p:sldId id="613" r:id="rId55"/>
    <p:sldId id="674" r:id="rId56"/>
    <p:sldId id="681" r:id="rId57"/>
    <p:sldId id="573" r:id="rId58"/>
    <p:sldId id="658" r:id="rId59"/>
    <p:sldId id="669" r:id="rId60"/>
    <p:sldId id="667" r:id="rId61"/>
    <p:sldId id="668" r:id="rId62"/>
    <p:sldId id="687" r:id="rId63"/>
    <p:sldId id="671" r:id="rId64"/>
    <p:sldId id="484" r:id="rId65"/>
    <p:sldId id="655" r:id="rId66"/>
    <p:sldId id="656" r:id="rId67"/>
    <p:sldId id="657" r:id="rId68"/>
    <p:sldId id="672" r:id="rId69"/>
    <p:sldId id="488" r:id="rId70"/>
    <p:sldId id="683" r:id="rId71"/>
    <p:sldId id="634" r:id="rId72"/>
    <p:sldId id="659" r:id="rId73"/>
    <p:sldId id="530" r:id="rId74"/>
    <p:sldId id="531" r:id="rId75"/>
    <p:sldId id="581" r:id="rId76"/>
    <p:sldId id="660" r:id="rId77"/>
    <p:sldId id="535" r:id="rId78"/>
    <p:sldId id="537" r:id="rId79"/>
    <p:sldId id="538" r:id="rId80"/>
    <p:sldId id="539" r:id="rId81"/>
    <p:sldId id="540" r:id="rId82"/>
    <p:sldId id="651" r:id="rId83"/>
    <p:sldId id="528" r:id="rId84"/>
    <p:sldId id="680" r:id="rId85"/>
    <p:sldId id="576" r:id="rId86"/>
    <p:sldId id="684" r:id="rId87"/>
    <p:sldId id="496" r:id="rId88"/>
    <p:sldId id="602" r:id="rId89"/>
    <p:sldId id="615" r:id="rId90"/>
    <p:sldId id="604" r:id="rId91"/>
    <p:sldId id="685" r:id="rId92"/>
    <p:sldId id="492" r:id="rId93"/>
    <p:sldId id="595" r:id="rId94"/>
    <p:sldId id="594" r:id="rId95"/>
    <p:sldId id="493" r:id="rId96"/>
    <p:sldId id="589" r:id="rId97"/>
    <p:sldId id="609" r:id="rId98"/>
    <p:sldId id="686" r:id="rId99"/>
    <p:sldId id="591" r:id="rId100"/>
    <p:sldId id="501" r:id="rId101"/>
    <p:sldId id="590" r:id="rId102"/>
    <p:sldId id="504" r:id="rId103"/>
    <p:sldId id="596" r:id="rId104"/>
    <p:sldId id="598" r:id="rId105"/>
    <p:sldId id="505" r:id="rId106"/>
    <p:sldId id="600" r:id="rId107"/>
    <p:sldId id="654" r:id="rId108"/>
    <p:sldId id="578" r:id="rId109"/>
    <p:sldId id="682" r:id="rId110"/>
    <p:sldId id="617" r:id="rId111"/>
    <p:sldId id="584" r:id="rId112"/>
    <p:sldId id="517" r:id="rId113"/>
    <p:sldId id="653" r:id="rId114"/>
    <p:sldId id="612" r:id="rId115"/>
    <p:sldId id="587" r:id="rId116"/>
    <p:sldId id="579" r:id="rId117"/>
    <p:sldId id="523" r:id="rId1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Inglesfield" initials="SI" lastIdx="1" clrIdx="0">
    <p:extLst>
      <p:ext uri="{19B8F6BF-5375-455C-9EA6-DF929625EA0E}">
        <p15:presenceInfo xmlns:p15="http://schemas.microsoft.com/office/powerpoint/2012/main" userId="S-1-5-21-735597918-3191700965-2342372472-184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ADA"/>
    <a:srgbClr val="92D050"/>
    <a:srgbClr val="A6A6A6"/>
    <a:srgbClr val="009900"/>
    <a:srgbClr val="FF9E12"/>
    <a:srgbClr val="FFFFFF"/>
    <a:srgbClr val="FCFCDC"/>
    <a:srgbClr val="DCE6F2"/>
    <a:srgbClr val="E9EDF4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61270" autoAdjust="0"/>
  </p:normalViewPr>
  <p:slideViewPr>
    <p:cSldViewPr>
      <p:cViewPr varScale="1">
        <p:scale>
          <a:sx n="70" d="100"/>
          <a:sy n="70" d="100"/>
        </p:scale>
        <p:origin x="204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2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90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26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16" Type="http://schemas.openxmlformats.org/officeDocument/2006/relationships/slide" Target="slides/slide112.xml"/><Relationship Id="rId124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handoutMaster" Target="handoutMasters/handoutMaster1.xml"/><Relationship Id="rId125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Inglesfield" userId="786ea869-d7bc-40c5-8c89-61066508cb32" providerId="ADAL" clId="{58E5B317-607A-43DF-A8BE-C3C43457A8AD}"/>
    <pc:docChg chg="custSel delSld modSld">
      <pc:chgData name="Sarah Inglesfield" userId="786ea869-d7bc-40c5-8c89-61066508cb32" providerId="ADAL" clId="{58E5B317-607A-43DF-A8BE-C3C43457A8AD}" dt="2024-11-18T08:55:07.844" v="220" actId="2696"/>
      <pc:docMkLst>
        <pc:docMk/>
      </pc:docMkLst>
      <pc:sldChg chg="modNotes">
        <pc:chgData name="Sarah Inglesfield" userId="786ea869-d7bc-40c5-8c89-61066508cb32" providerId="ADAL" clId="{58E5B317-607A-43DF-A8BE-C3C43457A8AD}" dt="2024-11-18T08:54:46.336" v="1" actId="368"/>
        <pc:sldMkLst>
          <pc:docMk/>
          <pc:sldMk cId="847665210" sldId="266"/>
        </pc:sldMkLst>
      </pc:sldChg>
      <pc:sldChg chg="modNotes">
        <pc:chgData name="Sarah Inglesfield" userId="786ea869-d7bc-40c5-8c89-61066508cb32" providerId="ADAL" clId="{58E5B317-607A-43DF-A8BE-C3C43457A8AD}" dt="2024-11-18T08:54:46.354" v="11" actId="368"/>
        <pc:sldMkLst>
          <pc:docMk/>
          <pc:sldMk cId="2572884528" sldId="416"/>
        </pc:sldMkLst>
      </pc:sldChg>
      <pc:sldChg chg="modNotes">
        <pc:chgData name="Sarah Inglesfield" userId="786ea869-d7bc-40c5-8c89-61066508cb32" providerId="ADAL" clId="{58E5B317-607A-43DF-A8BE-C3C43457A8AD}" dt="2024-11-18T08:54:46.345" v="5" actId="368"/>
        <pc:sldMkLst>
          <pc:docMk/>
          <pc:sldMk cId="3305935997" sldId="417"/>
        </pc:sldMkLst>
      </pc:sldChg>
      <pc:sldChg chg="modNotes">
        <pc:chgData name="Sarah Inglesfield" userId="786ea869-d7bc-40c5-8c89-61066508cb32" providerId="ADAL" clId="{58E5B317-607A-43DF-A8BE-C3C43457A8AD}" dt="2024-11-18T08:54:46.351" v="9" actId="368"/>
        <pc:sldMkLst>
          <pc:docMk/>
          <pc:sldMk cId="2208355715" sldId="427"/>
        </pc:sldMkLst>
      </pc:sldChg>
      <pc:sldChg chg="modNotes">
        <pc:chgData name="Sarah Inglesfield" userId="786ea869-d7bc-40c5-8c89-61066508cb32" providerId="ADAL" clId="{58E5B317-607A-43DF-A8BE-C3C43457A8AD}" dt="2024-11-18T08:54:46.357" v="13" actId="368"/>
        <pc:sldMkLst>
          <pc:docMk/>
          <pc:sldMk cId="1824755539" sldId="441"/>
        </pc:sldMkLst>
      </pc:sldChg>
      <pc:sldChg chg="modNotes">
        <pc:chgData name="Sarah Inglesfield" userId="786ea869-d7bc-40c5-8c89-61066508cb32" providerId="ADAL" clId="{58E5B317-607A-43DF-A8BE-C3C43457A8AD}" dt="2024-11-18T08:54:46.363" v="17" actId="368"/>
        <pc:sldMkLst>
          <pc:docMk/>
          <pc:sldMk cId="3662714596" sldId="443"/>
        </pc:sldMkLst>
      </pc:sldChg>
      <pc:sldChg chg="modNotes">
        <pc:chgData name="Sarah Inglesfield" userId="786ea869-d7bc-40c5-8c89-61066508cb32" providerId="ADAL" clId="{58E5B317-607A-43DF-A8BE-C3C43457A8AD}" dt="2024-11-18T08:54:46.423" v="57" actId="368"/>
        <pc:sldMkLst>
          <pc:docMk/>
          <pc:sldMk cId="1031163899" sldId="460"/>
        </pc:sldMkLst>
      </pc:sldChg>
      <pc:sldChg chg="modNotes">
        <pc:chgData name="Sarah Inglesfield" userId="786ea869-d7bc-40c5-8c89-61066508cb32" providerId="ADAL" clId="{58E5B317-607A-43DF-A8BE-C3C43457A8AD}" dt="2024-11-18T08:54:46.425" v="59" actId="368"/>
        <pc:sldMkLst>
          <pc:docMk/>
          <pc:sldMk cId="2135306225" sldId="461"/>
        </pc:sldMkLst>
      </pc:sldChg>
      <pc:sldChg chg="modNotes">
        <pc:chgData name="Sarah Inglesfield" userId="786ea869-d7bc-40c5-8c89-61066508cb32" providerId="ADAL" clId="{58E5B317-607A-43DF-A8BE-C3C43457A8AD}" dt="2024-11-18T08:54:46.428" v="61" actId="368"/>
        <pc:sldMkLst>
          <pc:docMk/>
          <pc:sldMk cId="2793841226" sldId="462"/>
        </pc:sldMkLst>
      </pc:sldChg>
      <pc:sldChg chg="modNotes">
        <pc:chgData name="Sarah Inglesfield" userId="786ea869-d7bc-40c5-8c89-61066508cb32" providerId="ADAL" clId="{58E5B317-607A-43DF-A8BE-C3C43457A8AD}" dt="2024-11-18T08:54:46.431" v="63" actId="368"/>
        <pc:sldMkLst>
          <pc:docMk/>
          <pc:sldMk cId="1096292750" sldId="463"/>
        </pc:sldMkLst>
      </pc:sldChg>
      <pc:sldChg chg="modNotes">
        <pc:chgData name="Sarah Inglesfield" userId="786ea869-d7bc-40c5-8c89-61066508cb32" providerId="ADAL" clId="{58E5B317-607A-43DF-A8BE-C3C43457A8AD}" dt="2024-11-18T08:54:46.437" v="67" actId="368"/>
        <pc:sldMkLst>
          <pc:docMk/>
          <pc:sldMk cId="1376759670" sldId="465"/>
        </pc:sldMkLst>
      </pc:sldChg>
      <pc:sldChg chg="modNotes">
        <pc:chgData name="Sarah Inglesfield" userId="786ea869-d7bc-40c5-8c89-61066508cb32" providerId="ADAL" clId="{58E5B317-607A-43DF-A8BE-C3C43457A8AD}" dt="2024-11-18T08:54:46.450" v="75" actId="368"/>
        <pc:sldMkLst>
          <pc:docMk/>
          <pc:sldMk cId="2583800777" sldId="476"/>
        </pc:sldMkLst>
      </pc:sldChg>
      <pc:sldChg chg="modNotes">
        <pc:chgData name="Sarah Inglesfield" userId="786ea869-d7bc-40c5-8c89-61066508cb32" providerId="ADAL" clId="{58E5B317-607A-43DF-A8BE-C3C43457A8AD}" dt="2024-11-18T08:54:46.453" v="77" actId="368"/>
        <pc:sldMkLst>
          <pc:docMk/>
          <pc:sldMk cId="867177875" sldId="477"/>
        </pc:sldMkLst>
      </pc:sldChg>
      <pc:sldChg chg="modNotes">
        <pc:chgData name="Sarah Inglesfield" userId="786ea869-d7bc-40c5-8c89-61066508cb32" providerId="ADAL" clId="{58E5B317-607A-43DF-A8BE-C3C43457A8AD}" dt="2024-11-18T08:54:46.456" v="79" actId="368"/>
        <pc:sldMkLst>
          <pc:docMk/>
          <pc:sldMk cId="300829419" sldId="479"/>
        </pc:sldMkLst>
      </pc:sldChg>
      <pc:sldChg chg="modNotes">
        <pc:chgData name="Sarah Inglesfield" userId="786ea869-d7bc-40c5-8c89-61066508cb32" providerId="ADAL" clId="{58E5B317-607A-43DF-A8BE-C3C43457A8AD}" dt="2024-11-18T08:54:46.465" v="85" actId="368"/>
        <pc:sldMkLst>
          <pc:docMk/>
          <pc:sldMk cId="1411753499" sldId="480"/>
        </pc:sldMkLst>
      </pc:sldChg>
      <pc:sldChg chg="modNotes">
        <pc:chgData name="Sarah Inglesfield" userId="786ea869-d7bc-40c5-8c89-61066508cb32" providerId="ADAL" clId="{58E5B317-607A-43DF-A8BE-C3C43457A8AD}" dt="2024-11-18T08:54:46.470" v="89" actId="368"/>
        <pc:sldMkLst>
          <pc:docMk/>
          <pc:sldMk cId="2112872945" sldId="481"/>
        </pc:sldMkLst>
      </pc:sldChg>
      <pc:sldChg chg="modNotes">
        <pc:chgData name="Sarah Inglesfield" userId="786ea869-d7bc-40c5-8c89-61066508cb32" providerId="ADAL" clId="{58E5B317-607A-43DF-A8BE-C3C43457A8AD}" dt="2024-11-18T08:54:46.467" v="87" actId="368"/>
        <pc:sldMkLst>
          <pc:docMk/>
          <pc:sldMk cId="3028642088" sldId="482"/>
        </pc:sldMkLst>
      </pc:sldChg>
      <pc:sldChg chg="modNotes">
        <pc:chgData name="Sarah Inglesfield" userId="786ea869-d7bc-40c5-8c89-61066508cb32" providerId="ADAL" clId="{58E5B317-607A-43DF-A8BE-C3C43457A8AD}" dt="2024-11-18T08:54:46.473" v="91" actId="368"/>
        <pc:sldMkLst>
          <pc:docMk/>
          <pc:sldMk cId="3170111023" sldId="483"/>
        </pc:sldMkLst>
      </pc:sldChg>
      <pc:sldChg chg="modNotes">
        <pc:chgData name="Sarah Inglesfield" userId="786ea869-d7bc-40c5-8c89-61066508cb32" providerId="ADAL" clId="{58E5B317-607A-43DF-A8BE-C3C43457A8AD}" dt="2024-11-18T08:54:46.508" v="115" actId="368"/>
        <pc:sldMkLst>
          <pc:docMk/>
          <pc:sldMk cId="3777216101" sldId="484"/>
        </pc:sldMkLst>
      </pc:sldChg>
      <pc:sldChg chg="modNotes">
        <pc:chgData name="Sarah Inglesfield" userId="786ea869-d7bc-40c5-8c89-61066508cb32" providerId="ADAL" clId="{58E5B317-607A-43DF-A8BE-C3C43457A8AD}" dt="2024-11-18T08:54:46.523" v="125" actId="368"/>
        <pc:sldMkLst>
          <pc:docMk/>
          <pc:sldMk cId="71245843" sldId="488"/>
        </pc:sldMkLst>
      </pc:sldChg>
      <pc:sldChg chg="modNotes">
        <pc:chgData name="Sarah Inglesfield" userId="786ea869-d7bc-40c5-8c89-61066508cb32" providerId="ADAL" clId="{58E5B317-607A-43DF-A8BE-C3C43457A8AD}" dt="2024-11-18T08:54:46.595" v="171" actId="368"/>
        <pc:sldMkLst>
          <pc:docMk/>
          <pc:sldMk cId="1460720681" sldId="492"/>
        </pc:sldMkLst>
      </pc:sldChg>
      <pc:sldChg chg="modNotes">
        <pc:chgData name="Sarah Inglesfield" userId="786ea869-d7bc-40c5-8c89-61066508cb32" providerId="ADAL" clId="{58E5B317-607A-43DF-A8BE-C3C43457A8AD}" dt="2024-11-18T08:54:46.605" v="177" actId="368"/>
        <pc:sldMkLst>
          <pc:docMk/>
          <pc:sldMk cId="2426294397" sldId="493"/>
        </pc:sldMkLst>
      </pc:sldChg>
      <pc:sldChg chg="modNotes">
        <pc:chgData name="Sarah Inglesfield" userId="786ea869-d7bc-40c5-8c89-61066508cb32" providerId="ADAL" clId="{58E5B317-607A-43DF-A8BE-C3C43457A8AD}" dt="2024-11-18T08:54:46.581" v="161" actId="368"/>
        <pc:sldMkLst>
          <pc:docMk/>
          <pc:sldMk cId="4059846787" sldId="496"/>
        </pc:sldMkLst>
      </pc:sldChg>
      <pc:sldChg chg="modNotes">
        <pc:chgData name="Sarah Inglesfield" userId="786ea869-d7bc-40c5-8c89-61066508cb32" providerId="ADAL" clId="{58E5B317-607A-43DF-A8BE-C3C43457A8AD}" dt="2024-11-18T08:54:46.621" v="187" actId="368"/>
        <pc:sldMkLst>
          <pc:docMk/>
          <pc:sldMk cId="2030888607" sldId="501"/>
        </pc:sldMkLst>
      </pc:sldChg>
      <pc:sldChg chg="modNotes">
        <pc:chgData name="Sarah Inglesfield" userId="786ea869-d7bc-40c5-8c89-61066508cb32" providerId="ADAL" clId="{58E5B317-607A-43DF-A8BE-C3C43457A8AD}" dt="2024-11-18T08:54:46.627" v="191" actId="368"/>
        <pc:sldMkLst>
          <pc:docMk/>
          <pc:sldMk cId="3938843165" sldId="504"/>
        </pc:sldMkLst>
      </pc:sldChg>
      <pc:sldChg chg="modNotes">
        <pc:chgData name="Sarah Inglesfield" userId="786ea869-d7bc-40c5-8c89-61066508cb32" providerId="ADAL" clId="{58E5B317-607A-43DF-A8BE-C3C43457A8AD}" dt="2024-11-18T08:54:46.635" v="197" actId="368"/>
        <pc:sldMkLst>
          <pc:docMk/>
          <pc:sldMk cId="2505942179" sldId="505"/>
        </pc:sldMkLst>
      </pc:sldChg>
      <pc:sldChg chg="modNotes">
        <pc:chgData name="Sarah Inglesfield" userId="786ea869-d7bc-40c5-8c89-61066508cb32" providerId="ADAL" clId="{58E5B317-607A-43DF-A8BE-C3C43457A8AD}" dt="2024-11-18T08:54:46.655" v="211" actId="368"/>
        <pc:sldMkLst>
          <pc:docMk/>
          <pc:sldMk cId="2580790531" sldId="517"/>
        </pc:sldMkLst>
      </pc:sldChg>
      <pc:sldChg chg="modNotes">
        <pc:chgData name="Sarah Inglesfield" userId="786ea869-d7bc-40c5-8c89-61066508cb32" providerId="ADAL" clId="{58E5B317-607A-43DF-A8BE-C3C43457A8AD}" dt="2024-11-18T08:54:46.667" v="219" actId="368"/>
        <pc:sldMkLst>
          <pc:docMk/>
          <pc:sldMk cId="2097205079" sldId="523"/>
        </pc:sldMkLst>
      </pc:sldChg>
      <pc:sldChg chg="modNotes">
        <pc:chgData name="Sarah Inglesfield" userId="786ea869-d7bc-40c5-8c89-61066508cb32" providerId="ADAL" clId="{58E5B317-607A-43DF-A8BE-C3C43457A8AD}" dt="2024-11-18T08:54:46.568" v="153" actId="368"/>
        <pc:sldMkLst>
          <pc:docMk/>
          <pc:sldMk cId="1703131939" sldId="528"/>
        </pc:sldMkLst>
      </pc:sldChg>
      <pc:sldChg chg="modNotes">
        <pc:chgData name="Sarah Inglesfield" userId="786ea869-d7bc-40c5-8c89-61066508cb32" providerId="ADAL" clId="{58E5B317-607A-43DF-A8BE-C3C43457A8AD}" dt="2024-11-18T08:54:46.535" v="133" actId="368"/>
        <pc:sldMkLst>
          <pc:docMk/>
          <pc:sldMk cId="3623107393" sldId="530"/>
        </pc:sldMkLst>
      </pc:sldChg>
      <pc:sldChg chg="modNotes">
        <pc:chgData name="Sarah Inglesfield" userId="786ea869-d7bc-40c5-8c89-61066508cb32" providerId="ADAL" clId="{58E5B317-607A-43DF-A8BE-C3C43457A8AD}" dt="2024-11-18T08:54:46.538" v="135" actId="368"/>
        <pc:sldMkLst>
          <pc:docMk/>
          <pc:sldMk cId="1701077167" sldId="531"/>
        </pc:sldMkLst>
      </pc:sldChg>
      <pc:sldChg chg="modNotes">
        <pc:chgData name="Sarah Inglesfield" userId="786ea869-d7bc-40c5-8c89-61066508cb32" providerId="ADAL" clId="{58E5B317-607A-43DF-A8BE-C3C43457A8AD}" dt="2024-11-18T08:54:46.548" v="141" actId="368"/>
        <pc:sldMkLst>
          <pc:docMk/>
          <pc:sldMk cId="1938279627" sldId="535"/>
        </pc:sldMkLst>
      </pc:sldChg>
      <pc:sldChg chg="modNotes">
        <pc:chgData name="Sarah Inglesfield" userId="786ea869-d7bc-40c5-8c89-61066508cb32" providerId="ADAL" clId="{58E5B317-607A-43DF-A8BE-C3C43457A8AD}" dt="2024-11-18T08:54:46.552" v="143" actId="368"/>
        <pc:sldMkLst>
          <pc:docMk/>
          <pc:sldMk cId="251237152" sldId="537"/>
        </pc:sldMkLst>
      </pc:sldChg>
      <pc:sldChg chg="modNotes">
        <pc:chgData name="Sarah Inglesfield" userId="786ea869-d7bc-40c5-8c89-61066508cb32" providerId="ADAL" clId="{58E5B317-607A-43DF-A8BE-C3C43457A8AD}" dt="2024-11-18T08:54:46.555" v="145" actId="368"/>
        <pc:sldMkLst>
          <pc:docMk/>
          <pc:sldMk cId="3267222266" sldId="538"/>
        </pc:sldMkLst>
      </pc:sldChg>
      <pc:sldChg chg="modNotes">
        <pc:chgData name="Sarah Inglesfield" userId="786ea869-d7bc-40c5-8c89-61066508cb32" providerId="ADAL" clId="{58E5B317-607A-43DF-A8BE-C3C43457A8AD}" dt="2024-11-18T08:54:46.559" v="147" actId="368"/>
        <pc:sldMkLst>
          <pc:docMk/>
          <pc:sldMk cId="4153226326" sldId="539"/>
        </pc:sldMkLst>
      </pc:sldChg>
      <pc:sldChg chg="modNotes">
        <pc:chgData name="Sarah Inglesfield" userId="786ea869-d7bc-40c5-8c89-61066508cb32" providerId="ADAL" clId="{58E5B317-607A-43DF-A8BE-C3C43457A8AD}" dt="2024-11-18T08:54:46.562" v="149" actId="368"/>
        <pc:sldMkLst>
          <pc:docMk/>
          <pc:sldMk cId="299084459" sldId="540"/>
        </pc:sldMkLst>
      </pc:sldChg>
      <pc:sldChg chg="modNotes">
        <pc:chgData name="Sarah Inglesfield" userId="786ea869-d7bc-40c5-8c89-61066508cb32" providerId="ADAL" clId="{58E5B317-607A-43DF-A8BE-C3C43457A8AD}" dt="2024-11-18T08:54:46.366" v="19" actId="368"/>
        <pc:sldMkLst>
          <pc:docMk/>
          <pc:sldMk cId="2865208894" sldId="542"/>
        </pc:sldMkLst>
      </pc:sldChg>
      <pc:sldChg chg="modNotes">
        <pc:chgData name="Sarah Inglesfield" userId="786ea869-d7bc-40c5-8c89-61066508cb32" providerId="ADAL" clId="{58E5B317-607A-43DF-A8BE-C3C43457A8AD}" dt="2024-11-18T08:54:46.381" v="29" actId="368"/>
        <pc:sldMkLst>
          <pc:docMk/>
          <pc:sldMk cId="3194019844" sldId="545"/>
        </pc:sldMkLst>
      </pc:sldChg>
      <pc:sldChg chg="modNotes">
        <pc:chgData name="Sarah Inglesfield" userId="786ea869-d7bc-40c5-8c89-61066508cb32" providerId="ADAL" clId="{58E5B317-607A-43DF-A8BE-C3C43457A8AD}" dt="2024-11-18T08:54:46.374" v="25" actId="368"/>
        <pc:sldMkLst>
          <pc:docMk/>
          <pc:sldMk cId="3196978154" sldId="547"/>
        </pc:sldMkLst>
      </pc:sldChg>
      <pc:sldChg chg="modNotes">
        <pc:chgData name="Sarah Inglesfield" userId="786ea869-d7bc-40c5-8c89-61066508cb32" providerId="ADAL" clId="{58E5B317-607A-43DF-A8BE-C3C43457A8AD}" dt="2024-11-18T08:54:46.384" v="31" actId="368"/>
        <pc:sldMkLst>
          <pc:docMk/>
          <pc:sldMk cId="1889414194" sldId="548"/>
        </pc:sldMkLst>
      </pc:sldChg>
      <pc:sldChg chg="modNotes">
        <pc:chgData name="Sarah Inglesfield" userId="786ea869-d7bc-40c5-8c89-61066508cb32" providerId="ADAL" clId="{58E5B317-607A-43DF-A8BE-C3C43457A8AD}" dt="2024-11-18T08:54:46.379" v="27" actId="368"/>
        <pc:sldMkLst>
          <pc:docMk/>
          <pc:sldMk cId="2695992353" sldId="550"/>
        </pc:sldMkLst>
      </pc:sldChg>
      <pc:sldChg chg="modNotes">
        <pc:chgData name="Sarah Inglesfield" userId="786ea869-d7bc-40c5-8c89-61066508cb32" providerId="ADAL" clId="{58E5B317-607A-43DF-A8BE-C3C43457A8AD}" dt="2024-11-18T08:54:46.391" v="35" actId="368"/>
        <pc:sldMkLst>
          <pc:docMk/>
          <pc:sldMk cId="3393160559" sldId="561"/>
        </pc:sldMkLst>
      </pc:sldChg>
      <pc:sldChg chg="modNotes">
        <pc:chgData name="Sarah Inglesfield" userId="786ea869-d7bc-40c5-8c89-61066508cb32" providerId="ADAL" clId="{58E5B317-607A-43DF-A8BE-C3C43457A8AD}" dt="2024-11-18T08:54:46.369" v="21" actId="368"/>
        <pc:sldMkLst>
          <pc:docMk/>
          <pc:sldMk cId="1908965991" sldId="562"/>
        </pc:sldMkLst>
      </pc:sldChg>
      <pc:sldChg chg="modNotes">
        <pc:chgData name="Sarah Inglesfield" userId="786ea869-d7bc-40c5-8c89-61066508cb32" providerId="ADAL" clId="{58E5B317-607A-43DF-A8BE-C3C43457A8AD}" dt="2024-11-18T08:54:46.399" v="41" actId="368"/>
        <pc:sldMkLst>
          <pc:docMk/>
          <pc:sldMk cId="446593121" sldId="563"/>
        </pc:sldMkLst>
      </pc:sldChg>
      <pc:sldChg chg="modNotes">
        <pc:chgData name="Sarah Inglesfield" userId="786ea869-d7bc-40c5-8c89-61066508cb32" providerId="ADAL" clId="{58E5B317-607A-43DF-A8BE-C3C43457A8AD}" dt="2024-11-18T08:54:46.402" v="43" actId="368"/>
        <pc:sldMkLst>
          <pc:docMk/>
          <pc:sldMk cId="3291841174" sldId="565"/>
        </pc:sldMkLst>
      </pc:sldChg>
      <pc:sldChg chg="modNotes">
        <pc:chgData name="Sarah Inglesfield" userId="786ea869-d7bc-40c5-8c89-61066508cb32" providerId="ADAL" clId="{58E5B317-607A-43DF-A8BE-C3C43457A8AD}" dt="2024-11-18T08:54:46.371" v="23" actId="368"/>
        <pc:sldMkLst>
          <pc:docMk/>
          <pc:sldMk cId="2720786279" sldId="567"/>
        </pc:sldMkLst>
      </pc:sldChg>
      <pc:sldChg chg="modNotes">
        <pc:chgData name="Sarah Inglesfield" userId="786ea869-d7bc-40c5-8c89-61066508cb32" providerId="ADAL" clId="{58E5B317-607A-43DF-A8BE-C3C43457A8AD}" dt="2024-11-18T08:54:46.411" v="49" actId="368"/>
        <pc:sldMkLst>
          <pc:docMk/>
          <pc:sldMk cId="1604065159" sldId="568"/>
        </pc:sldMkLst>
      </pc:sldChg>
      <pc:sldChg chg="modNotes">
        <pc:chgData name="Sarah Inglesfield" userId="786ea869-d7bc-40c5-8c89-61066508cb32" providerId="ADAL" clId="{58E5B317-607A-43DF-A8BE-C3C43457A8AD}" dt="2024-11-18T08:54:46.396" v="39" actId="368"/>
        <pc:sldMkLst>
          <pc:docMk/>
          <pc:sldMk cId="2506212236" sldId="570"/>
        </pc:sldMkLst>
      </pc:sldChg>
      <pc:sldChg chg="modNotes">
        <pc:chgData name="Sarah Inglesfield" userId="786ea869-d7bc-40c5-8c89-61066508cb32" providerId="ADAL" clId="{58E5B317-607A-43DF-A8BE-C3C43457A8AD}" dt="2024-11-18T08:54:46.342" v="3" actId="368"/>
        <pc:sldMkLst>
          <pc:docMk/>
          <pc:sldMk cId="2183058588" sldId="571"/>
        </pc:sldMkLst>
      </pc:sldChg>
      <pc:sldChg chg="modNotes">
        <pc:chgData name="Sarah Inglesfield" userId="786ea869-d7bc-40c5-8c89-61066508cb32" providerId="ADAL" clId="{58E5B317-607A-43DF-A8BE-C3C43457A8AD}" dt="2024-11-18T08:54:46.487" v="101" actId="368"/>
        <pc:sldMkLst>
          <pc:docMk/>
          <pc:sldMk cId="3688965699" sldId="573"/>
        </pc:sldMkLst>
      </pc:sldChg>
      <pc:sldChg chg="modNotes">
        <pc:chgData name="Sarah Inglesfield" userId="786ea869-d7bc-40c5-8c89-61066508cb32" providerId="ADAL" clId="{58E5B317-607A-43DF-A8BE-C3C43457A8AD}" dt="2024-11-18T08:54:46.575" v="157" actId="368"/>
        <pc:sldMkLst>
          <pc:docMk/>
          <pc:sldMk cId="1665754047" sldId="576"/>
        </pc:sldMkLst>
      </pc:sldChg>
      <pc:sldChg chg="modNotes">
        <pc:chgData name="Sarah Inglesfield" userId="786ea869-d7bc-40c5-8c89-61066508cb32" providerId="ADAL" clId="{58E5B317-607A-43DF-A8BE-C3C43457A8AD}" dt="2024-11-18T08:54:46.644" v="203" actId="368"/>
        <pc:sldMkLst>
          <pc:docMk/>
          <pc:sldMk cId="376902104" sldId="578"/>
        </pc:sldMkLst>
      </pc:sldChg>
      <pc:sldChg chg="modNotes">
        <pc:chgData name="Sarah Inglesfield" userId="786ea869-d7bc-40c5-8c89-61066508cb32" providerId="ADAL" clId="{58E5B317-607A-43DF-A8BE-C3C43457A8AD}" dt="2024-11-18T08:54:46.665" v="217" actId="368"/>
        <pc:sldMkLst>
          <pc:docMk/>
          <pc:sldMk cId="2857459716" sldId="579"/>
        </pc:sldMkLst>
      </pc:sldChg>
      <pc:sldChg chg="modNotes">
        <pc:chgData name="Sarah Inglesfield" userId="786ea869-d7bc-40c5-8c89-61066508cb32" providerId="ADAL" clId="{58E5B317-607A-43DF-A8BE-C3C43457A8AD}" dt="2024-11-18T08:54:46.405" v="45" actId="368"/>
        <pc:sldMkLst>
          <pc:docMk/>
          <pc:sldMk cId="365298446" sldId="580"/>
        </pc:sldMkLst>
      </pc:sldChg>
      <pc:sldChg chg="modNotes">
        <pc:chgData name="Sarah Inglesfield" userId="786ea869-d7bc-40c5-8c89-61066508cb32" providerId="ADAL" clId="{58E5B317-607A-43DF-A8BE-C3C43457A8AD}" dt="2024-11-18T08:54:46.542" v="137" actId="368"/>
        <pc:sldMkLst>
          <pc:docMk/>
          <pc:sldMk cId="3372716341" sldId="581"/>
        </pc:sldMkLst>
      </pc:sldChg>
      <pc:sldChg chg="modNotes">
        <pc:chgData name="Sarah Inglesfield" userId="786ea869-d7bc-40c5-8c89-61066508cb32" providerId="ADAL" clId="{58E5B317-607A-43DF-A8BE-C3C43457A8AD}" dt="2024-11-18T08:54:46.652" v="209" actId="368"/>
        <pc:sldMkLst>
          <pc:docMk/>
          <pc:sldMk cId="4189518809" sldId="584"/>
        </pc:sldMkLst>
      </pc:sldChg>
      <pc:sldChg chg="modNotes">
        <pc:chgData name="Sarah Inglesfield" userId="786ea869-d7bc-40c5-8c89-61066508cb32" providerId="ADAL" clId="{58E5B317-607A-43DF-A8BE-C3C43457A8AD}" dt="2024-11-18T08:54:46.662" v="215" actId="368"/>
        <pc:sldMkLst>
          <pc:docMk/>
          <pc:sldMk cId="1994521355" sldId="587"/>
        </pc:sldMkLst>
      </pc:sldChg>
      <pc:sldChg chg="modNotes">
        <pc:chgData name="Sarah Inglesfield" userId="786ea869-d7bc-40c5-8c89-61066508cb32" providerId="ADAL" clId="{58E5B317-607A-43DF-A8BE-C3C43457A8AD}" dt="2024-11-18T08:54:46.608" v="179" actId="368"/>
        <pc:sldMkLst>
          <pc:docMk/>
          <pc:sldMk cId="749179470" sldId="589"/>
        </pc:sldMkLst>
      </pc:sldChg>
      <pc:sldChg chg="modNotes">
        <pc:chgData name="Sarah Inglesfield" userId="786ea869-d7bc-40c5-8c89-61066508cb32" providerId="ADAL" clId="{58E5B317-607A-43DF-A8BE-C3C43457A8AD}" dt="2024-11-18T08:54:46.625" v="189" actId="368"/>
        <pc:sldMkLst>
          <pc:docMk/>
          <pc:sldMk cId="3492705295" sldId="590"/>
        </pc:sldMkLst>
      </pc:sldChg>
      <pc:sldChg chg="modNotes">
        <pc:chgData name="Sarah Inglesfield" userId="786ea869-d7bc-40c5-8c89-61066508cb32" providerId="ADAL" clId="{58E5B317-607A-43DF-A8BE-C3C43457A8AD}" dt="2024-11-18T08:54:46.617" v="185" actId="368"/>
        <pc:sldMkLst>
          <pc:docMk/>
          <pc:sldMk cId="497869046" sldId="591"/>
        </pc:sldMkLst>
      </pc:sldChg>
      <pc:sldChg chg="modNotes">
        <pc:chgData name="Sarah Inglesfield" userId="786ea869-d7bc-40c5-8c89-61066508cb32" providerId="ADAL" clId="{58E5B317-607A-43DF-A8BE-C3C43457A8AD}" dt="2024-11-18T08:54:46.602" v="175" actId="368"/>
        <pc:sldMkLst>
          <pc:docMk/>
          <pc:sldMk cId="2345192589" sldId="594"/>
        </pc:sldMkLst>
      </pc:sldChg>
      <pc:sldChg chg="modNotes">
        <pc:chgData name="Sarah Inglesfield" userId="786ea869-d7bc-40c5-8c89-61066508cb32" providerId="ADAL" clId="{58E5B317-607A-43DF-A8BE-C3C43457A8AD}" dt="2024-11-18T08:54:46.599" v="173" actId="368"/>
        <pc:sldMkLst>
          <pc:docMk/>
          <pc:sldMk cId="703697729" sldId="595"/>
        </pc:sldMkLst>
      </pc:sldChg>
      <pc:sldChg chg="modNotes">
        <pc:chgData name="Sarah Inglesfield" userId="786ea869-d7bc-40c5-8c89-61066508cb32" providerId="ADAL" clId="{58E5B317-607A-43DF-A8BE-C3C43457A8AD}" dt="2024-11-18T08:54:46.630" v="193" actId="368"/>
        <pc:sldMkLst>
          <pc:docMk/>
          <pc:sldMk cId="1757671017" sldId="596"/>
        </pc:sldMkLst>
      </pc:sldChg>
      <pc:sldChg chg="modNotes">
        <pc:chgData name="Sarah Inglesfield" userId="786ea869-d7bc-40c5-8c89-61066508cb32" providerId="ADAL" clId="{58E5B317-607A-43DF-A8BE-C3C43457A8AD}" dt="2024-11-18T08:54:46.633" v="195" actId="368"/>
        <pc:sldMkLst>
          <pc:docMk/>
          <pc:sldMk cId="1408390550" sldId="598"/>
        </pc:sldMkLst>
      </pc:sldChg>
      <pc:sldChg chg="modNotes">
        <pc:chgData name="Sarah Inglesfield" userId="786ea869-d7bc-40c5-8c89-61066508cb32" providerId="ADAL" clId="{58E5B317-607A-43DF-A8BE-C3C43457A8AD}" dt="2024-11-18T08:54:46.638" v="199" actId="368"/>
        <pc:sldMkLst>
          <pc:docMk/>
          <pc:sldMk cId="61329644" sldId="600"/>
        </pc:sldMkLst>
      </pc:sldChg>
      <pc:sldChg chg="modNotes">
        <pc:chgData name="Sarah Inglesfield" userId="786ea869-d7bc-40c5-8c89-61066508cb32" providerId="ADAL" clId="{58E5B317-607A-43DF-A8BE-C3C43457A8AD}" dt="2024-11-18T08:54:46.584" v="163" actId="368"/>
        <pc:sldMkLst>
          <pc:docMk/>
          <pc:sldMk cId="986929472" sldId="602"/>
        </pc:sldMkLst>
      </pc:sldChg>
      <pc:sldChg chg="modNotes">
        <pc:chgData name="Sarah Inglesfield" userId="786ea869-d7bc-40c5-8c89-61066508cb32" providerId="ADAL" clId="{58E5B317-607A-43DF-A8BE-C3C43457A8AD}" dt="2024-11-18T08:54:46.590" v="167" actId="368"/>
        <pc:sldMkLst>
          <pc:docMk/>
          <pc:sldMk cId="964590054" sldId="604"/>
        </pc:sldMkLst>
      </pc:sldChg>
      <pc:sldChg chg="modNotes">
        <pc:chgData name="Sarah Inglesfield" userId="786ea869-d7bc-40c5-8c89-61066508cb32" providerId="ADAL" clId="{58E5B317-607A-43DF-A8BE-C3C43457A8AD}" dt="2024-11-18T08:54:46.476" v="93" actId="368"/>
        <pc:sldMkLst>
          <pc:docMk/>
          <pc:sldMk cId="1451032957" sldId="608"/>
        </pc:sldMkLst>
      </pc:sldChg>
      <pc:sldChg chg="modNotes">
        <pc:chgData name="Sarah Inglesfield" userId="786ea869-d7bc-40c5-8c89-61066508cb32" providerId="ADAL" clId="{58E5B317-607A-43DF-A8BE-C3C43457A8AD}" dt="2024-11-18T08:54:46.611" v="181" actId="368"/>
        <pc:sldMkLst>
          <pc:docMk/>
          <pc:sldMk cId="801286485" sldId="609"/>
        </pc:sldMkLst>
      </pc:sldChg>
      <pc:sldChg chg="modNotes">
        <pc:chgData name="Sarah Inglesfield" userId="786ea869-d7bc-40c5-8c89-61066508cb32" providerId="ADAL" clId="{58E5B317-607A-43DF-A8BE-C3C43457A8AD}" dt="2024-11-18T08:54:46.393" v="37" actId="368"/>
        <pc:sldMkLst>
          <pc:docMk/>
          <pc:sldMk cId="2526957342" sldId="610"/>
        </pc:sldMkLst>
      </pc:sldChg>
      <pc:sldChg chg="modNotes">
        <pc:chgData name="Sarah Inglesfield" userId="786ea869-d7bc-40c5-8c89-61066508cb32" providerId="ADAL" clId="{58E5B317-607A-43DF-A8BE-C3C43457A8AD}" dt="2024-11-18T08:54:46.479" v="95" actId="368"/>
        <pc:sldMkLst>
          <pc:docMk/>
          <pc:sldMk cId="57935852" sldId="613"/>
        </pc:sldMkLst>
      </pc:sldChg>
      <pc:sldChg chg="modNotes">
        <pc:chgData name="Sarah Inglesfield" userId="786ea869-d7bc-40c5-8c89-61066508cb32" providerId="ADAL" clId="{58E5B317-607A-43DF-A8BE-C3C43457A8AD}" dt="2024-11-18T08:54:46.587" v="165" actId="368"/>
        <pc:sldMkLst>
          <pc:docMk/>
          <pc:sldMk cId="1727124689" sldId="615"/>
        </pc:sldMkLst>
      </pc:sldChg>
      <pc:sldChg chg="modNotes">
        <pc:chgData name="Sarah Inglesfield" userId="786ea869-d7bc-40c5-8c89-61066508cb32" providerId="ADAL" clId="{58E5B317-607A-43DF-A8BE-C3C43457A8AD}" dt="2024-11-18T08:54:46.649" v="207" actId="368"/>
        <pc:sldMkLst>
          <pc:docMk/>
          <pc:sldMk cId="1528934348" sldId="617"/>
        </pc:sldMkLst>
      </pc:sldChg>
      <pc:sldChg chg="modNotes">
        <pc:chgData name="Sarah Inglesfield" userId="786ea869-d7bc-40c5-8c89-61066508cb32" providerId="ADAL" clId="{58E5B317-607A-43DF-A8BE-C3C43457A8AD}" dt="2024-11-18T08:54:46.408" v="47" actId="368"/>
        <pc:sldMkLst>
          <pc:docMk/>
          <pc:sldMk cId="2213177684" sldId="624"/>
        </pc:sldMkLst>
      </pc:sldChg>
      <pc:sldChg chg="modNotes">
        <pc:chgData name="Sarah Inglesfield" userId="786ea869-d7bc-40c5-8c89-61066508cb32" providerId="ADAL" clId="{58E5B317-607A-43DF-A8BE-C3C43457A8AD}" dt="2024-11-18T08:54:46.434" v="65" actId="368"/>
        <pc:sldMkLst>
          <pc:docMk/>
          <pc:sldMk cId="1105205262" sldId="625"/>
        </pc:sldMkLst>
      </pc:sldChg>
      <pc:sldChg chg="modNotes">
        <pc:chgData name="Sarah Inglesfield" userId="786ea869-d7bc-40c5-8c89-61066508cb32" providerId="ADAL" clId="{58E5B317-607A-43DF-A8BE-C3C43457A8AD}" dt="2024-11-18T08:54:46.441" v="69" actId="368"/>
        <pc:sldMkLst>
          <pc:docMk/>
          <pc:sldMk cId="37757563" sldId="628"/>
        </pc:sldMkLst>
      </pc:sldChg>
      <pc:sldChg chg="modNotes">
        <pc:chgData name="Sarah Inglesfield" userId="786ea869-d7bc-40c5-8c89-61066508cb32" providerId="ADAL" clId="{58E5B317-607A-43DF-A8BE-C3C43457A8AD}" dt="2024-11-18T08:54:46.360" v="15" actId="368"/>
        <pc:sldMkLst>
          <pc:docMk/>
          <pc:sldMk cId="1568674060" sldId="629"/>
        </pc:sldMkLst>
      </pc:sldChg>
      <pc:sldChg chg="modNotes">
        <pc:chgData name="Sarah Inglesfield" userId="786ea869-d7bc-40c5-8c89-61066508cb32" providerId="ADAL" clId="{58E5B317-607A-43DF-A8BE-C3C43457A8AD}" dt="2024-11-18T08:54:46.414" v="51" actId="368"/>
        <pc:sldMkLst>
          <pc:docMk/>
          <pc:sldMk cId="3203789122" sldId="630"/>
        </pc:sldMkLst>
      </pc:sldChg>
      <pc:sldChg chg="modNotes">
        <pc:chgData name="Sarah Inglesfield" userId="786ea869-d7bc-40c5-8c89-61066508cb32" providerId="ADAL" clId="{58E5B317-607A-43DF-A8BE-C3C43457A8AD}" dt="2024-11-18T08:54:46.529" v="129" actId="368"/>
        <pc:sldMkLst>
          <pc:docMk/>
          <pc:sldMk cId="2182880771" sldId="634"/>
        </pc:sldMkLst>
      </pc:sldChg>
      <pc:sldChg chg="modNotes">
        <pc:chgData name="Sarah Inglesfield" userId="786ea869-d7bc-40c5-8c89-61066508cb32" providerId="ADAL" clId="{58E5B317-607A-43DF-A8BE-C3C43457A8AD}" dt="2024-11-18T08:54:46.444" v="71" actId="368"/>
        <pc:sldMkLst>
          <pc:docMk/>
          <pc:sldMk cId="3203098781" sldId="640"/>
        </pc:sldMkLst>
      </pc:sldChg>
      <pc:sldChg chg="modNotes">
        <pc:chgData name="Sarah Inglesfield" userId="786ea869-d7bc-40c5-8c89-61066508cb32" providerId="ADAL" clId="{58E5B317-607A-43DF-A8BE-C3C43457A8AD}" dt="2024-11-18T08:54:46.461" v="83" actId="368"/>
        <pc:sldMkLst>
          <pc:docMk/>
          <pc:sldMk cId="3746673762" sldId="644"/>
        </pc:sldMkLst>
      </pc:sldChg>
      <pc:sldChg chg="modNotes">
        <pc:chgData name="Sarah Inglesfield" userId="786ea869-d7bc-40c5-8c89-61066508cb32" providerId="ADAL" clId="{58E5B317-607A-43DF-A8BE-C3C43457A8AD}" dt="2024-11-18T08:54:46.417" v="53" actId="368"/>
        <pc:sldMkLst>
          <pc:docMk/>
          <pc:sldMk cId="2437860728" sldId="645"/>
        </pc:sldMkLst>
      </pc:sldChg>
      <pc:sldChg chg="modNotes">
        <pc:chgData name="Sarah Inglesfield" userId="786ea869-d7bc-40c5-8c89-61066508cb32" providerId="ADAL" clId="{58E5B317-607A-43DF-A8BE-C3C43457A8AD}" dt="2024-11-18T08:54:46.420" v="55" actId="368"/>
        <pc:sldMkLst>
          <pc:docMk/>
          <pc:sldMk cId="4181148815" sldId="649"/>
        </pc:sldMkLst>
      </pc:sldChg>
      <pc:sldChg chg="modNotes">
        <pc:chgData name="Sarah Inglesfield" userId="786ea869-d7bc-40c5-8c89-61066508cb32" providerId="ADAL" clId="{58E5B317-607A-43DF-A8BE-C3C43457A8AD}" dt="2024-11-18T08:54:46.388" v="33" actId="368"/>
        <pc:sldMkLst>
          <pc:docMk/>
          <pc:sldMk cId="3147213441" sldId="650"/>
        </pc:sldMkLst>
      </pc:sldChg>
      <pc:sldChg chg="modNotes">
        <pc:chgData name="Sarah Inglesfield" userId="786ea869-d7bc-40c5-8c89-61066508cb32" providerId="ADAL" clId="{58E5B317-607A-43DF-A8BE-C3C43457A8AD}" dt="2024-11-18T08:54:46.565" v="151" actId="368"/>
        <pc:sldMkLst>
          <pc:docMk/>
          <pc:sldMk cId="2546938851" sldId="651"/>
        </pc:sldMkLst>
      </pc:sldChg>
      <pc:sldChg chg="modNotes">
        <pc:chgData name="Sarah Inglesfield" userId="786ea869-d7bc-40c5-8c89-61066508cb32" providerId="ADAL" clId="{58E5B317-607A-43DF-A8BE-C3C43457A8AD}" dt="2024-11-18T08:54:46.658" v="213" actId="368"/>
        <pc:sldMkLst>
          <pc:docMk/>
          <pc:sldMk cId="2440235494" sldId="653"/>
        </pc:sldMkLst>
      </pc:sldChg>
      <pc:sldChg chg="modNotes">
        <pc:chgData name="Sarah Inglesfield" userId="786ea869-d7bc-40c5-8c89-61066508cb32" providerId="ADAL" clId="{58E5B317-607A-43DF-A8BE-C3C43457A8AD}" dt="2024-11-18T08:54:46.641" v="201" actId="368"/>
        <pc:sldMkLst>
          <pc:docMk/>
          <pc:sldMk cId="3133422098" sldId="654"/>
        </pc:sldMkLst>
      </pc:sldChg>
      <pc:sldChg chg="modNotes">
        <pc:chgData name="Sarah Inglesfield" userId="786ea869-d7bc-40c5-8c89-61066508cb32" providerId="ADAL" clId="{58E5B317-607A-43DF-A8BE-C3C43457A8AD}" dt="2024-11-18T08:54:46.511" v="117" actId="368"/>
        <pc:sldMkLst>
          <pc:docMk/>
          <pc:sldMk cId="3154709473" sldId="655"/>
        </pc:sldMkLst>
      </pc:sldChg>
      <pc:sldChg chg="modNotes">
        <pc:chgData name="Sarah Inglesfield" userId="786ea869-d7bc-40c5-8c89-61066508cb32" providerId="ADAL" clId="{58E5B317-607A-43DF-A8BE-C3C43457A8AD}" dt="2024-11-18T08:54:46.514" v="119" actId="368"/>
        <pc:sldMkLst>
          <pc:docMk/>
          <pc:sldMk cId="852221044" sldId="656"/>
        </pc:sldMkLst>
      </pc:sldChg>
      <pc:sldChg chg="modNotes">
        <pc:chgData name="Sarah Inglesfield" userId="786ea869-d7bc-40c5-8c89-61066508cb32" providerId="ADAL" clId="{58E5B317-607A-43DF-A8BE-C3C43457A8AD}" dt="2024-11-18T08:54:46.517" v="121" actId="368"/>
        <pc:sldMkLst>
          <pc:docMk/>
          <pc:sldMk cId="1693611372" sldId="657"/>
        </pc:sldMkLst>
      </pc:sldChg>
      <pc:sldChg chg="modNotes">
        <pc:chgData name="Sarah Inglesfield" userId="786ea869-d7bc-40c5-8c89-61066508cb32" providerId="ADAL" clId="{58E5B317-607A-43DF-A8BE-C3C43457A8AD}" dt="2024-11-18T08:54:46.490" v="103" actId="368"/>
        <pc:sldMkLst>
          <pc:docMk/>
          <pc:sldMk cId="3813668242" sldId="658"/>
        </pc:sldMkLst>
      </pc:sldChg>
      <pc:sldChg chg="modNotes">
        <pc:chgData name="Sarah Inglesfield" userId="786ea869-d7bc-40c5-8c89-61066508cb32" providerId="ADAL" clId="{58E5B317-607A-43DF-A8BE-C3C43457A8AD}" dt="2024-11-18T08:54:46.533" v="131" actId="368"/>
        <pc:sldMkLst>
          <pc:docMk/>
          <pc:sldMk cId="1393462461" sldId="659"/>
        </pc:sldMkLst>
      </pc:sldChg>
      <pc:sldChg chg="modNotes">
        <pc:chgData name="Sarah Inglesfield" userId="786ea869-d7bc-40c5-8c89-61066508cb32" providerId="ADAL" clId="{58E5B317-607A-43DF-A8BE-C3C43457A8AD}" dt="2024-11-18T08:54:46.545" v="139" actId="368"/>
        <pc:sldMkLst>
          <pc:docMk/>
          <pc:sldMk cId="4207711134" sldId="660"/>
        </pc:sldMkLst>
      </pc:sldChg>
      <pc:sldChg chg="modNotes">
        <pc:chgData name="Sarah Inglesfield" userId="786ea869-d7bc-40c5-8c89-61066508cb32" providerId="ADAL" clId="{58E5B317-607A-43DF-A8BE-C3C43457A8AD}" dt="2024-11-18T08:54:46.447" v="73" actId="368"/>
        <pc:sldMkLst>
          <pc:docMk/>
          <pc:sldMk cId="346515080" sldId="664"/>
        </pc:sldMkLst>
      </pc:sldChg>
      <pc:sldChg chg="modNotes">
        <pc:chgData name="Sarah Inglesfield" userId="786ea869-d7bc-40c5-8c89-61066508cb32" providerId="ADAL" clId="{58E5B317-607A-43DF-A8BE-C3C43457A8AD}" dt="2024-11-18T08:54:46.495" v="107" actId="368"/>
        <pc:sldMkLst>
          <pc:docMk/>
          <pc:sldMk cId="136168872" sldId="667"/>
        </pc:sldMkLst>
      </pc:sldChg>
      <pc:sldChg chg="modNotes">
        <pc:chgData name="Sarah Inglesfield" userId="786ea869-d7bc-40c5-8c89-61066508cb32" providerId="ADAL" clId="{58E5B317-607A-43DF-A8BE-C3C43457A8AD}" dt="2024-11-18T08:54:46.498" v="109" actId="368"/>
        <pc:sldMkLst>
          <pc:docMk/>
          <pc:sldMk cId="150623807" sldId="668"/>
        </pc:sldMkLst>
      </pc:sldChg>
      <pc:sldChg chg="modNotes">
        <pc:chgData name="Sarah Inglesfield" userId="786ea869-d7bc-40c5-8c89-61066508cb32" providerId="ADAL" clId="{58E5B317-607A-43DF-A8BE-C3C43457A8AD}" dt="2024-11-18T08:54:46.493" v="105" actId="368"/>
        <pc:sldMkLst>
          <pc:docMk/>
          <pc:sldMk cId="3548512652" sldId="669"/>
        </pc:sldMkLst>
      </pc:sldChg>
      <pc:sldChg chg="del">
        <pc:chgData name="Sarah Inglesfield" userId="786ea869-d7bc-40c5-8c89-61066508cb32" providerId="ADAL" clId="{58E5B317-607A-43DF-A8BE-C3C43457A8AD}" dt="2024-11-18T08:55:07.844" v="220" actId="2696"/>
        <pc:sldMkLst>
          <pc:docMk/>
          <pc:sldMk cId="2344231189" sldId="670"/>
        </pc:sldMkLst>
      </pc:sldChg>
      <pc:sldChg chg="modNotes">
        <pc:chgData name="Sarah Inglesfield" userId="786ea869-d7bc-40c5-8c89-61066508cb32" providerId="ADAL" clId="{58E5B317-607A-43DF-A8BE-C3C43457A8AD}" dt="2024-11-18T08:54:46.505" v="113" actId="368"/>
        <pc:sldMkLst>
          <pc:docMk/>
          <pc:sldMk cId="4141426762" sldId="671"/>
        </pc:sldMkLst>
      </pc:sldChg>
      <pc:sldChg chg="modNotes">
        <pc:chgData name="Sarah Inglesfield" userId="786ea869-d7bc-40c5-8c89-61066508cb32" providerId="ADAL" clId="{58E5B317-607A-43DF-A8BE-C3C43457A8AD}" dt="2024-11-18T08:54:46.520" v="123" actId="368"/>
        <pc:sldMkLst>
          <pc:docMk/>
          <pc:sldMk cId="2186646079" sldId="672"/>
        </pc:sldMkLst>
      </pc:sldChg>
      <pc:sldChg chg="modNotes">
        <pc:chgData name="Sarah Inglesfield" userId="786ea869-d7bc-40c5-8c89-61066508cb32" providerId="ADAL" clId="{58E5B317-607A-43DF-A8BE-C3C43457A8AD}" dt="2024-11-18T08:54:46.481" v="97" actId="368"/>
        <pc:sldMkLst>
          <pc:docMk/>
          <pc:sldMk cId="3311404045" sldId="674"/>
        </pc:sldMkLst>
      </pc:sldChg>
      <pc:sldChg chg="modNotes">
        <pc:chgData name="Sarah Inglesfield" userId="786ea869-d7bc-40c5-8c89-61066508cb32" providerId="ADAL" clId="{58E5B317-607A-43DF-A8BE-C3C43457A8AD}" dt="2024-11-18T08:54:46.348" v="7" actId="368"/>
        <pc:sldMkLst>
          <pc:docMk/>
          <pc:sldMk cId="2576157954" sldId="677"/>
        </pc:sldMkLst>
      </pc:sldChg>
      <pc:sldChg chg="modNotes">
        <pc:chgData name="Sarah Inglesfield" userId="786ea869-d7bc-40c5-8c89-61066508cb32" providerId="ADAL" clId="{58E5B317-607A-43DF-A8BE-C3C43457A8AD}" dt="2024-11-18T08:54:46.458" v="81" actId="368"/>
        <pc:sldMkLst>
          <pc:docMk/>
          <pc:sldMk cId="3226937081" sldId="678"/>
        </pc:sldMkLst>
      </pc:sldChg>
      <pc:sldChg chg="modNotes">
        <pc:chgData name="Sarah Inglesfield" userId="786ea869-d7bc-40c5-8c89-61066508cb32" providerId="ADAL" clId="{58E5B317-607A-43DF-A8BE-C3C43457A8AD}" dt="2024-11-18T08:54:46.571" v="155" actId="368"/>
        <pc:sldMkLst>
          <pc:docMk/>
          <pc:sldMk cId="2231559510" sldId="680"/>
        </pc:sldMkLst>
      </pc:sldChg>
      <pc:sldChg chg="modNotes">
        <pc:chgData name="Sarah Inglesfield" userId="786ea869-d7bc-40c5-8c89-61066508cb32" providerId="ADAL" clId="{58E5B317-607A-43DF-A8BE-C3C43457A8AD}" dt="2024-11-18T08:54:46.484" v="99" actId="368"/>
        <pc:sldMkLst>
          <pc:docMk/>
          <pc:sldMk cId="3797881297" sldId="681"/>
        </pc:sldMkLst>
      </pc:sldChg>
      <pc:sldChg chg="modNotes">
        <pc:chgData name="Sarah Inglesfield" userId="786ea869-d7bc-40c5-8c89-61066508cb32" providerId="ADAL" clId="{58E5B317-607A-43DF-A8BE-C3C43457A8AD}" dt="2024-11-18T08:54:46.647" v="205" actId="368"/>
        <pc:sldMkLst>
          <pc:docMk/>
          <pc:sldMk cId="2025058959" sldId="682"/>
        </pc:sldMkLst>
      </pc:sldChg>
      <pc:sldChg chg="modNotes">
        <pc:chgData name="Sarah Inglesfield" userId="786ea869-d7bc-40c5-8c89-61066508cb32" providerId="ADAL" clId="{58E5B317-607A-43DF-A8BE-C3C43457A8AD}" dt="2024-11-18T08:54:46.526" v="127" actId="368"/>
        <pc:sldMkLst>
          <pc:docMk/>
          <pc:sldMk cId="3683625525" sldId="683"/>
        </pc:sldMkLst>
      </pc:sldChg>
      <pc:sldChg chg="modNotes">
        <pc:chgData name="Sarah Inglesfield" userId="786ea869-d7bc-40c5-8c89-61066508cb32" providerId="ADAL" clId="{58E5B317-607A-43DF-A8BE-C3C43457A8AD}" dt="2024-11-18T08:54:46.578" v="159" actId="368"/>
        <pc:sldMkLst>
          <pc:docMk/>
          <pc:sldMk cId="47480981" sldId="684"/>
        </pc:sldMkLst>
      </pc:sldChg>
      <pc:sldChg chg="modNotes">
        <pc:chgData name="Sarah Inglesfield" userId="786ea869-d7bc-40c5-8c89-61066508cb32" providerId="ADAL" clId="{58E5B317-607A-43DF-A8BE-C3C43457A8AD}" dt="2024-11-18T08:54:46.593" v="169" actId="368"/>
        <pc:sldMkLst>
          <pc:docMk/>
          <pc:sldMk cId="781770643" sldId="685"/>
        </pc:sldMkLst>
      </pc:sldChg>
      <pc:sldChg chg="modNotes">
        <pc:chgData name="Sarah Inglesfield" userId="786ea869-d7bc-40c5-8c89-61066508cb32" providerId="ADAL" clId="{58E5B317-607A-43DF-A8BE-C3C43457A8AD}" dt="2024-11-18T08:54:46.614" v="183" actId="368"/>
        <pc:sldMkLst>
          <pc:docMk/>
          <pc:sldMk cId="3089605899" sldId="686"/>
        </pc:sldMkLst>
      </pc:sldChg>
      <pc:sldChg chg="modNotes">
        <pc:chgData name="Sarah Inglesfield" userId="786ea869-d7bc-40c5-8c89-61066508cb32" providerId="ADAL" clId="{58E5B317-607A-43DF-A8BE-C3C43457A8AD}" dt="2024-11-18T08:54:46.502" v="111" actId="368"/>
        <pc:sldMkLst>
          <pc:docMk/>
          <pc:sldMk cId="1551771749" sldId="68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C8B2B7-8650-4DF0-BD7E-A264FB62B1D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47EFFD1-6959-4267-8021-2A1CB48377D2}">
      <dgm:prSet phldrT="[Text]"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200" dirty="0">
              <a:solidFill>
                <a:schemeClr val="tx1"/>
              </a:solidFill>
            </a:rPr>
            <a:t>Signal</a:t>
          </a:r>
        </a:p>
      </dgm:t>
    </dgm:pt>
    <dgm:pt modelId="{DE0ECFDA-A5D3-4917-96C0-4CE8DAE03BD1}" type="parTrans" cxnId="{1479FE4A-865A-45A3-9DB1-FB7BFD20BE8A}">
      <dgm:prSet/>
      <dgm:spPr/>
      <dgm:t>
        <a:bodyPr/>
        <a:lstStyle/>
        <a:p>
          <a:endParaRPr lang="en-US"/>
        </a:p>
      </dgm:t>
    </dgm:pt>
    <dgm:pt modelId="{EC7DED1F-0DAE-4A4E-B422-697F2537DEF1}" type="sibTrans" cxnId="{1479FE4A-865A-45A3-9DB1-FB7BFD20BE8A}">
      <dgm:prSet/>
      <dgm:spPr/>
      <dgm:t>
        <a:bodyPr/>
        <a:lstStyle/>
        <a:p>
          <a:endParaRPr lang="en-US"/>
        </a:p>
      </dgm:t>
    </dgm:pt>
    <dgm:pt modelId="{990A8238-992E-4A90-A381-B4B3EA554691}">
      <dgm:prSet phldrT="[Text]"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200" dirty="0">
              <a:solidFill>
                <a:schemeClr val="tx1"/>
              </a:solidFill>
            </a:rPr>
            <a:t>Image</a:t>
          </a:r>
        </a:p>
      </dgm:t>
    </dgm:pt>
    <dgm:pt modelId="{B4FBC0DE-1AFF-494C-A077-BD1B7367DB92}" type="parTrans" cxnId="{ECBAA3CF-9CE1-4682-8C1C-7638CD909641}">
      <dgm:prSet/>
      <dgm:spPr/>
      <dgm:t>
        <a:bodyPr/>
        <a:lstStyle/>
        <a:p>
          <a:endParaRPr lang="en-US"/>
        </a:p>
      </dgm:t>
    </dgm:pt>
    <dgm:pt modelId="{EA28BEB9-B669-41E1-B13C-B4E730357AE0}" type="sibTrans" cxnId="{ECBAA3CF-9CE1-4682-8C1C-7638CD909641}">
      <dgm:prSet/>
      <dgm:spPr/>
      <dgm:t>
        <a:bodyPr/>
        <a:lstStyle/>
        <a:p>
          <a:endParaRPr lang="en-US"/>
        </a:p>
      </dgm:t>
    </dgm:pt>
    <dgm:pt modelId="{1089230C-D03A-40CD-83C0-7E134972EEDA}">
      <dgm:prSet phldrT="[Text]"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200" dirty="0">
              <a:solidFill>
                <a:schemeClr val="tx1"/>
              </a:solidFill>
            </a:rPr>
            <a:t>Base Call</a:t>
          </a:r>
        </a:p>
      </dgm:t>
    </dgm:pt>
    <dgm:pt modelId="{D975BCE4-9322-405E-8706-7DD6B92E055C}" type="parTrans" cxnId="{4303CBF8-02A2-4A53-94B0-F96EA5907E84}">
      <dgm:prSet/>
      <dgm:spPr/>
      <dgm:t>
        <a:bodyPr/>
        <a:lstStyle/>
        <a:p>
          <a:endParaRPr lang="en-US"/>
        </a:p>
      </dgm:t>
    </dgm:pt>
    <dgm:pt modelId="{E15B5B9D-332F-4D76-AFFC-A22C15A65574}" type="sibTrans" cxnId="{4303CBF8-02A2-4A53-94B0-F96EA5907E84}">
      <dgm:prSet/>
      <dgm:spPr/>
      <dgm:t>
        <a:bodyPr/>
        <a:lstStyle/>
        <a:p>
          <a:endParaRPr lang="en-US"/>
        </a:p>
      </dgm:t>
    </dgm:pt>
    <dgm:pt modelId="{AC22ABDF-ABF4-4A38-A06D-89CE38E957BD}" type="pres">
      <dgm:prSet presAssocID="{C6C8B2B7-8650-4DF0-BD7E-A264FB62B1D0}" presName="Name0" presStyleCnt="0">
        <dgm:presLayoutVars>
          <dgm:dir/>
          <dgm:animLvl val="lvl"/>
          <dgm:resizeHandles val="exact"/>
        </dgm:presLayoutVars>
      </dgm:prSet>
      <dgm:spPr/>
    </dgm:pt>
    <dgm:pt modelId="{AB04737C-D443-4740-9EC2-9BFED9AC95AD}" type="pres">
      <dgm:prSet presAssocID="{047EFFD1-6959-4267-8021-2A1CB48377D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8596AEA-6F78-4564-A70E-25B2F74B356E}" type="pres">
      <dgm:prSet presAssocID="{EC7DED1F-0DAE-4A4E-B422-697F2537DEF1}" presName="parTxOnlySpace" presStyleCnt="0"/>
      <dgm:spPr/>
    </dgm:pt>
    <dgm:pt modelId="{8622EC13-DE3C-45E6-AD0B-C22034029670}" type="pres">
      <dgm:prSet presAssocID="{990A8238-992E-4A90-A381-B4B3EA55469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EABFE9E-FFDF-4504-A2F7-2FAF86B2E3C2}" type="pres">
      <dgm:prSet presAssocID="{EA28BEB9-B669-41E1-B13C-B4E730357AE0}" presName="parTxOnlySpace" presStyleCnt="0"/>
      <dgm:spPr/>
    </dgm:pt>
    <dgm:pt modelId="{2A758582-D564-4C0D-90F1-49A5CE446F5D}" type="pres">
      <dgm:prSet presAssocID="{1089230C-D03A-40CD-83C0-7E134972EED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E39830E-ADDC-431C-ADCB-392CB9124A21}" type="presOf" srcId="{C6C8B2B7-8650-4DF0-BD7E-A264FB62B1D0}" destId="{AC22ABDF-ABF4-4A38-A06D-89CE38E957BD}" srcOrd="0" destOrd="0" presId="urn:microsoft.com/office/officeart/2005/8/layout/chevron1"/>
    <dgm:cxn modelId="{5348774A-4CD0-41D4-899F-6AA2E36447CD}" type="presOf" srcId="{990A8238-992E-4A90-A381-B4B3EA554691}" destId="{8622EC13-DE3C-45E6-AD0B-C22034029670}" srcOrd="0" destOrd="0" presId="urn:microsoft.com/office/officeart/2005/8/layout/chevron1"/>
    <dgm:cxn modelId="{1479FE4A-865A-45A3-9DB1-FB7BFD20BE8A}" srcId="{C6C8B2B7-8650-4DF0-BD7E-A264FB62B1D0}" destId="{047EFFD1-6959-4267-8021-2A1CB48377D2}" srcOrd="0" destOrd="0" parTransId="{DE0ECFDA-A5D3-4917-96C0-4CE8DAE03BD1}" sibTransId="{EC7DED1F-0DAE-4A4E-B422-697F2537DEF1}"/>
    <dgm:cxn modelId="{82F6E450-9275-4648-9E79-B01B76E3CAC5}" type="presOf" srcId="{1089230C-D03A-40CD-83C0-7E134972EEDA}" destId="{2A758582-D564-4C0D-90F1-49A5CE446F5D}" srcOrd="0" destOrd="0" presId="urn:microsoft.com/office/officeart/2005/8/layout/chevron1"/>
    <dgm:cxn modelId="{ECBAA3CF-9CE1-4682-8C1C-7638CD909641}" srcId="{C6C8B2B7-8650-4DF0-BD7E-A264FB62B1D0}" destId="{990A8238-992E-4A90-A381-B4B3EA554691}" srcOrd="1" destOrd="0" parTransId="{B4FBC0DE-1AFF-494C-A077-BD1B7367DB92}" sibTransId="{EA28BEB9-B669-41E1-B13C-B4E730357AE0}"/>
    <dgm:cxn modelId="{B00792F1-1F6F-4EBC-943E-F2C41C745020}" type="presOf" srcId="{047EFFD1-6959-4267-8021-2A1CB48377D2}" destId="{AB04737C-D443-4740-9EC2-9BFED9AC95AD}" srcOrd="0" destOrd="0" presId="urn:microsoft.com/office/officeart/2005/8/layout/chevron1"/>
    <dgm:cxn modelId="{4303CBF8-02A2-4A53-94B0-F96EA5907E84}" srcId="{C6C8B2B7-8650-4DF0-BD7E-A264FB62B1D0}" destId="{1089230C-D03A-40CD-83C0-7E134972EEDA}" srcOrd="2" destOrd="0" parTransId="{D975BCE4-9322-405E-8706-7DD6B92E055C}" sibTransId="{E15B5B9D-332F-4D76-AFFC-A22C15A65574}"/>
    <dgm:cxn modelId="{9080A302-E89A-4A62-8819-16BB53163966}" type="presParOf" srcId="{AC22ABDF-ABF4-4A38-A06D-89CE38E957BD}" destId="{AB04737C-D443-4740-9EC2-9BFED9AC95AD}" srcOrd="0" destOrd="0" presId="urn:microsoft.com/office/officeart/2005/8/layout/chevron1"/>
    <dgm:cxn modelId="{D58E0FAB-315B-4CCA-BD45-D3D120C087DC}" type="presParOf" srcId="{AC22ABDF-ABF4-4A38-A06D-89CE38E957BD}" destId="{C8596AEA-6F78-4564-A70E-25B2F74B356E}" srcOrd="1" destOrd="0" presId="urn:microsoft.com/office/officeart/2005/8/layout/chevron1"/>
    <dgm:cxn modelId="{52CEB25F-8191-4D50-B66C-9E144F809B94}" type="presParOf" srcId="{AC22ABDF-ABF4-4A38-A06D-89CE38E957BD}" destId="{8622EC13-DE3C-45E6-AD0B-C22034029670}" srcOrd="2" destOrd="0" presId="urn:microsoft.com/office/officeart/2005/8/layout/chevron1"/>
    <dgm:cxn modelId="{F93CC745-3454-450B-AC5C-FAE3D7CB6B40}" type="presParOf" srcId="{AC22ABDF-ABF4-4A38-A06D-89CE38E957BD}" destId="{2EABFE9E-FFDF-4504-A2F7-2FAF86B2E3C2}" srcOrd="3" destOrd="0" presId="urn:microsoft.com/office/officeart/2005/8/layout/chevron1"/>
    <dgm:cxn modelId="{C16931FC-C9AD-493D-9269-433732AD02D0}" type="presParOf" srcId="{AC22ABDF-ABF4-4A38-A06D-89CE38E957BD}" destId="{2A758582-D564-4C0D-90F1-49A5CE446F5D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8928E0-F63F-450F-A70B-BD955857984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75D169CC-7D2B-4D1D-82A7-16C65204A52E}">
      <dgm:prSet phldrT="[Text]"/>
      <dgm:spPr>
        <a:solidFill>
          <a:schemeClr val="tx2"/>
        </a:solidFill>
      </dgm:spPr>
      <dgm:t>
        <a:bodyPr/>
        <a:lstStyle/>
        <a:p>
          <a:r>
            <a:rPr lang="en-US" b="1" dirty="0"/>
            <a:t>Expectations</a:t>
          </a:r>
        </a:p>
      </dgm:t>
    </dgm:pt>
    <dgm:pt modelId="{FD71B395-0F94-4D51-8D51-5F210EEACAAF}" type="parTrans" cxnId="{97378A9F-2B09-4791-9D29-18794E481B3A}">
      <dgm:prSet/>
      <dgm:spPr/>
      <dgm:t>
        <a:bodyPr/>
        <a:lstStyle/>
        <a:p>
          <a:endParaRPr lang="en-US"/>
        </a:p>
      </dgm:t>
    </dgm:pt>
    <dgm:pt modelId="{782278DC-38BD-46F5-8529-F882D962F672}" type="sibTrans" cxnId="{97378A9F-2B09-4791-9D29-18794E481B3A}">
      <dgm:prSet/>
      <dgm:spPr/>
      <dgm:t>
        <a:bodyPr/>
        <a:lstStyle/>
        <a:p>
          <a:endParaRPr lang="en-US"/>
        </a:p>
      </dgm:t>
    </dgm:pt>
    <dgm:pt modelId="{78A9C54E-A455-4D9C-9C28-A568139F4CDF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 dirty="0"/>
            <a:t>Observations</a:t>
          </a:r>
        </a:p>
      </dgm:t>
    </dgm:pt>
    <dgm:pt modelId="{3CD8176A-E53B-4B2A-8970-49E4A15C7E0F}" type="parTrans" cxnId="{F145F32B-280F-481D-8AE3-534736B17247}">
      <dgm:prSet/>
      <dgm:spPr/>
      <dgm:t>
        <a:bodyPr/>
        <a:lstStyle/>
        <a:p>
          <a:endParaRPr lang="en-US"/>
        </a:p>
      </dgm:t>
    </dgm:pt>
    <dgm:pt modelId="{64AC85B4-5D1D-40C0-87F4-F0361086E291}" type="sibTrans" cxnId="{F145F32B-280F-481D-8AE3-534736B17247}">
      <dgm:prSet/>
      <dgm:spPr/>
      <dgm:t>
        <a:bodyPr/>
        <a:lstStyle/>
        <a:p>
          <a:endParaRPr lang="en-US"/>
        </a:p>
      </dgm:t>
    </dgm:pt>
    <dgm:pt modelId="{0C75D09B-600A-40C2-A382-BFE2DB9B1040}">
      <dgm:prSet phldrT="[Text]"/>
      <dgm:spPr/>
      <dgm:t>
        <a:bodyPr/>
        <a:lstStyle/>
        <a:p>
          <a:r>
            <a:rPr lang="en-US" b="1" dirty="0"/>
            <a:t>Critical Analysis</a:t>
          </a:r>
        </a:p>
      </dgm:t>
    </dgm:pt>
    <dgm:pt modelId="{69086C45-CDA1-4ED4-BCB9-545E5730C0B0}" type="parTrans" cxnId="{5D993DDB-7C77-449B-9342-41C0CA06D2FD}">
      <dgm:prSet/>
      <dgm:spPr/>
      <dgm:t>
        <a:bodyPr/>
        <a:lstStyle/>
        <a:p>
          <a:endParaRPr lang="en-US"/>
        </a:p>
      </dgm:t>
    </dgm:pt>
    <dgm:pt modelId="{423EE13F-3BE0-43FF-8B0B-361FB73AD2D1}" type="sibTrans" cxnId="{5D993DDB-7C77-449B-9342-41C0CA06D2FD}">
      <dgm:prSet/>
      <dgm:spPr/>
      <dgm:t>
        <a:bodyPr/>
        <a:lstStyle/>
        <a:p>
          <a:endParaRPr lang="en-US"/>
        </a:p>
      </dgm:t>
    </dgm:pt>
    <dgm:pt modelId="{08256BD1-5516-4382-B558-5A2A5964053B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/>
            <a:t>Understanding &amp; Confidence</a:t>
          </a:r>
        </a:p>
      </dgm:t>
    </dgm:pt>
    <dgm:pt modelId="{1166AADD-DE57-435D-9551-DAFBD3F28D45}" type="sibTrans" cxnId="{10EB4BDA-637E-45E4-8F93-89FEC1046E56}">
      <dgm:prSet/>
      <dgm:spPr/>
      <dgm:t>
        <a:bodyPr/>
        <a:lstStyle/>
        <a:p>
          <a:endParaRPr lang="en-US"/>
        </a:p>
      </dgm:t>
    </dgm:pt>
    <dgm:pt modelId="{E9104A2B-4CDE-4373-8CA1-BE20780BC243}" type="parTrans" cxnId="{10EB4BDA-637E-45E4-8F93-89FEC1046E56}">
      <dgm:prSet/>
      <dgm:spPr/>
      <dgm:t>
        <a:bodyPr/>
        <a:lstStyle/>
        <a:p>
          <a:endParaRPr lang="en-US"/>
        </a:p>
      </dgm:t>
    </dgm:pt>
    <dgm:pt modelId="{60EEBC0F-1831-4FFA-8302-98A5C09F63F4}" type="pres">
      <dgm:prSet presAssocID="{508928E0-F63F-450F-A70B-BD955857984A}" presName="Name0" presStyleCnt="0">
        <dgm:presLayoutVars>
          <dgm:dir/>
          <dgm:resizeHandles val="exact"/>
        </dgm:presLayoutVars>
      </dgm:prSet>
      <dgm:spPr/>
    </dgm:pt>
    <dgm:pt modelId="{2CD9B222-F8F1-4A9D-A71A-69E8F538B93E}" type="pres">
      <dgm:prSet presAssocID="{75D169CC-7D2B-4D1D-82A7-16C65204A52E}" presName="parTxOnly" presStyleLbl="node1" presStyleIdx="0" presStyleCnt="4">
        <dgm:presLayoutVars>
          <dgm:bulletEnabled val="1"/>
        </dgm:presLayoutVars>
      </dgm:prSet>
      <dgm:spPr/>
    </dgm:pt>
    <dgm:pt modelId="{80496294-1C43-4786-A257-738A4F49B24D}" type="pres">
      <dgm:prSet presAssocID="{782278DC-38BD-46F5-8529-F882D962F672}" presName="parSpace" presStyleCnt="0"/>
      <dgm:spPr/>
    </dgm:pt>
    <dgm:pt modelId="{E909ED49-738B-4CC9-9038-E4F1EDEA4EB7}" type="pres">
      <dgm:prSet presAssocID="{78A9C54E-A455-4D9C-9C28-A568139F4CDF}" presName="parTxOnly" presStyleLbl="node1" presStyleIdx="1" presStyleCnt="4">
        <dgm:presLayoutVars>
          <dgm:bulletEnabled val="1"/>
        </dgm:presLayoutVars>
      </dgm:prSet>
      <dgm:spPr/>
    </dgm:pt>
    <dgm:pt modelId="{FD065059-2B52-4CE3-9506-1938396645D5}" type="pres">
      <dgm:prSet presAssocID="{64AC85B4-5D1D-40C0-87F4-F0361086E291}" presName="parSpace" presStyleCnt="0"/>
      <dgm:spPr/>
    </dgm:pt>
    <dgm:pt modelId="{E4EDEB52-A699-404B-8FF1-B081C356BFB9}" type="pres">
      <dgm:prSet presAssocID="{0C75D09B-600A-40C2-A382-BFE2DB9B1040}" presName="parTxOnly" presStyleLbl="node1" presStyleIdx="2" presStyleCnt="4">
        <dgm:presLayoutVars>
          <dgm:bulletEnabled val="1"/>
        </dgm:presLayoutVars>
      </dgm:prSet>
      <dgm:spPr/>
    </dgm:pt>
    <dgm:pt modelId="{1C64FAA4-ACCD-4102-B42C-2FDCE8C972D5}" type="pres">
      <dgm:prSet presAssocID="{423EE13F-3BE0-43FF-8B0B-361FB73AD2D1}" presName="parSpace" presStyleCnt="0"/>
      <dgm:spPr/>
    </dgm:pt>
    <dgm:pt modelId="{4609CC0B-04EE-4B76-8170-6AEC076E7014}" type="pres">
      <dgm:prSet presAssocID="{08256BD1-5516-4382-B558-5A2A5964053B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F145F32B-280F-481D-8AE3-534736B17247}" srcId="{508928E0-F63F-450F-A70B-BD955857984A}" destId="{78A9C54E-A455-4D9C-9C28-A568139F4CDF}" srcOrd="1" destOrd="0" parTransId="{3CD8176A-E53B-4B2A-8970-49E4A15C7E0F}" sibTransId="{64AC85B4-5D1D-40C0-87F4-F0361086E291}"/>
    <dgm:cxn modelId="{4461413C-D32B-42D2-AA3E-A2BB68CFAB57}" type="presOf" srcId="{75D169CC-7D2B-4D1D-82A7-16C65204A52E}" destId="{2CD9B222-F8F1-4A9D-A71A-69E8F538B93E}" srcOrd="0" destOrd="0" presId="urn:microsoft.com/office/officeart/2005/8/layout/hChevron3"/>
    <dgm:cxn modelId="{3E519188-58A8-460D-BF91-E80AD1AB6365}" type="presOf" srcId="{08256BD1-5516-4382-B558-5A2A5964053B}" destId="{4609CC0B-04EE-4B76-8170-6AEC076E7014}" srcOrd="0" destOrd="0" presId="urn:microsoft.com/office/officeart/2005/8/layout/hChevron3"/>
    <dgm:cxn modelId="{97378A9F-2B09-4791-9D29-18794E481B3A}" srcId="{508928E0-F63F-450F-A70B-BD955857984A}" destId="{75D169CC-7D2B-4D1D-82A7-16C65204A52E}" srcOrd="0" destOrd="0" parTransId="{FD71B395-0F94-4D51-8D51-5F210EEACAAF}" sibTransId="{782278DC-38BD-46F5-8529-F882D962F672}"/>
    <dgm:cxn modelId="{415286BE-CACF-4DD8-9386-FCE8B2272799}" type="presOf" srcId="{0C75D09B-600A-40C2-A382-BFE2DB9B1040}" destId="{E4EDEB52-A699-404B-8FF1-B081C356BFB9}" srcOrd="0" destOrd="0" presId="urn:microsoft.com/office/officeart/2005/8/layout/hChevron3"/>
    <dgm:cxn modelId="{10EB4BDA-637E-45E4-8F93-89FEC1046E56}" srcId="{508928E0-F63F-450F-A70B-BD955857984A}" destId="{08256BD1-5516-4382-B558-5A2A5964053B}" srcOrd="3" destOrd="0" parTransId="{E9104A2B-4CDE-4373-8CA1-BE20780BC243}" sibTransId="{1166AADD-DE57-435D-9551-DAFBD3F28D45}"/>
    <dgm:cxn modelId="{5D993DDB-7C77-449B-9342-41C0CA06D2FD}" srcId="{508928E0-F63F-450F-A70B-BD955857984A}" destId="{0C75D09B-600A-40C2-A382-BFE2DB9B1040}" srcOrd="2" destOrd="0" parTransId="{69086C45-CDA1-4ED4-BCB9-545E5730C0B0}" sibTransId="{423EE13F-3BE0-43FF-8B0B-361FB73AD2D1}"/>
    <dgm:cxn modelId="{BF4124DC-88DC-4978-AFD6-161486B20923}" type="presOf" srcId="{78A9C54E-A455-4D9C-9C28-A568139F4CDF}" destId="{E909ED49-738B-4CC9-9038-E4F1EDEA4EB7}" srcOrd="0" destOrd="0" presId="urn:microsoft.com/office/officeart/2005/8/layout/hChevron3"/>
    <dgm:cxn modelId="{5E17DAE7-BB74-4608-B7F1-861D05A7D871}" type="presOf" srcId="{508928E0-F63F-450F-A70B-BD955857984A}" destId="{60EEBC0F-1831-4FFA-8302-98A5C09F63F4}" srcOrd="0" destOrd="0" presId="urn:microsoft.com/office/officeart/2005/8/layout/hChevron3"/>
    <dgm:cxn modelId="{05E7701D-7E39-49E9-994A-61DE1E8D39FA}" type="presParOf" srcId="{60EEBC0F-1831-4FFA-8302-98A5C09F63F4}" destId="{2CD9B222-F8F1-4A9D-A71A-69E8F538B93E}" srcOrd="0" destOrd="0" presId="urn:microsoft.com/office/officeart/2005/8/layout/hChevron3"/>
    <dgm:cxn modelId="{C92B05D8-E471-43EA-B14E-5038FB5C49C1}" type="presParOf" srcId="{60EEBC0F-1831-4FFA-8302-98A5C09F63F4}" destId="{80496294-1C43-4786-A257-738A4F49B24D}" srcOrd="1" destOrd="0" presId="urn:microsoft.com/office/officeart/2005/8/layout/hChevron3"/>
    <dgm:cxn modelId="{29C312CC-073D-4884-B28C-4D7A851781C7}" type="presParOf" srcId="{60EEBC0F-1831-4FFA-8302-98A5C09F63F4}" destId="{E909ED49-738B-4CC9-9038-E4F1EDEA4EB7}" srcOrd="2" destOrd="0" presId="urn:microsoft.com/office/officeart/2005/8/layout/hChevron3"/>
    <dgm:cxn modelId="{FADB440B-2B41-4850-826E-6EFC7718853C}" type="presParOf" srcId="{60EEBC0F-1831-4FFA-8302-98A5C09F63F4}" destId="{FD065059-2B52-4CE3-9506-1938396645D5}" srcOrd="3" destOrd="0" presId="urn:microsoft.com/office/officeart/2005/8/layout/hChevron3"/>
    <dgm:cxn modelId="{7B2F891C-0D1D-4FE8-8EBD-4FEE2964CEB7}" type="presParOf" srcId="{60EEBC0F-1831-4FFA-8302-98A5C09F63F4}" destId="{E4EDEB52-A699-404B-8FF1-B081C356BFB9}" srcOrd="4" destOrd="0" presId="urn:microsoft.com/office/officeart/2005/8/layout/hChevron3"/>
    <dgm:cxn modelId="{0586081D-9EEA-4907-9894-5652057A7AF7}" type="presParOf" srcId="{60EEBC0F-1831-4FFA-8302-98A5C09F63F4}" destId="{1C64FAA4-ACCD-4102-B42C-2FDCE8C972D5}" srcOrd="5" destOrd="0" presId="urn:microsoft.com/office/officeart/2005/8/layout/hChevron3"/>
    <dgm:cxn modelId="{35C35099-9E8B-4955-ACFC-7D01588C1C0A}" type="presParOf" srcId="{60EEBC0F-1831-4FFA-8302-98A5C09F63F4}" destId="{4609CC0B-04EE-4B76-8170-6AEC076E7014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8928E0-F63F-450F-A70B-BD955857984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75D169CC-7D2B-4D1D-82A7-16C65204A52E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4400" b="1" dirty="0"/>
            <a:t>Expectations</a:t>
          </a:r>
        </a:p>
      </dgm:t>
    </dgm:pt>
    <dgm:pt modelId="{FD71B395-0F94-4D51-8D51-5F210EEACAAF}" type="parTrans" cxnId="{97378A9F-2B09-4791-9D29-18794E481B3A}">
      <dgm:prSet/>
      <dgm:spPr/>
      <dgm:t>
        <a:bodyPr/>
        <a:lstStyle/>
        <a:p>
          <a:endParaRPr lang="en-US"/>
        </a:p>
      </dgm:t>
    </dgm:pt>
    <dgm:pt modelId="{782278DC-38BD-46F5-8529-F882D962F672}" type="sibTrans" cxnId="{97378A9F-2B09-4791-9D29-18794E481B3A}">
      <dgm:prSet/>
      <dgm:spPr/>
      <dgm:t>
        <a:bodyPr/>
        <a:lstStyle/>
        <a:p>
          <a:endParaRPr lang="en-US"/>
        </a:p>
      </dgm:t>
    </dgm:pt>
    <dgm:pt modelId="{60EEBC0F-1831-4FFA-8302-98A5C09F63F4}" type="pres">
      <dgm:prSet presAssocID="{508928E0-F63F-450F-A70B-BD955857984A}" presName="Name0" presStyleCnt="0">
        <dgm:presLayoutVars>
          <dgm:dir/>
          <dgm:resizeHandles val="exact"/>
        </dgm:presLayoutVars>
      </dgm:prSet>
      <dgm:spPr/>
    </dgm:pt>
    <dgm:pt modelId="{2CD9B222-F8F1-4A9D-A71A-69E8F538B93E}" type="pres">
      <dgm:prSet presAssocID="{75D169CC-7D2B-4D1D-82A7-16C65204A52E}" presName="parTxOnly" presStyleLbl="node1" presStyleIdx="0" presStyleCnt="1" custLinFactNeighborX="-138" custLinFactNeighborY="-1495">
        <dgm:presLayoutVars>
          <dgm:bulletEnabled val="1"/>
        </dgm:presLayoutVars>
      </dgm:prSet>
      <dgm:spPr/>
    </dgm:pt>
  </dgm:ptLst>
  <dgm:cxnLst>
    <dgm:cxn modelId="{4461413C-D32B-42D2-AA3E-A2BB68CFAB57}" type="presOf" srcId="{75D169CC-7D2B-4D1D-82A7-16C65204A52E}" destId="{2CD9B222-F8F1-4A9D-A71A-69E8F538B93E}" srcOrd="0" destOrd="0" presId="urn:microsoft.com/office/officeart/2005/8/layout/hChevron3"/>
    <dgm:cxn modelId="{97378A9F-2B09-4791-9D29-18794E481B3A}" srcId="{508928E0-F63F-450F-A70B-BD955857984A}" destId="{75D169CC-7D2B-4D1D-82A7-16C65204A52E}" srcOrd="0" destOrd="0" parTransId="{FD71B395-0F94-4D51-8D51-5F210EEACAAF}" sibTransId="{782278DC-38BD-46F5-8529-F882D962F672}"/>
    <dgm:cxn modelId="{5E17DAE7-BB74-4608-B7F1-861D05A7D871}" type="presOf" srcId="{508928E0-F63F-450F-A70B-BD955857984A}" destId="{60EEBC0F-1831-4FFA-8302-98A5C09F63F4}" srcOrd="0" destOrd="0" presId="urn:microsoft.com/office/officeart/2005/8/layout/hChevron3"/>
    <dgm:cxn modelId="{05E7701D-7E39-49E9-994A-61DE1E8D39FA}" type="presParOf" srcId="{60EEBC0F-1831-4FFA-8302-98A5C09F63F4}" destId="{2CD9B222-F8F1-4A9D-A71A-69E8F538B93E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8928E0-F63F-450F-A70B-BD955857984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75D169CC-7D2B-4D1D-82A7-16C65204A52E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4400" b="1" dirty="0"/>
            <a:t>Expectations</a:t>
          </a:r>
        </a:p>
      </dgm:t>
    </dgm:pt>
    <dgm:pt modelId="{FD71B395-0F94-4D51-8D51-5F210EEACAAF}" type="parTrans" cxnId="{97378A9F-2B09-4791-9D29-18794E481B3A}">
      <dgm:prSet/>
      <dgm:spPr/>
      <dgm:t>
        <a:bodyPr/>
        <a:lstStyle/>
        <a:p>
          <a:endParaRPr lang="en-US"/>
        </a:p>
      </dgm:t>
    </dgm:pt>
    <dgm:pt modelId="{782278DC-38BD-46F5-8529-F882D962F672}" type="sibTrans" cxnId="{97378A9F-2B09-4791-9D29-18794E481B3A}">
      <dgm:prSet/>
      <dgm:spPr/>
      <dgm:t>
        <a:bodyPr/>
        <a:lstStyle/>
        <a:p>
          <a:endParaRPr lang="en-US"/>
        </a:p>
      </dgm:t>
    </dgm:pt>
    <dgm:pt modelId="{60EEBC0F-1831-4FFA-8302-98A5C09F63F4}" type="pres">
      <dgm:prSet presAssocID="{508928E0-F63F-450F-A70B-BD955857984A}" presName="Name0" presStyleCnt="0">
        <dgm:presLayoutVars>
          <dgm:dir/>
          <dgm:resizeHandles val="exact"/>
        </dgm:presLayoutVars>
      </dgm:prSet>
      <dgm:spPr/>
    </dgm:pt>
    <dgm:pt modelId="{2CD9B222-F8F1-4A9D-A71A-69E8F538B93E}" type="pres">
      <dgm:prSet presAssocID="{75D169CC-7D2B-4D1D-82A7-16C65204A52E}" presName="parTxOnly" presStyleLbl="node1" presStyleIdx="0" presStyleCnt="1" custLinFactNeighborX="-138" custLinFactNeighborY="-1495">
        <dgm:presLayoutVars>
          <dgm:bulletEnabled val="1"/>
        </dgm:presLayoutVars>
      </dgm:prSet>
      <dgm:spPr/>
    </dgm:pt>
  </dgm:ptLst>
  <dgm:cxnLst>
    <dgm:cxn modelId="{4461413C-D32B-42D2-AA3E-A2BB68CFAB57}" type="presOf" srcId="{75D169CC-7D2B-4D1D-82A7-16C65204A52E}" destId="{2CD9B222-F8F1-4A9D-A71A-69E8F538B93E}" srcOrd="0" destOrd="0" presId="urn:microsoft.com/office/officeart/2005/8/layout/hChevron3"/>
    <dgm:cxn modelId="{97378A9F-2B09-4791-9D29-18794E481B3A}" srcId="{508928E0-F63F-450F-A70B-BD955857984A}" destId="{75D169CC-7D2B-4D1D-82A7-16C65204A52E}" srcOrd="0" destOrd="0" parTransId="{FD71B395-0F94-4D51-8D51-5F210EEACAAF}" sibTransId="{782278DC-38BD-46F5-8529-F882D962F672}"/>
    <dgm:cxn modelId="{5E17DAE7-BB74-4608-B7F1-861D05A7D871}" type="presOf" srcId="{508928E0-F63F-450F-A70B-BD955857984A}" destId="{60EEBC0F-1831-4FFA-8302-98A5C09F63F4}" srcOrd="0" destOrd="0" presId="urn:microsoft.com/office/officeart/2005/8/layout/hChevron3"/>
    <dgm:cxn modelId="{05E7701D-7E39-49E9-994A-61DE1E8D39FA}" type="presParOf" srcId="{60EEBC0F-1831-4FFA-8302-98A5C09F63F4}" destId="{2CD9B222-F8F1-4A9D-A71A-69E8F538B93E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8928E0-F63F-450F-A70B-BD955857984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75D169CC-7D2B-4D1D-82A7-16C65204A52E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4400" b="1" dirty="0"/>
            <a:t>Expectations</a:t>
          </a:r>
        </a:p>
      </dgm:t>
    </dgm:pt>
    <dgm:pt modelId="{FD71B395-0F94-4D51-8D51-5F210EEACAAF}" type="parTrans" cxnId="{97378A9F-2B09-4791-9D29-18794E481B3A}">
      <dgm:prSet/>
      <dgm:spPr/>
      <dgm:t>
        <a:bodyPr/>
        <a:lstStyle/>
        <a:p>
          <a:endParaRPr lang="en-US"/>
        </a:p>
      </dgm:t>
    </dgm:pt>
    <dgm:pt modelId="{782278DC-38BD-46F5-8529-F882D962F672}" type="sibTrans" cxnId="{97378A9F-2B09-4791-9D29-18794E481B3A}">
      <dgm:prSet/>
      <dgm:spPr/>
      <dgm:t>
        <a:bodyPr/>
        <a:lstStyle/>
        <a:p>
          <a:endParaRPr lang="en-US"/>
        </a:p>
      </dgm:t>
    </dgm:pt>
    <dgm:pt modelId="{60EEBC0F-1831-4FFA-8302-98A5C09F63F4}" type="pres">
      <dgm:prSet presAssocID="{508928E0-F63F-450F-A70B-BD955857984A}" presName="Name0" presStyleCnt="0">
        <dgm:presLayoutVars>
          <dgm:dir/>
          <dgm:resizeHandles val="exact"/>
        </dgm:presLayoutVars>
      </dgm:prSet>
      <dgm:spPr/>
    </dgm:pt>
    <dgm:pt modelId="{2CD9B222-F8F1-4A9D-A71A-69E8F538B93E}" type="pres">
      <dgm:prSet presAssocID="{75D169CC-7D2B-4D1D-82A7-16C65204A52E}" presName="parTxOnly" presStyleLbl="node1" presStyleIdx="0" presStyleCnt="1" custLinFactNeighborX="-138" custLinFactNeighborY="-1495">
        <dgm:presLayoutVars>
          <dgm:bulletEnabled val="1"/>
        </dgm:presLayoutVars>
      </dgm:prSet>
      <dgm:spPr/>
    </dgm:pt>
  </dgm:ptLst>
  <dgm:cxnLst>
    <dgm:cxn modelId="{4461413C-D32B-42D2-AA3E-A2BB68CFAB57}" type="presOf" srcId="{75D169CC-7D2B-4D1D-82A7-16C65204A52E}" destId="{2CD9B222-F8F1-4A9D-A71A-69E8F538B93E}" srcOrd="0" destOrd="0" presId="urn:microsoft.com/office/officeart/2005/8/layout/hChevron3"/>
    <dgm:cxn modelId="{97378A9F-2B09-4791-9D29-18794E481B3A}" srcId="{508928E0-F63F-450F-A70B-BD955857984A}" destId="{75D169CC-7D2B-4D1D-82A7-16C65204A52E}" srcOrd="0" destOrd="0" parTransId="{FD71B395-0F94-4D51-8D51-5F210EEACAAF}" sibTransId="{782278DC-38BD-46F5-8529-F882D962F672}"/>
    <dgm:cxn modelId="{5E17DAE7-BB74-4608-B7F1-861D05A7D871}" type="presOf" srcId="{508928E0-F63F-450F-A70B-BD955857984A}" destId="{60EEBC0F-1831-4FFA-8302-98A5C09F63F4}" srcOrd="0" destOrd="0" presId="urn:microsoft.com/office/officeart/2005/8/layout/hChevron3"/>
    <dgm:cxn modelId="{05E7701D-7E39-49E9-994A-61DE1E8D39FA}" type="presParOf" srcId="{60EEBC0F-1831-4FFA-8302-98A5C09F63F4}" destId="{2CD9B222-F8F1-4A9D-A71A-69E8F538B93E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8928E0-F63F-450F-A70B-BD955857984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75D169CC-7D2B-4D1D-82A7-16C65204A52E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4400" b="1" dirty="0"/>
            <a:t>Expectations</a:t>
          </a:r>
        </a:p>
      </dgm:t>
    </dgm:pt>
    <dgm:pt modelId="{FD71B395-0F94-4D51-8D51-5F210EEACAAF}" type="parTrans" cxnId="{97378A9F-2B09-4791-9D29-18794E481B3A}">
      <dgm:prSet/>
      <dgm:spPr/>
      <dgm:t>
        <a:bodyPr/>
        <a:lstStyle/>
        <a:p>
          <a:endParaRPr lang="en-US"/>
        </a:p>
      </dgm:t>
    </dgm:pt>
    <dgm:pt modelId="{782278DC-38BD-46F5-8529-F882D962F672}" type="sibTrans" cxnId="{97378A9F-2B09-4791-9D29-18794E481B3A}">
      <dgm:prSet/>
      <dgm:spPr/>
      <dgm:t>
        <a:bodyPr/>
        <a:lstStyle/>
        <a:p>
          <a:endParaRPr lang="en-US"/>
        </a:p>
      </dgm:t>
    </dgm:pt>
    <dgm:pt modelId="{60EEBC0F-1831-4FFA-8302-98A5C09F63F4}" type="pres">
      <dgm:prSet presAssocID="{508928E0-F63F-450F-A70B-BD955857984A}" presName="Name0" presStyleCnt="0">
        <dgm:presLayoutVars>
          <dgm:dir/>
          <dgm:resizeHandles val="exact"/>
        </dgm:presLayoutVars>
      </dgm:prSet>
      <dgm:spPr/>
    </dgm:pt>
    <dgm:pt modelId="{2CD9B222-F8F1-4A9D-A71A-69E8F538B93E}" type="pres">
      <dgm:prSet presAssocID="{75D169CC-7D2B-4D1D-82A7-16C65204A52E}" presName="parTxOnly" presStyleLbl="node1" presStyleIdx="0" presStyleCnt="1" custLinFactNeighborX="-138" custLinFactNeighborY="-1495">
        <dgm:presLayoutVars>
          <dgm:bulletEnabled val="1"/>
        </dgm:presLayoutVars>
      </dgm:prSet>
      <dgm:spPr/>
    </dgm:pt>
  </dgm:ptLst>
  <dgm:cxnLst>
    <dgm:cxn modelId="{4461413C-D32B-42D2-AA3E-A2BB68CFAB57}" type="presOf" srcId="{75D169CC-7D2B-4D1D-82A7-16C65204A52E}" destId="{2CD9B222-F8F1-4A9D-A71A-69E8F538B93E}" srcOrd="0" destOrd="0" presId="urn:microsoft.com/office/officeart/2005/8/layout/hChevron3"/>
    <dgm:cxn modelId="{97378A9F-2B09-4791-9D29-18794E481B3A}" srcId="{508928E0-F63F-450F-A70B-BD955857984A}" destId="{75D169CC-7D2B-4D1D-82A7-16C65204A52E}" srcOrd="0" destOrd="0" parTransId="{FD71B395-0F94-4D51-8D51-5F210EEACAAF}" sibTransId="{782278DC-38BD-46F5-8529-F882D962F672}"/>
    <dgm:cxn modelId="{5E17DAE7-BB74-4608-B7F1-861D05A7D871}" type="presOf" srcId="{508928E0-F63F-450F-A70B-BD955857984A}" destId="{60EEBC0F-1831-4FFA-8302-98A5C09F63F4}" srcOrd="0" destOrd="0" presId="urn:microsoft.com/office/officeart/2005/8/layout/hChevron3"/>
    <dgm:cxn modelId="{05E7701D-7E39-49E9-994A-61DE1E8D39FA}" type="presParOf" srcId="{60EEBC0F-1831-4FFA-8302-98A5C09F63F4}" destId="{2CD9B222-F8F1-4A9D-A71A-69E8F538B93E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8928E0-F63F-450F-A70B-BD955857984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75D169CC-7D2B-4D1D-82A7-16C65204A52E}">
      <dgm:prSet phldrT="[Text]"/>
      <dgm:spPr>
        <a:solidFill>
          <a:schemeClr val="tx2"/>
        </a:solidFill>
      </dgm:spPr>
      <dgm:t>
        <a:bodyPr/>
        <a:lstStyle/>
        <a:p>
          <a:r>
            <a:rPr lang="en-US" b="1" dirty="0"/>
            <a:t>Expectations</a:t>
          </a:r>
        </a:p>
      </dgm:t>
    </dgm:pt>
    <dgm:pt modelId="{FD71B395-0F94-4D51-8D51-5F210EEACAAF}" type="parTrans" cxnId="{97378A9F-2B09-4791-9D29-18794E481B3A}">
      <dgm:prSet/>
      <dgm:spPr/>
      <dgm:t>
        <a:bodyPr/>
        <a:lstStyle/>
        <a:p>
          <a:endParaRPr lang="en-US"/>
        </a:p>
      </dgm:t>
    </dgm:pt>
    <dgm:pt modelId="{782278DC-38BD-46F5-8529-F882D962F672}" type="sibTrans" cxnId="{97378A9F-2B09-4791-9D29-18794E481B3A}">
      <dgm:prSet/>
      <dgm:spPr/>
      <dgm:t>
        <a:bodyPr/>
        <a:lstStyle/>
        <a:p>
          <a:endParaRPr lang="en-US"/>
        </a:p>
      </dgm:t>
    </dgm:pt>
    <dgm:pt modelId="{78A9C54E-A455-4D9C-9C28-A568139F4CDF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 dirty="0"/>
            <a:t>Observations</a:t>
          </a:r>
        </a:p>
      </dgm:t>
    </dgm:pt>
    <dgm:pt modelId="{3CD8176A-E53B-4B2A-8970-49E4A15C7E0F}" type="parTrans" cxnId="{F145F32B-280F-481D-8AE3-534736B17247}">
      <dgm:prSet/>
      <dgm:spPr/>
      <dgm:t>
        <a:bodyPr/>
        <a:lstStyle/>
        <a:p>
          <a:endParaRPr lang="en-US"/>
        </a:p>
      </dgm:t>
    </dgm:pt>
    <dgm:pt modelId="{64AC85B4-5D1D-40C0-87F4-F0361086E291}" type="sibTrans" cxnId="{F145F32B-280F-481D-8AE3-534736B17247}">
      <dgm:prSet/>
      <dgm:spPr/>
      <dgm:t>
        <a:bodyPr/>
        <a:lstStyle/>
        <a:p>
          <a:endParaRPr lang="en-US"/>
        </a:p>
      </dgm:t>
    </dgm:pt>
    <dgm:pt modelId="{0C75D09B-600A-40C2-A382-BFE2DB9B1040}">
      <dgm:prSet phldrT="[Text]"/>
      <dgm:spPr/>
      <dgm:t>
        <a:bodyPr/>
        <a:lstStyle/>
        <a:p>
          <a:r>
            <a:rPr lang="en-US" b="1" dirty="0"/>
            <a:t>Critical Analysis</a:t>
          </a:r>
        </a:p>
      </dgm:t>
    </dgm:pt>
    <dgm:pt modelId="{69086C45-CDA1-4ED4-BCB9-545E5730C0B0}" type="parTrans" cxnId="{5D993DDB-7C77-449B-9342-41C0CA06D2FD}">
      <dgm:prSet/>
      <dgm:spPr/>
      <dgm:t>
        <a:bodyPr/>
        <a:lstStyle/>
        <a:p>
          <a:endParaRPr lang="en-US"/>
        </a:p>
      </dgm:t>
    </dgm:pt>
    <dgm:pt modelId="{423EE13F-3BE0-43FF-8B0B-361FB73AD2D1}" type="sibTrans" cxnId="{5D993DDB-7C77-449B-9342-41C0CA06D2FD}">
      <dgm:prSet/>
      <dgm:spPr/>
      <dgm:t>
        <a:bodyPr/>
        <a:lstStyle/>
        <a:p>
          <a:endParaRPr lang="en-US"/>
        </a:p>
      </dgm:t>
    </dgm:pt>
    <dgm:pt modelId="{08256BD1-5516-4382-B558-5A2A5964053B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/>
            <a:t>Understanding &amp; Confidence</a:t>
          </a:r>
        </a:p>
      </dgm:t>
    </dgm:pt>
    <dgm:pt modelId="{1166AADD-DE57-435D-9551-DAFBD3F28D45}" type="sibTrans" cxnId="{10EB4BDA-637E-45E4-8F93-89FEC1046E56}">
      <dgm:prSet/>
      <dgm:spPr/>
      <dgm:t>
        <a:bodyPr/>
        <a:lstStyle/>
        <a:p>
          <a:endParaRPr lang="en-US"/>
        </a:p>
      </dgm:t>
    </dgm:pt>
    <dgm:pt modelId="{E9104A2B-4CDE-4373-8CA1-BE20780BC243}" type="parTrans" cxnId="{10EB4BDA-637E-45E4-8F93-89FEC1046E56}">
      <dgm:prSet/>
      <dgm:spPr/>
      <dgm:t>
        <a:bodyPr/>
        <a:lstStyle/>
        <a:p>
          <a:endParaRPr lang="en-US"/>
        </a:p>
      </dgm:t>
    </dgm:pt>
    <dgm:pt modelId="{60EEBC0F-1831-4FFA-8302-98A5C09F63F4}" type="pres">
      <dgm:prSet presAssocID="{508928E0-F63F-450F-A70B-BD955857984A}" presName="Name0" presStyleCnt="0">
        <dgm:presLayoutVars>
          <dgm:dir/>
          <dgm:resizeHandles val="exact"/>
        </dgm:presLayoutVars>
      </dgm:prSet>
      <dgm:spPr/>
    </dgm:pt>
    <dgm:pt modelId="{2CD9B222-F8F1-4A9D-A71A-69E8F538B93E}" type="pres">
      <dgm:prSet presAssocID="{75D169CC-7D2B-4D1D-82A7-16C65204A52E}" presName="parTxOnly" presStyleLbl="node1" presStyleIdx="0" presStyleCnt="4">
        <dgm:presLayoutVars>
          <dgm:bulletEnabled val="1"/>
        </dgm:presLayoutVars>
      </dgm:prSet>
      <dgm:spPr/>
    </dgm:pt>
    <dgm:pt modelId="{80496294-1C43-4786-A257-738A4F49B24D}" type="pres">
      <dgm:prSet presAssocID="{782278DC-38BD-46F5-8529-F882D962F672}" presName="parSpace" presStyleCnt="0"/>
      <dgm:spPr/>
    </dgm:pt>
    <dgm:pt modelId="{E909ED49-738B-4CC9-9038-E4F1EDEA4EB7}" type="pres">
      <dgm:prSet presAssocID="{78A9C54E-A455-4D9C-9C28-A568139F4CDF}" presName="parTxOnly" presStyleLbl="node1" presStyleIdx="1" presStyleCnt="4">
        <dgm:presLayoutVars>
          <dgm:bulletEnabled val="1"/>
        </dgm:presLayoutVars>
      </dgm:prSet>
      <dgm:spPr/>
    </dgm:pt>
    <dgm:pt modelId="{FD065059-2B52-4CE3-9506-1938396645D5}" type="pres">
      <dgm:prSet presAssocID="{64AC85B4-5D1D-40C0-87F4-F0361086E291}" presName="parSpace" presStyleCnt="0"/>
      <dgm:spPr/>
    </dgm:pt>
    <dgm:pt modelId="{E4EDEB52-A699-404B-8FF1-B081C356BFB9}" type="pres">
      <dgm:prSet presAssocID="{0C75D09B-600A-40C2-A382-BFE2DB9B1040}" presName="parTxOnly" presStyleLbl="node1" presStyleIdx="2" presStyleCnt="4">
        <dgm:presLayoutVars>
          <dgm:bulletEnabled val="1"/>
        </dgm:presLayoutVars>
      </dgm:prSet>
      <dgm:spPr/>
    </dgm:pt>
    <dgm:pt modelId="{1C64FAA4-ACCD-4102-B42C-2FDCE8C972D5}" type="pres">
      <dgm:prSet presAssocID="{423EE13F-3BE0-43FF-8B0B-361FB73AD2D1}" presName="parSpace" presStyleCnt="0"/>
      <dgm:spPr/>
    </dgm:pt>
    <dgm:pt modelId="{4609CC0B-04EE-4B76-8170-6AEC076E7014}" type="pres">
      <dgm:prSet presAssocID="{08256BD1-5516-4382-B558-5A2A5964053B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F145F32B-280F-481D-8AE3-534736B17247}" srcId="{508928E0-F63F-450F-A70B-BD955857984A}" destId="{78A9C54E-A455-4D9C-9C28-A568139F4CDF}" srcOrd="1" destOrd="0" parTransId="{3CD8176A-E53B-4B2A-8970-49E4A15C7E0F}" sibTransId="{64AC85B4-5D1D-40C0-87F4-F0361086E291}"/>
    <dgm:cxn modelId="{4461413C-D32B-42D2-AA3E-A2BB68CFAB57}" type="presOf" srcId="{75D169CC-7D2B-4D1D-82A7-16C65204A52E}" destId="{2CD9B222-F8F1-4A9D-A71A-69E8F538B93E}" srcOrd="0" destOrd="0" presId="urn:microsoft.com/office/officeart/2005/8/layout/hChevron3"/>
    <dgm:cxn modelId="{3E519188-58A8-460D-BF91-E80AD1AB6365}" type="presOf" srcId="{08256BD1-5516-4382-B558-5A2A5964053B}" destId="{4609CC0B-04EE-4B76-8170-6AEC076E7014}" srcOrd="0" destOrd="0" presId="urn:microsoft.com/office/officeart/2005/8/layout/hChevron3"/>
    <dgm:cxn modelId="{97378A9F-2B09-4791-9D29-18794E481B3A}" srcId="{508928E0-F63F-450F-A70B-BD955857984A}" destId="{75D169CC-7D2B-4D1D-82A7-16C65204A52E}" srcOrd="0" destOrd="0" parTransId="{FD71B395-0F94-4D51-8D51-5F210EEACAAF}" sibTransId="{782278DC-38BD-46F5-8529-F882D962F672}"/>
    <dgm:cxn modelId="{415286BE-CACF-4DD8-9386-FCE8B2272799}" type="presOf" srcId="{0C75D09B-600A-40C2-A382-BFE2DB9B1040}" destId="{E4EDEB52-A699-404B-8FF1-B081C356BFB9}" srcOrd="0" destOrd="0" presId="urn:microsoft.com/office/officeart/2005/8/layout/hChevron3"/>
    <dgm:cxn modelId="{10EB4BDA-637E-45E4-8F93-89FEC1046E56}" srcId="{508928E0-F63F-450F-A70B-BD955857984A}" destId="{08256BD1-5516-4382-B558-5A2A5964053B}" srcOrd="3" destOrd="0" parTransId="{E9104A2B-4CDE-4373-8CA1-BE20780BC243}" sibTransId="{1166AADD-DE57-435D-9551-DAFBD3F28D45}"/>
    <dgm:cxn modelId="{5D993DDB-7C77-449B-9342-41C0CA06D2FD}" srcId="{508928E0-F63F-450F-A70B-BD955857984A}" destId="{0C75D09B-600A-40C2-A382-BFE2DB9B1040}" srcOrd="2" destOrd="0" parTransId="{69086C45-CDA1-4ED4-BCB9-545E5730C0B0}" sibTransId="{423EE13F-3BE0-43FF-8B0B-361FB73AD2D1}"/>
    <dgm:cxn modelId="{BF4124DC-88DC-4978-AFD6-161486B20923}" type="presOf" srcId="{78A9C54E-A455-4D9C-9C28-A568139F4CDF}" destId="{E909ED49-738B-4CC9-9038-E4F1EDEA4EB7}" srcOrd="0" destOrd="0" presId="urn:microsoft.com/office/officeart/2005/8/layout/hChevron3"/>
    <dgm:cxn modelId="{5E17DAE7-BB74-4608-B7F1-861D05A7D871}" type="presOf" srcId="{508928E0-F63F-450F-A70B-BD955857984A}" destId="{60EEBC0F-1831-4FFA-8302-98A5C09F63F4}" srcOrd="0" destOrd="0" presId="urn:microsoft.com/office/officeart/2005/8/layout/hChevron3"/>
    <dgm:cxn modelId="{05E7701D-7E39-49E9-994A-61DE1E8D39FA}" type="presParOf" srcId="{60EEBC0F-1831-4FFA-8302-98A5C09F63F4}" destId="{2CD9B222-F8F1-4A9D-A71A-69E8F538B93E}" srcOrd="0" destOrd="0" presId="urn:microsoft.com/office/officeart/2005/8/layout/hChevron3"/>
    <dgm:cxn modelId="{C92B05D8-E471-43EA-B14E-5038FB5C49C1}" type="presParOf" srcId="{60EEBC0F-1831-4FFA-8302-98A5C09F63F4}" destId="{80496294-1C43-4786-A257-738A4F49B24D}" srcOrd="1" destOrd="0" presId="urn:microsoft.com/office/officeart/2005/8/layout/hChevron3"/>
    <dgm:cxn modelId="{29C312CC-073D-4884-B28C-4D7A851781C7}" type="presParOf" srcId="{60EEBC0F-1831-4FFA-8302-98A5C09F63F4}" destId="{E909ED49-738B-4CC9-9038-E4F1EDEA4EB7}" srcOrd="2" destOrd="0" presId="urn:microsoft.com/office/officeart/2005/8/layout/hChevron3"/>
    <dgm:cxn modelId="{FADB440B-2B41-4850-826E-6EFC7718853C}" type="presParOf" srcId="{60EEBC0F-1831-4FFA-8302-98A5C09F63F4}" destId="{FD065059-2B52-4CE3-9506-1938396645D5}" srcOrd="3" destOrd="0" presId="urn:microsoft.com/office/officeart/2005/8/layout/hChevron3"/>
    <dgm:cxn modelId="{7B2F891C-0D1D-4FE8-8EBD-4FEE2964CEB7}" type="presParOf" srcId="{60EEBC0F-1831-4FFA-8302-98A5C09F63F4}" destId="{E4EDEB52-A699-404B-8FF1-B081C356BFB9}" srcOrd="4" destOrd="0" presId="urn:microsoft.com/office/officeart/2005/8/layout/hChevron3"/>
    <dgm:cxn modelId="{0586081D-9EEA-4907-9894-5652057A7AF7}" type="presParOf" srcId="{60EEBC0F-1831-4FFA-8302-98A5C09F63F4}" destId="{1C64FAA4-ACCD-4102-B42C-2FDCE8C972D5}" srcOrd="5" destOrd="0" presId="urn:microsoft.com/office/officeart/2005/8/layout/hChevron3"/>
    <dgm:cxn modelId="{35C35099-9E8B-4955-ACFC-7D01588C1C0A}" type="presParOf" srcId="{60EEBC0F-1831-4FFA-8302-98A5C09F63F4}" destId="{4609CC0B-04EE-4B76-8170-6AEC076E7014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4737C-D443-4740-9EC2-9BFED9AC95AD}">
      <dsp:nvSpPr>
        <dsp:cNvPr id="0" name=""/>
        <dsp:cNvSpPr/>
      </dsp:nvSpPr>
      <dsp:spPr>
        <a:xfrm>
          <a:off x="2381" y="408353"/>
          <a:ext cx="2901156" cy="1160462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Signal</a:t>
          </a:r>
        </a:p>
      </dsp:txBody>
      <dsp:txXfrm>
        <a:off x="582612" y="408353"/>
        <a:ext cx="1740694" cy="1160462"/>
      </dsp:txXfrm>
    </dsp:sp>
    <dsp:sp modelId="{8622EC13-DE3C-45E6-AD0B-C22034029670}">
      <dsp:nvSpPr>
        <dsp:cNvPr id="0" name=""/>
        <dsp:cNvSpPr/>
      </dsp:nvSpPr>
      <dsp:spPr>
        <a:xfrm>
          <a:off x="2613421" y="408353"/>
          <a:ext cx="2901156" cy="1160462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Image</a:t>
          </a:r>
        </a:p>
      </dsp:txBody>
      <dsp:txXfrm>
        <a:off x="3193652" y="408353"/>
        <a:ext cx="1740694" cy="1160462"/>
      </dsp:txXfrm>
    </dsp:sp>
    <dsp:sp modelId="{2A758582-D564-4C0D-90F1-49A5CE446F5D}">
      <dsp:nvSpPr>
        <dsp:cNvPr id="0" name=""/>
        <dsp:cNvSpPr/>
      </dsp:nvSpPr>
      <dsp:spPr>
        <a:xfrm>
          <a:off x="5224462" y="408353"/>
          <a:ext cx="2901156" cy="1160462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Base Call</a:t>
          </a:r>
        </a:p>
      </dsp:txBody>
      <dsp:txXfrm>
        <a:off x="5804693" y="408353"/>
        <a:ext cx="1740694" cy="11604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9B222-F8F1-4A9D-A71A-69E8F538B93E}">
      <dsp:nvSpPr>
        <dsp:cNvPr id="0" name=""/>
        <dsp:cNvSpPr/>
      </dsp:nvSpPr>
      <dsp:spPr>
        <a:xfrm>
          <a:off x="3486" y="200451"/>
          <a:ext cx="3498368" cy="1399347"/>
        </a:xfrm>
        <a:prstGeom prst="homePlat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33338" bIns="666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Expectations</a:t>
          </a:r>
        </a:p>
      </dsp:txBody>
      <dsp:txXfrm>
        <a:off x="3486" y="200451"/>
        <a:ext cx="3148531" cy="1399347"/>
      </dsp:txXfrm>
    </dsp:sp>
    <dsp:sp modelId="{E909ED49-738B-4CC9-9038-E4F1EDEA4EB7}">
      <dsp:nvSpPr>
        <dsp:cNvPr id="0" name=""/>
        <dsp:cNvSpPr/>
      </dsp:nvSpPr>
      <dsp:spPr>
        <a:xfrm>
          <a:off x="2802181" y="200451"/>
          <a:ext cx="3498368" cy="1399347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Observations</a:t>
          </a:r>
        </a:p>
      </dsp:txBody>
      <dsp:txXfrm>
        <a:off x="3501855" y="200451"/>
        <a:ext cx="2099021" cy="1399347"/>
      </dsp:txXfrm>
    </dsp:sp>
    <dsp:sp modelId="{E4EDEB52-A699-404B-8FF1-B081C356BFB9}">
      <dsp:nvSpPr>
        <dsp:cNvPr id="0" name=""/>
        <dsp:cNvSpPr/>
      </dsp:nvSpPr>
      <dsp:spPr>
        <a:xfrm>
          <a:off x="5600875" y="200451"/>
          <a:ext cx="3498368" cy="13993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Critical Analysis</a:t>
          </a:r>
        </a:p>
      </dsp:txBody>
      <dsp:txXfrm>
        <a:off x="6300549" y="200451"/>
        <a:ext cx="2099021" cy="1399347"/>
      </dsp:txXfrm>
    </dsp:sp>
    <dsp:sp modelId="{4609CC0B-04EE-4B76-8170-6AEC076E7014}">
      <dsp:nvSpPr>
        <dsp:cNvPr id="0" name=""/>
        <dsp:cNvSpPr/>
      </dsp:nvSpPr>
      <dsp:spPr>
        <a:xfrm>
          <a:off x="8399570" y="200451"/>
          <a:ext cx="3498368" cy="1399347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Understanding &amp; Confidence</a:t>
          </a:r>
        </a:p>
      </dsp:txBody>
      <dsp:txXfrm>
        <a:off x="9099244" y="200451"/>
        <a:ext cx="2099021" cy="13993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9B222-F8F1-4A9D-A71A-69E8F538B93E}">
      <dsp:nvSpPr>
        <dsp:cNvPr id="0" name=""/>
        <dsp:cNvSpPr/>
      </dsp:nvSpPr>
      <dsp:spPr>
        <a:xfrm>
          <a:off x="0" y="0"/>
          <a:ext cx="5513664" cy="1489425"/>
        </a:xfrm>
        <a:prstGeom prst="homePlat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17348" rIns="58674" bIns="11734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/>
            <a:t>Expectations</a:t>
          </a:r>
        </a:p>
      </dsp:txBody>
      <dsp:txXfrm>
        <a:off x="0" y="0"/>
        <a:ext cx="5141308" cy="14894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9B222-F8F1-4A9D-A71A-69E8F538B93E}">
      <dsp:nvSpPr>
        <dsp:cNvPr id="0" name=""/>
        <dsp:cNvSpPr/>
      </dsp:nvSpPr>
      <dsp:spPr>
        <a:xfrm>
          <a:off x="0" y="0"/>
          <a:ext cx="5513664" cy="1489425"/>
        </a:xfrm>
        <a:prstGeom prst="homePlat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17348" rIns="58674" bIns="11734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/>
            <a:t>Expectations</a:t>
          </a:r>
        </a:p>
      </dsp:txBody>
      <dsp:txXfrm>
        <a:off x="0" y="0"/>
        <a:ext cx="5141308" cy="14894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9B222-F8F1-4A9D-A71A-69E8F538B93E}">
      <dsp:nvSpPr>
        <dsp:cNvPr id="0" name=""/>
        <dsp:cNvSpPr/>
      </dsp:nvSpPr>
      <dsp:spPr>
        <a:xfrm>
          <a:off x="0" y="0"/>
          <a:ext cx="5513664" cy="1489425"/>
        </a:xfrm>
        <a:prstGeom prst="homePlat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17348" rIns="58674" bIns="11734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/>
            <a:t>Expectations</a:t>
          </a:r>
        </a:p>
      </dsp:txBody>
      <dsp:txXfrm>
        <a:off x="0" y="0"/>
        <a:ext cx="5141308" cy="14894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9B222-F8F1-4A9D-A71A-69E8F538B93E}">
      <dsp:nvSpPr>
        <dsp:cNvPr id="0" name=""/>
        <dsp:cNvSpPr/>
      </dsp:nvSpPr>
      <dsp:spPr>
        <a:xfrm>
          <a:off x="0" y="0"/>
          <a:ext cx="5513664" cy="1489425"/>
        </a:xfrm>
        <a:prstGeom prst="homePlat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17348" rIns="58674" bIns="11734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/>
            <a:t>Expectations</a:t>
          </a:r>
        </a:p>
      </dsp:txBody>
      <dsp:txXfrm>
        <a:off x="0" y="0"/>
        <a:ext cx="5141308" cy="14894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9B222-F8F1-4A9D-A71A-69E8F538B93E}">
      <dsp:nvSpPr>
        <dsp:cNvPr id="0" name=""/>
        <dsp:cNvSpPr/>
      </dsp:nvSpPr>
      <dsp:spPr>
        <a:xfrm>
          <a:off x="3486" y="200451"/>
          <a:ext cx="3498368" cy="1399347"/>
        </a:xfrm>
        <a:prstGeom prst="homePlat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33338" bIns="666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Expectations</a:t>
          </a:r>
        </a:p>
      </dsp:txBody>
      <dsp:txXfrm>
        <a:off x="3486" y="200451"/>
        <a:ext cx="3148531" cy="1399347"/>
      </dsp:txXfrm>
    </dsp:sp>
    <dsp:sp modelId="{E909ED49-738B-4CC9-9038-E4F1EDEA4EB7}">
      <dsp:nvSpPr>
        <dsp:cNvPr id="0" name=""/>
        <dsp:cNvSpPr/>
      </dsp:nvSpPr>
      <dsp:spPr>
        <a:xfrm>
          <a:off x="2802181" y="200451"/>
          <a:ext cx="3498368" cy="1399347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Observations</a:t>
          </a:r>
        </a:p>
      </dsp:txBody>
      <dsp:txXfrm>
        <a:off x="3501855" y="200451"/>
        <a:ext cx="2099021" cy="1399347"/>
      </dsp:txXfrm>
    </dsp:sp>
    <dsp:sp modelId="{E4EDEB52-A699-404B-8FF1-B081C356BFB9}">
      <dsp:nvSpPr>
        <dsp:cNvPr id="0" name=""/>
        <dsp:cNvSpPr/>
      </dsp:nvSpPr>
      <dsp:spPr>
        <a:xfrm>
          <a:off x="5600875" y="200451"/>
          <a:ext cx="3498368" cy="13993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Critical Analysis</a:t>
          </a:r>
        </a:p>
      </dsp:txBody>
      <dsp:txXfrm>
        <a:off x="6300549" y="200451"/>
        <a:ext cx="2099021" cy="1399347"/>
      </dsp:txXfrm>
    </dsp:sp>
    <dsp:sp modelId="{4609CC0B-04EE-4B76-8170-6AEC076E7014}">
      <dsp:nvSpPr>
        <dsp:cNvPr id="0" name=""/>
        <dsp:cNvSpPr/>
      </dsp:nvSpPr>
      <dsp:spPr>
        <a:xfrm>
          <a:off x="8399570" y="200451"/>
          <a:ext cx="3498368" cy="1399347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Understanding &amp; Confidence</a:t>
          </a:r>
        </a:p>
      </dsp:txBody>
      <dsp:txXfrm>
        <a:off x="9099244" y="200451"/>
        <a:ext cx="2099021" cy="13993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93191-6449-48B8-80A2-7B37B9D9ABBF}" type="datetimeFigureOut">
              <a:rPr lang="en-GB" smtClean="0"/>
              <a:t>18/11/2024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04B19-8C95-4627-9F2D-24126D7B9E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5925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BB138-B9FA-4463-AC97-AA7F35CA78CE}" type="datetimeFigureOut">
              <a:rPr lang="en-GB" smtClean="0"/>
              <a:t>18/11/2024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4B29E-24DA-4A1A-97E1-B9D6540849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641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2062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1258184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102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23856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103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0588725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104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872798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105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2136737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106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404046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107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4333584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108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888798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109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192820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110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4221007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111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161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126748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112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502797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113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1840996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114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754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727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6327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3931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9231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933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95175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9559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262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8072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58406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6564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7688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0283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08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0704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44162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653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1381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9564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10320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72114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2406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0498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3002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01269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9048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95053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8042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2157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4470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31723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8171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17397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79824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52251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2579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33973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56286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41174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6555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71633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372603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53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366388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54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100233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55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25808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56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722314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57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4266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58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730860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59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200676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60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237136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61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6596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5850" lvl="2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93074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62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57569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63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822016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64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664472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65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087634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66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019119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67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08308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68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67703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69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43522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70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51644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71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0919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836577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5850" lvl="2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72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79590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73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075287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74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777600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75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437708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76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848525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77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40611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78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121509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79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79444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80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6500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81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764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54812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82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471112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83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72718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84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6316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85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274567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86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25323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87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984002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88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99549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89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340971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90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341033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91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61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377112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92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655128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93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44547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94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772708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95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969866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96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4704008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97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376334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98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495762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99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031470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100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6980505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101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11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71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122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751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41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88C6353-79A1-4013-9BEE-D8D529F8C41F}" type="datetime1">
              <a:rPr lang="en-GB" smtClean="0"/>
              <a:t>18/11/2024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Creating Scientific Figures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93B7608-86A4-42BE-A531-097FA6353F8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42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14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86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19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230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785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8804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855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imon.andrews@babraham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mailto:sarah.inglesfield@babraham.ac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48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48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9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7" Type="http://schemas.openxmlformats.org/officeDocument/2006/relationships/hyperlink" Target="https://sequencing.qcfail.com/" TargetMode="External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ultiqc.info/" TargetMode="External"/><Relationship Id="rId5" Type="http://schemas.openxmlformats.org/officeDocument/2006/relationships/hyperlink" Target="https://www.bioinformatics.babraham.ac.uk/projects/fastq_screen/" TargetMode="External"/><Relationship Id="rId4" Type="http://schemas.openxmlformats.org/officeDocument/2006/relationships/hyperlink" Target="http://www.bioinformatics.babraham.ac.uk/projects/fastqc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sv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45.png"/><Relationship Id="rId4" Type="http://schemas.openxmlformats.org/officeDocument/2006/relationships/image" Target="../media/image18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34.svg"/><Relationship Id="rId18" Type="http://schemas.openxmlformats.org/officeDocument/2006/relationships/image" Target="../media/image55.png"/><Relationship Id="rId3" Type="http://schemas.openxmlformats.org/officeDocument/2006/relationships/image" Target="../media/image46.png"/><Relationship Id="rId21" Type="http://schemas.openxmlformats.org/officeDocument/2006/relationships/image" Target="../media/image58.png"/><Relationship Id="rId7" Type="http://schemas.openxmlformats.org/officeDocument/2006/relationships/image" Target="../media/image19.png"/><Relationship Id="rId12" Type="http://schemas.openxmlformats.org/officeDocument/2006/relationships/image" Target="../media/image51.pn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53.png"/><Relationship Id="rId20" Type="http://schemas.openxmlformats.org/officeDocument/2006/relationships/image" Target="../media/image57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svg"/><Relationship Id="rId11" Type="http://schemas.openxmlformats.org/officeDocument/2006/relationships/image" Target="../media/image50.png"/><Relationship Id="rId24" Type="http://schemas.openxmlformats.org/officeDocument/2006/relationships/image" Target="../media/image16.svg"/><Relationship Id="rId5" Type="http://schemas.openxmlformats.org/officeDocument/2006/relationships/image" Target="../media/image17.png"/><Relationship Id="rId15" Type="http://schemas.openxmlformats.org/officeDocument/2006/relationships/image" Target="../media/image36.svg"/><Relationship Id="rId23" Type="http://schemas.openxmlformats.org/officeDocument/2006/relationships/image" Target="../media/image15.png"/><Relationship Id="rId10" Type="http://schemas.openxmlformats.org/officeDocument/2006/relationships/image" Target="../media/image49.svg"/><Relationship Id="rId19" Type="http://schemas.openxmlformats.org/officeDocument/2006/relationships/image" Target="../media/image56.png"/><Relationship Id="rId4" Type="http://schemas.openxmlformats.org/officeDocument/2006/relationships/image" Target="../media/image47.svg"/><Relationship Id="rId9" Type="http://schemas.openxmlformats.org/officeDocument/2006/relationships/image" Target="../media/image48.png"/><Relationship Id="rId14" Type="http://schemas.openxmlformats.org/officeDocument/2006/relationships/image" Target="../media/image52.png"/><Relationship Id="rId22" Type="http://schemas.openxmlformats.org/officeDocument/2006/relationships/image" Target="../media/image59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51.png"/><Relationship Id="rId18" Type="http://schemas.openxmlformats.org/officeDocument/2006/relationships/image" Target="../media/image57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47.sv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36.svg"/><Relationship Id="rId20" Type="http://schemas.openxmlformats.org/officeDocument/2006/relationships/image" Target="../media/image59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svg"/><Relationship Id="rId11" Type="http://schemas.openxmlformats.org/officeDocument/2006/relationships/image" Target="../media/image50.png"/><Relationship Id="rId5" Type="http://schemas.openxmlformats.org/officeDocument/2006/relationships/image" Target="../media/image17.png"/><Relationship Id="rId15" Type="http://schemas.openxmlformats.org/officeDocument/2006/relationships/image" Target="../media/image52.png"/><Relationship Id="rId10" Type="http://schemas.openxmlformats.org/officeDocument/2006/relationships/image" Target="../media/image49.svg"/><Relationship Id="rId19" Type="http://schemas.openxmlformats.org/officeDocument/2006/relationships/image" Target="../media/image58.png"/><Relationship Id="rId4" Type="http://schemas.openxmlformats.org/officeDocument/2006/relationships/image" Target="../media/image16.svg"/><Relationship Id="rId9" Type="http://schemas.openxmlformats.org/officeDocument/2006/relationships/image" Target="../media/image48.png"/><Relationship Id="rId14" Type="http://schemas.openxmlformats.org/officeDocument/2006/relationships/image" Target="../media/image34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29.png"/><Relationship Id="rId3" Type="http://schemas.openxmlformats.org/officeDocument/2006/relationships/image" Target="../media/image10.pn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" Type="http://schemas.openxmlformats.org/officeDocument/2006/relationships/notesSlide" Target="../notesSlides/notesSlide37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8.sv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18" Type="http://schemas.openxmlformats.org/officeDocument/2006/relationships/image" Target="../media/image31.svg"/><Relationship Id="rId3" Type="http://schemas.openxmlformats.org/officeDocument/2006/relationships/image" Target="../media/image15.png"/><Relationship Id="rId21" Type="http://schemas.openxmlformats.org/officeDocument/2006/relationships/image" Target="../media/image70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43.xml"/><Relationship Id="rId16" Type="http://schemas.openxmlformats.org/officeDocument/2006/relationships/image" Target="../media/image28.sv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24" Type="http://schemas.openxmlformats.org/officeDocument/2006/relationships/image" Target="../media/image7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72.png"/><Relationship Id="rId10" Type="http://schemas.openxmlformats.org/officeDocument/2006/relationships/image" Target="../media/image22.svg"/><Relationship Id="rId19" Type="http://schemas.openxmlformats.org/officeDocument/2006/relationships/image" Target="../media/image2.pn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Relationship Id="rId22" Type="http://schemas.openxmlformats.org/officeDocument/2006/relationships/image" Target="../media/image7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0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7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80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7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8.sv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66.png"/><Relationship Id="rId4" Type="http://schemas.openxmlformats.org/officeDocument/2006/relationships/image" Target="../media/image8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68.sv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66.png"/><Relationship Id="rId4" Type="http://schemas.openxmlformats.org/officeDocument/2006/relationships/image" Target="../media/image8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8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9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68.sv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66.png"/><Relationship Id="rId4" Type="http://schemas.openxmlformats.org/officeDocument/2006/relationships/image" Target="../media/image8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9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7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80.png"/><Relationship Id="rId4" Type="http://schemas.openxmlformats.org/officeDocument/2006/relationships/image" Target="../media/image9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9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9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9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68.sv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66.png"/><Relationship Id="rId4" Type="http://schemas.openxmlformats.org/officeDocument/2006/relationships/image" Target="../media/image8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68.sv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66.png"/><Relationship Id="rId4" Type="http://schemas.openxmlformats.org/officeDocument/2006/relationships/image" Target="../media/image8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31.sv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29.png"/><Relationship Id="rId3" Type="http://schemas.openxmlformats.org/officeDocument/2006/relationships/image" Target="../media/image10.pn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7.png"/><Relationship Id="rId20" Type="http://schemas.openxmlformats.org/officeDocument/2006/relationships/image" Target="../media/image31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80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7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80.png"/><Relationship Id="rId4" Type="http://schemas.openxmlformats.org/officeDocument/2006/relationships/image" Target="../media/image113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80.png"/><Relationship Id="rId4" Type="http://schemas.openxmlformats.org/officeDocument/2006/relationships/image" Target="../media/image115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80.png"/><Relationship Id="rId4" Type="http://schemas.openxmlformats.org/officeDocument/2006/relationships/image" Target="../media/image117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80.png"/><Relationship Id="rId4" Type="http://schemas.openxmlformats.org/officeDocument/2006/relationships/image" Target="../media/image120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80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80.png"/><Relationship Id="rId4" Type="http://schemas.openxmlformats.org/officeDocument/2006/relationships/image" Target="../media/image123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12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127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128.png"/><Relationship Id="rId4" Type="http://schemas.openxmlformats.org/officeDocument/2006/relationships/image" Target="../media/image125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80.png"/><Relationship Id="rId4" Type="http://schemas.openxmlformats.org/officeDocument/2006/relationships/image" Target="../media/image131.pn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20" y="1916833"/>
            <a:ext cx="8640960" cy="1470025"/>
          </a:xfrm>
        </p:spPr>
        <p:txBody>
          <a:bodyPr>
            <a:noAutofit/>
          </a:bodyPr>
          <a:lstStyle/>
          <a:p>
            <a:r>
              <a:rPr lang="en-GB" dirty="0"/>
              <a:t>Quality Control for Sequencing Experiments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5640" y="3717032"/>
            <a:ext cx="6400800" cy="2016224"/>
          </a:xfrm>
        </p:spPr>
        <p:txBody>
          <a:bodyPr>
            <a:normAutofit/>
          </a:bodyPr>
          <a:lstStyle/>
          <a:p>
            <a:r>
              <a:rPr lang="en-GB" sz="2700" dirty="0"/>
              <a:t>v2024-11</a:t>
            </a:r>
          </a:p>
          <a:p>
            <a:endParaRPr lang="en-GB" sz="2000" dirty="0"/>
          </a:p>
          <a:p>
            <a:r>
              <a:rPr lang="en-GB" sz="2000" dirty="0"/>
              <a:t>Simon Andrews, Sarah Inglesfield</a:t>
            </a:r>
          </a:p>
          <a:p>
            <a:r>
              <a:rPr lang="en-GB" sz="2000" dirty="0">
                <a:hlinkClick r:id="rId3"/>
              </a:rPr>
              <a:t>simon.andrews@babraham.ac.uk</a:t>
            </a:r>
            <a:endParaRPr lang="en-GB" sz="2000" dirty="0"/>
          </a:p>
          <a:p>
            <a:r>
              <a:rPr lang="en-GB" sz="2000" dirty="0">
                <a:hlinkClick r:id="rId4"/>
              </a:rPr>
              <a:t>sarah.inglesfield@babraham.ac.uk</a:t>
            </a:r>
            <a:endParaRPr lang="en-GB" sz="2000" dirty="0"/>
          </a:p>
          <a:p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28" y="5733256"/>
            <a:ext cx="2840302" cy="10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65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76121" y="3343464"/>
            <a:ext cx="134780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dirty="0"/>
              <a:t>Fridge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54618" y="4437113"/>
            <a:ext cx="145520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dirty="0"/>
              <a:t>Pumps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9696" y="3105835"/>
            <a:ext cx="236468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dirty="0"/>
              <a:t>Microscope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38B880-6341-415F-8AD9-BBDDDA33D9BA}"/>
              </a:ext>
            </a:extLst>
          </p:cNvPr>
          <p:cNvSpPr txBox="1"/>
          <p:nvPr/>
        </p:nvSpPr>
        <p:spPr>
          <a:xfrm>
            <a:off x="2135450" y="4658751"/>
            <a:ext cx="281089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dirty="0"/>
              <a:t>Compartment</a:t>
            </a:r>
          </a:p>
        </p:txBody>
      </p:sp>
    </p:spTree>
    <p:extLst>
      <p:ext uri="{BB962C8B-B14F-4D97-AF65-F5344CB8AC3E}">
        <p14:creationId xmlns:p14="http://schemas.microsoft.com/office/powerpoint/2010/main" val="286520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FCA0D-0DFD-4202-A96E-FF729EDB5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3322"/>
            <a:ext cx="10972800" cy="954223"/>
          </a:xfrm>
        </p:spPr>
        <p:txBody>
          <a:bodyPr/>
          <a:lstStyle/>
          <a:p>
            <a:r>
              <a:rPr lang="en-GB" dirty="0"/>
              <a:t>Sources of Poly Sequences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A47B52-4EAE-410B-9AE8-FC7E7EB440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6" r="20714"/>
          <a:stretch/>
        </p:blipFill>
        <p:spPr>
          <a:xfrm>
            <a:off x="381764" y="4795827"/>
            <a:ext cx="4845738" cy="173299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0BF070B-BAC8-478E-8762-CD299701A616}"/>
              </a:ext>
            </a:extLst>
          </p:cNvPr>
          <p:cNvSpPr/>
          <p:nvPr/>
        </p:nvSpPr>
        <p:spPr>
          <a:xfrm>
            <a:off x="-81850" y="1081432"/>
            <a:ext cx="70289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400" dirty="0" err="1"/>
              <a:t>PolyN</a:t>
            </a:r>
            <a:r>
              <a:rPr lang="en-GB" sz="2400" dirty="0"/>
              <a:t> – Quality too poor to make any calls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3278F2-6134-4C08-8A04-C56A9A330793}"/>
              </a:ext>
            </a:extLst>
          </p:cNvPr>
          <p:cNvSpPr/>
          <p:nvPr/>
        </p:nvSpPr>
        <p:spPr>
          <a:xfrm>
            <a:off x="-32661" y="4028660"/>
            <a:ext cx="11380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400" dirty="0" err="1"/>
              <a:t>PolyG</a:t>
            </a:r>
            <a:r>
              <a:rPr lang="en-GB" sz="2400" dirty="0"/>
              <a:t> – Empty space in 2 colour chemistry, can be technically “high quality” calls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36F580C-912C-4B55-901C-24B281C49710}"/>
              </a:ext>
            </a:extLst>
          </p:cNvPr>
          <p:cNvCxnSpPr>
            <a:cxnSpLocks/>
          </p:cNvCxnSpPr>
          <p:nvPr/>
        </p:nvCxnSpPr>
        <p:spPr>
          <a:xfrm>
            <a:off x="8099358" y="2673192"/>
            <a:ext cx="43375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EF8F052-E8C7-4717-BF68-56E049A04FF8}"/>
              </a:ext>
            </a:extLst>
          </p:cNvPr>
          <p:cNvGrpSpPr/>
          <p:nvPr/>
        </p:nvGrpSpPr>
        <p:grpSpPr>
          <a:xfrm>
            <a:off x="381764" y="1774119"/>
            <a:ext cx="4299966" cy="1783675"/>
            <a:chOff x="483697" y="1759723"/>
            <a:chExt cx="4299966" cy="17836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32F0B2A-7097-47E9-90BE-8227C7C8B1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709" r="41745" b="85295"/>
            <a:stretch/>
          </p:blipFill>
          <p:spPr>
            <a:xfrm>
              <a:off x="483697" y="1759723"/>
              <a:ext cx="4281676" cy="30510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7CFD24F-70E7-49BB-A99E-BEC93B88BE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4808" r="41496" b="11765"/>
            <a:stretch/>
          </p:blipFill>
          <p:spPr>
            <a:xfrm>
              <a:off x="483697" y="2054366"/>
              <a:ext cx="4299966" cy="1489032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/>
          <a:stretch/>
        </p:blipFill>
        <p:spPr>
          <a:xfrm>
            <a:off x="4885778" y="1585413"/>
            <a:ext cx="3213580" cy="226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0"/>
          <a:stretch/>
        </p:blipFill>
        <p:spPr>
          <a:xfrm>
            <a:off x="8533108" y="1584510"/>
            <a:ext cx="3227323" cy="226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37F55DE-EB42-4968-B181-D4359BC0C1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7009" y="2953546"/>
            <a:ext cx="2639520" cy="4342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/>
          <a:stretch/>
        </p:blipFill>
        <p:spPr>
          <a:xfrm>
            <a:off x="5447910" y="4528324"/>
            <a:ext cx="3213581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7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59722-F39C-4FEF-8A4F-6FB5232F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Sources of Poly Sequences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02B9A4-872D-4B79-98BF-099010AD48E8}"/>
              </a:ext>
            </a:extLst>
          </p:cNvPr>
          <p:cNvSpPr/>
          <p:nvPr/>
        </p:nvSpPr>
        <p:spPr>
          <a:xfrm>
            <a:off x="0" y="1785164"/>
            <a:ext cx="5620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GB" sz="2400" dirty="0" err="1"/>
              <a:t>PolyA</a:t>
            </a:r>
            <a:r>
              <a:rPr lang="en-GB" sz="2400" dirty="0"/>
              <a:t> (or </a:t>
            </a:r>
            <a:r>
              <a:rPr lang="en-GB" sz="2400" dirty="0" err="1"/>
              <a:t>PolyT</a:t>
            </a:r>
            <a:r>
              <a:rPr lang="en-GB" sz="2400" dirty="0"/>
              <a:t>) – Common in RNA-</a:t>
            </a:r>
            <a:r>
              <a:rPr lang="en-GB" sz="2400" dirty="0" err="1"/>
              <a:t>Seq</a:t>
            </a: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2E589A-C03A-4950-A165-C55FED42B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320" y="3453697"/>
            <a:ext cx="4258048" cy="31296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0FEAD5-C72E-49A3-813A-80F00BF6F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8468" y="3555990"/>
            <a:ext cx="5576422" cy="29455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624111-2948-4ECC-8557-AE5959B25C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45" t="22092" r="35994" b="30598"/>
          <a:stretch/>
        </p:blipFill>
        <p:spPr>
          <a:xfrm>
            <a:off x="5620962" y="1826143"/>
            <a:ext cx="6449118" cy="99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9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Overrepresented Specific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210" y="1575834"/>
            <a:ext cx="9734990" cy="1083701"/>
          </a:xfrm>
        </p:spPr>
        <p:txBody>
          <a:bodyPr>
            <a:normAutofit/>
          </a:bodyPr>
          <a:lstStyle/>
          <a:p>
            <a:r>
              <a:rPr lang="en-GB" sz="2800" dirty="0"/>
              <a:t>Normally artificial sequences (primers, adapters, vectors </a:t>
            </a:r>
            <a:r>
              <a:rPr lang="en-GB" sz="2800" dirty="0" err="1"/>
              <a:t>etc</a:t>
            </a:r>
            <a:r>
              <a:rPr lang="en-GB" sz="2800" dirty="0"/>
              <a:t>)</a:t>
            </a:r>
          </a:p>
          <a:p>
            <a:r>
              <a:rPr lang="en-GB" sz="2800" dirty="0"/>
              <a:t>Can search a database of known sequences to find matches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5373" b="18750"/>
          <a:stretch/>
        </p:blipFill>
        <p:spPr>
          <a:xfrm>
            <a:off x="80051" y="2847318"/>
            <a:ext cx="12029561" cy="72189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76234" y="4651174"/>
            <a:ext cx="9991388" cy="500351"/>
            <a:chOff x="431425" y="2924930"/>
            <a:chExt cx="7669065" cy="576080"/>
          </a:xfrm>
        </p:grpSpPr>
        <p:sp>
          <p:nvSpPr>
            <p:cNvPr id="7" name="Rectangle 6"/>
            <p:cNvSpPr/>
            <p:nvPr/>
          </p:nvSpPr>
          <p:spPr>
            <a:xfrm>
              <a:off x="2627730" y="2924930"/>
              <a:ext cx="3312460" cy="576080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Insert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940190" y="2924930"/>
              <a:ext cx="1080150" cy="57608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Adapter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532991" y="2924930"/>
              <a:ext cx="1080150" cy="57608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Adapter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20340" y="2924930"/>
              <a:ext cx="1080150" cy="57608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Barcode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1425" y="2924930"/>
              <a:ext cx="1080150" cy="57608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Barcode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45469" y="5684216"/>
            <a:ext cx="5719609" cy="506557"/>
            <a:chOff x="2806662" y="2276840"/>
            <a:chExt cx="6506533" cy="576251"/>
          </a:xfrm>
        </p:grpSpPr>
        <p:sp>
          <p:nvSpPr>
            <p:cNvPr id="13" name="Rectangle 12"/>
            <p:cNvSpPr/>
            <p:nvPr/>
          </p:nvSpPr>
          <p:spPr>
            <a:xfrm>
              <a:off x="6072745" y="2277011"/>
              <a:ext cx="1620225" cy="57608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Adapter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439770" y="2276840"/>
              <a:ext cx="1620225" cy="57608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Adapter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692970" y="2277011"/>
              <a:ext cx="1620225" cy="57608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Barcode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806662" y="2276840"/>
              <a:ext cx="1620225" cy="57608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Barcode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7922360" y="2794789"/>
            <a:ext cx="3906060" cy="808479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10076" y="4019629"/>
            <a:ext cx="5184720" cy="464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Example of an Adapter dimer:</a:t>
            </a:r>
          </a:p>
        </p:txBody>
      </p:sp>
    </p:spTree>
    <p:extLst>
      <p:ext uri="{BB962C8B-B14F-4D97-AF65-F5344CB8AC3E}">
        <p14:creationId xmlns:p14="http://schemas.microsoft.com/office/powerpoint/2010/main" val="250594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55DDA8-B983-4824-86E5-0493CA65F7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1" t="10627"/>
          <a:stretch/>
        </p:blipFill>
        <p:spPr>
          <a:xfrm>
            <a:off x="6598825" y="4617496"/>
            <a:ext cx="5486400" cy="18525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4BDC28-5953-4820-92A7-394E1B236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1400"/>
            <a:ext cx="10972800" cy="1143000"/>
          </a:xfrm>
        </p:spPr>
        <p:txBody>
          <a:bodyPr/>
          <a:lstStyle/>
          <a:p>
            <a:r>
              <a:rPr lang="en-GB" dirty="0"/>
              <a:t>Overrepresented Specific 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B930D-5D85-4EBD-83A9-697E95E25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624" y="1429635"/>
            <a:ext cx="4982330" cy="604629"/>
          </a:xfrm>
        </p:spPr>
        <p:txBody>
          <a:bodyPr/>
          <a:lstStyle/>
          <a:p>
            <a:r>
              <a:rPr lang="en-GB" dirty="0"/>
              <a:t>Other potential sources…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961A09-9D24-45CC-99E4-5F58BF56EF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791"/>
          <a:stretch/>
        </p:blipFill>
        <p:spPr>
          <a:xfrm>
            <a:off x="233433" y="2204830"/>
            <a:ext cx="5862567" cy="50728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A5FE96A-6C12-443D-AD6A-0E79EED68BB6}"/>
              </a:ext>
            </a:extLst>
          </p:cNvPr>
          <p:cNvGrpSpPr/>
          <p:nvPr/>
        </p:nvGrpSpPr>
        <p:grpSpPr>
          <a:xfrm>
            <a:off x="1798786" y="3281705"/>
            <a:ext cx="3106710" cy="1834470"/>
            <a:chOff x="4799820" y="3242705"/>
            <a:chExt cx="3106710" cy="183447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C3E6564-0ED5-4FA8-A699-FA637DAD8C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109" t="18063" r="2053" b="7194"/>
            <a:stretch/>
          </p:blipFill>
          <p:spPr>
            <a:xfrm>
              <a:off x="4799820" y="3242705"/>
              <a:ext cx="3097190" cy="15734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BE632F8-9F93-4B7F-869E-92AF79A027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23" t="10385" r="24795" b="65618"/>
            <a:stretch/>
          </p:blipFill>
          <p:spPr>
            <a:xfrm>
              <a:off x="4806290" y="4838155"/>
              <a:ext cx="3100240" cy="23902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AD862C0-73B5-47A2-BAF1-912836B630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0070" y="1439650"/>
            <a:ext cx="5490722" cy="28066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7DEBAED-5B73-4D0A-8B3B-5A237C37C876}"/>
              </a:ext>
            </a:extLst>
          </p:cNvPr>
          <p:cNvSpPr txBox="1"/>
          <p:nvPr/>
        </p:nvSpPr>
        <p:spPr>
          <a:xfrm>
            <a:off x="6600068" y="2489829"/>
            <a:ext cx="214674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dirty="0"/>
              <a:t>Ribosomal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50E7B7-08C5-4AD9-83C3-2A551104581D}"/>
              </a:ext>
            </a:extLst>
          </p:cNvPr>
          <p:cNvSpPr txBox="1"/>
          <p:nvPr/>
        </p:nvSpPr>
        <p:spPr>
          <a:xfrm>
            <a:off x="6531744" y="5201613"/>
            <a:ext cx="271600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dirty="0"/>
              <a:t>Contaminant 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06F35EB-9AAB-4260-AB4C-023EBFD90305}"/>
              </a:ext>
            </a:extLst>
          </p:cNvPr>
          <p:cNvCxnSpPr>
            <a:stCxn id="6" idx="2"/>
          </p:cNvCxnSpPr>
          <p:nvPr/>
        </p:nvCxnSpPr>
        <p:spPr>
          <a:xfrm flipH="1">
            <a:off x="3164716" y="2712112"/>
            <a:ext cx="1" cy="5695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4BEDBD2-02CA-406B-AC3A-AC2865072E59}"/>
              </a:ext>
            </a:extLst>
          </p:cNvPr>
          <p:cNvCxnSpPr>
            <a:cxnSpLocks/>
          </p:cNvCxnSpPr>
          <p:nvPr/>
        </p:nvCxnSpPr>
        <p:spPr>
          <a:xfrm flipV="1">
            <a:off x="3160999" y="5139361"/>
            <a:ext cx="1" cy="5695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BF257B5C-5E1F-48A0-B4A9-3D480D174256}"/>
              </a:ext>
            </a:extLst>
          </p:cNvPr>
          <p:cNvCxnSpPr>
            <a:stCxn id="9" idx="3"/>
            <a:endCxn id="12" idx="1"/>
          </p:cNvCxnSpPr>
          <p:nvPr/>
        </p:nvCxnSpPr>
        <p:spPr>
          <a:xfrm flipV="1">
            <a:off x="4895976" y="2842995"/>
            <a:ext cx="1704094" cy="1225429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107CDD4B-EDD4-4F4A-839A-FF40B23A54C5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4895976" y="4068424"/>
            <a:ext cx="1704092" cy="1456355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292624" y="5755720"/>
            <a:ext cx="5866558" cy="454580"/>
            <a:chOff x="292624" y="5755720"/>
            <a:chExt cx="5866558" cy="4545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8"/>
            <a:srcRect r="33811" b="11538"/>
            <a:stretch/>
          </p:blipFill>
          <p:spPr>
            <a:xfrm>
              <a:off x="292624" y="5761267"/>
              <a:ext cx="4736668" cy="44903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7961A09-9D24-45CC-99E4-5F58BF56EF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0026" t="9791" b="9372"/>
            <a:stretch/>
          </p:blipFill>
          <p:spPr>
            <a:xfrm>
              <a:off x="4988214" y="5755720"/>
              <a:ext cx="1170968" cy="4545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32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35200" y="1584067"/>
            <a:ext cx="2376330" cy="28988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790EE2-A19D-4618-BB04-CFF7236ED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10" y="114344"/>
            <a:ext cx="1207283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Exercise Part 2: Assessing Library Dependent Metrics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6B74CE-3425-4060-9F12-E74CDBFDC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450" y="2476618"/>
            <a:ext cx="1965847" cy="8138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6B74CE-3425-4060-9F12-E74CDBFDC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450" y="3464821"/>
            <a:ext cx="1965847" cy="8138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7722" y="2648784"/>
            <a:ext cx="114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E14_D0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917722" y="3661800"/>
            <a:ext cx="1144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E14_D4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36014" y="5301260"/>
            <a:ext cx="1148158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GB" sz="2400" b="1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 of these samples is normal for an RNA-</a:t>
            </a:r>
            <a:r>
              <a:rPr lang="en-GB" sz="2400" b="1" dirty="0" err="1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Seq</a:t>
            </a:r>
            <a:r>
              <a:rPr lang="en-GB" sz="2400" b="1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library, the other is not. </a:t>
            </a:r>
            <a:br>
              <a:rPr lang="en-GB" sz="2400" b="1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b="1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 is which?</a:t>
            </a: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 flipV="1">
            <a:off x="2062587" y="2879616"/>
            <a:ext cx="1407843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067166" y="3892632"/>
            <a:ext cx="1407843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6842353" y="2736132"/>
            <a:ext cx="4355886" cy="1746790"/>
          </a:xfrm>
        </p:spPr>
        <p:txBody>
          <a:bodyPr>
            <a:noAutofit/>
          </a:bodyPr>
          <a:lstStyle/>
          <a:p>
            <a:r>
              <a:rPr lang="en-GB" sz="2400" dirty="0"/>
              <a:t>Per base sequence content </a:t>
            </a:r>
          </a:p>
          <a:p>
            <a:r>
              <a:rPr lang="en-GB" sz="2400" dirty="0"/>
              <a:t>Per sequence GC content </a:t>
            </a:r>
          </a:p>
          <a:p>
            <a:r>
              <a:rPr lang="en-GB" sz="2400" dirty="0"/>
              <a:t>Sequence Duplication Levels </a:t>
            </a:r>
          </a:p>
          <a:p>
            <a:r>
              <a:rPr lang="en-GB" sz="2400" dirty="0"/>
              <a:t>Overrepresented sequences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2820" t="52644" r="85791" b="41523"/>
          <a:stretch/>
        </p:blipFill>
        <p:spPr>
          <a:xfrm>
            <a:off x="7682657" y="2027846"/>
            <a:ext cx="606272" cy="5800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3729" t="38721" r="85220" b="55182"/>
          <a:stretch/>
        </p:blipFill>
        <p:spPr>
          <a:xfrm>
            <a:off x="7140864" y="2013357"/>
            <a:ext cx="561055" cy="57915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778C3DA-28E2-479D-ACFD-3AA2EAF93499}"/>
              </a:ext>
            </a:extLst>
          </p:cNvPr>
          <p:cNvSpPr/>
          <p:nvPr/>
        </p:nvSpPr>
        <p:spPr>
          <a:xfrm>
            <a:off x="8268658" y="2082156"/>
            <a:ext cx="29192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Concern or Expected?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6BEC5B8-4271-499F-9AA5-BF4B69C5A8A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769" t="88031" r="83841" b="6566"/>
          <a:stretch/>
        </p:blipFill>
        <p:spPr>
          <a:xfrm>
            <a:off x="6543842" y="2013357"/>
            <a:ext cx="597022" cy="599264"/>
          </a:xfrm>
          <a:prstGeom prst="rect">
            <a:avLst/>
          </a:prstGeom>
        </p:spPr>
      </p:pic>
      <p:sp>
        <p:nvSpPr>
          <p:cNvPr id="22" name="Right Brace 21"/>
          <p:cNvSpPr/>
          <p:nvPr/>
        </p:nvSpPr>
        <p:spPr>
          <a:xfrm flipH="1">
            <a:off x="5951980" y="2027846"/>
            <a:ext cx="360050" cy="2455076"/>
          </a:xfrm>
          <a:prstGeom prst="rightBrace">
            <a:avLst>
              <a:gd name="adj1" fmla="val 48820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335200" y="1578813"/>
            <a:ext cx="2376329" cy="83099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Dataset 4 </a:t>
            </a:r>
          </a:p>
          <a:p>
            <a:r>
              <a:rPr lang="en-GB" sz="2400" dirty="0"/>
              <a:t>RNA-</a:t>
            </a:r>
            <a:r>
              <a:rPr lang="en-GB" sz="2400" dirty="0" err="1"/>
              <a:t>Seq</a:t>
            </a:r>
            <a:r>
              <a:rPr lang="en-GB" sz="2400" dirty="0"/>
              <a:t> Library</a:t>
            </a:r>
          </a:p>
        </p:txBody>
      </p:sp>
    </p:spTree>
    <p:extLst>
      <p:ext uri="{BB962C8B-B14F-4D97-AF65-F5344CB8AC3E}">
        <p14:creationId xmlns:p14="http://schemas.microsoft.com/office/powerpoint/2010/main" val="313342209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410" y="2636890"/>
            <a:ext cx="8425170" cy="1143000"/>
          </a:xfrm>
        </p:spPr>
        <p:txBody>
          <a:bodyPr>
            <a:noAutofit/>
          </a:bodyPr>
          <a:lstStyle/>
          <a:p>
            <a:r>
              <a:rPr lang="en-GB" sz="4800" dirty="0"/>
              <a:t>Assessing Consistency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28" y="5733256"/>
            <a:ext cx="2840302" cy="10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210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BC1C3C0-C244-4F81-8903-9C1096C2C965}"/>
              </a:ext>
            </a:extLst>
          </p:cNvPr>
          <p:cNvGraphicFramePr/>
          <p:nvPr>
            <p:extLst/>
          </p:nvPr>
        </p:nvGraphicFramePr>
        <p:xfrm>
          <a:off x="3719670" y="1984465"/>
          <a:ext cx="5519054" cy="148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90A6468-E852-4D75-8BD5-F4E4FFC42C1A}"/>
              </a:ext>
            </a:extLst>
          </p:cNvPr>
          <p:cNvSpPr/>
          <p:nvPr/>
        </p:nvSpPr>
        <p:spPr>
          <a:xfrm>
            <a:off x="3719670" y="4355308"/>
            <a:ext cx="2556000" cy="65525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Universal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E7FF199-2568-4341-8CA7-477AD14EAB8B}"/>
              </a:ext>
            </a:extLst>
          </p:cNvPr>
          <p:cNvSpPr/>
          <p:nvPr/>
        </p:nvSpPr>
        <p:spPr>
          <a:xfrm>
            <a:off x="6448513" y="4356556"/>
            <a:ext cx="2556000" cy="65525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Library Dependent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3B7E9DA-9811-44E7-818A-E5812BF76868}"/>
              </a:ext>
            </a:extLst>
          </p:cNvPr>
          <p:cNvSpPr/>
          <p:nvPr/>
        </p:nvSpPr>
        <p:spPr>
          <a:xfrm>
            <a:off x="5116327" y="5711097"/>
            <a:ext cx="2556000" cy="6552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Consistency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A09F7E-883D-4865-A32B-30B9C112463F}"/>
              </a:ext>
            </a:extLst>
          </p:cNvPr>
          <p:cNvCxnSpPr>
            <a:cxnSpLocks/>
          </p:cNvCxnSpPr>
          <p:nvPr/>
        </p:nvCxnSpPr>
        <p:spPr>
          <a:xfrm flipV="1">
            <a:off x="7726513" y="3467072"/>
            <a:ext cx="1" cy="9000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ight Brace 17">
            <a:extLst>
              <a:ext uri="{FF2B5EF4-FFF2-40B4-BE49-F238E27FC236}">
                <a16:creationId xmlns:a16="http://schemas.microsoft.com/office/drawing/2014/main" id="{9E537F37-95D5-44DE-9C79-536C72C2F6F2}"/>
              </a:ext>
            </a:extLst>
          </p:cNvPr>
          <p:cNvSpPr/>
          <p:nvPr/>
        </p:nvSpPr>
        <p:spPr>
          <a:xfrm rot="5400000">
            <a:off x="6022250" y="2409883"/>
            <a:ext cx="744155" cy="5688791"/>
          </a:xfrm>
          <a:prstGeom prst="rightBrace">
            <a:avLst>
              <a:gd name="adj1" fmla="val 0"/>
              <a:gd name="adj2" fmla="val 49807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BE5CA1-F99F-4B66-A1F4-A3BD184D9A36}"/>
              </a:ext>
            </a:extLst>
          </p:cNvPr>
          <p:cNvSpPr/>
          <p:nvPr/>
        </p:nvSpPr>
        <p:spPr>
          <a:xfrm>
            <a:off x="187917" y="4334431"/>
            <a:ext cx="2767073" cy="697009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</a:rPr>
              <a:t>Individual Library: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3888DA-8AF3-4809-B975-E417D09B0BE8}"/>
              </a:ext>
            </a:extLst>
          </p:cNvPr>
          <p:cNvSpPr/>
          <p:nvPr/>
        </p:nvSpPr>
        <p:spPr>
          <a:xfrm>
            <a:off x="187917" y="5650010"/>
            <a:ext cx="3374956" cy="716343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</a:rPr>
              <a:t>Replicate Libraries: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AA09F7E-883D-4865-A32B-30B9C112463F}"/>
              </a:ext>
            </a:extLst>
          </p:cNvPr>
          <p:cNvCxnSpPr>
            <a:cxnSpLocks/>
          </p:cNvCxnSpPr>
          <p:nvPr/>
        </p:nvCxnSpPr>
        <p:spPr>
          <a:xfrm flipV="1">
            <a:off x="4996678" y="3452504"/>
            <a:ext cx="1" cy="9000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GB" dirty="0"/>
              <a:t>Context is Key for QC</a:t>
            </a:r>
          </a:p>
        </p:txBody>
      </p:sp>
    </p:spTree>
    <p:extLst>
      <p:ext uri="{BB962C8B-B14F-4D97-AF65-F5344CB8AC3E}">
        <p14:creationId xmlns:p14="http://schemas.microsoft.com/office/powerpoint/2010/main" val="202505895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5556"/>
            <a:ext cx="10972800" cy="1143000"/>
          </a:xfrm>
        </p:spPr>
        <p:txBody>
          <a:bodyPr/>
          <a:lstStyle/>
          <a:p>
            <a:r>
              <a:rPr lang="en-GB" dirty="0"/>
              <a:t>Aggregated Statistics</a:t>
            </a: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241" y="4614922"/>
            <a:ext cx="2983998" cy="7924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010CC2-B23C-4798-848C-058F14F29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672" y="3308094"/>
            <a:ext cx="1256850" cy="521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387243-5AC1-4996-A721-9674EB138F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145" y="3258099"/>
            <a:ext cx="1386521" cy="5740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2514" y="1577738"/>
            <a:ext cx="9820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Individual QC reports are useful but helpful to have a wider picture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910582" y="3582109"/>
            <a:ext cx="64809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ight Brace 21"/>
          <p:cNvSpPr/>
          <p:nvPr/>
        </p:nvSpPr>
        <p:spPr>
          <a:xfrm rot="16200000">
            <a:off x="2851195" y="405570"/>
            <a:ext cx="496344" cy="5345408"/>
          </a:xfrm>
          <a:prstGeom prst="rightBrace">
            <a:avLst>
              <a:gd name="adj1" fmla="val 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815522" y="3565961"/>
            <a:ext cx="64809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434761" y="2420860"/>
            <a:ext cx="1329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Sample 1</a:t>
            </a:r>
          </a:p>
        </p:txBody>
      </p:sp>
      <p:cxnSp>
        <p:nvCxnSpPr>
          <p:cNvPr id="41" name="Elbow Connector 40"/>
          <p:cNvCxnSpPr>
            <a:stCxn id="6" idx="2"/>
            <a:endCxn id="4" idx="1"/>
          </p:cNvCxnSpPr>
          <p:nvPr/>
        </p:nvCxnSpPr>
        <p:spPr>
          <a:xfrm rot="16200000" flipH="1">
            <a:off x="2417810" y="2588731"/>
            <a:ext cx="1179027" cy="3665835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cxnSpLocks/>
            <a:stCxn id="5" idx="2"/>
          </p:cNvCxnSpPr>
          <p:nvPr/>
        </p:nvCxnSpPr>
        <p:spPr>
          <a:xfrm rot="16200000" flipH="1">
            <a:off x="3518537" y="3498404"/>
            <a:ext cx="990265" cy="1653145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cxnSpLocks/>
            <a:stCxn id="9" idx="2"/>
          </p:cNvCxnSpPr>
          <p:nvPr/>
        </p:nvCxnSpPr>
        <p:spPr>
          <a:xfrm>
            <a:off x="5120133" y="3933841"/>
            <a:ext cx="0" cy="6810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cxnSpLocks/>
            <a:endCxn id="4" idx="3"/>
          </p:cNvCxnSpPr>
          <p:nvPr/>
        </p:nvCxnSpPr>
        <p:spPr>
          <a:xfrm rot="5400000">
            <a:off x="8894916" y="2802759"/>
            <a:ext cx="1137728" cy="3279081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3187097" y="5463000"/>
            <a:ext cx="6425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GB" sz="2400" dirty="0"/>
              <a:t>Aggregate and plot range of QC stats together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27C169-9A52-4400-8B3C-66785BD758A3}"/>
              </a:ext>
            </a:extLst>
          </p:cNvPr>
          <p:cNvGrpSpPr/>
          <p:nvPr/>
        </p:nvGrpSpPr>
        <p:grpSpPr>
          <a:xfrm>
            <a:off x="4605003" y="3133522"/>
            <a:ext cx="1097551" cy="800319"/>
            <a:chOff x="4605003" y="3133522"/>
            <a:chExt cx="1097551" cy="80031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9E83BAC-EDC0-4F37-A817-9BE5DC0BA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48645" y="3629041"/>
              <a:ext cx="942975" cy="3048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857254A-BF25-4901-8AA2-15C596842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5003" y="3133522"/>
              <a:ext cx="1097551" cy="477867"/>
            </a:xfrm>
            <a:prstGeom prst="rect">
              <a:avLst/>
            </a:prstGeom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557F369B-F0F2-41C8-9944-FB06B11D7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2489" y="3313200"/>
            <a:ext cx="1256850" cy="52175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D6B74CE-3425-4060-9F12-E74CDBFDC2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4962" y="3263205"/>
            <a:ext cx="1386521" cy="574037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ACACC04-FC89-42C2-8EC2-D8A52466F3B6}"/>
              </a:ext>
            </a:extLst>
          </p:cNvPr>
          <p:cNvCxnSpPr/>
          <p:nvPr/>
        </p:nvCxnSpPr>
        <p:spPr>
          <a:xfrm>
            <a:off x="7904399" y="3587215"/>
            <a:ext cx="64809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ight Brace 32">
            <a:extLst>
              <a:ext uri="{FF2B5EF4-FFF2-40B4-BE49-F238E27FC236}">
                <a16:creationId xmlns:a16="http://schemas.microsoft.com/office/drawing/2014/main" id="{81B1F31B-C1BA-4214-9E47-B26B70BCABE8}"/>
              </a:ext>
            </a:extLst>
          </p:cNvPr>
          <p:cNvSpPr/>
          <p:nvPr/>
        </p:nvSpPr>
        <p:spPr>
          <a:xfrm rot="16200000">
            <a:off x="8845012" y="410676"/>
            <a:ext cx="496344" cy="5345408"/>
          </a:xfrm>
          <a:prstGeom prst="rightBrace">
            <a:avLst>
              <a:gd name="adj1" fmla="val 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6383DEC-8E82-466F-A40D-18BA26E40555}"/>
              </a:ext>
            </a:extLst>
          </p:cNvPr>
          <p:cNvCxnSpPr/>
          <p:nvPr/>
        </p:nvCxnSpPr>
        <p:spPr>
          <a:xfrm>
            <a:off x="9809339" y="3571067"/>
            <a:ext cx="64809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E71BB24-26C1-4AD3-927A-5A2E9D340017}"/>
              </a:ext>
            </a:extLst>
          </p:cNvPr>
          <p:cNvSpPr/>
          <p:nvPr/>
        </p:nvSpPr>
        <p:spPr>
          <a:xfrm>
            <a:off x="8428031" y="2394784"/>
            <a:ext cx="1329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Sample 2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53C28FE-9B65-4B7E-AD71-D744A115ED61}"/>
              </a:ext>
            </a:extLst>
          </p:cNvPr>
          <p:cNvGrpSpPr/>
          <p:nvPr/>
        </p:nvGrpSpPr>
        <p:grpSpPr>
          <a:xfrm>
            <a:off x="10598820" y="3138628"/>
            <a:ext cx="1097551" cy="800319"/>
            <a:chOff x="10598820" y="3138628"/>
            <a:chExt cx="1097551" cy="800319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69A2939-975E-427A-AFC9-198897C8F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42462" y="3634147"/>
              <a:ext cx="942975" cy="30480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04089AD-FD86-45CE-ACAA-2EBF9C0D5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8820" y="3138628"/>
              <a:ext cx="1097551" cy="477867"/>
            </a:xfrm>
            <a:prstGeom prst="rect">
              <a:avLst/>
            </a:prstGeom>
          </p:spPr>
        </p:pic>
      </p:grpSp>
      <p:cxnSp>
        <p:nvCxnSpPr>
          <p:cNvPr id="38" name="Elbow Connector 48">
            <a:extLst>
              <a:ext uri="{FF2B5EF4-FFF2-40B4-BE49-F238E27FC236}">
                <a16:creationId xmlns:a16="http://schemas.microsoft.com/office/drawing/2014/main" id="{79F09197-E36B-4BAF-B1B6-44588A08550A}"/>
              </a:ext>
            </a:extLst>
          </p:cNvPr>
          <p:cNvCxnSpPr>
            <a:cxnSpLocks/>
            <a:stCxn id="36" idx="2"/>
          </p:cNvCxnSpPr>
          <p:nvPr/>
        </p:nvCxnSpPr>
        <p:spPr>
          <a:xfrm rot="5400000">
            <a:off x="8932988" y="2830201"/>
            <a:ext cx="1072216" cy="3289709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Elbow Connector 52">
            <a:extLst>
              <a:ext uri="{FF2B5EF4-FFF2-40B4-BE49-F238E27FC236}">
                <a16:creationId xmlns:a16="http://schemas.microsoft.com/office/drawing/2014/main" id="{AB788A84-49BB-4E8D-A88A-4C1383B68753}"/>
              </a:ext>
            </a:extLst>
          </p:cNvPr>
          <p:cNvCxnSpPr>
            <a:cxnSpLocks/>
            <a:stCxn id="30" idx="2"/>
          </p:cNvCxnSpPr>
          <p:nvPr/>
        </p:nvCxnSpPr>
        <p:spPr>
          <a:xfrm rot="5400000">
            <a:off x="8061857" y="3595158"/>
            <a:ext cx="879265" cy="1358850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183B2BF-A914-4F2C-85DB-4C880D810980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7168223" y="3837242"/>
            <a:ext cx="0" cy="7599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0BB8E5E-1974-49EE-A10B-F20FC0F99895}"/>
              </a:ext>
            </a:extLst>
          </p:cNvPr>
          <p:cNvGrpSpPr/>
          <p:nvPr/>
        </p:nvGrpSpPr>
        <p:grpSpPr>
          <a:xfrm>
            <a:off x="0" y="6172443"/>
            <a:ext cx="12197910" cy="720561"/>
            <a:chOff x="-5910" y="6137438"/>
            <a:chExt cx="12197910" cy="720561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21B6CD54-AED0-4C16-8266-CFE538B5D5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6815" t="51175" r="23819" b="24047"/>
            <a:stretch/>
          </p:blipFill>
          <p:spPr>
            <a:xfrm>
              <a:off x="-5910" y="6137438"/>
              <a:ext cx="12197910" cy="720561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C4F4458-3D8D-4DB8-BDFE-6EE60413A0BB}"/>
                </a:ext>
              </a:extLst>
            </p:cNvPr>
            <p:cNvSpPr/>
            <p:nvPr/>
          </p:nvSpPr>
          <p:spPr>
            <a:xfrm>
              <a:off x="8301180" y="6261633"/>
              <a:ext cx="3489610" cy="415498"/>
            </a:xfrm>
            <a:prstGeom prst="rect">
              <a:avLst/>
            </a:prstGeom>
            <a:solidFill>
              <a:srgbClr val="333333"/>
            </a:solidFill>
          </p:spPr>
          <p:txBody>
            <a:bodyPr wrap="none">
              <a:spAutoFit/>
            </a:bodyPr>
            <a:lstStyle/>
            <a:p>
              <a:r>
                <a:rPr lang="en-GB" sz="2100" dirty="0">
                  <a:solidFill>
                    <a:schemeClr val="bg1"/>
                  </a:solidFill>
                </a:rPr>
                <a:t>https://multiqc.info/modules/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893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  <p:bldP spid="57" grpId="0"/>
      <p:bldP spid="33" grpId="0" animBg="1"/>
      <p:bldP spid="35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8C50DB-7035-4F8A-AADD-23EDFBF0A8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754" b="1725"/>
          <a:stretch/>
        </p:blipFill>
        <p:spPr>
          <a:xfrm>
            <a:off x="465960" y="1176030"/>
            <a:ext cx="2311963" cy="546055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7022EFE-B007-4EE7-BDA6-7B4D0E8F8C91}"/>
              </a:ext>
            </a:extLst>
          </p:cNvPr>
          <p:cNvGrpSpPr/>
          <p:nvPr/>
        </p:nvGrpSpPr>
        <p:grpSpPr>
          <a:xfrm>
            <a:off x="3287610" y="260560"/>
            <a:ext cx="7167396" cy="2066721"/>
            <a:chOff x="3308374" y="1139889"/>
            <a:chExt cx="8188376" cy="23611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A42A67-4FE3-4176-831E-1C0418D9F184}"/>
                </a:ext>
              </a:extLst>
            </p:cNvPr>
            <p:cNvSpPr txBox="1"/>
            <p:nvPr/>
          </p:nvSpPr>
          <p:spPr>
            <a:xfrm>
              <a:off x="3320973" y="1262648"/>
              <a:ext cx="957738" cy="621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Sample1</a:t>
              </a:r>
            </a:p>
            <a:p>
              <a:r>
                <a:rPr lang="en-GB" sz="1400" dirty="0"/>
                <a:t>Sample2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52D57DB-BFB0-41C6-AA8C-E70E09F52EB3}"/>
                </a:ext>
              </a:extLst>
            </p:cNvPr>
            <p:cNvSpPr/>
            <p:nvPr/>
          </p:nvSpPr>
          <p:spPr>
            <a:xfrm>
              <a:off x="3308374" y="1908979"/>
              <a:ext cx="1031720" cy="6214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/>
                <a:t>Sample3</a:t>
              </a:r>
            </a:p>
            <a:p>
              <a:r>
                <a:rPr lang="en-GB" sz="1400" dirty="0"/>
                <a:t>Sample4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1DB885-38EB-402C-A50F-9071CFF49C4C}"/>
                </a:ext>
              </a:extLst>
            </p:cNvPr>
            <p:cNvSpPr/>
            <p:nvPr/>
          </p:nvSpPr>
          <p:spPr>
            <a:xfrm>
              <a:off x="3320973" y="2555310"/>
              <a:ext cx="1031720" cy="6214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/>
                <a:t>Sample5</a:t>
              </a:r>
            </a:p>
            <a:p>
              <a:r>
                <a:rPr lang="en-GB" sz="1400" dirty="0"/>
                <a:t>Sample6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F9265D0-0B48-4930-869B-BEAC64AB39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7076"/>
            <a:stretch/>
          </p:blipFill>
          <p:spPr>
            <a:xfrm>
              <a:off x="4213191" y="1139889"/>
              <a:ext cx="7283559" cy="2361121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51EFEF9-FF7E-4EA4-8C1D-62AA521CF8B4}"/>
              </a:ext>
            </a:extLst>
          </p:cNvPr>
          <p:cNvGrpSpPr/>
          <p:nvPr/>
        </p:nvGrpSpPr>
        <p:grpSpPr>
          <a:xfrm>
            <a:off x="10055562" y="824041"/>
            <a:ext cx="1645173" cy="632782"/>
            <a:chOff x="7161189" y="4490317"/>
            <a:chExt cx="1645173" cy="63278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366D6BA-76E8-4F21-A8D6-7FDF711131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907" t="94467" r="56688" b="-1373"/>
            <a:stretch/>
          </p:blipFill>
          <p:spPr>
            <a:xfrm>
              <a:off x="7161189" y="4663202"/>
              <a:ext cx="1235587" cy="28612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205941C-ABB8-4735-A4C5-364B196212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0246" t="95216" r="67878" b="-1494"/>
            <a:stretch/>
          </p:blipFill>
          <p:spPr>
            <a:xfrm>
              <a:off x="7176150" y="4490317"/>
              <a:ext cx="1410289" cy="26010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53F59EF-F8F9-489F-BA33-847D5B0CE7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4358" t="95782" r="42393" b="-852"/>
            <a:stretch/>
          </p:blipFill>
          <p:spPr>
            <a:xfrm>
              <a:off x="7233052" y="4913043"/>
              <a:ext cx="1573310" cy="210056"/>
            </a:xfrm>
            <a:prstGeom prst="rect">
              <a:avLst/>
            </a:pr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F394333E-391B-4B9D-9A4C-21B6E09106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90" t="10032" b="10559"/>
          <a:stretch/>
        </p:blipFill>
        <p:spPr>
          <a:xfrm>
            <a:off x="3333868" y="2349055"/>
            <a:ext cx="8617555" cy="213393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583B9CA-1430-49DC-9510-55450C8733C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642"/>
          <a:stretch/>
        </p:blipFill>
        <p:spPr>
          <a:xfrm>
            <a:off x="3304501" y="4764800"/>
            <a:ext cx="6983804" cy="2007677"/>
          </a:xfrm>
          <a:prstGeom prst="rect">
            <a:avLst/>
          </a:prstGeom>
        </p:spPr>
      </p:pic>
      <p:pic>
        <p:nvPicPr>
          <p:cNvPr id="36" name="Content Placeholder 6">
            <a:extLst>
              <a:ext uri="{FF2B5EF4-FFF2-40B4-BE49-F238E27FC236}">
                <a16:creationId xmlns:a16="http://schemas.microsoft.com/office/drawing/2014/main" id="{9E3286EF-85C0-4687-A767-1555A5F976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4" y="96178"/>
            <a:ext cx="2983998" cy="792482"/>
          </a:xfrm>
          <a:prstGeom prst="rect">
            <a:avLst/>
          </a:prstGeom>
        </p:spPr>
      </p:pic>
      <p:sp>
        <p:nvSpPr>
          <p:cNvPr id="37" name="Right Brace 36">
            <a:extLst>
              <a:ext uri="{FF2B5EF4-FFF2-40B4-BE49-F238E27FC236}">
                <a16:creationId xmlns:a16="http://schemas.microsoft.com/office/drawing/2014/main" id="{F1F4CC75-6D0C-4203-A248-151910776A62}"/>
              </a:ext>
            </a:extLst>
          </p:cNvPr>
          <p:cNvSpPr/>
          <p:nvPr/>
        </p:nvSpPr>
        <p:spPr>
          <a:xfrm>
            <a:off x="10352031" y="4710125"/>
            <a:ext cx="228377" cy="1989947"/>
          </a:xfrm>
          <a:prstGeom prst="rightBrace">
            <a:avLst>
              <a:gd name="adj1" fmla="val 8333"/>
              <a:gd name="adj2" fmla="val 1898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11B2054-3A5D-47A6-9FF4-D799F95FC2A2}"/>
              </a:ext>
            </a:extLst>
          </p:cNvPr>
          <p:cNvSpPr/>
          <p:nvPr/>
        </p:nvSpPr>
        <p:spPr>
          <a:xfrm>
            <a:off x="10579890" y="4920748"/>
            <a:ext cx="16898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6 Samples, 24 files: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93AAD47-46E0-4748-A3CF-19D32259AAAB}"/>
              </a:ext>
            </a:extLst>
          </p:cNvPr>
          <p:cNvSpPr/>
          <p:nvPr/>
        </p:nvSpPr>
        <p:spPr>
          <a:xfrm>
            <a:off x="10127425" y="5228525"/>
            <a:ext cx="201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1400" dirty="0"/>
              <a:t>Paired end</a:t>
            </a:r>
          </a:p>
          <a:p>
            <a:pPr lvl="1"/>
            <a:r>
              <a:rPr lang="en-GB" sz="1400" dirty="0"/>
              <a:t>Pre/post trimming</a:t>
            </a:r>
          </a:p>
        </p:txBody>
      </p: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691CDB85-BD92-46A4-ABE3-02C3D05543F6}"/>
              </a:ext>
            </a:extLst>
          </p:cNvPr>
          <p:cNvCxnSpPr>
            <a:cxnSpLocks/>
            <a:stCxn id="46" idx="3"/>
            <a:endCxn id="15" idx="1"/>
          </p:cNvCxnSpPr>
          <p:nvPr/>
        </p:nvCxnSpPr>
        <p:spPr>
          <a:xfrm flipV="1">
            <a:off x="2766895" y="1205739"/>
            <a:ext cx="520715" cy="574293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4A77EF72-026C-43F6-AC54-D4408EFDD12D}"/>
              </a:ext>
            </a:extLst>
          </p:cNvPr>
          <p:cNvCxnSpPr>
            <a:cxnSpLocks/>
            <a:stCxn id="53" idx="3"/>
            <a:endCxn id="30" idx="1"/>
          </p:cNvCxnSpPr>
          <p:nvPr/>
        </p:nvCxnSpPr>
        <p:spPr>
          <a:xfrm>
            <a:off x="2760799" y="3453385"/>
            <a:ext cx="543702" cy="2315254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48D39A71-5F3C-41D6-88CC-ED03F29D4453}"/>
              </a:ext>
            </a:extLst>
          </p:cNvPr>
          <p:cNvSpPr/>
          <p:nvPr/>
        </p:nvSpPr>
        <p:spPr>
          <a:xfrm>
            <a:off x="464104" y="1584959"/>
            <a:ext cx="2302791" cy="3901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DBFBF25-0735-4E99-BC4D-9E3BDE61036E}"/>
              </a:ext>
            </a:extLst>
          </p:cNvPr>
          <p:cNvSpPr/>
          <p:nvPr/>
        </p:nvSpPr>
        <p:spPr>
          <a:xfrm>
            <a:off x="458008" y="2895599"/>
            <a:ext cx="2302791" cy="3718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DB7785F-F9E4-4733-87DE-2E90A9E86B1B}"/>
              </a:ext>
            </a:extLst>
          </p:cNvPr>
          <p:cNvSpPr/>
          <p:nvPr/>
        </p:nvSpPr>
        <p:spPr>
          <a:xfrm>
            <a:off x="465960" y="3267456"/>
            <a:ext cx="2294839" cy="3718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B03C119-4173-494C-ACF4-8BE2F9F5CC96}"/>
              </a:ext>
            </a:extLst>
          </p:cNvPr>
          <p:cNvCxnSpPr>
            <a:stCxn id="48" idx="3"/>
          </p:cNvCxnSpPr>
          <p:nvPr/>
        </p:nvCxnSpPr>
        <p:spPr>
          <a:xfrm flipV="1">
            <a:off x="2760799" y="3081527"/>
            <a:ext cx="526811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51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/>
      <p:bldP spid="46" grpId="0" animBg="1"/>
      <p:bldP spid="48" grpId="0" animBg="1"/>
      <p:bldP spid="53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240" y="57028"/>
            <a:ext cx="10972800" cy="1143000"/>
          </a:xfrm>
        </p:spPr>
        <p:txBody>
          <a:bodyPr/>
          <a:lstStyle/>
          <a:p>
            <a:r>
              <a:rPr lang="en-GB" dirty="0"/>
              <a:t>Aggregated Mapping Stats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67" y="1895570"/>
            <a:ext cx="4562243" cy="472518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78566" y="5352050"/>
            <a:ext cx="216030" cy="21603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6296293" y="1809409"/>
            <a:ext cx="4917140" cy="4725180"/>
            <a:chOff x="-250550" y="1489772"/>
            <a:chExt cx="3385854" cy="325367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0550" y="1489772"/>
              <a:ext cx="3385854" cy="325367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37473" y="1671255"/>
              <a:ext cx="14007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FastQ</a:t>
              </a:r>
              <a:r>
                <a:rPr lang="en-GB" dirty="0"/>
                <a:t> Screen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978567" y="1286189"/>
            <a:ext cx="10873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Identify local QC problems by spotting samples that behave differently </a:t>
            </a:r>
          </a:p>
        </p:txBody>
      </p:sp>
    </p:spTree>
    <p:extLst>
      <p:ext uri="{BB962C8B-B14F-4D97-AF65-F5344CB8AC3E}">
        <p14:creationId xmlns:p14="http://schemas.microsoft.com/office/powerpoint/2010/main" val="258079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2576"/>
            <a:ext cx="9108504" cy="68313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1D7474-47F2-4A40-BFBD-6539D102C368}"/>
              </a:ext>
            </a:extLst>
          </p:cNvPr>
          <p:cNvSpPr txBox="1"/>
          <p:nvPr/>
        </p:nvSpPr>
        <p:spPr>
          <a:xfrm>
            <a:off x="2351480" y="2756782"/>
            <a:ext cx="186602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dirty="0"/>
              <a:t>Flow Cell</a:t>
            </a:r>
          </a:p>
        </p:txBody>
      </p:sp>
    </p:spTree>
    <p:extLst>
      <p:ext uri="{BB962C8B-B14F-4D97-AF65-F5344CB8AC3E}">
        <p14:creationId xmlns:p14="http://schemas.microsoft.com/office/powerpoint/2010/main" val="190896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C77E63-B4A8-481F-8F7E-E77BB5492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39" y="76946"/>
            <a:ext cx="11775425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Exercise Part 3: Putting it All Together with </a:t>
            </a:r>
            <a:r>
              <a:rPr lang="en-GB" dirty="0" err="1"/>
              <a:t>MultiQC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3895104" y="1464720"/>
            <a:ext cx="4464621" cy="4544407"/>
            <a:chOff x="3215599" y="1417638"/>
            <a:chExt cx="5019007" cy="5108701"/>
          </a:xfrm>
        </p:grpSpPr>
        <p:sp>
          <p:nvSpPr>
            <p:cNvPr id="4" name="Text Box 5"/>
            <p:cNvSpPr txBox="1"/>
            <p:nvPr/>
          </p:nvSpPr>
          <p:spPr>
            <a:xfrm>
              <a:off x="3215600" y="1417638"/>
              <a:ext cx="1800000" cy="1080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2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Aft>
                  <a:spcPts val="0"/>
                </a:spcAft>
              </a:pPr>
              <a:r>
                <a:rPr lang="en-GB" sz="1600" b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Fastq</a:t>
              </a:r>
              <a:r>
                <a:rPr lang="en-GB" sz="16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File</a:t>
              </a:r>
              <a:endParaRPr lang="en-GB" sz="11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 Box 8"/>
            <p:cNvSpPr txBox="1"/>
            <p:nvPr/>
          </p:nvSpPr>
          <p:spPr>
            <a:xfrm>
              <a:off x="5025539" y="1555621"/>
              <a:ext cx="2160550" cy="792000"/>
            </a:xfrm>
            <a:prstGeom prst="rect">
              <a:avLst/>
            </a:prstGeom>
            <a:solidFill>
              <a:srgbClr val="B9CDE5"/>
            </a:solidFill>
            <a:ln w="6350">
              <a:solidFill>
                <a:schemeClr val="tx2"/>
              </a:solidFill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just">
                <a:lnSpc>
                  <a:spcPct val="120000"/>
                </a:lnSpc>
                <a:spcAft>
                  <a:spcPts val="0"/>
                </a:spcAft>
              </a:pPr>
              <a:r>
                <a:rPr lang="en-GB" sz="105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QC Metrics:</a:t>
              </a:r>
            </a:p>
            <a:p>
              <a:pPr marL="342900" lvl="0" indent="-342900" algn="just">
                <a:lnSpc>
                  <a:spcPct val="120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GB" sz="105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FastQC</a:t>
              </a:r>
              <a:endParaRPr lang="en-GB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 Box 6"/>
            <p:cNvSpPr txBox="1"/>
            <p:nvPr/>
          </p:nvSpPr>
          <p:spPr>
            <a:xfrm>
              <a:off x="3215599" y="3432357"/>
              <a:ext cx="1800000" cy="108000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chemeClr val="tx2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Aft>
                  <a:spcPts val="0"/>
                </a:spcAft>
              </a:pPr>
              <a:r>
                <a:rPr lang="en-GB" sz="16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Trimmed </a:t>
              </a:r>
              <a:r>
                <a:rPr lang="en-GB" sz="1600" b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Fastq</a:t>
              </a:r>
              <a:r>
                <a:rPr lang="en-GB" sz="16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File</a:t>
              </a:r>
              <a:endParaRPr lang="en-GB" sz="11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7"/>
            <p:cNvSpPr txBox="1"/>
            <p:nvPr/>
          </p:nvSpPr>
          <p:spPr>
            <a:xfrm>
              <a:off x="3215600" y="5446339"/>
              <a:ext cx="1800000" cy="1080000"/>
            </a:xfrm>
            <a:prstGeom prst="roundRect">
              <a:avLst/>
            </a:prstGeom>
            <a:solidFill>
              <a:srgbClr val="59B3CB"/>
            </a:solidFill>
            <a:ln w="28575">
              <a:solidFill>
                <a:schemeClr val="tx2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Aft>
                  <a:spcPts val="0"/>
                </a:spcAft>
              </a:pPr>
              <a:r>
                <a:rPr lang="en-GB" sz="16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Aligned File</a:t>
              </a:r>
              <a:endParaRPr lang="en-GB" sz="11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20000"/>
                </a:lnSpc>
                <a:spcAft>
                  <a:spcPts val="0"/>
                </a:spcAft>
              </a:pPr>
              <a:r>
                <a:rPr lang="en-GB" sz="16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e.g. bam file</a:t>
              </a:r>
              <a:endParaRPr lang="en-GB" sz="11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15"/>
            <p:cNvSpPr txBox="1"/>
            <p:nvPr/>
          </p:nvSpPr>
          <p:spPr>
            <a:xfrm>
              <a:off x="5025539" y="5590284"/>
              <a:ext cx="3209067" cy="792110"/>
            </a:xfrm>
            <a:prstGeom prst="rect">
              <a:avLst/>
            </a:prstGeom>
            <a:solidFill>
              <a:srgbClr val="59B3CB"/>
            </a:solidFill>
            <a:ln w="6350">
              <a:solidFill>
                <a:schemeClr val="tx2"/>
              </a:solidFill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just">
                <a:lnSpc>
                  <a:spcPct val="120000"/>
                </a:lnSpc>
                <a:spcAft>
                  <a:spcPts val="0"/>
                </a:spcAft>
              </a:pPr>
              <a:r>
                <a:rPr lang="en-GB" sz="105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QC Metrics:</a:t>
              </a:r>
            </a:p>
            <a:p>
              <a:pPr marL="342900" lvl="0" indent="-342900" algn="just">
                <a:lnSpc>
                  <a:spcPct val="120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GB" sz="105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Aligner programme dependent QC stats</a:t>
              </a:r>
              <a:endParaRPr lang="en-GB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lvl="0" indent="-342900" algn="just">
                <a:lnSpc>
                  <a:spcPct val="120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GB" sz="105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e.g. mapping statistics </a:t>
              </a:r>
              <a:endParaRPr lang="en-GB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3873284" y="2497638"/>
              <a:ext cx="484632" cy="934719"/>
            </a:xfrm>
            <a:prstGeom prst="downArrow">
              <a:avLst/>
            </a:prstGeom>
            <a:solidFill>
              <a:schemeClr val="tx2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3873284" y="4521149"/>
              <a:ext cx="484632" cy="934719"/>
            </a:xfrm>
            <a:prstGeom prst="downArrow">
              <a:avLst/>
            </a:prstGeom>
            <a:solidFill>
              <a:schemeClr val="tx2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2" name="Text Box 8"/>
            <p:cNvSpPr txBox="1"/>
            <p:nvPr/>
          </p:nvSpPr>
          <p:spPr>
            <a:xfrm>
              <a:off x="5025539" y="3583534"/>
              <a:ext cx="2160550" cy="792000"/>
            </a:xfrm>
            <a:prstGeom prst="rect">
              <a:avLst/>
            </a:prstGeom>
            <a:solidFill>
              <a:srgbClr val="93CDDD"/>
            </a:solidFill>
            <a:ln w="6350">
              <a:solidFill>
                <a:schemeClr val="tx2"/>
              </a:solidFill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just">
                <a:lnSpc>
                  <a:spcPct val="120000"/>
                </a:lnSpc>
                <a:spcAft>
                  <a:spcPts val="0"/>
                </a:spcAft>
              </a:pPr>
              <a:r>
                <a:rPr lang="en-GB" sz="105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QC Metrics:</a:t>
              </a:r>
            </a:p>
            <a:p>
              <a:pPr marL="342900" lvl="0" indent="-342900" algn="just">
                <a:lnSpc>
                  <a:spcPct val="120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GB" sz="105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FastQC</a:t>
              </a:r>
              <a:endParaRPr lang="en-GB" sz="10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 algn="just">
                <a:lnSpc>
                  <a:spcPct val="120000"/>
                </a:lnSpc>
                <a:buFont typeface="Symbol" panose="05050102010706020507" pitchFamily="18" charset="2"/>
                <a:buChar char=""/>
              </a:pPr>
              <a:r>
                <a:rPr lang="en-GB" sz="105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FastQ</a:t>
              </a:r>
              <a:r>
                <a:rPr lang="en-GB" sz="105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Screen</a:t>
              </a:r>
            </a:p>
          </p:txBody>
        </p:sp>
      </p:grpSp>
      <p:pic>
        <p:nvPicPr>
          <p:cNvPr id="17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166" y="2055616"/>
            <a:ext cx="2983998" cy="79248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72739" y="1276965"/>
            <a:ext cx="3126190" cy="409630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658979" y="1259541"/>
            <a:ext cx="4729012" cy="49058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8760370" y="1276965"/>
            <a:ext cx="3254982" cy="21439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72739" y="1343698"/>
            <a:ext cx="2944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Consider Expectations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62629" y="1334068"/>
            <a:ext cx="279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Review Observations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3324530" y="2237229"/>
            <a:ext cx="496659" cy="484632"/>
          </a:xfrm>
          <a:prstGeom prst="rightArrow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ight Arrow 23"/>
          <p:cNvSpPr/>
          <p:nvPr/>
        </p:nvSpPr>
        <p:spPr>
          <a:xfrm>
            <a:off x="8400320" y="2103751"/>
            <a:ext cx="496659" cy="484632"/>
          </a:xfrm>
          <a:prstGeom prst="rightArrow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282692" y="6305414"/>
            <a:ext cx="11481586" cy="49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GB" sz="2400" b="1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is a QC problem, can you tell what it is and whether the data is usable?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50930" y="2237229"/>
            <a:ext cx="2376330" cy="27687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450930" y="2231974"/>
            <a:ext cx="2376329" cy="83099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Dataset 5 </a:t>
            </a:r>
          </a:p>
          <a:p>
            <a:r>
              <a:rPr lang="en-GB" sz="2400" dirty="0"/>
              <a:t>ATAC-</a:t>
            </a:r>
            <a:r>
              <a:rPr lang="en-GB" sz="2400" dirty="0" err="1"/>
              <a:t>Seq</a:t>
            </a:r>
            <a:r>
              <a:rPr lang="en-GB" sz="2400" dirty="0"/>
              <a:t> Library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4132" y="3146091"/>
            <a:ext cx="1610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mESC_rep1</a:t>
            </a:r>
            <a:endParaRPr lang="en-GB" dirty="0"/>
          </a:p>
        </p:txBody>
      </p:sp>
      <p:sp>
        <p:nvSpPr>
          <p:cNvPr id="33" name="Rectangle 32"/>
          <p:cNvSpPr/>
          <p:nvPr/>
        </p:nvSpPr>
        <p:spPr>
          <a:xfrm>
            <a:off x="485618" y="4074999"/>
            <a:ext cx="1434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NPC_rep1</a:t>
            </a:r>
            <a:endParaRPr lang="en-GB" dirty="0"/>
          </a:p>
        </p:txBody>
      </p:sp>
      <p:sp>
        <p:nvSpPr>
          <p:cNvPr id="34" name="Rectangle 33"/>
          <p:cNvSpPr/>
          <p:nvPr/>
        </p:nvSpPr>
        <p:spPr>
          <a:xfrm>
            <a:off x="499821" y="4519201"/>
            <a:ext cx="1434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NPC_rep2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488552" y="3511744"/>
            <a:ext cx="1610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mESC_rep2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023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410" y="2636890"/>
            <a:ext cx="8425170" cy="1143000"/>
          </a:xfrm>
        </p:spPr>
        <p:txBody>
          <a:bodyPr>
            <a:noAutofit/>
          </a:bodyPr>
          <a:lstStyle/>
          <a:p>
            <a:r>
              <a:rPr lang="en-GB" sz="4800" dirty="0"/>
              <a:t>Final Thoughts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28" y="5733256"/>
            <a:ext cx="2840302" cy="10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4798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97BADDF1-D0E6-48E5-8747-29B6382D4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1118"/>
            <a:ext cx="10972800" cy="877045"/>
          </a:xfrm>
        </p:spPr>
        <p:txBody>
          <a:bodyPr>
            <a:normAutofit/>
          </a:bodyPr>
          <a:lstStyle/>
          <a:p>
            <a:r>
              <a:rPr lang="en-GB" dirty="0"/>
              <a:t>Expectations and Observations are Key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BEC5B8-4271-499F-9AA5-BF4B69C5A8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9" r="2962" b="6200"/>
          <a:stretch/>
        </p:blipFill>
        <p:spPr>
          <a:xfrm>
            <a:off x="1919420" y="1125652"/>
            <a:ext cx="2603018" cy="502156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778C3DA-28E2-479D-ACFD-3AA2EAF93499}"/>
              </a:ext>
            </a:extLst>
          </p:cNvPr>
          <p:cNvSpPr/>
          <p:nvPr/>
        </p:nvSpPr>
        <p:spPr>
          <a:xfrm>
            <a:off x="2378379" y="6311095"/>
            <a:ext cx="74352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Can you tell if these libraries are any good?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250" y="1125652"/>
            <a:ext cx="2671878" cy="49989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840" y="1115868"/>
            <a:ext cx="2676328" cy="499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2135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494A9-B90E-4CFC-BB5F-DE3FBE0D1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94" y="346310"/>
            <a:ext cx="10972800" cy="1143000"/>
          </a:xfrm>
        </p:spPr>
        <p:txBody>
          <a:bodyPr/>
          <a:lstStyle/>
          <a:p>
            <a:r>
              <a:rPr lang="en-GB" dirty="0"/>
              <a:t>QC In A Nut-Shell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821129629"/>
              </p:ext>
            </p:extLst>
          </p:nvPr>
        </p:nvGraphicFramePr>
        <p:xfrm>
          <a:off x="213282" y="2348850"/>
          <a:ext cx="11901425" cy="1800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7C6494A9-B90E-4CFC-BB5F-DE3FBE0D120A}"/>
              </a:ext>
            </a:extLst>
          </p:cNvPr>
          <p:cNvSpPr txBox="1">
            <a:spLocks/>
          </p:cNvSpPr>
          <p:nvPr/>
        </p:nvSpPr>
        <p:spPr>
          <a:xfrm>
            <a:off x="3449979" y="4797190"/>
            <a:ext cx="54280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Good Science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745971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D1EC0C5-56B4-4A5B-9B92-243A1EE52381}"/>
              </a:ext>
            </a:extLst>
          </p:cNvPr>
          <p:cNvSpPr txBox="1">
            <a:spLocks/>
          </p:cNvSpPr>
          <p:nvPr/>
        </p:nvSpPr>
        <p:spPr>
          <a:xfrm>
            <a:off x="1" y="286900"/>
            <a:ext cx="12191999" cy="79129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Useful Links</a:t>
            </a:r>
            <a:endParaRPr lang="en-GB" sz="36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5A4E0D-6C0E-4BDD-A1A6-F0BD08408865}"/>
              </a:ext>
            </a:extLst>
          </p:cNvPr>
          <p:cNvGrpSpPr/>
          <p:nvPr/>
        </p:nvGrpSpPr>
        <p:grpSpPr>
          <a:xfrm>
            <a:off x="1271330" y="1817268"/>
            <a:ext cx="9649340" cy="936130"/>
            <a:chOff x="191180" y="1124680"/>
            <a:chExt cx="9649340" cy="9361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3024A53-606C-461A-BB9B-1A4DF082C4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910" b="45270"/>
            <a:stretch/>
          </p:blipFill>
          <p:spPr>
            <a:xfrm>
              <a:off x="191180" y="1124680"/>
              <a:ext cx="4824670" cy="93612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1FA6A82-F465-4287-AF1B-CA0C004007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9177"/>
            <a:stretch/>
          </p:blipFill>
          <p:spPr>
            <a:xfrm>
              <a:off x="5015850" y="1124680"/>
              <a:ext cx="4824670" cy="936130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DDB99CC-0495-4073-B01C-87583A4203EE}"/>
              </a:ext>
            </a:extLst>
          </p:cNvPr>
          <p:cNvSpPr/>
          <p:nvPr/>
        </p:nvSpPr>
        <p:spPr>
          <a:xfrm>
            <a:off x="383630" y="4581160"/>
            <a:ext cx="1142474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 err="1"/>
              <a:t>FastQC</a:t>
            </a:r>
            <a:r>
              <a:rPr lang="en-GB" sz="2600" dirty="0"/>
              <a:t> </a:t>
            </a:r>
            <a:r>
              <a:rPr lang="en-GB" sz="2600" dirty="0">
                <a:hlinkClick r:id="rId4"/>
              </a:rPr>
              <a:t>http://www.bioinformatics.babraham.ac.uk/projects/fastqc/</a:t>
            </a:r>
            <a:endParaRPr lang="en-GB" sz="2600" dirty="0"/>
          </a:p>
          <a:p>
            <a:r>
              <a:rPr lang="en-GB" sz="2600" dirty="0" err="1"/>
              <a:t>FastQ</a:t>
            </a:r>
            <a:r>
              <a:rPr lang="en-GB" sz="2600" dirty="0"/>
              <a:t> Screen </a:t>
            </a:r>
            <a:r>
              <a:rPr lang="en-GB" sz="2600" dirty="0">
                <a:hlinkClick r:id="rId5"/>
              </a:rPr>
              <a:t>https://www.bioinformatics.babraham.ac.uk/projects/fastq_screen/</a:t>
            </a:r>
            <a:endParaRPr lang="en-GB" sz="2600" dirty="0"/>
          </a:p>
          <a:p>
            <a:r>
              <a:rPr lang="en-GB" sz="2600" dirty="0" err="1"/>
              <a:t>MultiQC</a:t>
            </a:r>
            <a:r>
              <a:rPr lang="en-GB" sz="2600" dirty="0"/>
              <a:t> </a:t>
            </a:r>
            <a:r>
              <a:rPr lang="en-GB" sz="2600" dirty="0">
                <a:hlinkClick r:id="rId6"/>
              </a:rPr>
              <a:t>https://multiqc.info/</a:t>
            </a:r>
            <a:endParaRPr lang="en-GB" sz="2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597FAA-C2B1-461D-AC8D-8050B47160D7}"/>
              </a:ext>
            </a:extLst>
          </p:cNvPr>
          <p:cNvSpPr/>
          <p:nvPr/>
        </p:nvSpPr>
        <p:spPr>
          <a:xfrm>
            <a:off x="4081297" y="2777711"/>
            <a:ext cx="443159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dirty="0">
                <a:hlinkClick r:id="rId7"/>
              </a:rPr>
              <a:t>https://sequencing.qcfail.com/</a:t>
            </a:r>
            <a:r>
              <a:rPr lang="en-GB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7205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roup 282"/>
          <p:cNvGrpSpPr/>
          <p:nvPr/>
        </p:nvGrpSpPr>
        <p:grpSpPr>
          <a:xfrm>
            <a:off x="3985759" y="3894293"/>
            <a:ext cx="2304320" cy="1428545"/>
            <a:chOff x="3985759" y="3894293"/>
            <a:chExt cx="2304320" cy="1428545"/>
          </a:xfrm>
        </p:grpSpPr>
        <p:sp>
          <p:nvSpPr>
            <p:cNvPr id="121" name="Rectangle 120"/>
            <p:cNvSpPr/>
            <p:nvPr/>
          </p:nvSpPr>
          <p:spPr>
            <a:xfrm>
              <a:off x="3985759" y="5073380"/>
              <a:ext cx="2304320" cy="249458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5" name="Group 124"/>
            <p:cNvGrpSpPr/>
            <p:nvPr/>
          </p:nvGrpSpPr>
          <p:grpSpPr>
            <a:xfrm rot="5400000">
              <a:off x="3615696" y="4485766"/>
              <a:ext cx="1172186" cy="0"/>
              <a:chOff x="5511456" y="4600387"/>
              <a:chExt cx="1172186" cy="0"/>
            </a:xfrm>
          </p:grpSpPr>
          <p:cxnSp>
            <p:nvCxnSpPr>
              <p:cNvPr id="122" name="Straight Connector 121"/>
              <p:cNvCxnSpPr/>
              <p:nvPr/>
            </p:nvCxnSpPr>
            <p:spPr>
              <a:xfrm>
                <a:off x="5698945" y="4600387"/>
                <a:ext cx="79411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55114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64930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oup 128"/>
            <p:cNvGrpSpPr/>
            <p:nvPr/>
          </p:nvGrpSpPr>
          <p:grpSpPr>
            <a:xfrm rot="5400000">
              <a:off x="3975746" y="4485766"/>
              <a:ext cx="1172186" cy="0"/>
              <a:chOff x="5511456" y="4600387"/>
              <a:chExt cx="1172186" cy="0"/>
            </a:xfrm>
          </p:grpSpPr>
          <p:cxnSp>
            <p:nvCxnSpPr>
              <p:cNvPr id="130" name="Straight Connector 129"/>
              <p:cNvCxnSpPr/>
              <p:nvPr/>
            </p:nvCxnSpPr>
            <p:spPr>
              <a:xfrm>
                <a:off x="5698945" y="4600387"/>
                <a:ext cx="79411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55114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64930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Group 132"/>
            <p:cNvGrpSpPr/>
            <p:nvPr/>
          </p:nvGrpSpPr>
          <p:grpSpPr>
            <a:xfrm rot="5400000">
              <a:off x="4407806" y="4485766"/>
              <a:ext cx="1172186" cy="0"/>
              <a:chOff x="5511456" y="4600387"/>
              <a:chExt cx="1172186" cy="0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>
                <a:off x="5698945" y="4600387"/>
                <a:ext cx="79411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55114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64930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7" name="Group 136"/>
            <p:cNvGrpSpPr/>
            <p:nvPr/>
          </p:nvGrpSpPr>
          <p:grpSpPr>
            <a:xfrm rot="5400000">
              <a:off x="5487956" y="4485766"/>
              <a:ext cx="1172186" cy="0"/>
              <a:chOff x="5511456" y="4600387"/>
              <a:chExt cx="1172186" cy="0"/>
            </a:xfrm>
          </p:grpSpPr>
          <p:cxnSp>
            <p:nvCxnSpPr>
              <p:cNvPr id="138" name="Straight Connector 137"/>
              <p:cNvCxnSpPr/>
              <p:nvPr/>
            </p:nvCxnSpPr>
            <p:spPr>
              <a:xfrm>
                <a:off x="5698945" y="4600387"/>
                <a:ext cx="79411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55114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64930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1" name="Group 140"/>
            <p:cNvGrpSpPr/>
            <p:nvPr/>
          </p:nvGrpSpPr>
          <p:grpSpPr>
            <a:xfrm rot="5400000">
              <a:off x="5199916" y="4485766"/>
              <a:ext cx="1172186" cy="0"/>
              <a:chOff x="5511456" y="4600387"/>
              <a:chExt cx="1172186" cy="0"/>
            </a:xfrm>
          </p:grpSpPr>
          <p:cxnSp>
            <p:nvCxnSpPr>
              <p:cNvPr id="142" name="Straight Connector 141"/>
              <p:cNvCxnSpPr/>
              <p:nvPr/>
            </p:nvCxnSpPr>
            <p:spPr>
              <a:xfrm>
                <a:off x="5698945" y="4600387"/>
                <a:ext cx="79411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55114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64930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Group 144"/>
            <p:cNvGrpSpPr/>
            <p:nvPr/>
          </p:nvGrpSpPr>
          <p:grpSpPr>
            <a:xfrm rot="5400000">
              <a:off x="4983886" y="4481935"/>
              <a:ext cx="1172186" cy="0"/>
              <a:chOff x="5511456" y="4600387"/>
              <a:chExt cx="1172186" cy="0"/>
            </a:xfrm>
          </p:grpSpPr>
          <p:cxnSp>
            <p:nvCxnSpPr>
              <p:cNvPr id="146" name="Straight Connector 145"/>
              <p:cNvCxnSpPr/>
              <p:nvPr/>
            </p:nvCxnSpPr>
            <p:spPr>
              <a:xfrm>
                <a:off x="5698945" y="4600387"/>
                <a:ext cx="79411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55114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64930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Group 148"/>
            <p:cNvGrpSpPr/>
            <p:nvPr/>
          </p:nvGrpSpPr>
          <p:grpSpPr>
            <a:xfrm rot="5400000">
              <a:off x="4695846" y="4481935"/>
              <a:ext cx="1172186" cy="0"/>
              <a:chOff x="5511456" y="4600387"/>
              <a:chExt cx="1172186" cy="0"/>
            </a:xfrm>
          </p:grpSpPr>
          <p:cxnSp>
            <p:nvCxnSpPr>
              <p:cNvPr id="150" name="Straight Connector 149"/>
              <p:cNvCxnSpPr/>
              <p:nvPr/>
            </p:nvCxnSpPr>
            <p:spPr>
              <a:xfrm>
                <a:off x="5698945" y="4600387"/>
                <a:ext cx="79411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55114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64930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" name="Group 152"/>
            <p:cNvGrpSpPr/>
            <p:nvPr/>
          </p:nvGrpSpPr>
          <p:grpSpPr>
            <a:xfrm rot="5400000">
              <a:off x="4188013" y="4495103"/>
              <a:ext cx="1172186" cy="0"/>
              <a:chOff x="5511456" y="4600387"/>
              <a:chExt cx="1172186" cy="0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>
                <a:off x="5698945" y="4600387"/>
                <a:ext cx="79411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55114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64930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" name="Group 156"/>
            <p:cNvGrpSpPr/>
            <p:nvPr/>
          </p:nvGrpSpPr>
          <p:grpSpPr>
            <a:xfrm rot="5400000">
              <a:off x="3759716" y="4480386"/>
              <a:ext cx="1172186" cy="0"/>
              <a:chOff x="5511456" y="4600387"/>
              <a:chExt cx="1172186" cy="0"/>
            </a:xfrm>
          </p:grpSpPr>
          <p:cxnSp>
            <p:nvCxnSpPr>
              <p:cNvPr id="158" name="Straight Connector 157"/>
              <p:cNvCxnSpPr/>
              <p:nvPr/>
            </p:nvCxnSpPr>
            <p:spPr>
              <a:xfrm>
                <a:off x="5698945" y="4600387"/>
                <a:ext cx="79411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5114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4930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7" name="Rectangle 186"/>
          <p:cNvSpPr/>
          <p:nvPr/>
        </p:nvSpPr>
        <p:spPr>
          <a:xfrm>
            <a:off x="3829824" y="1598769"/>
            <a:ext cx="2588692" cy="492666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TextBox 190"/>
          <p:cNvSpPr txBox="1"/>
          <p:nvPr/>
        </p:nvSpPr>
        <p:spPr>
          <a:xfrm>
            <a:off x="4446094" y="1737749"/>
            <a:ext cx="154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Attach to </a:t>
            </a:r>
            <a:br>
              <a:rPr lang="en-GB" sz="2400" b="1" dirty="0"/>
            </a:br>
            <a:r>
              <a:rPr lang="en-GB" sz="2400" b="1" dirty="0"/>
              <a:t>Flow Cell</a:t>
            </a:r>
          </a:p>
        </p:txBody>
      </p:sp>
      <p:sp>
        <p:nvSpPr>
          <p:cNvPr id="198" name="Rectangle 197"/>
          <p:cNvSpPr/>
          <p:nvPr/>
        </p:nvSpPr>
        <p:spPr>
          <a:xfrm>
            <a:off x="6755793" y="5941402"/>
            <a:ext cx="2304320" cy="249458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1" name="Group 210"/>
          <p:cNvGrpSpPr/>
          <p:nvPr/>
        </p:nvGrpSpPr>
        <p:grpSpPr>
          <a:xfrm rot="5400000" flipV="1">
            <a:off x="5732245" y="4516896"/>
            <a:ext cx="2804650" cy="45719"/>
            <a:chOff x="5511456" y="4600387"/>
            <a:chExt cx="1172186" cy="0"/>
          </a:xfrm>
        </p:grpSpPr>
        <p:cxnSp>
          <p:nvCxnSpPr>
            <p:cNvPr id="212" name="Straight Connector 211"/>
            <p:cNvCxnSpPr/>
            <p:nvPr/>
          </p:nvCxnSpPr>
          <p:spPr>
            <a:xfrm>
              <a:off x="5698945" y="4600387"/>
              <a:ext cx="794110" cy="0"/>
            </a:xfrm>
            <a:prstGeom prst="line">
              <a:avLst/>
            </a:prstGeom>
            <a:ln w="190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5511456" y="4600387"/>
              <a:ext cx="190586" cy="0"/>
            </a:xfrm>
            <a:prstGeom prst="line">
              <a:avLst/>
            </a:prstGeom>
            <a:ln w="190500">
              <a:solidFill>
                <a:srgbClr val="A9A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>
              <a:off x="6493056" y="4600387"/>
              <a:ext cx="190586" cy="0"/>
            </a:xfrm>
            <a:prstGeom prst="line">
              <a:avLst/>
            </a:prstGeom>
            <a:ln w="190500">
              <a:solidFill>
                <a:srgbClr val="A9A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7" name="Straight Connector 236"/>
          <p:cNvCxnSpPr/>
          <p:nvPr/>
        </p:nvCxnSpPr>
        <p:spPr>
          <a:xfrm rot="5400000" flipV="1">
            <a:off x="6380415" y="4543460"/>
            <a:ext cx="1900040" cy="0"/>
          </a:xfrm>
          <a:prstGeom prst="line">
            <a:avLst/>
          </a:prstGeom>
          <a:ln w="1905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 flipH="1" flipV="1">
            <a:off x="7330435" y="3504442"/>
            <a:ext cx="229" cy="1989146"/>
          </a:xfrm>
          <a:prstGeom prst="line">
            <a:avLst/>
          </a:prstGeom>
          <a:ln w="190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Oval 251"/>
          <p:cNvSpPr/>
          <p:nvPr/>
        </p:nvSpPr>
        <p:spPr>
          <a:xfrm rot="16200000">
            <a:off x="7506123" y="4957847"/>
            <a:ext cx="514355" cy="1037098"/>
          </a:xfrm>
          <a:prstGeom prst="ellipse">
            <a:avLst/>
          </a:prstGeom>
          <a:solidFill>
            <a:srgbClr val="FFC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DNAP</a:t>
            </a:r>
          </a:p>
        </p:txBody>
      </p:sp>
      <p:sp>
        <p:nvSpPr>
          <p:cNvPr id="253" name="Rectangle 252"/>
          <p:cNvSpPr/>
          <p:nvPr/>
        </p:nvSpPr>
        <p:spPr>
          <a:xfrm>
            <a:off x="6539584" y="1602367"/>
            <a:ext cx="2659011" cy="492306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GB" dirty="0"/>
              <a:t>Illumina Sequencing: An Overview</a:t>
            </a:r>
          </a:p>
        </p:txBody>
      </p:sp>
      <p:sp>
        <p:nvSpPr>
          <p:cNvPr id="268" name="Rectangle 267"/>
          <p:cNvSpPr/>
          <p:nvPr/>
        </p:nvSpPr>
        <p:spPr>
          <a:xfrm>
            <a:off x="9309689" y="1602119"/>
            <a:ext cx="2659011" cy="492331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2" name="Group 281"/>
          <p:cNvGrpSpPr/>
          <p:nvPr/>
        </p:nvGrpSpPr>
        <p:grpSpPr>
          <a:xfrm>
            <a:off x="9513719" y="3605588"/>
            <a:ext cx="2250950" cy="1467792"/>
            <a:chOff x="9546425" y="3909177"/>
            <a:chExt cx="2250950" cy="1467792"/>
          </a:xfrm>
        </p:grpSpPr>
        <p:cxnSp>
          <p:nvCxnSpPr>
            <p:cNvPr id="261" name="Straight Connector 260"/>
            <p:cNvCxnSpPr/>
            <p:nvPr/>
          </p:nvCxnSpPr>
          <p:spPr>
            <a:xfrm flipV="1">
              <a:off x="9546425" y="4210193"/>
              <a:ext cx="1900040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flipV="1">
              <a:off x="9783890" y="4517847"/>
              <a:ext cx="1900040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flipV="1">
              <a:off x="9546425" y="4864372"/>
              <a:ext cx="1900040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flipV="1">
              <a:off x="9897335" y="5100866"/>
              <a:ext cx="1900040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 flipV="1">
              <a:off x="9897335" y="3909177"/>
              <a:ext cx="1900040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flipV="1">
              <a:off x="9546425" y="5376969"/>
              <a:ext cx="1900040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278065" y="1598769"/>
            <a:ext cx="3815814" cy="4926661"/>
            <a:chOff x="278065" y="1598769"/>
            <a:chExt cx="3815814" cy="4926661"/>
          </a:xfrm>
        </p:grpSpPr>
        <p:cxnSp>
          <p:nvCxnSpPr>
            <p:cNvPr id="168" name="Straight Connector 167"/>
            <p:cNvCxnSpPr/>
            <p:nvPr/>
          </p:nvCxnSpPr>
          <p:spPr>
            <a:xfrm flipV="1">
              <a:off x="364581" y="5073380"/>
              <a:ext cx="1099033" cy="74922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flipH="1" flipV="1">
              <a:off x="2583755" y="5081000"/>
              <a:ext cx="1025732" cy="74969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81" name="Group 280"/>
            <p:cNvGrpSpPr/>
            <p:nvPr/>
          </p:nvGrpSpPr>
          <p:grpSpPr>
            <a:xfrm>
              <a:off x="606839" y="2892992"/>
              <a:ext cx="2952308" cy="2197345"/>
              <a:chOff x="606839" y="2892992"/>
              <a:chExt cx="2952308" cy="2197345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606839" y="3052371"/>
                <a:ext cx="1173499" cy="95306"/>
                <a:chOff x="1845372" y="3212970"/>
                <a:chExt cx="2659956" cy="216030"/>
              </a:xfrm>
            </p:grpSpPr>
            <p:cxnSp>
              <p:nvCxnSpPr>
                <p:cNvPr id="28" name="Straight Connector 27"/>
                <p:cNvCxnSpPr/>
                <p:nvPr/>
              </p:nvCxnSpPr>
              <p:spPr>
                <a:xfrm>
                  <a:off x="2280348" y="321297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2270352" y="342900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184537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184834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407035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407332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39"/>
              <p:cNvGrpSpPr/>
              <p:nvPr/>
            </p:nvGrpSpPr>
            <p:grpSpPr>
              <a:xfrm>
                <a:off x="1349065" y="3319809"/>
                <a:ext cx="1173499" cy="95306"/>
                <a:chOff x="1845372" y="3212970"/>
                <a:chExt cx="2659956" cy="216030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>
                  <a:off x="2280348" y="321297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270352" y="342900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184537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184834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407035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407332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>
                <a:off x="821755" y="3702867"/>
                <a:ext cx="1173499" cy="95306"/>
                <a:chOff x="1845372" y="3212970"/>
                <a:chExt cx="2659956" cy="216030"/>
              </a:xfrm>
            </p:grpSpPr>
            <p:cxnSp>
              <p:nvCxnSpPr>
                <p:cNvPr id="48" name="Straight Connector 47"/>
                <p:cNvCxnSpPr/>
                <p:nvPr/>
              </p:nvCxnSpPr>
              <p:spPr>
                <a:xfrm>
                  <a:off x="2280348" y="321297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2270352" y="342900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184537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184834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407035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407332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/>
              <p:cNvGrpSpPr/>
              <p:nvPr/>
            </p:nvGrpSpPr>
            <p:grpSpPr>
              <a:xfrm>
                <a:off x="1456271" y="4102107"/>
                <a:ext cx="1173499" cy="95306"/>
                <a:chOff x="1845372" y="3212970"/>
                <a:chExt cx="2659956" cy="216030"/>
              </a:xfrm>
            </p:grpSpPr>
            <p:cxnSp>
              <p:nvCxnSpPr>
                <p:cNvPr id="55" name="Straight Connector 54"/>
                <p:cNvCxnSpPr/>
                <p:nvPr/>
              </p:nvCxnSpPr>
              <p:spPr>
                <a:xfrm>
                  <a:off x="2280348" y="321297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2270352" y="342900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184537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184834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407035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407332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Group 60"/>
              <p:cNvGrpSpPr/>
              <p:nvPr/>
            </p:nvGrpSpPr>
            <p:grpSpPr>
              <a:xfrm>
                <a:off x="703445" y="4548569"/>
                <a:ext cx="1173499" cy="95306"/>
                <a:chOff x="1845372" y="3212970"/>
                <a:chExt cx="2659956" cy="216030"/>
              </a:xfrm>
            </p:grpSpPr>
            <p:cxnSp>
              <p:nvCxnSpPr>
                <p:cNvPr id="62" name="Straight Connector 61"/>
                <p:cNvCxnSpPr/>
                <p:nvPr/>
              </p:nvCxnSpPr>
              <p:spPr>
                <a:xfrm>
                  <a:off x="2280348" y="321297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2270352" y="342900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184537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184834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407035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407332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" name="Group 74"/>
              <p:cNvGrpSpPr/>
              <p:nvPr/>
            </p:nvGrpSpPr>
            <p:grpSpPr>
              <a:xfrm>
                <a:off x="2088904" y="3567231"/>
                <a:ext cx="1173499" cy="95306"/>
                <a:chOff x="1845372" y="3212970"/>
                <a:chExt cx="2659956" cy="216030"/>
              </a:xfrm>
            </p:grpSpPr>
            <p:cxnSp>
              <p:nvCxnSpPr>
                <p:cNvPr id="76" name="Straight Connector 75"/>
                <p:cNvCxnSpPr/>
                <p:nvPr/>
              </p:nvCxnSpPr>
              <p:spPr>
                <a:xfrm>
                  <a:off x="2280348" y="321297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2270352" y="342900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184537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184834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407035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407332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" name="Group 81"/>
              <p:cNvGrpSpPr/>
              <p:nvPr/>
            </p:nvGrpSpPr>
            <p:grpSpPr>
              <a:xfrm>
                <a:off x="2166972" y="2892992"/>
                <a:ext cx="1173499" cy="95306"/>
                <a:chOff x="1845372" y="3212970"/>
                <a:chExt cx="2659956" cy="216030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>
                  <a:off x="2280348" y="321297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2270352" y="342900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184537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184834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407035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407332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/>
              <p:cNvGrpSpPr/>
              <p:nvPr/>
            </p:nvGrpSpPr>
            <p:grpSpPr>
              <a:xfrm>
                <a:off x="2213595" y="4407527"/>
                <a:ext cx="1173499" cy="95306"/>
                <a:chOff x="1845372" y="3212970"/>
                <a:chExt cx="2659956" cy="216030"/>
              </a:xfrm>
            </p:grpSpPr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280348" y="321297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2270352" y="342900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184537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184834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407035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407332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0" name="Group 99"/>
              <p:cNvGrpSpPr/>
              <p:nvPr/>
            </p:nvGrpSpPr>
            <p:grpSpPr>
              <a:xfrm>
                <a:off x="2385648" y="4690897"/>
                <a:ext cx="1173499" cy="95306"/>
                <a:chOff x="1845372" y="3212970"/>
                <a:chExt cx="2659956" cy="216030"/>
              </a:xfrm>
            </p:grpSpPr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2280348" y="321297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2270352" y="342900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184537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184834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407035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407332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7" name="Group 106"/>
              <p:cNvGrpSpPr/>
              <p:nvPr/>
            </p:nvGrpSpPr>
            <p:grpSpPr>
              <a:xfrm>
                <a:off x="1434370" y="4995031"/>
                <a:ext cx="1173499" cy="95306"/>
                <a:chOff x="1845372" y="3212970"/>
                <a:chExt cx="2659956" cy="216030"/>
              </a:xfrm>
            </p:grpSpPr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2280348" y="321297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2270352" y="342900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184537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184834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407035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407332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4" name="Group 113"/>
              <p:cNvGrpSpPr/>
              <p:nvPr/>
            </p:nvGrpSpPr>
            <p:grpSpPr>
              <a:xfrm>
                <a:off x="2354616" y="3829811"/>
                <a:ext cx="1173499" cy="95306"/>
                <a:chOff x="1845372" y="3212970"/>
                <a:chExt cx="2659956" cy="216030"/>
              </a:xfrm>
            </p:grpSpPr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2280348" y="321297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2270352" y="342900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184537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184834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407035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407332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66" name="Picture 16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216" y="5702077"/>
              <a:ext cx="3323444" cy="478649"/>
            </a:xfrm>
            <a:prstGeom prst="rect">
              <a:avLst/>
            </a:prstGeom>
          </p:spPr>
        </p:pic>
        <p:sp>
          <p:nvSpPr>
            <p:cNvPr id="178" name="Rectangle 177"/>
            <p:cNvSpPr/>
            <p:nvPr/>
          </p:nvSpPr>
          <p:spPr>
            <a:xfrm>
              <a:off x="278065" y="1598769"/>
              <a:ext cx="3409516" cy="4926661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770898" y="1829014"/>
              <a:ext cx="25709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Library Generation</a:t>
              </a:r>
            </a:p>
          </p:txBody>
        </p:sp>
        <p:sp>
          <p:nvSpPr>
            <p:cNvPr id="275" name="Right Arrow 274"/>
            <p:cNvSpPr/>
            <p:nvPr/>
          </p:nvSpPr>
          <p:spPr>
            <a:xfrm>
              <a:off x="3687581" y="1817858"/>
              <a:ext cx="406298" cy="484632"/>
            </a:xfrm>
            <a:prstGeom prst="rightArrow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6" name="Right Arrow 275"/>
          <p:cNvSpPr/>
          <p:nvPr/>
        </p:nvSpPr>
        <p:spPr>
          <a:xfrm>
            <a:off x="6418516" y="1774299"/>
            <a:ext cx="406298" cy="484632"/>
          </a:xfrm>
          <a:prstGeom prst="rightArrow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7" name="Right Arrow 276"/>
          <p:cNvSpPr/>
          <p:nvPr/>
        </p:nvSpPr>
        <p:spPr>
          <a:xfrm>
            <a:off x="9210357" y="1812330"/>
            <a:ext cx="406298" cy="484632"/>
          </a:xfrm>
          <a:prstGeom prst="rightArrow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TextBox 278"/>
          <p:cNvSpPr txBox="1"/>
          <p:nvPr/>
        </p:nvSpPr>
        <p:spPr>
          <a:xfrm>
            <a:off x="6945478" y="1737750"/>
            <a:ext cx="2114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Sequence by Synthesis (SBS)</a:t>
            </a:r>
          </a:p>
        </p:txBody>
      </p:sp>
      <p:sp>
        <p:nvSpPr>
          <p:cNvPr id="280" name="TextBox 279"/>
          <p:cNvSpPr txBox="1"/>
          <p:nvPr/>
        </p:nvSpPr>
        <p:spPr>
          <a:xfrm>
            <a:off x="9886442" y="1728327"/>
            <a:ext cx="1812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Sequencing Reads</a:t>
            </a:r>
          </a:p>
        </p:txBody>
      </p:sp>
      <p:sp>
        <p:nvSpPr>
          <p:cNvPr id="7" name="Rectangle 6"/>
          <p:cNvSpPr/>
          <p:nvPr/>
        </p:nvSpPr>
        <p:spPr>
          <a:xfrm>
            <a:off x="278064" y="1417638"/>
            <a:ext cx="3512803" cy="5470054"/>
          </a:xfrm>
          <a:prstGeom prst="rect">
            <a:avLst/>
          </a:prstGeom>
          <a:solidFill>
            <a:schemeClr val="bg1">
              <a:alpha val="79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Rectangle 161"/>
          <p:cNvSpPr/>
          <p:nvPr/>
        </p:nvSpPr>
        <p:spPr>
          <a:xfrm>
            <a:off x="9276322" y="1269276"/>
            <a:ext cx="2810148" cy="5470054"/>
          </a:xfrm>
          <a:prstGeom prst="rect">
            <a:avLst/>
          </a:prstGeom>
          <a:solidFill>
            <a:schemeClr val="bg1">
              <a:alpha val="79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786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07710" y="4157550"/>
            <a:ext cx="61863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Courier New" panose="02070309020205020404" pitchFamily="49" charset="0"/>
                <a:cs typeface="Courier New" panose="02070309020205020404" pitchFamily="49" charset="0"/>
              </a:rPr>
              <a:t>G A T </a:t>
            </a:r>
            <a:r>
              <a:rPr lang="en-GB" sz="6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6000" dirty="0">
                <a:latin typeface="Courier New" panose="02070309020205020404" pitchFamily="49" charset="0"/>
                <a:cs typeface="Courier New" panose="02070309020205020404" pitchFamily="49" charset="0"/>
              </a:rPr>
              <a:t> C A G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34947" y="6021360"/>
            <a:ext cx="1051337" cy="21603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GB" dirty="0"/>
              <a:t>SBS For a Single Molecule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23740" y="1977875"/>
            <a:ext cx="1024266" cy="1015663"/>
            <a:chOff x="3151426" y="1992281"/>
            <a:chExt cx="1024266" cy="1015663"/>
          </a:xfrm>
        </p:grpSpPr>
        <p:sp>
          <p:nvSpPr>
            <p:cNvPr id="44" name="TextBox 43"/>
            <p:cNvSpPr txBox="1"/>
            <p:nvPr/>
          </p:nvSpPr>
          <p:spPr>
            <a:xfrm>
              <a:off x="3151426" y="1992281"/>
              <a:ext cx="6463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46" name="Oval 45"/>
            <p:cNvSpPr/>
            <p:nvPr/>
          </p:nvSpPr>
          <p:spPr>
            <a:xfrm>
              <a:off x="3743644" y="2291427"/>
              <a:ext cx="432048" cy="43204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759636" y="2566355"/>
            <a:ext cx="1006617" cy="1015663"/>
            <a:chOff x="4989594" y="1992281"/>
            <a:chExt cx="1006617" cy="1015663"/>
          </a:xfrm>
        </p:grpSpPr>
        <p:sp>
          <p:nvSpPr>
            <p:cNvPr id="42" name="TextBox 41"/>
            <p:cNvSpPr txBox="1"/>
            <p:nvPr/>
          </p:nvSpPr>
          <p:spPr>
            <a:xfrm>
              <a:off x="4989594" y="1992281"/>
              <a:ext cx="6463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5564163" y="2279762"/>
              <a:ext cx="432048" cy="43204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986340" y="1714190"/>
            <a:ext cx="949593" cy="1015663"/>
            <a:chOff x="5894133" y="1992281"/>
            <a:chExt cx="949593" cy="1015663"/>
          </a:xfrm>
        </p:grpSpPr>
        <p:sp>
          <p:nvSpPr>
            <p:cNvPr id="43" name="TextBox 42"/>
            <p:cNvSpPr txBox="1"/>
            <p:nvPr/>
          </p:nvSpPr>
          <p:spPr>
            <a:xfrm>
              <a:off x="5894133" y="1992281"/>
              <a:ext cx="6463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6411678" y="2291427"/>
              <a:ext cx="432048" cy="43204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593298" y="2843774"/>
            <a:ext cx="963387" cy="1015663"/>
            <a:chOff x="6808540" y="1992281"/>
            <a:chExt cx="963387" cy="1015663"/>
          </a:xfrm>
        </p:grpSpPr>
        <p:sp>
          <p:nvSpPr>
            <p:cNvPr id="45" name="TextBox 44"/>
            <p:cNvSpPr txBox="1"/>
            <p:nvPr/>
          </p:nvSpPr>
          <p:spPr>
            <a:xfrm>
              <a:off x="6808540" y="1992281"/>
              <a:ext cx="6463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7339879" y="2279762"/>
              <a:ext cx="432048" cy="43204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3" name="Straight Connector 12"/>
          <p:cNvCxnSpPr>
            <a:endCxn id="8" idx="1"/>
          </p:cNvCxnSpPr>
          <p:nvPr/>
        </p:nvCxnSpPr>
        <p:spPr>
          <a:xfrm>
            <a:off x="2000593" y="4449349"/>
            <a:ext cx="2007117" cy="2160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8" idx="1"/>
          </p:cNvCxnSpPr>
          <p:nvPr/>
        </p:nvCxnSpPr>
        <p:spPr>
          <a:xfrm flipV="1">
            <a:off x="2000593" y="4665382"/>
            <a:ext cx="2007117" cy="4507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 rot="16200000">
            <a:off x="-510486" y="3807485"/>
            <a:ext cx="4188836" cy="238914"/>
            <a:chOff x="153223" y="1628800"/>
            <a:chExt cx="8837554" cy="504057"/>
          </a:xfrm>
        </p:grpSpPr>
        <p:sp>
          <p:nvSpPr>
            <p:cNvPr id="62" name="Rectangle 61"/>
            <p:cNvSpPr/>
            <p:nvPr/>
          </p:nvSpPr>
          <p:spPr>
            <a:xfrm>
              <a:off x="2087724" y="1628801"/>
              <a:ext cx="4968553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GB" sz="2800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53223" y="1628800"/>
              <a:ext cx="1934501" cy="504056"/>
            </a:xfrm>
            <a:prstGeom prst="rect">
              <a:avLst/>
            </a:prstGeom>
            <a:solidFill>
              <a:srgbClr val="A9A9A9"/>
            </a:solidFill>
            <a:ln>
              <a:solidFill>
                <a:srgbClr val="A9A9A9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059211" y="1628800"/>
              <a:ext cx="1931566" cy="504056"/>
            </a:xfrm>
            <a:prstGeom prst="rect">
              <a:avLst/>
            </a:prstGeom>
            <a:solidFill>
              <a:srgbClr val="A9A9A9"/>
            </a:solidFill>
            <a:ln>
              <a:solidFill>
                <a:srgbClr val="A9A9A9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5" name="Rectangle 64"/>
          <p:cNvSpPr/>
          <p:nvPr/>
        </p:nvSpPr>
        <p:spPr>
          <a:xfrm>
            <a:off x="1158071" y="4449351"/>
            <a:ext cx="842522" cy="666747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97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-0.29466 0.0768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0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4551144" y="3661044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014261" y="3373013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14261" y="4157550"/>
            <a:ext cx="61863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Courier New" panose="02070309020205020404" pitchFamily="49" charset="0"/>
                <a:cs typeface="Courier New" panose="02070309020205020404" pitchFamily="49" charset="0"/>
              </a:rPr>
              <a:t>G A T </a:t>
            </a:r>
            <a:r>
              <a:rPr lang="en-GB" sz="6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6000" dirty="0">
                <a:latin typeface="Courier New" panose="02070309020205020404" pitchFamily="49" charset="0"/>
                <a:cs typeface="Courier New" panose="02070309020205020404" pitchFamily="49" charset="0"/>
              </a:rPr>
              <a:t> C A G</a:t>
            </a:r>
          </a:p>
        </p:txBody>
      </p:sp>
      <p:sp>
        <p:nvSpPr>
          <p:cNvPr id="9" name="Oval 8"/>
          <p:cNvSpPr/>
          <p:nvPr/>
        </p:nvSpPr>
        <p:spPr>
          <a:xfrm>
            <a:off x="4550258" y="3661044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GB" dirty="0"/>
              <a:t>SBS For a Single Molecule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34947" y="6021360"/>
            <a:ext cx="1051337" cy="21603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Connector 26"/>
          <p:cNvCxnSpPr/>
          <p:nvPr/>
        </p:nvCxnSpPr>
        <p:spPr>
          <a:xfrm>
            <a:off x="2000593" y="4449349"/>
            <a:ext cx="2007117" cy="2160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000593" y="4665382"/>
            <a:ext cx="2007117" cy="4507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 rot="16200000">
            <a:off x="-510486" y="3807485"/>
            <a:ext cx="4188836" cy="238914"/>
            <a:chOff x="153223" y="1628800"/>
            <a:chExt cx="8837554" cy="504057"/>
          </a:xfrm>
        </p:grpSpPr>
        <p:sp>
          <p:nvSpPr>
            <p:cNvPr id="30" name="Rectangle 29"/>
            <p:cNvSpPr/>
            <p:nvPr/>
          </p:nvSpPr>
          <p:spPr>
            <a:xfrm>
              <a:off x="2087724" y="1628801"/>
              <a:ext cx="4968553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GB" sz="28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53223" y="1628800"/>
              <a:ext cx="1934501" cy="504056"/>
            </a:xfrm>
            <a:prstGeom prst="rect">
              <a:avLst/>
            </a:prstGeom>
            <a:solidFill>
              <a:srgbClr val="A9A9A9"/>
            </a:solidFill>
            <a:ln>
              <a:solidFill>
                <a:srgbClr val="A9A9A9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059211" y="1628800"/>
              <a:ext cx="1931566" cy="504056"/>
            </a:xfrm>
            <a:prstGeom prst="rect">
              <a:avLst/>
            </a:prstGeom>
            <a:solidFill>
              <a:srgbClr val="A9A9A9"/>
            </a:solidFill>
            <a:ln>
              <a:solidFill>
                <a:srgbClr val="A9A9A9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1158071" y="4449351"/>
            <a:ext cx="842522" cy="666747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99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7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5474437" y="3653203"/>
            <a:ext cx="432048" cy="432048"/>
          </a:xfrm>
          <a:prstGeom prst="ellipse">
            <a:avLst/>
          </a:prstGeom>
          <a:solidFill>
            <a:srgbClr val="FF00FF"/>
          </a:solidFill>
          <a:ln>
            <a:noFill/>
          </a:ln>
          <a:effectLst>
            <a:glow rad="228600">
              <a:srgbClr val="FF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014261" y="3365172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14261" y="4149709"/>
            <a:ext cx="61863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Courier New" panose="02070309020205020404" pitchFamily="49" charset="0"/>
                <a:cs typeface="Courier New" panose="02070309020205020404" pitchFamily="49" charset="0"/>
              </a:rPr>
              <a:t>G A T </a:t>
            </a:r>
            <a:r>
              <a:rPr lang="en-GB" sz="6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6000" dirty="0">
                <a:latin typeface="Courier New" panose="02070309020205020404" pitchFamily="49" charset="0"/>
                <a:cs typeface="Courier New" panose="02070309020205020404" pitchFamily="49" charset="0"/>
              </a:rPr>
              <a:t> C A G</a:t>
            </a: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GB" dirty="0"/>
              <a:t>SBS For a Single Molecule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034947" y="6021360"/>
            <a:ext cx="1051337" cy="21603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Straight Connector 42"/>
          <p:cNvCxnSpPr/>
          <p:nvPr/>
        </p:nvCxnSpPr>
        <p:spPr>
          <a:xfrm>
            <a:off x="2000593" y="4449349"/>
            <a:ext cx="2007117" cy="2160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000593" y="4665382"/>
            <a:ext cx="2007117" cy="4507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 rot="16200000">
            <a:off x="-510486" y="3807485"/>
            <a:ext cx="4188836" cy="238914"/>
            <a:chOff x="153223" y="1628800"/>
            <a:chExt cx="8837554" cy="504057"/>
          </a:xfrm>
        </p:grpSpPr>
        <p:sp>
          <p:nvSpPr>
            <p:cNvPr id="46" name="Rectangle 45"/>
            <p:cNvSpPr/>
            <p:nvPr/>
          </p:nvSpPr>
          <p:spPr>
            <a:xfrm>
              <a:off x="2087724" y="1628801"/>
              <a:ext cx="4968553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GB" sz="28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53223" y="1628800"/>
              <a:ext cx="1934501" cy="504056"/>
            </a:xfrm>
            <a:prstGeom prst="rect">
              <a:avLst/>
            </a:prstGeom>
            <a:solidFill>
              <a:srgbClr val="A9A9A9"/>
            </a:solidFill>
            <a:ln>
              <a:solidFill>
                <a:srgbClr val="A9A9A9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59211" y="1628800"/>
              <a:ext cx="1931566" cy="504056"/>
            </a:xfrm>
            <a:prstGeom prst="rect">
              <a:avLst/>
            </a:prstGeom>
            <a:solidFill>
              <a:srgbClr val="A9A9A9"/>
            </a:solidFill>
            <a:ln>
              <a:solidFill>
                <a:srgbClr val="A9A9A9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1158071" y="4449351"/>
            <a:ext cx="842522" cy="666747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9" name="Group 58"/>
          <p:cNvGrpSpPr/>
          <p:nvPr/>
        </p:nvGrpSpPr>
        <p:grpSpPr>
          <a:xfrm>
            <a:off x="4223740" y="1977875"/>
            <a:ext cx="1024266" cy="1015663"/>
            <a:chOff x="3151426" y="1992281"/>
            <a:chExt cx="1024266" cy="1015663"/>
          </a:xfrm>
        </p:grpSpPr>
        <p:sp>
          <p:nvSpPr>
            <p:cNvPr id="60" name="TextBox 59"/>
            <p:cNvSpPr txBox="1"/>
            <p:nvPr/>
          </p:nvSpPr>
          <p:spPr>
            <a:xfrm>
              <a:off x="3151426" y="1992281"/>
              <a:ext cx="6463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61" name="Oval 60"/>
            <p:cNvSpPr/>
            <p:nvPr/>
          </p:nvSpPr>
          <p:spPr>
            <a:xfrm>
              <a:off x="3743644" y="2291427"/>
              <a:ext cx="432048" cy="43204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759636" y="2566355"/>
            <a:ext cx="1006617" cy="1015663"/>
            <a:chOff x="4989594" y="1992281"/>
            <a:chExt cx="1006617" cy="1015663"/>
          </a:xfrm>
        </p:grpSpPr>
        <p:sp>
          <p:nvSpPr>
            <p:cNvPr id="63" name="TextBox 62"/>
            <p:cNvSpPr txBox="1"/>
            <p:nvPr/>
          </p:nvSpPr>
          <p:spPr>
            <a:xfrm>
              <a:off x="4989594" y="1992281"/>
              <a:ext cx="6463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</a:p>
          </p:txBody>
        </p:sp>
        <p:sp>
          <p:nvSpPr>
            <p:cNvPr id="64" name="Oval 63"/>
            <p:cNvSpPr/>
            <p:nvPr/>
          </p:nvSpPr>
          <p:spPr>
            <a:xfrm>
              <a:off x="5564163" y="2279762"/>
              <a:ext cx="432048" cy="43204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986340" y="1714190"/>
            <a:ext cx="981908" cy="1015663"/>
            <a:chOff x="5894133" y="1992281"/>
            <a:chExt cx="981908" cy="1015663"/>
          </a:xfrm>
        </p:grpSpPr>
        <p:sp>
          <p:nvSpPr>
            <p:cNvPr id="66" name="TextBox 65"/>
            <p:cNvSpPr txBox="1"/>
            <p:nvPr/>
          </p:nvSpPr>
          <p:spPr>
            <a:xfrm>
              <a:off x="5894133" y="1992281"/>
              <a:ext cx="6463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</a:p>
          </p:txBody>
        </p:sp>
        <p:sp>
          <p:nvSpPr>
            <p:cNvPr id="67" name="Oval 66"/>
            <p:cNvSpPr/>
            <p:nvPr/>
          </p:nvSpPr>
          <p:spPr>
            <a:xfrm>
              <a:off x="6443993" y="2284088"/>
              <a:ext cx="432048" cy="43204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593298" y="2843774"/>
            <a:ext cx="943678" cy="1015663"/>
            <a:chOff x="6808540" y="1992281"/>
            <a:chExt cx="943678" cy="1015663"/>
          </a:xfrm>
        </p:grpSpPr>
        <p:sp>
          <p:nvSpPr>
            <p:cNvPr id="69" name="TextBox 68"/>
            <p:cNvSpPr txBox="1"/>
            <p:nvPr/>
          </p:nvSpPr>
          <p:spPr>
            <a:xfrm>
              <a:off x="6808540" y="1992281"/>
              <a:ext cx="6463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70" name="Oval 69"/>
            <p:cNvSpPr/>
            <p:nvPr/>
          </p:nvSpPr>
          <p:spPr>
            <a:xfrm>
              <a:off x="7320170" y="2279762"/>
              <a:ext cx="432048" cy="43204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6300932" y="5506244"/>
            <a:ext cx="16673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/>
              <a:t>1 Cycle</a:t>
            </a:r>
          </a:p>
        </p:txBody>
      </p:sp>
    </p:spTree>
    <p:extLst>
      <p:ext uri="{BB962C8B-B14F-4D97-AF65-F5344CB8AC3E}">
        <p14:creationId xmlns:p14="http://schemas.microsoft.com/office/powerpoint/2010/main" val="319401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16823 0.240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11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/>
          <p:cNvSpPr/>
          <p:nvPr/>
        </p:nvSpPr>
        <p:spPr>
          <a:xfrm>
            <a:off x="9991833" y="3653612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9068464" y="3665277"/>
            <a:ext cx="432048" cy="432048"/>
          </a:xfrm>
          <a:prstGeom prst="ellipse">
            <a:avLst/>
          </a:prstGeom>
          <a:solidFill>
            <a:srgbClr val="FF00FF"/>
          </a:solidFill>
          <a:ln>
            <a:noFill/>
          </a:ln>
          <a:effectLst>
            <a:glow rad="228600">
              <a:srgbClr val="FF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8228539" y="3659364"/>
            <a:ext cx="432048" cy="432048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7307447" y="3653612"/>
            <a:ext cx="432048" cy="432048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6402473" y="3665277"/>
            <a:ext cx="432048" cy="432048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014261" y="3366131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14261" y="4150668"/>
            <a:ext cx="61863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Courier New" panose="02070309020205020404" pitchFamily="49" charset="0"/>
                <a:cs typeface="Courier New" panose="02070309020205020404" pitchFamily="49" charset="0"/>
              </a:rPr>
              <a:t>G A T </a:t>
            </a:r>
            <a:r>
              <a:rPr lang="en-GB" sz="6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6000" dirty="0">
                <a:latin typeface="Courier New" panose="02070309020205020404" pitchFamily="49" charset="0"/>
                <a:cs typeface="Courier New" panose="02070309020205020404" pitchFamily="49" charset="0"/>
              </a:rPr>
              <a:t> C A 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53970" y="3366131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62867" y="3366131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558509" y="3366131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15802" y="3366131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37554" y="3366131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472916" y="3366131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GB" dirty="0"/>
              <a:t>SBS For a Single Molecule</a:t>
            </a:r>
          </a:p>
        </p:txBody>
      </p:sp>
      <p:sp>
        <p:nvSpPr>
          <p:cNvPr id="44" name="Oval 43"/>
          <p:cNvSpPr/>
          <p:nvPr/>
        </p:nvSpPr>
        <p:spPr>
          <a:xfrm>
            <a:off x="6408020" y="3665277"/>
            <a:ext cx="432048" cy="432048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7302585" y="3665277"/>
            <a:ext cx="432048" cy="432048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8228539" y="3653612"/>
            <a:ext cx="432048" cy="432048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9076054" y="3665277"/>
            <a:ext cx="432048" cy="432048"/>
          </a:xfrm>
          <a:prstGeom prst="ellipse">
            <a:avLst/>
          </a:prstGeom>
          <a:solidFill>
            <a:srgbClr val="FF00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9984546" y="3653612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/>
          <p:cNvSpPr/>
          <p:nvPr/>
        </p:nvSpPr>
        <p:spPr>
          <a:xfrm>
            <a:off x="1034947" y="6021360"/>
            <a:ext cx="1051337" cy="21603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2" name="Straight Connector 71"/>
          <p:cNvCxnSpPr/>
          <p:nvPr/>
        </p:nvCxnSpPr>
        <p:spPr>
          <a:xfrm>
            <a:off x="2000593" y="4449349"/>
            <a:ext cx="2007117" cy="2160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2000593" y="4665382"/>
            <a:ext cx="2007117" cy="4507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 rot="16200000">
            <a:off x="-510486" y="3807485"/>
            <a:ext cx="4188836" cy="238914"/>
            <a:chOff x="153223" y="1628800"/>
            <a:chExt cx="8837554" cy="504057"/>
          </a:xfrm>
        </p:grpSpPr>
        <p:sp>
          <p:nvSpPr>
            <p:cNvPr id="75" name="Rectangle 74"/>
            <p:cNvSpPr/>
            <p:nvPr/>
          </p:nvSpPr>
          <p:spPr>
            <a:xfrm>
              <a:off x="2087724" y="1628801"/>
              <a:ext cx="4968553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GB" sz="28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53223" y="1628800"/>
              <a:ext cx="1934501" cy="504056"/>
            </a:xfrm>
            <a:prstGeom prst="rect">
              <a:avLst/>
            </a:prstGeom>
            <a:solidFill>
              <a:srgbClr val="A9A9A9"/>
            </a:solidFill>
            <a:ln>
              <a:solidFill>
                <a:srgbClr val="A9A9A9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GB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059211" y="1628800"/>
              <a:ext cx="1931566" cy="504056"/>
            </a:xfrm>
            <a:prstGeom prst="rect">
              <a:avLst/>
            </a:prstGeom>
            <a:solidFill>
              <a:srgbClr val="A9A9A9"/>
            </a:solidFill>
            <a:ln>
              <a:solidFill>
                <a:srgbClr val="A9A9A9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8" name="Rectangle 77"/>
          <p:cNvSpPr/>
          <p:nvPr/>
        </p:nvSpPr>
        <p:spPr>
          <a:xfrm>
            <a:off x="1158071" y="4449351"/>
            <a:ext cx="842522" cy="666747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TextBox 78"/>
          <p:cNvSpPr txBox="1"/>
          <p:nvPr/>
        </p:nvSpPr>
        <p:spPr>
          <a:xfrm>
            <a:off x="6300932" y="5506244"/>
            <a:ext cx="18725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/>
              <a:t>2 Cycles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300932" y="5505971"/>
            <a:ext cx="187250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4000" b="1" dirty="0"/>
              <a:t>3 Cycles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300932" y="5517290"/>
            <a:ext cx="187250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4000" b="1" dirty="0"/>
              <a:t>4 Cycles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300932" y="5502016"/>
            <a:ext cx="187250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4000" b="1" dirty="0"/>
              <a:t>5 Cycles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300932" y="5528336"/>
            <a:ext cx="187250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4000" b="1" dirty="0"/>
              <a:t>6 Cycles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300932" y="5528336"/>
            <a:ext cx="187250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4000" b="1" dirty="0"/>
              <a:t>7 Cycles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268509" y="5517290"/>
            <a:ext cx="324633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4000" b="1" dirty="0"/>
              <a:t>... Read length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52148" y="3869636"/>
            <a:ext cx="1304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err="1"/>
              <a:t>ect</a:t>
            </a:r>
            <a:r>
              <a:rPr lang="en-GB" sz="4000" b="1" dirty="0"/>
              <a:t>...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88941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58" grpId="0" animBg="1"/>
      <p:bldP spid="58" grpId="1" animBg="1"/>
      <p:bldP spid="57" grpId="0" animBg="1"/>
      <p:bldP spid="57" grpId="1" animBg="1"/>
      <p:bldP spid="56" grpId="0" animBg="1"/>
      <p:bldP spid="56" grpId="1" animBg="1"/>
      <p:bldP spid="54" grpId="0" animBg="1"/>
      <p:bldP spid="54" grpId="1" animBg="1"/>
      <p:bldP spid="18" grpId="0"/>
      <p:bldP spid="20" grpId="0"/>
      <p:bldP spid="22" grpId="0"/>
      <p:bldP spid="26" grpId="0"/>
      <p:bldP spid="32" grpId="0"/>
      <p:bldP spid="44" grpId="0" animBg="1"/>
      <p:bldP spid="44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39355" y="3345669"/>
            <a:ext cx="3389973" cy="2239214"/>
            <a:chOff x="652954" y="3357366"/>
            <a:chExt cx="3389973" cy="2239214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122660" y="4539796"/>
              <a:ext cx="0" cy="36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906636" y="4176960"/>
              <a:ext cx="432048" cy="43204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26011" y="4671493"/>
              <a:ext cx="553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54495" y="4662685"/>
              <a:ext cx="553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77837" y="4671494"/>
              <a:ext cx="553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26939" y="4662685"/>
              <a:ext cx="553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1943273" y="4539047"/>
              <a:ext cx="0" cy="36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81"/>
            <p:cNvSpPr/>
            <p:nvPr/>
          </p:nvSpPr>
          <p:spPr>
            <a:xfrm>
              <a:off x="1733786" y="4179548"/>
              <a:ext cx="432048" cy="43204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2800494" y="4565213"/>
              <a:ext cx="0" cy="36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/>
            <p:cNvSpPr/>
            <p:nvPr/>
          </p:nvSpPr>
          <p:spPr>
            <a:xfrm>
              <a:off x="2584421" y="4172153"/>
              <a:ext cx="432048" cy="43204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3503617" y="4539047"/>
              <a:ext cx="0" cy="36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3298376" y="4172153"/>
              <a:ext cx="432048" cy="43204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652954" y="3930229"/>
              <a:ext cx="3389973" cy="166635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721148" y="3357366"/>
              <a:ext cx="32535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/>
                <a:t>4 Channel Chemistry</a:t>
              </a:r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8F861876-226E-4AA2-9ACC-FCB44C632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53" y="87848"/>
            <a:ext cx="10972800" cy="1143000"/>
          </a:xfrm>
        </p:spPr>
        <p:txBody>
          <a:bodyPr/>
          <a:lstStyle/>
          <a:p>
            <a:r>
              <a:rPr lang="en-GB" dirty="0"/>
              <a:t>Comparing Chemistry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03551" y="3372546"/>
            <a:ext cx="3389973" cy="2224034"/>
            <a:chOff x="4503551" y="3372546"/>
            <a:chExt cx="3389973" cy="2224034"/>
          </a:xfrm>
        </p:grpSpPr>
        <p:sp>
          <p:nvSpPr>
            <p:cNvPr id="34" name="Rectangle 33"/>
            <p:cNvSpPr/>
            <p:nvPr/>
          </p:nvSpPr>
          <p:spPr>
            <a:xfrm>
              <a:off x="4503551" y="3930229"/>
              <a:ext cx="3389973" cy="166635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11166" y="4645189"/>
              <a:ext cx="553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091738" y="4628097"/>
              <a:ext cx="553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705818" y="4647780"/>
              <a:ext cx="553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71696" y="4626883"/>
              <a:ext cx="553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5740800" y="4488593"/>
              <a:ext cx="0" cy="36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969117" y="4532470"/>
              <a:ext cx="0" cy="36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581569" y="4527977"/>
              <a:ext cx="0" cy="36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5524776" y="4145131"/>
              <a:ext cx="432048" cy="43204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358252" y="4146805"/>
              <a:ext cx="434540" cy="432048"/>
              <a:chOff x="2988041" y="3844628"/>
              <a:chExt cx="434540" cy="432048"/>
            </a:xfrm>
          </p:grpSpPr>
          <p:sp>
            <p:nvSpPr>
              <p:cNvPr id="44" name="Pie 43"/>
              <p:cNvSpPr/>
              <p:nvPr/>
            </p:nvSpPr>
            <p:spPr>
              <a:xfrm>
                <a:off x="2990533" y="3844628"/>
                <a:ext cx="432048" cy="432048"/>
              </a:xfrm>
              <a:prstGeom prst="pie">
                <a:avLst>
                  <a:gd name="adj1" fmla="val 5332625"/>
                  <a:gd name="adj2" fmla="val 16200000"/>
                </a:avLst>
              </a:prstGeom>
              <a:solidFill>
                <a:srgbClr val="92D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Pie 44"/>
              <p:cNvSpPr/>
              <p:nvPr/>
            </p:nvSpPr>
            <p:spPr>
              <a:xfrm>
                <a:off x="2988041" y="3844628"/>
                <a:ext cx="432048" cy="432048"/>
              </a:xfrm>
              <a:prstGeom prst="pie">
                <a:avLst>
                  <a:gd name="adj1" fmla="val 16181846"/>
                  <a:gd name="adj2" fmla="val 5441698"/>
                </a:avLst>
              </a:prstGeom>
              <a:solidFill>
                <a:srgbClr val="FF00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6" name="Oval 45"/>
            <p:cNvSpPr/>
            <p:nvPr/>
          </p:nvSpPr>
          <p:spPr>
            <a:xfrm>
              <a:off x="4769259" y="4146805"/>
              <a:ext cx="432048" cy="43204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639941" y="3372546"/>
              <a:ext cx="32535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/>
                <a:t>2 Channel Chemistry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30987" y="3372546"/>
            <a:ext cx="3429891" cy="3175500"/>
            <a:chOff x="8427760" y="3357366"/>
            <a:chExt cx="3429891" cy="3175500"/>
          </a:xfrm>
        </p:grpSpPr>
        <p:sp>
          <p:nvSpPr>
            <p:cNvPr id="47" name="TextBox 46"/>
            <p:cNvSpPr txBox="1"/>
            <p:nvPr/>
          </p:nvSpPr>
          <p:spPr>
            <a:xfrm>
              <a:off x="10211291" y="4358403"/>
              <a:ext cx="553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991863" y="4341311"/>
              <a:ext cx="553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605943" y="4360994"/>
              <a:ext cx="553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371821" y="4340097"/>
              <a:ext cx="553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0219486" y="5676920"/>
              <a:ext cx="553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1001401" y="5679965"/>
              <a:ext cx="553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403044" y="5701869"/>
              <a:ext cx="553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8882621" y="4243197"/>
              <a:ext cx="0" cy="36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8670541" y="3955126"/>
              <a:ext cx="432048" cy="43204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0485618" y="4234363"/>
              <a:ext cx="0" cy="36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10280140" y="3952807"/>
              <a:ext cx="432048" cy="43204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624920" y="5687500"/>
              <a:ext cx="553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8901598" y="5569703"/>
              <a:ext cx="0" cy="36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8689518" y="5281632"/>
              <a:ext cx="432048" cy="43204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9669177" y="5563188"/>
              <a:ext cx="0" cy="36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9463699" y="5281632"/>
              <a:ext cx="432048" cy="43204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8473651" y="5189400"/>
              <a:ext cx="3384000" cy="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8427760" y="3918777"/>
              <a:ext cx="3429891" cy="247061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508375" y="3357366"/>
              <a:ext cx="32535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/>
                <a:t>1 Channel Chemistry</a:t>
              </a:r>
            </a:p>
          </p:txBody>
        </p:sp>
      </p:grpSp>
      <p:graphicFrame>
        <p:nvGraphicFramePr>
          <p:cNvPr id="2" name="Diagram 1"/>
          <p:cNvGraphicFramePr/>
          <p:nvPr>
            <p:extLst/>
          </p:nvPr>
        </p:nvGraphicFramePr>
        <p:xfrm>
          <a:off x="1741700" y="1122717"/>
          <a:ext cx="8128000" cy="1977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ight Brace 3"/>
          <p:cNvSpPr/>
          <p:nvPr/>
        </p:nvSpPr>
        <p:spPr>
          <a:xfrm rot="16200000">
            <a:off x="5885197" y="-2543893"/>
            <a:ext cx="665100" cy="11129585"/>
          </a:xfrm>
          <a:prstGeom prst="rightBrace">
            <a:avLst>
              <a:gd name="adj1" fmla="val 0"/>
              <a:gd name="adj2" fmla="val 21309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6FF84E3-FDBC-4CC3-B16C-1AFC01A32526}"/>
              </a:ext>
            </a:extLst>
          </p:cNvPr>
          <p:cNvSpPr/>
          <p:nvPr/>
        </p:nvSpPr>
        <p:spPr>
          <a:xfrm>
            <a:off x="6919033" y="3895766"/>
            <a:ext cx="965895" cy="287438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06F172C2-6E38-4698-9975-9F29013BA7B9}"/>
              </a:ext>
            </a:extLst>
          </p:cNvPr>
          <p:cNvSpPr/>
          <p:nvPr/>
        </p:nvSpPr>
        <p:spPr>
          <a:xfrm>
            <a:off x="10625652" y="3895766"/>
            <a:ext cx="965895" cy="287438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B0D284E-4812-4BBC-84A6-FBC30716D368}"/>
              </a:ext>
            </a:extLst>
          </p:cNvPr>
          <p:cNvSpPr txBox="1"/>
          <p:nvPr/>
        </p:nvSpPr>
        <p:spPr>
          <a:xfrm>
            <a:off x="2559810" y="6149972"/>
            <a:ext cx="428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No Signal is interpreted as G</a:t>
            </a:r>
          </a:p>
        </p:txBody>
      </p:sp>
    </p:spTree>
    <p:extLst>
      <p:ext uri="{BB962C8B-B14F-4D97-AF65-F5344CB8AC3E}">
        <p14:creationId xmlns:p14="http://schemas.microsoft.com/office/powerpoint/2010/main" val="314721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7" grpId="0" animBg="1"/>
      <p:bldP spid="68" grpId="0" animBg="1"/>
      <p:bldP spid="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7260" y="33257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Detecting a Signal</a:t>
            </a:r>
          </a:p>
        </p:txBody>
      </p:sp>
      <p:sp>
        <p:nvSpPr>
          <p:cNvPr id="4" name="Rectangle 3"/>
          <p:cNvSpPr/>
          <p:nvPr/>
        </p:nvSpPr>
        <p:spPr>
          <a:xfrm>
            <a:off x="7015820" y="2300017"/>
            <a:ext cx="3897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400" dirty="0"/>
              <a:t>One Molecule isn’t Enough</a:t>
            </a:r>
          </a:p>
        </p:txBody>
      </p:sp>
      <p:sp>
        <p:nvSpPr>
          <p:cNvPr id="5" name="Rectangle 4"/>
          <p:cNvSpPr/>
          <p:nvPr/>
        </p:nvSpPr>
        <p:spPr>
          <a:xfrm>
            <a:off x="7015820" y="3335757"/>
            <a:ext cx="3944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400" dirty="0"/>
              <a:t>Amplify to generate Cluster</a:t>
            </a: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4299FA89-7F42-4255-98EF-59BCFBC0B8AA}"/>
              </a:ext>
            </a:extLst>
          </p:cNvPr>
          <p:cNvGrpSpPr/>
          <p:nvPr/>
        </p:nvGrpSpPr>
        <p:grpSpPr>
          <a:xfrm>
            <a:off x="2340551" y="1805628"/>
            <a:ext cx="1456992" cy="4191838"/>
            <a:chOff x="2340551" y="1805628"/>
            <a:chExt cx="1456992" cy="4191838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2952CBE1-7C5C-47B7-AF58-AE2278633CC7}"/>
                </a:ext>
              </a:extLst>
            </p:cNvPr>
            <p:cNvGrpSpPr/>
            <p:nvPr/>
          </p:nvGrpSpPr>
          <p:grpSpPr>
            <a:xfrm rot="16200000">
              <a:off x="1167214" y="3780589"/>
              <a:ext cx="4188836" cy="238914"/>
              <a:chOff x="153223" y="1628800"/>
              <a:chExt cx="8837554" cy="504057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BCE3FDAD-14CB-4393-AA5B-24AAE6797A72}"/>
                  </a:ext>
                </a:extLst>
              </p:cNvPr>
              <p:cNvSpPr/>
              <p:nvPr/>
            </p:nvSpPr>
            <p:spPr>
              <a:xfrm>
                <a:off x="2087724" y="1628801"/>
                <a:ext cx="4968553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GB" sz="2800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7C9A432-28D9-4A6D-80D2-34BED1F5B34F}"/>
                  </a:ext>
                </a:extLst>
              </p:cNvPr>
              <p:cNvSpPr/>
              <p:nvPr/>
            </p:nvSpPr>
            <p:spPr>
              <a:xfrm>
                <a:off x="153223" y="1628800"/>
                <a:ext cx="1934501" cy="504056"/>
              </a:xfrm>
              <a:prstGeom prst="rect">
                <a:avLst/>
              </a:prstGeom>
              <a:solidFill>
                <a:srgbClr val="A9A9A9"/>
              </a:solidFill>
              <a:ln>
                <a:solidFill>
                  <a:srgbClr val="A9A9A9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FAE02545-3D6E-4DD5-9DA6-1A221CFA44FA}"/>
                  </a:ext>
                </a:extLst>
              </p:cNvPr>
              <p:cNvSpPr/>
              <p:nvPr/>
            </p:nvSpPr>
            <p:spPr>
              <a:xfrm>
                <a:off x="7059211" y="1628800"/>
                <a:ext cx="1931566" cy="504056"/>
              </a:xfrm>
              <a:prstGeom prst="rect">
                <a:avLst/>
              </a:prstGeom>
              <a:solidFill>
                <a:srgbClr val="A9A9A9"/>
              </a:solidFill>
              <a:ln>
                <a:solidFill>
                  <a:srgbClr val="A9A9A9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87A871A-BAFE-450C-B6FD-3966B0A65E43}"/>
                </a:ext>
              </a:extLst>
            </p:cNvPr>
            <p:cNvSpPr/>
            <p:nvPr/>
          </p:nvSpPr>
          <p:spPr>
            <a:xfrm>
              <a:off x="3365495" y="4757368"/>
              <a:ext cx="432048" cy="43204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C2716FC8-4D3B-427B-8781-AD8C61C7AB47}"/>
                </a:ext>
              </a:extLst>
            </p:cNvPr>
            <p:cNvGrpSpPr/>
            <p:nvPr/>
          </p:nvGrpSpPr>
          <p:grpSpPr>
            <a:xfrm rot="16200000">
              <a:off x="782931" y="3780590"/>
              <a:ext cx="4188836" cy="238914"/>
              <a:chOff x="153223" y="1628800"/>
              <a:chExt cx="8837554" cy="504057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7A1C239-4756-411C-801B-E1094C7DA05E}"/>
                  </a:ext>
                </a:extLst>
              </p:cNvPr>
              <p:cNvSpPr/>
              <p:nvPr/>
            </p:nvSpPr>
            <p:spPr>
              <a:xfrm>
                <a:off x="2087724" y="1628801"/>
                <a:ext cx="4968553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GB" sz="280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9B446C68-A48E-4A8F-9759-92D4D5DAB4D0}"/>
                  </a:ext>
                </a:extLst>
              </p:cNvPr>
              <p:cNvSpPr/>
              <p:nvPr/>
            </p:nvSpPr>
            <p:spPr>
              <a:xfrm>
                <a:off x="153223" y="1628800"/>
                <a:ext cx="1934501" cy="504056"/>
              </a:xfrm>
              <a:prstGeom prst="rect">
                <a:avLst/>
              </a:prstGeom>
              <a:solidFill>
                <a:srgbClr val="A9A9A9"/>
              </a:solidFill>
              <a:ln>
                <a:solidFill>
                  <a:srgbClr val="A9A9A9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EF6A71B8-B804-44F5-BA44-DEFC088BE3D5}"/>
                  </a:ext>
                </a:extLst>
              </p:cNvPr>
              <p:cNvSpPr/>
              <p:nvPr/>
            </p:nvSpPr>
            <p:spPr>
              <a:xfrm>
                <a:off x="7059211" y="1628800"/>
                <a:ext cx="1931566" cy="504056"/>
              </a:xfrm>
              <a:prstGeom prst="rect">
                <a:avLst/>
              </a:prstGeom>
              <a:solidFill>
                <a:srgbClr val="A9A9A9"/>
              </a:solidFill>
              <a:ln>
                <a:solidFill>
                  <a:srgbClr val="A9A9A9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8FAEDCB-C0B9-497F-87D0-67ED3D563A2F}"/>
                </a:ext>
              </a:extLst>
            </p:cNvPr>
            <p:cNvSpPr/>
            <p:nvPr/>
          </p:nvSpPr>
          <p:spPr>
            <a:xfrm>
              <a:off x="2981212" y="4757369"/>
              <a:ext cx="432048" cy="43204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46333A9-7375-4B81-A652-46FA8FA51E9D}"/>
                </a:ext>
              </a:extLst>
            </p:cNvPr>
            <p:cNvGrpSpPr/>
            <p:nvPr/>
          </p:nvGrpSpPr>
          <p:grpSpPr>
            <a:xfrm rot="16200000">
              <a:off x="365590" y="3783591"/>
              <a:ext cx="4188836" cy="238914"/>
              <a:chOff x="153223" y="1628800"/>
              <a:chExt cx="8837554" cy="504057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ECE1B64-2745-4E71-90CA-D2A2571A4C21}"/>
                  </a:ext>
                </a:extLst>
              </p:cNvPr>
              <p:cNvSpPr/>
              <p:nvPr/>
            </p:nvSpPr>
            <p:spPr>
              <a:xfrm>
                <a:off x="2087724" y="1628801"/>
                <a:ext cx="4968553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GB" sz="2800" dirty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CBD8225-2F62-480E-BFFB-F2FF0E7047D6}"/>
                  </a:ext>
                </a:extLst>
              </p:cNvPr>
              <p:cNvSpPr/>
              <p:nvPr/>
            </p:nvSpPr>
            <p:spPr>
              <a:xfrm>
                <a:off x="153223" y="1628800"/>
                <a:ext cx="1934501" cy="504056"/>
              </a:xfrm>
              <a:prstGeom prst="rect">
                <a:avLst/>
              </a:prstGeom>
              <a:solidFill>
                <a:srgbClr val="A9A9A9"/>
              </a:solidFill>
              <a:ln>
                <a:solidFill>
                  <a:srgbClr val="A9A9A9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D04C223-D3EB-492D-87D8-CD69E9B8F78F}"/>
                  </a:ext>
                </a:extLst>
              </p:cNvPr>
              <p:cNvSpPr/>
              <p:nvPr/>
            </p:nvSpPr>
            <p:spPr>
              <a:xfrm>
                <a:off x="7059211" y="1628800"/>
                <a:ext cx="1931566" cy="504056"/>
              </a:xfrm>
              <a:prstGeom prst="rect">
                <a:avLst/>
              </a:prstGeom>
              <a:solidFill>
                <a:srgbClr val="A9A9A9"/>
              </a:solidFill>
              <a:ln>
                <a:solidFill>
                  <a:srgbClr val="A9A9A9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0B83FAE-27EA-42CC-B995-C53E59B3948B}"/>
                </a:ext>
              </a:extLst>
            </p:cNvPr>
            <p:cNvSpPr/>
            <p:nvPr/>
          </p:nvSpPr>
          <p:spPr>
            <a:xfrm>
              <a:off x="2563871" y="4760370"/>
              <a:ext cx="432048" cy="43204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3643BC29-8DD9-4BCE-961C-F503584FF94E}"/>
              </a:ext>
            </a:extLst>
          </p:cNvPr>
          <p:cNvGrpSpPr/>
          <p:nvPr/>
        </p:nvGrpSpPr>
        <p:grpSpPr>
          <a:xfrm>
            <a:off x="1963683" y="1812478"/>
            <a:ext cx="604653" cy="4188836"/>
            <a:chOff x="1963683" y="1812478"/>
            <a:chExt cx="604653" cy="418883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4A0D4AF-042D-451A-9D31-55CCD35D7E29}"/>
                </a:ext>
              </a:extLst>
            </p:cNvPr>
            <p:cNvGrpSpPr/>
            <p:nvPr/>
          </p:nvGrpSpPr>
          <p:grpSpPr>
            <a:xfrm rot="16200000">
              <a:off x="-11278" y="3787439"/>
              <a:ext cx="4188836" cy="238914"/>
              <a:chOff x="153223" y="1628800"/>
              <a:chExt cx="8837554" cy="504057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7695A26-C4F4-465E-A8BD-00E865676FAB}"/>
                  </a:ext>
                </a:extLst>
              </p:cNvPr>
              <p:cNvSpPr/>
              <p:nvPr/>
            </p:nvSpPr>
            <p:spPr>
              <a:xfrm>
                <a:off x="2087724" y="1628801"/>
                <a:ext cx="4968553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GB" sz="280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C967BA7-BAD4-4241-B7BE-72F06E15D1F8}"/>
                  </a:ext>
                </a:extLst>
              </p:cNvPr>
              <p:cNvSpPr/>
              <p:nvPr/>
            </p:nvSpPr>
            <p:spPr>
              <a:xfrm>
                <a:off x="153223" y="1628800"/>
                <a:ext cx="1934501" cy="504056"/>
              </a:xfrm>
              <a:prstGeom prst="rect">
                <a:avLst/>
              </a:prstGeom>
              <a:solidFill>
                <a:srgbClr val="A9A9A9"/>
              </a:solidFill>
              <a:ln>
                <a:solidFill>
                  <a:srgbClr val="A9A9A9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1CB11CD-9352-4AF6-A903-3B3F40B83F16}"/>
                  </a:ext>
                </a:extLst>
              </p:cNvPr>
              <p:cNvSpPr/>
              <p:nvPr/>
            </p:nvSpPr>
            <p:spPr>
              <a:xfrm>
                <a:off x="7059211" y="1628800"/>
                <a:ext cx="1931566" cy="504056"/>
              </a:xfrm>
              <a:prstGeom prst="rect">
                <a:avLst/>
              </a:prstGeom>
              <a:solidFill>
                <a:srgbClr val="A9A9A9"/>
              </a:solidFill>
              <a:ln>
                <a:solidFill>
                  <a:srgbClr val="A9A9A9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656B466-BA02-4413-843C-9F61D450FEF0}"/>
                </a:ext>
              </a:extLst>
            </p:cNvPr>
            <p:cNvSpPr/>
            <p:nvPr/>
          </p:nvSpPr>
          <p:spPr>
            <a:xfrm>
              <a:off x="2136288" y="4768579"/>
              <a:ext cx="432048" cy="43204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CAE0B82A-ECE3-4390-9D6E-C74F74D41A0F}"/>
              </a:ext>
            </a:extLst>
          </p:cNvPr>
          <p:cNvGrpSpPr/>
          <p:nvPr/>
        </p:nvGrpSpPr>
        <p:grpSpPr>
          <a:xfrm>
            <a:off x="785190" y="1805629"/>
            <a:ext cx="1430272" cy="4194990"/>
            <a:chOff x="785190" y="1805629"/>
            <a:chExt cx="1430272" cy="419499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3A20726-A95F-40DE-AEE0-510BF1984822}"/>
                </a:ext>
              </a:extLst>
            </p:cNvPr>
            <p:cNvGrpSpPr/>
            <p:nvPr/>
          </p:nvGrpSpPr>
          <p:grpSpPr>
            <a:xfrm rot="16200000">
              <a:off x="-414867" y="3786744"/>
              <a:ext cx="4188836" cy="238914"/>
              <a:chOff x="153223" y="1628800"/>
              <a:chExt cx="8837554" cy="504057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210B8F6-4AC4-43C9-8AF9-1D5C10BDBB06}"/>
                  </a:ext>
                </a:extLst>
              </p:cNvPr>
              <p:cNvSpPr/>
              <p:nvPr/>
            </p:nvSpPr>
            <p:spPr>
              <a:xfrm>
                <a:off x="2087724" y="1628801"/>
                <a:ext cx="4968553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GB" sz="280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B2210EE-91E3-4754-8221-5631E01C4E95}"/>
                  </a:ext>
                </a:extLst>
              </p:cNvPr>
              <p:cNvSpPr/>
              <p:nvPr/>
            </p:nvSpPr>
            <p:spPr>
              <a:xfrm>
                <a:off x="153223" y="1628800"/>
                <a:ext cx="1934501" cy="504056"/>
              </a:xfrm>
              <a:prstGeom prst="rect">
                <a:avLst/>
              </a:prstGeom>
              <a:solidFill>
                <a:srgbClr val="A9A9A9"/>
              </a:solidFill>
              <a:ln>
                <a:solidFill>
                  <a:srgbClr val="A9A9A9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6C65700-1AD9-44FD-8ACE-44CE8447E63A}"/>
                  </a:ext>
                </a:extLst>
              </p:cNvPr>
              <p:cNvSpPr/>
              <p:nvPr/>
            </p:nvSpPr>
            <p:spPr>
              <a:xfrm>
                <a:off x="7059211" y="1628800"/>
                <a:ext cx="1931566" cy="504056"/>
              </a:xfrm>
              <a:prstGeom prst="rect">
                <a:avLst/>
              </a:prstGeom>
              <a:solidFill>
                <a:srgbClr val="A9A9A9"/>
              </a:solidFill>
              <a:ln>
                <a:solidFill>
                  <a:srgbClr val="A9A9A9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8F8F9D9-54B3-4FB5-ADD7-D9B1E9F0B46D}"/>
                </a:ext>
              </a:extLst>
            </p:cNvPr>
            <p:cNvSpPr/>
            <p:nvPr/>
          </p:nvSpPr>
          <p:spPr>
            <a:xfrm>
              <a:off x="1783414" y="4763523"/>
              <a:ext cx="432048" cy="43204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F0B9C29-9B58-42AB-9391-B22CCF0BAAF0}"/>
                </a:ext>
              </a:extLst>
            </p:cNvPr>
            <p:cNvGrpSpPr/>
            <p:nvPr/>
          </p:nvGrpSpPr>
          <p:grpSpPr>
            <a:xfrm rot="16200000">
              <a:off x="-819124" y="3780590"/>
              <a:ext cx="4188836" cy="238914"/>
              <a:chOff x="153223" y="1628800"/>
              <a:chExt cx="8837554" cy="504057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9D7EF26-EA82-4130-84F5-A8180908EBC9}"/>
                  </a:ext>
                </a:extLst>
              </p:cNvPr>
              <p:cNvSpPr/>
              <p:nvPr/>
            </p:nvSpPr>
            <p:spPr>
              <a:xfrm>
                <a:off x="2087724" y="1628801"/>
                <a:ext cx="4968553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GB" sz="280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2AB3A79-2272-4C6D-8DAC-FE3457D3BB23}"/>
                  </a:ext>
                </a:extLst>
              </p:cNvPr>
              <p:cNvSpPr/>
              <p:nvPr/>
            </p:nvSpPr>
            <p:spPr>
              <a:xfrm>
                <a:off x="153223" y="1628800"/>
                <a:ext cx="1934501" cy="504056"/>
              </a:xfrm>
              <a:prstGeom prst="rect">
                <a:avLst/>
              </a:prstGeom>
              <a:solidFill>
                <a:srgbClr val="A9A9A9"/>
              </a:solidFill>
              <a:ln>
                <a:solidFill>
                  <a:srgbClr val="A9A9A9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208C6D6E-B45C-403E-910F-7D40FF449552}"/>
                  </a:ext>
                </a:extLst>
              </p:cNvPr>
              <p:cNvSpPr/>
              <p:nvPr/>
            </p:nvSpPr>
            <p:spPr>
              <a:xfrm>
                <a:off x="7059211" y="1628800"/>
                <a:ext cx="1931566" cy="504056"/>
              </a:xfrm>
              <a:prstGeom prst="rect">
                <a:avLst/>
              </a:prstGeom>
              <a:solidFill>
                <a:srgbClr val="A9A9A9"/>
              </a:solidFill>
              <a:ln>
                <a:solidFill>
                  <a:srgbClr val="A9A9A9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BB2E3B5-9D13-4027-A572-F20053C2678B}"/>
                </a:ext>
              </a:extLst>
            </p:cNvPr>
            <p:cNvSpPr/>
            <p:nvPr/>
          </p:nvSpPr>
          <p:spPr>
            <a:xfrm>
              <a:off x="1379157" y="4757369"/>
              <a:ext cx="432048" cy="43204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EDAC4C8-5708-443B-9CED-FF95AB6AFB48}"/>
                </a:ext>
              </a:extLst>
            </p:cNvPr>
            <p:cNvGrpSpPr/>
            <p:nvPr/>
          </p:nvGrpSpPr>
          <p:grpSpPr>
            <a:xfrm rot="16200000">
              <a:off x="-1189771" y="3783591"/>
              <a:ext cx="4188836" cy="238914"/>
              <a:chOff x="153223" y="1628800"/>
              <a:chExt cx="8837554" cy="504057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E9EBEC87-0E9C-4C36-872A-512E5C491745}"/>
                  </a:ext>
                </a:extLst>
              </p:cNvPr>
              <p:cNvSpPr/>
              <p:nvPr/>
            </p:nvSpPr>
            <p:spPr>
              <a:xfrm>
                <a:off x="2087724" y="1628801"/>
                <a:ext cx="4968553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GB" sz="2800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8F36A05-CFA1-4755-A7B6-3836A2143714}"/>
                  </a:ext>
                </a:extLst>
              </p:cNvPr>
              <p:cNvSpPr/>
              <p:nvPr/>
            </p:nvSpPr>
            <p:spPr>
              <a:xfrm>
                <a:off x="153223" y="1628800"/>
                <a:ext cx="1934501" cy="504056"/>
              </a:xfrm>
              <a:prstGeom prst="rect">
                <a:avLst/>
              </a:prstGeom>
              <a:solidFill>
                <a:srgbClr val="A9A9A9"/>
              </a:solidFill>
              <a:ln>
                <a:solidFill>
                  <a:srgbClr val="A9A9A9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7E486129-06F5-4722-938C-22C66F3C7F23}"/>
                  </a:ext>
                </a:extLst>
              </p:cNvPr>
              <p:cNvSpPr/>
              <p:nvPr/>
            </p:nvSpPr>
            <p:spPr>
              <a:xfrm>
                <a:off x="7059211" y="1628800"/>
                <a:ext cx="1931566" cy="504056"/>
              </a:xfrm>
              <a:prstGeom prst="rect">
                <a:avLst/>
              </a:prstGeom>
              <a:solidFill>
                <a:srgbClr val="A9A9A9"/>
              </a:solidFill>
              <a:ln>
                <a:solidFill>
                  <a:srgbClr val="A9A9A9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A857C17-87AB-487E-A9E4-406A20E1447F}"/>
                </a:ext>
              </a:extLst>
            </p:cNvPr>
            <p:cNvSpPr/>
            <p:nvPr/>
          </p:nvSpPr>
          <p:spPr>
            <a:xfrm>
              <a:off x="1008510" y="4760370"/>
              <a:ext cx="432048" cy="43204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F23DB8C5-42EC-413D-979B-768B22EEDAEA}"/>
              </a:ext>
            </a:extLst>
          </p:cNvPr>
          <p:cNvSpPr/>
          <p:nvPr/>
        </p:nvSpPr>
        <p:spPr>
          <a:xfrm>
            <a:off x="4900923" y="5012771"/>
            <a:ext cx="1512000" cy="1512000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F62419A0-E168-493F-92F2-DCE6219AD7B3}"/>
              </a:ext>
            </a:extLst>
          </p:cNvPr>
          <p:cNvGrpSpPr/>
          <p:nvPr/>
        </p:nvGrpSpPr>
        <p:grpSpPr>
          <a:xfrm>
            <a:off x="5008351" y="5144504"/>
            <a:ext cx="1256046" cy="1282403"/>
            <a:chOff x="6748331" y="1688112"/>
            <a:chExt cx="1256046" cy="1282403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2703D102-44A8-4547-AF00-9A81F7A0B8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85683" y="1688112"/>
              <a:ext cx="288000" cy="288000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>
              <a:glow rad="228600">
                <a:srgbClr val="FF00FF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C66ADBFD-CED9-4677-BA2B-5516966AC1DB}"/>
                </a:ext>
              </a:extLst>
            </p:cNvPr>
            <p:cNvGrpSpPr/>
            <p:nvPr/>
          </p:nvGrpSpPr>
          <p:grpSpPr>
            <a:xfrm>
              <a:off x="6748331" y="2055489"/>
              <a:ext cx="1256046" cy="915026"/>
              <a:chOff x="6748331" y="2055489"/>
              <a:chExt cx="1256046" cy="915026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BE4CA256-0522-4CF4-9FC1-DAE043BE5E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16377" y="2619652"/>
                <a:ext cx="288000" cy="288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8B0D43DD-4E54-4559-B2C9-3964DD48C2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96588" y="2250734"/>
                <a:ext cx="288000" cy="288000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1E6F16D9-C784-4420-BBB0-9DE14E88DC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16377" y="2055489"/>
                <a:ext cx="288000" cy="2880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4818834A-9633-42D6-B9F8-4584D1C05A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48331" y="2627214"/>
                <a:ext cx="288000" cy="2880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14CAD921-EEFE-4898-A8E1-F46D9DCBD3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55220" y="2106734"/>
                <a:ext cx="288000" cy="288000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AE7DF611-B675-4CC2-9463-7044610C57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3030" y="2682515"/>
                <a:ext cx="288000" cy="288000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>
                <a:glow rad="228600">
                  <a:srgbClr val="FF00FF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6FB213A-FA4C-4683-A51B-7A966FAE44ED}"/>
              </a:ext>
            </a:extLst>
          </p:cNvPr>
          <p:cNvSpPr/>
          <p:nvPr/>
        </p:nvSpPr>
        <p:spPr>
          <a:xfrm>
            <a:off x="4903484" y="3400024"/>
            <a:ext cx="1512000" cy="1512000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29CA30B-0FBC-41C6-9A10-DDB2D296104F}"/>
              </a:ext>
            </a:extLst>
          </p:cNvPr>
          <p:cNvSpPr>
            <a:spLocks noChangeAspect="1"/>
          </p:cNvSpPr>
          <p:nvPr/>
        </p:nvSpPr>
        <p:spPr>
          <a:xfrm>
            <a:off x="5144264" y="3550176"/>
            <a:ext cx="288000" cy="288000"/>
          </a:xfrm>
          <a:prstGeom prst="ellipse">
            <a:avLst/>
          </a:prstGeom>
          <a:solidFill>
            <a:srgbClr val="FF00FF"/>
          </a:solidFill>
          <a:ln>
            <a:noFill/>
          </a:ln>
          <a:effectLst>
            <a:glow rad="228600">
              <a:srgbClr val="FF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115FFB3F-5E78-4B5A-8341-4B6445E52EEF}"/>
              </a:ext>
            </a:extLst>
          </p:cNvPr>
          <p:cNvGrpSpPr/>
          <p:nvPr/>
        </p:nvGrpSpPr>
        <p:grpSpPr>
          <a:xfrm>
            <a:off x="5010912" y="3531757"/>
            <a:ext cx="1256046" cy="1282403"/>
            <a:chOff x="6748331" y="3331845"/>
            <a:chExt cx="1256046" cy="1282403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FFEEFB97-3F24-4EE3-A425-02C3B89C17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16377" y="4263385"/>
              <a:ext cx="288000" cy="2880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EAB6C20C-D57D-4755-B6F7-F693322D20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85683" y="3331845"/>
              <a:ext cx="288000" cy="288000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>
              <a:glow rad="228600">
                <a:srgbClr val="FF00FF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FCAC48F-6285-40A4-AF7B-6825E94816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96588" y="3894467"/>
              <a:ext cx="288000" cy="28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F4EEB9DA-C32A-4CA9-AF3D-409951FE45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16377" y="3699222"/>
              <a:ext cx="288000" cy="288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EB8210DC-1D3F-4F6B-8D86-5FBB2B9B0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48331" y="4270947"/>
              <a:ext cx="288000" cy="28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2235E0F8-B276-412A-AB2A-719009EFF1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55220" y="3750467"/>
              <a:ext cx="288000" cy="288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EE7B2BD4-5783-40E9-8ABC-246097279D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3030" y="4326248"/>
              <a:ext cx="288000" cy="288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E4801340-DBE4-48F9-A097-CDAEE7208585}"/>
              </a:ext>
            </a:extLst>
          </p:cNvPr>
          <p:cNvSpPr/>
          <p:nvPr/>
        </p:nvSpPr>
        <p:spPr>
          <a:xfrm>
            <a:off x="4903484" y="1805627"/>
            <a:ext cx="1512000" cy="1512000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AD8CF6BB-D867-4889-945B-6B3C5483A0EA}"/>
              </a:ext>
            </a:extLst>
          </p:cNvPr>
          <p:cNvSpPr>
            <a:spLocks noChangeAspect="1"/>
          </p:cNvSpPr>
          <p:nvPr/>
        </p:nvSpPr>
        <p:spPr>
          <a:xfrm>
            <a:off x="5144264" y="1955779"/>
            <a:ext cx="288000" cy="288000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19262956-085B-45E2-945C-FFA1C0B82FA1}"/>
              </a:ext>
            </a:extLst>
          </p:cNvPr>
          <p:cNvGrpSpPr/>
          <p:nvPr/>
        </p:nvGrpSpPr>
        <p:grpSpPr>
          <a:xfrm>
            <a:off x="5010912" y="1937360"/>
            <a:ext cx="1256046" cy="1282403"/>
            <a:chOff x="6748331" y="4923160"/>
            <a:chExt cx="1256046" cy="1282403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FD47510C-91BE-4647-9B5E-06B7ACCF0E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16377" y="5854700"/>
              <a:ext cx="288000" cy="2880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0E98B5AD-4FE5-46E3-BDFD-9747E35253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85683" y="4923160"/>
              <a:ext cx="288000" cy="28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9AC83437-AC6A-459C-A060-9D18C49DB5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96588" y="5485782"/>
              <a:ext cx="288000" cy="288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F9EADBC-DA1B-44E3-8BFE-07C3BA049B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16377" y="5290537"/>
              <a:ext cx="288000" cy="28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98EBAB06-BE68-4C56-B602-6B1B7977E9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48331" y="5862262"/>
              <a:ext cx="288000" cy="288000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>
              <a:glow rad="228600">
                <a:srgbClr val="FF00FF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1359256-875B-4F6E-8042-F97C2E7DAF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55220" y="5341782"/>
              <a:ext cx="288000" cy="288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37214C85-6AF7-4763-B8AA-C275599B85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3030" y="5917563"/>
              <a:ext cx="288000" cy="28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0DCE7A48-03C8-4D36-9542-CBCDF72CE4E0}"/>
              </a:ext>
            </a:extLst>
          </p:cNvPr>
          <p:cNvGrpSpPr/>
          <p:nvPr/>
        </p:nvGrpSpPr>
        <p:grpSpPr>
          <a:xfrm>
            <a:off x="1014638" y="4273319"/>
            <a:ext cx="2789033" cy="443259"/>
            <a:chOff x="1014638" y="4273319"/>
            <a:chExt cx="2789033" cy="443259"/>
          </a:xfrm>
        </p:grpSpPr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01A58227-F407-4D27-89A0-0AD755184B7D}"/>
                </a:ext>
              </a:extLst>
            </p:cNvPr>
            <p:cNvSpPr/>
            <p:nvPr/>
          </p:nvSpPr>
          <p:spPr>
            <a:xfrm>
              <a:off x="3371623" y="4273319"/>
              <a:ext cx="432048" cy="43204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>
              <a:glow rad="228600">
                <a:srgbClr val="FF00FF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F087E0D4-68EE-4738-9045-4D21F3ED8D88}"/>
                </a:ext>
              </a:extLst>
            </p:cNvPr>
            <p:cNvSpPr/>
            <p:nvPr/>
          </p:nvSpPr>
          <p:spPr>
            <a:xfrm>
              <a:off x="2987340" y="4273320"/>
              <a:ext cx="432048" cy="43204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>
              <a:glow rad="228600">
                <a:srgbClr val="FF00FF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56811FA9-8D20-48F7-BF7E-F69776E23DA9}"/>
                </a:ext>
              </a:extLst>
            </p:cNvPr>
            <p:cNvSpPr/>
            <p:nvPr/>
          </p:nvSpPr>
          <p:spPr>
            <a:xfrm>
              <a:off x="2569999" y="4276321"/>
              <a:ext cx="432048" cy="43204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>
              <a:glow rad="228600">
                <a:srgbClr val="FF00FF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32E1D895-9E61-4161-BD9D-CA7860466E86}"/>
                </a:ext>
              </a:extLst>
            </p:cNvPr>
            <p:cNvSpPr/>
            <p:nvPr/>
          </p:nvSpPr>
          <p:spPr>
            <a:xfrm>
              <a:off x="2142416" y="4284530"/>
              <a:ext cx="432048" cy="43204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>
              <a:glow rad="228600">
                <a:srgbClr val="FF00FF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F5821D68-05DF-4953-870D-48EDC33967F3}"/>
                </a:ext>
              </a:extLst>
            </p:cNvPr>
            <p:cNvSpPr/>
            <p:nvPr/>
          </p:nvSpPr>
          <p:spPr>
            <a:xfrm>
              <a:off x="1789542" y="4279474"/>
              <a:ext cx="432048" cy="43204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>
              <a:glow rad="228600">
                <a:srgbClr val="FF00FF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B8E2FA51-466E-45A8-897F-4C571A22A70C}"/>
                </a:ext>
              </a:extLst>
            </p:cNvPr>
            <p:cNvSpPr/>
            <p:nvPr/>
          </p:nvSpPr>
          <p:spPr>
            <a:xfrm>
              <a:off x="1385285" y="4273320"/>
              <a:ext cx="432048" cy="43204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>
              <a:glow rad="228600">
                <a:srgbClr val="FF00FF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7B3CE740-3465-4DB3-A1EE-C42BD2A2B670}"/>
                </a:ext>
              </a:extLst>
            </p:cNvPr>
            <p:cNvSpPr/>
            <p:nvPr/>
          </p:nvSpPr>
          <p:spPr>
            <a:xfrm>
              <a:off x="1014638" y="4276321"/>
              <a:ext cx="432048" cy="43204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>
              <a:glow rad="228600">
                <a:srgbClr val="FF00FF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3673AA9-5307-4629-A252-CB708E9810BB}"/>
              </a:ext>
            </a:extLst>
          </p:cNvPr>
          <p:cNvGrpSpPr/>
          <p:nvPr/>
        </p:nvGrpSpPr>
        <p:grpSpPr>
          <a:xfrm>
            <a:off x="1008510" y="3769274"/>
            <a:ext cx="2789033" cy="443259"/>
            <a:chOff x="1008510" y="3769274"/>
            <a:chExt cx="2789033" cy="443259"/>
          </a:xfrm>
        </p:grpSpPr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DB8FC9B0-9996-47AB-A9F7-9F8AA942AF40}"/>
                </a:ext>
              </a:extLst>
            </p:cNvPr>
            <p:cNvSpPr/>
            <p:nvPr/>
          </p:nvSpPr>
          <p:spPr>
            <a:xfrm>
              <a:off x="3365495" y="3769274"/>
              <a:ext cx="432048" cy="43204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EDBC5136-A641-47C6-B9C7-E7E8BC8DE4EF}"/>
                </a:ext>
              </a:extLst>
            </p:cNvPr>
            <p:cNvSpPr/>
            <p:nvPr/>
          </p:nvSpPr>
          <p:spPr>
            <a:xfrm>
              <a:off x="2981212" y="3769275"/>
              <a:ext cx="432048" cy="43204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6848AF99-1C94-42EE-B99F-C0482632E3A7}"/>
                </a:ext>
              </a:extLst>
            </p:cNvPr>
            <p:cNvSpPr/>
            <p:nvPr/>
          </p:nvSpPr>
          <p:spPr>
            <a:xfrm>
              <a:off x="2563871" y="3772276"/>
              <a:ext cx="432048" cy="43204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A02DA033-2597-404E-BAF8-304CDD974D13}"/>
                </a:ext>
              </a:extLst>
            </p:cNvPr>
            <p:cNvSpPr/>
            <p:nvPr/>
          </p:nvSpPr>
          <p:spPr>
            <a:xfrm>
              <a:off x="2136288" y="3780485"/>
              <a:ext cx="432048" cy="43204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004ECE5D-CBCE-4D73-9E48-26D9E9BF12E2}"/>
                </a:ext>
              </a:extLst>
            </p:cNvPr>
            <p:cNvSpPr/>
            <p:nvPr/>
          </p:nvSpPr>
          <p:spPr>
            <a:xfrm>
              <a:off x="1783414" y="3775429"/>
              <a:ext cx="432048" cy="43204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EE07D26F-DAFF-451B-97EE-E8D7E2C5CAC2}"/>
                </a:ext>
              </a:extLst>
            </p:cNvPr>
            <p:cNvSpPr/>
            <p:nvPr/>
          </p:nvSpPr>
          <p:spPr>
            <a:xfrm>
              <a:off x="1379157" y="3769275"/>
              <a:ext cx="432048" cy="43204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8DAA441F-57E9-499D-B652-75D28AF92BD1}"/>
                </a:ext>
              </a:extLst>
            </p:cNvPr>
            <p:cNvSpPr/>
            <p:nvPr/>
          </p:nvSpPr>
          <p:spPr>
            <a:xfrm>
              <a:off x="1008510" y="3772276"/>
              <a:ext cx="432048" cy="43204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4" name="TextBox 173">
            <a:extLst>
              <a:ext uri="{FF2B5EF4-FFF2-40B4-BE49-F238E27FC236}">
                <a16:creationId xmlns:a16="http://schemas.microsoft.com/office/drawing/2014/main" id="{444B2B26-BDC3-4395-8CC3-2CE66D146DE2}"/>
              </a:ext>
            </a:extLst>
          </p:cNvPr>
          <p:cNvSpPr txBox="1"/>
          <p:nvPr/>
        </p:nvSpPr>
        <p:spPr>
          <a:xfrm>
            <a:off x="4088552" y="5166674"/>
            <a:ext cx="845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Cycle 1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CE1C43C5-CFF3-487D-A459-8081C3C208D5}"/>
              </a:ext>
            </a:extLst>
          </p:cNvPr>
          <p:cNvSpPr txBox="1"/>
          <p:nvPr/>
        </p:nvSpPr>
        <p:spPr>
          <a:xfrm>
            <a:off x="4061037" y="4305266"/>
            <a:ext cx="845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Cycle 2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4B12D3C0-D20E-4932-A5F3-5C5435F22E7F}"/>
              </a:ext>
            </a:extLst>
          </p:cNvPr>
          <p:cNvSpPr txBox="1"/>
          <p:nvPr/>
        </p:nvSpPr>
        <p:spPr>
          <a:xfrm>
            <a:off x="4088552" y="2689778"/>
            <a:ext cx="845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Cycle 3</a:t>
            </a:r>
          </a:p>
        </p:txBody>
      </p:sp>
      <p:cxnSp>
        <p:nvCxnSpPr>
          <p:cNvPr id="177" name="Connector: Elbow 176">
            <a:extLst>
              <a:ext uri="{FF2B5EF4-FFF2-40B4-BE49-F238E27FC236}">
                <a16:creationId xmlns:a16="http://schemas.microsoft.com/office/drawing/2014/main" id="{83A578D3-92A7-4234-8657-28A11F00F17C}"/>
              </a:ext>
            </a:extLst>
          </p:cNvPr>
          <p:cNvCxnSpPr>
            <a:cxnSpLocks/>
            <a:stCxn id="69" idx="6"/>
            <a:endCxn id="174" idx="1"/>
          </p:cNvCxnSpPr>
          <p:nvPr/>
        </p:nvCxnSpPr>
        <p:spPr>
          <a:xfrm>
            <a:off x="3797543" y="4973392"/>
            <a:ext cx="291009" cy="37794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8" name="Connector: Elbow 177">
            <a:extLst>
              <a:ext uri="{FF2B5EF4-FFF2-40B4-BE49-F238E27FC236}">
                <a16:creationId xmlns:a16="http://schemas.microsoft.com/office/drawing/2014/main" id="{EF85CBCD-A256-41B4-AA4F-A95668468E82}"/>
              </a:ext>
            </a:extLst>
          </p:cNvPr>
          <p:cNvCxnSpPr>
            <a:cxnSpLocks/>
            <a:stCxn id="130" idx="6"/>
            <a:endCxn id="175" idx="1"/>
          </p:cNvCxnSpPr>
          <p:nvPr/>
        </p:nvCxnSpPr>
        <p:spPr>
          <a:xfrm>
            <a:off x="3803671" y="4489343"/>
            <a:ext cx="257366" cy="58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9" name="Connector: Elbow 178">
            <a:extLst>
              <a:ext uri="{FF2B5EF4-FFF2-40B4-BE49-F238E27FC236}">
                <a16:creationId xmlns:a16="http://schemas.microsoft.com/office/drawing/2014/main" id="{4DE71EF7-4496-43E9-B7F5-5C43DA72BEAE}"/>
              </a:ext>
            </a:extLst>
          </p:cNvPr>
          <p:cNvCxnSpPr>
            <a:cxnSpLocks/>
            <a:stCxn id="140" idx="6"/>
            <a:endCxn id="176" idx="1"/>
          </p:cNvCxnSpPr>
          <p:nvPr/>
        </p:nvCxnSpPr>
        <p:spPr>
          <a:xfrm flipV="1">
            <a:off x="3797543" y="2874444"/>
            <a:ext cx="291009" cy="111085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8" name="Rectangle 207">
            <a:extLst>
              <a:ext uri="{FF2B5EF4-FFF2-40B4-BE49-F238E27FC236}">
                <a16:creationId xmlns:a16="http://schemas.microsoft.com/office/drawing/2014/main" id="{8A401F9E-77E0-4C63-B279-5D2604861CBC}"/>
              </a:ext>
            </a:extLst>
          </p:cNvPr>
          <p:cNvSpPr/>
          <p:nvPr/>
        </p:nvSpPr>
        <p:spPr>
          <a:xfrm>
            <a:off x="7089019" y="5143322"/>
            <a:ext cx="44401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400" dirty="0"/>
              <a:t>Multiple Clusters on a Flow Cell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DEBF2C36-F8F1-448D-ACC2-EE06A68D0485}"/>
              </a:ext>
            </a:extLst>
          </p:cNvPr>
          <p:cNvSpPr>
            <a:spLocks noChangeAspect="1"/>
          </p:cNvSpPr>
          <p:nvPr/>
        </p:nvSpPr>
        <p:spPr>
          <a:xfrm>
            <a:off x="5141703" y="5162923"/>
            <a:ext cx="288000" cy="288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92D89529-3679-4059-B080-121FD883B5A1}"/>
              </a:ext>
            </a:extLst>
          </p:cNvPr>
          <p:cNvSpPr/>
          <p:nvPr/>
        </p:nvSpPr>
        <p:spPr>
          <a:xfrm>
            <a:off x="695250" y="6021359"/>
            <a:ext cx="2808390" cy="28507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E3E868C-E994-4EC9-863B-E2BFA97AB90D}"/>
              </a:ext>
            </a:extLst>
          </p:cNvPr>
          <p:cNvSpPr/>
          <p:nvPr/>
        </p:nvSpPr>
        <p:spPr>
          <a:xfrm>
            <a:off x="7015820" y="4273319"/>
            <a:ext cx="4186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400" dirty="0"/>
              <a:t>Cluster Molecules sequenced</a:t>
            </a:r>
          </a:p>
        </p:txBody>
      </p:sp>
    </p:spTree>
    <p:extLst>
      <p:ext uri="{BB962C8B-B14F-4D97-AF65-F5344CB8AC3E}">
        <p14:creationId xmlns:p14="http://schemas.microsoft.com/office/powerpoint/2010/main" val="339316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3" grpId="0" animBg="1"/>
      <p:bldP spid="106" grpId="0" animBg="1"/>
      <p:bldP spid="107" grpId="0" animBg="1"/>
      <p:bldP spid="115" grpId="0" animBg="1"/>
      <p:bldP spid="116" grpId="0" animBg="1"/>
      <p:bldP spid="174" grpId="0"/>
      <p:bldP spid="175" grpId="0"/>
      <p:bldP spid="176" grpId="0"/>
      <p:bldP spid="208" grpId="0"/>
      <p:bldP spid="76" grpId="0" animBg="1"/>
      <p:bldP spid="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5690"/>
            <a:ext cx="10972800" cy="1143000"/>
          </a:xfrm>
        </p:spPr>
        <p:txBody>
          <a:bodyPr/>
          <a:lstStyle/>
          <a:p>
            <a:r>
              <a:rPr lang="en-GB" dirty="0"/>
              <a:t>Flow Cell Imaging</a:t>
            </a:r>
          </a:p>
        </p:txBody>
      </p:sp>
      <p:sp>
        <p:nvSpPr>
          <p:cNvPr id="56" name="Down Arrow 55"/>
          <p:cNvSpPr/>
          <p:nvPr/>
        </p:nvSpPr>
        <p:spPr>
          <a:xfrm>
            <a:off x="3341351" y="1487304"/>
            <a:ext cx="484632" cy="978408"/>
          </a:xfrm>
          <a:prstGeom prst="downArrow">
            <a:avLst/>
          </a:prstGeom>
          <a:solidFill>
            <a:schemeClr val="bg2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Down Arrow 117"/>
          <p:cNvSpPr/>
          <p:nvPr/>
        </p:nvSpPr>
        <p:spPr>
          <a:xfrm rot="10800000">
            <a:off x="3509356" y="4921427"/>
            <a:ext cx="484632" cy="978408"/>
          </a:xfrm>
          <a:prstGeom prst="downArrow">
            <a:avLst/>
          </a:prstGeom>
          <a:solidFill>
            <a:schemeClr val="bg2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TextBox 111"/>
          <p:cNvSpPr txBox="1"/>
          <p:nvPr/>
        </p:nvSpPr>
        <p:spPr>
          <a:xfrm>
            <a:off x="-2113140" y="8397690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Glass Slide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3154244" y="1094623"/>
            <a:ext cx="953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Image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3350294" y="5899836"/>
            <a:ext cx="969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Image</a:t>
            </a:r>
          </a:p>
        </p:txBody>
      </p: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3B213541-2998-4D4D-8FCC-40415D0DA086}"/>
              </a:ext>
            </a:extLst>
          </p:cNvPr>
          <p:cNvGrpSpPr/>
          <p:nvPr/>
        </p:nvGrpSpPr>
        <p:grpSpPr>
          <a:xfrm>
            <a:off x="1440448" y="2223467"/>
            <a:ext cx="4869921" cy="2686173"/>
            <a:chOff x="1323687" y="2458305"/>
            <a:chExt cx="3864869" cy="2131802"/>
          </a:xfrm>
        </p:grpSpPr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BF066105-3083-428E-BDA3-A251B7675556}"/>
                </a:ext>
              </a:extLst>
            </p:cNvPr>
            <p:cNvGrpSpPr/>
            <p:nvPr/>
          </p:nvGrpSpPr>
          <p:grpSpPr>
            <a:xfrm rot="160716">
              <a:off x="1323687" y="2458305"/>
              <a:ext cx="3864869" cy="2131802"/>
              <a:chOff x="3431630" y="3546145"/>
              <a:chExt cx="3864869" cy="2131802"/>
            </a:xfrm>
          </p:grpSpPr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A85A1A9C-D3BA-4863-9029-7DB5096EDF5B}"/>
                  </a:ext>
                </a:extLst>
              </p:cNvPr>
              <p:cNvCxnSpPr/>
              <p:nvPr/>
            </p:nvCxnSpPr>
            <p:spPr>
              <a:xfrm flipV="1">
                <a:off x="4663226" y="4185395"/>
                <a:ext cx="2360804" cy="1254346"/>
              </a:xfrm>
              <a:prstGeom prst="line">
                <a:avLst/>
              </a:prstGeom>
              <a:ln w="381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AA482886-55BF-4F6A-B048-BF4E18266401}"/>
                  </a:ext>
                </a:extLst>
              </p:cNvPr>
              <p:cNvCxnSpPr/>
              <p:nvPr/>
            </p:nvCxnSpPr>
            <p:spPr>
              <a:xfrm flipH="1" flipV="1">
                <a:off x="5979862" y="3702425"/>
                <a:ext cx="1037419" cy="490671"/>
              </a:xfrm>
              <a:prstGeom prst="line">
                <a:avLst/>
              </a:prstGeom>
              <a:ln w="381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FA32AA61-C26D-47B4-B613-7C4C931AF6BE}"/>
                  </a:ext>
                </a:extLst>
              </p:cNvPr>
              <p:cNvCxnSpPr/>
              <p:nvPr/>
            </p:nvCxnSpPr>
            <p:spPr>
              <a:xfrm flipV="1">
                <a:off x="3704245" y="3707565"/>
                <a:ext cx="2282763" cy="1219445"/>
              </a:xfrm>
              <a:prstGeom prst="line">
                <a:avLst/>
              </a:prstGeom>
              <a:ln w="381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FBE3C349-D410-495C-BA19-EAD908C4EC9B}"/>
                  </a:ext>
                </a:extLst>
              </p:cNvPr>
              <p:cNvCxnSpPr/>
              <p:nvPr/>
            </p:nvCxnSpPr>
            <p:spPr>
              <a:xfrm flipH="1" flipV="1">
                <a:off x="3704245" y="4927009"/>
                <a:ext cx="991812" cy="517739"/>
              </a:xfrm>
              <a:prstGeom prst="line">
                <a:avLst/>
              </a:prstGeom>
              <a:ln w="381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9ECAB57C-FC1C-4409-8976-638864F4D7D9}"/>
                  </a:ext>
                </a:extLst>
              </p:cNvPr>
              <p:cNvCxnSpPr/>
              <p:nvPr/>
            </p:nvCxnSpPr>
            <p:spPr>
              <a:xfrm flipV="1">
                <a:off x="3927812" y="3824412"/>
                <a:ext cx="2282763" cy="1219445"/>
              </a:xfrm>
              <a:prstGeom prst="line">
                <a:avLst/>
              </a:prstGeom>
              <a:ln w="381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C33874BC-9A79-4A63-B3C6-8815035738F0}"/>
                  </a:ext>
                </a:extLst>
              </p:cNvPr>
              <p:cNvCxnSpPr/>
              <p:nvPr/>
            </p:nvCxnSpPr>
            <p:spPr>
              <a:xfrm flipV="1">
                <a:off x="4174284" y="3945507"/>
                <a:ext cx="2282763" cy="1219445"/>
              </a:xfrm>
              <a:prstGeom prst="line">
                <a:avLst/>
              </a:prstGeom>
              <a:ln w="381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64BD5423-063C-4B80-AF13-F7A3D38D3944}"/>
                  </a:ext>
                </a:extLst>
              </p:cNvPr>
              <p:cNvCxnSpPr/>
              <p:nvPr/>
            </p:nvCxnSpPr>
            <p:spPr>
              <a:xfrm flipV="1">
                <a:off x="4426190" y="4067595"/>
                <a:ext cx="2282763" cy="1219445"/>
              </a:xfrm>
              <a:prstGeom prst="line">
                <a:avLst/>
              </a:prstGeom>
              <a:ln w="381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94854E47-CA45-463C-9E65-E815F9C02D0F}"/>
                  </a:ext>
                </a:extLst>
              </p:cNvPr>
              <p:cNvGrpSpPr/>
              <p:nvPr/>
            </p:nvGrpSpPr>
            <p:grpSpPr>
              <a:xfrm>
                <a:off x="3431630" y="3546145"/>
                <a:ext cx="3864869" cy="2131802"/>
                <a:chOff x="4857650" y="3556587"/>
                <a:chExt cx="3864869" cy="2131802"/>
              </a:xfrm>
            </p:grpSpPr>
            <p:grpSp>
              <p:nvGrpSpPr>
                <p:cNvPr id="286" name="Group 285">
                  <a:extLst>
                    <a:ext uri="{FF2B5EF4-FFF2-40B4-BE49-F238E27FC236}">
                      <a16:creationId xmlns:a16="http://schemas.microsoft.com/office/drawing/2014/main" id="{1506808A-504D-44B2-B02D-CEE0643F8345}"/>
                    </a:ext>
                  </a:extLst>
                </p:cNvPr>
                <p:cNvGrpSpPr/>
                <p:nvPr/>
              </p:nvGrpSpPr>
              <p:grpSpPr>
                <a:xfrm>
                  <a:off x="4860010" y="3556587"/>
                  <a:ext cx="3860174" cy="2033997"/>
                  <a:chOff x="4860010" y="3556587"/>
                  <a:chExt cx="3860174" cy="2033997"/>
                </a:xfrm>
              </p:grpSpPr>
              <p:cxnSp>
                <p:nvCxnSpPr>
                  <p:cNvPr id="292" name="Straight Connector 291">
                    <a:extLst>
                      <a:ext uri="{FF2B5EF4-FFF2-40B4-BE49-F238E27FC236}">
                        <a16:creationId xmlns:a16="http://schemas.microsoft.com/office/drawing/2014/main" id="{A7AE11DA-3CA7-4CB0-8E1C-9B86E910A7A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096000" y="4192017"/>
                    <a:ext cx="2624184" cy="1398567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3" name="Straight Connector 292">
                    <a:extLst>
                      <a:ext uri="{FF2B5EF4-FFF2-40B4-BE49-F238E27FC236}">
                        <a16:creationId xmlns:a16="http://schemas.microsoft.com/office/drawing/2014/main" id="{10D1CE73-E601-4865-AFB4-78008D7C9568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7457072" y="3556587"/>
                    <a:ext cx="1263112" cy="63543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>
                    <a:extLst>
                      <a:ext uri="{FF2B5EF4-FFF2-40B4-BE49-F238E27FC236}">
                        <a16:creationId xmlns:a16="http://schemas.microsoft.com/office/drawing/2014/main" id="{7060366E-6B19-4F20-8EF3-B152FC09FC9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860010" y="3556587"/>
                    <a:ext cx="2597062" cy="1379712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Straight Connector 294">
                    <a:extLst>
                      <a:ext uri="{FF2B5EF4-FFF2-40B4-BE49-F238E27FC236}">
                        <a16:creationId xmlns:a16="http://schemas.microsoft.com/office/drawing/2014/main" id="{0C1D7704-AE57-462F-B537-5D40E57DDFEF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4860010" y="4936299"/>
                    <a:ext cx="1232116" cy="64318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7" name="Straight Connector 286">
                  <a:extLst>
                    <a:ext uri="{FF2B5EF4-FFF2-40B4-BE49-F238E27FC236}">
                      <a16:creationId xmlns:a16="http://schemas.microsoft.com/office/drawing/2014/main" id="{52B9C26F-79B5-427C-9C0B-0BA87042F6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867275" y="4923477"/>
                  <a:ext cx="767" cy="124773"/>
                </a:xfrm>
                <a:prstGeom prst="line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>
                  <a:extLst>
                    <a:ext uri="{FF2B5EF4-FFF2-40B4-BE49-F238E27FC236}">
                      <a16:creationId xmlns:a16="http://schemas.microsoft.com/office/drawing/2014/main" id="{4D895754-EC0B-4848-8784-C43DEBFBE0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57650" y="5034104"/>
                  <a:ext cx="1240711" cy="646477"/>
                </a:xfrm>
                <a:prstGeom prst="line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Straight Connector 288">
                  <a:extLst>
                    <a:ext uri="{FF2B5EF4-FFF2-40B4-BE49-F238E27FC236}">
                      <a16:creationId xmlns:a16="http://schemas.microsoft.com/office/drawing/2014/main" id="{8C350846-F6D3-4D90-BB35-4F7147B8ED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90189" y="5572990"/>
                  <a:ext cx="1937" cy="115399"/>
                </a:xfrm>
                <a:prstGeom prst="line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>
                  <a:extLst>
                    <a:ext uri="{FF2B5EF4-FFF2-40B4-BE49-F238E27FC236}">
                      <a16:creationId xmlns:a16="http://schemas.microsoft.com/office/drawing/2014/main" id="{975937B5-3678-4110-92E8-43986A0892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089246" y="4279106"/>
                  <a:ext cx="2633273" cy="1404612"/>
                </a:xfrm>
                <a:prstGeom prst="line">
                  <a:avLst/>
                </a:prstGeom>
                <a:ln w="28575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Straight Connector 290">
                  <a:extLst>
                    <a:ext uri="{FF2B5EF4-FFF2-40B4-BE49-F238E27FC236}">
                      <a16:creationId xmlns:a16="http://schemas.microsoft.com/office/drawing/2014/main" id="{A8D33035-1C29-4C8B-84F9-5462179BAD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16310" y="4174433"/>
                  <a:ext cx="3874" cy="118687"/>
                </a:xfrm>
                <a:prstGeom prst="line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0DC25092-9335-4C5B-B32E-75D660FF7A3A}"/>
                </a:ext>
              </a:extLst>
            </p:cNvPr>
            <p:cNvSpPr/>
            <p:nvPr/>
          </p:nvSpPr>
          <p:spPr>
            <a:xfrm rot="17565184">
              <a:off x="1745292" y="3680072"/>
              <a:ext cx="109999" cy="162000"/>
            </a:xfrm>
            <a:prstGeom prst="ellipse">
              <a:avLst/>
            </a:prstGeom>
            <a:noFill/>
            <a:ln w="158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E9698CD7-DAC9-420D-AED7-895C559A25B2}"/>
                </a:ext>
              </a:extLst>
            </p:cNvPr>
            <p:cNvSpPr/>
            <p:nvPr/>
          </p:nvSpPr>
          <p:spPr>
            <a:xfrm rot="17565184">
              <a:off x="1976994" y="3820208"/>
              <a:ext cx="109999" cy="162000"/>
            </a:xfrm>
            <a:prstGeom prst="ellipse">
              <a:avLst/>
            </a:prstGeom>
            <a:noFill/>
            <a:ln w="158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D5E1A698-B5F2-43F2-8448-5DE7361B9908}"/>
                </a:ext>
              </a:extLst>
            </p:cNvPr>
            <p:cNvSpPr/>
            <p:nvPr/>
          </p:nvSpPr>
          <p:spPr>
            <a:xfrm rot="17565184">
              <a:off x="2202118" y="3957004"/>
              <a:ext cx="109999" cy="162000"/>
            </a:xfrm>
            <a:prstGeom prst="ellipse">
              <a:avLst/>
            </a:prstGeom>
            <a:noFill/>
            <a:ln w="158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024317B7-E9F9-497C-9C9C-331E90B2C141}"/>
                </a:ext>
              </a:extLst>
            </p:cNvPr>
            <p:cNvSpPr/>
            <p:nvPr/>
          </p:nvSpPr>
          <p:spPr>
            <a:xfrm rot="17565184">
              <a:off x="2450151" y="4103358"/>
              <a:ext cx="109999" cy="162000"/>
            </a:xfrm>
            <a:prstGeom prst="ellipse">
              <a:avLst/>
            </a:prstGeom>
            <a:noFill/>
            <a:ln w="158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871B9589-3492-44AC-9EC3-E3B53502B730}"/>
                </a:ext>
              </a:extLst>
            </p:cNvPr>
            <p:cNvSpPr/>
            <p:nvPr/>
          </p:nvSpPr>
          <p:spPr>
            <a:xfrm rot="17565184">
              <a:off x="3874199" y="2681250"/>
              <a:ext cx="109999" cy="162000"/>
            </a:xfrm>
            <a:prstGeom prst="ellipse">
              <a:avLst/>
            </a:prstGeom>
            <a:noFill/>
            <a:ln w="158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5E08B984-CFE6-4FFA-97BA-0796DF005369}"/>
                </a:ext>
              </a:extLst>
            </p:cNvPr>
            <p:cNvSpPr/>
            <p:nvPr/>
          </p:nvSpPr>
          <p:spPr>
            <a:xfrm rot="17565184">
              <a:off x="4105901" y="2821386"/>
              <a:ext cx="109999" cy="162000"/>
            </a:xfrm>
            <a:prstGeom prst="ellipse">
              <a:avLst/>
            </a:prstGeom>
            <a:noFill/>
            <a:ln w="158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78F99518-FA6D-4669-9E86-C2FEAEB4E363}"/>
                </a:ext>
              </a:extLst>
            </p:cNvPr>
            <p:cNvSpPr/>
            <p:nvPr/>
          </p:nvSpPr>
          <p:spPr>
            <a:xfrm rot="17565184">
              <a:off x="4331025" y="2958182"/>
              <a:ext cx="109999" cy="162000"/>
            </a:xfrm>
            <a:prstGeom prst="ellipse">
              <a:avLst/>
            </a:prstGeom>
            <a:noFill/>
            <a:ln w="158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BD57A13C-1A58-4215-A775-AA25CC2D5C2E}"/>
                </a:ext>
              </a:extLst>
            </p:cNvPr>
            <p:cNvSpPr/>
            <p:nvPr/>
          </p:nvSpPr>
          <p:spPr>
            <a:xfrm rot="17565184">
              <a:off x="4579058" y="3104536"/>
              <a:ext cx="109999" cy="162000"/>
            </a:xfrm>
            <a:prstGeom prst="ellipse">
              <a:avLst/>
            </a:prstGeom>
            <a:noFill/>
            <a:ln w="158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9" name="Arrow: U-Turn 43">
            <a:extLst>
              <a:ext uri="{FF2B5EF4-FFF2-40B4-BE49-F238E27FC236}">
                <a16:creationId xmlns:a16="http://schemas.microsoft.com/office/drawing/2014/main" id="{BEF6E844-BA45-4DFD-A16F-87492ACA9B23}"/>
              </a:ext>
            </a:extLst>
          </p:cNvPr>
          <p:cNvSpPr/>
          <p:nvPr/>
        </p:nvSpPr>
        <p:spPr>
          <a:xfrm>
            <a:off x="1655198" y="3172769"/>
            <a:ext cx="488896" cy="656955"/>
          </a:xfrm>
          <a:custGeom>
            <a:avLst/>
            <a:gdLst>
              <a:gd name="connsiteX0" fmla="*/ 0 w 886968"/>
              <a:gd name="connsiteY0" fmla="*/ 877824 h 877824"/>
              <a:gd name="connsiteX1" fmla="*/ 0 w 886968"/>
              <a:gd name="connsiteY1" fmla="*/ 398072 h 877824"/>
              <a:gd name="connsiteX2" fmla="*/ 398072 w 886968"/>
              <a:gd name="connsiteY2" fmla="*/ 0 h 877824"/>
              <a:gd name="connsiteX3" fmla="*/ 398072 w 886968"/>
              <a:gd name="connsiteY3" fmla="*/ 0 h 877824"/>
              <a:gd name="connsiteX4" fmla="*/ 796144 w 886968"/>
              <a:gd name="connsiteY4" fmla="*/ 398072 h 877824"/>
              <a:gd name="connsiteX5" fmla="*/ 796144 w 886968"/>
              <a:gd name="connsiteY5" fmla="*/ 506645 h 877824"/>
              <a:gd name="connsiteX6" fmla="*/ 886968 w 886968"/>
              <a:gd name="connsiteY6" fmla="*/ 506645 h 877824"/>
              <a:gd name="connsiteX7" fmla="*/ 762299 w 886968"/>
              <a:gd name="connsiteY7" fmla="*/ 656955 h 877824"/>
              <a:gd name="connsiteX8" fmla="*/ 637631 w 886968"/>
              <a:gd name="connsiteY8" fmla="*/ 506645 h 877824"/>
              <a:gd name="connsiteX9" fmla="*/ 728455 w 886968"/>
              <a:gd name="connsiteY9" fmla="*/ 506645 h 877824"/>
              <a:gd name="connsiteX10" fmla="*/ 728455 w 886968"/>
              <a:gd name="connsiteY10" fmla="*/ 398072 h 877824"/>
              <a:gd name="connsiteX11" fmla="*/ 398072 w 886968"/>
              <a:gd name="connsiteY11" fmla="*/ 67689 h 877824"/>
              <a:gd name="connsiteX12" fmla="*/ 398072 w 886968"/>
              <a:gd name="connsiteY12" fmla="*/ 67689 h 877824"/>
              <a:gd name="connsiteX13" fmla="*/ 67689 w 886968"/>
              <a:gd name="connsiteY13" fmla="*/ 398072 h 877824"/>
              <a:gd name="connsiteX14" fmla="*/ 67689 w 886968"/>
              <a:gd name="connsiteY14" fmla="*/ 877824 h 877824"/>
              <a:gd name="connsiteX15" fmla="*/ 0 w 886968"/>
              <a:gd name="connsiteY15" fmla="*/ 877824 h 877824"/>
              <a:gd name="connsiteX0" fmla="*/ 67689 w 886968"/>
              <a:gd name="connsiteY0" fmla="*/ 877824 h 877824"/>
              <a:gd name="connsiteX1" fmla="*/ 0 w 886968"/>
              <a:gd name="connsiteY1" fmla="*/ 398072 h 877824"/>
              <a:gd name="connsiteX2" fmla="*/ 398072 w 886968"/>
              <a:gd name="connsiteY2" fmla="*/ 0 h 877824"/>
              <a:gd name="connsiteX3" fmla="*/ 398072 w 886968"/>
              <a:gd name="connsiteY3" fmla="*/ 0 h 877824"/>
              <a:gd name="connsiteX4" fmla="*/ 796144 w 886968"/>
              <a:gd name="connsiteY4" fmla="*/ 398072 h 877824"/>
              <a:gd name="connsiteX5" fmla="*/ 796144 w 886968"/>
              <a:gd name="connsiteY5" fmla="*/ 506645 h 877824"/>
              <a:gd name="connsiteX6" fmla="*/ 886968 w 886968"/>
              <a:gd name="connsiteY6" fmla="*/ 506645 h 877824"/>
              <a:gd name="connsiteX7" fmla="*/ 762299 w 886968"/>
              <a:gd name="connsiteY7" fmla="*/ 656955 h 877824"/>
              <a:gd name="connsiteX8" fmla="*/ 637631 w 886968"/>
              <a:gd name="connsiteY8" fmla="*/ 506645 h 877824"/>
              <a:gd name="connsiteX9" fmla="*/ 728455 w 886968"/>
              <a:gd name="connsiteY9" fmla="*/ 506645 h 877824"/>
              <a:gd name="connsiteX10" fmla="*/ 728455 w 886968"/>
              <a:gd name="connsiteY10" fmla="*/ 398072 h 877824"/>
              <a:gd name="connsiteX11" fmla="*/ 398072 w 886968"/>
              <a:gd name="connsiteY11" fmla="*/ 67689 h 877824"/>
              <a:gd name="connsiteX12" fmla="*/ 398072 w 886968"/>
              <a:gd name="connsiteY12" fmla="*/ 67689 h 877824"/>
              <a:gd name="connsiteX13" fmla="*/ 67689 w 886968"/>
              <a:gd name="connsiteY13" fmla="*/ 398072 h 877824"/>
              <a:gd name="connsiteX14" fmla="*/ 67689 w 886968"/>
              <a:gd name="connsiteY14" fmla="*/ 877824 h 877824"/>
              <a:gd name="connsiteX0" fmla="*/ 67689 w 886968"/>
              <a:gd name="connsiteY0" fmla="*/ 398072 h 656955"/>
              <a:gd name="connsiteX1" fmla="*/ 0 w 886968"/>
              <a:gd name="connsiteY1" fmla="*/ 398072 h 656955"/>
              <a:gd name="connsiteX2" fmla="*/ 398072 w 886968"/>
              <a:gd name="connsiteY2" fmla="*/ 0 h 656955"/>
              <a:gd name="connsiteX3" fmla="*/ 398072 w 886968"/>
              <a:gd name="connsiteY3" fmla="*/ 0 h 656955"/>
              <a:gd name="connsiteX4" fmla="*/ 796144 w 886968"/>
              <a:gd name="connsiteY4" fmla="*/ 398072 h 656955"/>
              <a:gd name="connsiteX5" fmla="*/ 796144 w 886968"/>
              <a:gd name="connsiteY5" fmla="*/ 506645 h 656955"/>
              <a:gd name="connsiteX6" fmla="*/ 886968 w 886968"/>
              <a:gd name="connsiteY6" fmla="*/ 506645 h 656955"/>
              <a:gd name="connsiteX7" fmla="*/ 762299 w 886968"/>
              <a:gd name="connsiteY7" fmla="*/ 656955 h 656955"/>
              <a:gd name="connsiteX8" fmla="*/ 637631 w 886968"/>
              <a:gd name="connsiteY8" fmla="*/ 506645 h 656955"/>
              <a:gd name="connsiteX9" fmla="*/ 728455 w 886968"/>
              <a:gd name="connsiteY9" fmla="*/ 506645 h 656955"/>
              <a:gd name="connsiteX10" fmla="*/ 728455 w 886968"/>
              <a:gd name="connsiteY10" fmla="*/ 398072 h 656955"/>
              <a:gd name="connsiteX11" fmla="*/ 398072 w 886968"/>
              <a:gd name="connsiteY11" fmla="*/ 67689 h 656955"/>
              <a:gd name="connsiteX12" fmla="*/ 398072 w 886968"/>
              <a:gd name="connsiteY12" fmla="*/ 67689 h 656955"/>
              <a:gd name="connsiteX13" fmla="*/ 67689 w 886968"/>
              <a:gd name="connsiteY13" fmla="*/ 398072 h 656955"/>
              <a:gd name="connsiteX0" fmla="*/ 398072 w 886968"/>
              <a:gd name="connsiteY0" fmla="*/ 67689 h 656955"/>
              <a:gd name="connsiteX1" fmla="*/ 0 w 886968"/>
              <a:gd name="connsiteY1" fmla="*/ 398072 h 656955"/>
              <a:gd name="connsiteX2" fmla="*/ 398072 w 886968"/>
              <a:gd name="connsiteY2" fmla="*/ 0 h 656955"/>
              <a:gd name="connsiteX3" fmla="*/ 398072 w 886968"/>
              <a:gd name="connsiteY3" fmla="*/ 0 h 656955"/>
              <a:gd name="connsiteX4" fmla="*/ 796144 w 886968"/>
              <a:gd name="connsiteY4" fmla="*/ 398072 h 656955"/>
              <a:gd name="connsiteX5" fmla="*/ 796144 w 886968"/>
              <a:gd name="connsiteY5" fmla="*/ 506645 h 656955"/>
              <a:gd name="connsiteX6" fmla="*/ 886968 w 886968"/>
              <a:gd name="connsiteY6" fmla="*/ 506645 h 656955"/>
              <a:gd name="connsiteX7" fmla="*/ 762299 w 886968"/>
              <a:gd name="connsiteY7" fmla="*/ 656955 h 656955"/>
              <a:gd name="connsiteX8" fmla="*/ 637631 w 886968"/>
              <a:gd name="connsiteY8" fmla="*/ 506645 h 656955"/>
              <a:gd name="connsiteX9" fmla="*/ 728455 w 886968"/>
              <a:gd name="connsiteY9" fmla="*/ 506645 h 656955"/>
              <a:gd name="connsiteX10" fmla="*/ 728455 w 886968"/>
              <a:gd name="connsiteY10" fmla="*/ 398072 h 656955"/>
              <a:gd name="connsiteX11" fmla="*/ 398072 w 886968"/>
              <a:gd name="connsiteY11" fmla="*/ 67689 h 656955"/>
              <a:gd name="connsiteX12" fmla="*/ 398072 w 886968"/>
              <a:gd name="connsiteY12" fmla="*/ 67689 h 656955"/>
              <a:gd name="connsiteX0" fmla="*/ 0 w 488896"/>
              <a:gd name="connsiteY0" fmla="*/ 67689 h 656955"/>
              <a:gd name="connsiteX1" fmla="*/ 0 w 488896"/>
              <a:gd name="connsiteY1" fmla="*/ 0 h 656955"/>
              <a:gd name="connsiteX2" fmla="*/ 0 w 488896"/>
              <a:gd name="connsiteY2" fmla="*/ 0 h 656955"/>
              <a:gd name="connsiteX3" fmla="*/ 398072 w 488896"/>
              <a:gd name="connsiteY3" fmla="*/ 398072 h 656955"/>
              <a:gd name="connsiteX4" fmla="*/ 398072 w 488896"/>
              <a:gd name="connsiteY4" fmla="*/ 506645 h 656955"/>
              <a:gd name="connsiteX5" fmla="*/ 488896 w 488896"/>
              <a:gd name="connsiteY5" fmla="*/ 506645 h 656955"/>
              <a:gd name="connsiteX6" fmla="*/ 364227 w 488896"/>
              <a:gd name="connsiteY6" fmla="*/ 656955 h 656955"/>
              <a:gd name="connsiteX7" fmla="*/ 239559 w 488896"/>
              <a:gd name="connsiteY7" fmla="*/ 506645 h 656955"/>
              <a:gd name="connsiteX8" fmla="*/ 330383 w 488896"/>
              <a:gd name="connsiteY8" fmla="*/ 506645 h 656955"/>
              <a:gd name="connsiteX9" fmla="*/ 330383 w 488896"/>
              <a:gd name="connsiteY9" fmla="*/ 398072 h 656955"/>
              <a:gd name="connsiteX10" fmla="*/ 0 w 488896"/>
              <a:gd name="connsiteY10" fmla="*/ 67689 h 656955"/>
              <a:gd name="connsiteX11" fmla="*/ 0 w 488896"/>
              <a:gd name="connsiteY11" fmla="*/ 67689 h 656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896" h="656955">
                <a:moveTo>
                  <a:pt x="0" y="67689"/>
                </a:moveTo>
                <a:lnTo>
                  <a:pt x="0" y="0"/>
                </a:lnTo>
                <a:lnTo>
                  <a:pt x="0" y="0"/>
                </a:lnTo>
                <a:cubicBezTo>
                  <a:pt x="219849" y="0"/>
                  <a:pt x="398072" y="178223"/>
                  <a:pt x="398072" y="398072"/>
                </a:cubicBezTo>
                <a:lnTo>
                  <a:pt x="398072" y="506645"/>
                </a:lnTo>
                <a:lnTo>
                  <a:pt x="488896" y="506645"/>
                </a:lnTo>
                <a:lnTo>
                  <a:pt x="364227" y="656955"/>
                </a:lnTo>
                <a:lnTo>
                  <a:pt x="239559" y="506645"/>
                </a:lnTo>
                <a:lnTo>
                  <a:pt x="330383" y="506645"/>
                </a:lnTo>
                <a:lnTo>
                  <a:pt x="330383" y="398072"/>
                </a:lnTo>
                <a:cubicBezTo>
                  <a:pt x="330383" y="215607"/>
                  <a:pt x="182465" y="67689"/>
                  <a:pt x="0" y="67689"/>
                </a:cubicBezTo>
                <a:lnTo>
                  <a:pt x="0" y="67689"/>
                </a:lnTo>
                <a:close/>
              </a:path>
            </a:pathLst>
          </a:custGeom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294246A4-F6DC-4AE4-832B-B9B805B31A21}"/>
              </a:ext>
            </a:extLst>
          </p:cNvPr>
          <p:cNvSpPr txBox="1"/>
          <p:nvPr/>
        </p:nvSpPr>
        <p:spPr>
          <a:xfrm>
            <a:off x="787703" y="3004285"/>
            <a:ext cx="950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Flow in</a:t>
            </a:r>
          </a:p>
        </p:txBody>
      </p:sp>
      <p:sp>
        <p:nvSpPr>
          <p:cNvPr id="301" name="Arrow: U-Turn 43">
            <a:extLst>
              <a:ext uri="{FF2B5EF4-FFF2-40B4-BE49-F238E27FC236}">
                <a16:creationId xmlns:a16="http://schemas.microsoft.com/office/drawing/2014/main" id="{FB03EE1B-D01F-425B-8A4E-0FD21F0B115B}"/>
              </a:ext>
            </a:extLst>
          </p:cNvPr>
          <p:cNvSpPr/>
          <p:nvPr/>
        </p:nvSpPr>
        <p:spPr>
          <a:xfrm rot="14633353">
            <a:off x="4638033" y="1917408"/>
            <a:ext cx="488896" cy="656955"/>
          </a:xfrm>
          <a:custGeom>
            <a:avLst/>
            <a:gdLst>
              <a:gd name="connsiteX0" fmla="*/ 0 w 886968"/>
              <a:gd name="connsiteY0" fmla="*/ 877824 h 877824"/>
              <a:gd name="connsiteX1" fmla="*/ 0 w 886968"/>
              <a:gd name="connsiteY1" fmla="*/ 398072 h 877824"/>
              <a:gd name="connsiteX2" fmla="*/ 398072 w 886968"/>
              <a:gd name="connsiteY2" fmla="*/ 0 h 877824"/>
              <a:gd name="connsiteX3" fmla="*/ 398072 w 886968"/>
              <a:gd name="connsiteY3" fmla="*/ 0 h 877824"/>
              <a:gd name="connsiteX4" fmla="*/ 796144 w 886968"/>
              <a:gd name="connsiteY4" fmla="*/ 398072 h 877824"/>
              <a:gd name="connsiteX5" fmla="*/ 796144 w 886968"/>
              <a:gd name="connsiteY5" fmla="*/ 506645 h 877824"/>
              <a:gd name="connsiteX6" fmla="*/ 886968 w 886968"/>
              <a:gd name="connsiteY6" fmla="*/ 506645 h 877824"/>
              <a:gd name="connsiteX7" fmla="*/ 762299 w 886968"/>
              <a:gd name="connsiteY7" fmla="*/ 656955 h 877824"/>
              <a:gd name="connsiteX8" fmla="*/ 637631 w 886968"/>
              <a:gd name="connsiteY8" fmla="*/ 506645 h 877824"/>
              <a:gd name="connsiteX9" fmla="*/ 728455 w 886968"/>
              <a:gd name="connsiteY9" fmla="*/ 506645 h 877824"/>
              <a:gd name="connsiteX10" fmla="*/ 728455 w 886968"/>
              <a:gd name="connsiteY10" fmla="*/ 398072 h 877824"/>
              <a:gd name="connsiteX11" fmla="*/ 398072 w 886968"/>
              <a:gd name="connsiteY11" fmla="*/ 67689 h 877824"/>
              <a:gd name="connsiteX12" fmla="*/ 398072 w 886968"/>
              <a:gd name="connsiteY12" fmla="*/ 67689 h 877824"/>
              <a:gd name="connsiteX13" fmla="*/ 67689 w 886968"/>
              <a:gd name="connsiteY13" fmla="*/ 398072 h 877824"/>
              <a:gd name="connsiteX14" fmla="*/ 67689 w 886968"/>
              <a:gd name="connsiteY14" fmla="*/ 877824 h 877824"/>
              <a:gd name="connsiteX15" fmla="*/ 0 w 886968"/>
              <a:gd name="connsiteY15" fmla="*/ 877824 h 877824"/>
              <a:gd name="connsiteX0" fmla="*/ 67689 w 886968"/>
              <a:gd name="connsiteY0" fmla="*/ 877824 h 877824"/>
              <a:gd name="connsiteX1" fmla="*/ 0 w 886968"/>
              <a:gd name="connsiteY1" fmla="*/ 398072 h 877824"/>
              <a:gd name="connsiteX2" fmla="*/ 398072 w 886968"/>
              <a:gd name="connsiteY2" fmla="*/ 0 h 877824"/>
              <a:gd name="connsiteX3" fmla="*/ 398072 w 886968"/>
              <a:gd name="connsiteY3" fmla="*/ 0 h 877824"/>
              <a:gd name="connsiteX4" fmla="*/ 796144 w 886968"/>
              <a:gd name="connsiteY4" fmla="*/ 398072 h 877824"/>
              <a:gd name="connsiteX5" fmla="*/ 796144 w 886968"/>
              <a:gd name="connsiteY5" fmla="*/ 506645 h 877824"/>
              <a:gd name="connsiteX6" fmla="*/ 886968 w 886968"/>
              <a:gd name="connsiteY6" fmla="*/ 506645 h 877824"/>
              <a:gd name="connsiteX7" fmla="*/ 762299 w 886968"/>
              <a:gd name="connsiteY7" fmla="*/ 656955 h 877824"/>
              <a:gd name="connsiteX8" fmla="*/ 637631 w 886968"/>
              <a:gd name="connsiteY8" fmla="*/ 506645 h 877824"/>
              <a:gd name="connsiteX9" fmla="*/ 728455 w 886968"/>
              <a:gd name="connsiteY9" fmla="*/ 506645 h 877824"/>
              <a:gd name="connsiteX10" fmla="*/ 728455 w 886968"/>
              <a:gd name="connsiteY10" fmla="*/ 398072 h 877824"/>
              <a:gd name="connsiteX11" fmla="*/ 398072 w 886968"/>
              <a:gd name="connsiteY11" fmla="*/ 67689 h 877824"/>
              <a:gd name="connsiteX12" fmla="*/ 398072 w 886968"/>
              <a:gd name="connsiteY12" fmla="*/ 67689 h 877824"/>
              <a:gd name="connsiteX13" fmla="*/ 67689 w 886968"/>
              <a:gd name="connsiteY13" fmla="*/ 398072 h 877824"/>
              <a:gd name="connsiteX14" fmla="*/ 67689 w 886968"/>
              <a:gd name="connsiteY14" fmla="*/ 877824 h 877824"/>
              <a:gd name="connsiteX0" fmla="*/ 67689 w 886968"/>
              <a:gd name="connsiteY0" fmla="*/ 398072 h 656955"/>
              <a:gd name="connsiteX1" fmla="*/ 0 w 886968"/>
              <a:gd name="connsiteY1" fmla="*/ 398072 h 656955"/>
              <a:gd name="connsiteX2" fmla="*/ 398072 w 886968"/>
              <a:gd name="connsiteY2" fmla="*/ 0 h 656955"/>
              <a:gd name="connsiteX3" fmla="*/ 398072 w 886968"/>
              <a:gd name="connsiteY3" fmla="*/ 0 h 656955"/>
              <a:gd name="connsiteX4" fmla="*/ 796144 w 886968"/>
              <a:gd name="connsiteY4" fmla="*/ 398072 h 656955"/>
              <a:gd name="connsiteX5" fmla="*/ 796144 w 886968"/>
              <a:gd name="connsiteY5" fmla="*/ 506645 h 656955"/>
              <a:gd name="connsiteX6" fmla="*/ 886968 w 886968"/>
              <a:gd name="connsiteY6" fmla="*/ 506645 h 656955"/>
              <a:gd name="connsiteX7" fmla="*/ 762299 w 886968"/>
              <a:gd name="connsiteY7" fmla="*/ 656955 h 656955"/>
              <a:gd name="connsiteX8" fmla="*/ 637631 w 886968"/>
              <a:gd name="connsiteY8" fmla="*/ 506645 h 656955"/>
              <a:gd name="connsiteX9" fmla="*/ 728455 w 886968"/>
              <a:gd name="connsiteY9" fmla="*/ 506645 h 656955"/>
              <a:gd name="connsiteX10" fmla="*/ 728455 w 886968"/>
              <a:gd name="connsiteY10" fmla="*/ 398072 h 656955"/>
              <a:gd name="connsiteX11" fmla="*/ 398072 w 886968"/>
              <a:gd name="connsiteY11" fmla="*/ 67689 h 656955"/>
              <a:gd name="connsiteX12" fmla="*/ 398072 w 886968"/>
              <a:gd name="connsiteY12" fmla="*/ 67689 h 656955"/>
              <a:gd name="connsiteX13" fmla="*/ 67689 w 886968"/>
              <a:gd name="connsiteY13" fmla="*/ 398072 h 656955"/>
              <a:gd name="connsiteX0" fmla="*/ 398072 w 886968"/>
              <a:gd name="connsiteY0" fmla="*/ 67689 h 656955"/>
              <a:gd name="connsiteX1" fmla="*/ 0 w 886968"/>
              <a:gd name="connsiteY1" fmla="*/ 398072 h 656955"/>
              <a:gd name="connsiteX2" fmla="*/ 398072 w 886968"/>
              <a:gd name="connsiteY2" fmla="*/ 0 h 656955"/>
              <a:gd name="connsiteX3" fmla="*/ 398072 w 886968"/>
              <a:gd name="connsiteY3" fmla="*/ 0 h 656955"/>
              <a:gd name="connsiteX4" fmla="*/ 796144 w 886968"/>
              <a:gd name="connsiteY4" fmla="*/ 398072 h 656955"/>
              <a:gd name="connsiteX5" fmla="*/ 796144 w 886968"/>
              <a:gd name="connsiteY5" fmla="*/ 506645 h 656955"/>
              <a:gd name="connsiteX6" fmla="*/ 886968 w 886968"/>
              <a:gd name="connsiteY6" fmla="*/ 506645 h 656955"/>
              <a:gd name="connsiteX7" fmla="*/ 762299 w 886968"/>
              <a:gd name="connsiteY7" fmla="*/ 656955 h 656955"/>
              <a:gd name="connsiteX8" fmla="*/ 637631 w 886968"/>
              <a:gd name="connsiteY8" fmla="*/ 506645 h 656955"/>
              <a:gd name="connsiteX9" fmla="*/ 728455 w 886968"/>
              <a:gd name="connsiteY9" fmla="*/ 506645 h 656955"/>
              <a:gd name="connsiteX10" fmla="*/ 728455 w 886968"/>
              <a:gd name="connsiteY10" fmla="*/ 398072 h 656955"/>
              <a:gd name="connsiteX11" fmla="*/ 398072 w 886968"/>
              <a:gd name="connsiteY11" fmla="*/ 67689 h 656955"/>
              <a:gd name="connsiteX12" fmla="*/ 398072 w 886968"/>
              <a:gd name="connsiteY12" fmla="*/ 67689 h 656955"/>
              <a:gd name="connsiteX0" fmla="*/ 0 w 488896"/>
              <a:gd name="connsiteY0" fmla="*/ 67689 h 656955"/>
              <a:gd name="connsiteX1" fmla="*/ 0 w 488896"/>
              <a:gd name="connsiteY1" fmla="*/ 0 h 656955"/>
              <a:gd name="connsiteX2" fmla="*/ 0 w 488896"/>
              <a:gd name="connsiteY2" fmla="*/ 0 h 656955"/>
              <a:gd name="connsiteX3" fmla="*/ 398072 w 488896"/>
              <a:gd name="connsiteY3" fmla="*/ 398072 h 656955"/>
              <a:gd name="connsiteX4" fmla="*/ 398072 w 488896"/>
              <a:gd name="connsiteY4" fmla="*/ 506645 h 656955"/>
              <a:gd name="connsiteX5" fmla="*/ 488896 w 488896"/>
              <a:gd name="connsiteY5" fmla="*/ 506645 h 656955"/>
              <a:gd name="connsiteX6" fmla="*/ 364227 w 488896"/>
              <a:gd name="connsiteY6" fmla="*/ 656955 h 656955"/>
              <a:gd name="connsiteX7" fmla="*/ 239559 w 488896"/>
              <a:gd name="connsiteY7" fmla="*/ 506645 h 656955"/>
              <a:gd name="connsiteX8" fmla="*/ 330383 w 488896"/>
              <a:gd name="connsiteY8" fmla="*/ 506645 h 656955"/>
              <a:gd name="connsiteX9" fmla="*/ 330383 w 488896"/>
              <a:gd name="connsiteY9" fmla="*/ 398072 h 656955"/>
              <a:gd name="connsiteX10" fmla="*/ 0 w 488896"/>
              <a:gd name="connsiteY10" fmla="*/ 67689 h 656955"/>
              <a:gd name="connsiteX11" fmla="*/ 0 w 488896"/>
              <a:gd name="connsiteY11" fmla="*/ 67689 h 656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896" h="656955">
                <a:moveTo>
                  <a:pt x="0" y="67689"/>
                </a:moveTo>
                <a:lnTo>
                  <a:pt x="0" y="0"/>
                </a:lnTo>
                <a:lnTo>
                  <a:pt x="0" y="0"/>
                </a:lnTo>
                <a:cubicBezTo>
                  <a:pt x="219849" y="0"/>
                  <a:pt x="398072" y="178223"/>
                  <a:pt x="398072" y="398072"/>
                </a:cubicBezTo>
                <a:lnTo>
                  <a:pt x="398072" y="506645"/>
                </a:lnTo>
                <a:lnTo>
                  <a:pt x="488896" y="506645"/>
                </a:lnTo>
                <a:lnTo>
                  <a:pt x="364227" y="656955"/>
                </a:lnTo>
                <a:lnTo>
                  <a:pt x="239559" y="506645"/>
                </a:lnTo>
                <a:lnTo>
                  <a:pt x="330383" y="506645"/>
                </a:lnTo>
                <a:lnTo>
                  <a:pt x="330383" y="398072"/>
                </a:lnTo>
                <a:cubicBezTo>
                  <a:pt x="330383" y="215607"/>
                  <a:pt x="182465" y="67689"/>
                  <a:pt x="0" y="67689"/>
                </a:cubicBezTo>
                <a:lnTo>
                  <a:pt x="0" y="67689"/>
                </a:lnTo>
                <a:close/>
              </a:path>
            </a:pathLst>
          </a:custGeom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89ACAFC1-4584-4E17-803F-F1F92098F94D}"/>
              </a:ext>
            </a:extLst>
          </p:cNvPr>
          <p:cNvSpPr txBox="1"/>
          <p:nvPr/>
        </p:nvSpPr>
        <p:spPr>
          <a:xfrm>
            <a:off x="5031196" y="1680003"/>
            <a:ext cx="1113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Flow out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281F82C7-9B62-4FBB-B161-3A54064FE7D7}"/>
              </a:ext>
            </a:extLst>
          </p:cNvPr>
          <p:cNvSpPr txBox="1"/>
          <p:nvPr/>
        </p:nvSpPr>
        <p:spPr>
          <a:xfrm>
            <a:off x="10609127" y="2955400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Tiles</a:t>
            </a:r>
          </a:p>
        </p:txBody>
      </p: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C06213B2-E32C-4D47-AE4D-C9D3A1D7CCDC}"/>
              </a:ext>
            </a:extLst>
          </p:cNvPr>
          <p:cNvGrpSpPr/>
          <p:nvPr/>
        </p:nvGrpSpPr>
        <p:grpSpPr>
          <a:xfrm>
            <a:off x="7599251" y="3372077"/>
            <a:ext cx="3053296" cy="3053296"/>
            <a:chOff x="7599251" y="3372077"/>
            <a:chExt cx="3053296" cy="3053296"/>
          </a:xfrm>
        </p:grpSpPr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B4433D58-97EC-4701-9805-1675F7513196}"/>
                </a:ext>
              </a:extLst>
            </p:cNvPr>
            <p:cNvSpPr/>
            <p:nvPr/>
          </p:nvSpPr>
          <p:spPr>
            <a:xfrm>
              <a:off x="7599251" y="3372077"/>
              <a:ext cx="3053296" cy="3053296"/>
            </a:xfrm>
            <a:prstGeom prst="rect">
              <a:avLst/>
            </a:prstGeom>
            <a:solidFill>
              <a:schemeClr val="tx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E15BE41D-0622-4815-84A7-616FB8364A55}"/>
                </a:ext>
              </a:extLst>
            </p:cNvPr>
            <p:cNvGrpSpPr/>
            <p:nvPr/>
          </p:nvGrpSpPr>
          <p:grpSpPr>
            <a:xfrm>
              <a:off x="7605519" y="3372990"/>
              <a:ext cx="1512000" cy="1512000"/>
              <a:chOff x="7548981" y="3333861"/>
              <a:chExt cx="1512000" cy="1512000"/>
            </a:xfrm>
          </p:grpSpPr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22BC540B-F565-4EFE-8FBC-B380D759A53B}"/>
                  </a:ext>
                </a:extLst>
              </p:cNvPr>
              <p:cNvSpPr/>
              <p:nvPr/>
            </p:nvSpPr>
            <p:spPr>
              <a:xfrm>
                <a:off x="7548981" y="3333861"/>
                <a:ext cx="1512000" cy="1512000"/>
              </a:xfrm>
              <a:prstGeom prst="rect">
                <a:avLst/>
              </a:prstGeom>
              <a:solidFill>
                <a:schemeClr val="tx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07" name="Group 306">
                <a:extLst>
                  <a:ext uri="{FF2B5EF4-FFF2-40B4-BE49-F238E27FC236}">
                    <a16:creationId xmlns:a16="http://schemas.microsoft.com/office/drawing/2014/main" id="{4C466EA6-4B6A-4607-A402-A2E375F7240D}"/>
                  </a:ext>
                </a:extLst>
              </p:cNvPr>
              <p:cNvGrpSpPr/>
              <p:nvPr/>
            </p:nvGrpSpPr>
            <p:grpSpPr>
              <a:xfrm>
                <a:off x="7656409" y="3465594"/>
                <a:ext cx="1256046" cy="1282403"/>
                <a:chOff x="7656409" y="3465594"/>
                <a:chExt cx="1256046" cy="1282403"/>
              </a:xfrm>
            </p:grpSpPr>
            <p:grpSp>
              <p:nvGrpSpPr>
                <p:cNvPr id="308" name="Group 307">
                  <a:extLst>
                    <a:ext uri="{FF2B5EF4-FFF2-40B4-BE49-F238E27FC236}">
                      <a16:creationId xmlns:a16="http://schemas.microsoft.com/office/drawing/2014/main" id="{CC839DF6-13B4-42E1-8012-7D65A5D98C83}"/>
                    </a:ext>
                  </a:extLst>
                </p:cNvPr>
                <p:cNvGrpSpPr/>
                <p:nvPr/>
              </p:nvGrpSpPr>
              <p:grpSpPr>
                <a:xfrm>
                  <a:off x="7656409" y="3465594"/>
                  <a:ext cx="1256046" cy="1282403"/>
                  <a:chOff x="6748331" y="1688112"/>
                  <a:chExt cx="1256046" cy="1282403"/>
                </a:xfrm>
              </p:grpSpPr>
              <p:sp>
                <p:nvSpPr>
                  <p:cNvPr id="310" name="Oval 309">
                    <a:extLst>
                      <a:ext uri="{FF2B5EF4-FFF2-40B4-BE49-F238E27FC236}">
                        <a16:creationId xmlns:a16="http://schemas.microsoft.com/office/drawing/2014/main" id="{A3D3E289-71D2-42AE-9F56-EFE4AAE0BC4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385683" y="1688112"/>
                    <a:ext cx="288000" cy="288000"/>
                  </a:xfrm>
                  <a:prstGeom prst="ellipse">
                    <a:avLst/>
                  </a:prstGeom>
                  <a:solidFill>
                    <a:srgbClr val="FF00FF"/>
                  </a:solidFill>
                  <a:ln>
                    <a:noFill/>
                  </a:ln>
                  <a:effectLst>
                    <a:glow rad="228600">
                      <a:srgbClr val="FF00FF">
                        <a:alpha val="40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311" name="Group 310">
                    <a:extLst>
                      <a:ext uri="{FF2B5EF4-FFF2-40B4-BE49-F238E27FC236}">
                        <a16:creationId xmlns:a16="http://schemas.microsoft.com/office/drawing/2014/main" id="{549132E6-7494-475B-BB3A-0AFDE0CFBB8E}"/>
                      </a:ext>
                    </a:extLst>
                  </p:cNvPr>
                  <p:cNvGrpSpPr/>
                  <p:nvPr/>
                </p:nvGrpSpPr>
                <p:grpSpPr>
                  <a:xfrm>
                    <a:off x="6748331" y="2055489"/>
                    <a:ext cx="1256046" cy="915026"/>
                    <a:chOff x="6748331" y="2055489"/>
                    <a:chExt cx="1256046" cy="915026"/>
                  </a:xfrm>
                </p:grpSpPr>
                <p:sp>
                  <p:nvSpPr>
                    <p:cNvPr id="312" name="Oval 311">
                      <a:extLst>
                        <a:ext uri="{FF2B5EF4-FFF2-40B4-BE49-F238E27FC236}">
                          <a16:creationId xmlns:a16="http://schemas.microsoft.com/office/drawing/2014/main" id="{8F8B00B8-D633-480D-BD1C-A14BF87FFB4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7716377" y="2619652"/>
                      <a:ext cx="288000" cy="288000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13" name="Oval 312">
                      <a:extLst>
                        <a:ext uri="{FF2B5EF4-FFF2-40B4-BE49-F238E27FC236}">
                          <a16:creationId xmlns:a16="http://schemas.microsoft.com/office/drawing/2014/main" id="{02D590E1-CBAB-4739-92D5-F6E32967031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7296588" y="2250734"/>
                      <a:ext cx="288000" cy="288000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>
                      <a:noFill/>
                    </a:ln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14" name="Oval 313">
                      <a:extLst>
                        <a:ext uri="{FF2B5EF4-FFF2-40B4-BE49-F238E27FC236}">
                          <a16:creationId xmlns:a16="http://schemas.microsoft.com/office/drawing/2014/main" id="{1E71E638-B1E9-4C27-B857-86A500106A8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7716377" y="2055489"/>
                      <a:ext cx="288000" cy="2880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noFill/>
                    </a:ln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81143EA4-7E91-4797-9F73-727C8F0E540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6748331" y="2627214"/>
                      <a:ext cx="288000" cy="2880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noFill/>
                    </a:ln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16" name="Oval 315">
                      <a:extLst>
                        <a:ext uri="{FF2B5EF4-FFF2-40B4-BE49-F238E27FC236}">
                          <a16:creationId xmlns:a16="http://schemas.microsoft.com/office/drawing/2014/main" id="{E5F1EE8F-2E71-488B-870F-7E64EDBCED3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6855220" y="2106734"/>
                      <a:ext cx="288000" cy="288000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>
                      <a:noFill/>
                    </a:ln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BA81F650-6EDB-4285-8EAB-5C316325E48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7263030" y="2682515"/>
                      <a:ext cx="288000" cy="288000"/>
                    </a:xfrm>
                    <a:prstGeom prst="ellipse">
                      <a:avLst/>
                    </a:prstGeom>
                    <a:solidFill>
                      <a:srgbClr val="FF00FF"/>
                    </a:solidFill>
                    <a:ln>
                      <a:noFill/>
                    </a:ln>
                    <a:effectLst>
                      <a:glow rad="228600">
                        <a:srgbClr val="FF00FF">
                          <a:alpha val="40000"/>
                        </a:srgb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309" name="Oval 308">
                  <a:extLst>
                    <a:ext uri="{FF2B5EF4-FFF2-40B4-BE49-F238E27FC236}">
                      <a16:creationId xmlns:a16="http://schemas.microsoft.com/office/drawing/2014/main" id="{EB1972AA-1B53-40C0-BBD9-357A7B303D0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789761" y="3484013"/>
                  <a:ext cx="288000" cy="2880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319" name="Group 318">
              <a:extLst>
                <a:ext uri="{FF2B5EF4-FFF2-40B4-BE49-F238E27FC236}">
                  <a16:creationId xmlns:a16="http://schemas.microsoft.com/office/drawing/2014/main" id="{4279EA18-8A7C-4BA3-9CDA-EEBEBAD7B94C}"/>
                </a:ext>
              </a:extLst>
            </p:cNvPr>
            <p:cNvGrpSpPr/>
            <p:nvPr/>
          </p:nvGrpSpPr>
          <p:grpSpPr>
            <a:xfrm>
              <a:off x="9129679" y="4889797"/>
              <a:ext cx="1512000" cy="1518350"/>
              <a:chOff x="9077468" y="4857519"/>
              <a:chExt cx="1512000" cy="1518350"/>
            </a:xfrm>
          </p:grpSpPr>
          <p:grpSp>
            <p:nvGrpSpPr>
              <p:cNvPr id="320" name="Group 319">
                <a:extLst>
                  <a:ext uri="{FF2B5EF4-FFF2-40B4-BE49-F238E27FC236}">
                    <a16:creationId xmlns:a16="http://schemas.microsoft.com/office/drawing/2014/main" id="{2030269E-6E2D-42A8-8FB1-A167ADDAC1E7}"/>
                  </a:ext>
                </a:extLst>
              </p:cNvPr>
              <p:cNvGrpSpPr/>
              <p:nvPr/>
            </p:nvGrpSpPr>
            <p:grpSpPr>
              <a:xfrm>
                <a:off x="9077468" y="4857519"/>
                <a:ext cx="1512000" cy="1518350"/>
                <a:chOff x="7548981" y="3333861"/>
                <a:chExt cx="1512000" cy="1518350"/>
              </a:xfrm>
            </p:grpSpPr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48783DA2-A6EE-4FFD-9EDC-F428F27FFC66}"/>
                    </a:ext>
                  </a:extLst>
                </p:cNvPr>
                <p:cNvSpPr/>
                <p:nvPr/>
              </p:nvSpPr>
              <p:spPr>
                <a:xfrm>
                  <a:off x="7548981" y="3333861"/>
                  <a:ext cx="1512000" cy="1518350"/>
                </a:xfrm>
                <a:prstGeom prst="rect">
                  <a:avLst/>
                </a:prstGeom>
                <a:solidFill>
                  <a:schemeClr val="tx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id="{5F11ADEC-2D61-411F-AB44-23057CD0A44C}"/>
                    </a:ext>
                  </a:extLst>
                </p:cNvPr>
                <p:cNvGrpSpPr/>
                <p:nvPr/>
              </p:nvGrpSpPr>
              <p:grpSpPr>
                <a:xfrm>
                  <a:off x="7695982" y="3394451"/>
                  <a:ext cx="1292999" cy="1414355"/>
                  <a:chOff x="7695982" y="3394451"/>
                  <a:chExt cx="1292999" cy="1414355"/>
                </a:xfrm>
              </p:grpSpPr>
              <p:grpSp>
                <p:nvGrpSpPr>
                  <p:cNvPr id="324" name="Group 323">
                    <a:extLst>
                      <a:ext uri="{FF2B5EF4-FFF2-40B4-BE49-F238E27FC236}">
                        <a16:creationId xmlns:a16="http://schemas.microsoft.com/office/drawing/2014/main" id="{C00AF283-FEB2-4147-B5CE-9F0CD7272B39}"/>
                      </a:ext>
                    </a:extLst>
                  </p:cNvPr>
                  <p:cNvGrpSpPr/>
                  <p:nvPr/>
                </p:nvGrpSpPr>
                <p:grpSpPr>
                  <a:xfrm>
                    <a:off x="7695982" y="3394451"/>
                    <a:ext cx="1292999" cy="1414355"/>
                    <a:chOff x="6787904" y="1616969"/>
                    <a:chExt cx="1292999" cy="1414355"/>
                  </a:xfrm>
                </p:grpSpPr>
                <p:sp>
                  <p:nvSpPr>
                    <p:cNvPr id="326" name="Oval 325">
                      <a:extLst>
                        <a:ext uri="{FF2B5EF4-FFF2-40B4-BE49-F238E27FC236}">
                          <a16:creationId xmlns:a16="http://schemas.microsoft.com/office/drawing/2014/main" id="{29AC834E-AC81-4D05-872A-D03D09D71F8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7792903" y="1620906"/>
                      <a:ext cx="288000" cy="288000"/>
                    </a:xfrm>
                    <a:prstGeom prst="ellipse">
                      <a:avLst/>
                    </a:prstGeom>
                    <a:solidFill>
                      <a:srgbClr val="FF00FF"/>
                    </a:solidFill>
                    <a:ln>
                      <a:noFill/>
                    </a:ln>
                    <a:effectLst>
                      <a:glow rad="228600">
                        <a:srgbClr val="FF00FF">
                          <a:alpha val="40000"/>
                        </a:srgb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grpSp>
                  <p:nvGrpSpPr>
                    <p:cNvPr id="327" name="Group 326">
                      <a:extLst>
                        <a:ext uri="{FF2B5EF4-FFF2-40B4-BE49-F238E27FC236}">
                          <a16:creationId xmlns:a16="http://schemas.microsoft.com/office/drawing/2014/main" id="{8D8DA355-B525-47C1-9466-41794E5B903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787904" y="1616969"/>
                      <a:ext cx="1249141" cy="1414355"/>
                      <a:chOff x="6787904" y="1616969"/>
                      <a:chExt cx="1249141" cy="1414355"/>
                    </a:xfrm>
                  </p:grpSpPr>
                  <p:sp>
                    <p:nvSpPr>
                      <p:cNvPr id="328" name="Oval 327">
                        <a:extLst>
                          <a:ext uri="{FF2B5EF4-FFF2-40B4-BE49-F238E27FC236}">
                            <a16:creationId xmlns:a16="http://schemas.microsoft.com/office/drawing/2014/main" id="{DE443725-FA6B-4DFF-9E72-54273442DE4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749045" y="2062871"/>
                        <a:ext cx="288000" cy="288000"/>
                      </a:xfrm>
                      <a:prstGeom prst="ellipse">
                        <a:avLst/>
                      </a:prstGeom>
                      <a:solidFill>
                        <a:srgbClr val="FF9900"/>
                      </a:solidFill>
                      <a:ln>
                        <a:noFill/>
                      </a:ln>
                      <a:effectLst>
                        <a:glow rad="2286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29" name="Oval 328">
                        <a:extLst>
                          <a:ext uri="{FF2B5EF4-FFF2-40B4-BE49-F238E27FC236}">
                            <a16:creationId xmlns:a16="http://schemas.microsoft.com/office/drawing/2014/main" id="{AA6DD357-FA4F-4832-BF4C-D0E38ED3945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326403" y="2288903"/>
                        <a:ext cx="288000" cy="288000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  <a:effectLst>
                        <a:glow rad="228600">
                          <a:schemeClr val="accent6">
                            <a:satMod val="175000"/>
                            <a:alpha val="40000"/>
                          </a:schemeClr>
                        </a:glo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30" name="Oval 329">
                        <a:extLst>
                          <a:ext uri="{FF2B5EF4-FFF2-40B4-BE49-F238E27FC236}">
                            <a16:creationId xmlns:a16="http://schemas.microsoft.com/office/drawing/2014/main" id="{D1761350-28B3-48AD-8633-BB6D340F80D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352660" y="1616969"/>
                        <a:ext cx="288000" cy="288000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31" name="Oval 330">
                        <a:extLst>
                          <a:ext uri="{FF2B5EF4-FFF2-40B4-BE49-F238E27FC236}">
                            <a16:creationId xmlns:a16="http://schemas.microsoft.com/office/drawing/2014/main" id="{11D29543-74D4-4627-BFB1-364FFB7F71D3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787904" y="2487703"/>
                        <a:ext cx="288000" cy="288000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32" name="Oval 331">
                        <a:extLst>
                          <a:ext uri="{FF2B5EF4-FFF2-40B4-BE49-F238E27FC236}">
                            <a16:creationId xmlns:a16="http://schemas.microsoft.com/office/drawing/2014/main" id="{9EF01562-D66D-48BC-8C5C-82715334704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956101" y="2095076"/>
                        <a:ext cx="288000" cy="288000"/>
                      </a:xfrm>
                      <a:prstGeom prst="ellipse">
                        <a:avLst/>
                      </a:prstGeom>
                      <a:solidFill>
                        <a:srgbClr val="FF9900"/>
                      </a:solidFill>
                      <a:ln>
                        <a:noFill/>
                      </a:ln>
                      <a:effectLst>
                        <a:glow rad="228600">
                          <a:schemeClr val="accent6">
                            <a:satMod val="175000"/>
                            <a:alpha val="40000"/>
                          </a:schemeClr>
                        </a:glo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33" name="Oval 332">
                        <a:extLst>
                          <a:ext uri="{FF2B5EF4-FFF2-40B4-BE49-F238E27FC236}">
                            <a16:creationId xmlns:a16="http://schemas.microsoft.com/office/drawing/2014/main" id="{BE078EA7-FE8F-4AEE-8678-A1CD9882EBC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163626" y="2743324"/>
                        <a:ext cx="288000" cy="288000"/>
                      </a:xfrm>
                      <a:prstGeom prst="ellipse">
                        <a:avLst/>
                      </a:prstGeom>
                      <a:solidFill>
                        <a:srgbClr val="FF00FF"/>
                      </a:solidFill>
                      <a:ln>
                        <a:noFill/>
                      </a:ln>
                      <a:effectLst>
                        <a:glow rad="228600">
                          <a:srgbClr val="FF00FF">
                            <a:alpha val="40000"/>
                          </a:srgbClr>
                        </a:glo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sp>
                <p:nvSpPr>
                  <p:cNvPr id="325" name="Oval 324">
                    <a:extLst>
                      <a:ext uri="{FF2B5EF4-FFF2-40B4-BE49-F238E27FC236}">
                        <a16:creationId xmlns:a16="http://schemas.microsoft.com/office/drawing/2014/main" id="{F0C1B11E-DF29-4747-8687-EF637CC7618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789761" y="3484013"/>
                    <a:ext cx="288000" cy="288000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B12F9D22-1259-4734-B364-FFBD20BC6C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152942" y="5958229"/>
                <a:ext cx="288000" cy="288000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id="{A9E4DEDC-1E8D-4D75-ABF3-8F1A71787C15}"/>
                </a:ext>
              </a:extLst>
            </p:cNvPr>
            <p:cNvGrpSpPr/>
            <p:nvPr/>
          </p:nvGrpSpPr>
          <p:grpSpPr>
            <a:xfrm>
              <a:off x="9140547" y="3374227"/>
              <a:ext cx="1512000" cy="1512000"/>
              <a:chOff x="9071118" y="3333861"/>
              <a:chExt cx="1512000" cy="1512000"/>
            </a:xfrm>
          </p:grpSpPr>
          <p:grpSp>
            <p:nvGrpSpPr>
              <p:cNvPr id="335" name="Group 334">
                <a:extLst>
                  <a:ext uri="{FF2B5EF4-FFF2-40B4-BE49-F238E27FC236}">
                    <a16:creationId xmlns:a16="http://schemas.microsoft.com/office/drawing/2014/main" id="{31B880BB-609D-49BA-9721-E156EF459E0C}"/>
                  </a:ext>
                </a:extLst>
              </p:cNvPr>
              <p:cNvGrpSpPr/>
              <p:nvPr/>
            </p:nvGrpSpPr>
            <p:grpSpPr>
              <a:xfrm>
                <a:off x="9071118" y="3333861"/>
                <a:ext cx="1512000" cy="1512000"/>
                <a:chOff x="7542631" y="3333861"/>
                <a:chExt cx="1512000" cy="1512000"/>
              </a:xfrm>
            </p:grpSpPr>
            <p:sp>
              <p:nvSpPr>
                <p:cNvPr id="338" name="Rectangle 337">
                  <a:extLst>
                    <a:ext uri="{FF2B5EF4-FFF2-40B4-BE49-F238E27FC236}">
                      <a16:creationId xmlns:a16="http://schemas.microsoft.com/office/drawing/2014/main" id="{60EED3D6-ED54-4EAE-9205-BACB3C489002}"/>
                    </a:ext>
                  </a:extLst>
                </p:cNvPr>
                <p:cNvSpPr/>
                <p:nvPr/>
              </p:nvSpPr>
              <p:spPr>
                <a:xfrm>
                  <a:off x="7542631" y="3333861"/>
                  <a:ext cx="1512000" cy="1512000"/>
                </a:xfrm>
                <a:prstGeom prst="rect">
                  <a:avLst/>
                </a:prstGeom>
                <a:solidFill>
                  <a:schemeClr val="tx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339" name="Group 338">
                  <a:extLst>
                    <a:ext uri="{FF2B5EF4-FFF2-40B4-BE49-F238E27FC236}">
                      <a16:creationId xmlns:a16="http://schemas.microsoft.com/office/drawing/2014/main" id="{3949C263-E8B9-4050-99C4-233EF37E0190}"/>
                    </a:ext>
                  </a:extLst>
                </p:cNvPr>
                <p:cNvGrpSpPr/>
                <p:nvPr/>
              </p:nvGrpSpPr>
              <p:grpSpPr>
                <a:xfrm>
                  <a:off x="7622431" y="3404249"/>
                  <a:ext cx="1298392" cy="1414721"/>
                  <a:chOff x="7622431" y="3404249"/>
                  <a:chExt cx="1298392" cy="1414721"/>
                </a:xfrm>
              </p:grpSpPr>
              <p:grpSp>
                <p:nvGrpSpPr>
                  <p:cNvPr id="340" name="Group 339">
                    <a:extLst>
                      <a:ext uri="{FF2B5EF4-FFF2-40B4-BE49-F238E27FC236}">
                        <a16:creationId xmlns:a16="http://schemas.microsoft.com/office/drawing/2014/main" id="{8A0D5355-C03F-4BCA-9F29-658671B89353}"/>
                      </a:ext>
                    </a:extLst>
                  </p:cNvPr>
                  <p:cNvGrpSpPr/>
                  <p:nvPr/>
                </p:nvGrpSpPr>
                <p:grpSpPr>
                  <a:xfrm>
                    <a:off x="7622431" y="3404249"/>
                    <a:ext cx="1298392" cy="1414721"/>
                    <a:chOff x="6714353" y="1626767"/>
                    <a:chExt cx="1298392" cy="1414721"/>
                  </a:xfrm>
                </p:grpSpPr>
                <p:sp>
                  <p:nvSpPr>
                    <p:cNvPr id="342" name="Oval 341">
                      <a:extLst>
                        <a:ext uri="{FF2B5EF4-FFF2-40B4-BE49-F238E27FC236}">
                          <a16:creationId xmlns:a16="http://schemas.microsoft.com/office/drawing/2014/main" id="{DE64C0C8-EC5D-4024-83BE-43BF7E7BE21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7496660" y="1626767"/>
                      <a:ext cx="288000" cy="288000"/>
                    </a:xfrm>
                    <a:prstGeom prst="ellipse">
                      <a:avLst/>
                    </a:prstGeom>
                    <a:solidFill>
                      <a:srgbClr val="FF00FF"/>
                    </a:solidFill>
                    <a:ln>
                      <a:noFill/>
                    </a:ln>
                    <a:effectLst>
                      <a:glow rad="228600">
                        <a:srgbClr val="FF00FF">
                          <a:alpha val="40000"/>
                        </a:srgb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grpSp>
                  <p:nvGrpSpPr>
                    <p:cNvPr id="343" name="Group 342">
                      <a:extLst>
                        <a:ext uri="{FF2B5EF4-FFF2-40B4-BE49-F238E27FC236}">
                          <a16:creationId xmlns:a16="http://schemas.microsoft.com/office/drawing/2014/main" id="{D7313FD3-682F-4B1B-9966-A55813162CB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714353" y="1694975"/>
                      <a:ext cx="1298392" cy="1346513"/>
                      <a:chOff x="6714353" y="1694975"/>
                      <a:chExt cx="1298392" cy="1346513"/>
                    </a:xfrm>
                  </p:grpSpPr>
                  <p:sp>
                    <p:nvSpPr>
                      <p:cNvPr id="344" name="Oval 343">
                        <a:extLst>
                          <a:ext uri="{FF2B5EF4-FFF2-40B4-BE49-F238E27FC236}">
                            <a16:creationId xmlns:a16="http://schemas.microsoft.com/office/drawing/2014/main" id="{98EFCFA6-BBE6-4082-8F2D-CFD4A791BE8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724745" y="2459318"/>
                        <a:ext cx="288000" cy="288000"/>
                      </a:xfrm>
                      <a:prstGeom prst="ellipse">
                        <a:avLst/>
                      </a:prstGeom>
                      <a:solidFill>
                        <a:srgbClr val="00B0F0"/>
                      </a:solidFill>
                      <a:ln>
                        <a:noFill/>
                      </a:ln>
                      <a:effectLst>
                        <a:glow rad="2286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45" name="Oval 344">
                        <a:extLst>
                          <a:ext uri="{FF2B5EF4-FFF2-40B4-BE49-F238E27FC236}">
                            <a16:creationId xmlns:a16="http://schemas.microsoft.com/office/drawing/2014/main" id="{103659F0-7197-404D-A6FF-FDC16FCF6C2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296588" y="2250734"/>
                        <a:ext cx="288000" cy="288000"/>
                      </a:xfrm>
                      <a:prstGeom prst="ellipse">
                        <a:avLst/>
                      </a:prstGeom>
                      <a:solidFill>
                        <a:srgbClr val="FF00FF"/>
                      </a:solidFill>
                      <a:ln>
                        <a:noFill/>
                      </a:ln>
                      <a:effectLst>
                        <a:glow rad="228600">
                          <a:schemeClr val="accent6">
                            <a:satMod val="175000"/>
                            <a:alpha val="40000"/>
                          </a:schemeClr>
                        </a:glo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46" name="Oval 345">
                        <a:extLst>
                          <a:ext uri="{FF2B5EF4-FFF2-40B4-BE49-F238E27FC236}">
                            <a16:creationId xmlns:a16="http://schemas.microsoft.com/office/drawing/2014/main" id="{2C2B9204-3BB1-4B5F-9819-2EBF90DEB99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716377" y="2055489"/>
                        <a:ext cx="288000" cy="288000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47" name="Oval 346">
                        <a:extLst>
                          <a:ext uri="{FF2B5EF4-FFF2-40B4-BE49-F238E27FC236}">
                            <a16:creationId xmlns:a16="http://schemas.microsoft.com/office/drawing/2014/main" id="{B5FD0117-5514-4AD8-9C7C-4DE96E0745C3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108903" y="2617742"/>
                        <a:ext cx="288000" cy="288000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48" name="Oval 347">
                        <a:extLst>
                          <a:ext uri="{FF2B5EF4-FFF2-40B4-BE49-F238E27FC236}">
                            <a16:creationId xmlns:a16="http://schemas.microsoft.com/office/drawing/2014/main" id="{FAAA50A0-BAE7-43A1-9F3A-0A7A4DEBF8D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714353" y="1694975"/>
                        <a:ext cx="288000" cy="288000"/>
                      </a:xfrm>
                      <a:prstGeom prst="ellipse">
                        <a:avLst/>
                      </a:prstGeom>
                      <a:solidFill>
                        <a:srgbClr val="00B0F0"/>
                      </a:solidFill>
                      <a:ln>
                        <a:noFill/>
                      </a:ln>
                      <a:effectLst>
                        <a:glow rad="228600">
                          <a:schemeClr val="accent6">
                            <a:satMod val="175000"/>
                            <a:alpha val="40000"/>
                          </a:schemeClr>
                        </a:glo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49" name="Oval 348">
                        <a:extLst>
                          <a:ext uri="{FF2B5EF4-FFF2-40B4-BE49-F238E27FC236}">
                            <a16:creationId xmlns:a16="http://schemas.microsoft.com/office/drawing/2014/main" id="{CC2B6454-C117-4F1A-BBA3-A299C09E1C9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496660" y="2753488"/>
                        <a:ext cx="288000" cy="288000"/>
                      </a:xfrm>
                      <a:prstGeom prst="ellipse">
                        <a:avLst/>
                      </a:prstGeom>
                      <a:solidFill>
                        <a:srgbClr val="FF00FF"/>
                      </a:solidFill>
                      <a:ln>
                        <a:noFill/>
                      </a:ln>
                      <a:effectLst>
                        <a:glow rad="228600">
                          <a:srgbClr val="FF00FF">
                            <a:alpha val="40000"/>
                          </a:srgbClr>
                        </a:glo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sp>
                <p:nvSpPr>
                  <p:cNvPr id="341" name="Oval 340">
                    <a:extLst>
                      <a:ext uri="{FF2B5EF4-FFF2-40B4-BE49-F238E27FC236}">
                        <a16:creationId xmlns:a16="http://schemas.microsoft.com/office/drawing/2014/main" id="{EEDD2ED2-186C-40A4-AFF5-4BAC187DF21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035486" y="3617838"/>
                    <a:ext cx="288000" cy="288000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7B9F500E-346D-49E5-836C-8CBDB91C34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24469" y="4489034"/>
                <a:ext cx="288000" cy="2880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B0F30A86-505C-4AA1-A567-77AA15FEDC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33669" y="3931686"/>
                <a:ext cx="288000" cy="2880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684AA5CF-A7BB-4039-8907-AC5366EA89D6}"/>
                </a:ext>
              </a:extLst>
            </p:cNvPr>
            <p:cNvGrpSpPr/>
            <p:nvPr/>
          </p:nvGrpSpPr>
          <p:grpSpPr>
            <a:xfrm>
              <a:off x="7600058" y="4896147"/>
              <a:ext cx="1512000" cy="1512000"/>
              <a:chOff x="7548981" y="3333861"/>
              <a:chExt cx="1512000" cy="1512000"/>
            </a:xfrm>
          </p:grpSpPr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id="{E5E889C3-CD0E-4F46-A208-63984CCE059C}"/>
                  </a:ext>
                </a:extLst>
              </p:cNvPr>
              <p:cNvSpPr/>
              <p:nvPr/>
            </p:nvSpPr>
            <p:spPr>
              <a:xfrm>
                <a:off x="7548981" y="3333861"/>
                <a:ext cx="1512000" cy="1512000"/>
              </a:xfrm>
              <a:prstGeom prst="rect">
                <a:avLst/>
              </a:prstGeom>
              <a:solidFill>
                <a:schemeClr val="tx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52" name="Group 351">
                <a:extLst>
                  <a:ext uri="{FF2B5EF4-FFF2-40B4-BE49-F238E27FC236}">
                    <a16:creationId xmlns:a16="http://schemas.microsoft.com/office/drawing/2014/main" id="{2F4319CC-F58B-46E7-BDED-7854CAF10424}"/>
                  </a:ext>
                </a:extLst>
              </p:cNvPr>
              <p:cNvGrpSpPr/>
              <p:nvPr/>
            </p:nvGrpSpPr>
            <p:grpSpPr>
              <a:xfrm>
                <a:off x="7669047" y="3406890"/>
                <a:ext cx="1336421" cy="1315681"/>
                <a:chOff x="7669047" y="3406890"/>
                <a:chExt cx="1336421" cy="1315681"/>
              </a:xfrm>
            </p:grpSpPr>
            <p:grpSp>
              <p:nvGrpSpPr>
                <p:cNvPr id="353" name="Group 352">
                  <a:extLst>
                    <a:ext uri="{FF2B5EF4-FFF2-40B4-BE49-F238E27FC236}">
                      <a16:creationId xmlns:a16="http://schemas.microsoft.com/office/drawing/2014/main" id="{EB8C49D6-31AF-4A7F-BD17-D21C17F37A1A}"/>
                    </a:ext>
                  </a:extLst>
                </p:cNvPr>
                <p:cNvGrpSpPr/>
                <p:nvPr/>
              </p:nvGrpSpPr>
              <p:grpSpPr>
                <a:xfrm>
                  <a:off x="7766714" y="3406890"/>
                  <a:ext cx="1238754" cy="1315681"/>
                  <a:chOff x="6858636" y="1629408"/>
                  <a:chExt cx="1238754" cy="1315681"/>
                </a:xfrm>
              </p:grpSpPr>
              <p:sp>
                <p:nvSpPr>
                  <p:cNvPr id="355" name="Oval 354">
                    <a:extLst>
                      <a:ext uri="{FF2B5EF4-FFF2-40B4-BE49-F238E27FC236}">
                        <a16:creationId xmlns:a16="http://schemas.microsoft.com/office/drawing/2014/main" id="{362630FD-B4AB-40A4-872A-363E9D91F3D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809390" y="1629408"/>
                    <a:ext cx="288000" cy="288000"/>
                  </a:xfrm>
                  <a:prstGeom prst="ellipse">
                    <a:avLst/>
                  </a:prstGeom>
                  <a:solidFill>
                    <a:srgbClr val="FF00FF"/>
                  </a:solidFill>
                  <a:ln>
                    <a:noFill/>
                  </a:ln>
                  <a:effectLst>
                    <a:glow rad="228600">
                      <a:srgbClr val="FF00FF">
                        <a:alpha val="40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356" name="Group 355">
                    <a:extLst>
                      <a:ext uri="{FF2B5EF4-FFF2-40B4-BE49-F238E27FC236}">
                        <a16:creationId xmlns:a16="http://schemas.microsoft.com/office/drawing/2014/main" id="{FCD85A06-8F4A-4224-8B81-604A9B35607E}"/>
                      </a:ext>
                    </a:extLst>
                  </p:cNvPr>
                  <p:cNvGrpSpPr/>
                  <p:nvPr/>
                </p:nvGrpSpPr>
                <p:grpSpPr>
                  <a:xfrm>
                    <a:off x="6858636" y="1890844"/>
                    <a:ext cx="1115210" cy="1054245"/>
                    <a:chOff x="6858636" y="1890844"/>
                    <a:chExt cx="1115210" cy="1054245"/>
                  </a:xfrm>
                </p:grpSpPr>
                <p:sp>
                  <p:nvSpPr>
                    <p:cNvPr id="357" name="Oval 356">
                      <a:extLst>
                        <a:ext uri="{FF2B5EF4-FFF2-40B4-BE49-F238E27FC236}">
                          <a16:creationId xmlns:a16="http://schemas.microsoft.com/office/drawing/2014/main" id="{F50D13EC-8A79-4912-BD76-9D287FF46A8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7685846" y="2627214"/>
                      <a:ext cx="288000" cy="288000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58" name="Oval 357">
                      <a:extLst>
                        <a:ext uri="{FF2B5EF4-FFF2-40B4-BE49-F238E27FC236}">
                          <a16:creationId xmlns:a16="http://schemas.microsoft.com/office/drawing/2014/main" id="{F3E2DF0E-348E-4EAC-8BCE-CF241EEA93E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7684903" y="2144903"/>
                      <a:ext cx="288000" cy="288000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>
                      <a:noFill/>
                    </a:ln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59" name="Oval 358">
                      <a:extLst>
                        <a:ext uri="{FF2B5EF4-FFF2-40B4-BE49-F238E27FC236}">
                          <a16:creationId xmlns:a16="http://schemas.microsoft.com/office/drawing/2014/main" id="{AF576F7F-1CED-4E22-BC7A-B291E0F075D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7396903" y="1890844"/>
                      <a:ext cx="288000" cy="288000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60" name="Oval 359">
                      <a:extLst>
                        <a:ext uri="{FF2B5EF4-FFF2-40B4-BE49-F238E27FC236}">
                          <a16:creationId xmlns:a16="http://schemas.microsoft.com/office/drawing/2014/main" id="{2D8D0F0F-75DB-461E-A25B-B74D1BD5757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6858636" y="2657089"/>
                      <a:ext cx="288000" cy="2880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noFill/>
                    </a:ln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61" name="Oval 360">
                      <a:extLst>
                        <a:ext uri="{FF2B5EF4-FFF2-40B4-BE49-F238E27FC236}">
                          <a16:creationId xmlns:a16="http://schemas.microsoft.com/office/drawing/2014/main" id="{605606F6-7D34-414C-B42F-A9671062F4A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6955535" y="2103400"/>
                      <a:ext cx="288000" cy="288000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>
                      <a:noFill/>
                    </a:ln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62" name="Oval 361">
                      <a:extLst>
                        <a:ext uri="{FF2B5EF4-FFF2-40B4-BE49-F238E27FC236}">
                          <a16:creationId xmlns:a16="http://schemas.microsoft.com/office/drawing/2014/main" id="{9843595D-4C86-485E-A229-6550BB10517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7244535" y="2369309"/>
                      <a:ext cx="288000" cy="288000"/>
                    </a:xfrm>
                    <a:prstGeom prst="ellipse">
                      <a:avLst/>
                    </a:prstGeom>
                    <a:solidFill>
                      <a:srgbClr val="FF00FF"/>
                    </a:solidFill>
                    <a:ln>
                      <a:noFill/>
                    </a:ln>
                    <a:effectLst>
                      <a:glow rad="228600">
                        <a:srgbClr val="FF00FF">
                          <a:alpha val="40000"/>
                        </a:srgb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354" name="Oval 353">
                  <a:extLst>
                    <a:ext uri="{FF2B5EF4-FFF2-40B4-BE49-F238E27FC236}">
                      <a16:creationId xmlns:a16="http://schemas.microsoft.com/office/drawing/2014/main" id="{A9B57813-5BE7-43C0-82E6-8AF8D23374D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669047" y="3460038"/>
                  <a:ext cx="288000" cy="2880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4D4B5852-9BA9-4573-98F7-060026FC87EF}"/>
              </a:ext>
            </a:extLst>
          </p:cNvPr>
          <p:cNvGrpSpPr/>
          <p:nvPr/>
        </p:nvGrpSpPr>
        <p:grpSpPr>
          <a:xfrm>
            <a:off x="4900200" y="2324252"/>
            <a:ext cx="2256795" cy="812334"/>
            <a:chOff x="4301009" y="2338537"/>
            <a:chExt cx="2256795" cy="812334"/>
          </a:xfrm>
        </p:grpSpPr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42A80DB3-D47A-4486-A60B-1F0CAE1A098E}"/>
                </a:ext>
              </a:extLst>
            </p:cNvPr>
            <p:cNvSpPr txBox="1"/>
            <p:nvPr/>
          </p:nvSpPr>
          <p:spPr>
            <a:xfrm>
              <a:off x="5767203" y="2750761"/>
              <a:ext cx="7906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/>
                <a:t>Lanes</a:t>
              </a:r>
            </a:p>
          </p:txBody>
        </p:sp>
        <p:cxnSp>
          <p:nvCxnSpPr>
            <p:cNvPr id="1043" name="Straight Arrow Connector 1042">
              <a:extLst>
                <a:ext uri="{FF2B5EF4-FFF2-40B4-BE49-F238E27FC236}">
                  <a16:creationId xmlns:a16="http://schemas.microsoft.com/office/drawing/2014/main" id="{44A621A3-98DC-4E22-94C2-CC685C6C02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1009" y="2338537"/>
              <a:ext cx="426474" cy="18769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1" name="Straight Arrow Connector 370">
              <a:extLst>
                <a:ext uri="{FF2B5EF4-FFF2-40B4-BE49-F238E27FC236}">
                  <a16:creationId xmlns:a16="http://schemas.microsoft.com/office/drawing/2014/main" id="{CE29730C-7E47-4BE7-9021-A692D47C8A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30069" y="2452956"/>
              <a:ext cx="426474" cy="18769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2" name="Straight Arrow Connector 371">
              <a:extLst>
                <a:ext uri="{FF2B5EF4-FFF2-40B4-BE49-F238E27FC236}">
                  <a16:creationId xmlns:a16="http://schemas.microsoft.com/office/drawing/2014/main" id="{6AEF409D-90AA-47EE-93EC-34DFD95122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7910" y="2627493"/>
              <a:ext cx="426474" cy="18769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3" name="Straight Arrow Connector 372">
              <a:extLst>
                <a:ext uri="{FF2B5EF4-FFF2-40B4-BE49-F238E27FC236}">
                  <a16:creationId xmlns:a16="http://schemas.microsoft.com/office/drawing/2014/main" id="{45D64FC0-332D-4812-91B4-D3426F3D1C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77456" y="2833531"/>
              <a:ext cx="426474" cy="18769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6" name="Straight Connector 1045">
              <a:extLst>
                <a:ext uri="{FF2B5EF4-FFF2-40B4-BE49-F238E27FC236}">
                  <a16:creationId xmlns:a16="http://schemas.microsoft.com/office/drawing/2014/main" id="{5EF4B587-3E8A-4954-83D8-5A3581EB8DF6}"/>
                </a:ext>
              </a:extLst>
            </p:cNvPr>
            <p:cNvCxnSpPr/>
            <p:nvPr/>
          </p:nvCxnSpPr>
          <p:spPr>
            <a:xfrm>
              <a:off x="4718697" y="2338537"/>
              <a:ext cx="1099755" cy="60140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51" name="Group 1050">
            <a:extLst>
              <a:ext uri="{FF2B5EF4-FFF2-40B4-BE49-F238E27FC236}">
                <a16:creationId xmlns:a16="http://schemas.microsoft.com/office/drawing/2014/main" id="{6C0A4E3D-550B-4DE9-B22D-CF8F1EB3AD42}"/>
              </a:ext>
            </a:extLst>
          </p:cNvPr>
          <p:cNvGrpSpPr/>
          <p:nvPr/>
        </p:nvGrpSpPr>
        <p:grpSpPr>
          <a:xfrm>
            <a:off x="2924607" y="3094906"/>
            <a:ext cx="2712213" cy="1372710"/>
            <a:chOff x="2499367" y="3181288"/>
            <a:chExt cx="2712213" cy="1372710"/>
          </a:xfrm>
        </p:grpSpPr>
        <p:sp>
          <p:nvSpPr>
            <p:cNvPr id="385" name="Rectangle 23">
              <a:extLst>
                <a:ext uri="{FF2B5EF4-FFF2-40B4-BE49-F238E27FC236}">
                  <a16:creationId xmlns:a16="http://schemas.microsoft.com/office/drawing/2014/main" id="{B1238A48-ADF3-4041-8D6A-4F1D01A0E985}"/>
                </a:ext>
              </a:extLst>
            </p:cNvPr>
            <p:cNvSpPr/>
            <p:nvPr/>
          </p:nvSpPr>
          <p:spPr>
            <a:xfrm rot="237983">
              <a:off x="4301939" y="3181288"/>
              <a:ext cx="909641" cy="487464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402956 w 914400"/>
                <a:gd name="connsiteY0" fmla="*/ 0 h 1053884"/>
                <a:gd name="connsiteX1" fmla="*/ 914400 w 914400"/>
                <a:gd name="connsiteY1" fmla="*/ 139484 h 1053884"/>
                <a:gd name="connsiteX2" fmla="*/ 914400 w 914400"/>
                <a:gd name="connsiteY2" fmla="*/ 1053884 h 1053884"/>
                <a:gd name="connsiteX3" fmla="*/ 0 w 914400"/>
                <a:gd name="connsiteY3" fmla="*/ 1053884 h 1053884"/>
                <a:gd name="connsiteX4" fmla="*/ 402956 w 914400"/>
                <a:gd name="connsiteY4" fmla="*/ 0 h 1053884"/>
                <a:gd name="connsiteX0" fmla="*/ 402956 w 1673817"/>
                <a:gd name="connsiteY0" fmla="*/ 0 h 1053884"/>
                <a:gd name="connsiteX1" fmla="*/ 1673817 w 1673817"/>
                <a:gd name="connsiteY1" fmla="*/ 650928 h 1053884"/>
                <a:gd name="connsiteX2" fmla="*/ 914400 w 1673817"/>
                <a:gd name="connsiteY2" fmla="*/ 1053884 h 1053884"/>
                <a:gd name="connsiteX3" fmla="*/ 0 w 1673817"/>
                <a:gd name="connsiteY3" fmla="*/ 1053884 h 1053884"/>
                <a:gd name="connsiteX4" fmla="*/ 402956 w 1673817"/>
                <a:gd name="connsiteY4" fmla="*/ 0 h 1053884"/>
                <a:gd name="connsiteX0" fmla="*/ 402956 w 1673817"/>
                <a:gd name="connsiteY0" fmla="*/ 0 h 1301857"/>
                <a:gd name="connsiteX1" fmla="*/ 1673817 w 1673817"/>
                <a:gd name="connsiteY1" fmla="*/ 650928 h 1301857"/>
                <a:gd name="connsiteX2" fmla="*/ 433953 w 1673817"/>
                <a:gd name="connsiteY2" fmla="*/ 1301857 h 1301857"/>
                <a:gd name="connsiteX3" fmla="*/ 0 w 1673817"/>
                <a:gd name="connsiteY3" fmla="*/ 1053884 h 1301857"/>
                <a:gd name="connsiteX4" fmla="*/ 402956 w 1673817"/>
                <a:gd name="connsiteY4" fmla="*/ 0 h 1301857"/>
                <a:gd name="connsiteX0" fmla="*/ 1201119 w 2471980"/>
                <a:gd name="connsiteY0" fmla="*/ 0 h 1301857"/>
                <a:gd name="connsiteX1" fmla="*/ 2471980 w 2471980"/>
                <a:gd name="connsiteY1" fmla="*/ 650928 h 1301857"/>
                <a:gd name="connsiteX2" fmla="*/ 1232116 w 2471980"/>
                <a:gd name="connsiteY2" fmla="*/ 1301857 h 1301857"/>
                <a:gd name="connsiteX3" fmla="*/ 0 w 2471980"/>
                <a:gd name="connsiteY3" fmla="*/ 658677 h 1301857"/>
                <a:gd name="connsiteX4" fmla="*/ 1201119 w 2471980"/>
                <a:gd name="connsiteY4" fmla="*/ 0 h 1301857"/>
                <a:gd name="connsiteX0" fmla="*/ 1208868 w 2471980"/>
                <a:gd name="connsiteY0" fmla="*/ 0 h 1286359"/>
                <a:gd name="connsiteX1" fmla="*/ 2471980 w 2471980"/>
                <a:gd name="connsiteY1" fmla="*/ 635430 h 1286359"/>
                <a:gd name="connsiteX2" fmla="*/ 1232116 w 2471980"/>
                <a:gd name="connsiteY2" fmla="*/ 1286359 h 1286359"/>
                <a:gd name="connsiteX3" fmla="*/ 0 w 2471980"/>
                <a:gd name="connsiteY3" fmla="*/ 643179 h 1286359"/>
                <a:gd name="connsiteX4" fmla="*/ 1208868 w 2471980"/>
                <a:gd name="connsiteY4" fmla="*/ 0 h 1286359"/>
                <a:gd name="connsiteX0" fmla="*/ 1208868 w 2471980"/>
                <a:gd name="connsiteY0" fmla="*/ 0 h 1819692"/>
                <a:gd name="connsiteX1" fmla="*/ 2471980 w 2471980"/>
                <a:gd name="connsiteY1" fmla="*/ 635430 h 1819692"/>
                <a:gd name="connsiteX2" fmla="*/ 229610 w 2471980"/>
                <a:gd name="connsiteY2" fmla="*/ 1819692 h 1819692"/>
                <a:gd name="connsiteX3" fmla="*/ 0 w 2471980"/>
                <a:gd name="connsiteY3" fmla="*/ 643179 h 1819692"/>
                <a:gd name="connsiteX4" fmla="*/ 1208868 w 2471980"/>
                <a:gd name="connsiteY4" fmla="*/ 0 h 1819692"/>
                <a:gd name="connsiteX0" fmla="*/ 1808642 w 3071754"/>
                <a:gd name="connsiteY0" fmla="*/ 0 h 1819692"/>
                <a:gd name="connsiteX1" fmla="*/ 3071754 w 3071754"/>
                <a:gd name="connsiteY1" fmla="*/ 635430 h 1819692"/>
                <a:gd name="connsiteX2" fmla="*/ 829384 w 3071754"/>
                <a:gd name="connsiteY2" fmla="*/ 1819692 h 1819692"/>
                <a:gd name="connsiteX3" fmla="*/ -2 w 3071754"/>
                <a:gd name="connsiteY3" fmla="*/ 1066776 h 1819692"/>
                <a:gd name="connsiteX4" fmla="*/ 1808642 w 3071754"/>
                <a:gd name="connsiteY4" fmla="*/ 0 h 1819692"/>
                <a:gd name="connsiteX0" fmla="*/ 2124032 w 3387144"/>
                <a:gd name="connsiteY0" fmla="*/ 0 h 1819692"/>
                <a:gd name="connsiteX1" fmla="*/ 3387144 w 3387144"/>
                <a:gd name="connsiteY1" fmla="*/ 635430 h 1819692"/>
                <a:gd name="connsiteX2" fmla="*/ 1144774 w 3387144"/>
                <a:gd name="connsiteY2" fmla="*/ 1819692 h 1819692"/>
                <a:gd name="connsiteX3" fmla="*/ -1 w 3387144"/>
                <a:gd name="connsiteY3" fmla="*/ 1252356 h 1819692"/>
                <a:gd name="connsiteX4" fmla="*/ 2124032 w 3387144"/>
                <a:gd name="connsiteY4" fmla="*/ 0 h 1819692"/>
                <a:gd name="connsiteX0" fmla="*/ 2124032 w 3387144"/>
                <a:gd name="connsiteY0" fmla="*/ 0 h 1930623"/>
                <a:gd name="connsiteX1" fmla="*/ 3387144 w 3387144"/>
                <a:gd name="connsiteY1" fmla="*/ 635430 h 1930623"/>
                <a:gd name="connsiteX2" fmla="*/ 1316627 w 3387144"/>
                <a:gd name="connsiteY2" fmla="*/ 1930622 h 1930623"/>
                <a:gd name="connsiteX3" fmla="*/ -1 w 3387144"/>
                <a:gd name="connsiteY3" fmla="*/ 1252356 h 1930623"/>
                <a:gd name="connsiteX4" fmla="*/ 2124032 w 3387144"/>
                <a:gd name="connsiteY4" fmla="*/ 0 h 1930623"/>
                <a:gd name="connsiteX0" fmla="*/ 2124032 w 3387144"/>
                <a:gd name="connsiteY0" fmla="*/ 0 h 1814045"/>
                <a:gd name="connsiteX1" fmla="*/ 3387144 w 3387144"/>
                <a:gd name="connsiteY1" fmla="*/ 635430 h 1814045"/>
                <a:gd name="connsiteX2" fmla="*/ 1226454 w 3387144"/>
                <a:gd name="connsiteY2" fmla="*/ 1814044 h 1814045"/>
                <a:gd name="connsiteX3" fmla="*/ -1 w 3387144"/>
                <a:gd name="connsiteY3" fmla="*/ 1252356 h 1814045"/>
                <a:gd name="connsiteX4" fmla="*/ 2124032 w 3387144"/>
                <a:gd name="connsiteY4" fmla="*/ 0 h 1814045"/>
                <a:gd name="connsiteX0" fmla="*/ 2124032 w 3387144"/>
                <a:gd name="connsiteY0" fmla="*/ 0 h 1930628"/>
                <a:gd name="connsiteX1" fmla="*/ 3387144 w 3387144"/>
                <a:gd name="connsiteY1" fmla="*/ 635430 h 1930628"/>
                <a:gd name="connsiteX2" fmla="*/ 1316626 w 3387144"/>
                <a:gd name="connsiteY2" fmla="*/ 1930629 h 1930628"/>
                <a:gd name="connsiteX3" fmla="*/ -1 w 3387144"/>
                <a:gd name="connsiteY3" fmla="*/ 1252356 h 1930628"/>
                <a:gd name="connsiteX4" fmla="*/ 2124032 w 3387144"/>
                <a:gd name="connsiteY4" fmla="*/ 0 h 1930628"/>
                <a:gd name="connsiteX0" fmla="*/ 2124032 w 3547671"/>
                <a:gd name="connsiteY0" fmla="*/ 0 h 1930628"/>
                <a:gd name="connsiteX1" fmla="*/ 3547671 w 3547671"/>
                <a:gd name="connsiteY1" fmla="*/ 583383 h 1930628"/>
                <a:gd name="connsiteX2" fmla="*/ 1316626 w 3547671"/>
                <a:gd name="connsiteY2" fmla="*/ 1930629 h 1930628"/>
                <a:gd name="connsiteX3" fmla="*/ -1 w 3547671"/>
                <a:gd name="connsiteY3" fmla="*/ 1252356 h 1930628"/>
                <a:gd name="connsiteX4" fmla="*/ 2124032 w 3547671"/>
                <a:gd name="connsiteY4" fmla="*/ 0 h 1930628"/>
                <a:gd name="connsiteX0" fmla="*/ 2386656 w 3810295"/>
                <a:gd name="connsiteY0" fmla="*/ 0 h 1930628"/>
                <a:gd name="connsiteX1" fmla="*/ 3810295 w 3810295"/>
                <a:gd name="connsiteY1" fmla="*/ 583383 h 1930628"/>
                <a:gd name="connsiteX2" fmla="*/ 1579250 w 3810295"/>
                <a:gd name="connsiteY2" fmla="*/ 1930629 h 1930628"/>
                <a:gd name="connsiteX3" fmla="*/ 1 w 3810295"/>
                <a:gd name="connsiteY3" fmla="*/ 1311466 h 1930628"/>
                <a:gd name="connsiteX4" fmla="*/ 2386656 w 3810295"/>
                <a:gd name="connsiteY4" fmla="*/ 0 h 1930628"/>
                <a:gd name="connsiteX0" fmla="*/ 2386656 w 3810295"/>
                <a:gd name="connsiteY0" fmla="*/ 0 h 2024828"/>
                <a:gd name="connsiteX1" fmla="*/ 3810295 w 3810295"/>
                <a:gd name="connsiteY1" fmla="*/ 583383 h 2024828"/>
                <a:gd name="connsiteX2" fmla="*/ 1401138 w 3810295"/>
                <a:gd name="connsiteY2" fmla="*/ 2024830 h 2024828"/>
                <a:gd name="connsiteX3" fmla="*/ 1 w 3810295"/>
                <a:gd name="connsiteY3" fmla="*/ 1311466 h 2024828"/>
                <a:gd name="connsiteX4" fmla="*/ 2386656 w 3810295"/>
                <a:gd name="connsiteY4" fmla="*/ 0 h 2024828"/>
                <a:gd name="connsiteX0" fmla="*/ 2443673 w 3810295"/>
                <a:gd name="connsiteY0" fmla="*/ -1 h 2090179"/>
                <a:gd name="connsiteX1" fmla="*/ 3810295 w 3810295"/>
                <a:gd name="connsiteY1" fmla="*/ 648734 h 2090179"/>
                <a:gd name="connsiteX2" fmla="*/ 1401138 w 3810295"/>
                <a:gd name="connsiteY2" fmla="*/ 2090181 h 2090179"/>
                <a:gd name="connsiteX3" fmla="*/ 1 w 3810295"/>
                <a:gd name="connsiteY3" fmla="*/ 1376817 h 2090179"/>
                <a:gd name="connsiteX4" fmla="*/ 2443673 w 3810295"/>
                <a:gd name="connsiteY4" fmla="*/ -1 h 2090179"/>
                <a:gd name="connsiteX0" fmla="*/ 2443673 w 3909560"/>
                <a:gd name="connsiteY0" fmla="*/ -1 h 2090179"/>
                <a:gd name="connsiteX1" fmla="*/ 3909559 w 3909560"/>
                <a:gd name="connsiteY1" fmla="*/ 600921 h 2090179"/>
                <a:gd name="connsiteX2" fmla="*/ 1401138 w 3909560"/>
                <a:gd name="connsiteY2" fmla="*/ 2090181 h 2090179"/>
                <a:gd name="connsiteX3" fmla="*/ 1 w 3909560"/>
                <a:gd name="connsiteY3" fmla="*/ 1376817 h 2090179"/>
                <a:gd name="connsiteX4" fmla="*/ 2443673 w 3909560"/>
                <a:gd name="connsiteY4" fmla="*/ -1 h 2090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9560" h="2090179">
                  <a:moveTo>
                    <a:pt x="2443673" y="-1"/>
                  </a:moveTo>
                  <a:lnTo>
                    <a:pt x="3909559" y="600921"/>
                  </a:lnTo>
                  <a:lnTo>
                    <a:pt x="1401138" y="2090181"/>
                  </a:lnTo>
                  <a:lnTo>
                    <a:pt x="1" y="1376817"/>
                  </a:lnTo>
                  <a:lnTo>
                    <a:pt x="2443673" y="-1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6" name="Rectangle 23">
              <a:extLst>
                <a:ext uri="{FF2B5EF4-FFF2-40B4-BE49-F238E27FC236}">
                  <a16:creationId xmlns:a16="http://schemas.microsoft.com/office/drawing/2014/main" id="{D58917B4-0AE4-40FA-B875-6EA6B16BB2C4}"/>
                </a:ext>
              </a:extLst>
            </p:cNvPr>
            <p:cNvSpPr/>
            <p:nvPr/>
          </p:nvSpPr>
          <p:spPr>
            <a:xfrm rot="237983">
              <a:off x="3698224" y="3476996"/>
              <a:ext cx="909641" cy="487464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402956 w 914400"/>
                <a:gd name="connsiteY0" fmla="*/ 0 h 1053884"/>
                <a:gd name="connsiteX1" fmla="*/ 914400 w 914400"/>
                <a:gd name="connsiteY1" fmla="*/ 139484 h 1053884"/>
                <a:gd name="connsiteX2" fmla="*/ 914400 w 914400"/>
                <a:gd name="connsiteY2" fmla="*/ 1053884 h 1053884"/>
                <a:gd name="connsiteX3" fmla="*/ 0 w 914400"/>
                <a:gd name="connsiteY3" fmla="*/ 1053884 h 1053884"/>
                <a:gd name="connsiteX4" fmla="*/ 402956 w 914400"/>
                <a:gd name="connsiteY4" fmla="*/ 0 h 1053884"/>
                <a:gd name="connsiteX0" fmla="*/ 402956 w 1673817"/>
                <a:gd name="connsiteY0" fmla="*/ 0 h 1053884"/>
                <a:gd name="connsiteX1" fmla="*/ 1673817 w 1673817"/>
                <a:gd name="connsiteY1" fmla="*/ 650928 h 1053884"/>
                <a:gd name="connsiteX2" fmla="*/ 914400 w 1673817"/>
                <a:gd name="connsiteY2" fmla="*/ 1053884 h 1053884"/>
                <a:gd name="connsiteX3" fmla="*/ 0 w 1673817"/>
                <a:gd name="connsiteY3" fmla="*/ 1053884 h 1053884"/>
                <a:gd name="connsiteX4" fmla="*/ 402956 w 1673817"/>
                <a:gd name="connsiteY4" fmla="*/ 0 h 1053884"/>
                <a:gd name="connsiteX0" fmla="*/ 402956 w 1673817"/>
                <a:gd name="connsiteY0" fmla="*/ 0 h 1301857"/>
                <a:gd name="connsiteX1" fmla="*/ 1673817 w 1673817"/>
                <a:gd name="connsiteY1" fmla="*/ 650928 h 1301857"/>
                <a:gd name="connsiteX2" fmla="*/ 433953 w 1673817"/>
                <a:gd name="connsiteY2" fmla="*/ 1301857 h 1301857"/>
                <a:gd name="connsiteX3" fmla="*/ 0 w 1673817"/>
                <a:gd name="connsiteY3" fmla="*/ 1053884 h 1301857"/>
                <a:gd name="connsiteX4" fmla="*/ 402956 w 1673817"/>
                <a:gd name="connsiteY4" fmla="*/ 0 h 1301857"/>
                <a:gd name="connsiteX0" fmla="*/ 1201119 w 2471980"/>
                <a:gd name="connsiteY0" fmla="*/ 0 h 1301857"/>
                <a:gd name="connsiteX1" fmla="*/ 2471980 w 2471980"/>
                <a:gd name="connsiteY1" fmla="*/ 650928 h 1301857"/>
                <a:gd name="connsiteX2" fmla="*/ 1232116 w 2471980"/>
                <a:gd name="connsiteY2" fmla="*/ 1301857 h 1301857"/>
                <a:gd name="connsiteX3" fmla="*/ 0 w 2471980"/>
                <a:gd name="connsiteY3" fmla="*/ 658677 h 1301857"/>
                <a:gd name="connsiteX4" fmla="*/ 1201119 w 2471980"/>
                <a:gd name="connsiteY4" fmla="*/ 0 h 1301857"/>
                <a:gd name="connsiteX0" fmla="*/ 1208868 w 2471980"/>
                <a:gd name="connsiteY0" fmla="*/ 0 h 1286359"/>
                <a:gd name="connsiteX1" fmla="*/ 2471980 w 2471980"/>
                <a:gd name="connsiteY1" fmla="*/ 635430 h 1286359"/>
                <a:gd name="connsiteX2" fmla="*/ 1232116 w 2471980"/>
                <a:gd name="connsiteY2" fmla="*/ 1286359 h 1286359"/>
                <a:gd name="connsiteX3" fmla="*/ 0 w 2471980"/>
                <a:gd name="connsiteY3" fmla="*/ 643179 h 1286359"/>
                <a:gd name="connsiteX4" fmla="*/ 1208868 w 2471980"/>
                <a:gd name="connsiteY4" fmla="*/ 0 h 1286359"/>
                <a:gd name="connsiteX0" fmla="*/ 1208868 w 2471980"/>
                <a:gd name="connsiteY0" fmla="*/ 0 h 1819692"/>
                <a:gd name="connsiteX1" fmla="*/ 2471980 w 2471980"/>
                <a:gd name="connsiteY1" fmla="*/ 635430 h 1819692"/>
                <a:gd name="connsiteX2" fmla="*/ 229610 w 2471980"/>
                <a:gd name="connsiteY2" fmla="*/ 1819692 h 1819692"/>
                <a:gd name="connsiteX3" fmla="*/ 0 w 2471980"/>
                <a:gd name="connsiteY3" fmla="*/ 643179 h 1819692"/>
                <a:gd name="connsiteX4" fmla="*/ 1208868 w 2471980"/>
                <a:gd name="connsiteY4" fmla="*/ 0 h 1819692"/>
                <a:gd name="connsiteX0" fmla="*/ 1808642 w 3071754"/>
                <a:gd name="connsiteY0" fmla="*/ 0 h 1819692"/>
                <a:gd name="connsiteX1" fmla="*/ 3071754 w 3071754"/>
                <a:gd name="connsiteY1" fmla="*/ 635430 h 1819692"/>
                <a:gd name="connsiteX2" fmla="*/ 829384 w 3071754"/>
                <a:gd name="connsiteY2" fmla="*/ 1819692 h 1819692"/>
                <a:gd name="connsiteX3" fmla="*/ -2 w 3071754"/>
                <a:gd name="connsiteY3" fmla="*/ 1066776 h 1819692"/>
                <a:gd name="connsiteX4" fmla="*/ 1808642 w 3071754"/>
                <a:gd name="connsiteY4" fmla="*/ 0 h 1819692"/>
                <a:gd name="connsiteX0" fmla="*/ 2124032 w 3387144"/>
                <a:gd name="connsiteY0" fmla="*/ 0 h 1819692"/>
                <a:gd name="connsiteX1" fmla="*/ 3387144 w 3387144"/>
                <a:gd name="connsiteY1" fmla="*/ 635430 h 1819692"/>
                <a:gd name="connsiteX2" fmla="*/ 1144774 w 3387144"/>
                <a:gd name="connsiteY2" fmla="*/ 1819692 h 1819692"/>
                <a:gd name="connsiteX3" fmla="*/ -1 w 3387144"/>
                <a:gd name="connsiteY3" fmla="*/ 1252356 h 1819692"/>
                <a:gd name="connsiteX4" fmla="*/ 2124032 w 3387144"/>
                <a:gd name="connsiteY4" fmla="*/ 0 h 1819692"/>
                <a:gd name="connsiteX0" fmla="*/ 2124032 w 3387144"/>
                <a:gd name="connsiteY0" fmla="*/ 0 h 1930623"/>
                <a:gd name="connsiteX1" fmla="*/ 3387144 w 3387144"/>
                <a:gd name="connsiteY1" fmla="*/ 635430 h 1930623"/>
                <a:gd name="connsiteX2" fmla="*/ 1316627 w 3387144"/>
                <a:gd name="connsiteY2" fmla="*/ 1930622 h 1930623"/>
                <a:gd name="connsiteX3" fmla="*/ -1 w 3387144"/>
                <a:gd name="connsiteY3" fmla="*/ 1252356 h 1930623"/>
                <a:gd name="connsiteX4" fmla="*/ 2124032 w 3387144"/>
                <a:gd name="connsiteY4" fmla="*/ 0 h 1930623"/>
                <a:gd name="connsiteX0" fmla="*/ 2124032 w 3387144"/>
                <a:gd name="connsiteY0" fmla="*/ 0 h 1814045"/>
                <a:gd name="connsiteX1" fmla="*/ 3387144 w 3387144"/>
                <a:gd name="connsiteY1" fmla="*/ 635430 h 1814045"/>
                <a:gd name="connsiteX2" fmla="*/ 1226454 w 3387144"/>
                <a:gd name="connsiteY2" fmla="*/ 1814044 h 1814045"/>
                <a:gd name="connsiteX3" fmla="*/ -1 w 3387144"/>
                <a:gd name="connsiteY3" fmla="*/ 1252356 h 1814045"/>
                <a:gd name="connsiteX4" fmla="*/ 2124032 w 3387144"/>
                <a:gd name="connsiteY4" fmla="*/ 0 h 1814045"/>
                <a:gd name="connsiteX0" fmla="*/ 2124032 w 3387144"/>
                <a:gd name="connsiteY0" fmla="*/ 0 h 1930628"/>
                <a:gd name="connsiteX1" fmla="*/ 3387144 w 3387144"/>
                <a:gd name="connsiteY1" fmla="*/ 635430 h 1930628"/>
                <a:gd name="connsiteX2" fmla="*/ 1316626 w 3387144"/>
                <a:gd name="connsiteY2" fmla="*/ 1930629 h 1930628"/>
                <a:gd name="connsiteX3" fmla="*/ -1 w 3387144"/>
                <a:gd name="connsiteY3" fmla="*/ 1252356 h 1930628"/>
                <a:gd name="connsiteX4" fmla="*/ 2124032 w 3387144"/>
                <a:gd name="connsiteY4" fmla="*/ 0 h 1930628"/>
                <a:gd name="connsiteX0" fmla="*/ 2124032 w 3547671"/>
                <a:gd name="connsiteY0" fmla="*/ 0 h 1930628"/>
                <a:gd name="connsiteX1" fmla="*/ 3547671 w 3547671"/>
                <a:gd name="connsiteY1" fmla="*/ 583383 h 1930628"/>
                <a:gd name="connsiteX2" fmla="*/ 1316626 w 3547671"/>
                <a:gd name="connsiteY2" fmla="*/ 1930629 h 1930628"/>
                <a:gd name="connsiteX3" fmla="*/ -1 w 3547671"/>
                <a:gd name="connsiteY3" fmla="*/ 1252356 h 1930628"/>
                <a:gd name="connsiteX4" fmla="*/ 2124032 w 3547671"/>
                <a:gd name="connsiteY4" fmla="*/ 0 h 1930628"/>
                <a:gd name="connsiteX0" fmla="*/ 2386656 w 3810295"/>
                <a:gd name="connsiteY0" fmla="*/ 0 h 1930628"/>
                <a:gd name="connsiteX1" fmla="*/ 3810295 w 3810295"/>
                <a:gd name="connsiteY1" fmla="*/ 583383 h 1930628"/>
                <a:gd name="connsiteX2" fmla="*/ 1579250 w 3810295"/>
                <a:gd name="connsiteY2" fmla="*/ 1930629 h 1930628"/>
                <a:gd name="connsiteX3" fmla="*/ 1 w 3810295"/>
                <a:gd name="connsiteY3" fmla="*/ 1311466 h 1930628"/>
                <a:gd name="connsiteX4" fmla="*/ 2386656 w 3810295"/>
                <a:gd name="connsiteY4" fmla="*/ 0 h 1930628"/>
                <a:gd name="connsiteX0" fmla="*/ 2386656 w 3810295"/>
                <a:gd name="connsiteY0" fmla="*/ 0 h 2024828"/>
                <a:gd name="connsiteX1" fmla="*/ 3810295 w 3810295"/>
                <a:gd name="connsiteY1" fmla="*/ 583383 h 2024828"/>
                <a:gd name="connsiteX2" fmla="*/ 1401138 w 3810295"/>
                <a:gd name="connsiteY2" fmla="*/ 2024830 h 2024828"/>
                <a:gd name="connsiteX3" fmla="*/ 1 w 3810295"/>
                <a:gd name="connsiteY3" fmla="*/ 1311466 h 2024828"/>
                <a:gd name="connsiteX4" fmla="*/ 2386656 w 3810295"/>
                <a:gd name="connsiteY4" fmla="*/ 0 h 2024828"/>
                <a:gd name="connsiteX0" fmla="*/ 2443673 w 3810295"/>
                <a:gd name="connsiteY0" fmla="*/ -1 h 2090179"/>
                <a:gd name="connsiteX1" fmla="*/ 3810295 w 3810295"/>
                <a:gd name="connsiteY1" fmla="*/ 648734 h 2090179"/>
                <a:gd name="connsiteX2" fmla="*/ 1401138 w 3810295"/>
                <a:gd name="connsiteY2" fmla="*/ 2090181 h 2090179"/>
                <a:gd name="connsiteX3" fmla="*/ 1 w 3810295"/>
                <a:gd name="connsiteY3" fmla="*/ 1376817 h 2090179"/>
                <a:gd name="connsiteX4" fmla="*/ 2443673 w 3810295"/>
                <a:gd name="connsiteY4" fmla="*/ -1 h 2090179"/>
                <a:gd name="connsiteX0" fmla="*/ 2443673 w 3909560"/>
                <a:gd name="connsiteY0" fmla="*/ -1 h 2090179"/>
                <a:gd name="connsiteX1" fmla="*/ 3909559 w 3909560"/>
                <a:gd name="connsiteY1" fmla="*/ 600921 h 2090179"/>
                <a:gd name="connsiteX2" fmla="*/ 1401138 w 3909560"/>
                <a:gd name="connsiteY2" fmla="*/ 2090181 h 2090179"/>
                <a:gd name="connsiteX3" fmla="*/ 1 w 3909560"/>
                <a:gd name="connsiteY3" fmla="*/ 1376817 h 2090179"/>
                <a:gd name="connsiteX4" fmla="*/ 2443673 w 3909560"/>
                <a:gd name="connsiteY4" fmla="*/ -1 h 2090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9560" h="2090179">
                  <a:moveTo>
                    <a:pt x="2443673" y="-1"/>
                  </a:moveTo>
                  <a:lnTo>
                    <a:pt x="3909559" y="600921"/>
                  </a:lnTo>
                  <a:lnTo>
                    <a:pt x="1401138" y="2090181"/>
                  </a:lnTo>
                  <a:lnTo>
                    <a:pt x="1" y="1376817"/>
                  </a:lnTo>
                  <a:lnTo>
                    <a:pt x="2443673" y="-1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7" name="Rectangle 23">
              <a:extLst>
                <a:ext uri="{FF2B5EF4-FFF2-40B4-BE49-F238E27FC236}">
                  <a16:creationId xmlns:a16="http://schemas.microsoft.com/office/drawing/2014/main" id="{BC2CFE29-D106-4B9B-AFA0-8612345CE143}"/>
                </a:ext>
              </a:extLst>
            </p:cNvPr>
            <p:cNvSpPr/>
            <p:nvPr/>
          </p:nvSpPr>
          <p:spPr>
            <a:xfrm rot="237983">
              <a:off x="3097937" y="3771679"/>
              <a:ext cx="909641" cy="487464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402956 w 914400"/>
                <a:gd name="connsiteY0" fmla="*/ 0 h 1053884"/>
                <a:gd name="connsiteX1" fmla="*/ 914400 w 914400"/>
                <a:gd name="connsiteY1" fmla="*/ 139484 h 1053884"/>
                <a:gd name="connsiteX2" fmla="*/ 914400 w 914400"/>
                <a:gd name="connsiteY2" fmla="*/ 1053884 h 1053884"/>
                <a:gd name="connsiteX3" fmla="*/ 0 w 914400"/>
                <a:gd name="connsiteY3" fmla="*/ 1053884 h 1053884"/>
                <a:gd name="connsiteX4" fmla="*/ 402956 w 914400"/>
                <a:gd name="connsiteY4" fmla="*/ 0 h 1053884"/>
                <a:gd name="connsiteX0" fmla="*/ 402956 w 1673817"/>
                <a:gd name="connsiteY0" fmla="*/ 0 h 1053884"/>
                <a:gd name="connsiteX1" fmla="*/ 1673817 w 1673817"/>
                <a:gd name="connsiteY1" fmla="*/ 650928 h 1053884"/>
                <a:gd name="connsiteX2" fmla="*/ 914400 w 1673817"/>
                <a:gd name="connsiteY2" fmla="*/ 1053884 h 1053884"/>
                <a:gd name="connsiteX3" fmla="*/ 0 w 1673817"/>
                <a:gd name="connsiteY3" fmla="*/ 1053884 h 1053884"/>
                <a:gd name="connsiteX4" fmla="*/ 402956 w 1673817"/>
                <a:gd name="connsiteY4" fmla="*/ 0 h 1053884"/>
                <a:gd name="connsiteX0" fmla="*/ 402956 w 1673817"/>
                <a:gd name="connsiteY0" fmla="*/ 0 h 1301857"/>
                <a:gd name="connsiteX1" fmla="*/ 1673817 w 1673817"/>
                <a:gd name="connsiteY1" fmla="*/ 650928 h 1301857"/>
                <a:gd name="connsiteX2" fmla="*/ 433953 w 1673817"/>
                <a:gd name="connsiteY2" fmla="*/ 1301857 h 1301857"/>
                <a:gd name="connsiteX3" fmla="*/ 0 w 1673817"/>
                <a:gd name="connsiteY3" fmla="*/ 1053884 h 1301857"/>
                <a:gd name="connsiteX4" fmla="*/ 402956 w 1673817"/>
                <a:gd name="connsiteY4" fmla="*/ 0 h 1301857"/>
                <a:gd name="connsiteX0" fmla="*/ 1201119 w 2471980"/>
                <a:gd name="connsiteY0" fmla="*/ 0 h 1301857"/>
                <a:gd name="connsiteX1" fmla="*/ 2471980 w 2471980"/>
                <a:gd name="connsiteY1" fmla="*/ 650928 h 1301857"/>
                <a:gd name="connsiteX2" fmla="*/ 1232116 w 2471980"/>
                <a:gd name="connsiteY2" fmla="*/ 1301857 h 1301857"/>
                <a:gd name="connsiteX3" fmla="*/ 0 w 2471980"/>
                <a:gd name="connsiteY3" fmla="*/ 658677 h 1301857"/>
                <a:gd name="connsiteX4" fmla="*/ 1201119 w 2471980"/>
                <a:gd name="connsiteY4" fmla="*/ 0 h 1301857"/>
                <a:gd name="connsiteX0" fmla="*/ 1208868 w 2471980"/>
                <a:gd name="connsiteY0" fmla="*/ 0 h 1286359"/>
                <a:gd name="connsiteX1" fmla="*/ 2471980 w 2471980"/>
                <a:gd name="connsiteY1" fmla="*/ 635430 h 1286359"/>
                <a:gd name="connsiteX2" fmla="*/ 1232116 w 2471980"/>
                <a:gd name="connsiteY2" fmla="*/ 1286359 h 1286359"/>
                <a:gd name="connsiteX3" fmla="*/ 0 w 2471980"/>
                <a:gd name="connsiteY3" fmla="*/ 643179 h 1286359"/>
                <a:gd name="connsiteX4" fmla="*/ 1208868 w 2471980"/>
                <a:gd name="connsiteY4" fmla="*/ 0 h 1286359"/>
                <a:gd name="connsiteX0" fmla="*/ 1208868 w 2471980"/>
                <a:gd name="connsiteY0" fmla="*/ 0 h 1819692"/>
                <a:gd name="connsiteX1" fmla="*/ 2471980 w 2471980"/>
                <a:gd name="connsiteY1" fmla="*/ 635430 h 1819692"/>
                <a:gd name="connsiteX2" fmla="*/ 229610 w 2471980"/>
                <a:gd name="connsiteY2" fmla="*/ 1819692 h 1819692"/>
                <a:gd name="connsiteX3" fmla="*/ 0 w 2471980"/>
                <a:gd name="connsiteY3" fmla="*/ 643179 h 1819692"/>
                <a:gd name="connsiteX4" fmla="*/ 1208868 w 2471980"/>
                <a:gd name="connsiteY4" fmla="*/ 0 h 1819692"/>
                <a:gd name="connsiteX0" fmla="*/ 1808642 w 3071754"/>
                <a:gd name="connsiteY0" fmla="*/ 0 h 1819692"/>
                <a:gd name="connsiteX1" fmla="*/ 3071754 w 3071754"/>
                <a:gd name="connsiteY1" fmla="*/ 635430 h 1819692"/>
                <a:gd name="connsiteX2" fmla="*/ 829384 w 3071754"/>
                <a:gd name="connsiteY2" fmla="*/ 1819692 h 1819692"/>
                <a:gd name="connsiteX3" fmla="*/ -2 w 3071754"/>
                <a:gd name="connsiteY3" fmla="*/ 1066776 h 1819692"/>
                <a:gd name="connsiteX4" fmla="*/ 1808642 w 3071754"/>
                <a:gd name="connsiteY4" fmla="*/ 0 h 1819692"/>
                <a:gd name="connsiteX0" fmla="*/ 2124032 w 3387144"/>
                <a:gd name="connsiteY0" fmla="*/ 0 h 1819692"/>
                <a:gd name="connsiteX1" fmla="*/ 3387144 w 3387144"/>
                <a:gd name="connsiteY1" fmla="*/ 635430 h 1819692"/>
                <a:gd name="connsiteX2" fmla="*/ 1144774 w 3387144"/>
                <a:gd name="connsiteY2" fmla="*/ 1819692 h 1819692"/>
                <a:gd name="connsiteX3" fmla="*/ -1 w 3387144"/>
                <a:gd name="connsiteY3" fmla="*/ 1252356 h 1819692"/>
                <a:gd name="connsiteX4" fmla="*/ 2124032 w 3387144"/>
                <a:gd name="connsiteY4" fmla="*/ 0 h 1819692"/>
                <a:gd name="connsiteX0" fmla="*/ 2124032 w 3387144"/>
                <a:gd name="connsiteY0" fmla="*/ 0 h 1930623"/>
                <a:gd name="connsiteX1" fmla="*/ 3387144 w 3387144"/>
                <a:gd name="connsiteY1" fmla="*/ 635430 h 1930623"/>
                <a:gd name="connsiteX2" fmla="*/ 1316627 w 3387144"/>
                <a:gd name="connsiteY2" fmla="*/ 1930622 h 1930623"/>
                <a:gd name="connsiteX3" fmla="*/ -1 w 3387144"/>
                <a:gd name="connsiteY3" fmla="*/ 1252356 h 1930623"/>
                <a:gd name="connsiteX4" fmla="*/ 2124032 w 3387144"/>
                <a:gd name="connsiteY4" fmla="*/ 0 h 1930623"/>
                <a:gd name="connsiteX0" fmla="*/ 2124032 w 3387144"/>
                <a:gd name="connsiteY0" fmla="*/ 0 h 1814045"/>
                <a:gd name="connsiteX1" fmla="*/ 3387144 w 3387144"/>
                <a:gd name="connsiteY1" fmla="*/ 635430 h 1814045"/>
                <a:gd name="connsiteX2" fmla="*/ 1226454 w 3387144"/>
                <a:gd name="connsiteY2" fmla="*/ 1814044 h 1814045"/>
                <a:gd name="connsiteX3" fmla="*/ -1 w 3387144"/>
                <a:gd name="connsiteY3" fmla="*/ 1252356 h 1814045"/>
                <a:gd name="connsiteX4" fmla="*/ 2124032 w 3387144"/>
                <a:gd name="connsiteY4" fmla="*/ 0 h 1814045"/>
                <a:gd name="connsiteX0" fmla="*/ 2124032 w 3387144"/>
                <a:gd name="connsiteY0" fmla="*/ 0 h 1930628"/>
                <a:gd name="connsiteX1" fmla="*/ 3387144 w 3387144"/>
                <a:gd name="connsiteY1" fmla="*/ 635430 h 1930628"/>
                <a:gd name="connsiteX2" fmla="*/ 1316626 w 3387144"/>
                <a:gd name="connsiteY2" fmla="*/ 1930629 h 1930628"/>
                <a:gd name="connsiteX3" fmla="*/ -1 w 3387144"/>
                <a:gd name="connsiteY3" fmla="*/ 1252356 h 1930628"/>
                <a:gd name="connsiteX4" fmla="*/ 2124032 w 3387144"/>
                <a:gd name="connsiteY4" fmla="*/ 0 h 1930628"/>
                <a:gd name="connsiteX0" fmla="*/ 2124032 w 3547671"/>
                <a:gd name="connsiteY0" fmla="*/ 0 h 1930628"/>
                <a:gd name="connsiteX1" fmla="*/ 3547671 w 3547671"/>
                <a:gd name="connsiteY1" fmla="*/ 583383 h 1930628"/>
                <a:gd name="connsiteX2" fmla="*/ 1316626 w 3547671"/>
                <a:gd name="connsiteY2" fmla="*/ 1930629 h 1930628"/>
                <a:gd name="connsiteX3" fmla="*/ -1 w 3547671"/>
                <a:gd name="connsiteY3" fmla="*/ 1252356 h 1930628"/>
                <a:gd name="connsiteX4" fmla="*/ 2124032 w 3547671"/>
                <a:gd name="connsiteY4" fmla="*/ 0 h 1930628"/>
                <a:gd name="connsiteX0" fmla="*/ 2386656 w 3810295"/>
                <a:gd name="connsiteY0" fmla="*/ 0 h 1930628"/>
                <a:gd name="connsiteX1" fmla="*/ 3810295 w 3810295"/>
                <a:gd name="connsiteY1" fmla="*/ 583383 h 1930628"/>
                <a:gd name="connsiteX2" fmla="*/ 1579250 w 3810295"/>
                <a:gd name="connsiteY2" fmla="*/ 1930629 h 1930628"/>
                <a:gd name="connsiteX3" fmla="*/ 1 w 3810295"/>
                <a:gd name="connsiteY3" fmla="*/ 1311466 h 1930628"/>
                <a:gd name="connsiteX4" fmla="*/ 2386656 w 3810295"/>
                <a:gd name="connsiteY4" fmla="*/ 0 h 1930628"/>
                <a:gd name="connsiteX0" fmla="*/ 2386656 w 3810295"/>
                <a:gd name="connsiteY0" fmla="*/ 0 h 2024828"/>
                <a:gd name="connsiteX1" fmla="*/ 3810295 w 3810295"/>
                <a:gd name="connsiteY1" fmla="*/ 583383 h 2024828"/>
                <a:gd name="connsiteX2" fmla="*/ 1401138 w 3810295"/>
                <a:gd name="connsiteY2" fmla="*/ 2024830 h 2024828"/>
                <a:gd name="connsiteX3" fmla="*/ 1 w 3810295"/>
                <a:gd name="connsiteY3" fmla="*/ 1311466 h 2024828"/>
                <a:gd name="connsiteX4" fmla="*/ 2386656 w 3810295"/>
                <a:gd name="connsiteY4" fmla="*/ 0 h 2024828"/>
                <a:gd name="connsiteX0" fmla="*/ 2443673 w 3810295"/>
                <a:gd name="connsiteY0" fmla="*/ -1 h 2090179"/>
                <a:gd name="connsiteX1" fmla="*/ 3810295 w 3810295"/>
                <a:gd name="connsiteY1" fmla="*/ 648734 h 2090179"/>
                <a:gd name="connsiteX2" fmla="*/ 1401138 w 3810295"/>
                <a:gd name="connsiteY2" fmla="*/ 2090181 h 2090179"/>
                <a:gd name="connsiteX3" fmla="*/ 1 w 3810295"/>
                <a:gd name="connsiteY3" fmla="*/ 1376817 h 2090179"/>
                <a:gd name="connsiteX4" fmla="*/ 2443673 w 3810295"/>
                <a:gd name="connsiteY4" fmla="*/ -1 h 2090179"/>
                <a:gd name="connsiteX0" fmla="*/ 2443673 w 3909560"/>
                <a:gd name="connsiteY0" fmla="*/ -1 h 2090179"/>
                <a:gd name="connsiteX1" fmla="*/ 3909559 w 3909560"/>
                <a:gd name="connsiteY1" fmla="*/ 600921 h 2090179"/>
                <a:gd name="connsiteX2" fmla="*/ 1401138 w 3909560"/>
                <a:gd name="connsiteY2" fmla="*/ 2090181 h 2090179"/>
                <a:gd name="connsiteX3" fmla="*/ 1 w 3909560"/>
                <a:gd name="connsiteY3" fmla="*/ 1376817 h 2090179"/>
                <a:gd name="connsiteX4" fmla="*/ 2443673 w 3909560"/>
                <a:gd name="connsiteY4" fmla="*/ -1 h 2090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9560" h="2090179">
                  <a:moveTo>
                    <a:pt x="2443673" y="-1"/>
                  </a:moveTo>
                  <a:lnTo>
                    <a:pt x="3909559" y="600921"/>
                  </a:lnTo>
                  <a:lnTo>
                    <a:pt x="1401138" y="2090181"/>
                  </a:lnTo>
                  <a:lnTo>
                    <a:pt x="1" y="1376817"/>
                  </a:lnTo>
                  <a:lnTo>
                    <a:pt x="2443673" y="-1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8" name="Rectangle 23">
              <a:extLst>
                <a:ext uri="{FF2B5EF4-FFF2-40B4-BE49-F238E27FC236}">
                  <a16:creationId xmlns:a16="http://schemas.microsoft.com/office/drawing/2014/main" id="{91D7182F-9F84-409A-A28E-F14B74A7B34F}"/>
                </a:ext>
              </a:extLst>
            </p:cNvPr>
            <p:cNvSpPr/>
            <p:nvPr/>
          </p:nvSpPr>
          <p:spPr>
            <a:xfrm rot="237983">
              <a:off x="2499367" y="4066534"/>
              <a:ext cx="909641" cy="487464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402956 w 914400"/>
                <a:gd name="connsiteY0" fmla="*/ 0 h 1053884"/>
                <a:gd name="connsiteX1" fmla="*/ 914400 w 914400"/>
                <a:gd name="connsiteY1" fmla="*/ 139484 h 1053884"/>
                <a:gd name="connsiteX2" fmla="*/ 914400 w 914400"/>
                <a:gd name="connsiteY2" fmla="*/ 1053884 h 1053884"/>
                <a:gd name="connsiteX3" fmla="*/ 0 w 914400"/>
                <a:gd name="connsiteY3" fmla="*/ 1053884 h 1053884"/>
                <a:gd name="connsiteX4" fmla="*/ 402956 w 914400"/>
                <a:gd name="connsiteY4" fmla="*/ 0 h 1053884"/>
                <a:gd name="connsiteX0" fmla="*/ 402956 w 1673817"/>
                <a:gd name="connsiteY0" fmla="*/ 0 h 1053884"/>
                <a:gd name="connsiteX1" fmla="*/ 1673817 w 1673817"/>
                <a:gd name="connsiteY1" fmla="*/ 650928 h 1053884"/>
                <a:gd name="connsiteX2" fmla="*/ 914400 w 1673817"/>
                <a:gd name="connsiteY2" fmla="*/ 1053884 h 1053884"/>
                <a:gd name="connsiteX3" fmla="*/ 0 w 1673817"/>
                <a:gd name="connsiteY3" fmla="*/ 1053884 h 1053884"/>
                <a:gd name="connsiteX4" fmla="*/ 402956 w 1673817"/>
                <a:gd name="connsiteY4" fmla="*/ 0 h 1053884"/>
                <a:gd name="connsiteX0" fmla="*/ 402956 w 1673817"/>
                <a:gd name="connsiteY0" fmla="*/ 0 h 1301857"/>
                <a:gd name="connsiteX1" fmla="*/ 1673817 w 1673817"/>
                <a:gd name="connsiteY1" fmla="*/ 650928 h 1301857"/>
                <a:gd name="connsiteX2" fmla="*/ 433953 w 1673817"/>
                <a:gd name="connsiteY2" fmla="*/ 1301857 h 1301857"/>
                <a:gd name="connsiteX3" fmla="*/ 0 w 1673817"/>
                <a:gd name="connsiteY3" fmla="*/ 1053884 h 1301857"/>
                <a:gd name="connsiteX4" fmla="*/ 402956 w 1673817"/>
                <a:gd name="connsiteY4" fmla="*/ 0 h 1301857"/>
                <a:gd name="connsiteX0" fmla="*/ 1201119 w 2471980"/>
                <a:gd name="connsiteY0" fmla="*/ 0 h 1301857"/>
                <a:gd name="connsiteX1" fmla="*/ 2471980 w 2471980"/>
                <a:gd name="connsiteY1" fmla="*/ 650928 h 1301857"/>
                <a:gd name="connsiteX2" fmla="*/ 1232116 w 2471980"/>
                <a:gd name="connsiteY2" fmla="*/ 1301857 h 1301857"/>
                <a:gd name="connsiteX3" fmla="*/ 0 w 2471980"/>
                <a:gd name="connsiteY3" fmla="*/ 658677 h 1301857"/>
                <a:gd name="connsiteX4" fmla="*/ 1201119 w 2471980"/>
                <a:gd name="connsiteY4" fmla="*/ 0 h 1301857"/>
                <a:gd name="connsiteX0" fmla="*/ 1208868 w 2471980"/>
                <a:gd name="connsiteY0" fmla="*/ 0 h 1286359"/>
                <a:gd name="connsiteX1" fmla="*/ 2471980 w 2471980"/>
                <a:gd name="connsiteY1" fmla="*/ 635430 h 1286359"/>
                <a:gd name="connsiteX2" fmla="*/ 1232116 w 2471980"/>
                <a:gd name="connsiteY2" fmla="*/ 1286359 h 1286359"/>
                <a:gd name="connsiteX3" fmla="*/ 0 w 2471980"/>
                <a:gd name="connsiteY3" fmla="*/ 643179 h 1286359"/>
                <a:gd name="connsiteX4" fmla="*/ 1208868 w 2471980"/>
                <a:gd name="connsiteY4" fmla="*/ 0 h 1286359"/>
                <a:gd name="connsiteX0" fmla="*/ 1208868 w 2471980"/>
                <a:gd name="connsiteY0" fmla="*/ 0 h 1819692"/>
                <a:gd name="connsiteX1" fmla="*/ 2471980 w 2471980"/>
                <a:gd name="connsiteY1" fmla="*/ 635430 h 1819692"/>
                <a:gd name="connsiteX2" fmla="*/ 229610 w 2471980"/>
                <a:gd name="connsiteY2" fmla="*/ 1819692 h 1819692"/>
                <a:gd name="connsiteX3" fmla="*/ 0 w 2471980"/>
                <a:gd name="connsiteY3" fmla="*/ 643179 h 1819692"/>
                <a:gd name="connsiteX4" fmla="*/ 1208868 w 2471980"/>
                <a:gd name="connsiteY4" fmla="*/ 0 h 1819692"/>
                <a:gd name="connsiteX0" fmla="*/ 1808642 w 3071754"/>
                <a:gd name="connsiteY0" fmla="*/ 0 h 1819692"/>
                <a:gd name="connsiteX1" fmla="*/ 3071754 w 3071754"/>
                <a:gd name="connsiteY1" fmla="*/ 635430 h 1819692"/>
                <a:gd name="connsiteX2" fmla="*/ 829384 w 3071754"/>
                <a:gd name="connsiteY2" fmla="*/ 1819692 h 1819692"/>
                <a:gd name="connsiteX3" fmla="*/ -2 w 3071754"/>
                <a:gd name="connsiteY3" fmla="*/ 1066776 h 1819692"/>
                <a:gd name="connsiteX4" fmla="*/ 1808642 w 3071754"/>
                <a:gd name="connsiteY4" fmla="*/ 0 h 1819692"/>
                <a:gd name="connsiteX0" fmla="*/ 2124032 w 3387144"/>
                <a:gd name="connsiteY0" fmla="*/ 0 h 1819692"/>
                <a:gd name="connsiteX1" fmla="*/ 3387144 w 3387144"/>
                <a:gd name="connsiteY1" fmla="*/ 635430 h 1819692"/>
                <a:gd name="connsiteX2" fmla="*/ 1144774 w 3387144"/>
                <a:gd name="connsiteY2" fmla="*/ 1819692 h 1819692"/>
                <a:gd name="connsiteX3" fmla="*/ -1 w 3387144"/>
                <a:gd name="connsiteY3" fmla="*/ 1252356 h 1819692"/>
                <a:gd name="connsiteX4" fmla="*/ 2124032 w 3387144"/>
                <a:gd name="connsiteY4" fmla="*/ 0 h 1819692"/>
                <a:gd name="connsiteX0" fmla="*/ 2124032 w 3387144"/>
                <a:gd name="connsiteY0" fmla="*/ 0 h 1930623"/>
                <a:gd name="connsiteX1" fmla="*/ 3387144 w 3387144"/>
                <a:gd name="connsiteY1" fmla="*/ 635430 h 1930623"/>
                <a:gd name="connsiteX2" fmla="*/ 1316627 w 3387144"/>
                <a:gd name="connsiteY2" fmla="*/ 1930622 h 1930623"/>
                <a:gd name="connsiteX3" fmla="*/ -1 w 3387144"/>
                <a:gd name="connsiteY3" fmla="*/ 1252356 h 1930623"/>
                <a:gd name="connsiteX4" fmla="*/ 2124032 w 3387144"/>
                <a:gd name="connsiteY4" fmla="*/ 0 h 1930623"/>
                <a:gd name="connsiteX0" fmla="*/ 2124032 w 3387144"/>
                <a:gd name="connsiteY0" fmla="*/ 0 h 1814045"/>
                <a:gd name="connsiteX1" fmla="*/ 3387144 w 3387144"/>
                <a:gd name="connsiteY1" fmla="*/ 635430 h 1814045"/>
                <a:gd name="connsiteX2" fmla="*/ 1226454 w 3387144"/>
                <a:gd name="connsiteY2" fmla="*/ 1814044 h 1814045"/>
                <a:gd name="connsiteX3" fmla="*/ -1 w 3387144"/>
                <a:gd name="connsiteY3" fmla="*/ 1252356 h 1814045"/>
                <a:gd name="connsiteX4" fmla="*/ 2124032 w 3387144"/>
                <a:gd name="connsiteY4" fmla="*/ 0 h 1814045"/>
                <a:gd name="connsiteX0" fmla="*/ 2124032 w 3387144"/>
                <a:gd name="connsiteY0" fmla="*/ 0 h 1930628"/>
                <a:gd name="connsiteX1" fmla="*/ 3387144 w 3387144"/>
                <a:gd name="connsiteY1" fmla="*/ 635430 h 1930628"/>
                <a:gd name="connsiteX2" fmla="*/ 1316626 w 3387144"/>
                <a:gd name="connsiteY2" fmla="*/ 1930629 h 1930628"/>
                <a:gd name="connsiteX3" fmla="*/ -1 w 3387144"/>
                <a:gd name="connsiteY3" fmla="*/ 1252356 h 1930628"/>
                <a:gd name="connsiteX4" fmla="*/ 2124032 w 3387144"/>
                <a:gd name="connsiteY4" fmla="*/ 0 h 1930628"/>
                <a:gd name="connsiteX0" fmla="*/ 2124032 w 3547671"/>
                <a:gd name="connsiteY0" fmla="*/ 0 h 1930628"/>
                <a:gd name="connsiteX1" fmla="*/ 3547671 w 3547671"/>
                <a:gd name="connsiteY1" fmla="*/ 583383 h 1930628"/>
                <a:gd name="connsiteX2" fmla="*/ 1316626 w 3547671"/>
                <a:gd name="connsiteY2" fmla="*/ 1930629 h 1930628"/>
                <a:gd name="connsiteX3" fmla="*/ -1 w 3547671"/>
                <a:gd name="connsiteY3" fmla="*/ 1252356 h 1930628"/>
                <a:gd name="connsiteX4" fmla="*/ 2124032 w 3547671"/>
                <a:gd name="connsiteY4" fmla="*/ 0 h 1930628"/>
                <a:gd name="connsiteX0" fmla="*/ 2386656 w 3810295"/>
                <a:gd name="connsiteY0" fmla="*/ 0 h 1930628"/>
                <a:gd name="connsiteX1" fmla="*/ 3810295 w 3810295"/>
                <a:gd name="connsiteY1" fmla="*/ 583383 h 1930628"/>
                <a:gd name="connsiteX2" fmla="*/ 1579250 w 3810295"/>
                <a:gd name="connsiteY2" fmla="*/ 1930629 h 1930628"/>
                <a:gd name="connsiteX3" fmla="*/ 1 w 3810295"/>
                <a:gd name="connsiteY3" fmla="*/ 1311466 h 1930628"/>
                <a:gd name="connsiteX4" fmla="*/ 2386656 w 3810295"/>
                <a:gd name="connsiteY4" fmla="*/ 0 h 1930628"/>
                <a:gd name="connsiteX0" fmla="*/ 2386656 w 3810295"/>
                <a:gd name="connsiteY0" fmla="*/ 0 h 2024828"/>
                <a:gd name="connsiteX1" fmla="*/ 3810295 w 3810295"/>
                <a:gd name="connsiteY1" fmla="*/ 583383 h 2024828"/>
                <a:gd name="connsiteX2" fmla="*/ 1401138 w 3810295"/>
                <a:gd name="connsiteY2" fmla="*/ 2024830 h 2024828"/>
                <a:gd name="connsiteX3" fmla="*/ 1 w 3810295"/>
                <a:gd name="connsiteY3" fmla="*/ 1311466 h 2024828"/>
                <a:gd name="connsiteX4" fmla="*/ 2386656 w 3810295"/>
                <a:gd name="connsiteY4" fmla="*/ 0 h 2024828"/>
                <a:gd name="connsiteX0" fmla="*/ 2443673 w 3810295"/>
                <a:gd name="connsiteY0" fmla="*/ -1 h 2090179"/>
                <a:gd name="connsiteX1" fmla="*/ 3810295 w 3810295"/>
                <a:gd name="connsiteY1" fmla="*/ 648734 h 2090179"/>
                <a:gd name="connsiteX2" fmla="*/ 1401138 w 3810295"/>
                <a:gd name="connsiteY2" fmla="*/ 2090181 h 2090179"/>
                <a:gd name="connsiteX3" fmla="*/ 1 w 3810295"/>
                <a:gd name="connsiteY3" fmla="*/ 1376817 h 2090179"/>
                <a:gd name="connsiteX4" fmla="*/ 2443673 w 3810295"/>
                <a:gd name="connsiteY4" fmla="*/ -1 h 2090179"/>
                <a:gd name="connsiteX0" fmla="*/ 2443673 w 3909560"/>
                <a:gd name="connsiteY0" fmla="*/ -1 h 2090179"/>
                <a:gd name="connsiteX1" fmla="*/ 3909559 w 3909560"/>
                <a:gd name="connsiteY1" fmla="*/ 600921 h 2090179"/>
                <a:gd name="connsiteX2" fmla="*/ 1401138 w 3909560"/>
                <a:gd name="connsiteY2" fmla="*/ 2090181 h 2090179"/>
                <a:gd name="connsiteX3" fmla="*/ 1 w 3909560"/>
                <a:gd name="connsiteY3" fmla="*/ 1376817 h 2090179"/>
                <a:gd name="connsiteX4" fmla="*/ 2443673 w 3909560"/>
                <a:gd name="connsiteY4" fmla="*/ -1 h 2090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9560" h="2090179">
                  <a:moveTo>
                    <a:pt x="2443673" y="-1"/>
                  </a:moveTo>
                  <a:lnTo>
                    <a:pt x="3909559" y="600921"/>
                  </a:lnTo>
                  <a:lnTo>
                    <a:pt x="1401138" y="2090181"/>
                  </a:lnTo>
                  <a:lnTo>
                    <a:pt x="1" y="1376817"/>
                  </a:lnTo>
                  <a:lnTo>
                    <a:pt x="2443673" y="-1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7" name="TextBox 396">
            <a:extLst>
              <a:ext uri="{FF2B5EF4-FFF2-40B4-BE49-F238E27FC236}">
                <a16:creationId xmlns:a16="http://schemas.microsoft.com/office/drawing/2014/main" id="{837B950A-5994-4CE3-A140-F641D9574EF4}"/>
              </a:ext>
            </a:extLst>
          </p:cNvPr>
          <p:cNvSpPr txBox="1"/>
          <p:nvPr/>
        </p:nvSpPr>
        <p:spPr>
          <a:xfrm>
            <a:off x="5018302" y="3773032"/>
            <a:ext cx="945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Swaths</a:t>
            </a:r>
          </a:p>
        </p:txBody>
      </p:sp>
      <p:cxnSp>
        <p:nvCxnSpPr>
          <p:cNvPr id="434" name="Straight Connector 433">
            <a:extLst>
              <a:ext uri="{FF2B5EF4-FFF2-40B4-BE49-F238E27FC236}">
                <a16:creationId xmlns:a16="http://schemas.microsoft.com/office/drawing/2014/main" id="{655ED5A7-5A95-4621-85C4-E44AB2420A15}"/>
              </a:ext>
            </a:extLst>
          </p:cNvPr>
          <p:cNvCxnSpPr>
            <a:cxnSpLocks/>
          </p:cNvCxnSpPr>
          <p:nvPr/>
        </p:nvCxnSpPr>
        <p:spPr>
          <a:xfrm>
            <a:off x="4384464" y="3860451"/>
            <a:ext cx="3250350" cy="251858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5" name="Straight Connector 434">
            <a:extLst>
              <a:ext uri="{FF2B5EF4-FFF2-40B4-BE49-F238E27FC236}">
                <a16:creationId xmlns:a16="http://schemas.microsoft.com/office/drawing/2014/main" id="{6EFDCE81-D3E3-41B2-A5D5-73627297393A}"/>
              </a:ext>
            </a:extLst>
          </p:cNvPr>
          <p:cNvCxnSpPr>
            <a:cxnSpLocks/>
          </p:cNvCxnSpPr>
          <p:nvPr/>
        </p:nvCxnSpPr>
        <p:spPr>
          <a:xfrm flipV="1">
            <a:off x="4991073" y="3397812"/>
            <a:ext cx="2721874" cy="15185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38" name="Group 437">
            <a:extLst>
              <a:ext uri="{FF2B5EF4-FFF2-40B4-BE49-F238E27FC236}">
                <a16:creationId xmlns:a16="http://schemas.microsoft.com/office/drawing/2014/main" id="{4C957008-82F4-4FE8-BFE3-66E0D1F8E7DD}"/>
              </a:ext>
            </a:extLst>
          </p:cNvPr>
          <p:cNvGrpSpPr/>
          <p:nvPr/>
        </p:nvGrpSpPr>
        <p:grpSpPr>
          <a:xfrm>
            <a:off x="7577634" y="3338638"/>
            <a:ext cx="3096529" cy="3071842"/>
            <a:chOff x="7564828" y="3329955"/>
            <a:chExt cx="3096529" cy="3071842"/>
          </a:xfrm>
        </p:grpSpPr>
        <p:sp>
          <p:nvSpPr>
            <p:cNvPr id="439" name="Rectangle 438">
              <a:extLst>
                <a:ext uri="{FF2B5EF4-FFF2-40B4-BE49-F238E27FC236}">
                  <a16:creationId xmlns:a16="http://schemas.microsoft.com/office/drawing/2014/main" id="{91B18B48-E2CA-41B6-82DF-50B5509BEFE8}"/>
                </a:ext>
              </a:extLst>
            </p:cNvPr>
            <p:cNvSpPr/>
            <p:nvPr/>
          </p:nvSpPr>
          <p:spPr>
            <a:xfrm>
              <a:off x="9127616" y="4868056"/>
              <a:ext cx="1533741" cy="1533741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0" name="Rectangle 439">
              <a:extLst>
                <a:ext uri="{FF2B5EF4-FFF2-40B4-BE49-F238E27FC236}">
                  <a16:creationId xmlns:a16="http://schemas.microsoft.com/office/drawing/2014/main" id="{549A90EE-390D-4388-8DCA-FBB77799A7FC}"/>
                </a:ext>
              </a:extLst>
            </p:cNvPr>
            <p:cNvSpPr/>
            <p:nvPr/>
          </p:nvSpPr>
          <p:spPr>
            <a:xfrm>
              <a:off x="9127616" y="3329955"/>
              <a:ext cx="1533741" cy="1533741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1" name="Rectangle 440">
              <a:extLst>
                <a:ext uri="{FF2B5EF4-FFF2-40B4-BE49-F238E27FC236}">
                  <a16:creationId xmlns:a16="http://schemas.microsoft.com/office/drawing/2014/main" id="{14CA3CAB-B9F9-4937-B6D9-31B913B5E7CF}"/>
                </a:ext>
              </a:extLst>
            </p:cNvPr>
            <p:cNvSpPr/>
            <p:nvPr/>
          </p:nvSpPr>
          <p:spPr>
            <a:xfrm>
              <a:off x="7578317" y="3329955"/>
              <a:ext cx="1533741" cy="1533741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2" name="Rectangle 441">
              <a:extLst>
                <a:ext uri="{FF2B5EF4-FFF2-40B4-BE49-F238E27FC236}">
                  <a16:creationId xmlns:a16="http://schemas.microsoft.com/office/drawing/2014/main" id="{B8EABC19-C9FE-4697-9698-D7F662E1DE49}"/>
                </a:ext>
              </a:extLst>
            </p:cNvPr>
            <p:cNvSpPr/>
            <p:nvPr/>
          </p:nvSpPr>
          <p:spPr>
            <a:xfrm>
              <a:off x="7564828" y="4868056"/>
              <a:ext cx="1533741" cy="1533741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3AB5A5D5-F112-42CA-84CE-73FEB4A73F89}"/>
              </a:ext>
            </a:extLst>
          </p:cNvPr>
          <p:cNvSpPr txBox="1"/>
          <p:nvPr/>
        </p:nvSpPr>
        <p:spPr>
          <a:xfrm>
            <a:off x="1111470" y="4384473"/>
            <a:ext cx="11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4A452A"/>
                </a:solidFill>
              </a:rPr>
              <a:t>Flow Cell</a:t>
            </a:r>
          </a:p>
        </p:txBody>
      </p:sp>
    </p:spTree>
    <p:extLst>
      <p:ext uri="{BB962C8B-B14F-4D97-AF65-F5344CB8AC3E}">
        <p14:creationId xmlns:p14="http://schemas.microsoft.com/office/powerpoint/2010/main" val="252695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118" grpId="0" animBg="1"/>
      <p:bldP spid="184" grpId="0"/>
      <p:bldP spid="185" grpId="0"/>
      <p:bldP spid="299" grpId="0" animBg="1"/>
      <p:bldP spid="300" grpId="0"/>
      <p:bldP spid="301" grpId="0" animBg="1"/>
      <p:bldP spid="302" grpId="0"/>
      <p:bldP spid="318" grpId="0"/>
      <p:bldP spid="3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0377"/>
            <a:ext cx="8229600" cy="1143000"/>
          </a:xfrm>
        </p:spPr>
        <p:txBody>
          <a:bodyPr/>
          <a:lstStyle/>
          <a:p>
            <a:r>
              <a:rPr lang="en-GB" dirty="0"/>
              <a:t>Interests in QC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DA2BD5-EDB7-48C6-A427-7A9E0FA5D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58" y="4887315"/>
            <a:ext cx="2763020" cy="1147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387243-5AC1-4996-A721-9674EB138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624" y="2469868"/>
            <a:ext cx="2770450" cy="114700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5763656-7124-4587-981C-6219BFAD832B}"/>
              </a:ext>
            </a:extLst>
          </p:cNvPr>
          <p:cNvGrpSpPr/>
          <p:nvPr/>
        </p:nvGrpSpPr>
        <p:grpSpPr>
          <a:xfrm>
            <a:off x="4590195" y="2715255"/>
            <a:ext cx="1948955" cy="1966535"/>
            <a:chOff x="6312031" y="4217022"/>
            <a:chExt cx="1948955" cy="19665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371DBB5-1E3D-42A0-A018-31325E81A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45616"/>
            <a:stretch/>
          </p:blipFill>
          <p:spPr>
            <a:xfrm>
              <a:off x="6312031" y="4217022"/>
              <a:ext cx="1728240" cy="17527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51E7D9C-2FAE-45CD-AEEF-3FC1E66E4B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6798" t="13281" b="62325"/>
            <a:stretch/>
          </p:blipFill>
          <p:spPr>
            <a:xfrm>
              <a:off x="6888110" y="5755991"/>
              <a:ext cx="1372876" cy="427566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8E7D96B-BD8F-45DE-B830-4C941412E9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894" y="5019733"/>
            <a:ext cx="2736961" cy="723906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5E7D978-C946-4C98-B64B-05D32AA5DFCC}"/>
              </a:ext>
            </a:extLst>
          </p:cNvPr>
          <p:cNvGrpSpPr/>
          <p:nvPr/>
        </p:nvGrpSpPr>
        <p:grpSpPr>
          <a:xfrm>
            <a:off x="7467853" y="2204830"/>
            <a:ext cx="4702970" cy="3968995"/>
            <a:chOff x="7467853" y="2204830"/>
            <a:chExt cx="4702970" cy="396899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4E0E086-105C-466F-9399-DC815A842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40568" y="2204830"/>
              <a:ext cx="1082134" cy="403895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B7BB900-FADE-4852-8649-C03A8AC5C023}"/>
                </a:ext>
              </a:extLst>
            </p:cNvPr>
            <p:cNvGrpSpPr/>
            <p:nvPr/>
          </p:nvGrpSpPr>
          <p:grpSpPr>
            <a:xfrm>
              <a:off x="7467853" y="2569878"/>
              <a:ext cx="4702970" cy="3603947"/>
              <a:chOff x="7344819" y="2539770"/>
              <a:chExt cx="4702970" cy="3603947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73385CB7-7EF5-41FF-85AC-0180A24222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65853" y="4453930"/>
                <a:ext cx="3590310" cy="1689787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EDBAB28A-DF82-4EAC-AC83-C05BA5BC1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10800" y="2641377"/>
                <a:ext cx="1836989" cy="1779090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F98A7B37-27F8-461C-BA42-454049CE08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4819" y="2732376"/>
                <a:ext cx="2017297" cy="1708770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B445366E-37D5-4C0C-864F-E0EBC6432F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141401" y="2539770"/>
                <a:ext cx="1234400" cy="1936536"/>
              </a:xfrm>
              <a:prstGeom prst="rect">
                <a:avLst/>
              </a:prstGeom>
            </p:spPr>
          </p:pic>
        </p:grp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FC6CC1A5-5BD9-449C-9426-4D601648CEF3}"/>
              </a:ext>
            </a:extLst>
          </p:cNvPr>
          <p:cNvSpPr/>
          <p:nvPr/>
        </p:nvSpPr>
        <p:spPr>
          <a:xfrm>
            <a:off x="1069136" y="1635848"/>
            <a:ext cx="20254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QC packages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8EC9061-D2E1-4035-BB09-B58DD11A58AB}"/>
              </a:ext>
            </a:extLst>
          </p:cNvPr>
          <p:cNvSpPr/>
          <p:nvPr/>
        </p:nvSpPr>
        <p:spPr>
          <a:xfrm>
            <a:off x="3803258" y="1628097"/>
            <a:ext cx="3514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Application specific QC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55235A1-20E8-4CD8-A06D-DA0DADB7439E}"/>
              </a:ext>
            </a:extLst>
          </p:cNvPr>
          <p:cNvSpPr/>
          <p:nvPr/>
        </p:nvSpPr>
        <p:spPr>
          <a:xfrm>
            <a:off x="8155936" y="1630807"/>
            <a:ext cx="3256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Data visualisation QC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39270" y="3927669"/>
            <a:ext cx="2405587" cy="702241"/>
            <a:chOff x="663834" y="3979549"/>
            <a:chExt cx="1952454" cy="56996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2"/>
            <a:srcRect r="55135" b="52516"/>
            <a:stretch/>
          </p:blipFill>
          <p:spPr>
            <a:xfrm>
              <a:off x="663834" y="3979549"/>
              <a:ext cx="589812" cy="56996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2"/>
            <a:srcRect t="71778"/>
            <a:stretch/>
          </p:blipFill>
          <p:spPr>
            <a:xfrm>
              <a:off x="1301655" y="4129250"/>
              <a:ext cx="1314633" cy="3387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3058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Real Illumina Sequence Data</a:t>
            </a:r>
          </a:p>
        </p:txBody>
      </p:sp>
      <p:pic>
        <p:nvPicPr>
          <p:cNvPr id="1026" name="Picture 2" descr="C:\Users\andrewss\Desktop\s_1_1118_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420" y="1556740"/>
            <a:ext cx="888482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212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Rectangle 478"/>
          <p:cNvSpPr/>
          <p:nvPr/>
        </p:nvSpPr>
        <p:spPr>
          <a:xfrm>
            <a:off x="1568570" y="1007452"/>
            <a:ext cx="32666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Non Patterned Flow Cell</a:t>
            </a:r>
          </a:p>
        </p:txBody>
      </p:sp>
      <p:sp>
        <p:nvSpPr>
          <p:cNvPr id="480" name="Rectangle 479"/>
          <p:cNvSpPr/>
          <p:nvPr/>
        </p:nvSpPr>
        <p:spPr>
          <a:xfrm>
            <a:off x="7638762" y="1016253"/>
            <a:ext cx="2664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Patterned Flow Cell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764" t="5416" r="50168" b="34628"/>
          <a:stretch/>
        </p:blipFill>
        <p:spPr>
          <a:xfrm>
            <a:off x="10038720" y="4840864"/>
            <a:ext cx="1717449" cy="1743044"/>
          </a:xfrm>
          <a:prstGeom prst="rect">
            <a:avLst/>
          </a:prstGeom>
        </p:spPr>
      </p:pic>
      <p:grpSp>
        <p:nvGrpSpPr>
          <p:cNvPr id="81" name="Group 80"/>
          <p:cNvGrpSpPr/>
          <p:nvPr/>
        </p:nvGrpSpPr>
        <p:grpSpPr>
          <a:xfrm>
            <a:off x="1911932" y="1572487"/>
            <a:ext cx="2957532" cy="2430782"/>
            <a:chOff x="1911932" y="1572487"/>
            <a:chExt cx="2957532" cy="243078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00" r="37767"/>
            <a:stretch/>
          </p:blipFill>
          <p:spPr>
            <a:xfrm>
              <a:off x="1911932" y="1572487"/>
              <a:ext cx="880027" cy="2430782"/>
            </a:xfrm>
            <a:prstGeom prst="rect">
              <a:avLst/>
            </a:prstGeom>
          </p:spPr>
        </p:pic>
        <p:grpSp>
          <p:nvGrpSpPr>
            <p:cNvPr id="79" name="Group 78"/>
            <p:cNvGrpSpPr/>
            <p:nvPr/>
          </p:nvGrpSpPr>
          <p:grpSpPr>
            <a:xfrm>
              <a:off x="2368087" y="1781065"/>
              <a:ext cx="2501377" cy="1611488"/>
              <a:chOff x="2368087" y="1781065"/>
              <a:chExt cx="2501377" cy="1611488"/>
            </a:xfrm>
          </p:grpSpPr>
          <p:sp>
            <p:nvSpPr>
              <p:cNvPr id="23" name="Oval 22"/>
              <p:cNvSpPr>
                <a:spLocks noChangeAspect="1"/>
              </p:cNvSpPr>
              <p:nvPr/>
            </p:nvSpPr>
            <p:spPr>
              <a:xfrm>
                <a:off x="3257976" y="1781065"/>
                <a:ext cx="1611488" cy="161148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60" name="Group 559"/>
              <p:cNvGrpSpPr/>
              <p:nvPr/>
            </p:nvGrpSpPr>
            <p:grpSpPr>
              <a:xfrm>
                <a:off x="3302125" y="2199592"/>
                <a:ext cx="1533068" cy="871675"/>
                <a:chOff x="143435" y="1087687"/>
                <a:chExt cx="2480575" cy="1410409"/>
              </a:xfrm>
            </p:grpSpPr>
            <p:grpSp>
              <p:nvGrpSpPr>
                <p:cNvPr id="561" name="Group 560">
                  <a:extLst>
                    <a:ext uri="{FF2B5EF4-FFF2-40B4-BE49-F238E27FC236}">
                      <a16:creationId xmlns:a16="http://schemas.microsoft.com/office/drawing/2014/main" id="{7D7DB3DC-2E94-41C3-91C5-930547DA8E75}"/>
                    </a:ext>
                  </a:extLst>
                </p:cNvPr>
                <p:cNvGrpSpPr/>
                <p:nvPr/>
              </p:nvGrpSpPr>
              <p:grpSpPr>
                <a:xfrm>
                  <a:off x="143435" y="1139729"/>
                  <a:ext cx="2480575" cy="1358367"/>
                  <a:chOff x="1626659" y="2492871"/>
                  <a:chExt cx="2480575" cy="1358367"/>
                </a:xfrm>
              </p:grpSpPr>
              <p:cxnSp>
                <p:nvCxnSpPr>
                  <p:cNvPr id="579" name="Straight Connector 578">
                    <a:extLst>
                      <a:ext uri="{FF2B5EF4-FFF2-40B4-BE49-F238E27FC236}">
                        <a16:creationId xmlns:a16="http://schemas.microsoft.com/office/drawing/2014/main" id="{701CF882-CCFD-49C2-B57D-116A894CD5B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867370" y="3181166"/>
                    <a:ext cx="1239864" cy="6606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80" name="Rectangle 23">
                    <a:extLst>
                      <a:ext uri="{FF2B5EF4-FFF2-40B4-BE49-F238E27FC236}">
                        <a16:creationId xmlns:a16="http://schemas.microsoft.com/office/drawing/2014/main" id="{1D2F2CDA-90BB-4FD3-93AC-982E50990482}"/>
                      </a:ext>
                    </a:extLst>
                  </p:cNvPr>
                  <p:cNvSpPr/>
                  <p:nvPr/>
                </p:nvSpPr>
                <p:spPr>
                  <a:xfrm>
                    <a:off x="1631381" y="2492871"/>
                    <a:ext cx="2471980" cy="1286359"/>
                  </a:xfrm>
                  <a:custGeom>
                    <a:avLst/>
                    <a:gdLst>
                      <a:gd name="connsiteX0" fmla="*/ 0 w 914400"/>
                      <a:gd name="connsiteY0" fmla="*/ 0 h 914400"/>
                      <a:gd name="connsiteX1" fmla="*/ 914400 w 914400"/>
                      <a:gd name="connsiteY1" fmla="*/ 0 h 914400"/>
                      <a:gd name="connsiteX2" fmla="*/ 914400 w 914400"/>
                      <a:gd name="connsiteY2" fmla="*/ 914400 h 914400"/>
                      <a:gd name="connsiteX3" fmla="*/ 0 w 914400"/>
                      <a:gd name="connsiteY3" fmla="*/ 914400 h 914400"/>
                      <a:gd name="connsiteX4" fmla="*/ 0 w 914400"/>
                      <a:gd name="connsiteY4" fmla="*/ 0 h 914400"/>
                      <a:gd name="connsiteX0" fmla="*/ 402956 w 914400"/>
                      <a:gd name="connsiteY0" fmla="*/ 0 h 1053884"/>
                      <a:gd name="connsiteX1" fmla="*/ 914400 w 914400"/>
                      <a:gd name="connsiteY1" fmla="*/ 139484 h 1053884"/>
                      <a:gd name="connsiteX2" fmla="*/ 914400 w 914400"/>
                      <a:gd name="connsiteY2" fmla="*/ 1053884 h 1053884"/>
                      <a:gd name="connsiteX3" fmla="*/ 0 w 914400"/>
                      <a:gd name="connsiteY3" fmla="*/ 1053884 h 1053884"/>
                      <a:gd name="connsiteX4" fmla="*/ 402956 w 914400"/>
                      <a:gd name="connsiteY4" fmla="*/ 0 h 1053884"/>
                      <a:gd name="connsiteX0" fmla="*/ 402956 w 1673817"/>
                      <a:gd name="connsiteY0" fmla="*/ 0 h 1053884"/>
                      <a:gd name="connsiteX1" fmla="*/ 1673817 w 1673817"/>
                      <a:gd name="connsiteY1" fmla="*/ 650928 h 1053884"/>
                      <a:gd name="connsiteX2" fmla="*/ 914400 w 1673817"/>
                      <a:gd name="connsiteY2" fmla="*/ 1053884 h 1053884"/>
                      <a:gd name="connsiteX3" fmla="*/ 0 w 1673817"/>
                      <a:gd name="connsiteY3" fmla="*/ 1053884 h 1053884"/>
                      <a:gd name="connsiteX4" fmla="*/ 402956 w 1673817"/>
                      <a:gd name="connsiteY4" fmla="*/ 0 h 1053884"/>
                      <a:gd name="connsiteX0" fmla="*/ 402956 w 1673817"/>
                      <a:gd name="connsiteY0" fmla="*/ 0 h 1301857"/>
                      <a:gd name="connsiteX1" fmla="*/ 1673817 w 1673817"/>
                      <a:gd name="connsiteY1" fmla="*/ 650928 h 1301857"/>
                      <a:gd name="connsiteX2" fmla="*/ 433953 w 1673817"/>
                      <a:gd name="connsiteY2" fmla="*/ 1301857 h 1301857"/>
                      <a:gd name="connsiteX3" fmla="*/ 0 w 1673817"/>
                      <a:gd name="connsiteY3" fmla="*/ 1053884 h 1301857"/>
                      <a:gd name="connsiteX4" fmla="*/ 402956 w 1673817"/>
                      <a:gd name="connsiteY4" fmla="*/ 0 h 1301857"/>
                      <a:gd name="connsiteX0" fmla="*/ 1201119 w 2471980"/>
                      <a:gd name="connsiteY0" fmla="*/ 0 h 1301857"/>
                      <a:gd name="connsiteX1" fmla="*/ 2471980 w 2471980"/>
                      <a:gd name="connsiteY1" fmla="*/ 650928 h 1301857"/>
                      <a:gd name="connsiteX2" fmla="*/ 1232116 w 2471980"/>
                      <a:gd name="connsiteY2" fmla="*/ 1301857 h 1301857"/>
                      <a:gd name="connsiteX3" fmla="*/ 0 w 2471980"/>
                      <a:gd name="connsiteY3" fmla="*/ 658677 h 1301857"/>
                      <a:gd name="connsiteX4" fmla="*/ 1201119 w 2471980"/>
                      <a:gd name="connsiteY4" fmla="*/ 0 h 1301857"/>
                      <a:gd name="connsiteX0" fmla="*/ 1208868 w 2471980"/>
                      <a:gd name="connsiteY0" fmla="*/ 0 h 1286359"/>
                      <a:gd name="connsiteX1" fmla="*/ 2471980 w 2471980"/>
                      <a:gd name="connsiteY1" fmla="*/ 635430 h 1286359"/>
                      <a:gd name="connsiteX2" fmla="*/ 1232116 w 2471980"/>
                      <a:gd name="connsiteY2" fmla="*/ 1286359 h 1286359"/>
                      <a:gd name="connsiteX3" fmla="*/ 0 w 2471980"/>
                      <a:gd name="connsiteY3" fmla="*/ 643179 h 1286359"/>
                      <a:gd name="connsiteX4" fmla="*/ 1208868 w 2471980"/>
                      <a:gd name="connsiteY4" fmla="*/ 0 h 1286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71980" h="1286359">
                        <a:moveTo>
                          <a:pt x="1208868" y="0"/>
                        </a:moveTo>
                        <a:lnTo>
                          <a:pt x="2471980" y="635430"/>
                        </a:lnTo>
                        <a:lnTo>
                          <a:pt x="1232116" y="1286359"/>
                        </a:lnTo>
                        <a:lnTo>
                          <a:pt x="0" y="643179"/>
                        </a:lnTo>
                        <a:lnTo>
                          <a:pt x="1208868" y="0"/>
                        </a:lnTo>
                        <a:close/>
                      </a:path>
                    </a:pathLst>
                  </a:cu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cxnSp>
                <p:nvCxnSpPr>
                  <p:cNvPr id="581" name="Straight Connector 580">
                    <a:extLst>
                      <a:ext uri="{FF2B5EF4-FFF2-40B4-BE49-F238E27FC236}">
                        <a16:creationId xmlns:a16="http://schemas.microsoft.com/office/drawing/2014/main" id="{27F620C6-4EFC-47A2-8427-9D56DB0739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629697" y="3140446"/>
                    <a:ext cx="2183" cy="5488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2" name="Straight Connector 581">
                    <a:extLst>
                      <a:ext uri="{FF2B5EF4-FFF2-40B4-BE49-F238E27FC236}">
                        <a16:creationId xmlns:a16="http://schemas.microsoft.com/office/drawing/2014/main" id="{E0E6A040-82D1-43CA-BDAC-BB6F396FF6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626659" y="3195333"/>
                    <a:ext cx="1240711" cy="64647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3" name="Straight Connector 582">
                    <a:extLst>
                      <a:ext uri="{FF2B5EF4-FFF2-40B4-BE49-F238E27FC236}">
                        <a16:creationId xmlns:a16="http://schemas.microsoft.com/office/drawing/2014/main" id="{D949E8BA-CF53-452D-9215-FD1E82D8948B}"/>
                      </a:ext>
                    </a:extLst>
                  </p:cNvPr>
                  <p:cNvCxnSpPr>
                    <a:cxnSpLocks/>
                    <a:stCxn id="580" idx="2"/>
                  </p:cNvCxnSpPr>
                  <p:nvPr/>
                </p:nvCxnSpPr>
                <p:spPr>
                  <a:xfrm>
                    <a:off x="2863495" y="3779229"/>
                    <a:ext cx="3874" cy="7200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4" name="Straight Connector 583">
                    <a:extLst>
                      <a:ext uri="{FF2B5EF4-FFF2-40B4-BE49-F238E27FC236}">
                        <a16:creationId xmlns:a16="http://schemas.microsoft.com/office/drawing/2014/main" id="{70E04251-5251-4469-9723-6ADB21C818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01173" y="3123323"/>
                    <a:ext cx="3874" cy="720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62" name="Rectangle 561">
                  <a:extLst>
                    <a:ext uri="{FF2B5EF4-FFF2-40B4-BE49-F238E27FC236}">
                      <a16:creationId xmlns:a16="http://schemas.microsoft.com/office/drawing/2014/main" id="{109B0B1E-AD6C-41A6-926A-A3380D54D33F}"/>
                    </a:ext>
                  </a:extLst>
                </p:cNvPr>
                <p:cNvSpPr/>
                <p:nvPr/>
              </p:nvSpPr>
              <p:spPr>
                <a:xfrm>
                  <a:off x="753275" y="1500934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3" name="Rectangle 562">
                  <a:extLst>
                    <a:ext uri="{FF2B5EF4-FFF2-40B4-BE49-F238E27FC236}">
                      <a16:creationId xmlns:a16="http://schemas.microsoft.com/office/drawing/2014/main" id="{4B448306-0E72-4AA3-BAD0-FF51561303F2}"/>
                    </a:ext>
                  </a:extLst>
                </p:cNvPr>
                <p:cNvSpPr/>
                <p:nvPr/>
              </p:nvSpPr>
              <p:spPr>
                <a:xfrm>
                  <a:off x="511544" y="1485079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4" name="Rectangle 563">
                  <a:extLst>
                    <a:ext uri="{FF2B5EF4-FFF2-40B4-BE49-F238E27FC236}">
                      <a16:creationId xmlns:a16="http://schemas.microsoft.com/office/drawing/2014/main" id="{245D1F05-F6F8-4273-A153-B70FC06DDC17}"/>
                    </a:ext>
                  </a:extLst>
                </p:cNvPr>
                <p:cNvSpPr/>
                <p:nvPr/>
              </p:nvSpPr>
              <p:spPr>
                <a:xfrm>
                  <a:off x="825285" y="1818913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5" name="Rectangle 564">
                  <a:extLst>
                    <a:ext uri="{FF2B5EF4-FFF2-40B4-BE49-F238E27FC236}">
                      <a16:creationId xmlns:a16="http://schemas.microsoft.com/office/drawing/2014/main" id="{2C85D6AF-0C0D-4757-A630-5984DFD18B4B}"/>
                    </a:ext>
                  </a:extLst>
                </p:cNvPr>
                <p:cNvSpPr/>
                <p:nvPr/>
              </p:nvSpPr>
              <p:spPr>
                <a:xfrm>
                  <a:off x="1184521" y="1922536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6" name="Rectangle 565">
                  <a:extLst>
                    <a:ext uri="{FF2B5EF4-FFF2-40B4-BE49-F238E27FC236}">
                      <a16:creationId xmlns:a16="http://schemas.microsoft.com/office/drawing/2014/main" id="{46A79AF7-0C56-4517-923D-08A6D5E9DCB4}"/>
                    </a:ext>
                  </a:extLst>
                </p:cNvPr>
                <p:cNvSpPr/>
                <p:nvPr/>
              </p:nvSpPr>
              <p:spPr>
                <a:xfrm>
                  <a:off x="1392048" y="2083973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7" name="Rectangle 566">
                  <a:extLst>
                    <a:ext uri="{FF2B5EF4-FFF2-40B4-BE49-F238E27FC236}">
                      <a16:creationId xmlns:a16="http://schemas.microsoft.com/office/drawing/2014/main" id="{E8704DC9-5B2F-45D1-A397-C15E4F1C5DF2}"/>
                    </a:ext>
                  </a:extLst>
                </p:cNvPr>
                <p:cNvSpPr/>
                <p:nvPr/>
              </p:nvSpPr>
              <p:spPr>
                <a:xfrm>
                  <a:off x="1086019" y="1571288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8" name="Rectangle 567">
                  <a:extLst>
                    <a:ext uri="{FF2B5EF4-FFF2-40B4-BE49-F238E27FC236}">
                      <a16:creationId xmlns:a16="http://schemas.microsoft.com/office/drawing/2014/main" id="{C6A3B14C-DDBD-488A-B18A-EF29B23860B7}"/>
                    </a:ext>
                  </a:extLst>
                </p:cNvPr>
                <p:cNvSpPr/>
                <p:nvPr/>
              </p:nvSpPr>
              <p:spPr>
                <a:xfrm>
                  <a:off x="956239" y="1251652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9" name="Rectangle 568">
                  <a:extLst>
                    <a:ext uri="{FF2B5EF4-FFF2-40B4-BE49-F238E27FC236}">
                      <a16:creationId xmlns:a16="http://schemas.microsoft.com/office/drawing/2014/main" id="{4F4EDE97-3DCC-47FF-9A6F-42E545882E1F}"/>
                    </a:ext>
                  </a:extLst>
                </p:cNvPr>
                <p:cNvSpPr/>
                <p:nvPr/>
              </p:nvSpPr>
              <p:spPr>
                <a:xfrm>
                  <a:off x="1411259" y="1674893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0" name="Rectangle 569">
                  <a:extLst>
                    <a:ext uri="{FF2B5EF4-FFF2-40B4-BE49-F238E27FC236}">
                      <a16:creationId xmlns:a16="http://schemas.microsoft.com/office/drawing/2014/main" id="{70C8CC61-8036-409D-83D7-7655C1B691A8}"/>
                    </a:ext>
                  </a:extLst>
                </p:cNvPr>
                <p:cNvSpPr/>
                <p:nvPr/>
              </p:nvSpPr>
              <p:spPr>
                <a:xfrm>
                  <a:off x="1242521" y="1259775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1" name="Rectangle 570">
                  <a:extLst>
                    <a:ext uri="{FF2B5EF4-FFF2-40B4-BE49-F238E27FC236}">
                      <a16:creationId xmlns:a16="http://schemas.microsoft.com/office/drawing/2014/main" id="{87125ED2-F323-447A-8571-3598EE0B58FA}"/>
                    </a:ext>
                  </a:extLst>
                </p:cNvPr>
                <p:cNvSpPr/>
                <p:nvPr/>
              </p:nvSpPr>
              <p:spPr>
                <a:xfrm>
                  <a:off x="1529624" y="1272692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2" name="Rectangle 571">
                  <a:extLst>
                    <a:ext uri="{FF2B5EF4-FFF2-40B4-BE49-F238E27FC236}">
                      <a16:creationId xmlns:a16="http://schemas.microsoft.com/office/drawing/2014/main" id="{95496315-5996-4731-94CB-386097AFEA0C}"/>
                    </a:ext>
                  </a:extLst>
                </p:cNvPr>
                <p:cNvSpPr/>
                <p:nvPr/>
              </p:nvSpPr>
              <p:spPr>
                <a:xfrm>
                  <a:off x="1404075" y="1087687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3" name="Rectangle 572">
                  <a:extLst>
                    <a:ext uri="{FF2B5EF4-FFF2-40B4-BE49-F238E27FC236}">
                      <a16:creationId xmlns:a16="http://schemas.microsoft.com/office/drawing/2014/main" id="{EA483638-B35A-4DA4-A4DA-752EFABAB7A8}"/>
                    </a:ext>
                  </a:extLst>
                </p:cNvPr>
                <p:cNvSpPr/>
                <p:nvPr/>
              </p:nvSpPr>
              <p:spPr>
                <a:xfrm>
                  <a:off x="1657600" y="1557550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4" name="Rectangle 573">
                  <a:extLst>
                    <a:ext uri="{FF2B5EF4-FFF2-40B4-BE49-F238E27FC236}">
                      <a16:creationId xmlns:a16="http://schemas.microsoft.com/office/drawing/2014/main" id="{F8392840-5718-4D84-A659-8B971154F4AC}"/>
                    </a:ext>
                  </a:extLst>
                </p:cNvPr>
                <p:cNvSpPr/>
                <p:nvPr/>
              </p:nvSpPr>
              <p:spPr>
                <a:xfrm>
                  <a:off x="1806095" y="1818913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5" name="Rectangle 574">
                  <a:extLst>
                    <a:ext uri="{FF2B5EF4-FFF2-40B4-BE49-F238E27FC236}">
                      <a16:creationId xmlns:a16="http://schemas.microsoft.com/office/drawing/2014/main" id="{5C88AEEF-CA03-4E7F-94E5-90C038FDAB80}"/>
                    </a:ext>
                  </a:extLst>
                </p:cNvPr>
                <p:cNvSpPr/>
                <p:nvPr/>
              </p:nvSpPr>
              <p:spPr>
                <a:xfrm>
                  <a:off x="1796299" y="1231707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6" name="Rectangle 575">
                  <a:extLst>
                    <a:ext uri="{FF2B5EF4-FFF2-40B4-BE49-F238E27FC236}">
                      <a16:creationId xmlns:a16="http://schemas.microsoft.com/office/drawing/2014/main" id="{1AA179C7-02B2-40BE-B7D7-4DCF704F9D84}"/>
                    </a:ext>
                  </a:extLst>
                </p:cNvPr>
                <p:cNvSpPr/>
                <p:nvPr/>
              </p:nvSpPr>
              <p:spPr>
                <a:xfrm>
                  <a:off x="1909341" y="1558208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7" name="Rectangle 576">
                  <a:extLst>
                    <a:ext uri="{FF2B5EF4-FFF2-40B4-BE49-F238E27FC236}">
                      <a16:creationId xmlns:a16="http://schemas.microsoft.com/office/drawing/2014/main" id="{E0F46772-5078-41D5-BEAD-EF9F6758AED6}"/>
                    </a:ext>
                  </a:extLst>
                </p:cNvPr>
                <p:cNvSpPr/>
                <p:nvPr/>
              </p:nvSpPr>
              <p:spPr>
                <a:xfrm>
                  <a:off x="2101264" y="1644954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8" name="Rectangle 577">
                  <a:extLst>
                    <a:ext uri="{FF2B5EF4-FFF2-40B4-BE49-F238E27FC236}">
                      <a16:creationId xmlns:a16="http://schemas.microsoft.com/office/drawing/2014/main" id="{17F9EF26-BDC3-4D27-AF11-7052CE0EDD04}"/>
                    </a:ext>
                  </a:extLst>
                </p:cNvPr>
                <p:cNvSpPr/>
                <p:nvPr/>
              </p:nvSpPr>
              <p:spPr>
                <a:xfrm>
                  <a:off x="2361620" y="1588716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586" name="Straight Connector 585"/>
              <p:cNvCxnSpPr>
                <a:stCxn id="23" idx="1"/>
              </p:cNvCxnSpPr>
              <p:nvPr/>
            </p:nvCxnSpPr>
            <p:spPr>
              <a:xfrm flipH="1">
                <a:off x="2368087" y="2017062"/>
                <a:ext cx="1125886" cy="67364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>
                <a:stCxn id="23" idx="3"/>
              </p:cNvCxnSpPr>
              <p:nvPr/>
            </p:nvCxnSpPr>
            <p:spPr>
              <a:xfrm flipH="1" flipV="1">
                <a:off x="2368091" y="2719280"/>
                <a:ext cx="1125882" cy="4372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8" name="Group 587"/>
          <p:cNvGrpSpPr/>
          <p:nvPr/>
        </p:nvGrpSpPr>
        <p:grpSpPr>
          <a:xfrm>
            <a:off x="806656" y="4798886"/>
            <a:ext cx="2285988" cy="1947446"/>
            <a:chOff x="11632368" y="2229805"/>
            <a:chExt cx="2480575" cy="2113216"/>
          </a:xfrm>
        </p:grpSpPr>
        <p:grpSp>
          <p:nvGrpSpPr>
            <p:cNvPr id="589" name="Group 588">
              <a:extLst>
                <a:ext uri="{FF2B5EF4-FFF2-40B4-BE49-F238E27FC236}">
                  <a16:creationId xmlns:a16="http://schemas.microsoft.com/office/drawing/2014/main" id="{7D7DB3DC-2E94-41C3-91C5-930547DA8E75}"/>
                </a:ext>
              </a:extLst>
            </p:cNvPr>
            <p:cNvGrpSpPr/>
            <p:nvPr/>
          </p:nvGrpSpPr>
          <p:grpSpPr>
            <a:xfrm>
              <a:off x="11632368" y="2984652"/>
              <a:ext cx="2480575" cy="1358369"/>
              <a:chOff x="1626659" y="2492870"/>
              <a:chExt cx="2480575" cy="1358369"/>
            </a:xfrm>
          </p:grpSpPr>
          <p:cxnSp>
            <p:nvCxnSpPr>
              <p:cNvPr id="623" name="Straight Connector 622">
                <a:extLst>
                  <a:ext uri="{FF2B5EF4-FFF2-40B4-BE49-F238E27FC236}">
                    <a16:creationId xmlns:a16="http://schemas.microsoft.com/office/drawing/2014/main" id="{701CF882-CCFD-49C2-B57D-116A894CD5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67370" y="3181166"/>
                <a:ext cx="1239864" cy="6606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4" name="Rectangle 23">
                <a:extLst>
                  <a:ext uri="{FF2B5EF4-FFF2-40B4-BE49-F238E27FC236}">
                    <a16:creationId xmlns:a16="http://schemas.microsoft.com/office/drawing/2014/main" id="{1D2F2CDA-90BB-4FD3-93AC-982E50990482}"/>
                  </a:ext>
                </a:extLst>
              </p:cNvPr>
              <p:cNvSpPr/>
              <p:nvPr/>
            </p:nvSpPr>
            <p:spPr>
              <a:xfrm>
                <a:off x="1631380" y="2492870"/>
                <a:ext cx="2471980" cy="1286359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402956 w 914400"/>
                  <a:gd name="connsiteY0" fmla="*/ 0 h 1053884"/>
                  <a:gd name="connsiteX1" fmla="*/ 914400 w 914400"/>
                  <a:gd name="connsiteY1" fmla="*/ 139484 h 1053884"/>
                  <a:gd name="connsiteX2" fmla="*/ 914400 w 914400"/>
                  <a:gd name="connsiteY2" fmla="*/ 1053884 h 1053884"/>
                  <a:gd name="connsiteX3" fmla="*/ 0 w 914400"/>
                  <a:gd name="connsiteY3" fmla="*/ 1053884 h 1053884"/>
                  <a:gd name="connsiteX4" fmla="*/ 402956 w 914400"/>
                  <a:gd name="connsiteY4" fmla="*/ 0 h 1053884"/>
                  <a:gd name="connsiteX0" fmla="*/ 402956 w 1673817"/>
                  <a:gd name="connsiteY0" fmla="*/ 0 h 1053884"/>
                  <a:gd name="connsiteX1" fmla="*/ 1673817 w 1673817"/>
                  <a:gd name="connsiteY1" fmla="*/ 650928 h 1053884"/>
                  <a:gd name="connsiteX2" fmla="*/ 914400 w 1673817"/>
                  <a:gd name="connsiteY2" fmla="*/ 1053884 h 1053884"/>
                  <a:gd name="connsiteX3" fmla="*/ 0 w 1673817"/>
                  <a:gd name="connsiteY3" fmla="*/ 1053884 h 1053884"/>
                  <a:gd name="connsiteX4" fmla="*/ 402956 w 1673817"/>
                  <a:gd name="connsiteY4" fmla="*/ 0 h 1053884"/>
                  <a:gd name="connsiteX0" fmla="*/ 402956 w 1673817"/>
                  <a:gd name="connsiteY0" fmla="*/ 0 h 1301857"/>
                  <a:gd name="connsiteX1" fmla="*/ 1673817 w 1673817"/>
                  <a:gd name="connsiteY1" fmla="*/ 650928 h 1301857"/>
                  <a:gd name="connsiteX2" fmla="*/ 433953 w 1673817"/>
                  <a:gd name="connsiteY2" fmla="*/ 1301857 h 1301857"/>
                  <a:gd name="connsiteX3" fmla="*/ 0 w 1673817"/>
                  <a:gd name="connsiteY3" fmla="*/ 1053884 h 1301857"/>
                  <a:gd name="connsiteX4" fmla="*/ 402956 w 1673817"/>
                  <a:gd name="connsiteY4" fmla="*/ 0 h 1301857"/>
                  <a:gd name="connsiteX0" fmla="*/ 1201119 w 2471980"/>
                  <a:gd name="connsiteY0" fmla="*/ 0 h 1301857"/>
                  <a:gd name="connsiteX1" fmla="*/ 2471980 w 2471980"/>
                  <a:gd name="connsiteY1" fmla="*/ 650928 h 1301857"/>
                  <a:gd name="connsiteX2" fmla="*/ 1232116 w 2471980"/>
                  <a:gd name="connsiteY2" fmla="*/ 1301857 h 1301857"/>
                  <a:gd name="connsiteX3" fmla="*/ 0 w 2471980"/>
                  <a:gd name="connsiteY3" fmla="*/ 658677 h 1301857"/>
                  <a:gd name="connsiteX4" fmla="*/ 1201119 w 2471980"/>
                  <a:gd name="connsiteY4" fmla="*/ 0 h 1301857"/>
                  <a:gd name="connsiteX0" fmla="*/ 1208868 w 2471980"/>
                  <a:gd name="connsiteY0" fmla="*/ 0 h 1286359"/>
                  <a:gd name="connsiteX1" fmla="*/ 2471980 w 2471980"/>
                  <a:gd name="connsiteY1" fmla="*/ 635430 h 1286359"/>
                  <a:gd name="connsiteX2" fmla="*/ 1232116 w 2471980"/>
                  <a:gd name="connsiteY2" fmla="*/ 1286359 h 1286359"/>
                  <a:gd name="connsiteX3" fmla="*/ 0 w 2471980"/>
                  <a:gd name="connsiteY3" fmla="*/ 643179 h 1286359"/>
                  <a:gd name="connsiteX4" fmla="*/ 1208868 w 2471980"/>
                  <a:gd name="connsiteY4" fmla="*/ 0 h 1286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1980" h="1286359">
                    <a:moveTo>
                      <a:pt x="1208868" y="0"/>
                    </a:moveTo>
                    <a:lnTo>
                      <a:pt x="2471980" y="635430"/>
                    </a:lnTo>
                    <a:lnTo>
                      <a:pt x="1232116" y="1286359"/>
                    </a:lnTo>
                    <a:lnTo>
                      <a:pt x="0" y="643179"/>
                    </a:lnTo>
                    <a:lnTo>
                      <a:pt x="1208868" y="0"/>
                    </a:lnTo>
                    <a:close/>
                  </a:path>
                </a:pathLst>
              </a:cu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25" name="Straight Connector 624">
                <a:extLst>
                  <a:ext uri="{FF2B5EF4-FFF2-40B4-BE49-F238E27FC236}">
                    <a16:creationId xmlns:a16="http://schemas.microsoft.com/office/drawing/2014/main" id="{27F620C6-4EFC-47A2-8427-9D56DB07391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29697" y="3140446"/>
                <a:ext cx="2183" cy="548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6" name="Straight Connector 625">
                <a:extLst>
                  <a:ext uri="{FF2B5EF4-FFF2-40B4-BE49-F238E27FC236}">
                    <a16:creationId xmlns:a16="http://schemas.microsoft.com/office/drawing/2014/main" id="{E0E6A040-82D1-43CA-BDAC-BB6F396FF6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26659" y="3195333"/>
                <a:ext cx="1240711" cy="64647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7" name="Straight Connector 626">
                <a:extLst>
                  <a:ext uri="{FF2B5EF4-FFF2-40B4-BE49-F238E27FC236}">
                    <a16:creationId xmlns:a16="http://schemas.microsoft.com/office/drawing/2014/main" id="{D949E8BA-CF53-452D-9215-FD1E82D8948B}"/>
                  </a:ext>
                </a:extLst>
              </p:cNvPr>
              <p:cNvCxnSpPr>
                <a:cxnSpLocks/>
                <a:stCxn id="624" idx="2"/>
              </p:cNvCxnSpPr>
              <p:nvPr/>
            </p:nvCxnSpPr>
            <p:spPr>
              <a:xfrm>
                <a:off x="2863496" y="3779229"/>
                <a:ext cx="3874" cy="720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8" name="Straight Connector 627">
                <a:extLst>
                  <a:ext uri="{FF2B5EF4-FFF2-40B4-BE49-F238E27FC236}">
                    <a16:creationId xmlns:a16="http://schemas.microsoft.com/office/drawing/2014/main" id="{70E04251-5251-4469-9723-6ADB21C818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01173" y="3123323"/>
                <a:ext cx="3874" cy="720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0" name="Group 589"/>
            <p:cNvGrpSpPr/>
            <p:nvPr/>
          </p:nvGrpSpPr>
          <p:grpSpPr>
            <a:xfrm>
              <a:off x="13320649" y="2326842"/>
              <a:ext cx="454365" cy="1505078"/>
              <a:chOff x="7973080" y="4521068"/>
              <a:chExt cx="454365" cy="1505078"/>
            </a:xfrm>
          </p:grpSpPr>
          <p:sp>
            <p:nvSpPr>
              <p:cNvPr id="613" name="Rectangle 612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7973080" y="4521068"/>
                <a:ext cx="54000" cy="12960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4" name="Rectangle 613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8098629" y="4521068"/>
                <a:ext cx="54000" cy="12960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5" name="Rectangle 614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8233329" y="4618991"/>
                <a:ext cx="54000" cy="12960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6" name="Rectangle 615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8372601" y="4566619"/>
                <a:ext cx="54000" cy="12960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7" name="Rectangle 616">
                <a:extLst>
                  <a:ext uri="{FF2B5EF4-FFF2-40B4-BE49-F238E27FC236}">
                    <a16:creationId xmlns:a16="http://schemas.microsoft.com/office/drawing/2014/main" id="{E0F46772-5078-41D5-BEAD-EF9F6758AED6}"/>
                  </a:ext>
                </a:extLst>
              </p:cNvPr>
              <p:cNvSpPr/>
              <p:nvPr/>
            </p:nvSpPr>
            <p:spPr>
              <a:xfrm>
                <a:off x="8099652" y="5609255"/>
                <a:ext cx="54000" cy="216000"/>
              </a:xfrm>
              <a:prstGeom prst="rect">
                <a:avLst/>
              </a:prstGeom>
              <a:solidFill>
                <a:srgbClr val="A9A9A9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8" name="Rectangle 617">
                <a:extLst>
                  <a:ext uri="{FF2B5EF4-FFF2-40B4-BE49-F238E27FC236}">
                    <a16:creationId xmlns:a16="http://schemas.microsoft.com/office/drawing/2014/main" id="{E0F46772-5078-41D5-BEAD-EF9F6758AED6}"/>
                  </a:ext>
                </a:extLst>
              </p:cNvPr>
              <p:cNvSpPr/>
              <p:nvPr/>
            </p:nvSpPr>
            <p:spPr>
              <a:xfrm>
                <a:off x="7977371" y="5601068"/>
                <a:ext cx="45719" cy="216000"/>
              </a:xfrm>
              <a:prstGeom prst="rect">
                <a:avLst/>
              </a:prstGeom>
              <a:solidFill>
                <a:srgbClr val="A9A9A9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9" name="Rectangle 618">
                <a:extLst>
                  <a:ext uri="{FF2B5EF4-FFF2-40B4-BE49-F238E27FC236}">
                    <a16:creationId xmlns:a16="http://schemas.microsoft.com/office/drawing/2014/main" id="{E0F46772-5078-41D5-BEAD-EF9F6758AED6}"/>
                  </a:ext>
                </a:extLst>
              </p:cNvPr>
              <p:cNvSpPr/>
              <p:nvPr/>
            </p:nvSpPr>
            <p:spPr>
              <a:xfrm>
                <a:off x="8233018" y="5701331"/>
                <a:ext cx="54000" cy="216000"/>
              </a:xfrm>
              <a:prstGeom prst="rect">
                <a:avLst/>
              </a:prstGeom>
              <a:solidFill>
                <a:srgbClr val="A9A9A9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0" name="Rectangle 619">
                <a:extLst>
                  <a:ext uri="{FF2B5EF4-FFF2-40B4-BE49-F238E27FC236}">
                    <a16:creationId xmlns:a16="http://schemas.microsoft.com/office/drawing/2014/main" id="{E0F46772-5078-41D5-BEAD-EF9F6758AED6}"/>
                  </a:ext>
                </a:extLst>
              </p:cNvPr>
              <p:cNvSpPr/>
              <p:nvPr/>
            </p:nvSpPr>
            <p:spPr>
              <a:xfrm>
                <a:off x="8373445" y="5648084"/>
                <a:ext cx="54000" cy="216000"/>
              </a:xfrm>
              <a:prstGeom prst="rect">
                <a:avLst/>
              </a:prstGeom>
              <a:solidFill>
                <a:srgbClr val="A9A9A9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1" name="Rectangle 620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8061691" y="4725021"/>
                <a:ext cx="54000" cy="12960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2" name="Rectangle 621">
                <a:extLst>
                  <a:ext uri="{FF2B5EF4-FFF2-40B4-BE49-F238E27FC236}">
                    <a16:creationId xmlns:a16="http://schemas.microsoft.com/office/drawing/2014/main" id="{E0F46772-5078-41D5-BEAD-EF9F6758AED6}"/>
                  </a:ext>
                </a:extLst>
              </p:cNvPr>
              <p:cNvSpPr/>
              <p:nvPr/>
            </p:nvSpPr>
            <p:spPr>
              <a:xfrm>
                <a:off x="8061691" y="5810146"/>
                <a:ext cx="54000" cy="216000"/>
              </a:xfrm>
              <a:prstGeom prst="rect">
                <a:avLst/>
              </a:prstGeom>
              <a:solidFill>
                <a:srgbClr val="A9A9A9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91" name="Group 590"/>
            <p:cNvGrpSpPr/>
            <p:nvPr/>
          </p:nvGrpSpPr>
          <p:grpSpPr>
            <a:xfrm>
              <a:off x="12654631" y="2632747"/>
              <a:ext cx="454365" cy="1505078"/>
              <a:chOff x="7973080" y="4521068"/>
              <a:chExt cx="454365" cy="1505078"/>
            </a:xfrm>
          </p:grpSpPr>
          <p:sp>
            <p:nvSpPr>
              <p:cNvPr id="603" name="Rectangle 602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7973080" y="4521068"/>
                <a:ext cx="54000" cy="1296000"/>
              </a:xfrm>
              <a:prstGeom prst="rect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4" name="Rectangle 603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8098629" y="4521068"/>
                <a:ext cx="54000" cy="1296000"/>
              </a:xfrm>
              <a:prstGeom prst="rect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5" name="Rectangle 604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8233329" y="4618991"/>
                <a:ext cx="54000" cy="1296000"/>
              </a:xfrm>
              <a:prstGeom prst="rect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6" name="Rectangle 605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8372601" y="4566619"/>
                <a:ext cx="54000" cy="1296000"/>
              </a:xfrm>
              <a:prstGeom prst="rect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7" name="Rectangle 606">
                <a:extLst>
                  <a:ext uri="{FF2B5EF4-FFF2-40B4-BE49-F238E27FC236}">
                    <a16:creationId xmlns:a16="http://schemas.microsoft.com/office/drawing/2014/main" id="{E0F46772-5078-41D5-BEAD-EF9F6758AED6}"/>
                  </a:ext>
                </a:extLst>
              </p:cNvPr>
              <p:cNvSpPr/>
              <p:nvPr/>
            </p:nvSpPr>
            <p:spPr>
              <a:xfrm>
                <a:off x="8099652" y="5609255"/>
                <a:ext cx="54000" cy="216000"/>
              </a:xfrm>
              <a:prstGeom prst="rect">
                <a:avLst/>
              </a:prstGeom>
              <a:solidFill>
                <a:srgbClr val="A9A9A9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8" name="Rectangle 607">
                <a:extLst>
                  <a:ext uri="{FF2B5EF4-FFF2-40B4-BE49-F238E27FC236}">
                    <a16:creationId xmlns:a16="http://schemas.microsoft.com/office/drawing/2014/main" id="{E0F46772-5078-41D5-BEAD-EF9F6758AED6}"/>
                  </a:ext>
                </a:extLst>
              </p:cNvPr>
              <p:cNvSpPr/>
              <p:nvPr/>
            </p:nvSpPr>
            <p:spPr>
              <a:xfrm>
                <a:off x="7977371" y="5601068"/>
                <a:ext cx="45719" cy="216000"/>
              </a:xfrm>
              <a:prstGeom prst="rect">
                <a:avLst/>
              </a:prstGeom>
              <a:solidFill>
                <a:srgbClr val="A9A9A9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9" name="Rectangle 608">
                <a:extLst>
                  <a:ext uri="{FF2B5EF4-FFF2-40B4-BE49-F238E27FC236}">
                    <a16:creationId xmlns:a16="http://schemas.microsoft.com/office/drawing/2014/main" id="{E0F46772-5078-41D5-BEAD-EF9F6758AED6}"/>
                  </a:ext>
                </a:extLst>
              </p:cNvPr>
              <p:cNvSpPr/>
              <p:nvPr/>
            </p:nvSpPr>
            <p:spPr>
              <a:xfrm>
                <a:off x="8233018" y="5701331"/>
                <a:ext cx="54000" cy="216000"/>
              </a:xfrm>
              <a:prstGeom prst="rect">
                <a:avLst/>
              </a:prstGeom>
              <a:solidFill>
                <a:srgbClr val="A9A9A9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0" name="Rectangle 609">
                <a:extLst>
                  <a:ext uri="{FF2B5EF4-FFF2-40B4-BE49-F238E27FC236}">
                    <a16:creationId xmlns:a16="http://schemas.microsoft.com/office/drawing/2014/main" id="{E0F46772-5078-41D5-BEAD-EF9F6758AED6}"/>
                  </a:ext>
                </a:extLst>
              </p:cNvPr>
              <p:cNvSpPr/>
              <p:nvPr/>
            </p:nvSpPr>
            <p:spPr>
              <a:xfrm>
                <a:off x="8373445" y="5648084"/>
                <a:ext cx="54000" cy="216000"/>
              </a:xfrm>
              <a:prstGeom prst="rect">
                <a:avLst/>
              </a:prstGeom>
              <a:solidFill>
                <a:srgbClr val="A9A9A9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1" name="Rectangle 610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8061691" y="4725021"/>
                <a:ext cx="54000" cy="1296000"/>
              </a:xfrm>
              <a:prstGeom prst="rect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2" name="Rectangle 611">
                <a:extLst>
                  <a:ext uri="{FF2B5EF4-FFF2-40B4-BE49-F238E27FC236}">
                    <a16:creationId xmlns:a16="http://schemas.microsoft.com/office/drawing/2014/main" id="{E0F46772-5078-41D5-BEAD-EF9F6758AED6}"/>
                  </a:ext>
                </a:extLst>
              </p:cNvPr>
              <p:cNvSpPr/>
              <p:nvPr/>
            </p:nvSpPr>
            <p:spPr>
              <a:xfrm>
                <a:off x="8061691" y="5810146"/>
                <a:ext cx="54000" cy="216000"/>
              </a:xfrm>
              <a:prstGeom prst="rect">
                <a:avLst/>
              </a:prstGeom>
              <a:solidFill>
                <a:srgbClr val="A9A9A9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92" name="Group 591"/>
            <p:cNvGrpSpPr/>
            <p:nvPr/>
          </p:nvGrpSpPr>
          <p:grpSpPr>
            <a:xfrm>
              <a:off x="12097929" y="2229805"/>
              <a:ext cx="454365" cy="1505078"/>
              <a:chOff x="7973080" y="4521068"/>
              <a:chExt cx="454365" cy="1505078"/>
            </a:xfrm>
          </p:grpSpPr>
          <p:sp>
            <p:nvSpPr>
              <p:cNvPr id="593" name="Rectangle 592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7973080" y="4521068"/>
                <a:ext cx="54000" cy="1296000"/>
              </a:xfrm>
              <a:prstGeom prst="rect">
                <a:avLst/>
              </a:prstGeom>
              <a:solidFill>
                <a:srgbClr val="00B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4" name="Rectangle 593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8098629" y="4521068"/>
                <a:ext cx="54000" cy="1296000"/>
              </a:xfrm>
              <a:prstGeom prst="rect">
                <a:avLst/>
              </a:prstGeom>
              <a:solidFill>
                <a:srgbClr val="00B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5" name="Rectangle 594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8233329" y="4618991"/>
                <a:ext cx="54000" cy="1296000"/>
              </a:xfrm>
              <a:prstGeom prst="rect">
                <a:avLst/>
              </a:prstGeom>
              <a:solidFill>
                <a:srgbClr val="00B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6" name="Rectangle 595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8372601" y="4566619"/>
                <a:ext cx="54000" cy="1296000"/>
              </a:xfrm>
              <a:prstGeom prst="rect">
                <a:avLst/>
              </a:prstGeom>
              <a:solidFill>
                <a:srgbClr val="00B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7" name="Rectangle 596">
                <a:extLst>
                  <a:ext uri="{FF2B5EF4-FFF2-40B4-BE49-F238E27FC236}">
                    <a16:creationId xmlns:a16="http://schemas.microsoft.com/office/drawing/2014/main" id="{E0F46772-5078-41D5-BEAD-EF9F6758AED6}"/>
                  </a:ext>
                </a:extLst>
              </p:cNvPr>
              <p:cNvSpPr/>
              <p:nvPr/>
            </p:nvSpPr>
            <p:spPr>
              <a:xfrm>
                <a:off x="8099652" y="5609255"/>
                <a:ext cx="54000" cy="216000"/>
              </a:xfrm>
              <a:prstGeom prst="rect">
                <a:avLst/>
              </a:prstGeom>
              <a:solidFill>
                <a:srgbClr val="A9A9A9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8" name="Rectangle 597">
                <a:extLst>
                  <a:ext uri="{FF2B5EF4-FFF2-40B4-BE49-F238E27FC236}">
                    <a16:creationId xmlns:a16="http://schemas.microsoft.com/office/drawing/2014/main" id="{E0F46772-5078-41D5-BEAD-EF9F6758AED6}"/>
                  </a:ext>
                </a:extLst>
              </p:cNvPr>
              <p:cNvSpPr/>
              <p:nvPr/>
            </p:nvSpPr>
            <p:spPr>
              <a:xfrm>
                <a:off x="7977371" y="5601068"/>
                <a:ext cx="45719" cy="216000"/>
              </a:xfrm>
              <a:prstGeom prst="rect">
                <a:avLst/>
              </a:prstGeom>
              <a:solidFill>
                <a:srgbClr val="A9A9A9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9" name="Rectangle 598">
                <a:extLst>
                  <a:ext uri="{FF2B5EF4-FFF2-40B4-BE49-F238E27FC236}">
                    <a16:creationId xmlns:a16="http://schemas.microsoft.com/office/drawing/2014/main" id="{E0F46772-5078-41D5-BEAD-EF9F6758AED6}"/>
                  </a:ext>
                </a:extLst>
              </p:cNvPr>
              <p:cNvSpPr/>
              <p:nvPr/>
            </p:nvSpPr>
            <p:spPr>
              <a:xfrm>
                <a:off x="8233018" y="5701331"/>
                <a:ext cx="54000" cy="216000"/>
              </a:xfrm>
              <a:prstGeom prst="rect">
                <a:avLst/>
              </a:prstGeom>
              <a:solidFill>
                <a:srgbClr val="A9A9A9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0" name="Rectangle 599">
                <a:extLst>
                  <a:ext uri="{FF2B5EF4-FFF2-40B4-BE49-F238E27FC236}">
                    <a16:creationId xmlns:a16="http://schemas.microsoft.com/office/drawing/2014/main" id="{E0F46772-5078-41D5-BEAD-EF9F6758AED6}"/>
                  </a:ext>
                </a:extLst>
              </p:cNvPr>
              <p:cNvSpPr/>
              <p:nvPr/>
            </p:nvSpPr>
            <p:spPr>
              <a:xfrm>
                <a:off x="8373445" y="5648084"/>
                <a:ext cx="54000" cy="216000"/>
              </a:xfrm>
              <a:prstGeom prst="rect">
                <a:avLst/>
              </a:prstGeom>
              <a:solidFill>
                <a:srgbClr val="A9A9A9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1" name="Rectangle 600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8061691" y="4725021"/>
                <a:ext cx="54000" cy="1296000"/>
              </a:xfrm>
              <a:prstGeom prst="rect">
                <a:avLst/>
              </a:prstGeom>
              <a:solidFill>
                <a:srgbClr val="00B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2" name="Rectangle 601">
                <a:extLst>
                  <a:ext uri="{FF2B5EF4-FFF2-40B4-BE49-F238E27FC236}">
                    <a16:creationId xmlns:a16="http://schemas.microsoft.com/office/drawing/2014/main" id="{E0F46772-5078-41D5-BEAD-EF9F6758AED6}"/>
                  </a:ext>
                </a:extLst>
              </p:cNvPr>
              <p:cNvSpPr/>
              <p:nvPr/>
            </p:nvSpPr>
            <p:spPr>
              <a:xfrm>
                <a:off x="8061691" y="5810146"/>
                <a:ext cx="54000" cy="216000"/>
              </a:xfrm>
              <a:prstGeom prst="rect">
                <a:avLst/>
              </a:prstGeom>
              <a:solidFill>
                <a:srgbClr val="A9A9A9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629" name="Picture 628"/>
          <p:cNvPicPr>
            <a:picLocks noChangeAspect="1"/>
          </p:cNvPicPr>
          <p:nvPr/>
        </p:nvPicPr>
        <p:blipFill rotWithShape="1">
          <a:blip r:embed="rId3"/>
          <a:srcRect l="50736" t="4016" r="5791" b="34628"/>
          <a:stretch/>
        </p:blipFill>
        <p:spPr>
          <a:xfrm>
            <a:off x="3373098" y="4847241"/>
            <a:ext cx="1583790" cy="1705268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6239112" y="4951790"/>
            <a:ext cx="3659788" cy="1549533"/>
            <a:chOff x="5817163" y="4584678"/>
            <a:chExt cx="4536630" cy="1920782"/>
          </a:xfrm>
        </p:grpSpPr>
        <p:grpSp>
          <p:nvGrpSpPr>
            <p:cNvPr id="630" name="Group 629"/>
            <p:cNvGrpSpPr/>
            <p:nvPr/>
          </p:nvGrpSpPr>
          <p:grpSpPr>
            <a:xfrm>
              <a:off x="5817163" y="5981248"/>
              <a:ext cx="4536630" cy="524212"/>
              <a:chOff x="2999570" y="4321299"/>
              <a:chExt cx="4536630" cy="524212"/>
            </a:xfrm>
          </p:grpSpPr>
          <p:grpSp>
            <p:nvGrpSpPr>
              <p:cNvPr id="631" name="Group 630"/>
              <p:cNvGrpSpPr/>
              <p:nvPr/>
            </p:nvGrpSpPr>
            <p:grpSpPr>
              <a:xfrm>
                <a:off x="2999570" y="4321299"/>
                <a:ext cx="4536630" cy="524212"/>
                <a:chOff x="2423490" y="4208342"/>
                <a:chExt cx="2664370" cy="524212"/>
              </a:xfrm>
            </p:grpSpPr>
            <p:sp>
              <p:nvSpPr>
                <p:cNvPr id="649" name="Rectangle 648"/>
                <p:cNvSpPr/>
                <p:nvPr/>
              </p:nvSpPr>
              <p:spPr>
                <a:xfrm>
                  <a:off x="2423490" y="4228484"/>
                  <a:ext cx="2664370" cy="504070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50" name="Pie 24"/>
                <p:cNvSpPr/>
                <p:nvPr/>
              </p:nvSpPr>
              <p:spPr>
                <a:xfrm>
                  <a:off x="2639520" y="4208343"/>
                  <a:ext cx="914400" cy="372817"/>
                </a:xfrm>
                <a:custGeom>
                  <a:avLst/>
                  <a:gdLst>
                    <a:gd name="connsiteX0" fmla="*/ 914400 w 914400"/>
                    <a:gd name="connsiteY0" fmla="*/ 408625 h 817250"/>
                    <a:gd name="connsiteX1" fmla="*/ 666744 w 914400"/>
                    <a:gd name="connsiteY1" fmla="*/ 771806 h 817250"/>
                    <a:gd name="connsiteX2" fmla="*/ 247328 w 914400"/>
                    <a:gd name="connsiteY2" fmla="*/ 771655 h 817250"/>
                    <a:gd name="connsiteX3" fmla="*/ 1 w 914400"/>
                    <a:gd name="connsiteY3" fmla="*/ 408233 h 817250"/>
                    <a:gd name="connsiteX4" fmla="*/ 457200 w 914400"/>
                    <a:gd name="connsiteY4" fmla="*/ 408625 h 817250"/>
                    <a:gd name="connsiteX5" fmla="*/ 914400 w 914400"/>
                    <a:gd name="connsiteY5" fmla="*/ 408625 h 817250"/>
                    <a:gd name="connsiteX0" fmla="*/ 914400 w 914400"/>
                    <a:gd name="connsiteY0" fmla="*/ 392 h 383191"/>
                    <a:gd name="connsiteX1" fmla="*/ 666744 w 914400"/>
                    <a:gd name="connsiteY1" fmla="*/ 363573 h 383191"/>
                    <a:gd name="connsiteX2" fmla="*/ 247328 w 914400"/>
                    <a:gd name="connsiteY2" fmla="*/ 363422 h 383191"/>
                    <a:gd name="connsiteX3" fmla="*/ 1 w 914400"/>
                    <a:gd name="connsiteY3" fmla="*/ 0 h 383191"/>
                    <a:gd name="connsiteX4" fmla="*/ 457200 w 914400"/>
                    <a:gd name="connsiteY4" fmla="*/ 392 h 383191"/>
                    <a:gd name="connsiteX5" fmla="*/ 914400 w 914400"/>
                    <a:gd name="connsiteY5" fmla="*/ 392 h 383191"/>
                    <a:gd name="connsiteX0" fmla="*/ 914400 w 914400"/>
                    <a:gd name="connsiteY0" fmla="*/ 392 h 370022"/>
                    <a:gd name="connsiteX1" fmla="*/ 666744 w 914400"/>
                    <a:gd name="connsiteY1" fmla="*/ 363573 h 370022"/>
                    <a:gd name="connsiteX2" fmla="*/ 247328 w 914400"/>
                    <a:gd name="connsiteY2" fmla="*/ 363422 h 370022"/>
                    <a:gd name="connsiteX3" fmla="*/ 1 w 914400"/>
                    <a:gd name="connsiteY3" fmla="*/ 0 h 370022"/>
                    <a:gd name="connsiteX4" fmla="*/ 457200 w 914400"/>
                    <a:gd name="connsiteY4" fmla="*/ 392 h 370022"/>
                    <a:gd name="connsiteX5" fmla="*/ 914400 w 914400"/>
                    <a:gd name="connsiteY5" fmla="*/ 392 h 370022"/>
                    <a:gd name="connsiteX0" fmla="*/ 914400 w 914400"/>
                    <a:gd name="connsiteY0" fmla="*/ 392 h 392861"/>
                    <a:gd name="connsiteX1" fmla="*/ 666744 w 914400"/>
                    <a:gd name="connsiteY1" fmla="*/ 363573 h 392861"/>
                    <a:gd name="connsiteX2" fmla="*/ 465015 w 914400"/>
                    <a:gd name="connsiteY2" fmla="*/ 370360 h 392861"/>
                    <a:gd name="connsiteX3" fmla="*/ 247328 w 914400"/>
                    <a:gd name="connsiteY3" fmla="*/ 363422 h 392861"/>
                    <a:gd name="connsiteX4" fmla="*/ 1 w 914400"/>
                    <a:gd name="connsiteY4" fmla="*/ 0 h 392861"/>
                    <a:gd name="connsiteX5" fmla="*/ 457200 w 914400"/>
                    <a:gd name="connsiteY5" fmla="*/ 392 h 392861"/>
                    <a:gd name="connsiteX6" fmla="*/ 914400 w 914400"/>
                    <a:gd name="connsiteY6" fmla="*/ 392 h 392861"/>
                    <a:gd name="connsiteX0" fmla="*/ 914400 w 914400"/>
                    <a:gd name="connsiteY0" fmla="*/ 392 h 392861"/>
                    <a:gd name="connsiteX1" fmla="*/ 666744 w 914400"/>
                    <a:gd name="connsiteY1" fmla="*/ 363573 h 392861"/>
                    <a:gd name="connsiteX2" fmla="*/ 465015 w 914400"/>
                    <a:gd name="connsiteY2" fmla="*/ 370360 h 392861"/>
                    <a:gd name="connsiteX3" fmla="*/ 144089 w 914400"/>
                    <a:gd name="connsiteY3" fmla="*/ 341299 h 392861"/>
                    <a:gd name="connsiteX4" fmla="*/ 1 w 914400"/>
                    <a:gd name="connsiteY4" fmla="*/ 0 h 392861"/>
                    <a:gd name="connsiteX5" fmla="*/ 457200 w 914400"/>
                    <a:gd name="connsiteY5" fmla="*/ 392 h 392861"/>
                    <a:gd name="connsiteX6" fmla="*/ 914400 w 914400"/>
                    <a:gd name="connsiteY6" fmla="*/ 392 h 392861"/>
                    <a:gd name="connsiteX0" fmla="*/ 914400 w 914400"/>
                    <a:gd name="connsiteY0" fmla="*/ 392 h 379058"/>
                    <a:gd name="connsiteX1" fmla="*/ 755235 w 914400"/>
                    <a:gd name="connsiteY1" fmla="*/ 341450 h 379058"/>
                    <a:gd name="connsiteX2" fmla="*/ 465015 w 914400"/>
                    <a:gd name="connsiteY2" fmla="*/ 370360 h 379058"/>
                    <a:gd name="connsiteX3" fmla="*/ 144089 w 914400"/>
                    <a:gd name="connsiteY3" fmla="*/ 341299 h 379058"/>
                    <a:gd name="connsiteX4" fmla="*/ 1 w 914400"/>
                    <a:gd name="connsiteY4" fmla="*/ 0 h 379058"/>
                    <a:gd name="connsiteX5" fmla="*/ 457200 w 914400"/>
                    <a:gd name="connsiteY5" fmla="*/ 392 h 379058"/>
                    <a:gd name="connsiteX6" fmla="*/ 914400 w 914400"/>
                    <a:gd name="connsiteY6" fmla="*/ 392 h 379058"/>
                    <a:gd name="connsiteX0" fmla="*/ 914400 w 914400"/>
                    <a:gd name="connsiteY0" fmla="*/ 392 h 378987"/>
                    <a:gd name="connsiteX1" fmla="*/ 792106 w 914400"/>
                    <a:gd name="connsiteY1" fmla="*/ 334076 h 378987"/>
                    <a:gd name="connsiteX2" fmla="*/ 465015 w 914400"/>
                    <a:gd name="connsiteY2" fmla="*/ 370360 h 378987"/>
                    <a:gd name="connsiteX3" fmla="*/ 144089 w 914400"/>
                    <a:gd name="connsiteY3" fmla="*/ 341299 h 378987"/>
                    <a:gd name="connsiteX4" fmla="*/ 1 w 914400"/>
                    <a:gd name="connsiteY4" fmla="*/ 0 h 378987"/>
                    <a:gd name="connsiteX5" fmla="*/ 457200 w 914400"/>
                    <a:gd name="connsiteY5" fmla="*/ 392 h 378987"/>
                    <a:gd name="connsiteX6" fmla="*/ 914400 w 914400"/>
                    <a:gd name="connsiteY6" fmla="*/ 392 h 378987"/>
                    <a:gd name="connsiteX0" fmla="*/ 914400 w 914400"/>
                    <a:gd name="connsiteY0" fmla="*/ 392 h 378987"/>
                    <a:gd name="connsiteX1" fmla="*/ 792106 w 914400"/>
                    <a:gd name="connsiteY1" fmla="*/ 334076 h 378987"/>
                    <a:gd name="connsiteX2" fmla="*/ 465015 w 914400"/>
                    <a:gd name="connsiteY2" fmla="*/ 370360 h 378987"/>
                    <a:gd name="connsiteX3" fmla="*/ 144089 w 914400"/>
                    <a:gd name="connsiteY3" fmla="*/ 341299 h 378987"/>
                    <a:gd name="connsiteX4" fmla="*/ 1 w 914400"/>
                    <a:gd name="connsiteY4" fmla="*/ 0 h 378987"/>
                    <a:gd name="connsiteX5" fmla="*/ 457200 w 914400"/>
                    <a:gd name="connsiteY5" fmla="*/ 392 h 378987"/>
                    <a:gd name="connsiteX6" fmla="*/ 914400 w 914400"/>
                    <a:gd name="connsiteY6" fmla="*/ 392 h 378987"/>
                    <a:gd name="connsiteX0" fmla="*/ 914400 w 914400"/>
                    <a:gd name="connsiteY0" fmla="*/ 392 h 378987"/>
                    <a:gd name="connsiteX1" fmla="*/ 792106 w 914400"/>
                    <a:gd name="connsiteY1" fmla="*/ 334076 h 378987"/>
                    <a:gd name="connsiteX2" fmla="*/ 472389 w 914400"/>
                    <a:gd name="connsiteY2" fmla="*/ 370360 h 378987"/>
                    <a:gd name="connsiteX3" fmla="*/ 144089 w 914400"/>
                    <a:gd name="connsiteY3" fmla="*/ 341299 h 378987"/>
                    <a:gd name="connsiteX4" fmla="*/ 1 w 914400"/>
                    <a:gd name="connsiteY4" fmla="*/ 0 h 378987"/>
                    <a:gd name="connsiteX5" fmla="*/ 457200 w 914400"/>
                    <a:gd name="connsiteY5" fmla="*/ 392 h 378987"/>
                    <a:gd name="connsiteX6" fmla="*/ 914400 w 914400"/>
                    <a:gd name="connsiteY6" fmla="*/ 392 h 378987"/>
                    <a:gd name="connsiteX0" fmla="*/ 914400 w 914400"/>
                    <a:gd name="connsiteY0" fmla="*/ 392 h 375543"/>
                    <a:gd name="connsiteX1" fmla="*/ 792106 w 914400"/>
                    <a:gd name="connsiteY1" fmla="*/ 334076 h 375543"/>
                    <a:gd name="connsiteX2" fmla="*/ 472389 w 914400"/>
                    <a:gd name="connsiteY2" fmla="*/ 370360 h 375543"/>
                    <a:gd name="connsiteX3" fmla="*/ 144089 w 914400"/>
                    <a:gd name="connsiteY3" fmla="*/ 319176 h 375543"/>
                    <a:gd name="connsiteX4" fmla="*/ 1 w 914400"/>
                    <a:gd name="connsiteY4" fmla="*/ 0 h 375543"/>
                    <a:gd name="connsiteX5" fmla="*/ 457200 w 914400"/>
                    <a:gd name="connsiteY5" fmla="*/ 392 h 375543"/>
                    <a:gd name="connsiteX6" fmla="*/ 914400 w 914400"/>
                    <a:gd name="connsiteY6" fmla="*/ 392 h 375543"/>
                    <a:gd name="connsiteX0" fmla="*/ 914400 w 914400"/>
                    <a:gd name="connsiteY0" fmla="*/ 392 h 372817"/>
                    <a:gd name="connsiteX1" fmla="*/ 784732 w 914400"/>
                    <a:gd name="connsiteY1" fmla="*/ 326702 h 372817"/>
                    <a:gd name="connsiteX2" fmla="*/ 472389 w 914400"/>
                    <a:gd name="connsiteY2" fmla="*/ 370360 h 372817"/>
                    <a:gd name="connsiteX3" fmla="*/ 144089 w 914400"/>
                    <a:gd name="connsiteY3" fmla="*/ 319176 h 372817"/>
                    <a:gd name="connsiteX4" fmla="*/ 1 w 914400"/>
                    <a:gd name="connsiteY4" fmla="*/ 0 h 372817"/>
                    <a:gd name="connsiteX5" fmla="*/ 457200 w 914400"/>
                    <a:gd name="connsiteY5" fmla="*/ 392 h 372817"/>
                    <a:gd name="connsiteX6" fmla="*/ 914400 w 914400"/>
                    <a:gd name="connsiteY6" fmla="*/ 392 h 372817"/>
                    <a:gd name="connsiteX0" fmla="*/ 914400 w 914400"/>
                    <a:gd name="connsiteY0" fmla="*/ 392 h 372817"/>
                    <a:gd name="connsiteX1" fmla="*/ 784732 w 914400"/>
                    <a:gd name="connsiteY1" fmla="*/ 326702 h 372817"/>
                    <a:gd name="connsiteX2" fmla="*/ 457641 w 914400"/>
                    <a:gd name="connsiteY2" fmla="*/ 370360 h 372817"/>
                    <a:gd name="connsiteX3" fmla="*/ 144089 w 914400"/>
                    <a:gd name="connsiteY3" fmla="*/ 319176 h 372817"/>
                    <a:gd name="connsiteX4" fmla="*/ 1 w 914400"/>
                    <a:gd name="connsiteY4" fmla="*/ 0 h 372817"/>
                    <a:gd name="connsiteX5" fmla="*/ 457200 w 914400"/>
                    <a:gd name="connsiteY5" fmla="*/ 392 h 372817"/>
                    <a:gd name="connsiteX6" fmla="*/ 914400 w 914400"/>
                    <a:gd name="connsiteY6" fmla="*/ 392 h 372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14400" h="372817">
                      <a:moveTo>
                        <a:pt x="914400" y="392"/>
                      </a:moveTo>
                      <a:cubicBezTo>
                        <a:pt x="914400" y="153336"/>
                        <a:pt x="860859" y="265041"/>
                        <a:pt x="784732" y="326702"/>
                      </a:cubicBezTo>
                      <a:cubicBezTo>
                        <a:pt x="708605" y="388363"/>
                        <a:pt x="527544" y="370385"/>
                        <a:pt x="457641" y="370360"/>
                      </a:cubicBezTo>
                      <a:cubicBezTo>
                        <a:pt x="387738" y="370335"/>
                        <a:pt x="220362" y="380903"/>
                        <a:pt x="144089" y="319176"/>
                      </a:cubicBezTo>
                      <a:cubicBezTo>
                        <a:pt x="67816" y="257449"/>
                        <a:pt x="-164" y="152966"/>
                        <a:pt x="1" y="0"/>
                      </a:cubicBezTo>
                      <a:lnTo>
                        <a:pt x="457200" y="392"/>
                      </a:lnTo>
                      <a:lnTo>
                        <a:pt x="914400" y="39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58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1" name="Pie 24"/>
                <p:cNvSpPr/>
                <p:nvPr/>
              </p:nvSpPr>
              <p:spPr>
                <a:xfrm>
                  <a:off x="3934140" y="4208342"/>
                  <a:ext cx="914400" cy="372817"/>
                </a:xfrm>
                <a:custGeom>
                  <a:avLst/>
                  <a:gdLst>
                    <a:gd name="connsiteX0" fmla="*/ 914400 w 914400"/>
                    <a:gd name="connsiteY0" fmla="*/ 408625 h 817250"/>
                    <a:gd name="connsiteX1" fmla="*/ 666744 w 914400"/>
                    <a:gd name="connsiteY1" fmla="*/ 771806 h 817250"/>
                    <a:gd name="connsiteX2" fmla="*/ 247328 w 914400"/>
                    <a:gd name="connsiteY2" fmla="*/ 771655 h 817250"/>
                    <a:gd name="connsiteX3" fmla="*/ 1 w 914400"/>
                    <a:gd name="connsiteY3" fmla="*/ 408233 h 817250"/>
                    <a:gd name="connsiteX4" fmla="*/ 457200 w 914400"/>
                    <a:gd name="connsiteY4" fmla="*/ 408625 h 817250"/>
                    <a:gd name="connsiteX5" fmla="*/ 914400 w 914400"/>
                    <a:gd name="connsiteY5" fmla="*/ 408625 h 817250"/>
                    <a:gd name="connsiteX0" fmla="*/ 914400 w 914400"/>
                    <a:gd name="connsiteY0" fmla="*/ 392 h 383191"/>
                    <a:gd name="connsiteX1" fmla="*/ 666744 w 914400"/>
                    <a:gd name="connsiteY1" fmla="*/ 363573 h 383191"/>
                    <a:gd name="connsiteX2" fmla="*/ 247328 w 914400"/>
                    <a:gd name="connsiteY2" fmla="*/ 363422 h 383191"/>
                    <a:gd name="connsiteX3" fmla="*/ 1 w 914400"/>
                    <a:gd name="connsiteY3" fmla="*/ 0 h 383191"/>
                    <a:gd name="connsiteX4" fmla="*/ 457200 w 914400"/>
                    <a:gd name="connsiteY4" fmla="*/ 392 h 383191"/>
                    <a:gd name="connsiteX5" fmla="*/ 914400 w 914400"/>
                    <a:gd name="connsiteY5" fmla="*/ 392 h 383191"/>
                    <a:gd name="connsiteX0" fmla="*/ 914400 w 914400"/>
                    <a:gd name="connsiteY0" fmla="*/ 392 h 370022"/>
                    <a:gd name="connsiteX1" fmla="*/ 666744 w 914400"/>
                    <a:gd name="connsiteY1" fmla="*/ 363573 h 370022"/>
                    <a:gd name="connsiteX2" fmla="*/ 247328 w 914400"/>
                    <a:gd name="connsiteY2" fmla="*/ 363422 h 370022"/>
                    <a:gd name="connsiteX3" fmla="*/ 1 w 914400"/>
                    <a:gd name="connsiteY3" fmla="*/ 0 h 370022"/>
                    <a:gd name="connsiteX4" fmla="*/ 457200 w 914400"/>
                    <a:gd name="connsiteY4" fmla="*/ 392 h 370022"/>
                    <a:gd name="connsiteX5" fmla="*/ 914400 w 914400"/>
                    <a:gd name="connsiteY5" fmla="*/ 392 h 370022"/>
                    <a:gd name="connsiteX0" fmla="*/ 914400 w 914400"/>
                    <a:gd name="connsiteY0" fmla="*/ 392 h 392861"/>
                    <a:gd name="connsiteX1" fmla="*/ 666744 w 914400"/>
                    <a:gd name="connsiteY1" fmla="*/ 363573 h 392861"/>
                    <a:gd name="connsiteX2" fmla="*/ 465015 w 914400"/>
                    <a:gd name="connsiteY2" fmla="*/ 370360 h 392861"/>
                    <a:gd name="connsiteX3" fmla="*/ 247328 w 914400"/>
                    <a:gd name="connsiteY3" fmla="*/ 363422 h 392861"/>
                    <a:gd name="connsiteX4" fmla="*/ 1 w 914400"/>
                    <a:gd name="connsiteY4" fmla="*/ 0 h 392861"/>
                    <a:gd name="connsiteX5" fmla="*/ 457200 w 914400"/>
                    <a:gd name="connsiteY5" fmla="*/ 392 h 392861"/>
                    <a:gd name="connsiteX6" fmla="*/ 914400 w 914400"/>
                    <a:gd name="connsiteY6" fmla="*/ 392 h 392861"/>
                    <a:gd name="connsiteX0" fmla="*/ 914400 w 914400"/>
                    <a:gd name="connsiteY0" fmla="*/ 392 h 392861"/>
                    <a:gd name="connsiteX1" fmla="*/ 666744 w 914400"/>
                    <a:gd name="connsiteY1" fmla="*/ 363573 h 392861"/>
                    <a:gd name="connsiteX2" fmla="*/ 465015 w 914400"/>
                    <a:gd name="connsiteY2" fmla="*/ 370360 h 392861"/>
                    <a:gd name="connsiteX3" fmla="*/ 144089 w 914400"/>
                    <a:gd name="connsiteY3" fmla="*/ 341299 h 392861"/>
                    <a:gd name="connsiteX4" fmla="*/ 1 w 914400"/>
                    <a:gd name="connsiteY4" fmla="*/ 0 h 392861"/>
                    <a:gd name="connsiteX5" fmla="*/ 457200 w 914400"/>
                    <a:gd name="connsiteY5" fmla="*/ 392 h 392861"/>
                    <a:gd name="connsiteX6" fmla="*/ 914400 w 914400"/>
                    <a:gd name="connsiteY6" fmla="*/ 392 h 392861"/>
                    <a:gd name="connsiteX0" fmla="*/ 914400 w 914400"/>
                    <a:gd name="connsiteY0" fmla="*/ 392 h 379058"/>
                    <a:gd name="connsiteX1" fmla="*/ 755235 w 914400"/>
                    <a:gd name="connsiteY1" fmla="*/ 341450 h 379058"/>
                    <a:gd name="connsiteX2" fmla="*/ 465015 w 914400"/>
                    <a:gd name="connsiteY2" fmla="*/ 370360 h 379058"/>
                    <a:gd name="connsiteX3" fmla="*/ 144089 w 914400"/>
                    <a:gd name="connsiteY3" fmla="*/ 341299 h 379058"/>
                    <a:gd name="connsiteX4" fmla="*/ 1 w 914400"/>
                    <a:gd name="connsiteY4" fmla="*/ 0 h 379058"/>
                    <a:gd name="connsiteX5" fmla="*/ 457200 w 914400"/>
                    <a:gd name="connsiteY5" fmla="*/ 392 h 379058"/>
                    <a:gd name="connsiteX6" fmla="*/ 914400 w 914400"/>
                    <a:gd name="connsiteY6" fmla="*/ 392 h 379058"/>
                    <a:gd name="connsiteX0" fmla="*/ 914400 w 914400"/>
                    <a:gd name="connsiteY0" fmla="*/ 392 h 378987"/>
                    <a:gd name="connsiteX1" fmla="*/ 792106 w 914400"/>
                    <a:gd name="connsiteY1" fmla="*/ 334076 h 378987"/>
                    <a:gd name="connsiteX2" fmla="*/ 465015 w 914400"/>
                    <a:gd name="connsiteY2" fmla="*/ 370360 h 378987"/>
                    <a:gd name="connsiteX3" fmla="*/ 144089 w 914400"/>
                    <a:gd name="connsiteY3" fmla="*/ 341299 h 378987"/>
                    <a:gd name="connsiteX4" fmla="*/ 1 w 914400"/>
                    <a:gd name="connsiteY4" fmla="*/ 0 h 378987"/>
                    <a:gd name="connsiteX5" fmla="*/ 457200 w 914400"/>
                    <a:gd name="connsiteY5" fmla="*/ 392 h 378987"/>
                    <a:gd name="connsiteX6" fmla="*/ 914400 w 914400"/>
                    <a:gd name="connsiteY6" fmla="*/ 392 h 378987"/>
                    <a:gd name="connsiteX0" fmla="*/ 914400 w 914400"/>
                    <a:gd name="connsiteY0" fmla="*/ 392 h 378987"/>
                    <a:gd name="connsiteX1" fmla="*/ 792106 w 914400"/>
                    <a:gd name="connsiteY1" fmla="*/ 334076 h 378987"/>
                    <a:gd name="connsiteX2" fmla="*/ 465015 w 914400"/>
                    <a:gd name="connsiteY2" fmla="*/ 370360 h 378987"/>
                    <a:gd name="connsiteX3" fmla="*/ 144089 w 914400"/>
                    <a:gd name="connsiteY3" fmla="*/ 341299 h 378987"/>
                    <a:gd name="connsiteX4" fmla="*/ 1 w 914400"/>
                    <a:gd name="connsiteY4" fmla="*/ 0 h 378987"/>
                    <a:gd name="connsiteX5" fmla="*/ 457200 w 914400"/>
                    <a:gd name="connsiteY5" fmla="*/ 392 h 378987"/>
                    <a:gd name="connsiteX6" fmla="*/ 914400 w 914400"/>
                    <a:gd name="connsiteY6" fmla="*/ 392 h 378987"/>
                    <a:gd name="connsiteX0" fmla="*/ 914400 w 914400"/>
                    <a:gd name="connsiteY0" fmla="*/ 392 h 378987"/>
                    <a:gd name="connsiteX1" fmla="*/ 792106 w 914400"/>
                    <a:gd name="connsiteY1" fmla="*/ 334076 h 378987"/>
                    <a:gd name="connsiteX2" fmla="*/ 472389 w 914400"/>
                    <a:gd name="connsiteY2" fmla="*/ 370360 h 378987"/>
                    <a:gd name="connsiteX3" fmla="*/ 144089 w 914400"/>
                    <a:gd name="connsiteY3" fmla="*/ 341299 h 378987"/>
                    <a:gd name="connsiteX4" fmla="*/ 1 w 914400"/>
                    <a:gd name="connsiteY4" fmla="*/ 0 h 378987"/>
                    <a:gd name="connsiteX5" fmla="*/ 457200 w 914400"/>
                    <a:gd name="connsiteY5" fmla="*/ 392 h 378987"/>
                    <a:gd name="connsiteX6" fmla="*/ 914400 w 914400"/>
                    <a:gd name="connsiteY6" fmla="*/ 392 h 378987"/>
                    <a:gd name="connsiteX0" fmla="*/ 914400 w 914400"/>
                    <a:gd name="connsiteY0" fmla="*/ 392 h 375543"/>
                    <a:gd name="connsiteX1" fmla="*/ 792106 w 914400"/>
                    <a:gd name="connsiteY1" fmla="*/ 334076 h 375543"/>
                    <a:gd name="connsiteX2" fmla="*/ 472389 w 914400"/>
                    <a:gd name="connsiteY2" fmla="*/ 370360 h 375543"/>
                    <a:gd name="connsiteX3" fmla="*/ 144089 w 914400"/>
                    <a:gd name="connsiteY3" fmla="*/ 319176 h 375543"/>
                    <a:gd name="connsiteX4" fmla="*/ 1 w 914400"/>
                    <a:gd name="connsiteY4" fmla="*/ 0 h 375543"/>
                    <a:gd name="connsiteX5" fmla="*/ 457200 w 914400"/>
                    <a:gd name="connsiteY5" fmla="*/ 392 h 375543"/>
                    <a:gd name="connsiteX6" fmla="*/ 914400 w 914400"/>
                    <a:gd name="connsiteY6" fmla="*/ 392 h 375543"/>
                    <a:gd name="connsiteX0" fmla="*/ 914400 w 914400"/>
                    <a:gd name="connsiteY0" fmla="*/ 392 h 372817"/>
                    <a:gd name="connsiteX1" fmla="*/ 784732 w 914400"/>
                    <a:gd name="connsiteY1" fmla="*/ 326702 h 372817"/>
                    <a:gd name="connsiteX2" fmla="*/ 472389 w 914400"/>
                    <a:gd name="connsiteY2" fmla="*/ 370360 h 372817"/>
                    <a:gd name="connsiteX3" fmla="*/ 144089 w 914400"/>
                    <a:gd name="connsiteY3" fmla="*/ 319176 h 372817"/>
                    <a:gd name="connsiteX4" fmla="*/ 1 w 914400"/>
                    <a:gd name="connsiteY4" fmla="*/ 0 h 372817"/>
                    <a:gd name="connsiteX5" fmla="*/ 457200 w 914400"/>
                    <a:gd name="connsiteY5" fmla="*/ 392 h 372817"/>
                    <a:gd name="connsiteX6" fmla="*/ 914400 w 914400"/>
                    <a:gd name="connsiteY6" fmla="*/ 392 h 372817"/>
                    <a:gd name="connsiteX0" fmla="*/ 914400 w 914400"/>
                    <a:gd name="connsiteY0" fmla="*/ 392 h 372817"/>
                    <a:gd name="connsiteX1" fmla="*/ 784732 w 914400"/>
                    <a:gd name="connsiteY1" fmla="*/ 326702 h 372817"/>
                    <a:gd name="connsiteX2" fmla="*/ 457641 w 914400"/>
                    <a:gd name="connsiteY2" fmla="*/ 370360 h 372817"/>
                    <a:gd name="connsiteX3" fmla="*/ 144089 w 914400"/>
                    <a:gd name="connsiteY3" fmla="*/ 319176 h 372817"/>
                    <a:gd name="connsiteX4" fmla="*/ 1 w 914400"/>
                    <a:gd name="connsiteY4" fmla="*/ 0 h 372817"/>
                    <a:gd name="connsiteX5" fmla="*/ 457200 w 914400"/>
                    <a:gd name="connsiteY5" fmla="*/ 392 h 372817"/>
                    <a:gd name="connsiteX6" fmla="*/ 914400 w 914400"/>
                    <a:gd name="connsiteY6" fmla="*/ 392 h 372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14400" h="372817">
                      <a:moveTo>
                        <a:pt x="914400" y="392"/>
                      </a:moveTo>
                      <a:cubicBezTo>
                        <a:pt x="914400" y="153336"/>
                        <a:pt x="860859" y="265041"/>
                        <a:pt x="784732" y="326702"/>
                      </a:cubicBezTo>
                      <a:cubicBezTo>
                        <a:pt x="708605" y="388363"/>
                        <a:pt x="527544" y="370385"/>
                        <a:pt x="457641" y="370360"/>
                      </a:cubicBezTo>
                      <a:cubicBezTo>
                        <a:pt x="387738" y="370335"/>
                        <a:pt x="220362" y="380903"/>
                        <a:pt x="144089" y="319176"/>
                      </a:cubicBezTo>
                      <a:cubicBezTo>
                        <a:pt x="67816" y="257449"/>
                        <a:pt x="-164" y="152966"/>
                        <a:pt x="1" y="0"/>
                      </a:cubicBezTo>
                      <a:lnTo>
                        <a:pt x="457200" y="392"/>
                      </a:lnTo>
                      <a:lnTo>
                        <a:pt x="914400" y="39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58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32" name="Rectangle 631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3738669" y="4470595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3" name="Rectangle 632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3577140" y="4446040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4" name="Rectangle 633">
                <a:extLst>
                  <a:ext uri="{FF2B5EF4-FFF2-40B4-BE49-F238E27FC236}">
                    <a16:creationId xmlns:a16="http://schemas.microsoft.com/office/drawing/2014/main" id="{2C85D6AF-0C0D-4757-A630-5984DFD18B4B}"/>
                  </a:ext>
                </a:extLst>
              </p:cNvPr>
              <p:cNvSpPr/>
              <p:nvPr/>
            </p:nvSpPr>
            <p:spPr>
              <a:xfrm>
                <a:off x="3904582" y="4482968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5" name="Rectangle 634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4022299" y="4479644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6" name="Rectangle 635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4226284" y="4479888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7" name="Rectangle 636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4363828" y="4478881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8" name="Rectangle 637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4513060" y="4478499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9" name="Rectangle 638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4655115" y="4460524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5964868" y="4480120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5842095" y="4455339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id="{2C85D6AF-0C0D-4757-A630-5984DFD18B4B}"/>
                  </a:ext>
                </a:extLst>
              </p:cNvPr>
              <p:cNvSpPr/>
              <p:nvPr/>
            </p:nvSpPr>
            <p:spPr>
              <a:xfrm>
                <a:off x="6087641" y="4480120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6272706" y="4470595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6392662" y="4470595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6499717" y="4470595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6" name="Rectangle 645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6627148" y="4470595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7" name="Rectangle 646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6756797" y="4461809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6873347" y="4445814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20" name="Group 719"/>
            <p:cNvGrpSpPr/>
            <p:nvPr/>
          </p:nvGrpSpPr>
          <p:grpSpPr>
            <a:xfrm>
              <a:off x="6722175" y="4622778"/>
              <a:ext cx="55805" cy="1518397"/>
              <a:chOff x="6186320" y="2762138"/>
              <a:chExt cx="55805" cy="1518397"/>
            </a:xfrm>
          </p:grpSpPr>
          <p:sp>
            <p:nvSpPr>
              <p:cNvPr id="721" name="Rectangle 720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8125" y="2984535"/>
                <a:ext cx="54000" cy="12960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2" name="Rectangle 721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6186698" y="2762138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3" name="Rectangle 722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6320" y="2982543"/>
                <a:ext cx="54000" cy="12960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24" name="Group 723"/>
            <p:cNvGrpSpPr/>
            <p:nvPr/>
          </p:nvGrpSpPr>
          <p:grpSpPr>
            <a:xfrm>
              <a:off x="6838857" y="4615635"/>
              <a:ext cx="55805" cy="1518397"/>
              <a:chOff x="6186320" y="2762138"/>
              <a:chExt cx="55805" cy="1518397"/>
            </a:xfrm>
          </p:grpSpPr>
          <p:sp>
            <p:nvSpPr>
              <p:cNvPr id="725" name="Rectangle 724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8125" y="2984535"/>
                <a:ext cx="54000" cy="12960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6" name="Rectangle 725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6186698" y="2762138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7" name="Rectangle 726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6320" y="2982543"/>
                <a:ext cx="54000" cy="12960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28" name="Group 727"/>
            <p:cNvGrpSpPr/>
            <p:nvPr/>
          </p:nvGrpSpPr>
          <p:grpSpPr>
            <a:xfrm>
              <a:off x="6395150" y="4584678"/>
              <a:ext cx="1132460" cy="1562304"/>
              <a:chOff x="5859295" y="2724038"/>
              <a:chExt cx="1132460" cy="1562304"/>
            </a:xfrm>
          </p:grpSpPr>
          <p:grpSp>
            <p:nvGrpSpPr>
              <p:cNvPr id="729" name="Group 728"/>
              <p:cNvGrpSpPr/>
              <p:nvPr/>
            </p:nvGrpSpPr>
            <p:grpSpPr>
              <a:xfrm>
                <a:off x="5859295" y="2724038"/>
                <a:ext cx="55805" cy="1518397"/>
                <a:chOff x="6186320" y="2762138"/>
                <a:chExt cx="55805" cy="1518397"/>
              </a:xfrm>
            </p:grpSpPr>
            <p:sp>
              <p:nvSpPr>
                <p:cNvPr id="750" name="Rectangle 749">
                  <a:extLst>
                    <a:ext uri="{FF2B5EF4-FFF2-40B4-BE49-F238E27FC236}">
                      <a16:creationId xmlns:a16="http://schemas.microsoft.com/office/drawing/2014/main" id="{EA483638-B35A-4DA4-A4DA-752EFABAB7A8}"/>
                    </a:ext>
                  </a:extLst>
                </p:cNvPr>
                <p:cNvSpPr/>
                <p:nvPr/>
              </p:nvSpPr>
              <p:spPr>
                <a:xfrm>
                  <a:off x="6188125" y="2984535"/>
                  <a:ext cx="54000" cy="1296000"/>
                </a:xfrm>
                <a:prstGeom prst="rect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1" name="Rectangle 750">
                  <a:extLst>
                    <a:ext uri="{FF2B5EF4-FFF2-40B4-BE49-F238E27FC236}">
                      <a16:creationId xmlns:a16="http://schemas.microsoft.com/office/drawing/2014/main" id="{245D1F05-F6F8-4273-A153-B70FC06DDC17}"/>
                    </a:ext>
                  </a:extLst>
                </p:cNvPr>
                <p:cNvSpPr/>
                <p:nvPr/>
              </p:nvSpPr>
              <p:spPr>
                <a:xfrm>
                  <a:off x="6186698" y="2762138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2" name="Rectangle 751">
                  <a:extLst>
                    <a:ext uri="{FF2B5EF4-FFF2-40B4-BE49-F238E27FC236}">
                      <a16:creationId xmlns:a16="http://schemas.microsoft.com/office/drawing/2014/main" id="{EA483638-B35A-4DA4-A4DA-752EFABAB7A8}"/>
                    </a:ext>
                  </a:extLst>
                </p:cNvPr>
                <p:cNvSpPr/>
                <p:nvPr/>
              </p:nvSpPr>
              <p:spPr>
                <a:xfrm>
                  <a:off x="6186320" y="2982543"/>
                  <a:ext cx="54000" cy="1296000"/>
                </a:xfrm>
                <a:prstGeom prst="rect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30" name="Group 729"/>
              <p:cNvGrpSpPr/>
              <p:nvPr/>
            </p:nvGrpSpPr>
            <p:grpSpPr>
              <a:xfrm>
                <a:off x="6018045" y="2755788"/>
                <a:ext cx="55805" cy="1518397"/>
                <a:chOff x="6186320" y="2762138"/>
                <a:chExt cx="55805" cy="1518397"/>
              </a:xfrm>
            </p:grpSpPr>
            <p:sp>
              <p:nvSpPr>
                <p:cNvPr id="747" name="Rectangle 746">
                  <a:extLst>
                    <a:ext uri="{FF2B5EF4-FFF2-40B4-BE49-F238E27FC236}">
                      <a16:creationId xmlns:a16="http://schemas.microsoft.com/office/drawing/2014/main" id="{EA483638-B35A-4DA4-A4DA-752EFABAB7A8}"/>
                    </a:ext>
                  </a:extLst>
                </p:cNvPr>
                <p:cNvSpPr/>
                <p:nvPr/>
              </p:nvSpPr>
              <p:spPr>
                <a:xfrm>
                  <a:off x="6188125" y="2984535"/>
                  <a:ext cx="54000" cy="1296000"/>
                </a:xfrm>
                <a:prstGeom prst="rect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8" name="Rectangle 747">
                  <a:extLst>
                    <a:ext uri="{FF2B5EF4-FFF2-40B4-BE49-F238E27FC236}">
                      <a16:creationId xmlns:a16="http://schemas.microsoft.com/office/drawing/2014/main" id="{245D1F05-F6F8-4273-A153-B70FC06DDC17}"/>
                    </a:ext>
                  </a:extLst>
                </p:cNvPr>
                <p:cNvSpPr/>
                <p:nvPr/>
              </p:nvSpPr>
              <p:spPr>
                <a:xfrm>
                  <a:off x="6186698" y="2762138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9" name="Rectangle 748">
                  <a:extLst>
                    <a:ext uri="{FF2B5EF4-FFF2-40B4-BE49-F238E27FC236}">
                      <a16:creationId xmlns:a16="http://schemas.microsoft.com/office/drawing/2014/main" id="{EA483638-B35A-4DA4-A4DA-752EFABAB7A8}"/>
                    </a:ext>
                  </a:extLst>
                </p:cNvPr>
                <p:cNvSpPr/>
                <p:nvPr/>
              </p:nvSpPr>
              <p:spPr>
                <a:xfrm>
                  <a:off x="6186320" y="2982543"/>
                  <a:ext cx="54000" cy="1296000"/>
                </a:xfrm>
                <a:prstGeom prst="rect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31" name="Group 730"/>
              <p:cNvGrpSpPr/>
              <p:nvPr/>
            </p:nvGrpSpPr>
            <p:grpSpPr>
              <a:xfrm>
                <a:off x="6507493" y="2767945"/>
                <a:ext cx="55805" cy="1518397"/>
                <a:chOff x="6186320" y="2762138"/>
                <a:chExt cx="55805" cy="1518397"/>
              </a:xfrm>
            </p:grpSpPr>
            <p:sp>
              <p:nvSpPr>
                <p:cNvPr id="744" name="Rectangle 743">
                  <a:extLst>
                    <a:ext uri="{FF2B5EF4-FFF2-40B4-BE49-F238E27FC236}">
                      <a16:creationId xmlns:a16="http://schemas.microsoft.com/office/drawing/2014/main" id="{EA483638-B35A-4DA4-A4DA-752EFABAB7A8}"/>
                    </a:ext>
                  </a:extLst>
                </p:cNvPr>
                <p:cNvSpPr/>
                <p:nvPr/>
              </p:nvSpPr>
              <p:spPr>
                <a:xfrm>
                  <a:off x="6188125" y="2984535"/>
                  <a:ext cx="54000" cy="1296000"/>
                </a:xfrm>
                <a:prstGeom prst="rect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5" name="Rectangle 744">
                  <a:extLst>
                    <a:ext uri="{FF2B5EF4-FFF2-40B4-BE49-F238E27FC236}">
                      <a16:creationId xmlns:a16="http://schemas.microsoft.com/office/drawing/2014/main" id="{245D1F05-F6F8-4273-A153-B70FC06DDC17}"/>
                    </a:ext>
                  </a:extLst>
                </p:cNvPr>
                <p:cNvSpPr/>
                <p:nvPr/>
              </p:nvSpPr>
              <p:spPr>
                <a:xfrm>
                  <a:off x="6186698" y="2762138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6" name="Rectangle 745">
                  <a:extLst>
                    <a:ext uri="{FF2B5EF4-FFF2-40B4-BE49-F238E27FC236}">
                      <a16:creationId xmlns:a16="http://schemas.microsoft.com/office/drawing/2014/main" id="{EA483638-B35A-4DA4-A4DA-752EFABAB7A8}"/>
                    </a:ext>
                  </a:extLst>
                </p:cNvPr>
                <p:cNvSpPr/>
                <p:nvPr/>
              </p:nvSpPr>
              <p:spPr>
                <a:xfrm>
                  <a:off x="6186320" y="2982543"/>
                  <a:ext cx="54000" cy="1296000"/>
                </a:xfrm>
                <a:prstGeom prst="rect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32" name="Group 731"/>
              <p:cNvGrpSpPr/>
              <p:nvPr/>
            </p:nvGrpSpPr>
            <p:grpSpPr>
              <a:xfrm>
                <a:off x="6643520" y="2762138"/>
                <a:ext cx="55805" cy="1518397"/>
                <a:chOff x="6186320" y="2762138"/>
                <a:chExt cx="55805" cy="1518397"/>
              </a:xfrm>
            </p:grpSpPr>
            <p:sp>
              <p:nvSpPr>
                <p:cNvPr id="741" name="Rectangle 740">
                  <a:extLst>
                    <a:ext uri="{FF2B5EF4-FFF2-40B4-BE49-F238E27FC236}">
                      <a16:creationId xmlns:a16="http://schemas.microsoft.com/office/drawing/2014/main" id="{EA483638-B35A-4DA4-A4DA-752EFABAB7A8}"/>
                    </a:ext>
                  </a:extLst>
                </p:cNvPr>
                <p:cNvSpPr/>
                <p:nvPr/>
              </p:nvSpPr>
              <p:spPr>
                <a:xfrm>
                  <a:off x="6188125" y="2984535"/>
                  <a:ext cx="54000" cy="1296000"/>
                </a:xfrm>
                <a:prstGeom prst="rect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2" name="Rectangle 741">
                  <a:extLst>
                    <a:ext uri="{FF2B5EF4-FFF2-40B4-BE49-F238E27FC236}">
                      <a16:creationId xmlns:a16="http://schemas.microsoft.com/office/drawing/2014/main" id="{245D1F05-F6F8-4273-A153-B70FC06DDC17}"/>
                    </a:ext>
                  </a:extLst>
                </p:cNvPr>
                <p:cNvSpPr/>
                <p:nvPr/>
              </p:nvSpPr>
              <p:spPr>
                <a:xfrm>
                  <a:off x="6186698" y="2762138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3" name="Rectangle 742">
                  <a:extLst>
                    <a:ext uri="{FF2B5EF4-FFF2-40B4-BE49-F238E27FC236}">
                      <a16:creationId xmlns:a16="http://schemas.microsoft.com/office/drawing/2014/main" id="{EA483638-B35A-4DA4-A4DA-752EFABAB7A8}"/>
                    </a:ext>
                  </a:extLst>
                </p:cNvPr>
                <p:cNvSpPr/>
                <p:nvPr/>
              </p:nvSpPr>
              <p:spPr>
                <a:xfrm>
                  <a:off x="6186320" y="2982543"/>
                  <a:ext cx="54000" cy="1296000"/>
                </a:xfrm>
                <a:prstGeom prst="rect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33" name="Group 732"/>
              <p:cNvGrpSpPr/>
              <p:nvPr/>
            </p:nvGrpSpPr>
            <p:grpSpPr>
              <a:xfrm>
                <a:off x="6795920" y="2762138"/>
                <a:ext cx="55805" cy="1518397"/>
                <a:chOff x="6186320" y="2762138"/>
                <a:chExt cx="55805" cy="1518397"/>
              </a:xfrm>
            </p:grpSpPr>
            <p:sp>
              <p:nvSpPr>
                <p:cNvPr id="738" name="Rectangle 737">
                  <a:extLst>
                    <a:ext uri="{FF2B5EF4-FFF2-40B4-BE49-F238E27FC236}">
                      <a16:creationId xmlns:a16="http://schemas.microsoft.com/office/drawing/2014/main" id="{EA483638-B35A-4DA4-A4DA-752EFABAB7A8}"/>
                    </a:ext>
                  </a:extLst>
                </p:cNvPr>
                <p:cNvSpPr/>
                <p:nvPr/>
              </p:nvSpPr>
              <p:spPr>
                <a:xfrm>
                  <a:off x="6188125" y="2984535"/>
                  <a:ext cx="54000" cy="1296000"/>
                </a:xfrm>
                <a:prstGeom prst="rect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9" name="Rectangle 738">
                  <a:extLst>
                    <a:ext uri="{FF2B5EF4-FFF2-40B4-BE49-F238E27FC236}">
                      <a16:creationId xmlns:a16="http://schemas.microsoft.com/office/drawing/2014/main" id="{245D1F05-F6F8-4273-A153-B70FC06DDC17}"/>
                    </a:ext>
                  </a:extLst>
                </p:cNvPr>
                <p:cNvSpPr/>
                <p:nvPr/>
              </p:nvSpPr>
              <p:spPr>
                <a:xfrm>
                  <a:off x="6186698" y="2762138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0" name="Rectangle 739">
                  <a:extLst>
                    <a:ext uri="{FF2B5EF4-FFF2-40B4-BE49-F238E27FC236}">
                      <a16:creationId xmlns:a16="http://schemas.microsoft.com/office/drawing/2014/main" id="{EA483638-B35A-4DA4-A4DA-752EFABAB7A8}"/>
                    </a:ext>
                  </a:extLst>
                </p:cNvPr>
                <p:cNvSpPr/>
                <p:nvPr/>
              </p:nvSpPr>
              <p:spPr>
                <a:xfrm>
                  <a:off x="6186320" y="2982543"/>
                  <a:ext cx="54000" cy="1296000"/>
                </a:xfrm>
                <a:prstGeom prst="rect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34" name="Group 733"/>
              <p:cNvGrpSpPr/>
              <p:nvPr/>
            </p:nvGrpSpPr>
            <p:grpSpPr>
              <a:xfrm>
                <a:off x="6935950" y="2750237"/>
                <a:ext cx="55805" cy="1518397"/>
                <a:chOff x="6186320" y="2762138"/>
                <a:chExt cx="55805" cy="1518397"/>
              </a:xfrm>
            </p:grpSpPr>
            <p:sp>
              <p:nvSpPr>
                <p:cNvPr id="735" name="Rectangle 734">
                  <a:extLst>
                    <a:ext uri="{FF2B5EF4-FFF2-40B4-BE49-F238E27FC236}">
                      <a16:creationId xmlns:a16="http://schemas.microsoft.com/office/drawing/2014/main" id="{EA483638-B35A-4DA4-A4DA-752EFABAB7A8}"/>
                    </a:ext>
                  </a:extLst>
                </p:cNvPr>
                <p:cNvSpPr/>
                <p:nvPr/>
              </p:nvSpPr>
              <p:spPr>
                <a:xfrm>
                  <a:off x="6188125" y="2984535"/>
                  <a:ext cx="54000" cy="1296000"/>
                </a:xfrm>
                <a:prstGeom prst="rect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6" name="Rectangle 735">
                  <a:extLst>
                    <a:ext uri="{FF2B5EF4-FFF2-40B4-BE49-F238E27FC236}">
                      <a16:creationId xmlns:a16="http://schemas.microsoft.com/office/drawing/2014/main" id="{245D1F05-F6F8-4273-A153-B70FC06DDC17}"/>
                    </a:ext>
                  </a:extLst>
                </p:cNvPr>
                <p:cNvSpPr/>
                <p:nvPr/>
              </p:nvSpPr>
              <p:spPr>
                <a:xfrm>
                  <a:off x="6186698" y="2762138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7" name="Rectangle 736">
                  <a:extLst>
                    <a:ext uri="{FF2B5EF4-FFF2-40B4-BE49-F238E27FC236}">
                      <a16:creationId xmlns:a16="http://schemas.microsoft.com/office/drawing/2014/main" id="{EA483638-B35A-4DA4-A4DA-752EFABAB7A8}"/>
                    </a:ext>
                  </a:extLst>
                </p:cNvPr>
                <p:cNvSpPr/>
                <p:nvPr/>
              </p:nvSpPr>
              <p:spPr>
                <a:xfrm>
                  <a:off x="6186320" y="2982543"/>
                  <a:ext cx="54000" cy="1296000"/>
                </a:xfrm>
                <a:prstGeom prst="rect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753" name="Group 752"/>
            <p:cNvGrpSpPr/>
            <p:nvPr/>
          </p:nvGrpSpPr>
          <p:grpSpPr>
            <a:xfrm>
              <a:off x="8661069" y="4591551"/>
              <a:ext cx="1083105" cy="1562209"/>
              <a:chOff x="8125214" y="2730911"/>
              <a:chExt cx="1083105" cy="1562209"/>
            </a:xfrm>
          </p:grpSpPr>
          <p:grpSp>
            <p:nvGrpSpPr>
              <p:cNvPr id="754" name="Group 753"/>
              <p:cNvGrpSpPr/>
              <p:nvPr/>
            </p:nvGrpSpPr>
            <p:grpSpPr>
              <a:xfrm>
                <a:off x="8125214" y="2759739"/>
                <a:ext cx="55805" cy="1518397"/>
                <a:chOff x="6186320" y="2762138"/>
                <a:chExt cx="55805" cy="1518397"/>
              </a:xfrm>
            </p:grpSpPr>
            <p:sp>
              <p:nvSpPr>
                <p:cNvPr id="782" name="Rectangle 781">
                  <a:extLst>
                    <a:ext uri="{FF2B5EF4-FFF2-40B4-BE49-F238E27FC236}">
                      <a16:creationId xmlns:a16="http://schemas.microsoft.com/office/drawing/2014/main" id="{EA483638-B35A-4DA4-A4DA-752EFABAB7A8}"/>
                    </a:ext>
                  </a:extLst>
                </p:cNvPr>
                <p:cNvSpPr/>
                <p:nvPr/>
              </p:nvSpPr>
              <p:spPr>
                <a:xfrm>
                  <a:off x="6188125" y="2984535"/>
                  <a:ext cx="54000" cy="1296000"/>
                </a:xfrm>
                <a:prstGeom prst="rect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83" name="Rectangle 782">
                  <a:extLst>
                    <a:ext uri="{FF2B5EF4-FFF2-40B4-BE49-F238E27FC236}">
                      <a16:creationId xmlns:a16="http://schemas.microsoft.com/office/drawing/2014/main" id="{245D1F05-F6F8-4273-A153-B70FC06DDC17}"/>
                    </a:ext>
                  </a:extLst>
                </p:cNvPr>
                <p:cNvSpPr/>
                <p:nvPr/>
              </p:nvSpPr>
              <p:spPr>
                <a:xfrm>
                  <a:off x="6186698" y="2762138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84" name="Rectangle 783">
                  <a:extLst>
                    <a:ext uri="{FF2B5EF4-FFF2-40B4-BE49-F238E27FC236}">
                      <a16:creationId xmlns:a16="http://schemas.microsoft.com/office/drawing/2014/main" id="{EA483638-B35A-4DA4-A4DA-752EFABAB7A8}"/>
                    </a:ext>
                  </a:extLst>
                </p:cNvPr>
                <p:cNvSpPr/>
                <p:nvPr/>
              </p:nvSpPr>
              <p:spPr>
                <a:xfrm>
                  <a:off x="6186320" y="2982543"/>
                  <a:ext cx="54000" cy="1296000"/>
                </a:xfrm>
                <a:prstGeom prst="rect">
                  <a:avLst/>
                </a:prstGeom>
                <a:solidFill>
                  <a:srgbClr val="92D050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55" name="Group 754"/>
              <p:cNvGrpSpPr/>
              <p:nvPr/>
            </p:nvGrpSpPr>
            <p:grpSpPr>
              <a:xfrm>
                <a:off x="8672759" y="2749162"/>
                <a:ext cx="54378" cy="1516405"/>
                <a:chOff x="6186320" y="2762138"/>
                <a:chExt cx="54378" cy="1516405"/>
              </a:xfrm>
            </p:grpSpPr>
            <p:sp>
              <p:nvSpPr>
                <p:cNvPr id="780" name="Rectangle 779">
                  <a:extLst>
                    <a:ext uri="{FF2B5EF4-FFF2-40B4-BE49-F238E27FC236}">
                      <a16:creationId xmlns:a16="http://schemas.microsoft.com/office/drawing/2014/main" id="{245D1F05-F6F8-4273-A153-B70FC06DDC17}"/>
                    </a:ext>
                  </a:extLst>
                </p:cNvPr>
                <p:cNvSpPr/>
                <p:nvPr/>
              </p:nvSpPr>
              <p:spPr>
                <a:xfrm>
                  <a:off x="6186698" y="2762138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81" name="Rectangle 780">
                  <a:extLst>
                    <a:ext uri="{FF2B5EF4-FFF2-40B4-BE49-F238E27FC236}">
                      <a16:creationId xmlns:a16="http://schemas.microsoft.com/office/drawing/2014/main" id="{EA483638-B35A-4DA4-A4DA-752EFABAB7A8}"/>
                    </a:ext>
                  </a:extLst>
                </p:cNvPr>
                <p:cNvSpPr/>
                <p:nvPr/>
              </p:nvSpPr>
              <p:spPr>
                <a:xfrm>
                  <a:off x="6186320" y="2982543"/>
                  <a:ext cx="54000" cy="1296000"/>
                </a:xfrm>
                <a:prstGeom prst="rect">
                  <a:avLst/>
                </a:prstGeom>
                <a:solidFill>
                  <a:srgbClr val="92D050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56" name="Group 755"/>
              <p:cNvGrpSpPr/>
              <p:nvPr/>
            </p:nvGrpSpPr>
            <p:grpSpPr>
              <a:xfrm>
                <a:off x="8781207" y="2751794"/>
                <a:ext cx="54378" cy="1516405"/>
                <a:chOff x="6186320" y="2762138"/>
                <a:chExt cx="54378" cy="1516405"/>
              </a:xfrm>
            </p:grpSpPr>
            <p:sp>
              <p:nvSpPr>
                <p:cNvPr id="778" name="Rectangle 777">
                  <a:extLst>
                    <a:ext uri="{FF2B5EF4-FFF2-40B4-BE49-F238E27FC236}">
                      <a16:creationId xmlns:a16="http://schemas.microsoft.com/office/drawing/2014/main" id="{245D1F05-F6F8-4273-A153-B70FC06DDC17}"/>
                    </a:ext>
                  </a:extLst>
                </p:cNvPr>
                <p:cNvSpPr/>
                <p:nvPr/>
              </p:nvSpPr>
              <p:spPr>
                <a:xfrm>
                  <a:off x="6186698" y="2762138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9" name="Rectangle 778">
                  <a:extLst>
                    <a:ext uri="{FF2B5EF4-FFF2-40B4-BE49-F238E27FC236}">
                      <a16:creationId xmlns:a16="http://schemas.microsoft.com/office/drawing/2014/main" id="{EA483638-B35A-4DA4-A4DA-752EFABAB7A8}"/>
                    </a:ext>
                  </a:extLst>
                </p:cNvPr>
                <p:cNvSpPr/>
                <p:nvPr/>
              </p:nvSpPr>
              <p:spPr>
                <a:xfrm>
                  <a:off x="6186320" y="2982543"/>
                  <a:ext cx="54000" cy="1296000"/>
                </a:xfrm>
                <a:prstGeom prst="rect">
                  <a:avLst/>
                </a:prstGeom>
                <a:solidFill>
                  <a:srgbClr val="92D050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57" name="Group 756"/>
              <p:cNvGrpSpPr/>
              <p:nvPr/>
            </p:nvGrpSpPr>
            <p:grpSpPr>
              <a:xfrm>
                <a:off x="8907709" y="2749162"/>
                <a:ext cx="55805" cy="1518397"/>
                <a:chOff x="6186320" y="2762138"/>
                <a:chExt cx="55805" cy="1518397"/>
              </a:xfrm>
            </p:grpSpPr>
            <p:sp>
              <p:nvSpPr>
                <p:cNvPr id="775" name="Rectangle 774">
                  <a:extLst>
                    <a:ext uri="{FF2B5EF4-FFF2-40B4-BE49-F238E27FC236}">
                      <a16:creationId xmlns:a16="http://schemas.microsoft.com/office/drawing/2014/main" id="{EA483638-B35A-4DA4-A4DA-752EFABAB7A8}"/>
                    </a:ext>
                  </a:extLst>
                </p:cNvPr>
                <p:cNvSpPr/>
                <p:nvPr/>
              </p:nvSpPr>
              <p:spPr>
                <a:xfrm>
                  <a:off x="6188125" y="2984535"/>
                  <a:ext cx="54000" cy="1296000"/>
                </a:xfrm>
                <a:prstGeom prst="rect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6" name="Rectangle 775">
                  <a:extLst>
                    <a:ext uri="{FF2B5EF4-FFF2-40B4-BE49-F238E27FC236}">
                      <a16:creationId xmlns:a16="http://schemas.microsoft.com/office/drawing/2014/main" id="{245D1F05-F6F8-4273-A153-B70FC06DDC17}"/>
                    </a:ext>
                  </a:extLst>
                </p:cNvPr>
                <p:cNvSpPr/>
                <p:nvPr/>
              </p:nvSpPr>
              <p:spPr>
                <a:xfrm>
                  <a:off x="6186698" y="2762138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7" name="Rectangle 776">
                  <a:extLst>
                    <a:ext uri="{FF2B5EF4-FFF2-40B4-BE49-F238E27FC236}">
                      <a16:creationId xmlns:a16="http://schemas.microsoft.com/office/drawing/2014/main" id="{EA483638-B35A-4DA4-A4DA-752EFABAB7A8}"/>
                    </a:ext>
                  </a:extLst>
                </p:cNvPr>
                <p:cNvSpPr/>
                <p:nvPr/>
              </p:nvSpPr>
              <p:spPr>
                <a:xfrm>
                  <a:off x="6186320" y="2982543"/>
                  <a:ext cx="54000" cy="1296000"/>
                </a:xfrm>
                <a:prstGeom prst="rect">
                  <a:avLst/>
                </a:prstGeom>
                <a:solidFill>
                  <a:srgbClr val="92D050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58" name="Group 757"/>
              <p:cNvGrpSpPr/>
              <p:nvPr/>
            </p:nvGrpSpPr>
            <p:grpSpPr>
              <a:xfrm>
                <a:off x="9037884" y="2739637"/>
                <a:ext cx="55805" cy="1518397"/>
                <a:chOff x="6186320" y="2762138"/>
                <a:chExt cx="55805" cy="1518397"/>
              </a:xfrm>
            </p:grpSpPr>
            <p:sp>
              <p:nvSpPr>
                <p:cNvPr id="772" name="Rectangle 771">
                  <a:extLst>
                    <a:ext uri="{FF2B5EF4-FFF2-40B4-BE49-F238E27FC236}">
                      <a16:creationId xmlns:a16="http://schemas.microsoft.com/office/drawing/2014/main" id="{EA483638-B35A-4DA4-A4DA-752EFABAB7A8}"/>
                    </a:ext>
                  </a:extLst>
                </p:cNvPr>
                <p:cNvSpPr/>
                <p:nvPr/>
              </p:nvSpPr>
              <p:spPr>
                <a:xfrm>
                  <a:off x="6188125" y="2984535"/>
                  <a:ext cx="54000" cy="1296000"/>
                </a:xfrm>
                <a:prstGeom prst="rect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3" name="Rectangle 772">
                  <a:extLst>
                    <a:ext uri="{FF2B5EF4-FFF2-40B4-BE49-F238E27FC236}">
                      <a16:creationId xmlns:a16="http://schemas.microsoft.com/office/drawing/2014/main" id="{245D1F05-F6F8-4273-A153-B70FC06DDC17}"/>
                    </a:ext>
                  </a:extLst>
                </p:cNvPr>
                <p:cNvSpPr/>
                <p:nvPr/>
              </p:nvSpPr>
              <p:spPr>
                <a:xfrm>
                  <a:off x="6186698" y="2762138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4" name="Rectangle 773">
                  <a:extLst>
                    <a:ext uri="{FF2B5EF4-FFF2-40B4-BE49-F238E27FC236}">
                      <a16:creationId xmlns:a16="http://schemas.microsoft.com/office/drawing/2014/main" id="{EA483638-B35A-4DA4-A4DA-752EFABAB7A8}"/>
                    </a:ext>
                  </a:extLst>
                </p:cNvPr>
                <p:cNvSpPr/>
                <p:nvPr/>
              </p:nvSpPr>
              <p:spPr>
                <a:xfrm>
                  <a:off x="6186320" y="2982543"/>
                  <a:ext cx="54000" cy="1296000"/>
                </a:xfrm>
                <a:prstGeom prst="rect">
                  <a:avLst/>
                </a:prstGeom>
                <a:solidFill>
                  <a:srgbClr val="92D050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59" name="Group 758"/>
              <p:cNvGrpSpPr/>
              <p:nvPr/>
            </p:nvGrpSpPr>
            <p:grpSpPr>
              <a:xfrm>
                <a:off x="9152514" y="2730911"/>
                <a:ext cx="55805" cy="1518397"/>
                <a:chOff x="6186320" y="2762138"/>
                <a:chExt cx="55805" cy="1518397"/>
              </a:xfrm>
            </p:grpSpPr>
            <p:sp>
              <p:nvSpPr>
                <p:cNvPr id="769" name="Rectangle 768">
                  <a:extLst>
                    <a:ext uri="{FF2B5EF4-FFF2-40B4-BE49-F238E27FC236}">
                      <a16:creationId xmlns:a16="http://schemas.microsoft.com/office/drawing/2014/main" id="{EA483638-B35A-4DA4-A4DA-752EFABAB7A8}"/>
                    </a:ext>
                  </a:extLst>
                </p:cNvPr>
                <p:cNvSpPr/>
                <p:nvPr/>
              </p:nvSpPr>
              <p:spPr>
                <a:xfrm>
                  <a:off x="6188125" y="2984535"/>
                  <a:ext cx="54000" cy="1296000"/>
                </a:xfrm>
                <a:prstGeom prst="rect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0" name="Rectangle 769">
                  <a:extLst>
                    <a:ext uri="{FF2B5EF4-FFF2-40B4-BE49-F238E27FC236}">
                      <a16:creationId xmlns:a16="http://schemas.microsoft.com/office/drawing/2014/main" id="{245D1F05-F6F8-4273-A153-B70FC06DDC17}"/>
                    </a:ext>
                  </a:extLst>
                </p:cNvPr>
                <p:cNvSpPr/>
                <p:nvPr/>
              </p:nvSpPr>
              <p:spPr>
                <a:xfrm>
                  <a:off x="6186698" y="2762138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1" name="Rectangle 770">
                  <a:extLst>
                    <a:ext uri="{FF2B5EF4-FFF2-40B4-BE49-F238E27FC236}">
                      <a16:creationId xmlns:a16="http://schemas.microsoft.com/office/drawing/2014/main" id="{EA483638-B35A-4DA4-A4DA-752EFABAB7A8}"/>
                    </a:ext>
                  </a:extLst>
                </p:cNvPr>
                <p:cNvSpPr/>
                <p:nvPr/>
              </p:nvSpPr>
              <p:spPr>
                <a:xfrm>
                  <a:off x="6186320" y="2982543"/>
                  <a:ext cx="54000" cy="1296000"/>
                </a:xfrm>
                <a:prstGeom prst="rect">
                  <a:avLst/>
                </a:prstGeom>
                <a:solidFill>
                  <a:srgbClr val="92D050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60" name="Group 759"/>
              <p:cNvGrpSpPr/>
              <p:nvPr/>
            </p:nvGrpSpPr>
            <p:grpSpPr>
              <a:xfrm>
                <a:off x="8245721" y="2774723"/>
                <a:ext cx="55805" cy="1518397"/>
                <a:chOff x="6186320" y="2762138"/>
                <a:chExt cx="55805" cy="1518397"/>
              </a:xfrm>
            </p:grpSpPr>
            <p:sp>
              <p:nvSpPr>
                <p:cNvPr id="766" name="Rectangle 765">
                  <a:extLst>
                    <a:ext uri="{FF2B5EF4-FFF2-40B4-BE49-F238E27FC236}">
                      <a16:creationId xmlns:a16="http://schemas.microsoft.com/office/drawing/2014/main" id="{EA483638-B35A-4DA4-A4DA-752EFABAB7A8}"/>
                    </a:ext>
                  </a:extLst>
                </p:cNvPr>
                <p:cNvSpPr/>
                <p:nvPr/>
              </p:nvSpPr>
              <p:spPr>
                <a:xfrm>
                  <a:off x="6188125" y="2984535"/>
                  <a:ext cx="54000" cy="1296000"/>
                </a:xfrm>
                <a:prstGeom prst="rect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7" name="Rectangle 766">
                  <a:extLst>
                    <a:ext uri="{FF2B5EF4-FFF2-40B4-BE49-F238E27FC236}">
                      <a16:creationId xmlns:a16="http://schemas.microsoft.com/office/drawing/2014/main" id="{245D1F05-F6F8-4273-A153-B70FC06DDC17}"/>
                    </a:ext>
                  </a:extLst>
                </p:cNvPr>
                <p:cNvSpPr/>
                <p:nvPr/>
              </p:nvSpPr>
              <p:spPr>
                <a:xfrm>
                  <a:off x="6186698" y="2762138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8" name="Rectangle 767">
                  <a:extLst>
                    <a:ext uri="{FF2B5EF4-FFF2-40B4-BE49-F238E27FC236}">
                      <a16:creationId xmlns:a16="http://schemas.microsoft.com/office/drawing/2014/main" id="{EA483638-B35A-4DA4-A4DA-752EFABAB7A8}"/>
                    </a:ext>
                  </a:extLst>
                </p:cNvPr>
                <p:cNvSpPr/>
                <p:nvPr/>
              </p:nvSpPr>
              <p:spPr>
                <a:xfrm>
                  <a:off x="6186320" y="2982543"/>
                  <a:ext cx="54000" cy="1296000"/>
                </a:xfrm>
                <a:prstGeom prst="rect">
                  <a:avLst/>
                </a:prstGeom>
                <a:solidFill>
                  <a:srgbClr val="92D050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61" name="Group 760"/>
              <p:cNvGrpSpPr/>
              <p:nvPr/>
            </p:nvGrpSpPr>
            <p:grpSpPr>
              <a:xfrm>
                <a:off x="8369546" y="2755512"/>
                <a:ext cx="54378" cy="1516405"/>
                <a:chOff x="6186320" y="2762138"/>
                <a:chExt cx="54378" cy="1516405"/>
              </a:xfrm>
            </p:grpSpPr>
            <p:sp>
              <p:nvSpPr>
                <p:cNvPr id="764" name="Rectangle 763">
                  <a:extLst>
                    <a:ext uri="{FF2B5EF4-FFF2-40B4-BE49-F238E27FC236}">
                      <a16:creationId xmlns:a16="http://schemas.microsoft.com/office/drawing/2014/main" id="{245D1F05-F6F8-4273-A153-B70FC06DDC17}"/>
                    </a:ext>
                  </a:extLst>
                </p:cNvPr>
                <p:cNvSpPr/>
                <p:nvPr/>
              </p:nvSpPr>
              <p:spPr>
                <a:xfrm>
                  <a:off x="6186698" y="2762138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5" name="Rectangle 764">
                  <a:extLst>
                    <a:ext uri="{FF2B5EF4-FFF2-40B4-BE49-F238E27FC236}">
                      <a16:creationId xmlns:a16="http://schemas.microsoft.com/office/drawing/2014/main" id="{EA483638-B35A-4DA4-A4DA-752EFABAB7A8}"/>
                    </a:ext>
                  </a:extLst>
                </p:cNvPr>
                <p:cNvSpPr/>
                <p:nvPr/>
              </p:nvSpPr>
              <p:spPr>
                <a:xfrm>
                  <a:off x="6186320" y="2982543"/>
                  <a:ext cx="54000" cy="1296000"/>
                </a:xfrm>
                <a:prstGeom prst="rect">
                  <a:avLst/>
                </a:prstGeom>
                <a:solidFill>
                  <a:srgbClr val="92D050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762" name="Rectangle 761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8556932" y="2759957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3" name="Rectangle 762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8556554" y="2980362"/>
                <a:ext cx="54000" cy="1296000"/>
              </a:xfrm>
              <a:prstGeom prst="rect">
                <a:avLst/>
              </a:pr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786" name="Rectangle 785"/>
          <p:cNvSpPr/>
          <p:nvPr/>
        </p:nvSpPr>
        <p:spPr>
          <a:xfrm>
            <a:off x="1707787" y="4239521"/>
            <a:ext cx="2404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Random Clusters</a:t>
            </a:r>
          </a:p>
        </p:txBody>
      </p:sp>
      <p:sp>
        <p:nvSpPr>
          <p:cNvPr id="787" name="Title 1"/>
          <p:cNvSpPr txBox="1">
            <a:spLocks/>
          </p:cNvSpPr>
          <p:nvPr/>
        </p:nvSpPr>
        <p:spPr>
          <a:xfrm>
            <a:off x="613356" y="159946"/>
            <a:ext cx="10972800" cy="924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Creating Clusters</a:t>
            </a:r>
          </a:p>
        </p:txBody>
      </p:sp>
      <p:sp>
        <p:nvSpPr>
          <p:cNvPr id="788" name="Rectangle 787"/>
          <p:cNvSpPr/>
          <p:nvPr/>
        </p:nvSpPr>
        <p:spPr>
          <a:xfrm>
            <a:off x="7280108" y="4205350"/>
            <a:ext cx="2758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Pre-defined Clusters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8012284" y="1469032"/>
            <a:ext cx="4003182" cy="2420808"/>
            <a:chOff x="8012284" y="1469032"/>
            <a:chExt cx="4003182" cy="2420808"/>
          </a:xfrm>
        </p:grpSpPr>
        <p:pic>
          <p:nvPicPr>
            <p:cNvPr id="536" name="Picture 535"/>
            <p:cNvPicPr>
              <a:picLocks noChangeAspect="1"/>
            </p:cNvPicPr>
            <p:nvPr/>
          </p:nvPicPr>
          <p:blipFill rotWithShape="1">
            <a:blip r:embed="rId5"/>
            <a:srcRect l="22251" r="21254"/>
            <a:stretch/>
          </p:blipFill>
          <p:spPr>
            <a:xfrm>
              <a:off x="8012284" y="1469032"/>
              <a:ext cx="2119127" cy="2420808"/>
            </a:xfrm>
            <a:prstGeom prst="rect">
              <a:avLst/>
            </a:prstGeom>
          </p:spPr>
        </p:pic>
        <p:grpSp>
          <p:nvGrpSpPr>
            <p:cNvPr id="80" name="Group 79"/>
            <p:cNvGrpSpPr/>
            <p:nvPr/>
          </p:nvGrpSpPr>
          <p:grpSpPr>
            <a:xfrm>
              <a:off x="9507266" y="2333085"/>
              <a:ext cx="2508200" cy="422191"/>
              <a:chOff x="9507266" y="2333085"/>
              <a:chExt cx="2508200" cy="422191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10346676" y="2333085"/>
                <a:ext cx="1668790" cy="381733"/>
                <a:chOff x="4673030" y="3454504"/>
                <a:chExt cx="2291652" cy="524211"/>
              </a:xfrm>
            </p:grpSpPr>
            <p:grpSp>
              <p:nvGrpSpPr>
                <p:cNvPr id="790" name="Group 789"/>
                <p:cNvGrpSpPr/>
                <p:nvPr/>
              </p:nvGrpSpPr>
              <p:grpSpPr>
                <a:xfrm>
                  <a:off x="4673030" y="3454504"/>
                  <a:ext cx="2291652" cy="524211"/>
                  <a:chOff x="2423491" y="4208343"/>
                  <a:chExt cx="1345891" cy="524211"/>
                </a:xfrm>
              </p:grpSpPr>
              <p:sp>
                <p:nvSpPr>
                  <p:cNvPr id="809" name="Rectangle 808"/>
                  <p:cNvSpPr/>
                  <p:nvPr/>
                </p:nvSpPr>
                <p:spPr>
                  <a:xfrm>
                    <a:off x="2423491" y="4228484"/>
                    <a:ext cx="1345891" cy="504070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10" name="Pie 24"/>
                  <p:cNvSpPr/>
                  <p:nvPr/>
                </p:nvSpPr>
                <p:spPr>
                  <a:xfrm>
                    <a:off x="2639520" y="4208343"/>
                    <a:ext cx="914400" cy="372817"/>
                  </a:xfrm>
                  <a:custGeom>
                    <a:avLst/>
                    <a:gdLst>
                      <a:gd name="connsiteX0" fmla="*/ 914400 w 914400"/>
                      <a:gd name="connsiteY0" fmla="*/ 408625 h 817250"/>
                      <a:gd name="connsiteX1" fmla="*/ 666744 w 914400"/>
                      <a:gd name="connsiteY1" fmla="*/ 771806 h 817250"/>
                      <a:gd name="connsiteX2" fmla="*/ 247328 w 914400"/>
                      <a:gd name="connsiteY2" fmla="*/ 771655 h 817250"/>
                      <a:gd name="connsiteX3" fmla="*/ 1 w 914400"/>
                      <a:gd name="connsiteY3" fmla="*/ 408233 h 817250"/>
                      <a:gd name="connsiteX4" fmla="*/ 457200 w 914400"/>
                      <a:gd name="connsiteY4" fmla="*/ 408625 h 817250"/>
                      <a:gd name="connsiteX5" fmla="*/ 914400 w 914400"/>
                      <a:gd name="connsiteY5" fmla="*/ 408625 h 817250"/>
                      <a:gd name="connsiteX0" fmla="*/ 914400 w 914400"/>
                      <a:gd name="connsiteY0" fmla="*/ 392 h 383191"/>
                      <a:gd name="connsiteX1" fmla="*/ 666744 w 914400"/>
                      <a:gd name="connsiteY1" fmla="*/ 363573 h 383191"/>
                      <a:gd name="connsiteX2" fmla="*/ 247328 w 914400"/>
                      <a:gd name="connsiteY2" fmla="*/ 363422 h 383191"/>
                      <a:gd name="connsiteX3" fmla="*/ 1 w 914400"/>
                      <a:gd name="connsiteY3" fmla="*/ 0 h 383191"/>
                      <a:gd name="connsiteX4" fmla="*/ 457200 w 914400"/>
                      <a:gd name="connsiteY4" fmla="*/ 392 h 383191"/>
                      <a:gd name="connsiteX5" fmla="*/ 914400 w 914400"/>
                      <a:gd name="connsiteY5" fmla="*/ 392 h 383191"/>
                      <a:gd name="connsiteX0" fmla="*/ 914400 w 914400"/>
                      <a:gd name="connsiteY0" fmla="*/ 392 h 370022"/>
                      <a:gd name="connsiteX1" fmla="*/ 666744 w 914400"/>
                      <a:gd name="connsiteY1" fmla="*/ 363573 h 370022"/>
                      <a:gd name="connsiteX2" fmla="*/ 247328 w 914400"/>
                      <a:gd name="connsiteY2" fmla="*/ 363422 h 370022"/>
                      <a:gd name="connsiteX3" fmla="*/ 1 w 914400"/>
                      <a:gd name="connsiteY3" fmla="*/ 0 h 370022"/>
                      <a:gd name="connsiteX4" fmla="*/ 457200 w 914400"/>
                      <a:gd name="connsiteY4" fmla="*/ 392 h 370022"/>
                      <a:gd name="connsiteX5" fmla="*/ 914400 w 914400"/>
                      <a:gd name="connsiteY5" fmla="*/ 392 h 370022"/>
                      <a:gd name="connsiteX0" fmla="*/ 914400 w 914400"/>
                      <a:gd name="connsiteY0" fmla="*/ 392 h 392861"/>
                      <a:gd name="connsiteX1" fmla="*/ 666744 w 914400"/>
                      <a:gd name="connsiteY1" fmla="*/ 363573 h 392861"/>
                      <a:gd name="connsiteX2" fmla="*/ 465015 w 914400"/>
                      <a:gd name="connsiteY2" fmla="*/ 370360 h 392861"/>
                      <a:gd name="connsiteX3" fmla="*/ 247328 w 914400"/>
                      <a:gd name="connsiteY3" fmla="*/ 363422 h 392861"/>
                      <a:gd name="connsiteX4" fmla="*/ 1 w 914400"/>
                      <a:gd name="connsiteY4" fmla="*/ 0 h 392861"/>
                      <a:gd name="connsiteX5" fmla="*/ 457200 w 914400"/>
                      <a:gd name="connsiteY5" fmla="*/ 392 h 392861"/>
                      <a:gd name="connsiteX6" fmla="*/ 914400 w 914400"/>
                      <a:gd name="connsiteY6" fmla="*/ 392 h 392861"/>
                      <a:gd name="connsiteX0" fmla="*/ 914400 w 914400"/>
                      <a:gd name="connsiteY0" fmla="*/ 392 h 392861"/>
                      <a:gd name="connsiteX1" fmla="*/ 666744 w 914400"/>
                      <a:gd name="connsiteY1" fmla="*/ 363573 h 392861"/>
                      <a:gd name="connsiteX2" fmla="*/ 465015 w 914400"/>
                      <a:gd name="connsiteY2" fmla="*/ 370360 h 392861"/>
                      <a:gd name="connsiteX3" fmla="*/ 144089 w 914400"/>
                      <a:gd name="connsiteY3" fmla="*/ 341299 h 392861"/>
                      <a:gd name="connsiteX4" fmla="*/ 1 w 914400"/>
                      <a:gd name="connsiteY4" fmla="*/ 0 h 392861"/>
                      <a:gd name="connsiteX5" fmla="*/ 457200 w 914400"/>
                      <a:gd name="connsiteY5" fmla="*/ 392 h 392861"/>
                      <a:gd name="connsiteX6" fmla="*/ 914400 w 914400"/>
                      <a:gd name="connsiteY6" fmla="*/ 392 h 392861"/>
                      <a:gd name="connsiteX0" fmla="*/ 914400 w 914400"/>
                      <a:gd name="connsiteY0" fmla="*/ 392 h 379058"/>
                      <a:gd name="connsiteX1" fmla="*/ 755235 w 914400"/>
                      <a:gd name="connsiteY1" fmla="*/ 341450 h 379058"/>
                      <a:gd name="connsiteX2" fmla="*/ 465015 w 914400"/>
                      <a:gd name="connsiteY2" fmla="*/ 370360 h 379058"/>
                      <a:gd name="connsiteX3" fmla="*/ 144089 w 914400"/>
                      <a:gd name="connsiteY3" fmla="*/ 341299 h 379058"/>
                      <a:gd name="connsiteX4" fmla="*/ 1 w 914400"/>
                      <a:gd name="connsiteY4" fmla="*/ 0 h 379058"/>
                      <a:gd name="connsiteX5" fmla="*/ 457200 w 914400"/>
                      <a:gd name="connsiteY5" fmla="*/ 392 h 379058"/>
                      <a:gd name="connsiteX6" fmla="*/ 914400 w 914400"/>
                      <a:gd name="connsiteY6" fmla="*/ 392 h 379058"/>
                      <a:gd name="connsiteX0" fmla="*/ 914400 w 914400"/>
                      <a:gd name="connsiteY0" fmla="*/ 392 h 378987"/>
                      <a:gd name="connsiteX1" fmla="*/ 792106 w 914400"/>
                      <a:gd name="connsiteY1" fmla="*/ 334076 h 378987"/>
                      <a:gd name="connsiteX2" fmla="*/ 465015 w 914400"/>
                      <a:gd name="connsiteY2" fmla="*/ 370360 h 378987"/>
                      <a:gd name="connsiteX3" fmla="*/ 144089 w 914400"/>
                      <a:gd name="connsiteY3" fmla="*/ 341299 h 378987"/>
                      <a:gd name="connsiteX4" fmla="*/ 1 w 914400"/>
                      <a:gd name="connsiteY4" fmla="*/ 0 h 378987"/>
                      <a:gd name="connsiteX5" fmla="*/ 457200 w 914400"/>
                      <a:gd name="connsiteY5" fmla="*/ 392 h 378987"/>
                      <a:gd name="connsiteX6" fmla="*/ 914400 w 914400"/>
                      <a:gd name="connsiteY6" fmla="*/ 392 h 378987"/>
                      <a:gd name="connsiteX0" fmla="*/ 914400 w 914400"/>
                      <a:gd name="connsiteY0" fmla="*/ 392 h 378987"/>
                      <a:gd name="connsiteX1" fmla="*/ 792106 w 914400"/>
                      <a:gd name="connsiteY1" fmla="*/ 334076 h 378987"/>
                      <a:gd name="connsiteX2" fmla="*/ 465015 w 914400"/>
                      <a:gd name="connsiteY2" fmla="*/ 370360 h 378987"/>
                      <a:gd name="connsiteX3" fmla="*/ 144089 w 914400"/>
                      <a:gd name="connsiteY3" fmla="*/ 341299 h 378987"/>
                      <a:gd name="connsiteX4" fmla="*/ 1 w 914400"/>
                      <a:gd name="connsiteY4" fmla="*/ 0 h 378987"/>
                      <a:gd name="connsiteX5" fmla="*/ 457200 w 914400"/>
                      <a:gd name="connsiteY5" fmla="*/ 392 h 378987"/>
                      <a:gd name="connsiteX6" fmla="*/ 914400 w 914400"/>
                      <a:gd name="connsiteY6" fmla="*/ 392 h 378987"/>
                      <a:gd name="connsiteX0" fmla="*/ 914400 w 914400"/>
                      <a:gd name="connsiteY0" fmla="*/ 392 h 378987"/>
                      <a:gd name="connsiteX1" fmla="*/ 792106 w 914400"/>
                      <a:gd name="connsiteY1" fmla="*/ 334076 h 378987"/>
                      <a:gd name="connsiteX2" fmla="*/ 472389 w 914400"/>
                      <a:gd name="connsiteY2" fmla="*/ 370360 h 378987"/>
                      <a:gd name="connsiteX3" fmla="*/ 144089 w 914400"/>
                      <a:gd name="connsiteY3" fmla="*/ 341299 h 378987"/>
                      <a:gd name="connsiteX4" fmla="*/ 1 w 914400"/>
                      <a:gd name="connsiteY4" fmla="*/ 0 h 378987"/>
                      <a:gd name="connsiteX5" fmla="*/ 457200 w 914400"/>
                      <a:gd name="connsiteY5" fmla="*/ 392 h 378987"/>
                      <a:gd name="connsiteX6" fmla="*/ 914400 w 914400"/>
                      <a:gd name="connsiteY6" fmla="*/ 392 h 378987"/>
                      <a:gd name="connsiteX0" fmla="*/ 914400 w 914400"/>
                      <a:gd name="connsiteY0" fmla="*/ 392 h 375543"/>
                      <a:gd name="connsiteX1" fmla="*/ 792106 w 914400"/>
                      <a:gd name="connsiteY1" fmla="*/ 334076 h 375543"/>
                      <a:gd name="connsiteX2" fmla="*/ 472389 w 914400"/>
                      <a:gd name="connsiteY2" fmla="*/ 370360 h 375543"/>
                      <a:gd name="connsiteX3" fmla="*/ 144089 w 914400"/>
                      <a:gd name="connsiteY3" fmla="*/ 319176 h 375543"/>
                      <a:gd name="connsiteX4" fmla="*/ 1 w 914400"/>
                      <a:gd name="connsiteY4" fmla="*/ 0 h 375543"/>
                      <a:gd name="connsiteX5" fmla="*/ 457200 w 914400"/>
                      <a:gd name="connsiteY5" fmla="*/ 392 h 375543"/>
                      <a:gd name="connsiteX6" fmla="*/ 914400 w 914400"/>
                      <a:gd name="connsiteY6" fmla="*/ 392 h 375543"/>
                      <a:gd name="connsiteX0" fmla="*/ 914400 w 914400"/>
                      <a:gd name="connsiteY0" fmla="*/ 392 h 372817"/>
                      <a:gd name="connsiteX1" fmla="*/ 784732 w 914400"/>
                      <a:gd name="connsiteY1" fmla="*/ 326702 h 372817"/>
                      <a:gd name="connsiteX2" fmla="*/ 472389 w 914400"/>
                      <a:gd name="connsiteY2" fmla="*/ 370360 h 372817"/>
                      <a:gd name="connsiteX3" fmla="*/ 144089 w 914400"/>
                      <a:gd name="connsiteY3" fmla="*/ 319176 h 372817"/>
                      <a:gd name="connsiteX4" fmla="*/ 1 w 914400"/>
                      <a:gd name="connsiteY4" fmla="*/ 0 h 372817"/>
                      <a:gd name="connsiteX5" fmla="*/ 457200 w 914400"/>
                      <a:gd name="connsiteY5" fmla="*/ 392 h 372817"/>
                      <a:gd name="connsiteX6" fmla="*/ 914400 w 914400"/>
                      <a:gd name="connsiteY6" fmla="*/ 392 h 372817"/>
                      <a:gd name="connsiteX0" fmla="*/ 914400 w 914400"/>
                      <a:gd name="connsiteY0" fmla="*/ 392 h 372817"/>
                      <a:gd name="connsiteX1" fmla="*/ 784732 w 914400"/>
                      <a:gd name="connsiteY1" fmla="*/ 326702 h 372817"/>
                      <a:gd name="connsiteX2" fmla="*/ 457641 w 914400"/>
                      <a:gd name="connsiteY2" fmla="*/ 370360 h 372817"/>
                      <a:gd name="connsiteX3" fmla="*/ 144089 w 914400"/>
                      <a:gd name="connsiteY3" fmla="*/ 319176 h 372817"/>
                      <a:gd name="connsiteX4" fmla="*/ 1 w 914400"/>
                      <a:gd name="connsiteY4" fmla="*/ 0 h 372817"/>
                      <a:gd name="connsiteX5" fmla="*/ 457200 w 914400"/>
                      <a:gd name="connsiteY5" fmla="*/ 392 h 372817"/>
                      <a:gd name="connsiteX6" fmla="*/ 914400 w 914400"/>
                      <a:gd name="connsiteY6" fmla="*/ 392 h 3728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14400" h="372817">
                        <a:moveTo>
                          <a:pt x="914400" y="392"/>
                        </a:moveTo>
                        <a:cubicBezTo>
                          <a:pt x="914400" y="153336"/>
                          <a:pt x="860859" y="265041"/>
                          <a:pt x="784732" y="326702"/>
                        </a:cubicBezTo>
                        <a:cubicBezTo>
                          <a:pt x="708605" y="388363"/>
                          <a:pt x="527544" y="370385"/>
                          <a:pt x="457641" y="370360"/>
                        </a:cubicBezTo>
                        <a:cubicBezTo>
                          <a:pt x="387738" y="370335"/>
                          <a:pt x="220362" y="380903"/>
                          <a:pt x="144089" y="319176"/>
                        </a:cubicBezTo>
                        <a:cubicBezTo>
                          <a:pt x="67816" y="257449"/>
                          <a:pt x="-164" y="152966"/>
                          <a:pt x="1" y="0"/>
                        </a:cubicBezTo>
                        <a:lnTo>
                          <a:pt x="457200" y="392"/>
                        </a:lnTo>
                        <a:lnTo>
                          <a:pt x="914400" y="39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5875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791" name="Rectangle 790">
                  <a:extLst>
                    <a:ext uri="{FF2B5EF4-FFF2-40B4-BE49-F238E27FC236}">
                      <a16:creationId xmlns:a16="http://schemas.microsoft.com/office/drawing/2014/main" id="{245D1F05-F6F8-4273-A153-B70FC06DDC17}"/>
                    </a:ext>
                  </a:extLst>
                </p:cNvPr>
                <p:cNvSpPr/>
                <p:nvPr/>
              </p:nvSpPr>
              <p:spPr>
                <a:xfrm>
                  <a:off x="5404508" y="3611419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2" name="Rectangle 791">
                  <a:extLst>
                    <a:ext uri="{FF2B5EF4-FFF2-40B4-BE49-F238E27FC236}">
                      <a16:creationId xmlns:a16="http://schemas.microsoft.com/office/drawing/2014/main" id="{245D1F05-F6F8-4273-A153-B70FC06DDC17}"/>
                    </a:ext>
                  </a:extLst>
                </p:cNvPr>
                <p:cNvSpPr/>
                <p:nvPr/>
              </p:nvSpPr>
              <p:spPr>
                <a:xfrm>
                  <a:off x="5273459" y="3579244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3" name="Rectangle 792">
                  <a:extLst>
                    <a:ext uri="{FF2B5EF4-FFF2-40B4-BE49-F238E27FC236}">
                      <a16:creationId xmlns:a16="http://schemas.microsoft.com/office/drawing/2014/main" id="{2C85D6AF-0C0D-4757-A630-5984DFD18B4B}"/>
                    </a:ext>
                  </a:extLst>
                </p:cNvPr>
                <p:cNvSpPr/>
                <p:nvPr/>
              </p:nvSpPr>
              <p:spPr>
                <a:xfrm>
                  <a:off x="5604899" y="3618940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4" name="Rectangle 793">
                  <a:extLst>
                    <a:ext uri="{FF2B5EF4-FFF2-40B4-BE49-F238E27FC236}">
                      <a16:creationId xmlns:a16="http://schemas.microsoft.com/office/drawing/2014/main" id="{245D1F05-F6F8-4273-A153-B70FC06DDC17}"/>
                    </a:ext>
                  </a:extLst>
                </p:cNvPr>
                <p:cNvSpPr/>
                <p:nvPr/>
              </p:nvSpPr>
              <p:spPr>
                <a:xfrm>
                  <a:off x="5717330" y="3618940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5" name="Rectangle 794">
                  <a:extLst>
                    <a:ext uri="{FF2B5EF4-FFF2-40B4-BE49-F238E27FC236}">
                      <a16:creationId xmlns:a16="http://schemas.microsoft.com/office/drawing/2014/main" id="{245D1F05-F6F8-4273-A153-B70FC06DDC17}"/>
                    </a:ext>
                  </a:extLst>
                </p:cNvPr>
                <p:cNvSpPr/>
                <p:nvPr/>
              </p:nvSpPr>
              <p:spPr>
                <a:xfrm>
                  <a:off x="5964857" y="3619039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6" name="Rectangle 795">
                  <a:extLst>
                    <a:ext uri="{FF2B5EF4-FFF2-40B4-BE49-F238E27FC236}">
                      <a16:creationId xmlns:a16="http://schemas.microsoft.com/office/drawing/2014/main" id="{245D1F05-F6F8-4273-A153-B70FC06DDC17}"/>
                    </a:ext>
                  </a:extLst>
                </p:cNvPr>
                <p:cNvSpPr/>
                <p:nvPr/>
              </p:nvSpPr>
              <p:spPr>
                <a:xfrm>
                  <a:off x="6107584" y="3626659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7" name="Rectangle 796">
                  <a:extLst>
                    <a:ext uri="{FF2B5EF4-FFF2-40B4-BE49-F238E27FC236}">
                      <a16:creationId xmlns:a16="http://schemas.microsoft.com/office/drawing/2014/main" id="{245D1F05-F6F8-4273-A153-B70FC06DDC17}"/>
                    </a:ext>
                  </a:extLst>
                </p:cNvPr>
                <p:cNvSpPr/>
                <p:nvPr/>
              </p:nvSpPr>
              <p:spPr>
                <a:xfrm>
                  <a:off x="6246920" y="3595013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8" name="Rectangle 797">
                  <a:extLst>
                    <a:ext uri="{FF2B5EF4-FFF2-40B4-BE49-F238E27FC236}">
                      <a16:creationId xmlns:a16="http://schemas.microsoft.com/office/drawing/2014/main" id="{245D1F05-F6F8-4273-A153-B70FC06DDC17}"/>
                    </a:ext>
                  </a:extLst>
                </p:cNvPr>
                <p:cNvSpPr/>
                <p:nvPr/>
              </p:nvSpPr>
              <p:spPr>
                <a:xfrm>
                  <a:off x="6366876" y="3576964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3" name="Rectangle 812">
                  <a:extLst>
                    <a:ext uri="{FF2B5EF4-FFF2-40B4-BE49-F238E27FC236}">
                      <a16:creationId xmlns:a16="http://schemas.microsoft.com/office/drawing/2014/main" id="{245D1F05-F6F8-4273-A153-B70FC06DDC17}"/>
                    </a:ext>
                  </a:extLst>
                </p:cNvPr>
                <p:cNvSpPr/>
                <p:nvPr/>
              </p:nvSpPr>
              <p:spPr>
                <a:xfrm>
                  <a:off x="5839250" y="3618940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4" name="Rectangle 813">
                  <a:extLst>
                    <a:ext uri="{FF2B5EF4-FFF2-40B4-BE49-F238E27FC236}">
                      <a16:creationId xmlns:a16="http://schemas.microsoft.com/office/drawing/2014/main" id="{245D1F05-F6F8-4273-A153-B70FC06DDC17}"/>
                    </a:ext>
                  </a:extLst>
                </p:cNvPr>
                <p:cNvSpPr/>
                <p:nvPr/>
              </p:nvSpPr>
              <p:spPr>
                <a:xfrm>
                  <a:off x="5140056" y="3531244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5" name="Rectangle 814">
                  <a:extLst>
                    <a:ext uri="{FF2B5EF4-FFF2-40B4-BE49-F238E27FC236}">
                      <a16:creationId xmlns:a16="http://schemas.microsoft.com/office/drawing/2014/main" id="{245D1F05-F6F8-4273-A153-B70FC06DDC17}"/>
                    </a:ext>
                  </a:extLst>
                </p:cNvPr>
                <p:cNvSpPr/>
                <p:nvPr/>
              </p:nvSpPr>
              <p:spPr>
                <a:xfrm>
                  <a:off x="5505816" y="3622684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818" name="Elbow Connector 817"/>
              <p:cNvCxnSpPr/>
              <p:nvPr/>
            </p:nvCxnSpPr>
            <p:spPr>
              <a:xfrm rot="5400000" flipH="1" flipV="1">
                <a:off x="10334320" y="1887765"/>
                <a:ext cx="40457" cy="1694565"/>
              </a:xfrm>
              <a:prstGeom prst="bentConnector3">
                <a:avLst>
                  <a:gd name="adj1" fmla="val -565044"/>
                </a:avLst>
              </a:prstGeom>
              <a:ln w="28575"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4659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" grpId="0"/>
      <p:bldP spid="480" grpId="0"/>
      <p:bldP spid="786" grpId="0"/>
      <p:bldP spid="78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007" y="124871"/>
            <a:ext cx="10972800" cy="1143000"/>
          </a:xfrm>
        </p:spPr>
        <p:txBody>
          <a:bodyPr>
            <a:normAutofit/>
          </a:bodyPr>
          <a:lstStyle/>
          <a:p>
            <a:r>
              <a:rPr lang="en-GB" dirty="0"/>
              <a:t>Creating Clusters: Patterned Flow Cells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2251" r="21254"/>
          <a:stretch/>
        </p:blipFill>
        <p:spPr>
          <a:xfrm>
            <a:off x="928560" y="1464521"/>
            <a:ext cx="2962234" cy="3383938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5623281" y="4199610"/>
            <a:ext cx="4536630" cy="524212"/>
            <a:chOff x="2999570" y="4321299"/>
            <a:chExt cx="4536630" cy="524212"/>
          </a:xfrm>
        </p:grpSpPr>
        <p:grpSp>
          <p:nvGrpSpPr>
            <p:cNvPr id="26" name="Group 25"/>
            <p:cNvGrpSpPr/>
            <p:nvPr/>
          </p:nvGrpSpPr>
          <p:grpSpPr>
            <a:xfrm>
              <a:off x="2999570" y="4321299"/>
              <a:ext cx="4536630" cy="524212"/>
              <a:chOff x="2423490" y="4208342"/>
              <a:chExt cx="2664370" cy="524212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2423490" y="4228484"/>
                <a:ext cx="2664370" cy="50407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Pie 24"/>
              <p:cNvSpPr/>
              <p:nvPr/>
            </p:nvSpPr>
            <p:spPr>
              <a:xfrm>
                <a:off x="2639520" y="4208343"/>
                <a:ext cx="914400" cy="372817"/>
              </a:xfrm>
              <a:custGeom>
                <a:avLst/>
                <a:gdLst>
                  <a:gd name="connsiteX0" fmla="*/ 914400 w 914400"/>
                  <a:gd name="connsiteY0" fmla="*/ 408625 h 817250"/>
                  <a:gd name="connsiteX1" fmla="*/ 666744 w 914400"/>
                  <a:gd name="connsiteY1" fmla="*/ 771806 h 817250"/>
                  <a:gd name="connsiteX2" fmla="*/ 247328 w 914400"/>
                  <a:gd name="connsiteY2" fmla="*/ 771655 h 817250"/>
                  <a:gd name="connsiteX3" fmla="*/ 1 w 914400"/>
                  <a:gd name="connsiteY3" fmla="*/ 408233 h 817250"/>
                  <a:gd name="connsiteX4" fmla="*/ 457200 w 914400"/>
                  <a:gd name="connsiteY4" fmla="*/ 408625 h 817250"/>
                  <a:gd name="connsiteX5" fmla="*/ 914400 w 914400"/>
                  <a:gd name="connsiteY5" fmla="*/ 408625 h 817250"/>
                  <a:gd name="connsiteX0" fmla="*/ 914400 w 914400"/>
                  <a:gd name="connsiteY0" fmla="*/ 392 h 383191"/>
                  <a:gd name="connsiteX1" fmla="*/ 666744 w 914400"/>
                  <a:gd name="connsiteY1" fmla="*/ 363573 h 383191"/>
                  <a:gd name="connsiteX2" fmla="*/ 247328 w 914400"/>
                  <a:gd name="connsiteY2" fmla="*/ 363422 h 383191"/>
                  <a:gd name="connsiteX3" fmla="*/ 1 w 914400"/>
                  <a:gd name="connsiteY3" fmla="*/ 0 h 383191"/>
                  <a:gd name="connsiteX4" fmla="*/ 457200 w 914400"/>
                  <a:gd name="connsiteY4" fmla="*/ 392 h 383191"/>
                  <a:gd name="connsiteX5" fmla="*/ 914400 w 914400"/>
                  <a:gd name="connsiteY5" fmla="*/ 392 h 383191"/>
                  <a:gd name="connsiteX0" fmla="*/ 914400 w 914400"/>
                  <a:gd name="connsiteY0" fmla="*/ 392 h 370022"/>
                  <a:gd name="connsiteX1" fmla="*/ 666744 w 914400"/>
                  <a:gd name="connsiteY1" fmla="*/ 363573 h 370022"/>
                  <a:gd name="connsiteX2" fmla="*/ 247328 w 914400"/>
                  <a:gd name="connsiteY2" fmla="*/ 363422 h 370022"/>
                  <a:gd name="connsiteX3" fmla="*/ 1 w 914400"/>
                  <a:gd name="connsiteY3" fmla="*/ 0 h 370022"/>
                  <a:gd name="connsiteX4" fmla="*/ 457200 w 914400"/>
                  <a:gd name="connsiteY4" fmla="*/ 392 h 370022"/>
                  <a:gd name="connsiteX5" fmla="*/ 914400 w 914400"/>
                  <a:gd name="connsiteY5" fmla="*/ 392 h 370022"/>
                  <a:gd name="connsiteX0" fmla="*/ 914400 w 914400"/>
                  <a:gd name="connsiteY0" fmla="*/ 392 h 392861"/>
                  <a:gd name="connsiteX1" fmla="*/ 666744 w 914400"/>
                  <a:gd name="connsiteY1" fmla="*/ 363573 h 392861"/>
                  <a:gd name="connsiteX2" fmla="*/ 465015 w 914400"/>
                  <a:gd name="connsiteY2" fmla="*/ 370360 h 392861"/>
                  <a:gd name="connsiteX3" fmla="*/ 247328 w 914400"/>
                  <a:gd name="connsiteY3" fmla="*/ 363422 h 392861"/>
                  <a:gd name="connsiteX4" fmla="*/ 1 w 914400"/>
                  <a:gd name="connsiteY4" fmla="*/ 0 h 392861"/>
                  <a:gd name="connsiteX5" fmla="*/ 457200 w 914400"/>
                  <a:gd name="connsiteY5" fmla="*/ 392 h 392861"/>
                  <a:gd name="connsiteX6" fmla="*/ 914400 w 914400"/>
                  <a:gd name="connsiteY6" fmla="*/ 392 h 392861"/>
                  <a:gd name="connsiteX0" fmla="*/ 914400 w 914400"/>
                  <a:gd name="connsiteY0" fmla="*/ 392 h 392861"/>
                  <a:gd name="connsiteX1" fmla="*/ 666744 w 914400"/>
                  <a:gd name="connsiteY1" fmla="*/ 363573 h 392861"/>
                  <a:gd name="connsiteX2" fmla="*/ 465015 w 914400"/>
                  <a:gd name="connsiteY2" fmla="*/ 370360 h 392861"/>
                  <a:gd name="connsiteX3" fmla="*/ 144089 w 914400"/>
                  <a:gd name="connsiteY3" fmla="*/ 341299 h 392861"/>
                  <a:gd name="connsiteX4" fmla="*/ 1 w 914400"/>
                  <a:gd name="connsiteY4" fmla="*/ 0 h 392861"/>
                  <a:gd name="connsiteX5" fmla="*/ 457200 w 914400"/>
                  <a:gd name="connsiteY5" fmla="*/ 392 h 392861"/>
                  <a:gd name="connsiteX6" fmla="*/ 914400 w 914400"/>
                  <a:gd name="connsiteY6" fmla="*/ 392 h 392861"/>
                  <a:gd name="connsiteX0" fmla="*/ 914400 w 914400"/>
                  <a:gd name="connsiteY0" fmla="*/ 392 h 379058"/>
                  <a:gd name="connsiteX1" fmla="*/ 755235 w 914400"/>
                  <a:gd name="connsiteY1" fmla="*/ 341450 h 379058"/>
                  <a:gd name="connsiteX2" fmla="*/ 465015 w 914400"/>
                  <a:gd name="connsiteY2" fmla="*/ 370360 h 379058"/>
                  <a:gd name="connsiteX3" fmla="*/ 144089 w 914400"/>
                  <a:gd name="connsiteY3" fmla="*/ 341299 h 379058"/>
                  <a:gd name="connsiteX4" fmla="*/ 1 w 914400"/>
                  <a:gd name="connsiteY4" fmla="*/ 0 h 379058"/>
                  <a:gd name="connsiteX5" fmla="*/ 457200 w 914400"/>
                  <a:gd name="connsiteY5" fmla="*/ 392 h 379058"/>
                  <a:gd name="connsiteX6" fmla="*/ 914400 w 914400"/>
                  <a:gd name="connsiteY6" fmla="*/ 392 h 379058"/>
                  <a:gd name="connsiteX0" fmla="*/ 914400 w 914400"/>
                  <a:gd name="connsiteY0" fmla="*/ 392 h 378987"/>
                  <a:gd name="connsiteX1" fmla="*/ 792106 w 914400"/>
                  <a:gd name="connsiteY1" fmla="*/ 334076 h 378987"/>
                  <a:gd name="connsiteX2" fmla="*/ 465015 w 914400"/>
                  <a:gd name="connsiteY2" fmla="*/ 370360 h 378987"/>
                  <a:gd name="connsiteX3" fmla="*/ 144089 w 914400"/>
                  <a:gd name="connsiteY3" fmla="*/ 341299 h 378987"/>
                  <a:gd name="connsiteX4" fmla="*/ 1 w 914400"/>
                  <a:gd name="connsiteY4" fmla="*/ 0 h 378987"/>
                  <a:gd name="connsiteX5" fmla="*/ 457200 w 914400"/>
                  <a:gd name="connsiteY5" fmla="*/ 392 h 378987"/>
                  <a:gd name="connsiteX6" fmla="*/ 914400 w 914400"/>
                  <a:gd name="connsiteY6" fmla="*/ 392 h 378987"/>
                  <a:gd name="connsiteX0" fmla="*/ 914400 w 914400"/>
                  <a:gd name="connsiteY0" fmla="*/ 392 h 378987"/>
                  <a:gd name="connsiteX1" fmla="*/ 792106 w 914400"/>
                  <a:gd name="connsiteY1" fmla="*/ 334076 h 378987"/>
                  <a:gd name="connsiteX2" fmla="*/ 465015 w 914400"/>
                  <a:gd name="connsiteY2" fmla="*/ 370360 h 378987"/>
                  <a:gd name="connsiteX3" fmla="*/ 144089 w 914400"/>
                  <a:gd name="connsiteY3" fmla="*/ 341299 h 378987"/>
                  <a:gd name="connsiteX4" fmla="*/ 1 w 914400"/>
                  <a:gd name="connsiteY4" fmla="*/ 0 h 378987"/>
                  <a:gd name="connsiteX5" fmla="*/ 457200 w 914400"/>
                  <a:gd name="connsiteY5" fmla="*/ 392 h 378987"/>
                  <a:gd name="connsiteX6" fmla="*/ 914400 w 914400"/>
                  <a:gd name="connsiteY6" fmla="*/ 392 h 378987"/>
                  <a:gd name="connsiteX0" fmla="*/ 914400 w 914400"/>
                  <a:gd name="connsiteY0" fmla="*/ 392 h 378987"/>
                  <a:gd name="connsiteX1" fmla="*/ 792106 w 914400"/>
                  <a:gd name="connsiteY1" fmla="*/ 334076 h 378987"/>
                  <a:gd name="connsiteX2" fmla="*/ 472389 w 914400"/>
                  <a:gd name="connsiteY2" fmla="*/ 370360 h 378987"/>
                  <a:gd name="connsiteX3" fmla="*/ 144089 w 914400"/>
                  <a:gd name="connsiteY3" fmla="*/ 341299 h 378987"/>
                  <a:gd name="connsiteX4" fmla="*/ 1 w 914400"/>
                  <a:gd name="connsiteY4" fmla="*/ 0 h 378987"/>
                  <a:gd name="connsiteX5" fmla="*/ 457200 w 914400"/>
                  <a:gd name="connsiteY5" fmla="*/ 392 h 378987"/>
                  <a:gd name="connsiteX6" fmla="*/ 914400 w 914400"/>
                  <a:gd name="connsiteY6" fmla="*/ 392 h 378987"/>
                  <a:gd name="connsiteX0" fmla="*/ 914400 w 914400"/>
                  <a:gd name="connsiteY0" fmla="*/ 392 h 375543"/>
                  <a:gd name="connsiteX1" fmla="*/ 792106 w 914400"/>
                  <a:gd name="connsiteY1" fmla="*/ 334076 h 375543"/>
                  <a:gd name="connsiteX2" fmla="*/ 472389 w 914400"/>
                  <a:gd name="connsiteY2" fmla="*/ 370360 h 375543"/>
                  <a:gd name="connsiteX3" fmla="*/ 144089 w 914400"/>
                  <a:gd name="connsiteY3" fmla="*/ 319176 h 375543"/>
                  <a:gd name="connsiteX4" fmla="*/ 1 w 914400"/>
                  <a:gd name="connsiteY4" fmla="*/ 0 h 375543"/>
                  <a:gd name="connsiteX5" fmla="*/ 457200 w 914400"/>
                  <a:gd name="connsiteY5" fmla="*/ 392 h 375543"/>
                  <a:gd name="connsiteX6" fmla="*/ 914400 w 914400"/>
                  <a:gd name="connsiteY6" fmla="*/ 392 h 375543"/>
                  <a:gd name="connsiteX0" fmla="*/ 914400 w 914400"/>
                  <a:gd name="connsiteY0" fmla="*/ 392 h 372817"/>
                  <a:gd name="connsiteX1" fmla="*/ 784732 w 914400"/>
                  <a:gd name="connsiteY1" fmla="*/ 326702 h 372817"/>
                  <a:gd name="connsiteX2" fmla="*/ 472389 w 914400"/>
                  <a:gd name="connsiteY2" fmla="*/ 370360 h 372817"/>
                  <a:gd name="connsiteX3" fmla="*/ 144089 w 914400"/>
                  <a:gd name="connsiteY3" fmla="*/ 319176 h 372817"/>
                  <a:gd name="connsiteX4" fmla="*/ 1 w 914400"/>
                  <a:gd name="connsiteY4" fmla="*/ 0 h 372817"/>
                  <a:gd name="connsiteX5" fmla="*/ 457200 w 914400"/>
                  <a:gd name="connsiteY5" fmla="*/ 392 h 372817"/>
                  <a:gd name="connsiteX6" fmla="*/ 914400 w 914400"/>
                  <a:gd name="connsiteY6" fmla="*/ 392 h 372817"/>
                  <a:gd name="connsiteX0" fmla="*/ 914400 w 914400"/>
                  <a:gd name="connsiteY0" fmla="*/ 392 h 372817"/>
                  <a:gd name="connsiteX1" fmla="*/ 784732 w 914400"/>
                  <a:gd name="connsiteY1" fmla="*/ 326702 h 372817"/>
                  <a:gd name="connsiteX2" fmla="*/ 457641 w 914400"/>
                  <a:gd name="connsiteY2" fmla="*/ 370360 h 372817"/>
                  <a:gd name="connsiteX3" fmla="*/ 144089 w 914400"/>
                  <a:gd name="connsiteY3" fmla="*/ 319176 h 372817"/>
                  <a:gd name="connsiteX4" fmla="*/ 1 w 914400"/>
                  <a:gd name="connsiteY4" fmla="*/ 0 h 372817"/>
                  <a:gd name="connsiteX5" fmla="*/ 457200 w 914400"/>
                  <a:gd name="connsiteY5" fmla="*/ 392 h 372817"/>
                  <a:gd name="connsiteX6" fmla="*/ 914400 w 914400"/>
                  <a:gd name="connsiteY6" fmla="*/ 392 h 372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4400" h="372817">
                    <a:moveTo>
                      <a:pt x="914400" y="392"/>
                    </a:moveTo>
                    <a:cubicBezTo>
                      <a:pt x="914400" y="153336"/>
                      <a:pt x="860859" y="265041"/>
                      <a:pt x="784732" y="326702"/>
                    </a:cubicBezTo>
                    <a:cubicBezTo>
                      <a:pt x="708605" y="388363"/>
                      <a:pt x="527544" y="370385"/>
                      <a:pt x="457641" y="370360"/>
                    </a:cubicBezTo>
                    <a:cubicBezTo>
                      <a:pt x="387738" y="370335"/>
                      <a:pt x="220362" y="380903"/>
                      <a:pt x="144089" y="319176"/>
                    </a:cubicBezTo>
                    <a:cubicBezTo>
                      <a:pt x="67816" y="257449"/>
                      <a:pt x="-164" y="152966"/>
                      <a:pt x="1" y="0"/>
                    </a:cubicBezTo>
                    <a:lnTo>
                      <a:pt x="457200" y="392"/>
                    </a:lnTo>
                    <a:lnTo>
                      <a:pt x="914400" y="392"/>
                    </a:lnTo>
                    <a:close/>
                  </a:path>
                </a:pathLst>
              </a:custGeom>
              <a:solidFill>
                <a:schemeClr val="bg1"/>
              </a:solidFill>
              <a:ln w="158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28" name="Pie 24"/>
              <p:cNvSpPr/>
              <p:nvPr/>
            </p:nvSpPr>
            <p:spPr>
              <a:xfrm>
                <a:off x="3934140" y="4208342"/>
                <a:ext cx="914400" cy="372817"/>
              </a:xfrm>
              <a:custGeom>
                <a:avLst/>
                <a:gdLst>
                  <a:gd name="connsiteX0" fmla="*/ 914400 w 914400"/>
                  <a:gd name="connsiteY0" fmla="*/ 408625 h 817250"/>
                  <a:gd name="connsiteX1" fmla="*/ 666744 w 914400"/>
                  <a:gd name="connsiteY1" fmla="*/ 771806 h 817250"/>
                  <a:gd name="connsiteX2" fmla="*/ 247328 w 914400"/>
                  <a:gd name="connsiteY2" fmla="*/ 771655 h 817250"/>
                  <a:gd name="connsiteX3" fmla="*/ 1 w 914400"/>
                  <a:gd name="connsiteY3" fmla="*/ 408233 h 817250"/>
                  <a:gd name="connsiteX4" fmla="*/ 457200 w 914400"/>
                  <a:gd name="connsiteY4" fmla="*/ 408625 h 817250"/>
                  <a:gd name="connsiteX5" fmla="*/ 914400 w 914400"/>
                  <a:gd name="connsiteY5" fmla="*/ 408625 h 817250"/>
                  <a:gd name="connsiteX0" fmla="*/ 914400 w 914400"/>
                  <a:gd name="connsiteY0" fmla="*/ 392 h 383191"/>
                  <a:gd name="connsiteX1" fmla="*/ 666744 w 914400"/>
                  <a:gd name="connsiteY1" fmla="*/ 363573 h 383191"/>
                  <a:gd name="connsiteX2" fmla="*/ 247328 w 914400"/>
                  <a:gd name="connsiteY2" fmla="*/ 363422 h 383191"/>
                  <a:gd name="connsiteX3" fmla="*/ 1 w 914400"/>
                  <a:gd name="connsiteY3" fmla="*/ 0 h 383191"/>
                  <a:gd name="connsiteX4" fmla="*/ 457200 w 914400"/>
                  <a:gd name="connsiteY4" fmla="*/ 392 h 383191"/>
                  <a:gd name="connsiteX5" fmla="*/ 914400 w 914400"/>
                  <a:gd name="connsiteY5" fmla="*/ 392 h 383191"/>
                  <a:gd name="connsiteX0" fmla="*/ 914400 w 914400"/>
                  <a:gd name="connsiteY0" fmla="*/ 392 h 370022"/>
                  <a:gd name="connsiteX1" fmla="*/ 666744 w 914400"/>
                  <a:gd name="connsiteY1" fmla="*/ 363573 h 370022"/>
                  <a:gd name="connsiteX2" fmla="*/ 247328 w 914400"/>
                  <a:gd name="connsiteY2" fmla="*/ 363422 h 370022"/>
                  <a:gd name="connsiteX3" fmla="*/ 1 w 914400"/>
                  <a:gd name="connsiteY3" fmla="*/ 0 h 370022"/>
                  <a:gd name="connsiteX4" fmla="*/ 457200 w 914400"/>
                  <a:gd name="connsiteY4" fmla="*/ 392 h 370022"/>
                  <a:gd name="connsiteX5" fmla="*/ 914400 w 914400"/>
                  <a:gd name="connsiteY5" fmla="*/ 392 h 370022"/>
                  <a:gd name="connsiteX0" fmla="*/ 914400 w 914400"/>
                  <a:gd name="connsiteY0" fmla="*/ 392 h 392861"/>
                  <a:gd name="connsiteX1" fmla="*/ 666744 w 914400"/>
                  <a:gd name="connsiteY1" fmla="*/ 363573 h 392861"/>
                  <a:gd name="connsiteX2" fmla="*/ 465015 w 914400"/>
                  <a:gd name="connsiteY2" fmla="*/ 370360 h 392861"/>
                  <a:gd name="connsiteX3" fmla="*/ 247328 w 914400"/>
                  <a:gd name="connsiteY3" fmla="*/ 363422 h 392861"/>
                  <a:gd name="connsiteX4" fmla="*/ 1 w 914400"/>
                  <a:gd name="connsiteY4" fmla="*/ 0 h 392861"/>
                  <a:gd name="connsiteX5" fmla="*/ 457200 w 914400"/>
                  <a:gd name="connsiteY5" fmla="*/ 392 h 392861"/>
                  <a:gd name="connsiteX6" fmla="*/ 914400 w 914400"/>
                  <a:gd name="connsiteY6" fmla="*/ 392 h 392861"/>
                  <a:gd name="connsiteX0" fmla="*/ 914400 w 914400"/>
                  <a:gd name="connsiteY0" fmla="*/ 392 h 392861"/>
                  <a:gd name="connsiteX1" fmla="*/ 666744 w 914400"/>
                  <a:gd name="connsiteY1" fmla="*/ 363573 h 392861"/>
                  <a:gd name="connsiteX2" fmla="*/ 465015 w 914400"/>
                  <a:gd name="connsiteY2" fmla="*/ 370360 h 392861"/>
                  <a:gd name="connsiteX3" fmla="*/ 144089 w 914400"/>
                  <a:gd name="connsiteY3" fmla="*/ 341299 h 392861"/>
                  <a:gd name="connsiteX4" fmla="*/ 1 w 914400"/>
                  <a:gd name="connsiteY4" fmla="*/ 0 h 392861"/>
                  <a:gd name="connsiteX5" fmla="*/ 457200 w 914400"/>
                  <a:gd name="connsiteY5" fmla="*/ 392 h 392861"/>
                  <a:gd name="connsiteX6" fmla="*/ 914400 w 914400"/>
                  <a:gd name="connsiteY6" fmla="*/ 392 h 392861"/>
                  <a:gd name="connsiteX0" fmla="*/ 914400 w 914400"/>
                  <a:gd name="connsiteY0" fmla="*/ 392 h 379058"/>
                  <a:gd name="connsiteX1" fmla="*/ 755235 w 914400"/>
                  <a:gd name="connsiteY1" fmla="*/ 341450 h 379058"/>
                  <a:gd name="connsiteX2" fmla="*/ 465015 w 914400"/>
                  <a:gd name="connsiteY2" fmla="*/ 370360 h 379058"/>
                  <a:gd name="connsiteX3" fmla="*/ 144089 w 914400"/>
                  <a:gd name="connsiteY3" fmla="*/ 341299 h 379058"/>
                  <a:gd name="connsiteX4" fmla="*/ 1 w 914400"/>
                  <a:gd name="connsiteY4" fmla="*/ 0 h 379058"/>
                  <a:gd name="connsiteX5" fmla="*/ 457200 w 914400"/>
                  <a:gd name="connsiteY5" fmla="*/ 392 h 379058"/>
                  <a:gd name="connsiteX6" fmla="*/ 914400 w 914400"/>
                  <a:gd name="connsiteY6" fmla="*/ 392 h 379058"/>
                  <a:gd name="connsiteX0" fmla="*/ 914400 w 914400"/>
                  <a:gd name="connsiteY0" fmla="*/ 392 h 378987"/>
                  <a:gd name="connsiteX1" fmla="*/ 792106 w 914400"/>
                  <a:gd name="connsiteY1" fmla="*/ 334076 h 378987"/>
                  <a:gd name="connsiteX2" fmla="*/ 465015 w 914400"/>
                  <a:gd name="connsiteY2" fmla="*/ 370360 h 378987"/>
                  <a:gd name="connsiteX3" fmla="*/ 144089 w 914400"/>
                  <a:gd name="connsiteY3" fmla="*/ 341299 h 378987"/>
                  <a:gd name="connsiteX4" fmla="*/ 1 w 914400"/>
                  <a:gd name="connsiteY4" fmla="*/ 0 h 378987"/>
                  <a:gd name="connsiteX5" fmla="*/ 457200 w 914400"/>
                  <a:gd name="connsiteY5" fmla="*/ 392 h 378987"/>
                  <a:gd name="connsiteX6" fmla="*/ 914400 w 914400"/>
                  <a:gd name="connsiteY6" fmla="*/ 392 h 378987"/>
                  <a:gd name="connsiteX0" fmla="*/ 914400 w 914400"/>
                  <a:gd name="connsiteY0" fmla="*/ 392 h 378987"/>
                  <a:gd name="connsiteX1" fmla="*/ 792106 w 914400"/>
                  <a:gd name="connsiteY1" fmla="*/ 334076 h 378987"/>
                  <a:gd name="connsiteX2" fmla="*/ 465015 w 914400"/>
                  <a:gd name="connsiteY2" fmla="*/ 370360 h 378987"/>
                  <a:gd name="connsiteX3" fmla="*/ 144089 w 914400"/>
                  <a:gd name="connsiteY3" fmla="*/ 341299 h 378987"/>
                  <a:gd name="connsiteX4" fmla="*/ 1 w 914400"/>
                  <a:gd name="connsiteY4" fmla="*/ 0 h 378987"/>
                  <a:gd name="connsiteX5" fmla="*/ 457200 w 914400"/>
                  <a:gd name="connsiteY5" fmla="*/ 392 h 378987"/>
                  <a:gd name="connsiteX6" fmla="*/ 914400 w 914400"/>
                  <a:gd name="connsiteY6" fmla="*/ 392 h 378987"/>
                  <a:gd name="connsiteX0" fmla="*/ 914400 w 914400"/>
                  <a:gd name="connsiteY0" fmla="*/ 392 h 378987"/>
                  <a:gd name="connsiteX1" fmla="*/ 792106 w 914400"/>
                  <a:gd name="connsiteY1" fmla="*/ 334076 h 378987"/>
                  <a:gd name="connsiteX2" fmla="*/ 472389 w 914400"/>
                  <a:gd name="connsiteY2" fmla="*/ 370360 h 378987"/>
                  <a:gd name="connsiteX3" fmla="*/ 144089 w 914400"/>
                  <a:gd name="connsiteY3" fmla="*/ 341299 h 378987"/>
                  <a:gd name="connsiteX4" fmla="*/ 1 w 914400"/>
                  <a:gd name="connsiteY4" fmla="*/ 0 h 378987"/>
                  <a:gd name="connsiteX5" fmla="*/ 457200 w 914400"/>
                  <a:gd name="connsiteY5" fmla="*/ 392 h 378987"/>
                  <a:gd name="connsiteX6" fmla="*/ 914400 w 914400"/>
                  <a:gd name="connsiteY6" fmla="*/ 392 h 378987"/>
                  <a:gd name="connsiteX0" fmla="*/ 914400 w 914400"/>
                  <a:gd name="connsiteY0" fmla="*/ 392 h 375543"/>
                  <a:gd name="connsiteX1" fmla="*/ 792106 w 914400"/>
                  <a:gd name="connsiteY1" fmla="*/ 334076 h 375543"/>
                  <a:gd name="connsiteX2" fmla="*/ 472389 w 914400"/>
                  <a:gd name="connsiteY2" fmla="*/ 370360 h 375543"/>
                  <a:gd name="connsiteX3" fmla="*/ 144089 w 914400"/>
                  <a:gd name="connsiteY3" fmla="*/ 319176 h 375543"/>
                  <a:gd name="connsiteX4" fmla="*/ 1 w 914400"/>
                  <a:gd name="connsiteY4" fmla="*/ 0 h 375543"/>
                  <a:gd name="connsiteX5" fmla="*/ 457200 w 914400"/>
                  <a:gd name="connsiteY5" fmla="*/ 392 h 375543"/>
                  <a:gd name="connsiteX6" fmla="*/ 914400 w 914400"/>
                  <a:gd name="connsiteY6" fmla="*/ 392 h 375543"/>
                  <a:gd name="connsiteX0" fmla="*/ 914400 w 914400"/>
                  <a:gd name="connsiteY0" fmla="*/ 392 h 372817"/>
                  <a:gd name="connsiteX1" fmla="*/ 784732 w 914400"/>
                  <a:gd name="connsiteY1" fmla="*/ 326702 h 372817"/>
                  <a:gd name="connsiteX2" fmla="*/ 472389 w 914400"/>
                  <a:gd name="connsiteY2" fmla="*/ 370360 h 372817"/>
                  <a:gd name="connsiteX3" fmla="*/ 144089 w 914400"/>
                  <a:gd name="connsiteY3" fmla="*/ 319176 h 372817"/>
                  <a:gd name="connsiteX4" fmla="*/ 1 w 914400"/>
                  <a:gd name="connsiteY4" fmla="*/ 0 h 372817"/>
                  <a:gd name="connsiteX5" fmla="*/ 457200 w 914400"/>
                  <a:gd name="connsiteY5" fmla="*/ 392 h 372817"/>
                  <a:gd name="connsiteX6" fmla="*/ 914400 w 914400"/>
                  <a:gd name="connsiteY6" fmla="*/ 392 h 372817"/>
                  <a:gd name="connsiteX0" fmla="*/ 914400 w 914400"/>
                  <a:gd name="connsiteY0" fmla="*/ 392 h 372817"/>
                  <a:gd name="connsiteX1" fmla="*/ 784732 w 914400"/>
                  <a:gd name="connsiteY1" fmla="*/ 326702 h 372817"/>
                  <a:gd name="connsiteX2" fmla="*/ 457641 w 914400"/>
                  <a:gd name="connsiteY2" fmla="*/ 370360 h 372817"/>
                  <a:gd name="connsiteX3" fmla="*/ 144089 w 914400"/>
                  <a:gd name="connsiteY3" fmla="*/ 319176 h 372817"/>
                  <a:gd name="connsiteX4" fmla="*/ 1 w 914400"/>
                  <a:gd name="connsiteY4" fmla="*/ 0 h 372817"/>
                  <a:gd name="connsiteX5" fmla="*/ 457200 w 914400"/>
                  <a:gd name="connsiteY5" fmla="*/ 392 h 372817"/>
                  <a:gd name="connsiteX6" fmla="*/ 914400 w 914400"/>
                  <a:gd name="connsiteY6" fmla="*/ 392 h 372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4400" h="372817">
                    <a:moveTo>
                      <a:pt x="914400" y="392"/>
                    </a:moveTo>
                    <a:cubicBezTo>
                      <a:pt x="914400" y="153336"/>
                      <a:pt x="860859" y="265041"/>
                      <a:pt x="784732" y="326702"/>
                    </a:cubicBezTo>
                    <a:cubicBezTo>
                      <a:pt x="708605" y="388363"/>
                      <a:pt x="527544" y="370385"/>
                      <a:pt x="457641" y="370360"/>
                    </a:cubicBezTo>
                    <a:cubicBezTo>
                      <a:pt x="387738" y="370335"/>
                      <a:pt x="220362" y="380903"/>
                      <a:pt x="144089" y="319176"/>
                    </a:cubicBezTo>
                    <a:cubicBezTo>
                      <a:pt x="67816" y="257449"/>
                      <a:pt x="-164" y="152966"/>
                      <a:pt x="1" y="0"/>
                    </a:cubicBezTo>
                    <a:lnTo>
                      <a:pt x="457200" y="392"/>
                    </a:lnTo>
                    <a:lnTo>
                      <a:pt x="914400" y="392"/>
                    </a:lnTo>
                    <a:close/>
                  </a:path>
                </a:pathLst>
              </a:custGeom>
              <a:solidFill>
                <a:schemeClr val="bg1"/>
              </a:solidFill>
              <a:ln w="158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245D1F05-F6F8-4273-A153-B70FC06DDC17}"/>
                </a:ext>
              </a:extLst>
            </p:cNvPr>
            <p:cNvSpPr/>
            <p:nvPr/>
          </p:nvSpPr>
          <p:spPr>
            <a:xfrm>
              <a:off x="3738669" y="4470595"/>
              <a:ext cx="54000" cy="21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245D1F05-F6F8-4273-A153-B70FC06DDC17}"/>
                </a:ext>
              </a:extLst>
            </p:cNvPr>
            <p:cNvSpPr/>
            <p:nvPr/>
          </p:nvSpPr>
          <p:spPr>
            <a:xfrm>
              <a:off x="3577140" y="4446040"/>
              <a:ext cx="54000" cy="21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2C85D6AF-0C0D-4757-A630-5984DFD18B4B}"/>
                </a:ext>
              </a:extLst>
            </p:cNvPr>
            <p:cNvSpPr/>
            <p:nvPr/>
          </p:nvSpPr>
          <p:spPr>
            <a:xfrm>
              <a:off x="3904582" y="4482968"/>
              <a:ext cx="54000" cy="21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245D1F05-F6F8-4273-A153-B70FC06DDC17}"/>
                </a:ext>
              </a:extLst>
            </p:cNvPr>
            <p:cNvSpPr/>
            <p:nvPr/>
          </p:nvSpPr>
          <p:spPr>
            <a:xfrm>
              <a:off x="4022299" y="4479644"/>
              <a:ext cx="54000" cy="21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245D1F05-F6F8-4273-A153-B70FC06DDC17}"/>
                </a:ext>
              </a:extLst>
            </p:cNvPr>
            <p:cNvSpPr/>
            <p:nvPr/>
          </p:nvSpPr>
          <p:spPr>
            <a:xfrm>
              <a:off x="4226284" y="4479888"/>
              <a:ext cx="54000" cy="21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245D1F05-F6F8-4273-A153-B70FC06DDC17}"/>
                </a:ext>
              </a:extLst>
            </p:cNvPr>
            <p:cNvSpPr/>
            <p:nvPr/>
          </p:nvSpPr>
          <p:spPr>
            <a:xfrm>
              <a:off x="4363828" y="4478881"/>
              <a:ext cx="54000" cy="21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245D1F05-F6F8-4273-A153-B70FC06DDC17}"/>
                </a:ext>
              </a:extLst>
            </p:cNvPr>
            <p:cNvSpPr/>
            <p:nvPr/>
          </p:nvSpPr>
          <p:spPr>
            <a:xfrm>
              <a:off x="4513060" y="4478499"/>
              <a:ext cx="54000" cy="21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245D1F05-F6F8-4273-A153-B70FC06DDC17}"/>
                </a:ext>
              </a:extLst>
            </p:cNvPr>
            <p:cNvSpPr/>
            <p:nvPr/>
          </p:nvSpPr>
          <p:spPr>
            <a:xfrm>
              <a:off x="4655115" y="4460524"/>
              <a:ext cx="54000" cy="21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245D1F05-F6F8-4273-A153-B70FC06DDC17}"/>
                </a:ext>
              </a:extLst>
            </p:cNvPr>
            <p:cNvSpPr/>
            <p:nvPr/>
          </p:nvSpPr>
          <p:spPr>
            <a:xfrm>
              <a:off x="5964868" y="4480120"/>
              <a:ext cx="54000" cy="21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245D1F05-F6F8-4273-A153-B70FC06DDC17}"/>
                </a:ext>
              </a:extLst>
            </p:cNvPr>
            <p:cNvSpPr/>
            <p:nvPr/>
          </p:nvSpPr>
          <p:spPr>
            <a:xfrm>
              <a:off x="5842095" y="4455339"/>
              <a:ext cx="54000" cy="21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2C85D6AF-0C0D-4757-A630-5984DFD18B4B}"/>
                </a:ext>
              </a:extLst>
            </p:cNvPr>
            <p:cNvSpPr/>
            <p:nvPr/>
          </p:nvSpPr>
          <p:spPr>
            <a:xfrm>
              <a:off x="6087641" y="4480120"/>
              <a:ext cx="54000" cy="21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245D1F05-F6F8-4273-A153-B70FC06DDC17}"/>
                </a:ext>
              </a:extLst>
            </p:cNvPr>
            <p:cNvSpPr/>
            <p:nvPr/>
          </p:nvSpPr>
          <p:spPr>
            <a:xfrm>
              <a:off x="6272706" y="4470595"/>
              <a:ext cx="54000" cy="21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245D1F05-F6F8-4273-A153-B70FC06DDC17}"/>
                </a:ext>
              </a:extLst>
            </p:cNvPr>
            <p:cNvSpPr/>
            <p:nvPr/>
          </p:nvSpPr>
          <p:spPr>
            <a:xfrm>
              <a:off x="6392662" y="4470595"/>
              <a:ext cx="54000" cy="21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245D1F05-F6F8-4273-A153-B70FC06DDC17}"/>
                </a:ext>
              </a:extLst>
            </p:cNvPr>
            <p:cNvSpPr/>
            <p:nvPr/>
          </p:nvSpPr>
          <p:spPr>
            <a:xfrm>
              <a:off x="6499717" y="4470595"/>
              <a:ext cx="54000" cy="21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245D1F05-F6F8-4273-A153-B70FC06DDC17}"/>
                </a:ext>
              </a:extLst>
            </p:cNvPr>
            <p:cNvSpPr/>
            <p:nvPr/>
          </p:nvSpPr>
          <p:spPr>
            <a:xfrm>
              <a:off x="6627148" y="4470595"/>
              <a:ext cx="54000" cy="21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245D1F05-F6F8-4273-A153-B70FC06DDC17}"/>
                </a:ext>
              </a:extLst>
            </p:cNvPr>
            <p:cNvSpPr/>
            <p:nvPr/>
          </p:nvSpPr>
          <p:spPr>
            <a:xfrm>
              <a:off x="6756797" y="4461809"/>
              <a:ext cx="54000" cy="21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245D1F05-F6F8-4273-A153-B70FC06DDC17}"/>
                </a:ext>
              </a:extLst>
            </p:cNvPr>
            <p:cNvSpPr/>
            <p:nvPr/>
          </p:nvSpPr>
          <p:spPr>
            <a:xfrm>
              <a:off x="6873347" y="4445814"/>
              <a:ext cx="54000" cy="21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6" name="Rectangle 295"/>
          <p:cNvSpPr/>
          <p:nvPr/>
        </p:nvSpPr>
        <p:spPr>
          <a:xfrm>
            <a:off x="605547" y="5258492"/>
            <a:ext cx="26339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Single molecule attaches in a </a:t>
            </a:r>
            <a:r>
              <a:rPr lang="en-GB" sz="2000" dirty="0" err="1"/>
              <a:t>nano</a:t>
            </a:r>
            <a:r>
              <a:rPr lang="en-GB" sz="2000" dirty="0"/>
              <a:t> well</a:t>
            </a:r>
          </a:p>
        </p:txBody>
      </p:sp>
      <p:sp>
        <p:nvSpPr>
          <p:cNvPr id="297" name="Rectangle 296"/>
          <p:cNvSpPr/>
          <p:nvPr/>
        </p:nvSpPr>
        <p:spPr>
          <a:xfrm>
            <a:off x="4591395" y="5138164"/>
            <a:ext cx="26429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Recombinase Polymerase </a:t>
            </a:r>
          </a:p>
          <a:p>
            <a:r>
              <a:rPr lang="en-GB" sz="2000" dirty="0"/>
              <a:t>Bridge Amplification</a:t>
            </a:r>
          </a:p>
        </p:txBody>
      </p:sp>
      <p:sp>
        <p:nvSpPr>
          <p:cNvPr id="298" name="Rectangle 297"/>
          <p:cNvSpPr/>
          <p:nvPr/>
        </p:nvSpPr>
        <p:spPr>
          <a:xfrm>
            <a:off x="8333085" y="5258492"/>
            <a:ext cx="36536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Cluster of identical (</a:t>
            </a:r>
            <a:r>
              <a:rPr lang="en-GB" sz="2000" dirty="0" err="1"/>
              <a:t>ish</a:t>
            </a:r>
            <a:r>
              <a:rPr lang="en-GB" sz="2000" dirty="0"/>
              <a:t>) molecules created in a </a:t>
            </a:r>
            <a:r>
              <a:rPr lang="en-GB" sz="2000" dirty="0" err="1"/>
              <a:t>nanowell</a:t>
            </a:r>
            <a:endParaRPr lang="en-GB" sz="2000" dirty="0"/>
          </a:p>
        </p:txBody>
      </p:sp>
      <p:cxnSp>
        <p:nvCxnSpPr>
          <p:cNvPr id="299" name="Straight Arrow Connector 298"/>
          <p:cNvCxnSpPr/>
          <p:nvPr/>
        </p:nvCxnSpPr>
        <p:spPr>
          <a:xfrm flipV="1">
            <a:off x="3497713" y="5494789"/>
            <a:ext cx="5873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0" name="Straight Arrow Connector 299"/>
          <p:cNvCxnSpPr/>
          <p:nvPr/>
        </p:nvCxnSpPr>
        <p:spPr>
          <a:xfrm flipV="1">
            <a:off x="7304246" y="5494789"/>
            <a:ext cx="5873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5990869" y="1869936"/>
            <a:ext cx="54247" cy="1725912"/>
            <a:chOff x="5648896" y="1790934"/>
            <a:chExt cx="54247" cy="1725912"/>
          </a:xfrm>
        </p:grpSpPr>
        <p:grpSp>
          <p:nvGrpSpPr>
            <p:cNvPr id="5" name="Group 4"/>
            <p:cNvGrpSpPr/>
            <p:nvPr/>
          </p:nvGrpSpPr>
          <p:grpSpPr>
            <a:xfrm>
              <a:off x="5648896" y="2005890"/>
              <a:ext cx="54247" cy="1510956"/>
              <a:chOff x="5648896" y="2005890"/>
              <a:chExt cx="54247" cy="1510956"/>
            </a:xfrm>
          </p:grpSpPr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5649143" y="2005890"/>
                <a:ext cx="54000" cy="12960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5648896" y="3300846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45D1F05-F6F8-4273-A153-B70FC06DDC17}"/>
                </a:ext>
              </a:extLst>
            </p:cNvPr>
            <p:cNvSpPr/>
            <p:nvPr/>
          </p:nvSpPr>
          <p:spPr>
            <a:xfrm>
              <a:off x="5649143" y="1790934"/>
              <a:ext cx="54000" cy="21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528293" y="2841140"/>
            <a:ext cx="55805" cy="1518397"/>
            <a:chOff x="6186320" y="2762138"/>
            <a:chExt cx="55805" cy="1518397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A483638-B35A-4DA4-A4DA-752EFABAB7A8}"/>
                </a:ext>
              </a:extLst>
            </p:cNvPr>
            <p:cNvSpPr/>
            <p:nvPr/>
          </p:nvSpPr>
          <p:spPr>
            <a:xfrm>
              <a:off x="6188125" y="2984535"/>
              <a:ext cx="54000" cy="1296000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45D1F05-F6F8-4273-A153-B70FC06DDC17}"/>
                </a:ext>
              </a:extLst>
            </p:cNvPr>
            <p:cNvSpPr/>
            <p:nvPr/>
          </p:nvSpPr>
          <p:spPr>
            <a:xfrm>
              <a:off x="6186698" y="2762138"/>
              <a:ext cx="54000" cy="21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A483638-B35A-4DA4-A4DA-752EFABAB7A8}"/>
                </a:ext>
              </a:extLst>
            </p:cNvPr>
            <p:cNvSpPr/>
            <p:nvPr/>
          </p:nvSpPr>
          <p:spPr>
            <a:xfrm>
              <a:off x="6186320" y="2982543"/>
              <a:ext cx="54000" cy="1296000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534456" y="3616141"/>
            <a:ext cx="243182" cy="947495"/>
            <a:chOff x="6192483" y="3537139"/>
            <a:chExt cx="243182" cy="947495"/>
          </a:xfrm>
        </p:grpSpPr>
        <p:sp>
          <p:nvSpPr>
            <p:cNvPr id="73" name="Curved Down Arrow 72"/>
            <p:cNvSpPr/>
            <p:nvPr/>
          </p:nvSpPr>
          <p:spPr>
            <a:xfrm>
              <a:off x="6192483" y="3537139"/>
              <a:ext cx="216000" cy="731520"/>
            </a:xfrm>
            <a:prstGeom prst="curvedDownArrow">
              <a:avLst>
                <a:gd name="adj1" fmla="val 25000"/>
                <a:gd name="adj2" fmla="val 0"/>
                <a:gd name="adj3" fmla="val 0"/>
              </a:avLst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45D1F05-F6F8-4273-A153-B70FC06DDC17}"/>
                </a:ext>
              </a:extLst>
            </p:cNvPr>
            <p:cNvSpPr/>
            <p:nvPr/>
          </p:nvSpPr>
          <p:spPr>
            <a:xfrm>
              <a:off x="6381665" y="4268634"/>
              <a:ext cx="54000" cy="21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644975" y="2833997"/>
            <a:ext cx="55805" cy="1518397"/>
            <a:chOff x="6186320" y="2762138"/>
            <a:chExt cx="55805" cy="1518397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A483638-B35A-4DA4-A4DA-752EFABAB7A8}"/>
                </a:ext>
              </a:extLst>
            </p:cNvPr>
            <p:cNvSpPr/>
            <p:nvPr/>
          </p:nvSpPr>
          <p:spPr>
            <a:xfrm>
              <a:off x="6188125" y="2984535"/>
              <a:ext cx="54000" cy="1296000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245D1F05-F6F8-4273-A153-B70FC06DDC17}"/>
                </a:ext>
              </a:extLst>
            </p:cNvPr>
            <p:cNvSpPr/>
            <p:nvPr/>
          </p:nvSpPr>
          <p:spPr>
            <a:xfrm>
              <a:off x="6186698" y="2762138"/>
              <a:ext cx="54000" cy="21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A483638-B35A-4DA4-A4DA-752EFABAB7A8}"/>
                </a:ext>
              </a:extLst>
            </p:cNvPr>
            <p:cNvSpPr/>
            <p:nvPr/>
          </p:nvSpPr>
          <p:spPr>
            <a:xfrm>
              <a:off x="6186320" y="2982543"/>
              <a:ext cx="54000" cy="1296000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01268" y="2803040"/>
            <a:ext cx="1132460" cy="1562304"/>
            <a:chOff x="5859295" y="2724038"/>
            <a:chExt cx="1132460" cy="1562304"/>
          </a:xfrm>
        </p:grpSpPr>
        <p:grpSp>
          <p:nvGrpSpPr>
            <p:cNvPr id="108" name="Group 107"/>
            <p:cNvGrpSpPr/>
            <p:nvPr/>
          </p:nvGrpSpPr>
          <p:grpSpPr>
            <a:xfrm>
              <a:off x="5859295" y="2724038"/>
              <a:ext cx="55805" cy="1518397"/>
              <a:chOff x="6186320" y="2762138"/>
              <a:chExt cx="55805" cy="1518397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8125" y="2984535"/>
                <a:ext cx="54000" cy="12960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6186698" y="2762138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6320" y="2982543"/>
                <a:ext cx="54000" cy="12960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6018045" y="2755788"/>
              <a:ext cx="55805" cy="1518397"/>
              <a:chOff x="6186320" y="2762138"/>
              <a:chExt cx="55805" cy="1518397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8125" y="2984535"/>
                <a:ext cx="54000" cy="12960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6186698" y="2762138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6320" y="2982543"/>
                <a:ext cx="54000" cy="12960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6507493" y="2767945"/>
              <a:ext cx="55805" cy="1518397"/>
              <a:chOff x="6186320" y="2762138"/>
              <a:chExt cx="55805" cy="1518397"/>
            </a:xfrm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8125" y="2984535"/>
                <a:ext cx="54000" cy="12960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6186698" y="2762138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6320" y="2982543"/>
                <a:ext cx="54000" cy="12960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6643520" y="2762138"/>
              <a:ext cx="55805" cy="1518397"/>
              <a:chOff x="6186320" y="2762138"/>
              <a:chExt cx="55805" cy="1518397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8125" y="2984535"/>
                <a:ext cx="54000" cy="12960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6186698" y="2762138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6320" y="2982543"/>
                <a:ext cx="54000" cy="12960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6795920" y="2762138"/>
              <a:ext cx="55805" cy="1518397"/>
              <a:chOff x="6186320" y="2762138"/>
              <a:chExt cx="55805" cy="1518397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8125" y="2984535"/>
                <a:ext cx="54000" cy="12960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6186698" y="2762138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6320" y="2982543"/>
                <a:ext cx="54000" cy="12960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6935950" y="2750237"/>
              <a:ext cx="55805" cy="1518397"/>
              <a:chOff x="6186320" y="2762138"/>
              <a:chExt cx="55805" cy="1518397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8125" y="2984535"/>
                <a:ext cx="54000" cy="12960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6186698" y="2762138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6320" y="2982543"/>
                <a:ext cx="54000" cy="12960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37" name="Group 136"/>
          <p:cNvGrpSpPr/>
          <p:nvPr/>
        </p:nvGrpSpPr>
        <p:grpSpPr>
          <a:xfrm>
            <a:off x="5244932" y="1228164"/>
            <a:ext cx="54247" cy="1725912"/>
            <a:chOff x="5648896" y="1790934"/>
            <a:chExt cx="54247" cy="1725912"/>
          </a:xfrm>
        </p:grpSpPr>
        <p:grpSp>
          <p:nvGrpSpPr>
            <p:cNvPr id="138" name="Group 137"/>
            <p:cNvGrpSpPr/>
            <p:nvPr/>
          </p:nvGrpSpPr>
          <p:grpSpPr>
            <a:xfrm>
              <a:off x="5648896" y="2005890"/>
              <a:ext cx="54247" cy="1510956"/>
              <a:chOff x="5648896" y="2005890"/>
              <a:chExt cx="54247" cy="1510956"/>
            </a:xfrm>
          </p:grpSpPr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5649143" y="2005890"/>
                <a:ext cx="54000" cy="1296000"/>
              </a:xfrm>
              <a:prstGeom prst="rect">
                <a:avLst/>
              </a:pr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5648896" y="3300846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245D1F05-F6F8-4273-A153-B70FC06DDC17}"/>
                </a:ext>
              </a:extLst>
            </p:cNvPr>
            <p:cNvSpPr/>
            <p:nvPr/>
          </p:nvSpPr>
          <p:spPr>
            <a:xfrm>
              <a:off x="5649143" y="1790934"/>
              <a:ext cx="54000" cy="21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467187" y="2809913"/>
            <a:ext cx="1083105" cy="1562209"/>
            <a:chOff x="8125214" y="2730911"/>
            <a:chExt cx="1083105" cy="1562209"/>
          </a:xfrm>
        </p:grpSpPr>
        <p:grpSp>
          <p:nvGrpSpPr>
            <p:cNvPr id="143" name="Group 142"/>
            <p:cNvGrpSpPr/>
            <p:nvPr/>
          </p:nvGrpSpPr>
          <p:grpSpPr>
            <a:xfrm>
              <a:off x="8125214" y="2759739"/>
              <a:ext cx="55805" cy="1518397"/>
              <a:chOff x="6186320" y="2762138"/>
              <a:chExt cx="55805" cy="1518397"/>
            </a:xfrm>
          </p:grpSpPr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8125" y="2984535"/>
                <a:ext cx="54000" cy="12960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6186698" y="2762138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6320" y="2982543"/>
                <a:ext cx="54000" cy="1296000"/>
              </a:xfrm>
              <a:prstGeom prst="rect">
                <a:avLst/>
              </a:pr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4" name="Group 143"/>
            <p:cNvGrpSpPr/>
            <p:nvPr/>
          </p:nvGrpSpPr>
          <p:grpSpPr>
            <a:xfrm>
              <a:off x="8672759" y="2749162"/>
              <a:ext cx="54378" cy="1516405"/>
              <a:chOff x="6186320" y="2762138"/>
              <a:chExt cx="54378" cy="1516405"/>
            </a:xfrm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6186698" y="2762138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6320" y="2982543"/>
                <a:ext cx="54000" cy="1296000"/>
              </a:xfrm>
              <a:prstGeom prst="rect">
                <a:avLst/>
              </a:pr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>
              <a:off x="8781207" y="2751794"/>
              <a:ext cx="54378" cy="1516405"/>
              <a:chOff x="6186320" y="2762138"/>
              <a:chExt cx="54378" cy="1516405"/>
            </a:xfrm>
          </p:grpSpPr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6186698" y="2762138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6320" y="2982543"/>
                <a:ext cx="54000" cy="1296000"/>
              </a:xfrm>
              <a:prstGeom prst="rect">
                <a:avLst/>
              </a:pr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>
              <a:off x="8907709" y="2749162"/>
              <a:ext cx="55805" cy="1518397"/>
              <a:chOff x="6186320" y="2762138"/>
              <a:chExt cx="55805" cy="1518397"/>
            </a:xfrm>
          </p:grpSpPr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8125" y="2984535"/>
                <a:ext cx="54000" cy="12960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6186698" y="2762138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6320" y="2982543"/>
                <a:ext cx="54000" cy="1296000"/>
              </a:xfrm>
              <a:prstGeom prst="rect">
                <a:avLst/>
              </a:pr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9037884" y="2739637"/>
              <a:ext cx="55805" cy="1518397"/>
              <a:chOff x="6186320" y="2762138"/>
              <a:chExt cx="55805" cy="1518397"/>
            </a:xfrm>
          </p:grpSpPr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8125" y="2984535"/>
                <a:ext cx="54000" cy="12960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6186698" y="2762138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6320" y="2982543"/>
                <a:ext cx="54000" cy="1296000"/>
              </a:xfrm>
              <a:prstGeom prst="rect">
                <a:avLst/>
              </a:pr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>
              <a:off x="9152514" y="2730911"/>
              <a:ext cx="55805" cy="1518397"/>
              <a:chOff x="6186320" y="2762138"/>
              <a:chExt cx="55805" cy="1518397"/>
            </a:xfrm>
          </p:grpSpPr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8125" y="2984535"/>
                <a:ext cx="54000" cy="12960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6186698" y="2762138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6320" y="2982543"/>
                <a:ext cx="54000" cy="1296000"/>
              </a:xfrm>
              <a:prstGeom prst="rect">
                <a:avLst/>
              </a:pr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2" name="Group 191"/>
            <p:cNvGrpSpPr/>
            <p:nvPr/>
          </p:nvGrpSpPr>
          <p:grpSpPr>
            <a:xfrm>
              <a:off x="8245721" y="2774723"/>
              <a:ext cx="55805" cy="1518397"/>
              <a:chOff x="6186320" y="2762138"/>
              <a:chExt cx="55805" cy="1518397"/>
            </a:xfrm>
          </p:grpSpPr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8125" y="2984535"/>
                <a:ext cx="54000" cy="12960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6186698" y="2762138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6320" y="2982543"/>
                <a:ext cx="54000" cy="1296000"/>
              </a:xfrm>
              <a:prstGeom prst="rect">
                <a:avLst/>
              </a:pr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6" name="Group 195"/>
            <p:cNvGrpSpPr/>
            <p:nvPr/>
          </p:nvGrpSpPr>
          <p:grpSpPr>
            <a:xfrm>
              <a:off x="8369546" y="2755512"/>
              <a:ext cx="54378" cy="1516405"/>
              <a:chOff x="6186320" y="2762138"/>
              <a:chExt cx="54378" cy="1516405"/>
            </a:xfrm>
          </p:grpSpPr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6186698" y="2762138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6320" y="2982543"/>
                <a:ext cx="54000" cy="1296000"/>
              </a:xfrm>
              <a:prstGeom prst="rect">
                <a:avLst/>
              </a:pr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245D1F05-F6F8-4273-A153-B70FC06DDC17}"/>
                </a:ext>
              </a:extLst>
            </p:cNvPr>
            <p:cNvSpPr/>
            <p:nvPr/>
          </p:nvSpPr>
          <p:spPr>
            <a:xfrm>
              <a:off x="8556932" y="2759957"/>
              <a:ext cx="54000" cy="21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EA483638-B35A-4DA4-A4DA-752EFABAB7A8}"/>
                </a:ext>
              </a:extLst>
            </p:cNvPr>
            <p:cNvSpPr/>
            <p:nvPr/>
          </p:nvSpPr>
          <p:spPr>
            <a:xfrm>
              <a:off x="8556554" y="2980362"/>
              <a:ext cx="54000" cy="1296000"/>
            </a:xfrm>
            <a:prstGeom prst="rect">
              <a:avLst/>
            </a:prstGeom>
            <a:solidFill>
              <a:srgbClr val="92D05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3790161" y="6196285"/>
            <a:ext cx="4090471" cy="629469"/>
            <a:chOff x="3924575" y="5743810"/>
            <a:chExt cx="4090471" cy="629469"/>
          </a:xfrm>
        </p:grpSpPr>
        <p:sp>
          <p:nvSpPr>
            <p:cNvPr id="212" name="Rectangle 211"/>
            <p:cNvSpPr/>
            <p:nvPr/>
          </p:nvSpPr>
          <p:spPr>
            <a:xfrm>
              <a:off x="3924575" y="5973169"/>
              <a:ext cx="409047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/>
                <a:t>Amplification is faster than seeding</a:t>
              </a:r>
            </a:p>
          </p:txBody>
        </p:sp>
        <p:sp>
          <p:nvSpPr>
            <p:cNvPr id="213" name="Right Brace 212"/>
            <p:cNvSpPr/>
            <p:nvPr/>
          </p:nvSpPr>
          <p:spPr>
            <a:xfrm rot="5400000">
              <a:off x="5627719" y="4374871"/>
              <a:ext cx="209436" cy="2947313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</p:grpSp>
    </p:spTree>
    <p:extLst>
      <p:ext uri="{BB962C8B-B14F-4D97-AF65-F5344CB8AC3E}">
        <p14:creationId xmlns:p14="http://schemas.microsoft.com/office/powerpoint/2010/main" val="329184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76 0.00162 L 0.03763 0.140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" y="692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07 L 0.09987 0.20556 L 0.19531 0.03495 L 0.29232 0.23519 " pathEditMode="relative" rAng="0" ptsTypes="AAAA">
                                      <p:cBhvr>
                                        <p:cTn id="55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48" y="1171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" grpId="0"/>
      <p:bldP spid="297" grpId="0"/>
      <p:bldP spid="29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Good and Bad things about Clusters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2135450" y="1535113"/>
            <a:ext cx="1215013" cy="639762"/>
          </a:xfrm>
        </p:spPr>
        <p:txBody>
          <a:bodyPr>
            <a:normAutofit/>
          </a:bodyPr>
          <a:lstStyle/>
          <a:p>
            <a:r>
              <a:rPr lang="en-GB" sz="3200" dirty="0"/>
              <a:t>Good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713372" y="2174875"/>
            <a:ext cx="4792716" cy="3951288"/>
          </a:xfrm>
        </p:spPr>
        <p:txBody>
          <a:bodyPr/>
          <a:lstStyle/>
          <a:p>
            <a:r>
              <a:rPr lang="en-GB" dirty="0"/>
              <a:t>Generates large signal</a:t>
            </a:r>
          </a:p>
          <a:p>
            <a:r>
              <a:rPr lang="en-GB" dirty="0"/>
              <a:t>Is robust to random mistakes</a:t>
            </a:r>
          </a:p>
          <a:p>
            <a:r>
              <a:rPr lang="en-GB" dirty="0"/>
              <a:t>Small amount of starting material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"/>
          </p:nvPr>
        </p:nvSpPr>
        <p:spPr>
          <a:xfrm>
            <a:off x="8256300" y="1535113"/>
            <a:ext cx="910772" cy="639762"/>
          </a:xfrm>
        </p:spPr>
        <p:txBody>
          <a:bodyPr>
            <a:normAutofit/>
          </a:bodyPr>
          <a:lstStyle/>
          <a:p>
            <a:r>
              <a:rPr lang="en-GB" sz="3200" dirty="0"/>
              <a:t>Bad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4"/>
          </p:nvPr>
        </p:nvSpPr>
        <p:spPr>
          <a:xfrm>
            <a:off x="5996517" y="2174875"/>
            <a:ext cx="6076313" cy="3951288"/>
          </a:xfrm>
        </p:spPr>
        <p:txBody>
          <a:bodyPr>
            <a:normAutofit/>
          </a:bodyPr>
          <a:lstStyle/>
          <a:p>
            <a:r>
              <a:rPr lang="en-GB" dirty="0"/>
              <a:t>Bridging limits length</a:t>
            </a:r>
          </a:p>
          <a:p>
            <a:r>
              <a:rPr lang="en-GB" dirty="0"/>
              <a:t>Molecules in a cluster get out of sync</a:t>
            </a:r>
          </a:p>
          <a:p>
            <a:pPr lvl="1"/>
            <a:r>
              <a:rPr lang="en-GB" dirty="0"/>
              <a:t>2 bases added</a:t>
            </a:r>
          </a:p>
          <a:p>
            <a:pPr lvl="1"/>
            <a:r>
              <a:rPr lang="en-GB" dirty="0"/>
              <a:t>No bases added</a:t>
            </a:r>
          </a:p>
          <a:p>
            <a:pPr lvl="1"/>
            <a:r>
              <a:rPr lang="en-GB" dirty="0"/>
              <a:t>Reaction stalls</a:t>
            </a:r>
          </a:p>
          <a:p>
            <a:r>
              <a:rPr lang="en-GB" dirty="0"/>
              <a:t>Can get mixed signals if clusters overlap (non-patterned)</a:t>
            </a:r>
          </a:p>
          <a:p>
            <a:r>
              <a:rPr lang="en-GB" dirty="0"/>
              <a:t>Can get re-seeding (patterned)</a:t>
            </a:r>
          </a:p>
          <a:p>
            <a:r>
              <a:rPr lang="en-GB" dirty="0"/>
              <a:t>Can get index hopping (patterned)</a:t>
            </a:r>
          </a:p>
        </p:txBody>
      </p:sp>
    </p:spTree>
    <p:extLst>
      <p:ext uri="{BB962C8B-B14F-4D97-AF65-F5344CB8AC3E}">
        <p14:creationId xmlns:p14="http://schemas.microsoft.com/office/powerpoint/2010/main" val="365298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Different Sequencers, Same Chemistry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409" y="4506886"/>
            <a:ext cx="8067505" cy="1599531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452200"/>
              </p:ext>
            </p:extLst>
          </p:nvPr>
        </p:nvGraphicFramePr>
        <p:xfrm>
          <a:off x="1847409" y="1561444"/>
          <a:ext cx="8067505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201">
                  <a:extLst>
                    <a:ext uri="{9D8B030D-6E8A-4147-A177-3AD203B41FA5}">
                      <a16:colId xmlns:a16="http://schemas.microsoft.com/office/drawing/2014/main" val="3755330458"/>
                    </a:ext>
                  </a:extLst>
                </a:gridCol>
                <a:gridCol w="1872260">
                  <a:extLst>
                    <a:ext uri="{9D8B030D-6E8A-4147-A177-3AD203B41FA5}">
                      <a16:colId xmlns:a16="http://schemas.microsoft.com/office/drawing/2014/main" val="3739486364"/>
                    </a:ext>
                  </a:extLst>
                </a:gridCol>
                <a:gridCol w="1800250">
                  <a:extLst>
                    <a:ext uri="{9D8B030D-6E8A-4147-A177-3AD203B41FA5}">
                      <a16:colId xmlns:a16="http://schemas.microsoft.com/office/drawing/2014/main" val="4292472128"/>
                    </a:ext>
                  </a:extLst>
                </a:gridCol>
                <a:gridCol w="1800250">
                  <a:extLst>
                    <a:ext uri="{9D8B030D-6E8A-4147-A177-3AD203B41FA5}">
                      <a16:colId xmlns:a16="http://schemas.microsoft.com/office/drawing/2014/main" val="1577769239"/>
                    </a:ext>
                  </a:extLst>
                </a:gridCol>
                <a:gridCol w="1154544">
                  <a:extLst>
                    <a:ext uri="{9D8B030D-6E8A-4147-A177-3AD203B41FA5}">
                      <a16:colId xmlns:a16="http://schemas.microsoft.com/office/drawing/2014/main" val="24367861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Sequencer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Number of lanes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Reads per</a:t>
                      </a:r>
                      <a:r>
                        <a:rPr lang="en-GB" b="1" baseline="0" dirty="0"/>
                        <a:t> lane</a:t>
                      </a:r>
                      <a:endParaRPr lang="en-GB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Max</a:t>
                      </a:r>
                      <a:r>
                        <a:rPr lang="en-GB" b="1" baseline="0" dirty="0"/>
                        <a:t> read length</a:t>
                      </a:r>
                      <a:endParaRPr lang="en-GB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Dyes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202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/>
                        <a:t>iSeq</a:t>
                      </a:r>
                      <a:r>
                        <a:rPr lang="en-GB" dirty="0"/>
                        <a:t> 100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~4 million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150bp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3535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MiniSeq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~7 million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150bp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696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MiSeq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~20 million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300bp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4629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NextSeq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~400 million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150bp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12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HiSeq</a:t>
                      </a:r>
                      <a:r>
                        <a:rPr lang="en-GB" dirty="0"/>
                        <a:t> 2xxx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16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~200 million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150bp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6884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HiSeq</a:t>
                      </a:r>
                      <a:r>
                        <a:rPr lang="en-GB" dirty="0"/>
                        <a:t> 4xxx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16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~300 million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150bp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399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NovaSeq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8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~2.5 billion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150bp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575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177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roup 282"/>
          <p:cNvGrpSpPr/>
          <p:nvPr/>
        </p:nvGrpSpPr>
        <p:grpSpPr>
          <a:xfrm>
            <a:off x="3985759" y="3894293"/>
            <a:ext cx="2304320" cy="1428545"/>
            <a:chOff x="3985759" y="3894293"/>
            <a:chExt cx="2304320" cy="1428545"/>
          </a:xfrm>
        </p:grpSpPr>
        <p:sp>
          <p:nvSpPr>
            <p:cNvPr id="121" name="Rectangle 120"/>
            <p:cNvSpPr/>
            <p:nvPr/>
          </p:nvSpPr>
          <p:spPr>
            <a:xfrm>
              <a:off x="3985759" y="5073380"/>
              <a:ext cx="2304320" cy="249458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5" name="Group 124"/>
            <p:cNvGrpSpPr/>
            <p:nvPr/>
          </p:nvGrpSpPr>
          <p:grpSpPr>
            <a:xfrm rot="5400000">
              <a:off x="3615696" y="4485766"/>
              <a:ext cx="1172186" cy="0"/>
              <a:chOff x="5511456" y="4600387"/>
              <a:chExt cx="1172186" cy="0"/>
            </a:xfrm>
          </p:grpSpPr>
          <p:cxnSp>
            <p:nvCxnSpPr>
              <p:cNvPr id="122" name="Straight Connector 121"/>
              <p:cNvCxnSpPr/>
              <p:nvPr/>
            </p:nvCxnSpPr>
            <p:spPr>
              <a:xfrm>
                <a:off x="5698945" y="4600387"/>
                <a:ext cx="79411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55114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64930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oup 128"/>
            <p:cNvGrpSpPr/>
            <p:nvPr/>
          </p:nvGrpSpPr>
          <p:grpSpPr>
            <a:xfrm rot="5400000">
              <a:off x="3975746" y="4485766"/>
              <a:ext cx="1172186" cy="0"/>
              <a:chOff x="5511456" y="4600387"/>
              <a:chExt cx="1172186" cy="0"/>
            </a:xfrm>
          </p:grpSpPr>
          <p:cxnSp>
            <p:nvCxnSpPr>
              <p:cNvPr id="130" name="Straight Connector 129"/>
              <p:cNvCxnSpPr/>
              <p:nvPr/>
            </p:nvCxnSpPr>
            <p:spPr>
              <a:xfrm>
                <a:off x="5698945" y="4600387"/>
                <a:ext cx="79411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55114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64930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Group 132"/>
            <p:cNvGrpSpPr/>
            <p:nvPr/>
          </p:nvGrpSpPr>
          <p:grpSpPr>
            <a:xfrm rot="5400000">
              <a:off x="4407806" y="4485766"/>
              <a:ext cx="1172186" cy="0"/>
              <a:chOff x="5511456" y="4600387"/>
              <a:chExt cx="1172186" cy="0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>
                <a:off x="5698945" y="4600387"/>
                <a:ext cx="79411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55114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64930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7" name="Group 136"/>
            <p:cNvGrpSpPr/>
            <p:nvPr/>
          </p:nvGrpSpPr>
          <p:grpSpPr>
            <a:xfrm rot="5400000">
              <a:off x="5487956" y="4485766"/>
              <a:ext cx="1172186" cy="0"/>
              <a:chOff x="5511456" y="4600387"/>
              <a:chExt cx="1172186" cy="0"/>
            </a:xfrm>
          </p:grpSpPr>
          <p:cxnSp>
            <p:nvCxnSpPr>
              <p:cNvPr id="138" name="Straight Connector 137"/>
              <p:cNvCxnSpPr/>
              <p:nvPr/>
            </p:nvCxnSpPr>
            <p:spPr>
              <a:xfrm>
                <a:off x="5698945" y="4600387"/>
                <a:ext cx="79411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55114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64930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1" name="Group 140"/>
            <p:cNvGrpSpPr/>
            <p:nvPr/>
          </p:nvGrpSpPr>
          <p:grpSpPr>
            <a:xfrm rot="5400000">
              <a:off x="5199916" y="4485766"/>
              <a:ext cx="1172186" cy="0"/>
              <a:chOff x="5511456" y="4600387"/>
              <a:chExt cx="1172186" cy="0"/>
            </a:xfrm>
          </p:grpSpPr>
          <p:cxnSp>
            <p:nvCxnSpPr>
              <p:cNvPr id="142" name="Straight Connector 141"/>
              <p:cNvCxnSpPr/>
              <p:nvPr/>
            </p:nvCxnSpPr>
            <p:spPr>
              <a:xfrm>
                <a:off x="5698945" y="4600387"/>
                <a:ext cx="79411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55114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64930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Group 144"/>
            <p:cNvGrpSpPr/>
            <p:nvPr/>
          </p:nvGrpSpPr>
          <p:grpSpPr>
            <a:xfrm rot="5400000">
              <a:off x="4983886" y="4481935"/>
              <a:ext cx="1172186" cy="0"/>
              <a:chOff x="5511456" y="4600387"/>
              <a:chExt cx="1172186" cy="0"/>
            </a:xfrm>
          </p:grpSpPr>
          <p:cxnSp>
            <p:nvCxnSpPr>
              <p:cNvPr id="146" name="Straight Connector 145"/>
              <p:cNvCxnSpPr/>
              <p:nvPr/>
            </p:nvCxnSpPr>
            <p:spPr>
              <a:xfrm>
                <a:off x="5698945" y="4600387"/>
                <a:ext cx="79411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55114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64930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Group 148"/>
            <p:cNvGrpSpPr/>
            <p:nvPr/>
          </p:nvGrpSpPr>
          <p:grpSpPr>
            <a:xfrm rot="5400000">
              <a:off x="4695846" y="4481935"/>
              <a:ext cx="1172186" cy="0"/>
              <a:chOff x="5511456" y="4600387"/>
              <a:chExt cx="1172186" cy="0"/>
            </a:xfrm>
          </p:grpSpPr>
          <p:cxnSp>
            <p:nvCxnSpPr>
              <p:cNvPr id="150" name="Straight Connector 149"/>
              <p:cNvCxnSpPr/>
              <p:nvPr/>
            </p:nvCxnSpPr>
            <p:spPr>
              <a:xfrm>
                <a:off x="5698945" y="4600387"/>
                <a:ext cx="79411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55114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64930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" name="Group 152"/>
            <p:cNvGrpSpPr/>
            <p:nvPr/>
          </p:nvGrpSpPr>
          <p:grpSpPr>
            <a:xfrm rot="5400000">
              <a:off x="4188013" y="4495103"/>
              <a:ext cx="1172186" cy="0"/>
              <a:chOff x="5511456" y="4600387"/>
              <a:chExt cx="1172186" cy="0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>
                <a:off x="5698945" y="4600387"/>
                <a:ext cx="79411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55114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64930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" name="Group 156"/>
            <p:cNvGrpSpPr/>
            <p:nvPr/>
          </p:nvGrpSpPr>
          <p:grpSpPr>
            <a:xfrm rot="5400000">
              <a:off x="3759716" y="4480386"/>
              <a:ext cx="1172186" cy="0"/>
              <a:chOff x="5511456" y="4600387"/>
              <a:chExt cx="1172186" cy="0"/>
            </a:xfrm>
          </p:grpSpPr>
          <p:cxnSp>
            <p:nvCxnSpPr>
              <p:cNvPr id="158" name="Straight Connector 157"/>
              <p:cNvCxnSpPr/>
              <p:nvPr/>
            </p:nvCxnSpPr>
            <p:spPr>
              <a:xfrm>
                <a:off x="5698945" y="4600387"/>
                <a:ext cx="79411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5114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4930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7" name="Rectangle 186"/>
          <p:cNvSpPr/>
          <p:nvPr/>
        </p:nvSpPr>
        <p:spPr>
          <a:xfrm>
            <a:off x="3829824" y="1598769"/>
            <a:ext cx="2588692" cy="492666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TextBox 190"/>
          <p:cNvSpPr txBox="1"/>
          <p:nvPr/>
        </p:nvSpPr>
        <p:spPr>
          <a:xfrm>
            <a:off x="4446094" y="1737749"/>
            <a:ext cx="154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Attach to </a:t>
            </a:r>
            <a:br>
              <a:rPr lang="en-GB" sz="2400" b="1" dirty="0"/>
            </a:br>
            <a:r>
              <a:rPr lang="en-GB" sz="2400" b="1" dirty="0"/>
              <a:t>Flow Cell</a:t>
            </a:r>
          </a:p>
        </p:txBody>
      </p:sp>
      <p:sp>
        <p:nvSpPr>
          <p:cNvPr id="198" name="Rectangle 197"/>
          <p:cNvSpPr/>
          <p:nvPr/>
        </p:nvSpPr>
        <p:spPr>
          <a:xfrm>
            <a:off x="6755793" y="5941402"/>
            <a:ext cx="2304320" cy="249458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1" name="Group 210"/>
          <p:cNvGrpSpPr/>
          <p:nvPr/>
        </p:nvGrpSpPr>
        <p:grpSpPr>
          <a:xfrm rot="5400000" flipV="1">
            <a:off x="5732245" y="4516896"/>
            <a:ext cx="2804650" cy="45719"/>
            <a:chOff x="5511456" y="4600387"/>
            <a:chExt cx="1172186" cy="0"/>
          </a:xfrm>
        </p:grpSpPr>
        <p:cxnSp>
          <p:nvCxnSpPr>
            <p:cNvPr id="212" name="Straight Connector 211"/>
            <p:cNvCxnSpPr/>
            <p:nvPr/>
          </p:nvCxnSpPr>
          <p:spPr>
            <a:xfrm>
              <a:off x="5698945" y="4600387"/>
              <a:ext cx="794110" cy="0"/>
            </a:xfrm>
            <a:prstGeom prst="line">
              <a:avLst/>
            </a:prstGeom>
            <a:ln w="190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5511456" y="4600387"/>
              <a:ext cx="190586" cy="0"/>
            </a:xfrm>
            <a:prstGeom prst="line">
              <a:avLst/>
            </a:prstGeom>
            <a:ln w="190500">
              <a:solidFill>
                <a:srgbClr val="A9A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>
              <a:off x="6493056" y="4600387"/>
              <a:ext cx="190586" cy="0"/>
            </a:xfrm>
            <a:prstGeom prst="line">
              <a:avLst/>
            </a:prstGeom>
            <a:ln w="190500">
              <a:solidFill>
                <a:srgbClr val="A9A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7" name="Straight Connector 236"/>
          <p:cNvCxnSpPr/>
          <p:nvPr/>
        </p:nvCxnSpPr>
        <p:spPr>
          <a:xfrm rot="5400000" flipV="1">
            <a:off x="6380415" y="4543460"/>
            <a:ext cx="1900040" cy="0"/>
          </a:xfrm>
          <a:prstGeom prst="line">
            <a:avLst/>
          </a:prstGeom>
          <a:ln w="1905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 flipH="1" flipV="1">
            <a:off x="7330435" y="3504442"/>
            <a:ext cx="229" cy="1989146"/>
          </a:xfrm>
          <a:prstGeom prst="line">
            <a:avLst/>
          </a:prstGeom>
          <a:ln w="190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Oval 251"/>
          <p:cNvSpPr/>
          <p:nvPr/>
        </p:nvSpPr>
        <p:spPr>
          <a:xfrm rot="16200000">
            <a:off x="7506123" y="4957847"/>
            <a:ext cx="514355" cy="1037098"/>
          </a:xfrm>
          <a:prstGeom prst="ellipse">
            <a:avLst/>
          </a:prstGeom>
          <a:solidFill>
            <a:srgbClr val="FFC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DNAP</a:t>
            </a:r>
          </a:p>
        </p:txBody>
      </p:sp>
      <p:sp>
        <p:nvSpPr>
          <p:cNvPr id="253" name="Rectangle 252"/>
          <p:cNvSpPr/>
          <p:nvPr/>
        </p:nvSpPr>
        <p:spPr>
          <a:xfrm>
            <a:off x="6539584" y="1602367"/>
            <a:ext cx="2659011" cy="492306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GB" dirty="0"/>
              <a:t>Illumina Sequencing: An Overview</a:t>
            </a:r>
          </a:p>
        </p:txBody>
      </p:sp>
      <p:sp>
        <p:nvSpPr>
          <p:cNvPr id="268" name="Rectangle 267"/>
          <p:cNvSpPr/>
          <p:nvPr/>
        </p:nvSpPr>
        <p:spPr>
          <a:xfrm>
            <a:off x="9309689" y="1602119"/>
            <a:ext cx="2659011" cy="492331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2" name="Group 281"/>
          <p:cNvGrpSpPr/>
          <p:nvPr/>
        </p:nvGrpSpPr>
        <p:grpSpPr>
          <a:xfrm>
            <a:off x="9513719" y="3605588"/>
            <a:ext cx="2250950" cy="1467792"/>
            <a:chOff x="9546425" y="3909177"/>
            <a:chExt cx="2250950" cy="1467792"/>
          </a:xfrm>
        </p:grpSpPr>
        <p:cxnSp>
          <p:nvCxnSpPr>
            <p:cNvPr id="261" name="Straight Connector 260"/>
            <p:cNvCxnSpPr/>
            <p:nvPr/>
          </p:nvCxnSpPr>
          <p:spPr>
            <a:xfrm flipV="1">
              <a:off x="9546425" y="4210193"/>
              <a:ext cx="1900040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flipV="1">
              <a:off x="9783890" y="4517847"/>
              <a:ext cx="1900040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flipV="1">
              <a:off x="9546425" y="4864372"/>
              <a:ext cx="1900040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flipV="1">
              <a:off x="9897335" y="5100866"/>
              <a:ext cx="1900040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 flipV="1">
              <a:off x="9897335" y="3909177"/>
              <a:ext cx="1900040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flipV="1">
              <a:off x="9546425" y="5376969"/>
              <a:ext cx="1900040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278065" y="1598769"/>
            <a:ext cx="3815814" cy="4926661"/>
            <a:chOff x="278065" y="1598769"/>
            <a:chExt cx="3815814" cy="4926661"/>
          </a:xfrm>
        </p:grpSpPr>
        <p:cxnSp>
          <p:nvCxnSpPr>
            <p:cNvPr id="168" name="Straight Connector 167"/>
            <p:cNvCxnSpPr/>
            <p:nvPr/>
          </p:nvCxnSpPr>
          <p:spPr>
            <a:xfrm flipV="1">
              <a:off x="364581" y="5073380"/>
              <a:ext cx="1099033" cy="74922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flipH="1" flipV="1">
              <a:off x="2583755" y="5081000"/>
              <a:ext cx="1025732" cy="74969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81" name="Group 280"/>
            <p:cNvGrpSpPr/>
            <p:nvPr/>
          </p:nvGrpSpPr>
          <p:grpSpPr>
            <a:xfrm>
              <a:off x="606839" y="2892992"/>
              <a:ext cx="2952308" cy="2197345"/>
              <a:chOff x="606839" y="2892992"/>
              <a:chExt cx="2952308" cy="2197345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606839" y="3052371"/>
                <a:ext cx="1173499" cy="95306"/>
                <a:chOff x="1845372" y="3212970"/>
                <a:chExt cx="2659956" cy="216030"/>
              </a:xfrm>
            </p:grpSpPr>
            <p:cxnSp>
              <p:nvCxnSpPr>
                <p:cNvPr id="28" name="Straight Connector 27"/>
                <p:cNvCxnSpPr/>
                <p:nvPr/>
              </p:nvCxnSpPr>
              <p:spPr>
                <a:xfrm>
                  <a:off x="2280348" y="321297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2270352" y="342900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184537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184834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407035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407332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39"/>
              <p:cNvGrpSpPr/>
              <p:nvPr/>
            </p:nvGrpSpPr>
            <p:grpSpPr>
              <a:xfrm>
                <a:off x="1349065" y="3319809"/>
                <a:ext cx="1173499" cy="95306"/>
                <a:chOff x="1845372" y="3212970"/>
                <a:chExt cx="2659956" cy="216030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>
                  <a:off x="2280348" y="321297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270352" y="342900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184537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184834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407035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407332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>
                <a:off x="821755" y="3702867"/>
                <a:ext cx="1173499" cy="95306"/>
                <a:chOff x="1845372" y="3212970"/>
                <a:chExt cx="2659956" cy="216030"/>
              </a:xfrm>
            </p:grpSpPr>
            <p:cxnSp>
              <p:nvCxnSpPr>
                <p:cNvPr id="48" name="Straight Connector 47"/>
                <p:cNvCxnSpPr/>
                <p:nvPr/>
              </p:nvCxnSpPr>
              <p:spPr>
                <a:xfrm>
                  <a:off x="2280348" y="321297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2270352" y="342900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184537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184834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407035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407332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/>
              <p:cNvGrpSpPr/>
              <p:nvPr/>
            </p:nvGrpSpPr>
            <p:grpSpPr>
              <a:xfrm>
                <a:off x="1456271" y="4102107"/>
                <a:ext cx="1173499" cy="95306"/>
                <a:chOff x="1845372" y="3212970"/>
                <a:chExt cx="2659956" cy="216030"/>
              </a:xfrm>
            </p:grpSpPr>
            <p:cxnSp>
              <p:nvCxnSpPr>
                <p:cNvPr id="55" name="Straight Connector 54"/>
                <p:cNvCxnSpPr/>
                <p:nvPr/>
              </p:nvCxnSpPr>
              <p:spPr>
                <a:xfrm>
                  <a:off x="2280348" y="321297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2270352" y="342900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184537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184834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407035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407332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Group 60"/>
              <p:cNvGrpSpPr/>
              <p:nvPr/>
            </p:nvGrpSpPr>
            <p:grpSpPr>
              <a:xfrm>
                <a:off x="703445" y="4548569"/>
                <a:ext cx="1173499" cy="95306"/>
                <a:chOff x="1845372" y="3212970"/>
                <a:chExt cx="2659956" cy="216030"/>
              </a:xfrm>
            </p:grpSpPr>
            <p:cxnSp>
              <p:nvCxnSpPr>
                <p:cNvPr id="62" name="Straight Connector 61"/>
                <p:cNvCxnSpPr/>
                <p:nvPr/>
              </p:nvCxnSpPr>
              <p:spPr>
                <a:xfrm>
                  <a:off x="2280348" y="321297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2270352" y="342900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184537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184834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407035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407332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" name="Group 74"/>
              <p:cNvGrpSpPr/>
              <p:nvPr/>
            </p:nvGrpSpPr>
            <p:grpSpPr>
              <a:xfrm>
                <a:off x="2088904" y="3567231"/>
                <a:ext cx="1173499" cy="95306"/>
                <a:chOff x="1845372" y="3212970"/>
                <a:chExt cx="2659956" cy="216030"/>
              </a:xfrm>
            </p:grpSpPr>
            <p:cxnSp>
              <p:nvCxnSpPr>
                <p:cNvPr id="76" name="Straight Connector 75"/>
                <p:cNvCxnSpPr/>
                <p:nvPr/>
              </p:nvCxnSpPr>
              <p:spPr>
                <a:xfrm>
                  <a:off x="2280348" y="321297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2270352" y="342900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184537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184834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407035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407332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" name="Group 81"/>
              <p:cNvGrpSpPr/>
              <p:nvPr/>
            </p:nvGrpSpPr>
            <p:grpSpPr>
              <a:xfrm>
                <a:off x="2166972" y="2892992"/>
                <a:ext cx="1173499" cy="95306"/>
                <a:chOff x="1845372" y="3212970"/>
                <a:chExt cx="2659956" cy="216030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>
                  <a:off x="2280348" y="321297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2270352" y="342900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184537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184834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407035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407332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/>
              <p:cNvGrpSpPr/>
              <p:nvPr/>
            </p:nvGrpSpPr>
            <p:grpSpPr>
              <a:xfrm>
                <a:off x="2213595" y="4407527"/>
                <a:ext cx="1173499" cy="95306"/>
                <a:chOff x="1845372" y="3212970"/>
                <a:chExt cx="2659956" cy="216030"/>
              </a:xfrm>
            </p:grpSpPr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280348" y="321297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2270352" y="342900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184537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184834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407035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407332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0" name="Group 99"/>
              <p:cNvGrpSpPr/>
              <p:nvPr/>
            </p:nvGrpSpPr>
            <p:grpSpPr>
              <a:xfrm>
                <a:off x="2385648" y="4690897"/>
                <a:ext cx="1173499" cy="95306"/>
                <a:chOff x="1845372" y="3212970"/>
                <a:chExt cx="2659956" cy="216030"/>
              </a:xfrm>
            </p:grpSpPr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2280348" y="321297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2270352" y="342900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184537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184834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407035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407332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7" name="Group 106"/>
              <p:cNvGrpSpPr/>
              <p:nvPr/>
            </p:nvGrpSpPr>
            <p:grpSpPr>
              <a:xfrm>
                <a:off x="1434370" y="4995031"/>
                <a:ext cx="1173499" cy="95306"/>
                <a:chOff x="1845372" y="3212970"/>
                <a:chExt cx="2659956" cy="216030"/>
              </a:xfrm>
            </p:grpSpPr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2280348" y="321297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2270352" y="342900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184537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184834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407035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407332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4" name="Group 113"/>
              <p:cNvGrpSpPr/>
              <p:nvPr/>
            </p:nvGrpSpPr>
            <p:grpSpPr>
              <a:xfrm>
                <a:off x="2354616" y="3829811"/>
                <a:ext cx="1173499" cy="95306"/>
                <a:chOff x="1845372" y="3212970"/>
                <a:chExt cx="2659956" cy="216030"/>
              </a:xfrm>
            </p:grpSpPr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2280348" y="321297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2270352" y="342900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184537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184834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407035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407332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66" name="Picture 16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216" y="5702077"/>
              <a:ext cx="3323444" cy="478649"/>
            </a:xfrm>
            <a:prstGeom prst="rect">
              <a:avLst/>
            </a:prstGeom>
          </p:spPr>
        </p:pic>
        <p:sp>
          <p:nvSpPr>
            <p:cNvPr id="178" name="Rectangle 177"/>
            <p:cNvSpPr/>
            <p:nvPr/>
          </p:nvSpPr>
          <p:spPr>
            <a:xfrm>
              <a:off x="278065" y="1598769"/>
              <a:ext cx="3409516" cy="4926661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770898" y="1829014"/>
              <a:ext cx="25709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Library Generation</a:t>
              </a:r>
            </a:p>
          </p:txBody>
        </p:sp>
        <p:sp>
          <p:nvSpPr>
            <p:cNvPr id="275" name="Right Arrow 274"/>
            <p:cNvSpPr/>
            <p:nvPr/>
          </p:nvSpPr>
          <p:spPr>
            <a:xfrm>
              <a:off x="3687581" y="1817858"/>
              <a:ext cx="406298" cy="484632"/>
            </a:xfrm>
            <a:prstGeom prst="rightArrow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6" name="Right Arrow 275"/>
          <p:cNvSpPr/>
          <p:nvPr/>
        </p:nvSpPr>
        <p:spPr>
          <a:xfrm>
            <a:off x="6418516" y="1774299"/>
            <a:ext cx="406298" cy="484632"/>
          </a:xfrm>
          <a:prstGeom prst="rightArrow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7" name="Right Arrow 276"/>
          <p:cNvSpPr/>
          <p:nvPr/>
        </p:nvSpPr>
        <p:spPr>
          <a:xfrm>
            <a:off x="9210357" y="1812330"/>
            <a:ext cx="406298" cy="484632"/>
          </a:xfrm>
          <a:prstGeom prst="rightArrow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TextBox 278"/>
          <p:cNvSpPr txBox="1"/>
          <p:nvPr/>
        </p:nvSpPr>
        <p:spPr>
          <a:xfrm>
            <a:off x="6945478" y="1737750"/>
            <a:ext cx="2114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Sequence by Synthesis (SBS)</a:t>
            </a:r>
          </a:p>
        </p:txBody>
      </p:sp>
      <p:sp>
        <p:nvSpPr>
          <p:cNvPr id="280" name="TextBox 279"/>
          <p:cNvSpPr txBox="1"/>
          <p:nvPr/>
        </p:nvSpPr>
        <p:spPr>
          <a:xfrm>
            <a:off x="9886442" y="1728327"/>
            <a:ext cx="1812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Sequencing Reads</a:t>
            </a:r>
          </a:p>
        </p:txBody>
      </p:sp>
      <p:sp>
        <p:nvSpPr>
          <p:cNvPr id="7" name="Rectangle 6"/>
          <p:cNvSpPr/>
          <p:nvPr/>
        </p:nvSpPr>
        <p:spPr>
          <a:xfrm>
            <a:off x="3771946" y="1417638"/>
            <a:ext cx="5486353" cy="5440362"/>
          </a:xfrm>
          <a:prstGeom prst="rect">
            <a:avLst/>
          </a:prstGeom>
          <a:solidFill>
            <a:schemeClr val="bg1">
              <a:alpha val="79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Rectangle 160"/>
          <p:cNvSpPr/>
          <p:nvPr/>
        </p:nvSpPr>
        <p:spPr>
          <a:xfrm>
            <a:off x="23288" y="1341918"/>
            <a:ext cx="3741724" cy="5440362"/>
          </a:xfrm>
          <a:prstGeom prst="rect">
            <a:avLst/>
          </a:prstGeom>
          <a:solidFill>
            <a:schemeClr val="bg1">
              <a:alpha val="79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C85F660E-9D93-4057-8DF2-9BAAA917770E}"/>
              </a:ext>
            </a:extLst>
          </p:cNvPr>
          <p:cNvGrpSpPr/>
          <p:nvPr/>
        </p:nvGrpSpPr>
        <p:grpSpPr>
          <a:xfrm>
            <a:off x="10138190" y="5309874"/>
            <a:ext cx="1080000" cy="1080000"/>
            <a:chOff x="1021742" y="1396457"/>
            <a:chExt cx="1080000" cy="1080000"/>
          </a:xfrm>
          <a:solidFill>
            <a:srgbClr val="92D050"/>
          </a:solidFill>
        </p:grpSpPr>
        <p:pic>
          <p:nvPicPr>
            <p:cNvPr id="163" name="Graphic 162" descr="Paper">
              <a:extLst>
                <a:ext uri="{FF2B5EF4-FFF2-40B4-BE49-F238E27FC236}">
                  <a16:creationId xmlns:a16="http://schemas.microsoft.com/office/drawing/2014/main" id="{02746A5F-1FA6-4413-A732-3AF16D5D4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21742" y="1396457"/>
              <a:ext cx="1080000" cy="1080000"/>
            </a:xfrm>
            <a:prstGeom prst="rect">
              <a:avLst/>
            </a:prstGeom>
          </p:spPr>
        </p:pic>
        <p:pic>
          <p:nvPicPr>
            <p:cNvPr id="164" name="Graphic 163" descr="DNA">
              <a:extLst>
                <a:ext uri="{FF2B5EF4-FFF2-40B4-BE49-F238E27FC236}">
                  <a16:creationId xmlns:a16="http://schemas.microsoft.com/office/drawing/2014/main" id="{417B8B03-52C0-47A3-8BFD-2D7CE5A0A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01459" y="1726446"/>
              <a:ext cx="489123" cy="4891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4065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215" y="173373"/>
            <a:ext cx="9659570" cy="1143000"/>
          </a:xfrm>
        </p:spPr>
        <p:txBody>
          <a:bodyPr>
            <a:normAutofit/>
          </a:bodyPr>
          <a:lstStyle/>
          <a:p>
            <a:r>
              <a:rPr lang="en-GB" dirty="0"/>
              <a:t>What Reads Do You Get: Single or Paired?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847438" y="1732607"/>
            <a:ext cx="8928992" cy="504056"/>
            <a:chOff x="107504" y="1628800"/>
            <a:chExt cx="8928992" cy="504056"/>
          </a:xfrm>
        </p:grpSpPr>
        <p:sp>
          <p:nvSpPr>
            <p:cNvPr id="4" name="Rectangle 3"/>
            <p:cNvSpPr/>
            <p:nvPr/>
          </p:nvSpPr>
          <p:spPr>
            <a:xfrm>
              <a:off x="2087724" y="1628800"/>
              <a:ext cx="4968552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/>
                <a:t>Insert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15616" y="1628800"/>
              <a:ext cx="972108" cy="50405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Adapter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7504" y="1628800"/>
              <a:ext cx="1008112" cy="50405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Barcode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059211" y="1628800"/>
              <a:ext cx="972108" cy="50405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Adapter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028384" y="1628800"/>
              <a:ext cx="1008112" cy="50405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Barcode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148681" y="3199978"/>
            <a:ext cx="8928992" cy="1064752"/>
            <a:chOff x="107504" y="2060848"/>
            <a:chExt cx="8928992" cy="1064752"/>
          </a:xfrm>
        </p:grpSpPr>
        <p:grpSp>
          <p:nvGrpSpPr>
            <p:cNvPr id="56" name="Group 55"/>
            <p:cNvGrpSpPr/>
            <p:nvPr/>
          </p:nvGrpSpPr>
          <p:grpSpPr>
            <a:xfrm>
              <a:off x="107504" y="2621544"/>
              <a:ext cx="8928992" cy="504056"/>
              <a:chOff x="107504" y="2621544"/>
              <a:chExt cx="8928992" cy="50405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2087724" y="2621544"/>
                <a:ext cx="4968552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/>
                  <a:t>Insert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115616" y="2621544"/>
                <a:ext cx="972108" cy="50405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Adapter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07504" y="2621544"/>
                <a:ext cx="1008112" cy="5040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059211" y="2621544"/>
                <a:ext cx="972108" cy="5040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8028384" y="2621544"/>
                <a:ext cx="1008112" cy="5040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460288" y="2212548"/>
              <a:ext cx="627436" cy="276999"/>
              <a:chOff x="1460288" y="2587956"/>
              <a:chExt cx="627436" cy="276999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>
                <a:off x="1475656" y="2812286"/>
                <a:ext cx="612068" cy="0"/>
              </a:xfrm>
              <a:prstGeom prst="straightConnector1">
                <a:avLst/>
              </a:prstGeom>
              <a:ln w="254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1460288" y="2587956"/>
                <a:ext cx="6062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Primer</a:t>
                </a:r>
              </a:p>
            </p:txBody>
          </p:sp>
        </p:grpSp>
        <p:sp>
          <p:nvSpPr>
            <p:cNvPr id="31" name="Right Arrow 30"/>
            <p:cNvSpPr/>
            <p:nvPr/>
          </p:nvSpPr>
          <p:spPr>
            <a:xfrm>
              <a:off x="2132280" y="2060848"/>
              <a:ext cx="1791648" cy="498338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Read 1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148681" y="4908725"/>
            <a:ext cx="8928992" cy="1057461"/>
            <a:chOff x="107504" y="3826162"/>
            <a:chExt cx="8928992" cy="1057461"/>
          </a:xfrm>
        </p:grpSpPr>
        <p:grpSp>
          <p:nvGrpSpPr>
            <p:cNvPr id="58" name="Group 57"/>
            <p:cNvGrpSpPr/>
            <p:nvPr/>
          </p:nvGrpSpPr>
          <p:grpSpPr>
            <a:xfrm>
              <a:off x="107504" y="4200213"/>
              <a:ext cx="8928992" cy="683410"/>
              <a:chOff x="107504" y="4200213"/>
              <a:chExt cx="8928992" cy="68341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2087724" y="4379567"/>
                <a:ext cx="4968552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/>
                  <a:t>Insert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115616" y="4379567"/>
                <a:ext cx="972108" cy="5040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07504" y="4379567"/>
                <a:ext cx="1008112" cy="5040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7059211" y="4379567"/>
                <a:ext cx="972108" cy="50405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Adapter</a:t>
                </a: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8028384" y="4379567"/>
                <a:ext cx="1008112" cy="5040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 flipH="1">
                <a:off x="7056276" y="4200213"/>
                <a:ext cx="612068" cy="0"/>
              </a:xfrm>
              <a:prstGeom prst="straightConnector1">
                <a:avLst/>
              </a:prstGeom>
              <a:ln w="254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 flipH="1">
              <a:off x="7077456" y="3975883"/>
              <a:ext cx="6062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Primer</a:t>
              </a:r>
            </a:p>
          </p:txBody>
        </p:sp>
        <p:sp>
          <p:nvSpPr>
            <p:cNvPr id="47" name="Right Arrow 46"/>
            <p:cNvSpPr/>
            <p:nvPr/>
          </p:nvSpPr>
          <p:spPr>
            <a:xfrm flipH="1">
              <a:off x="5224704" y="3826162"/>
              <a:ext cx="1791648" cy="498338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Read 2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36276" y="3658759"/>
            <a:ext cx="1257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Single End</a:t>
            </a:r>
          </a:p>
          <a:p>
            <a:r>
              <a:rPr lang="en-GB" sz="2000" dirty="0"/>
              <a:t>(1 file)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277288" y="5358723"/>
            <a:ext cx="1296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Paired End</a:t>
            </a:r>
          </a:p>
          <a:p>
            <a:r>
              <a:rPr lang="en-GB" sz="2000" dirty="0"/>
              <a:t>(2 files)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8C4F3A-6488-44B2-A40D-9954AEBE0CE1}"/>
              </a:ext>
            </a:extLst>
          </p:cNvPr>
          <p:cNvGrpSpPr/>
          <p:nvPr/>
        </p:nvGrpSpPr>
        <p:grpSpPr>
          <a:xfrm>
            <a:off x="333087" y="3474579"/>
            <a:ext cx="1126313" cy="1126313"/>
            <a:chOff x="1021742" y="1396457"/>
            <a:chExt cx="1080000" cy="1080000"/>
          </a:xfrm>
          <a:solidFill>
            <a:schemeClr val="tx2"/>
          </a:solidFill>
        </p:grpSpPr>
        <p:pic>
          <p:nvPicPr>
            <p:cNvPr id="35" name="Graphic 34" descr="Paper">
              <a:extLst>
                <a:ext uri="{FF2B5EF4-FFF2-40B4-BE49-F238E27FC236}">
                  <a16:creationId xmlns:a16="http://schemas.microsoft.com/office/drawing/2014/main" id="{FDB43E95-EB0F-4A2A-8EF2-11073C7D7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21742" y="1396457"/>
              <a:ext cx="1080000" cy="1080000"/>
            </a:xfrm>
            <a:prstGeom prst="rect">
              <a:avLst/>
            </a:prstGeom>
          </p:spPr>
        </p:pic>
        <p:pic>
          <p:nvPicPr>
            <p:cNvPr id="36" name="Graphic 35" descr="DNA">
              <a:extLst>
                <a:ext uri="{FF2B5EF4-FFF2-40B4-BE49-F238E27FC236}">
                  <a16:creationId xmlns:a16="http://schemas.microsoft.com/office/drawing/2014/main" id="{ECB72A0B-4BFC-4EF4-BA7A-BD2E030BE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01459" y="1726446"/>
              <a:ext cx="489123" cy="489123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E187C62-1757-49E7-B868-5EB8E754F217}"/>
              </a:ext>
            </a:extLst>
          </p:cNvPr>
          <p:cNvGrpSpPr/>
          <p:nvPr/>
        </p:nvGrpSpPr>
        <p:grpSpPr>
          <a:xfrm>
            <a:off x="338763" y="5111948"/>
            <a:ext cx="1126313" cy="1126313"/>
            <a:chOff x="1021742" y="1396457"/>
            <a:chExt cx="1080000" cy="1080000"/>
          </a:xfrm>
          <a:solidFill>
            <a:schemeClr val="tx2"/>
          </a:solidFill>
        </p:grpSpPr>
        <p:pic>
          <p:nvPicPr>
            <p:cNvPr id="38" name="Graphic 37" descr="Paper">
              <a:extLst>
                <a:ext uri="{FF2B5EF4-FFF2-40B4-BE49-F238E27FC236}">
                  <a16:creationId xmlns:a16="http://schemas.microsoft.com/office/drawing/2014/main" id="{A2801A80-3997-4BC1-9155-815879E0F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21742" y="1396457"/>
              <a:ext cx="1080000" cy="1080000"/>
            </a:xfrm>
            <a:prstGeom prst="rect">
              <a:avLst/>
            </a:prstGeom>
          </p:spPr>
        </p:pic>
        <p:pic>
          <p:nvPicPr>
            <p:cNvPr id="39" name="Graphic 38" descr="DNA">
              <a:extLst>
                <a:ext uri="{FF2B5EF4-FFF2-40B4-BE49-F238E27FC236}">
                  <a16:creationId xmlns:a16="http://schemas.microsoft.com/office/drawing/2014/main" id="{53CF541B-17D4-4443-929E-9B5F7444F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01459" y="1726446"/>
              <a:ext cx="489123" cy="489123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F6CB4258-05C3-416C-B7E0-2615B8EE5CB6}"/>
              </a:ext>
            </a:extLst>
          </p:cNvPr>
          <p:cNvSpPr txBox="1"/>
          <p:nvPr/>
        </p:nvSpPr>
        <p:spPr>
          <a:xfrm>
            <a:off x="267351" y="3132251"/>
            <a:ext cx="1116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Insert R1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49FD29C-EA76-4001-B9D3-4445FE8F8DD7}"/>
              </a:ext>
            </a:extLst>
          </p:cNvPr>
          <p:cNvSpPr txBox="1"/>
          <p:nvPr/>
        </p:nvSpPr>
        <p:spPr>
          <a:xfrm>
            <a:off x="596542" y="4462522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/>
              <a:t>+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E6C019-67B8-4C03-86C9-455D3CD45C36}"/>
              </a:ext>
            </a:extLst>
          </p:cNvPr>
          <p:cNvSpPr txBox="1"/>
          <p:nvPr/>
        </p:nvSpPr>
        <p:spPr>
          <a:xfrm>
            <a:off x="343389" y="6110271"/>
            <a:ext cx="1116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Insert R2</a:t>
            </a:r>
          </a:p>
        </p:txBody>
      </p:sp>
    </p:spTree>
    <p:extLst>
      <p:ext uri="{BB962C8B-B14F-4D97-AF65-F5344CB8AC3E}">
        <p14:creationId xmlns:p14="http://schemas.microsoft.com/office/powerpoint/2010/main" val="320378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4" grpId="0"/>
      <p:bldP spid="40" grpId="0"/>
      <p:bldP spid="41" grpId="0"/>
      <p:bldP spid="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8C9727-4A62-4D9C-9CAC-F6AD1E97C902}"/>
              </a:ext>
            </a:extLst>
          </p:cNvPr>
          <p:cNvSpPr txBox="1"/>
          <p:nvPr/>
        </p:nvSpPr>
        <p:spPr>
          <a:xfrm>
            <a:off x="2594592" y="2658204"/>
            <a:ext cx="1117306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Library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C241E6-D810-4DF0-805A-28D17817DF86}"/>
              </a:ext>
            </a:extLst>
          </p:cNvPr>
          <p:cNvSpPr txBox="1"/>
          <p:nvPr/>
        </p:nvSpPr>
        <p:spPr>
          <a:xfrm>
            <a:off x="3616504" y="1688682"/>
            <a:ext cx="1420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Sequence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06EDC8-386B-4BF2-8F90-1ED5D570429C}"/>
              </a:ext>
            </a:extLst>
          </p:cNvPr>
          <p:cNvSpPr txBox="1"/>
          <p:nvPr/>
        </p:nvSpPr>
        <p:spPr>
          <a:xfrm>
            <a:off x="8660395" y="3248091"/>
            <a:ext cx="949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Reads</a:t>
            </a:r>
          </a:p>
        </p:txBody>
      </p:sp>
      <p:pic>
        <p:nvPicPr>
          <p:cNvPr id="59" name="Graphic 58" descr="DNA">
            <a:extLst>
              <a:ext uri="{FF2B5EF4-FFF2-40B4-BE49-F238E27FC236}">
                <a16:creationId xmlns:a16="http://schemas.microsoft.com/office/drawing/2014/main" id="{72D8C403-3BB5-41E1-A674-2ADA66F088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9369" y="1758066"/>
            <a:ext cx="784562" cy="784562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A825F8C2-0024-441B-957B-CA6B1BF671B5}"/>
              </a:ext>
            </a:extLst>
          </p:cNvPr>
          <p:cNvGrpSpPr/>
          <p:nvPr/>
        </p:nvGrpSpPr>
        <p:grpSpPr>
          <a:xfrm>
            <a:off x="5061981" y="1603293"/>
            <a:ext cx="1080000" cy="1080000"/>
            <a:chOff x="1021742" y="1396457"/>
            <a:chExt cx="1080000" cy="1080000"/>
          </a:xfrm>
          <a:solidFill>
            <a:schemeClr val="tx2"/>
          </a:solidFill>
        </p:grpSpPr>
        <p:pic>
          <p:nvPicPr>
            <p:cNvPr id="19" name="Graphic 18" descr="Paper">
              <a:extLst>
                <a:ext uri="{FF2B5EF4-FFF2-40B4-BE49-F238E27FC236}">
                  <a16:creationId xmlns:a16="http://schemas.microsoft.com/office/drawing/2014/main" id="{B656AF3A-3B1D-4AB3-873B-BC0E03F31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21742" y="1396457"/>
              <a:ext cx="1080000" cy="1080000"/>
            </a:xfrm>
            <a:prstGeom prst="rect">
              <a:avLst/>
            </a:prstGeom>
          </p:spPr>
        </p:pic>
        <p:pic>
          <p:nvPicPr>
            <p:cNvPr id="61" name="Graphic 60" descr="DNA">
              <a:extLst>
                <a:ext uri="{FF2B5EF4-FFF2-40B4-BE49-F238E27FC236}">
                  <a16:creationId xmlns:a16="http://schemas.microsoft.com/office/drawing/2014/main" id="{8093B320-5480-4029-95C8-F1F874F24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01459" y="1726446"/>
              <a:ext cx="489123" cy="489123"/>
            </a:xfrm>
            <a:prstGeom prst="rect">
              <a:avLst/>
            </a:prstGeom>
          </p:spPr>
        </p:pic>
      </p:grp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4A09D243-A2A1-4BE2-BC09-62E3C65ADDD1}"/>
              </a:ext>
            </a:extLst>
          </p:cNvPr>
          <p:cNvCxnSpPr>
            <a:cxnSpLocks/>
          </p:cNvCxnSpPr>
          <p:nvPr/>
        </p:nvCxnSpPr>
        <p:spPr>
          <a:xfrm flipV="1">
            <a:off x="3677968" y="2218438"/>
            <a:ext cx="1404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C4276E7-65EF-457E-8280-C473113389DF}"/>
              </a:ext>
            </a:extLst>
          </p:cNvPr>
          <p:cNvGrpSpPr/>
          <p:nvPr/>
        </p:nvGrpSpPr>
        <p:grpSpPr>
          <a:xfrm>
            <a:off x="8517408" y="2268479"/>
            <a:ext cx="1080000" cy="1080000"/>
            <a:chOff x="1021742" y="1396457"/>
            <a:chExt cx="1080000" cy="1080000"/>
          </a:xfrm>
          <a:solidFill>
            <a:srgbClr val="C530D0"/>
          </a:solidFill>
        </p:grpSpPr>
        <p:pic>
          <p:nvPicPr>
            <p:cNvPr id="46" name="Graphic 45" descr="Paper">
              <a:extLst>
                <a:ext uri="{FF2B5EF4-FFF2-40B4-BE49-F238E27FC236}">
                  <a16:creationId xmlns:a16="http://schemas.microsoft.com/office/drawing/2014/main" id="{299F9A92-255B-4639-B684-F540D1166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21742" y="1396457"/>
              <a:ext cx="1080000" cy="1080000"/>
            </a:xfrm>
            <a:prstGeom prst="rect">
              <a:avLst/>
            </a:prstGeom>
          </p:spPr>
        </p:pic>
        <p:pic>
          <p:nvPicPr>
            <p:cNvPr id="47" name="Graphic 46" descr="DNA">
              <a:extLst>
                <a:ext uri="{FF2B5EF4-FFF2-40B4-BE49-F238E27FC236}">
                  <a16:creationId xmlns:a16="http://schemas.microsoft.com/office/drawing/2014/main" id="{14F958EC-70D9-406A-BA69-0C74AB503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01459" y="1726446"/>
              <a:ext cx="489123" cy="489123"/>
            </a:xfrm>
            <a:prstGeom prst="rect">
              <a:avLst/>
            </a:prstGeom>
          </p:spPr>
        </p:pic>
      </p:grp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5FE111D4-2162-4B8F-A8E0-E0C95B3E2BF2}"/>
              </a:ext>
            </a:extLst>
          </p:cNvPr>
          <p:cNvCxnSpPr>
            <a:cxnSpLocks/>
            <a:stCxn id="19" idx="3"/>
            <a:endCxn id="46" idx="1"/>
          </p:cNvCxnSpPr>
          <p:nvPr/>
        </p:nvCxnSpPr>
        <p:spPr>
          <a:xfrm>
            <a:off x="6141981" y="2143293"/>
            <a:ext cx="2375427" cy="665186"/>
          </a:xfrm>
          <a:prstGeom prst="bentConnector3">
            <a:avLst>
              <a:gd name="adj1" fmla="val 80154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0D4F67B-324C-48E1-ABAD-774F77AC7E31}"/>
              </a:ext>
            </a:extLst>
          </p:cNvPr>
          <p:cNvGrpSpPr/>
          <p:nvPr/>
        </p:nvGrpSpPr>
        <p:grpSpPr>
          <a:xfrm>
            <a:off x="8480678" y="1080489"/>
            <a:ext cx="1080000" cy="1080000"/>
            <a:chOff x="1021742" y="1396457"/>
            <a:chExt cx="1080000" cy="1080000"/>
          </a:xfrm>
          <a:solidFill>
            <a:srgbClr val="92D050"/>
          </a:solidFill>
        </p:grpSpPr>
        <p:pic>
          <p:nvPicPr>
            <p:cNvPr id="54" name="Graphic 53" descr="Paper">
              <a:extLst>
                <a:ext uri="{FF2B5EF4-FFF2-40B4-BE49-F238E27FC236}">
                  <a16:creationId xmlns:a16="http://schemas.microsoft.com/office/drawing/2014/main" id="{4937897C-6084-420F-906D-847754B3F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21742" y="1396457"/>
              <a:ext cx="1080000" cy="1080000"/>
            </a:xfrm>
            <a:prstGeom prst="rect">
              <a:avLst/>
            </a:prstGeom>
          </p:spPr>
        </p:pic>
        <p:pic>
          <p:nvPicPr>
            <p:cNvPr id="55" name="Graphic 54" descr="DNA">
              <a:extLst>
                <a:ext uri="{FF2B5EF4-FFF2-40B4-BE49-F238E27FC236}">
                  <a16:creationId xmlns:a16="http://schemas.microsoft.com/office/drawing/2014/main" id="{22537AB9-951C-42C8-9EB4-5B44136ED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201459" y="1726446"/>
              <a:ext cx="489123" cy="489123"/>
            </a:xfrm>
            <a:prstGeom prst="rect">
              <a:avLst/>
            </a:prstGeom>
          </p:spPr>
        </p:pic>
      </p:grp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162733CF-A34E-4967-850D-629A76A67768}"/>
              </a:ext>
            </a:extLst>
          </p:cNvPr>
          <p:cNvCxnSpPr>
            <a:cxnSpLocks/>
            <a:stCxn id="19" idx="3"/>
            <a:endCxn id="54" idx="1"/>
          </p:cNvCxnSpPr>
          <p:nvPr/>
        </p:nvCxnSpPr>
        <p:spPr>
          <a:xfrm flipV="1">
            <a:off x="6141981" y="1620489"/>
            <a:ext cx="2338697" cy="522804"/>
          </a:xfrm>
          <a:prstGeom prst="bentConnector3">
            <a:avLst>
              <a:gd name="adj1" fmla="val 81279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7816A0A5-3BBC-4B7E-8E96-DFD55079A29C}"/>
              </a:ext>
            </a:extLst>
          </p:cNvPr>
          <p:cNvSpPr txBox="1"/>
          <p:nvPr/>
        </p:nvSpPr>
        <p:spPr>
          <a:xfrm>
            <a:off x="5127172" y="2577647"/>
            <a:ext cx="949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Reads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C52CF77A-8E57-4584-A29E-67023FE32733}"/>
              </a:ext>
            </a:extLst>
          </p:cNvPr>
          <p:cNvSpPr txBox="1"/>
          <p:nvPr/>
        </p:nvSpPr>
        <p:spPr>
          <a:xfrm>
            <a:off x="6141981" y="1648816"/>
            <a:ext cx="203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De-multiplex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BE5D272-8BCE-42CE-88DF-1FAA756364D6}"/>
              </a:ext>
            </a:extLst>
          </p:cNvPr>
          <p:cNvSpPr txBox="1">
            <a:spLocks/>
          </p:cNvSpPr>
          <p:nvPr/>
        </p:nvSpPr>
        <p:spPr>
          <a:xfrm>
            <a:off x="-103572" y="0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What Reads Do You Get: Multiplexed?</a:t>
            </a:r>
          </a:p>
        </p:txBody>
      </p:sp>
      <p:pic>
        <p:nvPicPr>
          <p:cNvPr id="24" name="Graphic 23" descr="DNA">
            <a:extLst>
              <a:ext uri="{FF2B5EF4-FFF2-40B4-BE49-F238E27FC236}">
                <a16:creationId xmlns:a16="http://schemas.microsoft.com/office/drawing/2014/main" id="{20B45509-BFAC-431E-B305-8B59741EE22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38867" y="1758066"/>
            <a:ext cx="784562" cy="78456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4C183EA-D3EA-487D-BA3E-27080B98555A}"/>
              </a:ext>
            </a:extLst>
          </p:cNvPr>
          <p:cNvGrpSpPr/>
          <p:nvPr/>
        </p:nvGrpSpPr>
        <p:grpSpPr>
          <a:xfrm>
            <a:off x="4949676" y="5525851"/>
            <a:ext cx="4647732" cy="923767"/>
            <a:chOff x="4244748" y="5864584"/>
            <a:chExt cx="4647732" cy="92376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AC12BCC-B13D-47C6-96EB-6D093B7ADA85}"/>
                </a:ext>
              </a:extLst>
            </p:cNvPr>
            <p:cNvGrpSpPr/>
            <p:nvPr/>
          </p:nvGrpSpPr>
          <p:grpSpPr>
            <a:xfrm>
              <a:off x="4355976" y="6162926"/>
              <a:ext cx="4536504" cy="256093"/>
              <a:chOff x="4355976" y="6162926"/>
              <a:chExt cx="4536504" cy="256093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4A6CB6C-5E8B-4548-862A-A311B1437795}"/>
                  </a:ext>
                </a:extLst>
              </p:cNvPr>
              <p:cNvSpPr/>
              <p:nvPr/>
            </p:nvSpPr>
            <p:spPr>
              <a:xfrm>
                <a:off x="5362056" y="6162926"/>
                <a:ext cx="2524345" cy="25609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4992CA1-7910-4ECB-936D-F564E892FBED}"/>
                  </a:ext>
                </a:extLst>
              </p:cNvPr>
              <p:cNvSpPr/>
              <p:nvPr/>
            </p:nvSpPr>
            <p:spPr>
              <a:xfrm>
                <a:off x="4868162" y="6162926"/>
                <a:ext cx="493894" cy="256093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502BE1F-AE73-4CB8-A260-A1EECD0FEA10}"/>
                  </a:ext>
                </a:extLst>
              </p:cNvPr>
              <p:cNvSpPr/>
              <p:nvPr/>
            </p:nvSpPr>
            <p:spPr>
              <a:xfrm>
                <a:off x="4355976" y="6162926"/>
                <a:ext cx="512186" cy="256093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AA8C7B7-311C-48C2-9AA7-6D5275399438}"/>
                  </a:ext>
                </a:extLst>
              </p:cNvPr>
              <p:cNvSpPr/>
              <p:nvPr/>
            </p:nvSpPr>
            <p:spPr>
              <a:xfrm>
                <a:off x="7887892" y="6162926"/>
                <a:ext cx="493894" cy="25609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C5F014F-A679-44F4-A1AC-28ADBA10151D}"/>
                  </a:ext>
                </a:extLst>
              </p:cNvPr>
              <p:cNvSpPr/>
              <p:nvPr/>
            </p:nvSpPr>
            <p:spPr>
              <a:xfrm>
                <a:off x="8380294" y="6162926"/>
                <a:ext cx="512186" cy="25609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D5B80DE-FC3C-400B-844B-1FDFDED21E49}"/>
                </a:ext>
              </a:extLst>
            </p:cNvPr>
            <p:cNvGrpSpPr/>
            <p:nvPr/>
          </p:nvGrpSpPr>
          <p:grpSpPr>
            <a:xfrm flipH="1">
              <a:off x="4878491" y="5942092"/>
              <a:ext cx="310970" cy="277000"/>
              <a:chOff x="1475656" y="2587956"/>
              <a:chExt cx="612068" cy="545206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9B2FB985-42F4-4DAF-A6EA-25052E3EDA42}"/>
                  </a:ext>
                </a:extLst>
              </p:cNvPr>
              <p:cNvCxnSpPr/>
              <p:nvPr/>
            </p:nvCxnSpPr>
            <p:spPr>
              <a:xfrm>
                <a:off x="1475656" y="2812286"/>
                <a:ext cx="612068" cy="0"/>
              </a:xfrm>
              <a:prstGeom prst="straightConnector1">
                <a:avLst/>
              </a:prstGeom>
              <a:ln w="254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A50B5C8-49B4-46FE-98A5-E5BE1A52EF24}"/>
                  </a:ext>
                </a:extLst>
              </p:cNvPr>
              <p:cNvSpPr txBox="1"/>
              <p:nvPr/>
            </p:nvSpPr>
            <p:spPr>
              <a:xfrm>
                <a:off x="1702946" y="2587956"/>
                <a:ext cx="363597" cy="5452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GB" sz="1200" dirty="0"/>
              </a:p>
            </p:txBody>
          </p:sp>
        </p:grpSp>
        <p:sp>
          <p:nvSpPr>
            <p:cNvPr id="28" name="Right Arrow 40">
              <a:extLst>
                <a:ext uri="{FF2B5EF4-FFF2-40B4-BE49-F238E27FC236}">
                  <a16:creationId xmlns:a16="http://schemas.microsoft.com/office/drawing/2014/main" id="{91919991-E909-438D-9696-3859E6C29A73}"/>
                </a:ext>
              </a:extLst>
            </p:cNvPr>
            <p:cNvSpPr/>
            <p:nvPr/>
          </p:nvSpPr>
          <p:spPr>
            <a:xfrm flipH="1">
              <a:off x="4667004" y="5864584"/>
              <a:ext cx="192017" cy="253188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41AF5F9-8635-45FF-9BA0-A4C36B754CA8}"/>
                </a:ext>
              </a:extLst>
            </p:cNvPr>
            <p:cNvSpPr txBox="1"/>
            <p:nvPr/>
          </p:nvSpPr>
          <p:spPr>
            <a:xfrm>
              <a:off x="4244748" y="6419019"/>
              <a:ext cx="15266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Barcode Read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D02FD1-5E14-42B7-A78D-9EC3E5EBD14C}"/>
              </a:ext>
            </a:extLst>
          </p:cNvPr>
          <p:cNvSpPr txBox="1"/>
          <p:nvPr/>
        </p:nvSpPr>
        <p:spPr>
          <a:xfrm>
            <a:off x="1048999" y="4091409"/>
            <a:ext cx="1141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Sample 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CBC9333-8F48-4C72-A233-5F018014429C}"/>
              </a:ext>
            </a:extLst>
          </p:cNvPr>
          <p:cNvSpPr txBox="1"/>
          <p:nvPr/>
        </p:nvSpPr>
        <p:spPr>
          <a:xfrm>
            <a:off x="1048999" y="4733353"/>
            <a:ext cx="1141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Sample 2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4DE2327-ED7C-4BAF-82E6-0391C0A59A4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62955" y="4019976"/>
            <a:ext cx="8048816" cy="67802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18A61CB-ECBA-4BAA-A7A4-4AF0F7137E9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62955" y="4648002"/>
            <a:ext cx="8048816" cy="672101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82AFC33B-E0D4-4561-ACF3-24E6007F2BAE}"/>
              </a:ext>
            </a:extLst>
          </p:cNvPr>
          <p:cNvGrpSpPr/>
          <p:nvPr/>
        </p:nvGrpSpPr>
        <p:grpSpPr>
          <a:xfrm>
            <a:off x="3484066" y="5388546"/>
            <a:ext cx="1126313" cy="1126313"/>
            <a:chOff x="1021742" y="1396457"/>
            <a:chExt cx="1080000" cy="1080000"/>
          </a:xfrm>
          <a:solidFill>
            <a:schemeClr val="accent6"/>
          </a:solidFill>
        </p:grpSpPr>
        <p:pic>
          <p:nvPicPr>
            <p:cNvPr id="44" name="Graphic 43" descr="Paper">
              <a:extLst>
                <a:ext uri="{FF2B5EF4-FFF2-40B4-BE49-F238E27FC236}">
                  <a16:creationId xmlns:a16="http://schemas.microsoft.com/office/drawing/2014/main" id="{3D83B901-0165-415D-9E88-95E2227C6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021742" y="1396457"/>
              <a:ext cx="1080000" cy="1080000"/>
            </a:xfrm>
            <a:prstGeom prst="rect">
              <a:avLst/>
            </a:prstGeom>
          </p:spPr>
        </p:pic>
        <p:pic>
          <p:nvPicPr>
            <p:cNvPr id="48" name="Graphic 47" descr="DNA">
              <a:extLst>
                <a:ext uri="{FF2B5EF4-FFF2-40B4-BE49-F238E27FC236}">
                  <a16:creationId xmlns:a16="http://schemas.microsoft.com/office/drawing/2014/main" id="{5544DA90-DDE5-4A99-8296-AD14638D5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201459" y="1726446"/>
              <a:ext cx="489123" cy="489123"/>
            </a:xfrm>
            <a:prstGeom prst="rect">
              <a:avLst/>
            </a:prstGeom>
          </p:spPr>
        </p:pic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244C33E4-1EBB-465B-87E4-9A094AA18DA0}"/>
              </a:ext>
            </a:extLst>
          </p:cNvPr>
          <p:cNvSpPr txBox="1"/>
          <p:nvPr/>
        </p:nvSpPr>
        <p:spPr>
          <a:xfrm>
            <a:off x="1800124" y="5777999"/>
            <a:ext cx="1862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Barcode 1 Read </a:t>
            </a:r>
          </a:p>
        </p:txBody>
      </p:sp>
      <p:pic>
        <p:nvPicPr>
          <p:cNvPr id="50" name="Graphic 49" descr="DNA">
            <a:extLst>
              <a:ext uri="{FF2B5EF4-FFF2-40B4-BE49-F238E27FC236}">
                <a16:creationId xmlns:a16="http://schemas.microsoft.com/office/drawing/2014/main" id="{FC83544A-BF4A-4294-9112-B82C371606B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752077" y="1785562"/>
            <a:ext cx="784562" cy="784562"/>
          </a:xfrm>
          <a:prstGeom prst="rect">
            <a:avLst/>
          </a:prstGeom>
        </p:spPr>
      </p:pic>
      <p:sp>
        <p:nvSpPr>
          <p:cNvPr id="8" name="Left Brace 7">
            <a:extLst>
              <a:ext uri="{FF2B5EF4-FFF2-40B4-BE49-F238E27FC236}">
                <a16:creationId xmlns:a16="http://schemas.microsoft.com/office/drawing/2014/main" id="{4A2202F0-9160-45ED-ACAF-7F5479384ED5}"/>
              </a:ext>
            </a:extLst>
          </p:cNvPr>
          <p:cNvSpPr/>
          <p:nvPr/>
        </p:nvSpPr>
        <p:spPr>
          <a:xfrm>
            <a:off x="2262955" y="1501074"/>
            <a:ext cx="336467" cy="1115352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E15FE4-2D3C-4DAE-AD7F-876C1B617935}"/>
              </a:ext>
            </a:extLst>
          </p:cNvPr>
          <p:cNvSpPr/>
          <p:nvPr/>
        </p:nvSpPr>
        <p:spPr>
          <a:xfrm>
            <a:off x="1584959" y="2658205"/>
            <a:ext cx="1138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Pooled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3786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4" grpId="0"/>
      <p:bldP spid="37" grpId="0"/>
      <p:bldP spid="38" grpId="0"/>
      <p:bldP spid="49" grpId="0"/>
      <p:bldP spid="8" grpId="0" animBg="1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078FF-3039-4280-9EF3-C8CB0B576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4763"/>
            <a:ext cx="121920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So For a Paired End, Single Index Multiplexed Library….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6F9B53-43C0-416C-8264-BB4DC688BC50}"/>
              </a:ext>
            </a:extLst>
          </p:cNvPr>
          <p:cNvSpPr txBox="1"/>
          <p:nvPr/>
        </p:nvSpPr>
        <p:spPr>
          <a:xfrm>
            <a:off x="420014" y="3938137"/>
            <a:ext cx="1101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Library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AB18CE-4E5C-49B5-B199-89828948B9BD}"/>
              </a:ext>
            </a:extLst>
          </p:cNvPr>
          <p:cNvSpPr txBox="1"/>
          <p:nvPr/>
        </p:nvSpPr>
        <p:spPr>
          <a:xfrm>
            <a:off x="1282025" y="3083306"/>
            <a:ext cx="1420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Sequence</a:t>
            </a:r>
          </a:p>
        </p:txBody>
      </p:sp>
      <p:pic>
        <p:nvPicPr>
          <p:cNvPr id="5" name="Graphic 4" descr="DNA">
            <a:extLst>
              <a:ext uri="{FF2B5EF4-FFF2-40B4-BE49-F238E27FC236}">
                <a16:creationId xmlns:a16="http://schemas.microsoft.com/office/drawing/2014/main" id="{CC9DDD12-D79F-4824-9859-DD6AAE145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8235" y="3169104"/>
            <a:ext cx="784562" cy="78456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AC5429D-0A94-431D-8071-679A7CB8EA8F}"/>
              </a:ext>
            </a:extLst>
          </p:cNvPr>
          <p:cNvGrpSpPr/>
          <p:nvPr/>
        </p:nvGrpSpPr>
        <p:grpSpPr>
          <a:xfrm>
            <a:off x="3080846" y="2227929"/>
            <a:ext cx="1080000" cy="1080000"/>
            <a:chOff x="1021742" y="1396457"/>
            <a:chExt cx="1080000" cy="1080000"/>
          </a:xfrm>
          <a:solidFill>
            <a:schemeClr val="tx2"/>
          </a:solidFill>
        </p:grpSpPr>
        <p:pic>
          <p:nvPicPr>
            <p:cNvPr id="7" name="Graphic 6" descr="Paper">
              <a:extLst>
                <a:ext uri="{FF2B5EF4-FFF2-40B4-BE49-F238E27FC236}">
                  <a16:creationId xmlns:a16="http://schemas.microsoft.com/office/drawing/2014/main" id="{824B9B09-4BDE-42EC-A48A-0AEA8A87C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21742" y="1396457"/>
              <a:ext cx="1080000" cy="1080000"/>
            </a:xfrm>
            <a:prstGeom prst="rect">
              <a:avLst/>
            </a:prstGeom>
          </p:spPr>
        </p:pic>
        <p:pic>
          <p:nvPicPr>
            <p:cNvPr id="8" name="Graphic 7" descr="DNA">
              <a:extLst>
                <a:ext uri="{FF2B5EF4-FFF2-40B4-BE49-F238E27FC236}">
                  <a16:creationId xmlns:a16="http://schemas.microsoft.com/office/drawing/2014/main" id="{34BF3A1A-B4F2-4B8C-90E8-BDA0B22D5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01459" y="1726446"/>
              <a:ext cx="489123" cy="489123"/>
            </a:xfrm>
            <a:prstGeom prst="rect">
              <a:avLst/>
            </a:prstGeom>
          </p:spPr>
        </p:pic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F653570-D43C-4D4C-AFF0-1ABCF77FAE5B}"/>
              </a:ext>
            </a:extLst>
          </p:cNvPr>
          <p:cNvCxnSpPr>
            <a:cxnSpLocks/>
          </p:cNvCxnSpPr>
          <p:nvPr/>
        </p:nvCxnSpPr>
        <p:spPr>
          <a:xfrm flipV="1">
            <a:off x="1343489" y="3613062"/>
            <a:ext cx="1404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05303C4-0AD7-49DA-9E1F-383F0A754927}"/>
              </a:ext>
            </a:extLst>
          </p:cNvPr>
          <p:cNvSpPr txBox="1"/>
          <p:nvPr/>
        </p:nvSpPr>
        <p:spPr>
          <a:xfrm>
            <a:off x="2836880" y="1840286"/>
            <a:ext cx="1324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Insert R1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B04811E2-60F8-4842-B3A1-7FBD7BEBA566}"/>
              </a:ext>
            </a:extLst>
          </p:cNvPr>
          <p:cNvSpPr/>
          <p:nvPr/>
        </p:nvSpPr>
        <p:spPr>
          <a:xfrm>
            <a:off x="6628780" y="1808761"/>
            <a:ext cx="776569" cy="3662351"/>
          </a:xfrm>
          <a:prstGeom prst="leftBrace">
            <a:avLst>
              <a:gd name="adj1" fmla="val 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C987339-2A42-4E9F-8BC8-1C7724DC9474}"/>
              </a:ext>
            </a:extLst>
          </p:cNvPr>
          <p:cNvGrpSpPr/>
          <p:nvPr/>
        </p:nvGrpSpPr>
        <p:grpSpPr>
          <a:xfrm>
            <a:off x="7485924" y="3575623"/>
            <a:ext cx="1080000" cy="1080000"/>
            <a:chOff x="1021742" y="1396457"/>
            <a:chExt cx="1080000" cy="1080000"/>
          </a:xfrm>
          <a:solidFill>
            <a:srgbClr val="C530D0"/>
          </a:solidFill>
        </p:grpSpPr>
        <p:pic>
          <p:nvPicPr>
            <p:cNvPr id="20" name="Graphic 19" descr="Paper">
              <a:extLst>
                <a:ext uri="{FF2B5EF4-FFF2-40B4-BE49-F238E27FC236}">
                  <a16:creationId xmlns:a16="http://schemas.microsoft.com/office/drawing/2014/main" id="{EF935BA6-AC4E-407C-BB9D-E5A94611A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21742" y="1396457"/>
              <a:ext cx="1080000" cy="1080000"/>
            </a:xfrm>
            <a:prstGeom prst="rect">
              <a:avLst/>
            </a:prstGeom>
          </p:spPr>
        </p:pic>
        <p:pic>
          <p:nvPicPr>
            <p:cNvPr id="21" name="Graphic 20" descr="DNA">
              <a:extLst>
                <a:ext uri="{FF2B5EF4-FFF2-40B4-BE49-F238E27FC236}">
                  <a16:creationId xmlns:a16="http://schemas.microsoft.com/office/drawing/2014/main" id="{A5E0A7F9-0101-43FB-8C9D-3D4559273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01459" y="1726446"/>
              <a:ext cx="489123" cy="489123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1C23616-3781-4C6B-8876-14C1C3431BE9}"/>
              </a:ext>
            </a:extLst>
          </p:cNvPr>
          <p:cNvGrpSpPr/>
          <p:nvPr/>
        </p:nvGrpSpPr>
        <p:grpSpPr>
          <a:xfrm>
            <a:off x="7490913" y="2477691"/>
            <a:ext cx="1080000" cy="1080000"/>
            <a:chOff x="1021742" y="1396457"/>
            <a:chExt cx="1080000" cy="1080000"/>
          </a:xfrm>
          <a:solidFill>
            <a:srgbClr val="92D050"/>
          </a:solidFill>
        </p:grpSpPr>
        <p:pic>
          <p:nvPicPr>
            <p:cNvPr id="23" name="Graphic 22" descr="Paper">
              <a:extLst>
                <a:ext uri="{FF2B5EF4-FFF2-40B4-BE49-F238E27FC236}">
                  <a16:creationId xmlns:a16="http://schemas.microsoft.com/office/drawing/2014/main" id="{33927653-695B-499C-8D24-4D9FB61CD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21742" y="1396457"/>
              <a:ext cx="1080000" cy="1080000"/>
            </a:xfrm>
            <a:prstGeom prst="rect">
              <a:avLst/>
            </a:prstGeom>
          </p:spPr>
        </p:pic>
        <p:pic>
          <p:nvPicPr>
            <p:cNvPr id="24" name="Graphic 23" descr="DNA">
              <a:extLst>
                <a:ext uri="{FF2B5EF4-FFF2-40B4-BE49-F238E27FC236}">
                  <a16:creationId xmlns:a16="http://schemas.microsoft.com/office/drawing/2014/main" id="{41CBD5A2-B682-48E9-83E6-E23AECA30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201459" y="1726446"/>
              <a:ext cx="489123" cy="48912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C97BA46-63D7-4845-9665-8F0BBEBBF3A2}"/>
              </a:ext>
            </a:extLst>
          </p:cNvPr>
          <p:cNvGrpSpPr/>
          <p:nvPr/>
        </p:nvGrpSpPr>
        <p:grpSpPr>
          <a:xfrm>
            <a:off x="3988951" y="3544971"/>
            <a:ext cx="1126313" cy="1126313"/>
            <a:chOff x="1021742" y="1396457"/>
            <a:chExt cx="1080000" cy="1080000"/>
          </a:xfrm>
          <a:solidFill>
            <a:schemeClr val="accent6"/>
          </a:solidFill>
        </p:grpSpPr>
        <p:pic>
          <p:nvPicPr>
            <p:cNvPr id="26" name="Graphic 25" descr="Paper">
              <a:extLst>
                <a:ext uri="{FF2B5EF4-FFF2-40B4-BE49-F238E27FC236}">
                  <a16:creationId xmlns:a16="http://schemas.microsoft.com/office/drawing/2014/main" id="{BC62DE39-04EE-4393-935A-B78C92B3D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021742" y="1396457"/>
              <a:ext cx="1080000" cy="1080000"/>
            </a:xfrm>
            <a:prstGeom prst="rect">
              <a:avLst/>
            </a:prstGeom>
          </p:spPr>
        </p:pic>
        <p:pic>
          <p:nvPicPr>
            <p:cNvPr id="27" name="Graphic 26" descr="DNA">
              <a:extLst>
                <a:ext uri="{FF2B5EF4-FFF2-40B4-BE49-F238E27FC236}">
                  <a16:creationId xmlns:a16="http://schemas.microsoft.com/office/drawing/2014/main" id="{F10E0EC1-A497-4516-8FC7-73520A725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201459" y="1726446"/>
              <a:ext cx="489123" cy="489123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6C153A1-9650-42BD-BB01-A4D505C2538D}"/>
              </a:ext>
            </a:extLst>
          </p:cNvPr>
          <p:cNvSpPr txBox="1"/>
          <p:nvPr/>
        </p:nvSpPr>
        <p:spPr>
          <a:xfrm>
            <a:off x="4552108" y="1808762"/>
            <a:ext cx="1324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Insert R2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0DFA7A4-8AAD-419A-94EB-8E7F57C692D5}"/>
              </a:ext>
            </a:extLst>
          </p:cNvPr>
          <p:cNvGrpSpPr/>
          <p:nvPr/>
        </p:nvGrpSpPr>
        <p:grpSpPr>
          <a:xfrm>
            <a:off x="4768437" y="2207006"/>
            <a:ext cx="1080000" cy="1080000"/>
            <a:chOff x="1021742" y="1396457"/>
            <a:chExt cx="1080000" cy="1080000"/>
          </a:xfrm>
          <a:solidFill>
            <a:schemeClr val="tx2"/>
          </a:solidFill>
        </p:grpSpPr>
        <p:pic>
          <p:nvPicPr>
            <p:cNvPr id="30" name="Graphic 29" descr="Paper">
              <a:extLst>
                <a:ext uri="{FF2B5EF4-FFF2-40B4-BE49-F238E27FC236}">
                  <a16:creationId xmlns:a16="http://schemas.microsoft.com/office/drawing/2014/main" id="{0943D2A6-0EBE-4C7B-B783-EAD2E9382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21742" y="1396457"/>
              <a:ext cx="1080000" cy="1080000"/>
            </a:xfrm>
            <a:prstGeom prst="rect">
              <a:avLst/>
            </a:prstGeom>
          </p:spPr>
        </p:pic>
        <p:pic>
          <p:nvPicPr>
            <p:cNvPr id="31" name="Graphic 30" descr="DNA">
              <a:extLst>
                <a:ext uri="{FF2B5EF4-FFF2-40B4-BE49-F238E27FC236}">
                  <a16:creationId xmlns:a16="http://schemas.microsoft.com/office/drawing/2014/main" id="{8BECB9D1-331D-4170-A920-00CA32909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01459" y="1726446"/>
              <a:ext cx="489123" cy="489123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2BAC5A2-14E0-475E-8B7A-DE7299B9393F}"/>
              </a:ext>
            </a:extLst>
          </p:cNvPr>
          <p:cNvGrpSpPr/>
          <p:nvPr/>
        </p:nvGrpSpPr>
        <p:grpSpPr>
          <a:xfrm>
            <a:off x="8876043" y="2467894"/>
            <a:ext cx="1080000" cy="1080000"/>
            <a:chOff x="1021742" y="1396457"/>
            <a:chExt cx="1080000" cy="1080000"/>
          </a:xfrm>
          <a:solidFill>
            <a:srgbClr val="92D050"/>
          </a:solidFill>
        </p:grpSpPr>
        <p:pic>
          <p:nvPicPr>
            <p:cNvPr id="33" name="Graphic 32" descr="Paper">
              <a:extLst>
                <a:ext uri="{FF2B5EF4-FFF2-40B4-BE49-F238E27FC236}">
                  <a16:creationId xmlns:a16="http://schemas.microsoft.com/office/drawing/2014/main" id="{8394624C-AF18-46BC-BDF7-EA87A996C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21742" y="1396457"/>
              <a:ext cx="1080000" cy="1080000"/>
            </a:xfrm>
            <a:prstGeom prst="rect">
              <a:avLst/>
            </a:prstGeom>
          </p:spPr>
        </p:pic>
        <p:pic>
          <p:nvPicPr>
            <p:cNvPr id="34" name="Graphic 33" descr="DNA">
              <a:extLst>
                <a:ext uri="{FF2B5EF4-FFF2-40B4-BE49-F238E27FC236}">
                  <a16:creationId xmlns:a16="http://schemas.microsoft.com/office/drawing/2014/main" id="{16FD3109-BCBA-4A22-9496-D5290568F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201459" y="1726446"/>
              <a:ext cx="489123" cy="489123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5186FB-98D1-4854-BD5E-5F074F19D32C}"/>
              </a:ext>
            </a:extLst>
          </p:cNvPr>
          <p:cNvGrpSpPr/>
          <p:nvPr/>
        </p:nvGrpSpPr>
        <p:grpSpPr>
          <a:xfrm>
            <a:off x="8876043" y="3610173"/>
            <a:ext cx="1080000" cy="1080000"/>
            <a:chOff x="1021742" y="1396457"/>
            <a:chExt cx="1080000" cy="1080000"/>
          </a:xfrm>
          <a:solidFill>
            <a:srgbClr val="C530D0"/>
          </a:solidFill>
        </p:grpSpPr>
        <p:pic>
          <p:nvPicPr>
            <p:cNvPr id="36" name="Graphic 35" descr="Paper">
              <a:extLst>
                <a:ext uri="{FF2B5EF4-FFF2-40B4-BE49-F238E27FC236}">
                  <a16:creationId xmlns:a16="http://schemas.microsoft.com/office/drawing/2014/main" id="{74B6243B-0E63-4B54-B242-DEDAB2D6E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21742" y="1396457"/>
              <a:ext cx="1080000" cy="1080000"/>
            </a:xfrm>
            <a:prstGeom prst="rect">
              <a:avLst/>
            </a:prstGeom>
          </p:spPr>
        </p:pic>
        <p:pic>
          <p:nvPicPr>
            <p:cNvPr id="37" name="Graphic 36" descr="DNA">
              <a:extLst>
                <a:ext uri="{FF2B5EF4-FFF2-40B4-BE49-F238E27FC236}">
                  <a16:creationId xmlns:a16="http://schemas.microsoft.com/office/drawing/2014/main" id="{63421CE7-1E66-475D-996C-DFAA94568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01459" y="1726446"/>
              <a:ext cx="489123" cy="489123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9796CD39-28F2-496B-B2AB-A05E7AC4A3D2}"/>
              </a:ext>
            </a:extLst>
          </p:cNvPr>
          <p:cNvSpPr txBox="1"/>
          <p:nvPr/>
        </p:nvSpPr>
        <p:spPr>
          <a:xfrm>
            <a:off x="7295417" y="2060767"/>
            <a:ext cx="1324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Insert R1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EC9CC45-D0DB-4A47-AB95-CB6F940CD589}"/>
              </a:ext>
            </a:extLst>
          </p:cNvPr>
          <p:cNvSpPr txBox="1"/>
          <p:nvPr/>
        </p:nvSpPr>
        <p:spPr>
          <a:xfrm>
            <a:off x="8853820" y="2056454"/>
            <a:ext cx="1324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Insert R2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60C4E90-D524-4472-AAF3-6BD42F447801}"/>
              </a:ext>
            </a:extLst>
          </p:cNvPr>
          <p:cNvSpPr txBox="1"/>
          <p:nvPr/>
        </p:nvSpPr>
        <p:spPr>
          <a:xfrm>
            <a:off x="9978266" y="2786858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Sample 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08E7736-7D14-480A-A2F3-4C7E4D64D75B}"/>
              </a:ext>
            </a:extLst>
          </p:cNvPr>
          <p:cNvSpPr txBox="1"/>
          <p:nvPr/>
        </p:nvSpPr>
        <p:spPr>
          <a:xfrm>
            <a:off x="10056550" y="3933070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Sample 2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3948AB1-CD2A-47D8-8183-1E60D4AF18B2}"/>
              </a:ext>
            </a:extLst>
          </p:cNvPr>
          <p:cNvCxnSpPr>
            <a:cxnSpLocks/>
          </p:cNvCxnSpPr>
          <p:nvPr/>
        </p:nvCxnSpPr>
        <p:spPr>
          <a:xfrm>
            <a:off x="8687154" y="4695360"/>
            <a:ext cx="0" cy="5153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82EA90B4-3A48-431C-A724-8EE44308A06A}"/>
              </a:ext>
            </a:extLst>
          </p:cNvPr>
          <p:cNvSpPr txBox="1"/>
          <p:nvPr/>
        </p:nvSpPr>
        <p:spPr>
          <a:xfrm>
            <a:off x="8398208" y="5171405"/>
            <a:ext cx="65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/>
              <a:t>ect</a:t>
            </a:r>
            <a:r>
              <a:rPr lang="en-GB" sz="2400" b="1" dirty="0"/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8DA407D-A3F1-4709-93F0-5F3E325EDD9C}"/>
              </a:ext>
            </a:extLst>
          </p:cNvPr>
          <p:cNvSpPr txBox="1"/>
          <p:nvPr/>
        </p:nvSpPr>
        <p:spPr>
          <a:xfrm>
            <a:off x="3826299" y="4568060"/>
            <a:ext cx="1451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Barcode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448287-BA19-4F59-B27A-3C2767AD7DCE}"/>
              </a:ext>
            </a:extLst>
          </p:cNvPr>
          <p:cNvSpPr/>
          <p:nvPr/>
        </p:nvSpPr>
        <p:spPr>
          <a:xfrm>
            <a:off x="3497164" y="6082313"/>
            <a:ext cx="5068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So what is actually in these files?</a:t>
            </a:r>
          </a:p>
        </p:txBody>
      </p:sp>
    </p:spTree>
    <p:extLst>
      <p:ext uri="{BB962C8B-B14F-4D97-AF65-F5344CB8AC3E}">
        <p14:creationId xmlns:p14="http://schemas.microsoft.com/office/powerpoint/2010/main" val="418114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4412" y="1377780"/>
            <a:ext cx="1028037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urier New" pitchFamily="49" charset="0"/>
                <a:cs typeface="Courier New" pitchFamily="49" charset="0"/>
              </a:rPr>
              <a:t>@HWUSI-EAS611:34:6669YAAXX:1:1:5069:1159 1:N:0:</a:t>
            </a:r>
          </a:p>
          <a:p>
            <a:r>
              <a:rPr lang="en-GB" sz="2800" dirty="0">
                <a:latin typeface="Courier New" pitchFamily="49" charset="0"/>
                <a:cs typeface="Courier New" pitchFamily="49" charset="0"/>
              </a:rPr>
              <a:t>TCGATAATACCGTTTTTTTCCGTTTGATGTTGATACCATT</a:t>
            </a:r>
          </a:p>
          <a:p>
            <a:r>
              <a:rPr lang="en-GB" sz="2800" dirty="0">
                <a:latin typeface="Courier New" pitchFamily="49" charset="0"/>
                <a:cs typeface="Courier New" pitchFamily="49" charset="0"/>
              </a:rPr>
              <a:t>+</a:t>
            </a:r>
          </a:p>
          <a:p>
            <a:r>
              <a:rPr lang="en-GB" sz="2800" dirty="0">
                <a:latin typeface="Courier New" pitchFamily="49" charset="0"/>
                <a:cs typeface="Courier New" pitchFamily="49" charset="0"/>
              </a:rPr>
              <a:t>IIHIIHIIIIIIIIIIIIIIIIIIIIIIIHIIIIHIIIII</a:t>
            </a:r>
          </a:p>
          <a:p>
            <a:r>
              <a:rPr lang="en-GB" sz="2800" dirty="0">
                <a:latin typeface="Courier New" pitchFamily="49" charset="0"/>
                <a:cs typeface="Courier New" pitchFamily="49" charset="0"/>
              </a:rPr>
              <a:t>@HWUSI-EAS611:34:6669YAAXX:1:1:5243:1158 1:N:0:</a:t>
            </a:r>
          </a:p>
          <a:p>
            <a:r>
              <a:rPr lang="en-GB" sz="2800" dirty="0">
                <a:latin typeface="Courier New" pitchFamily="49" charset="0"/>
                <a:cs typeface="Courier New" pitchFamily="49" charset="0"/>
              </a:rPr>
              <a:t>TATCTGTAGATTTCACAGACTCAAATGTAAATATGCAGAG</a:t>
            </a:r>
          </a:p>
          <a:p>
            <a:r>
              <a:rPr lang="en-GB" sz="2800" dirty="0">
                <a:latin typeface="Courier New" pitchFamily="49" charset="0"/>
                <a:cs typeface="Courier New" pitchFamily="49" charset="0"/>
              </a:rPr>
              <a:t>+</a:t>
            </a:r>
          </a:p>
          <a:p>
            <a:r>
              <a:rPr lang="en-GB" sz="2800" dirty="0">
                <a:latin typeface="Courier New" pitchFamily="49" charset="0"/>
                <a:cs typeface="Courier New" pitchFamily="49" charset="0"/>
              </a:rPr>
              <a:t>DF=DBD&lt;BBFGGGGGGGBD@GGGD4@CA3CGG&gt;DDD:D,B</a:t>
            </a:r>
          </a:p>
          <a:p>
            <a:r>
              <a:rPr lang="en-GB" sz="2800" dirty="0">
                <a:latin typeface="Courier New" pitchFamily="49" charset="0"/>
                <a:cs typeface="Courier New" pitchFamily="49" charset="0"/>
              </a:rPr>
              <a:t>@HWUSI-EAS611:34:6669YAAXX:1:1:5266:1162 1:N:0:</a:t>
            </a:r>
          </a:p>
          <a:p>
            <a:r>
              <a:rPr lang="en-GB" sz="2800" dirty="0">
                <a:latin typeface="Courier New" pitchFamily="49" charset="0"/>
                <a:cs typeface="Courier New" pitchFamily="49" charset="0"/>
              </a:rPr>
              <a:t>GGAGGAAGTATCACTTCCTTGCCTGCCTCCTCTGGGGCCT</a:t>
            </a:r>
          </a:p>
          <a:p>
            <a:r>
              <a:rPr lang="en-GB" sz="2800" dirty="0">
                <a:latin typeface="Courier New" pitchFamily="49" charset="0"/>
                <a:cs typeface="Courier New" pitchFamily="49" charset="0"/>
              </a:rPr>
              <a:t>+</a:t>
            </a:r>
          </a:p>
          <a:p>
            <a:r>
              <a:rPr lang="en-GB" sz="2800" dirty="0">
                <a:latin typeface="Courier New" pitchFamily="49" charset="0"/>
                <a:cs typeface="Courier New" pitchFamily="49" charset="0"/>
              </a:rPr>
              <a:t>:GBGGGGGGGGGDGGDEDGGDGGGGDHHDHGHHGBGG:GG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err="1"/>
              <a:t>FastQ</a:t>
            </a:r>
            <a:r>
              <a:rPr lang="en-GB" dirty="0"/>
              <a:t> Format Data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824059-837B-42AD-886A-3BA75FC9C219}"/>
              </a:ext>
            </a:extLst>
          </p:cNvPr>
          <p:cNvSpPr/>
          <p:nvPr/>
        </p:nvSpPr>
        <p:spPr>
          <a:xfrm>
            <a:off x="1504412" y="1340710"/>
            <a:ext cx="10081400" cy="1728188"/>
          </a:xfrm>
          <a:prstGeom prst="rect">
            <a:avLst/>
          </a:prstGeom>
          <a:solidFill>
            <a:srgbClr val="DDDDDD">
              <a:alpha val="50196"/>
            </a:srgb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C28DCA-F470-4272-9423-5D7CEEE9C9A8}"/>
              </a:ext>
            </a:extLst>
          </p:cNvPr>
          <p:cNvSpPr/>
          <p:nvPr/>
        </p:nvSpPr>
        <p:spPr>
          <a:xfrm>
            <a:off x="1504412" y="3068898"/>
            <a:ext cx="10081400" cy="1728188"/>
          </a:xfrm>
          <a:prstGeom prst="rect">
            <a:avLst/>
          </a:prstGeom>
          <a:solidFill>
            <a:schemeClr val="accent6">
              <a:lumMod val="40000"/>
              <a:lumOff val="60000"/>
              <a:alpha val="50196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A0D7F1-CB98-407D-B38C-124467B6A003}"/>
              </a:ext>
            </a:extLst>
          </p:cNvPr>
          <p:cNvSpPr/>
          <p:nvPr/>
        </p:nvSpPr>
        <p:spPr>
          <a:xfrm>
            <a:off x="1504412" y="4797086"/>
            <a:ext cx="10081400" cy="1728188"/>
          </a:xfrm>
          <a:prstGeom prst="rect">
            <a:avLst/>
          </a:prstGeom>
          <a:solidFill>
            <a:schemeClr val="accent4">
              <a:lumMod val="60000"/>
              <a:lumOff val="40000"/>
              <a:alpha val="50196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696BF4-1138-44C8-A969-9F626D5B9AD0}"/>
              </a:ext>
            </a:extLst>
          </p:cNvPr>
          <p:cNvSpPr txBox="1"/>
          <p:nvPr/>
        </p:nvSpPr>
        <p:spPr>
          <a:xfrm>
            <a:off x="45149" y="2065886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Sequence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6F1146-4674-45ED-9195-D26987AD6180}"/>
              </a:ext>
            </a:extLst>
          </p:cNvPr>
          <p:cNvSpPr txBox="1"/>
          <p:nvPr/>
        </p:nvSpPr>
        <p:spPr>
          <a:xfrm>
            <a:off x="45149" y="3795799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Sequence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24E622-6634-4D62-902A-76151DF102D7}"/>
              </a:ext>
            </a:extLst>
          </p:cNvPr>
          <p:cNvSpPr txBox="1"/>
          <p:nvPr/>
        </p:nvSpPr>
        <p:spPr>
          <a:xfrm>
            <a:off x="45149" y="5523987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Sequence 3</a:t>
            </a:r>
          </a:p>
        </p:txBody>
      </p:sp>
    </p:spTree>
    <p:extLst>
      <p:ext uri="{BB962C8B-B14F-4D97-AF65-F5344CB8AC3E}">
        <p14:creationId xmlns:p14="http://schemas.microsoft.com/office/powerpoint/2010/main" val="103116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Point of QC? An Example…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35200" y="2101406"/>
            <a:ext cx="5124417" cy="4325750"/>
            <a:chOff x="3071581" y="1340711"/>
            <a:chExt cx="4904285" cy="541003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700" y="1340711"/>
              <a:ext cx="4040166" cy="499682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683914" y="6381410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PC1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71581" y="3654455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PC2</a:t>
              </a:r>
            </a:p>
          </p:txBody>
        </p:sp>
      </p:grpSp>
      <p:sp>
        <p:nvSpPr>
          <p:cNvPr id="9" name="Oval 8"/>
          <p:cNvSpPr/>
          <p:nvPr/>
        </p:nvSpPr>
        <p:spPr>
          <a:xfrm rot="2230078">
            <a:off x="3413922" y="1958380"/>
            <a:ext cx="1539467" cy="21934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816100" y="2000874"/>
            <a:ext cx="3744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/>
              <a:t>PC2 Genes (85 total)</a:t>
            </a:r>
            <a:endParaRPr lang="en-GB" sz="3200" dirty="0"/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9652CF56-E3CC-49D2-86BD-80992BDD190A}"/>
              </a:ext>
            </a:extLst>
          </p:cNvPr>
          <p:cNvCxnSpPr>
            <a:cxnSpLocks/>
            <a:stCxn id="9" idx="0"/>
            <a:endCxn id="11" idx="0"/>
          </p:cNvCxnSpPr>
          <p:nvPr/>
        </p:nvCxnSpPr>
        <p:spPr>
          <a:xfrm rot="5400000" flipH="1" flipV="1">
            <a:off x="6677158" y="169958"/>
            <a:ext cx="180285" cy="3842119"/>
          </a:xfrm>
          <a:prstGeom prst="bentConnector3">
            <a:avLst>
              <a:gd name="adj1" fmla="val 250370"/>
            </a:avLst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6E45900-8FF3-4751-A072-1B866159417F}"/>
              </a:ext>
            </a:extLst>
          </p:cNvPr>
          <p:cNvSpPr/>
          <p:nvPr/>
        </p:nvSpPr>
        <p:spPr>
          <a:xfrm>
            <a:off x="6732385" y="2753386"/>
            <a:ext cx="44646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No clear biological theme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No clear connection to system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0936C7-BD07-40EA-BF79-4F02F2EA22C0}"/>
              </a:ext>
            </a:extLst>
          </p:cNvPr>
          <p:cNvSpPr/>
          <p:nvPr/>
        </p:nvSpPr>
        <p:spPr>
          <a:xfrm>
            <a:off x="7327858" y="4509150"/>
            <a:ext cx="32736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/>
              <a:t>What is going on?</a:t>
            </a:r>
          </a:p>
        </p:txBody>
      </p:sp>
    </p:spTree>
    <p:extLst>
      <p:ext uri="{BB962C8B-B14F-4D97-AF65-F5344CB8AC3E}">
        <p14:creationId xmlns:p14="http://schemas.microsoft.com/office/powerpoint/2010/main" val="330593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GB" dirty="0"/>
              <a:t>A Single </a:t>
            </a:r>
            <a:r>
              <a:rPr lang="en-GB" dirty="0" err="1"/>
              <a:t>FastQ</a:t>
            </a:r>
            <a:r>
              <a:rPr lang="en-GB" dirty="0"/>
              <a:t> Entry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71444" y="3789050"/>
            <a:ext cx="7813085" cy="25923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Header - starts with @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Base calls (can include N or IUPAC codes)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Mid-line - starts with + usually empty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Quality scores (= </a:t>
            </a:r>
            <a:r>
              <a:rPr lang="en-GB" dirty="0" err="1"/>
              <a:t>Phred</a:t>
            </a:r>
            <a:r>
              <a:rPr lang="en-GB" dirty="0"/>
              <a:t> Scores)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9420" y="1499290"/>
            <a:ext cx="8929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urier New" pitchFamily="49" charset="0"/>
                <a:cs typeface="Courier New" pitchFamily="49" charset="0"/>
              </a:rPr>
              <a:t>@HWUSI-EAS611:34:6669YAAXX:1:1:5266:1162 1:N:0:</a:t>
            </a:r>
          </a:p>
          <a:p>
            <a:r>
              <a:rPr lang="en-GB" sz="2400" dirty="0">
                <a:latin typeface="Courier New" pitchFamily="49" charset="0"/>
                <a:cs typeface="Courier New" pitchFamily="49" charset="0"/>
              </a:rPr>
              <a:t>GGAGGAAGTATCACTTCCTTGCCTGCCTCCTCTGGGGCCT</a:t>
            </a:r>
          </a:p>
          <a:p>
            <a:r>
              <a:rPr lang="en-GB" sz="2400" dirty="0">
                <a:latin typeface="Courier New" pitchFamily="49" charset="0"/>
                <a:cs typeface="Courier New" pitchFamily="49" charset="0"/>
              </a:rPr>
              <a:t>+</a:t>
            </a:r>
          </a:p>
          <a:p>
            <a:r>
              <a:rPr lang="en-GB" sz="2400" dirty="0">
                <a:latin typeface="Courier New" pitchFamily="49" charset="0"/>
                <a:cs typeface="Courier New" pitchFamily="49" charset="0"/>
              </a:rPr>
              <a:t>:GBGGGGGGGGGDGGDEDGGDGGGGDHHDHGHHGBGG:GG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C555A8-252F-4D14-9B98-13543768F36D}"/>
              </a:ext>
            </a:extLst>
          </p:cNvPr>
          <p:cNvSpPr txBox="1"/>
          <p:nvPr/>
        </p:nvSpPr>
        <p:spPr>
          <a:xfrm>
            <a:off x="1560026" y="155716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4A9C4D-BC7E-48D2-94FB-7C3684256873}"/>
              </a:ext>
            </a:extLst>
          </p:cNvPr>
          <p:cNvSpPr txBox="1"/>
          <p:nvPr/>
        </p:nvSpPr>
        <p:spPr>
          <a:xfrm>
            <a:off x="1560026" y="189974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2.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859F8-6AE3-4355-8BBE-05D6B233E7D8}"/>
              </a:ext>
            </a:extLst>
          </p:cNvPr>
          <p:cNvSpPr txBox="1"/>
          <p:nvPr/>
        </p:nvSpPr>
        <p:spPr>
          <a:xfrm>
            <a:off x="1558423" y="2267558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3.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D7911F-66DF-42BD-9C22-10F9012BA473}"/>
              </a:ext>
            </a:extLst>
          </p:cNvPr>
          <p:cNvSpPr txBox="1"/>
          <p:nvPr/>
        </p:nvSpPr>
        <p:spPr>
          <a:xfrm>
            <a:off x="1558423" y="2655634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2135306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Illumina Header Sections (Line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9505" y="2060810"/>
            <a:ext cx="8229600" cy="4446090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Starts with @ 		(required by </a:t>
            </a:r>
            <a:r>
              <a:rPr lang="en-GB" dirty="0" err="1"/>
              <a:t>fastq</a:t>
            </a:r>
            <a:r>
              <a:rPr lang="en-GB" dirty="0"/>
              <a:t> spec)</a:t>
            </a:r>
          </a:p>
          <a:p>
            <a:r>
              <a:rPr lang="en-GB" dirty="0"/>
              <a:t>Instrument ID 		(</a:t>
            </a:r>
            <a:r>
              <a:rPr lang="en-GB" dirty="0">
                <a:cs typeface="Courier New" pitchFamily="49" charset="0"/>
              </a:rPr>
              <a:t>HWUSI-EAS611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GB" dirty="0">
                <a:cs typeface="Courier New" pitchFamily="49" charset="0"/>
              </a:rPr>
              <a:t>Run number 		(34)</a:t>
            </a:r>
          </a:p>
          <a:p>
            <a:r>
              <a:rPr lang="en-GB" dirty="0" err="1">
                <a:cs typeface="Courier New" pitchFamily="49" charset="0"/>
              </a:rPr>
              <a:t>Flowcell</a:t>
            </a:r>
            <a:r>
              <a:rPr lang="en-GB" dirty="0">
                <a:cs typeface="Courier New" pitchFamily="49" charset="0"/>
              </a:rPr>
              <a:t> ID 		(6669YAAXX)</a:t>
            </a:r>
          </a:p>
          <a:p>
            <a:r>
              <a:rPr lang="en-GB" dirty="0">
                <a:cs typeface="Courier New" pitchFamily="49" charset="0"/>
              </a:rPr>
              <a:t>Lane 			(5)</a:t>
            </a:r>
          </a:p>
          <a:p>
            <a:r>
              <a:rPr lang="en-GB" dirty="0">
                <a:cs typeface="Courier New" pitchFamily="49" charset="0"/>
              </a:rPr>
              <a:t>Tile 			(1)</a:t>
            </a:r>
          </a:p>
          <a:p>
            <a:r>
              <a:rPr lang="en-GB" dirty="0">
                <a:cs typeface="Courier New" pitchFamily="49" charset="0"/>
              </a:rPr>
              <a:t>X-position 		(5069)</a:t>
            </a:r>
          </a:p>
          <a:p>
            <a:r>
              <a:rPr lang="en-GB" dirty="0">
                <a:cs typeface="Courier New" pitchFamily="49" charset="0"/>
              </a:rPr>
              <a:t>Y-position 		(1159)</a:t>
            </a:r>
          </a:p>
          <a:p>
            <a:r>
              <a:rPr lang="en-GB" dirty="0">
                <a:cs typeface="Courier New" pitchFamily="49" charset="0"/>
              </a:rPr>
              <a:t>[space]</a:t>
            </a:r>
          </a:p>
          <a:p>
            <a:r>
              <a:rPr lang="en-GB" dirty="0">
                <a:cs typeface="Courier New" pitchFamily="49" charset="0"/>
              </a:rPr>
              <a:t>Read number		(1)</a:t>
            </a:r>
          </a:p>
          <a:p>
            <a:r>
              <a:rPr lang="en-GB" dirty="0">
                <a:cs typeface="Courier New" pitchFamily="49" charset="0"/>
              </a:rPr>
              <a:t>Was filtered (Y/N)	(N) - You wouldn't normally see the Ys</a:t>
            </a:r>
          </a:p>
          <a:p>
            <a:r>
              <a:rPr lang="en-GB" dirty="0">
                <a:cs typeface="Courier New" pitchFamily="49" charset="0"/>
              </a:rPr>
              <a:t>Control number 	(0 = no control)</a:t>
            </a:r>
          </a:p>
          <a:p>
            <a:r>
              <a:rPr lang="en-GB" dirty="0">
                <a:cs typeface="Courier New" pitchFamily="49" charset="0"/>
              </a:rPr>
              <a:t>Sample number 	(only if </a:t>
            </a:r>
            <a:r>
              <a:rPr lang="en-GB" dirty="0" err="1">
                <a:cs typeface="Courier New" pitchFamily="49" charset="0"/>
              </a:rPr>
              <a:t>demultiplexed</a:t>
            </a:r>
            <a:r>
              <a:rPr lang="en-GB" dirty="0">
                <a:cs typeface="Courier New" pitchFamily="49" charset="0"/>
              </a:rPr>
              <a:t> using Illumina's software)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567510" y="1347084"/>
            <a:ext cx="7056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urier New" pitchFamily="49" charset="0"/>
                <a:cs typeface="Courier New" pitchFamily="49" charset="0"/>
              </a:rPr>
              <a:t>@HWUSI-EAS611:34:6669YAAXX:5:1:5069:1159 1:N:0:</a:t>
            </a:r>
          </a:p>
        </p:txBody>
      </p:sp>
    </p:spTree>
    <p:extLst>
      <p:ext uri="{BB962C8B-B14F-4D97-AF65-F5344CB8AC3E}">
        <p14:creationId xmlns:p14="http://schemas.microsoft.com/office/powerpoint/2010/main" val="27938412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GB" dirty="0" err="1"/>
              <a:t>Phred</a:t>
            </a:r>
            <a:r>
              <a:rPr lang="en-GB" dirty="0"/>
              <a:t> Scores (Line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39" y="2940911"/>
            <a:ext cx="10972800" cy="37285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dirty="0"/>
              <a:t>How it’s calculated:</a:t>
            </a:r>
          </a:p>
          <a:p>
            <a:r>
              <a:rPr lang="en-GB" sz="2800" dirty="0"/>
              <a:t>Start from (p) - the probability that the reported call is incorrect</a:t>
            </a:r>
          </a:p>
          <a:p>
            <a:endParaRPr lang="en-GB" sz="1400" dirty="0"/>
          </a:p>
          <a:p>
            <a:r>
              <a:rPr lang="en-GB" sz="2800" dirty="0"/>
              <a:t>Transformation to a </a:t>
            </a:r>
            <a:r>
              <a:rPr lang="en-GB" sz="2800" dirty="0" err="1"/>
              <a:t>Phred</a:t>
            </a:r>
            <a:r>
              <a:rPr lang="en-GB" sz="2800" dirty="0"/>
              <a:t> score = positive integer from floating point</a:t>
            </a:r>
          </a:p>
          <a:p>
            <a:endParaRPr lang="en-GB" sz="1600" dirty="0"/>
          </a:p>
          <a:p>
            <a:r>
              <a:rPr lang="en-GB" sz="2800" dirty="0" err="1"/>
              <a:t>Phred</a:t>
            </a:r>
            <a:r>
              <a:rPr lang="en-GB" sz="2800" dirty="0"/>
              <a:t> = -10 * (</a:t>
            </a:r>
            <a:r>
              <a:rPr lang="en-GB" sz="2800" dirty="0" err="1"/>
              <a:t>int</a:t>
            </a:r>
            <a:r>
              <a:rPr lang="en-GB" sz="2800" dirty="0"/>
              <a:t>)log</a:t>
            </a:r>
            <a:r>
              <a:rPr lang="en-GB" sz="2800" baseline="-25000" dirty="0"/>
              <a:t>10</a:t>
            </a:r>
            <a:r>
              <a:rPr lang="en-GB" sz="2800" dirty="0"/>
              <a:t>(p)</a:t>
            </a:r>
          </a:p>
          <a:p>
            <a:pPr lvl="2"/>
            <a:r>
              <a:rPr lang="en-GB" dirty="0"/>
              <a:t>p=0.1 	</a:t>
            </a:r>
            <a:r>
              <a:rPr lang="en-GB" dirty="0" err="1"/>
              <a:t>Phred</a:t>
            </a:r>
            <a:r>
              <a:rPr lang="en-GB" dirty="0"/>
              <a:t> = 10</a:t>
            </a:r>
          </a:p>
          <a:p>
            <a:pPr lvl="2"/>
            <a:r>
              <a:rPr lang="en-GB" dirty="0"/>
              <a:t>p=0.01	</a:t>
            </a:r>
            <a:r>
              <a:rPr lang="en-GB" dirty="0" err="1"/>
              <a:t>Phred</a:t>
            </a:r>
            <a:r>
              <a:rPr lang="en-GB" dirty="0"/>
              <a:t> = 20</a:t>
            </a:r>
          </a:p>
          <a:p>
            <a:pPr lvl="2"/>
            <a:r>
              <a:rPr lang="en-GB" dirty="0"/>
              <a:t>p=0.001	</a:t>
            </a:r>
            <a:r>
              <a:rPr lang="en-GB" dirty="0" err="1"/>
              <a:t>Phred</a:t>
            </a:r>
            <a:r>
              <a:rPr lang="en-GB" dirty="0"/>
              <a:t> = 30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DE4D0F-BBB2-4BB8-8EF9-F1BF1376E4C8}"/>
              </a:ext>
            </a:extLst>
          </p:cNvPr>
          <p:cNvSpPr txBox="1"/>
          <p:nvPr/>
        </p:nvSpPr>
        <p:spPr>
          <a:xfrm>
            <a:off x="1847410" y="1196690"/>
            <a:ext cx="892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urier New" pitchFamily="49" charset="0"/>
                <a:cs typeface="Courier New" pitchFamily="49" charset="0"/>
              </a:rPr>
              <a:t>@HWUSI-EAS611:34:6669YAAXX:1:1:5266:1162 1:N:0:</a:t>
            </a:r>
          </a:p>
          <a:p>
            <a:r>
              <a:rPr lang="en-GB" sz="2000" dirty="0">
                <a:latin typeface="Courier New" pitchFamily="49" charset="0"/>
                <a:cs typeface="Courier New" pitchFamily="49" charset="0"/>
              </a:rPr>
              <a:t>GGAGGAAGTATCACTTCCTTGCCTGCCTCCTCTGGGGCCT</a:t>
            </a:r>
          </a:p>
          <a:p>
            <a:r>
              <a:rPr lang="en-GB" sz="2000" dirty="0">
                <a:latin typeface="Courier New" pitchFamily="49" charset="0"/>
                <a:cs typeface="Courier New" pitchFamily="49" charset="0"/>
              </a:rPr>
              <a:t>+</a:t>
            </a:r>
          </a:p>
          <a:p>
            <a:r>
              <a:rPr lang="en-GB" sz="2000" dirty="0">
                <a:latin typeface="Courier New" pitchFamily="49" charset="0"/>
                <a:cs typeface="Courier New" pitchFamily="49" charset="0"/>
              </a:rPr>
              <a:t>:GBGGGGGGGGGDGGDEDGGDGGGGDHHDHGHHGBGG:GG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DEF9E9-0C21-4EE2-BD48-0956C0ED4B3C}"/>
              </a:ext>
            </a:extLst>
          </p:cNvPr>
          <p:cNvSpPr/>
          <p:nvPr/>
        </p:nvSpPr>
        <p:spPr>
          <a:xfrm>
            <a:off x="1847410" y="1196690"/>
            <a:ext cx="7273010" cy="36005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ED9835-F1FF-42EA-BC5E-61888F123649}"/>
              </a:ext>
            </a:extLst>
          </p:cNvPr>
          <p:cNvGrpSpPr/>
          <p:nvPr/>
        </p:nvGrpSpPr>
        <p:grpSpPr>
          <a:xfrm>
            <a:off x="1847410" y="1797497"/>
            <a:ext cx="6264870" cy="408998"/>
            <a:chOff x="1847410" y="1797497"/>
            <a:chExt cx="6264870" cy="40899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7CCBF4B-6977-41F8-A2E7-7D947FF4A54F}"/>
                </a:ext>
              </a:extLst>
            </p:cNvPr>
            <p:cNvSpPr/>
            <p:nvPr/>
          </p:nvSpPr>
          <p:spPr>
            <a:xfrm>
              <a:off x="1847410" y="1797497"/>
              <a:ext cx="6264870" cy="36005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E4CAC5C-D82D-47B9-B3F2-B29C622DBFF7}"/>
                </a:ext>
              </a:extLst>
            </p:cNvPr>
            <p:cNvCxnSpPr/>
            <p:nvPr/>
          </p:nvCxnSpPr>
          <p:spPr>
            <a:xfrm>
              <a:off x="2023625" y="1844780"/>
              <a:ext cx="0" cy="360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C741123-9800-4DDB-B30F-733F4BE35F99}"/>
                </a:ext>
              </a:extLst>
            </p:cNvPr>
            <p:cNvCxnSpPr/>
            <p:nvPr/>
          </p:nvCxnSpPr>
          <p:spPr>
            <a:xfrm>
              <a:off x="2169586" y="1844780"/>
              <a:ext cx="0" cy="360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32B7AD0-6533-4589-8359-FEECB1CF6E21}"/>
                </a:ext>
              </a:extLst>
            </p:cNvPr>
            <p:cNvCxnSpPr/>
            <p:nvPr/>
          </p:nvCxnSpPr>
          <p:spPr>
            <a:xfrm>
              <a:off x="2329041" y="1843065"/>
              <a:ext cx="0" cy="360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77463AC-6F5B-4D8B-B71D-0C60B4947FC6}"/>
                </a:ext>
              </a:extLst>
            </p:cNvPr>
            <p:cNvCxnSpPr/>
            <p:nvPr/>
          </p:nvCxnSpPr>
          <p:spPr>
            <a:xfrm>
              <a:off x="2475002" y="1844780"/>
              <a:ext cx="0" cy="360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5E78C39-1773-4F0E-8B6B-000A21F37D1B}"/>
                </a:ext>
              </a:extLst>
            </p:cNvPr>
            <p:cNvCxnSpPr/>
            <p:nvPr/>
          </p:nvCxnSpPr>
          <p:spPr>
            <a:xfrm>
              <a:off x="2629728" y="1843065"/>
              <a:ext cx="0" cy="360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36FC304-38A8-4CC1-9100-70BC5D333067}"/>
                </a:ext>
              </a:extLst>
            </p:cNvPr>
            <p:cNvCxnSpPr/>
            <p:nvPr/>
          </p:nvCxnSpPr>
          <p:spPr>
            <a:xfrm>
              <a:off x="2775689" y="1843065"/>
              <a:ext cx="0" cy="360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0931F8A-EB31-4D81-97F7-E3F4B20C25F6}"/>
                </a:ext>
              </a:extLst>
            </p:cNvPr>
            <p:cNvCxnSpPr/>
            <p:nvPr/>
          </p:nvCxnSpPr>
          <p:spPr>
            <a:xfrm>
              <a:off x="2935144" y="1841350"/>
              <a:ext cx="0" cy="360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221CF30-A07A-4D31-A90B-B75B00D00E3A}"/>
                </a:ext>
              </a:extLst>
            </p:cNvPr>
            <p:cNvCxnSpPr/>
            <p:nvPr/>
          </p:nvCxnSpPr>
          <p:spPr>
            <a:xfrm>
              <a:off x="3081105" y="1843065"/>
              <a:ext cx="0" cy="360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2F65F44-D1EE-45CC-A2BC-6635B3EDEBE1}"/>
                </a:ext>
              </a:extLst>
            </p:cNvPr>
            <p:cNvCxnSpPr/>
            <p:nvPr/>
          </p:nvCxnSpPr>
          <p:spPr>
            <a:xfrm>
              <a:off x="3238270" y="1846495"/>
              <a:ext cx="0" cy="360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5EBBC7A-C942-4491-94CA-0C860E2192BA}"/>
                </a:ext>
              </a:extLst>
            </p:cNvPr>
            <p:cNvCxnSpPr/>
            <p:nvPr/>
          </p:nvCxnSpPr>
          <p:spPr>
            <a:xfrm>
              <a:off x="3384231" y="1846495"/>
              <a:ext cx="0" cy="360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14B956D-85C7-4FDB-83E4-54313908AC1A}"/>
                </a:ext>
              </a:extLst>
            </p:cNvPr>
            <p:cNvCxnSpPr/>
            <p:nvPr/>
          </p:nvCxnSpPr>
          <p:spPr>
            <a:xfrm>
              <a:off x="3543686" y="1844780"/>
              <a:ext cx="0" cy="360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D5B1814-0890-4C39-A75F-CF9A14B39E68}"/>
                </a:ext>
              </a:extLst>
            </p:cNvPr>
            <p:cNvCxnSpPr/>
            <p:nvPr/>
          </p:nvCxnSpPr>
          <p:spPr>
            <a:xfrm>
              <a:off x="3689647" y="1846495"/>
              <a:ext cx="0" cy="360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F328B4D-E1BF-4F5C-BE16-A20515BB9380}"/>
                </a:ext>
              </a:extLst>
            </p:cNvPr>
            <p:cNvCxnSpPr/>
            <p:nvPr/>
          </p:nvCxnSpPr>
          <p:spPr>
            <a:xfrm>
              <a:off x="3844373" y="1844780"/>
              <a:ext cx="0" cy="360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CBDA7DE-BE27-4CD6-8585-DE4CFF1458E4}"/>
                </a:ext>
              </a:extLst>
            </p:cNvPr>
            <p:cNvCxnSpPr/>
            <p:nvPr/>
          </p:nvCxnSpPr>
          <p:spPr>
            <a:xfrm>
              <a:off x="3990334" y="1844780"/>
              <a:ext cx="0" cy="360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041525B-B199-4FB9-A17E-734AAE1AC493}"/>
                </a:ext>
              </a:extLst>
            </p:cNvPr>
            <p:cNvCxnSpPr/>
            <p:nvPr/>
          </p:nvCxnSpPr>
          <p:spPr>
            <a:xfrm>
              <a:off x="4149789" y="1843065"/>
              <a:ext cx="0" cy="360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84071F9-E272-4FF2-AB88-49809C730178}"/>
                </a:ext>
              </a:extLst>
            </p:cNvPr>
            <p:cNvCxnSpPr/>
            <p:nvPr/>
          </p:nvCxnSpPr>
          <p:spPr>
            <a:xfrm>
              <a:off x="4295750" y="1844780"/>
              <a:ext cx="0" cy="360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0338D54-D080-44FB-A133-8F849DAB6460}"/>
                </a:ext>
              </a:extLst>
            </p:cNvPr>
            <p:cNvCxnSpPr/>
            <p:nvPr/>
          </p:nvCxnSpPr>
          <p:spPr>
            <a:xfrm>
              <a:off x="4462440" y="1843065"/>
              <a:ext cx="0" cy="360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07CCA93-1A99-4C0C-B2C8-05835B03100E}"/>
                </a:ext>
              </a:extLst>
            </p:cNvPr>
            <p:cNvCxnSpPr/>
            <p:nvPr/>
          </p:nvCxnSpPr>
          <p:spPr>
            <a:xfrm>
              <a:off x="4608401" y="1843065"/>
              <a:ext cx="0" cy="360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932CB9A8-B151-4241-B1C1-5259FC4DEB62}"/>
                </a:ext>
              </a:extLst>
            </p:cNvPr>
            <p:cNvCxnSpPr/>
            <p:nvPr/>
          </p:nvCxnSpPr>
          <p:spPr>
            <a:xfrm>
              <a:off x="4767856" y="1841350"/>
              <a:ext cx="0" cy="360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8B40642-CF73-462F-A847-D3A1A2336733}"/>
                </a:ext>
              </a:extLst>
            </p:cNvPr>
            <p:cNvCxnSpPr/>
            <p:nvPr/>
          </p:nvCxnSpPr>
          <p:spPr>
            <a:xfrm>
              <a:off x="4913817" y="1843065"/>
              <a:ext cx="0" cy="360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85A4B83D-980E-42DF-895D-C35C5C24F1EC}"/>
                </a:ext>
              </a:extLst>
            </p:cNvPr>
            <p:cNvCxnSpPr/>
            <p:nvPr/>
          </p:nvCxnSpPr>
          <p:spPr>
            <a:xfrm>
              <a:off x="5068543" y="1841350"/>
              <a:ext cx="0" cy="360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34F7D0C-569F-4476-9462-8205FE2A9E34}"/>
                </a:ext>
              </a:extLst>
            </p:cNvPr>
            <p:cNvCxnSpPr/>
            <p:nvPr/>
          </p:nvCxnSpPr>
          <p:spPr>
            <a:xfrm>
              <a:off x="5214504" y="1841350"/>
              <a:ext cx="0" cy="360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631049AC-8CF4-408B-8A69-0CFB3A47B80F}"/>
                </a:ext>
              </a:extLst>
            </p:cNvPr>
            <p:cNvCxnSpPr/>
            <p:nvPr/>
          </p:nvCxnSpPr>
          <p:spPr>
            <a:xfrm>
              <a:off x="5373959" y="1839635"/>
              <a:ext cx="0" cy="360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38D63F0-46A6-42EC-BE78-8EF43EF658F9}"/>
                </a:ext>
              </a:extLst>
            </p:cNvPr>
            <p:cNvCxnSpPr/>
            <p:nvPr/>
          </p:nvCxnSpPr>
          <p:spPr>
            <a:xfrm>
              <a:off x="5519920" y="1841350"/>
              <a:ext cx="0" cy="360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3EBE086-C909-438C-A4A2-4F508B4435C1}"/>
                </a:ext>
              </a:extLst>
            </p:cNvPr>
            <p:cNvCxnSpPr/>
            <p:nvPr/>
          </p:nvCxnSpPr>
          <p:spPr>
            <a:xfrm>
              <a:off x="5673506" y="1841350"/>
              <a:ext cx="0" cy="360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1BA41CA-67ED-4020-8835-DA8DAD980233}"/>
                </a:ext>
              </a:extLst>
            </p:cNvPr>
            <p:cNvCxnSpPr/>
            <p:nvPr/>
          </p:nvCxnSpPr>
          <p:spPr>
            <a:xfrm>
              <a:off x="5819467" y="1841350"/>
              <a:ext cx="0" cy="360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15A00A3C-F0C6-4544-AF99-DC6C967CF1FC}"/>
                </a:ext>
              </a:extLst>
            </p:cNvPr>
            <p:cNvCxnSpPr/>
            <p:nvPr/>
          </p:nvCxnSpPr>
          <p:spPr>
            <a:xfrm>
              <a:off x="5978922" y="1839635"/>
              <a:ext cx="0" cy="360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0F01EB30-E6BF-449F-A89B-46D047C86F6F}"/>
                </a:ext>
              </a:extLst>
            </p:cNvPr>
            <p:cNvCxnSpPr/>
            <p:nvPr/>
          </p:nvCxnSpPr>
          <p:spPr>
            <a:xfrm>
              <a:off x="6124883" y="1841350"/>
              <a:ext cx="0" cy="360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429290D6-007F-4D4B-909B-38388BAD62E8}"/>
                </a:ext>
              </a:extLst>
            </p:cNvPr>
            <p:cNvCxnSpPr/>
            <p:nvPr/>
          </p:nvCxnSpPr>
          <p:spPr>
            <a:xfrm>
              <a:off x="6279609" y="1844830"/>
              <a:ext cx="0" cy="360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C258487-6956-4F20-8F1D-90D70BCFC520}"/>
                </a:ext>
              </a:extLst>
            </p:cNvPr>
            <p:cNvCxnSpPr/>
            <p:nvPr/>
          </p:nvCxnSpPr>
          <p:spPr>
            <a:xfrm>
              <a:off x="6425570" y="1844830"/>
              <a:ext cx="0" cy="360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DDE6FD35-1F5A-4266-8A33-E098A09355ED}"/>
                </a:ext>
              </a:extLst>
            </p:cNvPr>
            <p:cNvCxnSpPr/>
            <p:nvPr/>
          </p:nvCxnSpPr>
          <p:spPr>
            <a:xfrm>
              <a:off x="6585025" y="1843115"/>
              <a:ext cx="0" cy="360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3CB50695-D1F5-4E99-9C37-BBAEFBDF7E7B}"/>
                </a:ext>
              </a:extLst>
            </p:cNvPr>
            <p:cNvCxnSpPr/>
            <p:nvPr/>
          </p:nvCxnSpPr>
          <p:spPr>
            <a:xfrm>
              <a:off x="6730986" y="1844830"/>
              <a:ext cx="0" cy="360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1ED2541F-A4B9-4899-8187-7A44080D9344}"/>
                </a:ext>
              </a:extLst>
            </p:cNvPr>
            <p:cNvCxnSpPr/>
            <p:nvPr/>
          </p:nvCxnSpPr>
          <p:spPr>
            <a:xfrm>
              <a:off x="6898970" y="1844830"/>
              <a:ext cx="0" cy="360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7892C2AB-5DE8-43A5-BFAC-FFF01A4EE34E}"/>
                </a:ext>
              </a:extLst>
            </p:cNvPr>
            <p:cNvCxnSpPr/>
            <p:nvPr/>
          </p:nvCxnSpPr>
          <p:spPr>
            <a:xfrm>
              <a:off x="7044931" y="1844830"/>
              <a:ext cx="0" cy="360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D3BCC52B-474E-4F13-8629-EB0DFA6C512C}"/>
                </a:ext>
              </a:extLst>
            </p:cNvPr>
            <p:cNvCxnSpPr/>
            <p:nvPr/>
          </p:nvCxnSpPr>
          <p:spPr>
            <a:xfrm>
              <a:off x="7204386" y="1843115"/>
              <a:ext cx="0" cy="360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2C7BDAC3-72C5-47DF-AA34-3AE700B13128}"/>
                </a:ext>
              </a:extLst>
            </p:cNvPr>
            <p:cNvCxnSpPr/>
            <p:nvPr/>
          </p:nvCxnSpPr>
          <p:spPr>
            <a:xfrm>
              <a:off x="7350347" y="1844830"/>
              <a:ext cx="0" cy="360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1A3AE2A9-409E-40E3-B4BC-1170D4EDF32E}"/>
                </a:ext>
              </a:extLst>
            </p:cNvPr>
            <p:cNvCxnSpPr/>
            <p:nvPr/>
          </p:nvCxnSpPr>
          <p:spPr>
            <a:xfrm>
              <a:off x="7505073" y="1843115"/>
              <a:ext cx="0" cy="360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EFFF91CA-6E23-4045-828D-E6BEC04B9969}"/>
                </a:ext>
              </a:extLst>
            </p:cNvPr>
            <p:cNvCxnSpPr/>
            <p:nvPr/>
          </p:nvCxnSpPr>
          <p:spPr>
            <a:xfrm>
              <a:off x="7651034" y="1843115"/>
              <a:ext cx="0" cy="360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91237009-DC90-466C-B58B-06CB2A6E7FAB}"/>
                </a:ext>
              </a:extLst>
            </p:cNvPr>
            <p:cNvCxnSpPr/>
            <p:nvPr/>
          </p:nvCxnSpPr>
          <p:spPr>
            <a:xfrm>
              <a:off x="7810489" y="1841400"/>
              <a:ext cx="0" cy="360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43F18CDE-98B6-4ACF-9E00-986C5EE3D29A}"/>
                </a:ext>
              </a:extLst>
            </p:cNvPr>
            <p:cNvCxnSpPr/>
            <p:nvPr/>
          </p:nvCxnSpPr>
          <p:spPr>
            <a:xfrm>
              <a:off x="7956450" y="1843115"/>
              <a:ext cx="0" cy="360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2BFD5D2E-F776-4054-945F-532762969425}"/>
              </a:ext>
            </a:extLst>
          </p:cNvPr>
          <p:cNvSpPr txBox="1"/>
          <p:nvPr/>
        </p:nvSpPr>
        <p:spPr>
          <a:xfrm>
            <a:off x="670908" y="147030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Base Calls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DE89956-76B8-4EA6-9E53-49008E3D7C6E}"/>
              </a:ext>
            </a:extLst>
          </p:cNvPr>
          <p:cNvSpPr txBox="1"/>
          <p:nvPr/>
        </p:nvSpPr>
        <p:spPr>
          <a:xfrm>
            <a:off x="382869" y="2075751"/>
            <a:ext cx="1398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Phred</a:t>
            </a:r>
            <a:r>
              <a:rPr lang="en-GB" dirty="0"/>
              <a:t> Scores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727C4E9-995C-495A-AE25-FFC9F83E41F9}"/>
              </a:ext>
            </a:extLst>
          </p:cNvPr>
          <p:cNvSpPr txBox="1"/>
          <p:nvPr/>
        </p:nvSpPr>
        <p:spPr>
          <a:xfrm>
            <a:off x="6416080" y="4941310"/>
            <a:ext cx="3600000" cy="1440000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/>
              <a:t>Higher </a:t>
            </a:r>
            <a:r>
              <a:rPr lang="en-GB" sz="2400" b="1" dirty="0" err="1"/>
              <a:t>Phred</a:t>
            </a:r>
            <a:r>
              <a:rPr lang="en-GB" sz="2400" b="1" dirty="0"/>
              <a:t> Score </a:t>
            </a:r>
          </a:p>
          <a:p>
            <a:pPr algn="ctr"/>
            <a:r>
              <a:rPr lang="en-GB" sz="2400" b="1" dirty="0"/>
              <a:t>Higher Confidence</a:t>
            </a:r>
          </a:p>
        </p:txBody>
      </p:sp>
    </p:spTree>
    <p:extLst>
      <p:ext uri="{BB962C8B-B14F-4D97-AF65-F5344CB8AC3E}">
        <p14:creationId xmlns:p14="http://schemas.microsoft.com/office/powerpoint/2010/main" val="109629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Phred</a:t>
            </a:r>
            <a:r>
              <a:rPr lang="en-GB" dirty="0"/>
              <a:t> Score 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210" y="1844780"/>
            <a:ext cx="7359327" cy="1143000"/>
          </a:xfrm>
        </p:spPr>
        <p:txBody>
          <a:bodyPr>
            <a:normAutofit/>
          </a:bodyPr>
          <a:lstStyle/>
          <a:p>
            <a:r>
              <a:rPr lang="en-GB" sz="2800" dirty="0"/>
              <a:t>Translation of </a:t>
            </a:r>
            <a:r>
              <a:rPr lang="en-GB" sz="2800" dirty="0" err="1"/>
              <a:t>Phred</a:t>
            </a:r>
            <a:r>
              <a:rPr lang="en-GB" sz="2800" dirty="0"/>
              <a:t> score to single ASCII letter</a:t>
            </a:r>
          </a:p>
          <a:p>
            <a:r>
              <a:rPr lang="en-GB" sz="2800" dirty="0"/>
              <a:t>Based on standard ASCII table</a:t>
            </a:r>
          </a:p>
          <a:p>
            <a:pPr marL="457200" lvl="1" indent="0">
              <a:buNone/>
            </a:pPr>
            <a:endParaRPr lang="en-GB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D357E-EC87-4D0F-BC4F-4A8E4E308FE7}"/>
              </a:ext>
            </a:extLst>
          </p:cNvPr>
          <p:cNvSpPr/>
          <p:nvPr/>
        </p:nvSpPr>
        <p:spPr>
          <a:xfrm>
            <a:off x="407210" y="3191033"/>
            <a:ext cx="55515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Can't translate directly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/>
              <a:t>low values are non-printing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Encode with Sanger System*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/>
              <a:t>Phred+33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90B418-47F0-438E-BEFF-CEA72608BE6F}"/>
              </a:ext>
            </a:extLst>
          </p:cNvPr>
          <p:cNvSpPr/>
          <p:nvPr/>
        </p:nvSpPr>
        <p:spPr>
          <a:xfrm>
            <a:off x="-17239" y="6190632"/>
            <a:ext cx="58516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400" dirty="0"/>
              <a:t>*Historically also had Illumina = Phred+64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910557" y="1567195"/>
            <a:ext cx="4167209" cy="5100355"/>
            <a:chOff x="7910557" y="1567195"/>
            <a:chExt cx="4167209" cy="510035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10557" y="1567195"/>
              <a:ext cx="2073983" cy="510035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2259" y="1567195"/>
              <a:ext cx="2175507" cy="5100354"/>
            </a:xfrm>
            <a:prstGeom prst="rect">
              <a:avLst/>
            </a:prstGeom>
          </p:spPr>
        </p:pic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A3558E79-E35E-44D7-9D14-2C90B1ED019B}"/>
              </a:ext>
            </a:extLst>
          </p:cNvPr>
          <p:cNvSpPr/>
          <p:nvPr/>
        </p:nvSpPr>
        <p:spPr>
          <a:xfrm>
            <a:off x="9927771" y="1611085"/>
            <a:ext cx="2149995" cy="4985657"/>
          </a:xfrm>
          <a:prstGeom prst="rect">
            <a:avLst/>
          </a:prstGeom>
          <a:solidFill>
            <a:srgbClr val="92D050">
              <a:alpha val="25098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20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Interpreting </a:t>
            </a:r>
            <a:r>
              <a:rPr lang="en-GB" dirty="0" err="1"/>
              <a:t>Phred</a:t>
            </a:r>
            <a:r>
              <a:rPr lang="en-GB" dirty="0"/>
              <a:t> Scores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301600" y="1565598"/>
            <a:ext cx="7588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ourier New" pitchFamily="49" charset="0"/>
                <a:cs typeface="Courier New" pitchFamily="49" charset="0"/>
              </a:rPr>
              <a:t>:GBGGGGGGGGGDGGDEDGGDGGGGDHHDHGHHGBGG:GG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03390" y="2636890"/>
            <a:ext cx="421038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: = ASCII 58</a:t>
            </a:r>
          </a:p>
          <a:p>
            <a:endParaRPr lang="en-GB" sz="2400" dirty="0"/>
          </a:p>
          <a:p>
            <a:r>
              <a:rPr lang="en-GB" sz="2400" dirty="0"/>
              <a:t>Phred33 encoding so </a:t>
            </a:r>
            <a:r>
              <a:rPr lang="en-GB" sz="2400" dirty="0" err="1"/>
              <a:t>Phred</a:t>
            </a:r>
            <a:r>
              <a:rPr lang="en-GB" sz="2400" dirty="0"/>
              <a:t> = 25</a:t>
            </a:r>
          </a:p>
          <a:p>
            <a:endParaRPr lang="en-GB" sz="2400" dirty="0"/>
          </a:p>
          <a:p>
            <a:r>
              <a:rPr lang="en-GB" sz="2400" i="1" dirty="0"/>
              <a:t>p</a:t>
            </a:r>
            <a:r>
              <a:rPr lang="en-GB" sz="2400" dirty="0"/>
              <a:t> = 10^</a:t>
            </a:r>
            <a:r>
              <a:rPr lang="en-GB" sz="2400" baseline="30000" dirty="0"/>
              <a:t>(25/-10)</a:t>
            </a:r>
            <a:r>
              <a:rPr lang="en-GB" sz="2400" dirty="0"/>
              <a:t> </a:t>
            </a:r>
          </a:p>
          <a:p>
            <a:endParaRPr lang="en-GB" sz="2400" dirty="0"/>
          </a:p>
          <a:p>
            <a:r>
              <a:rPr lang="en-GB" sz="2400" i="1" dirty="0"/>
              <a:t>p </a:t>
            </a:r>
            <a:r>
              <a:rPr lang="en-GB" sz="2400" dirty="0"/>
              <a:t>= 0.003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847D22-B127-47B7-982B-C80C282E07B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09"/>
          <a:stretch/>
        </p:blipFill>
        <p:spPr>
          <a:xfrm>
            <a:off x="7608210" y="2301489"/>
            <a:ext cx="3669390" cy="40584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A4DD620-F515-4AC2-AD2F-A19F43462F28}"/>
              </a:ext>
            </a:extLst>
          </p:cNvPr>
          <p:cNvSpPr/>
          <p:nvPr/>
        </p:nvSpPr>
        <p:spPr>
          <a:xfrm>
            <a:off x="8281814" y="3505669"/>
            <a:ext cx="705203" cy="223719"/>
          </a:xfrm>
          <a:prstGeom prst="rect">
            <a:avLst/>
          </a:prstGeom>
          <a:solidFill>
            <a:srgbClr val="92D050">
              <a:alpha val="25098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7596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F847D22-B127-47B7-982B-C80C282E07B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09"/>
          <a:stretch/>
        </p:blipFill>
        <p:spPr>
          <a:xfrm>
            <a:off x="7608210" y="2301489"/>
            <a:ext cx="3669390" cy="4058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Interpreting </a:t>
            </a:r>
            <a:r>
              <a:rPr lang="en-GB" dirty="0" err="1"/>
              <a:t>Phred</a:t>
            </a:r>
            <a:r>
              <a:rPr lang="en-GB" dirty="0"/>
              <a:t> Scores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8559" y="1526994"/>
            <a:ext cx="7587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ourier New" pitchFamily="49" charset="0"/>
                <a:cs typeface="Courier New" pitchFamily="49" charset="0"/>
              </a:rPr>
              <a:t>:GBGGGGGGGGGDGGDEDGGDGGGGDHHDHGHHGBGG:GG</a:t>
            </a:r>
          </a:p>
        </p:txBody>
      </p:sp>
      <p:pic>
        <p:nvPicPr>
          <p:cNvPr id="14" name="Graphic 13" descr="Share with person">
            <a:extLst>
              <a:ext uri="{FF2B5EF4-FFF2-40B4-BE49-F238E27FC236}">
                <a16:creationId xmlns:a16="http://schemas.microsoft.com/office/drawing/2014/main" id="{86DD6A75-8DD4-40E8-87F9-C289E9588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7600" y="5928541"/>
            <a:ext cx="914400" cy="9144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288559" y="3891783"/>
            <a:ext cx="2120933" cy="2287653"/>
            <a:chOff x="2134047" y="3717593"/>
            <a:chExt cx="2120933" cy="22876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D08E4D0-D09E-40B4-965C-CCC47873607B}"/>
                </a:ext>
              </a:extLst>
            </p:cNvPr>
            <p:cNvSpPr/>
            <p:nvPr/>
          </p:nvSpPr>
          <p:spPr>
            <a:xfrm>
              <a:off x="2163253" y="3717593"/>
              <a:ext cx="209172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800" b="1" dirty="0">
                  <a:ln w="22225">
                    <a:solidFill>
                      <a:srgbClr val="00B0F0"/>
                    </a:solidFill>
                    <a:prstDash val="solid"/>
                  </a:ln>
                  <a:solidFill>
                    <a:srgbClr val="4BACC6">
                      <a:lumMod val="60000"/>
                      <a:lumOff val="40000"/>
                    </a:srgb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BETTER</a:t>
              </a:r>
              <a:endParaRPr lang="en-US" sz="480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79253EB-5451-4156-A02D-CB52F4C6E18F}"/>
                </a:ext>
              </a:extLst>
            </p:cNvPr>
            <p:cNvSpPr/>
            <p:nvPr/>
          </p:nvSpPr>
          <p:spPr>
            <a:xfrm>
              <a:off x="2134047" y="5174249"/>
              <a:ext cx="208351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WORSE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46677" y="4445921"/>
              <a:ext cx="7248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/>
                <a:t>or</a:t>
              </a:r>
            </a:p>
          </p:txBody>
        </p:sp>
      </p:grp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111422"/>
              </p:ext>
            </p:extLst>
          </p:nvPr>
        </p:nvGraphicFramePr>
        <p:xfrm>
          <a:off x="609600" y="2298794"/>
          <a:ext cx="62065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979">
                  <a:extLst>
                    <a:ext uri="{9D8B030D-6E8A-4147-A177-3AD203B41FA5}">
                      <a16:colId xmlns:a16="http://schemas.microsoft.com/office/drawing/2014/main" val="529470175"/>
                    </a:ext>
                  </a:extLst>
                </a:gridCol>
                <a:gridCol w="960443">
                  <a:extLst>
                    <a:ext uri="{9D8B030D-6E8A-4147-A177-3AD203B41FA5}">
                      <a16:colId xmlns:a16="http://schemas.microsoft.com/office/drawing/2014/main" val="1725625383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2934080114"/>
                    </a:ext>
                  </a:extLst>
                </a:gridCol>
                <a:gridCol w="2948845">
                  <a:extLst>
                    <a:ext uri="{9D8B030D-6E8A-4147-A177-3AD203B41FA5}">
                      <a16:colId xmlns:a16="http://schemas.microsoft.com/office/drawing/2014/main" val="19626959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Symbol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ASCII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 err="1">
                          <a:solidFill>
                            <a:schemeClr val="tx1"/>
                          </a:solidFill>
                        </a:rPr>
                        <a:t>Phred</a:t>
                      </a:r>
                      <a:endParaRPr lang="en-GB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Probability</a:t>
                      </a:r>
                      <a:r>
                        <a:rPr lang="en-GB" sz="2200" b="1" baseline="0" dirty="0">
                          <a:solidFill>
                            <a:schemeClr val="tx1"/>
                          </a:solidFill>
                        </a:rPr>
                        <a:t> of miscall</a:t>
                      </a:r>
                      <a:endParaRPr lang="en-GB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652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i="1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GB" sz="2200" b="0" baseline="0" dirty="0">
                          <a:solidFill>
                            <a:schemeClr val="tx1"/>
                          </a:solidFill>
                        </a:rPr>
                        <a:t> = 10</a:t>
                      </a:r>
                      <a:r>
                        <a:rPr lang="en-GB" sz="2200" b="0" baseline="30000" dirty="0">
                          <a:solidFill>
                            <a:schemeClr val="tx1"/>
                          </a:solidFill>
                        </a:rPr>
                        <a:t>^(25/-10)</a:t>
                      </a:r>
                      <a:r>
                        <a:rPr lang="en-GB" sz="2200" b="0" baseline="0" dirty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0.003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00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71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i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i="0" dirty="0"/>
                        <a:t>?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604733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8A4DD620-F515-4AC2-AD2F-A19F43462F28}"/>
              </a:ext>
            </a:extLst>
          </p:cNvPr>
          <p:cNvSpPr/>
          <p:nvPr/>
        </p:nvSpPr>
        <p:spPr>
          <a:xfrm>
            <a:off x="8328309" y="6093886"/>
            <a:ext cx="705203" cy="223719"/>
          </a:xfrm>
          <a:prstGeom prst="rect">
            <a:avLst/>
          </a:prstGeom>
          <a:solidFill>
            <a:srgbClr val="92D050">
              <a:alpha val="25098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3558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Interpreting </a:t>
            </a:r>
            <a:r>
              <a:rPr lang="en-GB" dirty="0" err="1"/>
              <a:t>Phred</a:t>
            </a:r>
            <a:r>
              <a:rPr lang="en-GB" dirty="0"/>
              <a:t> Scores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8559" y="1526994"/>
            <a:ext cx="7587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ourier New" pitchFamily="49" charset="0"/>
                <a:cs typeface="Courier New" pitchFamily="49" charset="0"/>
              </a:rPr>
              <a:t>:GBGGGGGGGGGDGGDEDGGDGGGGDHHDHGHHGBGG:GG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847D22-B127-47B7-982B-C80C282E07B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09"/>
          <a:stretch/>
        </p:blipFill>
        <p:spPr>
          <a:xfrm>
            <a:off x="7608210" y="2301489"/>
            <a:ext cx="3669390" cy="40584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A4DD620-F515-4AC2-AD2F-A19F43462F28}"/>
              </a:ext>
            </a:extLst>
          </p:cNvPr>
          <p:cNvSpPr/>
          <p:nvPr/>
        </p:nvSpPr>
        <p:spPr>
          <a:xfrm>
            <a:off x="8328309" y="6093886"/>
            <a:ext cx="705203" cy="223719"/>
          </a:xfrm>
          <a:prstGeom prst="rect">
            <a:avLst/>
          </a:prstGeom>
          <a:solidFill>
            <a:srgbClr val="92D050">
              <a:alpha val="25098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08E4D0-D09E-40B4-965C-CCC47873607B}"/>
              </a:ext>
            </a:extLst>
          </p:cNvPr>
          <p:cNvSpPr/>
          <p:nvPr/>
        </p:nvSpPr>
        <p:spPr>
          <a:xfrm>
            <a:off x="2317765" y="3891783"/>
            <a:ext cx="20917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BETTER</a:t>
            </a:r>
            <a:endParaRPr lang="en-US" sz="4800" dirty="0">
              <a:ln w="22225">
                <a:solidFill>
                  <a:srgbClr val="00B0F0"/>
                </a:solidFill>
                <a:prstDash val="solid"/>
              </a:ln>
              <a:solidFill>
                <a:srgbClr val="4BACC6">
                  <a:lumMod val="60000"/>
                  <a:lumOff val="40000"/>
                </a:srgb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138212"/>
              </p:ext>
            </p:extLst>
          </p:nvPr>
        </p:nvGraphicFramePr>
        <p:xfrm>
          <a:off x="609600" y="2298794"/>
          <a:ext cx="62065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979">
                  <a:extLst>
                    <a:ext uri="{9D8B030D-6E8A-4147-A177-3AD203B41FA5}">
                      <a16:colId xmlns:a16="http://schemas.microsoft.com/office/drawing/2014/main" val="529470175"/>
                    </a:ext>
                  </a:extLst>
                </a:gridCol>
                <a:gridCol w="960443">
                  <a:extLst>
                    <a:ext uri="{9D8B030D-6E8A-4147-A177-3AD203B41FA5}">
                      <a16:colId xmlns:a16="http://schemas.microsoft.com/office/drawing/2014/main" val="1725625383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2934080114"/>
                    </a:ext>
                  </a:extLst>
                </a:gridCol>
                <a:gridCol w="2948845">
                  <a:extLst>
                    <a:ext uri="{9D8B030D-6E8A-4147-A177-3AD203B41FA5}">
                      <a16:colId xmlns:a16="http://schemas.microsoft.com/office/drawing/2014/main" val="19626959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Symbol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ASCII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 err="1">
                          <a:solidFill>
                            <a:schemeClr val="tx1"/>
                          </a:solidFill>
                        </a:rPr>
                        <a:t>Phred</a:t>
                      </a:r>
                      <a:endParaRPr lang="en-GB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Probability</a:t>
                      </a:r>
                      <a:r>
                        <a:rPr lang="en-GB" sz="2200" b="1" baseline="0" dirty="0">
                          <a:solidFill>
                            <a:schemeClr val="tx1"/>
                          </a:solidFill>
                        </a:rPr>
                        <a:t> of miscall</a:t>
                      </a:r>
                      <a:endParaRPr lang="en-GB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652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i="1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GB" sz="2200" b="0" baseline="0" dirty="0">
                          <a:solidFill>
                            <a:schemeClr val="tx1"/>
                          </a:solidFill>
                        </a:rPr>
                        <a:t> = 10</a:t>
                      </a:r>
                      <a:r>
                        <a:rPr lang="en-GB" sz="2200" b="0" baseline="30000" dirty="0">
                          <a:solidFill>
                            <a:schemeClr val="tx1"/>
                          </a:solidFill>
                        </a:rPr>
                        <a:t>^(25/-10)</a:t>
                      </a:r>
                      <a:r>
                        <a:rPr lang="en-GB" sz="2200" b="0" baseline="0" dirty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0.003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00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71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i="1" dirty="0"/>
                        <a:t>p</a:t>
                      </a:r>
                      <a:r>
                        <a:rPr lang="en-GB" sz="2000" dirty="0"/>
                        <a:t> = 10^</a:t>
                      </a:r>
                      <a:r>
                        <a:rPr lang="en-GB" sz="2000" baseline="30000" dirty="0"/>
                        <a:t>(38/-10)</a:t>
                      </a:r>
                      <a:r>
                        <a:rPr lang="en-GB" sz="2000" dirty="0"/>
                        <a:t> = 0.00016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604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70165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Interpreting </a:t>
            </a:r>
            <a:r>
              <a:rPr lang="en-GB" dirty="0" err="1"/>
              <a:t>Phred</a:t>
            </a:r>
            <a:r>
              <a:rPr lang="en-GB" dirty="0"/>
              <a:t> Scores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8559" y="1526994"/>
            <a:ext cx="7587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ourier New" pitchFamily="49" charset="0"/>
                <a:cs typeface="Courier New" pitchFamily="49" charset="0"/>
              </a:rPr>
              <a:t>:GBGGGGGGGGGDGGDEDGGDGGGGDHHDHGHHGBGG:GG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847D22-B127-47B7-982B-C80C282E07B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09"/>
          <a:stretch/>
        </p:blipFill>
        <p:spPr>
          <a:xfrm>
            <a:off x="7608210" y="2301489"/>
            <a:ext cx="3669390" cy="40584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A4DD620-F515-4AC2-AD2F-A19F43462F28}"/>
              </a:ext>
            </a:extLst>
          </p:cNvPr>
          <p:cNvSpPr/>
          <p:nvPr/>
        </p:nvSpPr>
        <p:spPr>
          <a:xfrm>
            <a:off x="8328310" y="5085230"/>
            <a:ext cx="705203" cy="223719"/>
          </a:xfrm>
          <a:prstGeom prst="rect">
            <a:avLst/>
          </a:prstGeom>
          <a:solidFill>
            <a:srgbClr val="92D050">
              <a:alpha val="25098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Graphic 13" descr="Share with person">
            <a:extLst>
              <a:ext uri="{FF2B5EF4-FFF2-40B4-BE49-F238E27FC236}">
                <a16:creationId xmlns:a16="http://schemas.microsoft.com/office/drawing/2014/main" id="{86DD6A75-8DD4-40E8-87F9-C289E9588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77600" y="5928541"/>
            <a:ext cx="914400" cy="9144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952097"/>
              </p:ext>
            </p:extLst>
          </p:nvPr>
        </p:nvGraphicFramePr>
        <p:xfrm>
          <a:off x="609600" y="2298794"/>
          <a:ext cx="62065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979">
                  <a:extLst>
                    <a:ext uri="{9D8B030D-6E8A-4147-A177-3AD203B41FA5}">
                      <a16:colId xmlns:a16="http://schemas.microsoft.com/office/drawing/2014/main" val="529470175"/>
                    </a:ext>
                  </a:extLst>
                </a:gridCol>
                <a:gridCol w="960443">
                  <a:extLst>
                    <a:ext uri="{9D8B030D-6E8A-4147-A177-3AD203B41FA5}">
                      <a16:colId xmlns:a16="http://schemas.microsoft.com/office/drawing/2014/main" val="1725625383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2934080114"/>
                    </a:ext>
                  </a:extLst>
                </a:gridCol>
                <a:gridCol w="2948845">
                  <a:extLst>
                    <a:ext uri="{9D8B030D-6E8A-4147-A177-3AD203B41FA5}">
                      <a16:colId xmlns:a16="http://schemas.microsoft.com/office/drawing/2014/main" val="19626959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Symbol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ASCII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 err="1">
                          <a:solidFill>
                            <a:schemeClr val="tx1"/>
                          </a:solidFill>
                        </a:rPr>
                        <a:t>Phred</a:t>
                      </a:r>
                      <a:endParaRPr lang="en-GB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Probability</a:t>
                      </a:r>
                      <a:r>
                        <a:rPr lang="en-GB" sz="2200" b="1" baseline="0" dirty="0">
                          <a:solidFill>
                            <a:schemeClr val="tx1"/>
                          </a:solidFill>
                        </a:rPr>
                        <a:t> of miscall</a:t>
                      </a:r>
                      <a:endParaRPr lang="en-GB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652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71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i="1" dirty="0"/>
                        <a:t>p</a:t>
                      </a:r>
                      <a:r>
                        <a:rPr lang="en-GB" sz="2000" dirty="0"/>
                        <a:t> = 10^</a:t>
                      </a:r>
                      <a:r>
                        <a:rPr lang="en-GB" sz="2000" baseline="30000" dirty="0"/>
                        <a:t>(38/-10)</a:t>
                      </a:r>
                      <a:r>
                        <a:rPr lang="en-GB" sz="2000" dirty="0"/>
                        <a:t> = 0.00016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00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?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632997"/>
                  </a:ext>
                </a:extLst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2288559" y="3891783"/>
            <a:ext cx="2120933" cy="2287653"/>
            <a:chOff x="2134047" y="3717593"/>
            <a:chExt cx="2120933" cy="228765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08E4D0-D09E-40B4-965C-CCC47873607B}"/>
                </a:ext>
              </a:extLst>
            </p:cNvPr>
            <p:cNvSpPr/>
            <p:nvPr/>
          </p:nvSpPr>
          <p:spPr>
            <a:xfrm>
              <a:off x="2163253" y="3717593"/>
              <a:ext cx="209172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800" b="1" dirty="0">
                  <a:ln w="22225">
                    <a:solidFill>
                      <a:srgbClr val="00B0F0"/>
                    </a:solidFill>
                    <a:prstDash val="solid"/>
                  </a:ln>
                  <a:solidFill>
                    <a:srgbClr val="4BACC6">
                      <a:lumMod val="60000"/>
                      <a:lumOff val="40000"/>
                    </a:srgb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BETTER</a:t>
              </a:r>
              <a:endParaRPr lang="en-US" sz="480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79253EB-5451-4156-A02D-CB52F4C6E18F}"/>
                </a:ext>
              </a:extLst>
            </p:cNvPr>
            <p:cNvSpPr/>
            <p:nvPr/>
          </p:nvSpPr>
          <p:spPr>
            <a:xfrm>
              <a:off x="2134047" y="5174249"/>
              <a:ext cx="208351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WORSE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46677" y="4445921"/>
              <a:ext cx="7248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/>
                <a:t>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06517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Interpreting </a:t>
            </a:r>
            <a:r>
              <a:rPr lang="en-GB" dirty="0" err="1"/>
              <a:t>Phred</a:t>
            </a:r>
            <a:r>
              <a:rPr lang="en-GB" dirty="0"/>
              <a:t> Scores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8559" y="1526994"/>
            <a:ext cx="7587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ourier New" pitchFamily="49" charset="0"/>
                <a:cs typeface="Courier New" pitchFamily="49" charset="0"/>
              </a:rPr>
              <a:t>:GBGGGGGGGGGDGGDEDGGDGGGGDHHDHGHHGBGG:GG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847D22-B127-47B7-982B-C80C282E07B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09"/>
          <a:stretch/>
        </p:blipFill>
        <p:spPr>
          <a:xfrm>
            <a:off x="7608210" y="2301489"/>
            <a:ext cx="3669390" cy="40584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A4DD620-F515-4AC2-AD2F-A19F43462F28}"/>
              </a:ext>
            </a:extLst>
          </p:cNvPr>
          <p:cNvSpPr/>
          <p:nvPr/>
        </p:nvSpPr>
        <p:spPr>
          <a:xfrm>
            <a:off x="8328310" y="5085230"/>
            <a:ext cx="705203" cy="223719"/>
          </a:xfrm>
          <a:prstGeom prst="rect">
            <a:avLst/>
          </a:prstGeom>
          <a:solidFill>
            <a:srgbClr val="92D050">
              <a:alpha val="25098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583700"/>
              </p:ext>
            </p:extLst>
          </p:nvPr>
        </p:nvGraphicFramePr>
        <p:xfrm>
          <a:off x="609600" y="2298794"/>
          <a:ext cx="62065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979">
                  <a:extLst>
                    <a:ext uri="{9D8B030D-6E8A-4147-A177-3AD203B41FA5}">
                      <a16:colId xmlns:a16="http://schemas.microsoft.com/office/drawing/2014/main" val="529470175"/>
                    </a:ext>
                  </a:extLst>
                </a:gridCol>
                <a:gridCol w="960443">
                  <a:extLst>
                    <a:ext uri="{9D8B030D-6E8A-4147-A177-3AD203B41FA5}">
                      <a16:colId xmlns:a16="http://schemas.microsoft.com/office/drawing/2014/main" val="1725625383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2934080114"/>
                    </a:ext>
                  </a:extLst>
                </a:gridCol>
                <a:gridCol w="2948845">
                  <a:extLst>
                    <a:ext uri="{9D8B030D-6E8A-4147-A177-3AD203B41FA5}">
                      <a16:colId xmlns:a16="http://schemas.microsoft.com/office/drawing/2014/main" val="19626959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Symbol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ASCII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 err="1">
                          <a:solidFill>
                            <a:schemeClr val="tx1"/>
                          </a:solidFill>
                        </a:rPr>
                        <a:t>Phred</a:t>
                      </a:r>
                      <a:endParaRPr lang="en-GB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Probability</a:t>
                      </a:r>
                      <a:r>
                        <a:rPr lang="en-GB" sz="2200" b="1" baseline="0" dirty="0">
                          <a:solidFill>
                            <a:schemeClr val="tx1"/>
                          </a:solidFill>
                        </a:rPr>
                        <a:t> of miscall</a:t>
                      </a:r>
                      <a:endParaRPr lang="en-GB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652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71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i="1" dirty="0"/>
                        <a:t>p</a:t>
                      </a:r>
                      <a:r>
                        <a:rPr lang="en-GB" sz="2000" dirty="0"/>
                        <a:t> = 10^</a:t>
                      </a:r>
                      <a:r>
                        <a:rPr lang="en-GB" sz="2000" baseline="30000" dirty="0"/>
                        <a:t>(38/-10)</a:t>
                      </a:r>
                      <a:r>
                        <a:rPr lang="en-GB" sz="2000" dirty="0"/>
                        <a:t> = 0.00016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00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i="1" dirty="0"/>
                        <a:t>p</a:t>
                      </a:r>
                      <a:r>
                        <a:rPr lang="en-GB" sz="2000" dirty="0"/>
                        <a:t> = 10^</a:t>
                      </a:r>
                      <a:r>
                        <a:rPr lang="en-GB" sz="2000" baseline="30000" dirty="0"/>
                        <a:t>(33/-10)</a:t>
                      </a:r>
                      <a:r>
                        <a:rPr lang="en-GB" sz="2000" dirty="0"/>
                        <a:t> = 0.0005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632997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079253EB-5451-4156-A02D-CB52F4C6E18F}"/>
              </a:ext>
            </a:extLst>
          </p:cNvPr>
          <p:cNvSpPr/>
          <p:nvPr/>
        </p:nvSpPr>
        <p:spPr>
          <a:xfrm>
            <a:off x="2319632" y="3915214"/>
            <a:ext cx="20835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WORSE</a:t>
            </a:r>
          </a:p>
        </p:txBody>
      </p:sp>
    </p:spTree>
    <p:extLst>
      <p:ext uri="{BB962C8B-B14F-4D97-AF65-F5344CB8AC3E}">
        <p14:creationId xmlns:p14="http://schemas.microsoft.com/office/powerpoint/2010/main" val="377575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D4EBC-3321-41B6-941B-56FFA791A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Processing: Beyond Raw </a:t>
            </a:r>
            <a:r>
              <a:rPr lang="en-GB" dirty="0" err="1"/>
              <a:t>FastQ</a:t>
            </a:r>
            <a:r>
              <a:rPr lang="en-GB" dirty="0"/>
              <a:t> Files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8C9727-4A62-4D9C-9CAC-F6AD1E97C902}"/>
              </a:ext>
            </a:extLst>
          </p:cNvPr>
          <p:cNvSpPr txBox="1"/>
          <p:nvPr/>
        </p:nvSpPr>
        <p:spPr>
          <a:xfrm>
            <a:off x="379127" y="2967978"/>
            <a:ext cx="1101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Library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C241E6-D810-4DF0-805A-28D17817DF86}"/>
              </a:ext>
            </a:extLst>
          </p:cNvPr>
          <p:cNvSpPr txBox="1"/>
          <p:nvPr/>
        </p:nvSpPr>
        <p:spPr>
          <a:xfrm>
            <a:off x="1183645" y="1992581"/>
            <a:ext cx="1420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Sequence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AB4671-F21E-4924-866A-821B27288B96}"/>
              </a:ext>
            </a:extLst>
          </p:cNvPr>
          <p:cNvSpPr txBox="1"/>
          <p:nvPr/>
        </p:nvSpPr>
        <p:spPr>
          <a:xfrm>
            <a:off x="3735920" y="1992582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Clean-up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765B33-0363-45B2-9A4E-2266F5C0CF81}"/>
              </a:ext>
            </a:extLst>
          </p:cNvPr>
          <p:cNvSpPr txBox="1"/>
          <p:nvPr/>
        </p:nvSpPr>
        <p:spPr>
          <a:xfrm>
            <a:off x="6272227" y="1973075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Mapping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28E044-AFA3-4320-9FFD-56BE417361E6}"/>
              </a:ext>
            </a:extLst>
          </p:cNvPr>
          <p:cNvSpPr txBox="1"/>
          <p:nvPr/>
        </p:nvSpPr>
        <p:spPr>
          <a:xfrm>
            <a:off x="9986818" y="2974369"/>
            <a:ext cx="1841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Downstream Quantitation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06EDC8-386B-4BF2-8F90-1ED5D570429C}"/>
              </a:ext>
            </a:extLst>
          </p:cNvPr>
          <p:cNvSpPr txBox="1"/>
          <p:nvPr/>
        </p:nvSpPr>
        <p:spPr>
          <a:xfrm>
            <a:off x="2657963" y="2928203"/>
            <a:ext cx="949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Reads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1B1C3-E8E2-4C6E-87F1-EF706419EDF3}"/>
              </a:ext>
            </a:extLst>
          </p:cNvPr>
          <p:cNvSpPr txBox="1"/>
          <p:nvPr/>
        </p:nvSpPr>
        <p:spPr>
          <a:xfrm>
            <a:off x="7647651" y="2899865"/>
            <a:ext cx="1393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Mapped Reads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72600BB-3766-46C8-BBA8-C1050C2E2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7887" y="1844780"/>
            <a:ext cx="752113" cy="1179920"/>
          </a:xfrm>
          <a:prstGeom prst="rect">
            <a:avLst/>
          </a:prstGeom>
        </p:spPr>
      </p:pic>
      <p:pic>
        <p:nvPicPr>
          <p:cNvPr id="59" name="Graphic 58" descr="DNA">
            <a:extLst>
              <a:ext uri="{FF2B5EF4-FFF2-40B4-BE49-F238E27FC236}">
                <a16:creationId xmlns:a16="http://schemas.microsoft.com/office/drawing/2014/main" id="{72D8C403-3BB5-41E1-A674-2ADA66F088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0201" y="2203908"/>
            <a:ext cx="784562" cy="784562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A825F8C2-0024-441B-957B-CA6B1BF671B5}"/>
              </a:ext>
            </a:extLst>
          </p:cNvPr>
          <p:cNvGrpSpPr/>
          <p:nvPr/>
        </p:nvGrpSpPr>
        <p:grpSpPr>
          <a:xfrm>
            <a:off x="2589739" y="1941283"/>
            <a:ext cx="1080000" cy="1080000"/>
            <a:chOff x="1021742" y="1396457"/>
            <a:chExt cx="1080000" cy="1080000"/>
          </a:xfrm>
          <a:solidFill>
            <a:schemeClr val="tx2"/>
          </a:solidFill>
        </p:grpSpPr>
        <p:pic>
          <p:nvPicPr>
            <p:cNvPr id="19" name="Graphic 18" descr="Paper">
              <a:extLst>
                <a:ext uri="{FF2B5EF4-FFF2-40B4-BE49-F238E27FC236}">
                  <a16:creationId xmlns:a16="http://schemas.microsoft.com/office/drawing/2014/main" id="{B656AF3A-3B1D-4AB3-873B-BC0E03F31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21742" y="1396457"/>
              <a:ext cx="1080000" cy="1080000"/>
            </a:xfrm>
            <a:prstGeom prst="rect">
              <a:avLst/>
            </a:prstGeom>
          </p:spPr>
        </p:pic>
        <p:pic>
          <p:nvPicPr>
            <p:cNvPr id="61" name="Graphic 60" descr="DNA">
              <a:extLst>
                <a:ext uri="{FF2B5EF4-FFF2-40B4-BE49-F238E27FC236}">
                  <a16:creationId xmlns:a16="http://schemas.microsoft.com/office/drawing/2014/main" id="{8093B320-5480-4029-95C8-F1F874F24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01459" y="1726446"/>
              <a:ext cx="489123" cy="489123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E5DFEBF-92F8-42F4-BC48-5590BC61C90E}"/>
              </a:ext>
            </a:extLst>
          </p:cNvPr>
          <p:cNvGrpSpPr/>
          <p:nvPr/>
        </p:nvGrpSpPr>
        <p:grpSpPr>
          <a:xfrm>
            <a:off x="5154451" y="1947144"/>
            <a:ext cx="1080000" cy="1080000"/>
            <a:chOff x="1021742" y="1396457"/>
            <a:chExt cx="1080000" cy="1080000"/>
          </a:xfrm>
          <a:solidFill>
            <a:schemeClr val="tx2">
              <a:lumMod val="60000"/>
              <a:lumOff val="40000"/>
            </a:schemeClr>
          </a:solidFill>
        </p:grpSpPr>
        <p:pic>
          <p:nvPicPr>
            <p:cNvPr id="69" name="Graphic 68" descr="Paper">
              <a:extLst>
                <a:ext uri="{FF2B5EF4-FFF2-40B4-BE49-F238E27FC236}">
                  <a16:creationId xmlns:a16="http://schemas.microsoft.com/office/drawing/2014/main" id="{9D0BB54D-22DB-4170-9620-3C00D79C3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21742" y="1396457"/>
              <a:ext cx="1080000" cy="1080000"/>
            </a:xfrm>
            <a:prstGeom prst="rect">
              <a:avLst/>
            </a:prstGeom>
          </p:spPr>
        </p:pic>
        <p:pic>
          <p:nvPicPr>
            <p:cNvPr id="70" name="Graphic 69" descr="DNA">
              <a:extLst>
                <a:ext uri="{FF2B5EF4-FFF2-40B4-BE49-F238E27FC236}">
                  <a16:creationId xmlns:a16="http://schemas.microsoft.com/office/drawing/2014/main" id="{E78C24DB-4913-42E0-96BA-62AC1FCC6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01459" y="1726446"/>
              <a:ext cx="489123" cy="489123"/>
            </a:xfrm>
            <a:prstGeom prst="rect">
              <a:avLst/>
            </a:prstGeom>
          </p:spPr>
        </p:pic>
      </p:grp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AE9B684-3C1F-44D5-A772-957AAF50B89B}"/>
              </a:ext>
            </a:extLst>
          </p:cNvPr>
          <p:cNvCxnSpPr>
            <a:cxnSpLocks/>
          </p:cNvCxnSpPr>
          <p:nvPr/>
        </p:nvCxnSpPr>
        <p:spPr>
          <a:xfrm>
            <a:off x="8852619" y="2515833"/>
            <a:ext cx="8428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5B8FF8E8-C516-419C-887F-83A4E0B92470}"/>
              </a:ext>
            </a:extLst>
          </p:cNvPr>
          <p:cNvCxnSpPr>
            <a:cxnSpLocks/>
          </p:cNvCxnSpPr>
          <p:nvPr/>
        </p:nvCxnSpPr>
        <p:spPr>
          <a:xfrm flipV="1">
            <a:off x="3583229" y="2559618"/>
            <a:ext cx="1584000" cy="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4A09D243-A2A1-4BE2-BC09-62E3C65ADDD1}"/>
              </a:ext>
            </a:extLst>
          </p:cNvPr>
          <p:cNvCxnSpPr>
            <a:cxnSpLocks/>
          </p:cNvCxnSpPr>
          <p:nvPr/>
        </p:nvCxnSpPr>
        <p:spPr>
          <a:xfrm flipV="1">
            <a:off x="1240645" y="2550159"/>
            <a:ext cx="1404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22CCCE4D-FFEC-4238-A2E5-0B467EE782E0}"/>
              </a:ext>
            </a:extLst>
          </p:cNvPr>
          <p:cNvSpPr txBox="1"/>
          <p:nvPr/>
        </p:nvSpPr>
        <p:spPr>
          <a:xfrm>
            <a:off x="5070854" y="2905346"/>
            <a:ext cx="1326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Trimmed</a:t>
            </a:r>
            <a:br>
              <a:rPr lang="en-GB" sz="2400" b="1" dirty="0"/>
            </a:br>
            <a:r>
              <a:rPr lang="en-GB" sz="2400" b="1" dirty="0"/>
              <a:t>Reads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FF03DA9-7928-4E75-B323-25C8CA093D60}"/>
              </a:ext>
            </a:extLst>
          </p:cNvPr>
          <p:cNvGrpSpPr/>
          <p:nvPr/>
        </p:nvGrpSpPr>
        <p:grpSpPr>
          <a:xfrm>
            <a:off x="7798230" y="1931243"/>
            <a:ext cx="1080000" cy="1080000"/>
            <a:chOff x="1021742" y="1396457"/>
            <a:chExt cx="1080000" cy="1080000"/>
          </a:xfrm>
          <a:solidFill>
            <a:schemeClr val="accent4"/>
          </a:solidFill>
        </p:grpSpPr>
        <p:pic>
          <p:nvPicPr>
            <p:cNvPr id="82" name="Graphic 81" descr="Paper">
              <a:extLst>
                <a:ext uri="{FF2B5EF4-FFF2-40B4-BE49-F238E27FC236}">
                  <a16:creationId xmlns:a16="http://schemas.microsoft.com/office/drawing/2014/main" id="{107A7D90-8A1D-49C0-8E77-7F0B26111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21742" y="1396457"/>
              <a:ext cx="1080000" cy="1080000"/>
            </a:xfrm>
            <a:prstGeom prst="rect">
              <a:avLst/>
            </a:prstGeom>
          </p:spPr>
        </p:pic>
        <p:pic>
          <p:nvPicPr>
            <p:cNvPr id="83" name="Graphic 82" descr="DNA">
              <a:extLst>
                <a:ext uri="{FF2B5EF4-FFF2-40B4-BE49-F238E27FC236}">
                  <a16:creationId xmlns:a16="http://schemas.microsoft.com/office/drawing/2014/main" id="{500B2E33-F550-4DE9-8743-F9D985273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201459" y="1726446"/>
              <a:ext cx="489123" cy="489123"/>
            </a:xfrm>
            <a:prstGeom prst="rect">
              <a:avLst/>
            </a:prstGeom>
          </p:spPr>
        </p:pic>
      </p:grp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06B35F51-59D9-44DB-9C0C-74AF00E95D6E}"/>
              </a:ext>
            </a:extLst>
          </p:cNvPr>
          <p:cNvCxnSpPr>
            <a:cxnSpLocks/>
          </p:cNvCxnSpPr>
          <p:nvPr/>
        </p:nvCxnSpPr>
        <p:spPr>
          <a:xfrm flipV="1">
            <a:off x="6214230" y="2562417"/>
            <a:ext cx="1584000" cy="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>
            <a:extLst>
              <a:ext uri="{FF2B5EF4-FFF2-40B4-BE49-F238E27FC236}">
                <a16:creationId xmlns:a16="http://schemas.microsoft.com/office/drawing/2014/main" id="{9A952AE2-B777-47D1-AA52-543A36C18E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193" y="2010383"/>
            <a:ext cx="880766" cy="880766"/>
          </a:xfrm>
          <a:prstGeom prst="rect">
            <a:avLst/>
          </a:prstGeom>
        </p:spPr>
      </p:pic>
      <p:sp>
        <p:nvSpPr>
          <p:cNvPr id="13" name="Right Brace 12">
            <a:extLst>
              <a:ext uri="{FF2B5EF4-FFF2-40B4-BE49-F238E27FC236}">
                <a16:creationId xmlns:a16="http://schemas.microsoft.com/office/drawing/2014/main" id="{3DA1D913-AA5A-4209-84C3-702A0A784303}"/>
              </a:ext>
            </a:extLst>
          </p:cNvPr>
          <p:cNvSpPr/>
          <p:nvPr/>
        </p:nvSpPr>
        <p:spPr>
          <a:xfrm rot="5400000">
            <a:off x="4176511" y="2073193"/>
            <a:ext cx="461662" cy="3752470"/>
          </a:xfrm>
          <a:prstGeom prst="rightBrace">
            <a:avLst>
              <a:gd name="adj1" fmla="val 0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AF3BE61-240A-490D-8FA2-AA9A48E37E70}"/>
              </a:ext>
            </a:extLst>
          </p:cNvPr>
          <p:cNvSpPr txBox="1"/>
          <p:nvPr/>
        </p:nvSpPr>
        <p:spPr>
          <a:xfrm>
            <a:off x="3642992" y="4265464"/>
            <a:ext cx="1523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/>
              <a:t>Fastq</a:t>
            </a:r>
            <a:r>
              <a:rPr lang="en-GB" sz="2400" b="1" dirty="0"/>
              <a:t> files </a:t>
            </a:r>
          </a:p>
        </p:txBody>
      </p:sp>
      <p:sp>
        <p:nvSpPr>
          <p:cNvPr id="39" name="Right Brace 38">
            <a:extLst>
              <a:ext uri="{FF2B5EF4-FFF2-40B4-BE49-F238E27FC236}">
                <a16:creationId xmlns:a16="http://schemas.microsoft.com/office/drawing/2014/main" id="{F5861863-252C-4B22-9FA9-AFBC43573C6F}"/>
              </a:ext>
            </a:extLst>
          </p:cNvPr>
          <p:cNvSpPr/>
          <p:nvPr/>
        </p:nvSpPr>
        <p:spPr>
          <a:xfrm rot="5400000">
            <a:off x="8147404" y="3290076"/>
            <a:ext cx="461662" cy="1343234"/>
          </a:xfrm>
          <a:prstGeom prst="rightBrace">
            <a:avLst>
              <a:gd name="adj1" fmla="val 0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4D91F58-26F1-4832-B8D4-6E59533B64DA}"/>
              </a:ext>
            </a:extLst>
          </p:cNvPr>
          <p:cNvSpPr txBox="1"/>
          <p:nvPr/>
        </p:nvSpPr>
        <p:spPr>
          <a:xfrm>
            <a:off x="7786129" y="4306460"/>
            <a:ext cx="139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Bam file</a:t>
            </a: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FFF70F45-0A7C-40EE-A7B8-E0A18719D859}"/>
              </a:ext>
            </a:extLst>
          </p:cNvPr>
          <p:cNvSpPr txBox="1">
            <a:spLocks/>
          </p:cNvSpPr>
          <p:nvPr/>
        </p:nvSpPr>
        <p:spPr>
          <a:xfrm>
            <a:off x="607208" y="13576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09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45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What is the Point of QC? An Example…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39" y="2699139"/>
            <a:ext cx="6169341" cy="24296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9E41FA-9E23-427B-BABF-B622B5BF4F86}"/>
              </a:ext>
            </a:extLst>
          </p:cNvPr>
          <p:cNvSpPr txBox="1"/>
          <p:nvPr/>
        </p:nvSpPr>
        <p:spPr>
          <a:xfrm>
            <a:off x="2360180" y="1362002"/>
            <a:ext cx="2039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Expectations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BDCC5E-082D-4E73-8821-4EBE754709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61" b="41103"/>
          <a:stretch/>
        </p:blipFill>
        <p:spPr>
          <a:xfrm>
            <a:off x="6831736" y="2738228"/>
            <a:ext cx="5114311" cy="14772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6072E7-0865-4398-9F50-D8FF25FC6CD1}"/>
              </a:ext>
            </a:extLst>
          </p:cNvPr>
          <p:cNvSpPr txBox="1"/>
          <p:nvPr/>
        </p:nvSpPr>
        <p:spPr>
          <a:xfrm>
            <a:off x="8400320" y="1353136"/>
            <a:ext cx="2102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Observations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549C0F-A947-4029-8BF7-834463E072E8}"/>
              </a:ext>
            </a:extLst>
          </p:cNvPr>
          <p:cNvSpPr txBox="1"/>
          <p:nvPr/>
        </p:nvSpPr>
        <p:spPr>
          <a:xfrm>
            <a:off x="7525752" y="2021484"/>
            <a:ext cx="3852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RNA-</a:t>
            </a:r>
            <a:r>
              <a:rPr lang="en-GB" sz="2400" dirty="0" err="1"/>
              <a:t>seq</a:t>
            </a:r>
            <a:r>
              <a:rPr lang="en-GB" sz="2400" dirty="0"/>
              <a:t> Data for a PCA Gene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917924-67EB-4144-B017-6A7C1343C05F}"/>
              </a:ext>
            </a:extLst>
          </p:cNvPr>
          <p:cNvSpPr/>
          <p:nvPr/>
        </p:nvSpPr>
        <p:spPr>
          <a:xfrm>
            <a:off x="2557161" y="5697775"/>
            <a:ext cx="9227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The original separation was a technical artefact of no biological interest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3D8E88-AB42-4A7A-8A27-7E405373B9AA}"/>
              </a:ext>
            </a:extLst>
          </p:cNvPr>
          <p:cNvSpPr txBox="1"/>
          <p:nvPr/>
        </p:nvSpPr>
        <p:spPr>
          <a:xfrm>
            <a:off x="695250" y="5666998"/>
            <a:ext cx="1874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Conclusion: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83F4B1-8BA5-41EF-89EC-952B27547BCB}"/>
              </a:ext>
            </a:extLst>
          </p:cNvPr>
          <p:cNvSpPr/>
          <p:nvPr/>
        </p:nvSpPr>
        <p:spPr>
          <a:xfrm>
            <a:off x="119170" y="1336130"/>
            <a:ext cx="6521684" cy="41857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4241F6-1453-4CB8-96FF-EE2AA21CBDB8}"/>
              </a:ext>
            </a:extLst>
          </p:cNvPr>
          <p:cNvSpPr/>
          <p:nvPr/>
        </p:nvSpPr>
        <p:spPr>
          <a:xfrm>
            <a:off x="6640853" y="1336130"/>
            <a:ext cx="5425789" cy="41857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D76B97-C4BB-4517-AECE-F830203C0166}"/>
              </a:ext>
            </a:extLst>
          </p:cNvPr>
          <p:cNvSpPr/>
          <p:nvPr/>
        </p:nvSpPr>
        <p:spPr>
          <a:xfrm>
            <a:off x="119170" y="5521871"/>
            <a:ext cx="11947472" cy="77363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5CF051-F1A6-4C32-9B38-F7C5EB35A0DE}"/>
              </a:ext>
            </a:extLst>
          </p:cNvPr>
          <p:cNvSpPr/>
          <p:nvPr/>
        </p:nvSpPr>
        <p:spPr>
          <a:xfrm>
            <a:off x="1267924" y="1993363"/>
            <a:ext cx="42832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Normal RNA-</a:t>
            </a:r>
            <a:r>
              <a:rPr lang="en-GB" sz="2400" dirty="0" err="1"/>
              <a:t>seq</a:t>
            </a:r>
            <a:r>
              <a:rPr lang="en-GB" sz="2400" dirty="0"/>
              <a:t> Data for a Gene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78C97FD-CE75-43BE-8243-EC04A1A4E0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36" r="28261"/>
          <a:stretch/>
        </p:blipFill>
        <p:spPr>
          <a:xfrm>
            <a:off x="6831736" y="4384799"/>
            <a:ext cx="5114311" cy="102491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7E5A325-2118-4442-97B8-A100C9CCFF3A}"/>
              </a:ext>
            </a:extLst>
          </p:cNvPr>
          <p:cNvSpPr/>
          <p:nvPr/>
        </p:nvSpPr>
        <p:spPr>
          <a:xfrm>
            <a:off x="7170916" y="4712591"/>
            <a:ext cx="1764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Different aligner</a:t>
            </a:r>
          </a:p>
        </p:txBody>
      </p:sp>
    </p:spTree>
    <p:extLst>
      <p:ext uri="{BB962C8B-B14F-4D97-AF65-F5344CB8AC3E}">
        <p14:creationId xmlns:p14="http://schemas.microsoft.com/office/powerpoint/2010/main" val="257615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18" grpId="0"/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79C1460-E04C-4931-82D1-5883756A3A09}"/>
              </a:ext>
            </a:extLst>
          </p:cNvPr>
          <p:cNvSpPr/>
          <p:nvPr/>
        </p:nvSpPr>
        <p:spPr>
          <a:xfrm>
            <a:off x="6315365" y="2461425"/>
            <a:ext cx="5563495" cy="369332"/>
          </a:xfrm>
          <a:prstGeom prst="rect">
            <a:avLst/>
          </a:prstGeom>
          <a:solidFill>
            <a:srgbClr val="DCE6F2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samtools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view </a:t>
            </a:r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filename.bam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| less  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8E3F2E-C085-45A1-955B-F1C55E03162C}"/>
              </a:ext>
            </a:extLst>
          </p:cNvPr>
          <p:cNvSpPr/>
          <p:nvPr/>
        </p:nvSpPr>
        <p:spPr>
          <a:xfrm>
            <a:off x="6315365" y="1925953"/>
            <a:ext cx="5545242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Alignments Section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25F28C-1CFA-4A69-83DE-A88809F78D78}"/>
              </a:ext>
            </a:extLst>
          </p:cNvPr>
          <p:cNvSpPr/>
          <p:nvPr/>
        </p:nvSpPr>
        <p:spPr>
          <a:xfrm>
            <a:off x="415274" y="2461425"/>
            <a:ext cx="5536706" cy="369332"/>
          </a:xfrm>
          <a:prstGeom prst="rect">
            <a:avLst/>
          </a:prstGeom>
          <a:solidFill>
            <a:srgbClr val="DCE6F2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samtools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view –H </a:t>
            </a:r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filename.bam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31AACD-3727-46F5-BD4A-A15D5CA42A9F}"/>
              </a:ext>
            </a:extLst>
          </p:cNvPr>
          <p:cNvSpPr/>
          <p:nvPr/>
        </p:nvSpPr>
        <p:spPr>
          <a:xfrm>
            <a:off x="407210" y="1938205"/>
            <a:ext cx="554477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Header Section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CB0B5C-3D5C-4B2B-B5D3-E86B67D81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9609"/>
            <a:ext cx="10972800" cy="1143000"/>
          </a:xfrm>
        </p:spPr>
        <p:txBody>
          <a:bodyPr/>
          <a:lstStyle/>
          <a:p>
            <a:r>
              <a:rPr lang="en-GB" dirty="0"/>
              <a:t>Aligned Data – BAM Files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615170-C193-4521-8D27-CC1137C9124F}"/>
              </a:ext>
            </a:extLst>
          </p:cNvPr>
          <p:cNvSpPr txBox="1">
            <a:spLocks/>
          </p:cNvSpPr>
          <p:nvPr/>
        </p:nvSpPr>
        <p:spPr>
          <a:xfrm>
            <a:off x="407210" y="1141966"/>
            <a:ext cx="11593610" cy="5801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Expanded file containing alignment data (+ </a:t>
            </a:r>
            <a:r>
              <a:rPr lang="en-GB" sz="2800" dirty="0" err="1"/>
              <a:t>FastQ</a:t>
            </a:r>
            <a:r>
              <a:rPr lang="en-GB" sz="2800" dirty="0"/>
              <a:t> file details), in 2 Sections: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2BAD70-240F-44EB-8A76-45B3FA3BA191}"/>
              </a:ext>
            </a:extLst>
          </p:cNvPr>
          <p:cNvSpPr/>
          <p:nvPr/>
        </p:nvSpPr>
        <p:spPr>
          <a:xfrm>
            <a:off x="407210" y="1925953"/>
            <a:ext cx="5544770" cy="383189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3B8696-747A-468C-B815-B22AB07F9AE4}"/>
              </a:ext>
            </a:extLst>
          </p:cNvPr>
          <p:cNvSpPr/>
          <p:nvPr/>
        </p:nvSpPr>
        <p:spPr>
          <a:xfrm>
            <a:off x="6315365" y="1911533"/>
            <a:ext cx="5545242" cy="385856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E700B5-78EA-48A9-8B24-B860C81F67E8}"/>
              </a:ext>
            </a:extLst>
          </p:cNvPr>
          <p:cNvSpPr/>
          <p:nvPr/>
        </p:nvSpPr>
        <p:spPr>
          <a:xfrm>
            <a:off x="6507926" y="2954536"/>
            <a:ext cx="51783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Details of sequence alignments: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One line per read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11 required columns (tab separated)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Information 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Sequence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Where alignments and how it aligns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551151-CF69-473B-9D0D-1A8A5A3A6949}"/>
              </a:ext>
            </a:extLst>
          </p:cNvPr>
          <p:cNvSpPr/>
          <p:nvPr/>
        </p:nvSpPr>
        <p:spPr>
          <a:xfrm>
            <a:off x="515847" y="3139202"/>
            <a:ext cx="5327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General Metadata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Information 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Technical details of File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Reference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Programmes Involved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Each line begins with @ + 2 letter code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12152" y="6102108"/>
            <a:ext cx="6583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Need special programs to read, normally '</a:t>
            </a:r>
            <a:r>
              <a:rPr lang="en-GB" sz="2400" dirty="0" err="1"/>
              <a:t>samtools</a:t>
            </a:r>
            <a:r>
              <a:rPr lang="en-GB" sz="2400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4651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8" grpId="0"/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761064" y="3488328"/>
            <a:ext cx="11013623" cy="1655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766178" y="1734821"/>
            <a:ext cx="4105652" cy="1642621"/>
          </a:xfrm>
          <a:prstGeom prst="rect">
            <a:avLst/>
          </a:prstGeom>
          <a:solidFill>
            <a:srgbClr val="FCFCDC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771167" y="1261775"/>
            <a:ext cx="391238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76724" y="3429000"/>
            <a:ext cx="109979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@PG     ID:hisat2       PN:hisat2       VN:2.1.0        CL:"/bi/apps/hisat2/2.1.0/hisat2-align-s --wrapper basic-0 --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dta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--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1000,1000 -p 7 -t --phred33-quals -x /bi/scratch/Genomes/Mouse/GRCm38/Mus_musculus.GRCm38 --known-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splicesite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/bi/scratch/Genomes/Mouse/GRCm38/Mus_musculus.GRCm38.90.hisat2_splices.txt -U /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/17469.unp"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E29421E-F4EB-4243-83EE-DE3EDED7DAE1}"/>
              </a:ext>
            </a:extLst>
          </p:cNvPr>
          <p:cNvGrpSpPr/>
          <p:nvPr/>
        </p:nvGrpSpPr>
        <p:grpSpPr>
          <a:xfrm>
            <a:off x="750524" y="5349674"/>
            <a:ext cx="5272156" cy="430887"/>
            <a:chOff x="750524" y="5349674"/>
            <a:chExt cx="5272156" cy="430887"/>
          </a:xfrm>
        </p:grpSpPr>
        <p:sp>
          <p:nvSpPr>
            <p:cNvPr id="66" name="Rectangle 65"/>
            <p:cNvSpPr/>
            <p:nvPr/>
          </p:nvSpPr>
          <p:spPr>
            <a:xfrm>
              <a:off x="750524" y="5391979"/>
              <a:ext cx="5272156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1168" y="5349674"/>
              <a:ext cx="156805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/>
                <a:t>Header line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37944" y="5349674"/>
              <a:ext cx="192584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/>
                <a:t>Format Version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90154" y="5349674"/>
              <a:ext cx="17325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/>
                <a:t>Sorting Order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51F9F17-17CE-43BB-A75E-6FFAAD533290}"/>
              </a:ext>
            </a:extLst>
          </p:cNvPr>
          <p:cNvGrpSpPr/>
          <p:nvPr/>
        </p:nvGrpSpPr>
        <p:grpSpPr>
          <a:xfrm>
            <a:off x="750524" y="5835738"/>
            <a:ext cx="5272156" cy="430888"/>
            <a:chOff x="750524" y="5835738"/>
            <a:chExt cx="5272156" cy="430888"/>
          </a:xfrm>
        </p:grpSpPr>
        <p:sp>
          <p:nvSpPr>
            <p:cNvPr id="68" name="Rectangle 67"/>
            <p:cNvSpPr/>
            <p:nvPr/>
          </p:nvSpPr>
          <p:spPr>
            <a:xfrm>
              <a:off x="750524" y="5835738"/>
              <a:ext cx="5272156" cy="413888"/>
            </a:xfrm>
            <a:prstGeom prst="rect">
              <a:avLst/>
            </a:prstGeom>
            <a:solidFill>
              <a:srgbClr val="FCFCDC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1064" y="5835739"/>
              <a:ext cx="251325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/>
                <a:t>Reference Sequence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01721" y="5835739"/>
              <a:ext cx="86914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/>
                <a:t>Name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05733" y="5835739"/>
              <a:ext cx="96263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/>
                <a:t>Length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D25AA19-860E-40A7-AF81-01FC9CD05209}"/>
              </a:ext>
            </a:extLst>
          </p:cNvPr>
          <p:cNvGrpSpPr/>
          <p:nvPr/>
        </p:nvGrpSpPr>
        <p:grpSpPr>
          <a:xfrm>
            <a:off x="750524" y="6305046"/>
            <a:ext cx="7892800" cy="436414"/>
            <a:chOff x="750524" y="6305046"/>
            <a:chExt cx="7892800" cy="436414"/>
          </a:xfrm>
        </p:grpSpPr>
        <p:sp>
          <p:nvSpPr>
            <p:cNvPr id="70" name="Rectangle 69"/>
            <p:cNvSpPr/>
            <p:nvPr/>
          </p:nvSpPr>
          <p:spPr>
            <a:xfrm>
              <a:off x="750524" y="6312757"/>
              <a:ext cx="7892800" cy="4138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0812" y="6305048"/>
              <a:ext cx="257987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/>
                <a:t>Program Information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00024" y="6305047"/>
              <a:ext cx="42832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/>
                <a:t>ID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58121" y="6305046"/>
              <a:ext cx="86914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/>
                <a:t>Name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73412" y="6305046"/>
              <a:ext cx="103624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/>
                <a:t>Version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55800" y="6310573"/>
              <a:ext cx="136608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/>
                <a:t>Command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E31AACD-3727-46F5-BD4A-A15D5CA42A9F}"/>
              </a:ext>
            </a:extLst>
          </p:cNvPr>
          <p:cNvSpPr/>
          <p:nvPr/>
        </p:nvSpPr>
        <p:spPr>
          <a:xfrm>
            <a:off x="551230" y="306349"/>
            <a:ext cx="11357854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latin typeface="+mj-lt"/>
              </a:rPr>
              <a:t>BAM Header Section: Example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52BAD70-240F-44EB-8A76-45B3FA3BA191}"/>
              </a:ext>
            </a:extLst>
          </p:cNvPr>
          <p:cNvSpPr/>
          <p:nvPr/>
        </p:nvSpPr>
        <p:spPr>
          <a:xfrm>
            <a:off x="551230" y="1080916"/>
            <a:ext cx="11344067" cy="420017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4728D5F-AD58-4F66-92A6-D09E2005748B}"/>
              </a:ext>
            </a:extLst>
          </p:cNvPr>
          <p:cNvSpPr/>
          <p:nvPr/>
        </p:nvSpPr>
        <p:spPr>
          <a:xfrm>
            <a:off x="776716" y="1261775"/>
            <a:ext cx="5319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@HD     VN:1.0 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SO:unsorted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66185" y="170907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@SQ     SN:1    LN:195471971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@SQ     SN:10   LN:130694993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@SQ     SN:11   LN:122082543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@SQ     SN:12   LN:120129022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@SQ     SN:13   LN:120421639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…etc…</a:t>
            </a:r>
          </a:p>
        </p:txBody>
      </p:sp>
    </p:spTree>
    <p:extLst>
      <p:ext uri="{BB962C8B-B14F-4D97-AF65-F5344CB8AC3E}">
        <p14:creationId xmlns:p14="http://schemas.microsoft.com/office/powerpoint/2010/main" val="258380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7" grpId="0" animBg="1"/>
      <p:bldP spid="6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785" y="2715849"/>
            <a:ext cx="10972800" cy="39486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Sections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1600" dirty="0"/>
              <a:t>Sequence name			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HWI-D00436:394:CBGLBANXX:1:1101:1222:1861</a:t>
            </a:r>
            <a:endParaRPr lang="en-GB" sz="1600" dirty="0"/>
          </a:p>
          <a:p>
            <a:pPr marL="971550" lvl="1" indent="-514350">
              <a:buFont typeface="+mj-lt"/>
              <a:buAutoNum type="arabicPeriod"/>
            </a:pPr>
            <a:r>
              <a:rPr lang="en-GB" sz="1600" dirty="0"/>
              <a:t>Alignment Flags			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endParaRPr lang="en-GB" sz="1600" dirty="0"/>
          </a:p>
          <a:p>
            <a:pPr marL="971550" lvl="1" indent="-514350">
              <a:buFont typeface="+mj-lt"/>
              <a:buAutoNum type="arabicPeriod"/>
            </a:pPr>
            <a:r>
              <a:rPr lang="en-GB" sz="1600" dirty="0"/>
              <a:t>Reference sequence name		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chr18</a:t>
            </a:r>
            <a:endParaRPr lang="en-GB" sz="1600" dirty="0"/>
          </a:p>
          <a:p>
            <a:pPr marL="971550" lvl="1" indent="-514350">
              <a:buFont typeface="+mj-lt"/>
              <a:buAutoNum type="arabicPeriod"/>
            </a:pPr>
            <a:r>
              <a:rPr lang="en-GB" sz="1600" dirty="0"/>
              <a:t>Start position			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5794485</a:t>
            </a:r>
            <a:endParaRPr lang="en-GB" sz="1600" dirty="0"/>
          </a:p>
          <a:p>
            <a:pPr marL="971550" lvl="1" indent="-514350">
              <a:buFont typeface="+mj-lt"/>
              <a:buAutoNum type="arabicPeriod"/>
            </a:pPr>
            <a:r>
              <a:rPr lang="en-GB" sz="1600" dirty="0"/>
              <a:t>Mapping Quality (</a:t>
            </a:r>
            <a:r>
              <a:rPr lang="en-GB" sz="1600" dirty="0" err="1"/>
              <a:t>Phred</a:t>
            </a:r>
            <a:r>
              <a:rPr lang="en-GB" sz="1600" dirty="0"/>
              <a:t>)		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60</a:t>
            </a:r>
            <a:endParaRPr lang="en-GB" sz="1600" dirty="0"/>
          </a:p>
          <a:p>
            <a:pPr marL="971550" lvl="1" indent="-514350">
              <a:buFont typeface="+mj-lt"/>
              <a:buAutoNum type="arabicPeriod"/>
            </a:pPr>
            <a:r>
              <a:rPr lang="en-GB" sz="1600" dirty="0"/>
              <a:t>Alignment (CIGAR) string		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50M</a:t>
            </a:r>
            <a:endParaRPr lang="en-GB" sz="1600" dirty="0"/>
          </a:p>
          <a:p>
            <a:pPr marL="971550" lvl="1" indent="-514350">
              <a:buFont typeface="+mj-lt"/>
              <a:buAutoNum type="arabicPeriod"/>
            </a:pPr>
            <a:r>
              <a:rPr lang="en-GB" sz="1600" dirty="0"/>
              <a:t>Paired sequence name			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endParaRPr lang="en-GB" sz="1600" dirty="0"/>
          </a:p>
          <a:p>
            <a:pPr marL="971550" lvl="1" indent="-514350">
              <a:buFont typeface="+mj-lt"/>
              <a:buAutoNum type="arabicPeriod"/>
            </a:pPr>
            <a:r>
              <a:rPr lang="en-GB" sz="1600" dirty="0"/>
              <a:t>Paired sequence position		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GB" sz="1600" dirty="0"/>
          </a:p>
          <a:p>
            <a:pPr marL="971550" lvl="1" indent="-514350">
              <a:buFont typeface="+mj-lt"/>
              <a:buAutoNum type="arabicPeriod"/>
            </a:pPr>
            <a:r>
              <a:rPr lang="en-GB" sz="1600" dirty="0"/>
              <a:t>Total insert length			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GB" sz="1600" dirty="0"/>
          </a:p>
          <a:p>
            <a:pPr marL="971550" lvl="1" indent="-514350">
              <a:buFont typeface="+mj-lt"/>
              <a:buAutoNum type="arabicPeriod"/>
            </a:pPr>
            <a:r>
              <a:rPr lang="en-GB" sz="1600" dirty="0"/>
              <a:t>Called Bases			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AAAAGATCTCTTGATTTAGAATTTTCTCTCAAATGTGAGGGACTTTTATN</a:t>
            </a:r>
            <a:endParaRPr lang="en-GB" sz="1600" dirty="0"/>
          </a:p>
          <a:p>
            <a:pPr marL="971550" lvl="1" indent="-514350">
              <a:buFont typeface="+mj-lt"/>
              <a:buAutoNum type="arabicPeriod"/>
            </a:pPr>
            <a:r>
              <a:rPr lang="en-GB" sz="1600" dirty="0"/>
              <a:t>Base Quality String (</a:t>
            </a:r>
            <a:r>
              <a:rPr lang="en-GB" sz="1600" dirty="0" err="1"/>
              <a:t>Phred</a:t>
            </a:r>
            <a:r>
              <a:rPr lang="en-GB" sz="1600" dirty="0"/>
              <a:t> 33)		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GGGGGGGGGGGGGGGGGGGGGGGGGGGGGGGGGGGGGGGGGGGGGBA&lt;=#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1600" dirty="0">
                <a:cs typeface="Courier New" panose="02070309020205020404" pitchFamily="49" charset="0"/>
              </a:rPr>
              <a:t>Other Tags</a:t>
            </a:r>
          </a:p>
          <a:p>
            <a:pPr marL="457200" lvl="1" indent="0">
              <a:buNone/>
            </a:pPr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638785" y="1163258"/>
            <a:ext cx="110311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HWI-D00436:394:CBGLBANXX:1:1101:1222:1861       16      chr18      57944851        60      50M     *       0       0       AAAAGATCTCTTGATTTAGAATTTTCTCTCAAATGTGAGGGACTTTTATN      GGGGGGGGGGGGGGGGGGGGGGGGGGGGGGGGGGGGGGGGGGGGGBA&lt;=#     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AS:i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:-2 XN:i:0  XM:i:1  XO:i:0  XG:i:0  NM:i:1  MD:Z:49G0       YT:Z:UU NH:i:1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8E3F2E-C085-45A1-955B-F1C55E03162C}"/>
              </a:ext>
            </a:extLst>
          </p:cNvPr>
          <p:cNvSpPr/>
          <p:nvPr/>
        </p:nvSpPr>
        <p:spPr>
          <a:xfrm>
            <a:off x="593771" y="313105"/>
            <a:ext cx="1103117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BAM Alignments Section: Example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3B8696-747A-468C-B815-B22AB07F9AE4}"/>
              </a:ext>
            </a:extLst>
          </p:cNvPr>
          <p:cNvSpPr/>
          <p:nvPr/>
        </p:nvSpPr>
        <p:spPr>
          <a:xfrm>
            <a:off x="607129" y="1020368"/>
            <a:ext cx="11004455" cy="169548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1778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410" y="2636890"/>
            <a:ext cx="8425170" cy="1143000"/>
          </a:xfrm>
        </p:spPr>
        <p:txBody>
          <a:bodyPr>
            <a:noAutofit/>
          </a:bodyPr>
          <a:lstStyle/>
          <a:p>
            <a:r>
              <a:rPr lang="en-GB" sz="4800" dirty="0"/>
              <a:t>How QC Programmes Fit Into Processing Pipelines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28" y="5733256"/>
            <a:ext cx="2840302" cy="10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94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2C4DFCDE-DEE0-4485-A79D-A4B8309EE1BD}"/>
              </a:ext>
            </a:extLst>
          </p:cNvPr>
          <p:cNvSpPr/>
          <p:nvPr/>
        </p:nvSpPr>
        <p:spPr>
          <a:xfrm>
            <a:off x="1180578" y="5257800"/>
            <a:ext cx="3762561" cy="1447800"/>
          </a:xfrm>
          <a:prstGeom prst="rect">
            <a:avLst/>
          </a:prstGeom>
          <a:solidFill>
            <a:srgbClr val="E9EDF4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0CB8E5A-1E91-4EC1-A708-04A73FB8F77F}"/>
              </a:ext>
            </a:extLst>
          </p:cNvPr>
          <p:cNvSpPr/>
          <p:nvPr/>
        </p:nvSpPr>
        <p:spPr>
          <a:xfrm>
            <a:off x="1180578" y="3398730"/>
            <a:ext cx="3762251" cy="1636565"/>
          </a:xfrm>
          <a:prstGeom prst="rect">
            <a:avLst/>
          </a:prstGeom>
          <a:solidFill>
            <a:srgbClr val="E9EDF4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21A31C7-67CD-4B31-9448-0AC82C220678}"/>
              </a:ext>
            </a:extLst>
          </p:cNvPr>
          <p:cNvSpPr/>
          <p:nvPr/>
        </p:nvSpPr>
        <p:spPr>
          <a:xfrm>
            <a:off x="1180580" y="1451157"/>
            <a:ext cx="3762251" cy="1631216"/>
          </a:xfrm>
          <a:prstGeom prst="rect">
            <a:avLst/>
          </a:prstGeom>
          <a:solidFill>
            <a:srgbClr val="E9EDF4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E028FED-EBA5-4CA5-8A9A-97C502806641}"/>
              </a:ext>
            </a:extLst>
          </p:cNvPr>
          <p:cNvSpPr/>
          <p:nvPr/>
        </p:nvSpPr>
        <p:spPr>
          <a:xfrm>
            <a:off x="4942830" y="5255696"/>
            <a:ext cx="6639569" cy="1446550"/>
          </a:xfrm>
          <a:prstGeom prst="rect">
            <a:avLst/>
          </a:prstGeom>
          <a:solidFill>
            <a:srgbClr val="E9EDF4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9192E58-84CA-4041-9892-127EDFF516C6}"/>
              </a:ext>
            </a:extLst>
          </p:cNvPr>
          <p:cNvSpPr/>
          <p:nvPr/>
        </p:nvSpPr>
        <p:spPr>
          <a:xfrm>
            <a:off x="4943840" y="3395376"/>
            <a:ext cx="6638560" cy="1639699"/>
          </a:xfrm>
          <a:prstGeom prst="rect">
            <a:avLst/>
          </a:prstGeom>
          <a:solidFill>
            <a:srgbClr val="E9EDF4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7F38852-9390-4693-87CC-9F5B5E3C7ECF}"/>
              </a:ext>
            </a:extLst>
          </p:cNvPr>
          <p:cNvSpPr/>
          <p:nvPr/>
        </p:nvSpPr>
        <p:spPr>
          <a:xfrm>
            <a:off x="4943839" y="1451158"/>
            <a:ext cx="6639569" cy="1631216"/>
          </a:xfrm>
          <a:prstGeom prst="rect">
            <a:avLst/>
          </a:prstGeom>
          <a:solidFill>
            <a:srgbClr val="E9EDF4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7710"/>
            <a:ext cx="10972800" cy="1143000"/>
          </a:xfrm>
        </p:spPr>
        <p:txBody>
          <a:bodyPr/>
          <a:lstStyle/>
          <a:p>
            <a:r>
              <a:rPr lang="en-GB" dirty="0"/>
              <a:t>QC metrics can we work with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1420DE-78BF-46E1-BB30-E440D3EBD867}"/>
              </a:ext>
            </a:extLst>
          </p:cNvPr>
          <p:cNvGrpSpPr/>
          <p:nvPr/>
        </p:nvGrpSpPr>
        <p:grpSpPr>
          <a:xfrm>
            <a:off x="2209445" y="5833147"/>
            <a:ext cx="1671919" cy="771400"/>
            <a:chOff x="5297851" y="5118609"/>
            <a:chExt cx="3175617" cy="146518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8BB41D0-64BB-4312-963A-8EBB8D099A4F}"/>
                </a:ext>
              </a:extLst>
            </p:cNvPr>
            <p:cNvGrpSpPr/>
            <p:nvPr/>
          </p:nvGrpSpPr>
          <p:grpSpPr>
            <a:xfrm>
              <a:off x="5640163" y="6026001"/>
              <a:ext cx="829189" cy="315137"/>
              <a:chOff x="7337689" y="5997286"/>
              <a:chExt cx="928185" cy="352761"/>
            </a:xfrm>
          </p:grpSpPr>
          <p:sp>
            <p:nvSpPr>
              <p:cNvPr id="22" name="Freeform 217">
                <a:extLst>
                  <a:ext uri="{FF2B5EF4-FFF2-40B4-BE49-F238E27FC236}">
                    <a16:creationId xmlns:a16="http://schemas.microsoft.com/office/drawing/2014/main" id="{C488D164-320D-4E8A-930E-C3CEC59BF0A4}"/>
                  </a:ext>
                </a:extLst>
              </p:cNvPr>
              <p:cNvSpPr/>
              <p:nvPr/>
            </p:nvSpPr>
            <p:spPr>
              <a:xfrm>
                <a:off x="8007045" y="5997286"/>
                <a:ext cx="258829" cy="327961"/>
              </a:xfrm>
              <a:custGeom>
                <a:avLst/>
                <a:gdLst>
                  <a:gd name="connsiteX0" fmla="*/ 0 w 622570"/>
                  <a:gd name="connsiteY0" fmla="*/ 788503 h 788856"/>
                  <a:gd name="connsiteX1" fmla="*/ 296693 w 622570"/>
                  <a:gd name="connsiteY1" fmla="*/ 773911 h 788856"/>
                  <a:gd name="connsiteX2" fmla="*/ 432881 w 622570"/>
                  <a:gd name="connsiteY2" fmla="*/ 691226 h 788856"/>
                  <a:gd name="connsiteX3" fmla="*/ 447472 w 622570"/>
                  <a:gd name="connsiteY3" fmla="*/ 496673 h 788856"/>
                  <a:gd name="connsiteX4" fmla="*/ 316149 w 622570"/>
                  <a:gd name="connsiteY4" fmla="*/ 321575 h 788856"/>
                  <a:gd name="connsiteX5" fmla="*/ 272374 w 622570"/>
                  <a:gd name="connsiteY5" fmla="*/ 175660 h 788856"/>
                  <a:gd name="connsiteX6" fmla="*/ 340468 w 622570"/>
                  <a:gd name="connsiteY6" fmla="*/ 39473 h 788856"/>
                  <a:gd name="connsiteX7" fmla="*/ 549613 w 622570"/>
                  <a:gd name="connsiteY7" fmla="*/ 562 h 788856"/>
                  <a:gd name="connsiteX8" fmla="*/ 622570 w 622570"/>
                  <a:gd name="connsiteY8" fmla="*/ 20018 h 78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2570" h="788856">
                    <a:moveTo>
                      <a:pt x="0" y="788503"/>
                    </a:moveTo>
                    <a:cubicBezTo>
                      <a:pt x="112273" y="789313"/>
                      <a:pt x="224546" y="790124"/>
                      <a:pt x="296693" y="773911"/>
                    </a:cubicBezTo>
                    <a:cubicBezTo>
                      <a:pt x="368840" y="757698"/>
                      <a:pt x="407751" y="737432"/>
                      <a:pt x="432881" y="691226"/>
                    </a:cubicBezTo>
                    <a:cubicBezTo>
                      <a:pt x="458011" y="645020"/>
                      <a:pt x="466927" y="558281"/>
                      <a:pt x="447472" y="496673"/>
                    </a:cubicBezTo>
                    <a:cubicBezTo>
                      <a:pt x="428017" y="435065"/>
                      <a:pt x="345332" y="375077"/>
                      <a:pt x="316149" y="321575"/>
                    </a:cubicBezTo>
                    <a:cubicBezTo>
                      <a:pt x="286966" y="268073"/>
                      <a:pt x="268321" y="222677"/>
                      <a:pt x="272374" y="175660"/>
                    </a:cubicBezTo>
                    <a:cubicBezTo>
                      <a:pt x="276427" y="128643"/>
                      <a:pt x="294261" y="68656"/>
                      <a:pt x="340468" y="39473"/>
                    </a:cubicBezTo>
                    <a:cubicBezTo>
                      <a:pt x="386675" y="10290"/>
                      <a:pt x="502596" y="3804"/>
                      <a:pt x="549613" y="562"/>
                    </a:cubicBezTo>
                    <a:cubicBezTo>
                      <a:pt x="596630" y="-2680"/>
                      <a:pt x="609600" y="8669"/>
                      <a:pt x="622570" y="2001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Pie 208">
                <a:extLst>
                  <a:ext uri="{FF2B5EF4-FFF2-40B4-BE49-F238E27FC236}">
                    <a16:creationId xmlns:a16="http://schemas.microsoft.com/office/drawing/2014/main" id="{8B986887-7D7E-4023-A01F-F22429C1604F}"/>
                  </a:ext>
                </a:extLst>
              </p:cNvPr>
              <p:cNvSpPr/>
              <p:nvPr/>
            </p:nvSpPr>
            <p:spPr>
              <a:xfrm flipV="1">
                <a:off x="7337689" y="6022781"/>
                <a:ext cx="714485" cy="327266"/>
              </a:xfrm>
              <a:custGeom>
                <a:avLst/>
                <a:gdLst>
                  <a:gd name="connsiteX0" fmla="*/ 914400 w 914400"/>
                  <a:gd name="connsiteY0" fmla="*/ 457200 h 914400"/>
                  <a:gd name="connsiteX1" fmla="*/ 458000 w 914400"/>
                  <a:gd name="connsiteY1" fmla="*/ 914399 h 914400"/>
                  <a:gd name="connsiteX2" fmla="*/ 2 w 914400"/>
                  <a:gd name="connsiteY2" fmla="*/ 458801 h 914400"/>
                  <a:gd name="connsiteX3" fmla="*/ 457200 w 914400"/>
                  <a:gd name="connsiteY3" fmla="*/ 457200 h 914400"/>
                  <a:gd name="connsiteX4" fmla="*/ 914400 w 914400"/>
                  <a:gd name="connsiteY4" fmla="*/ 457200 h 914400"/>
                  <a:gd name="connsiteX0" fmla="*/ 1142998 w 1142998"/>
                  <a:gd name="connsiteY0" fmla="*/ 12990 h 470205"/>
                  <a:gd name="connsiteX1" fmla="*/ 686598 w 1142998"/>
                  <a:gd name="connsiteY1" fmla="*/ 470189 h 470205"/>
                  <a:gd name="connsiteX2" fmla="*/ 0 w 1142998"/>
                  <a:gd name="connsiteY2" fmla="*/ 0 h 470205"/>
                  <a:gd name="connsiteX3" fmla="*/ 685798 w 1142998"/>
                  <a:gd name="connsiteY3" fmla="*/ 12990 h 470205"/>
                  <a:gd name="connsiteX4" fmla="*/ 1142998 w 1142998"/>
                  <a:gd name="connsiteY4" fmla="*/ 12990 h 470205"/>
                  <a:gd name="connsiteX0" fmla="*/ 1142998 w 1142998"/>
                  <a:gd name="connsiteY0" fmla="*/ 12990 h 513977"/>
                  <a:gd name="connsiteX1" fmla="*/ 866559 w 1142998"/>
                  <a:gd name="connsiteY1" fmla="*/ 513964 h 513977"/>
                  <a:gd name="connsiteX2" fmla="*/ 0 w 1142998"/>
                  <a:gd name="connsiteY2" fmla="*/ 0 h 513977"/>
                  <a:gd name="connsiteX3" fmla="*/ 685798 w 1142998"/>
                  <a:gd name="connsiteY3" fmla="*/ 12990 h 513977"/>
                  <a:gd name="connsiteX4" fmla="*/ 1142998 w 1142998"/>
                  <a:gd name="connsiteY4" fmla="*/ 12990 h 513977"/>
                  <a:gd name="connsiteX0" fmla="*/ 1011675 w 1012791"/>
                  <a:gd name="connsiteY0" fmla="*/ 3262 h 513964"/>
                  <a:gd name="connsiteX1" fmla="*/ 866559 w 1012791"/>
                  <a:gd name="connsiteY1" fmla="*/ 513964 h 513964"/>
                  <a:gd name="connsiteX2" fmla="*/ 0 w 1012791"/>
                  <a:gd name="connsiteY2" fmla="*/ 0 h 513964"/>
                  <a:gd name="connsiteX3" fmla="*/ 685798 w 1012791"/>
                  <a:gd name="connsiteY3" fmla="*/ 12990 h 513964"/>
                  <a:gd name="connsiteX4" fmla="*/ 1011675 w 1012791"/>
                  <a:gd name="connsiteY4" fmla="*/ 3262 h 513964"/>
                  <a:gd name="connsiteX0" fmla="*/ 1011675 w 1012791"/>
                  <a:gd name="connsiteY0" fmla="*/ 19455 h 530157"/>
                  <a:gd name="connsiteX1" fmla="*/ 866559 w 1012791"/>
                  <a:gd name="connsiteY1" fmla="*/ 530157 h 530157"/>
                  <a:gd name="connsiteX2" fmla="*/ 0 w 1012791"/>
                  <a:gd name="connsiteY2" fmla="*/ 16193 h 530157"/>
                  <a:gd name="connsiteX3" fmla="*/ 442607 w 1012791"/>
                  <a:gd name="connsiteY3" fmla="*/ 0 h 530157"/>
                  <a:gd name="connsiteX4" fmla="*/ 1011675 w 1012791"/>
                  <a:gd name="connsiteY4" fmla="*/ 19455 h 530157"/>
                  <a:gd name="connsiteX0" fmla="*/ 1011675 w 1012791"/>
                  <a:gd name="connsiteY0" fmla="*/ 3262 h 513964"/>
                  <a:gd name="connsiteX1" fmla="*/ 866559 w 1012791"/>
                  <a:gd name="connsiteY1" fmla="*/ 513964 h 513964"/>
                  <a:gd name="connsiteX2" fmla="*/ 0 w 1012791"/>
                  <a:gd name="connsiteY2" fmla="*/ 0 h 513964"/>
                  <a:gd name="connsiteX3" fmla="*/ 510701 w 1012791"/>
                  <a:gd name="connsiteY3" fmla="*/ 3263 h 513964"/>
                  <a:gd name="connsiteX4" fmla="*/ 1011675 w 1012791"/>
                  <a:gd name="connsiteY4" fmla="*/ 3262 h 513964"/>
                  <a:gd name="connsiteX0" fmla="*/ 1040858 w 1042579"/>
                  <a:gd name="connsiteY0" fmla="*/ 8126 h 518833"/>
                  <a:gd name="connsiteX1" fmla="*/ 895742 w 1042579"/>
                  <a:gd name="connsiteY1" fmla="*/ 518828 h 518833"/>
                  <a:gd name="connsiteX2" fmla="*/ 0 w 1042579"/>
                  <a:gd name="connsiteY2" fmla="*/ 0 h 518833"/>
                  <a:gd name="connsiteX3" fmla="*/ 539884 w 1042579"/>
                  <a:gd name="connsiteY3" fmla="*/ 8127 h 518833"/>
                  <a:gd name="connsiteX4" fmla="*/ 1040858 w 1042579"/>
                  <a:gd name="connsiteY4" fmla="*/ 8126 h 518833"/>
                  <a:gd name="connsiteX0" fmla="*/ 1040858 w 1040858"/>
                  <a:gd name="connsiteY0" fmla="*/ 8126 h 358335"/>
                  <a:gd name="connsiteX1" fmla="*/ 861695 w 1040858"/>
                  <a:gd name="connsiteY1" fmla="*/ 358322 h 358335"/>
                  <a:gd name="connsiteX2" fmla="*/ 0 w 1040858"/>
                  <a:gd name="connsiteY2" fmla="*/ 0 h 358335"/>
                  <a:gd name="connsiteX3" fmla="*/ 539884 w 1040858"/>
                  <a:gd name="connsiteY3" fmla="*/ 8127 h 358335"/>
                  <a:gd name="connsiteX4" fmla="*/ 1040858 w 1040858"/>
                  <a:gd name="connsiteY4" fmla="*/ 8126 h 358335"/>
                  <a:gd name="connsiteX0" fmla="*/ 1040858 w 1040858"/>
                  <a:gd name="connsiteY0" fmla="*/ 13809 h 364043"/>
                  <a:gd name="connsiteX1" fmla="*/ 861695 w 1040858"/>
                  <a:gd name="connsiteY1" fmla="*/ 364005 h 364043"/>
                  <a:gd name="connsiteX2" fmla="*/ 0 w 1040858"/>
                  <a:gd name="connsiteY2" fmla="*/ 0 h 364043"/>
                  <a:gd name="connsiteX3" fmla="*/ 539884 w 1040858"/>
                  <a:gd name="connsiteY3" fmla="*/ 13810 h 364043"/>
                  <a:gd name="connsiteX4" fmla="*/ 1040858 w 1040858"/>
                  <a:gd name="connsiteY4" fmla="*/ 13809 h 364043"/>
                  <a:gd name="connsiteX0" fmla="*/ 1046784 w 1046784"/>
                  <a:gd name="connsiteY0" fmla="*/ 13809 h 370198"/>
                  <a:gd name="connsiteX1" fmla="*/ 867621 w 1046784"/>
                  <a:gd name="connsiteY1" fmla="*/ 364005 h 370198"/>
                  <a:gd name="connsiteX2" fmla="*/ 304217 w 1046784"/>
                  <a:gd name="connsiteY2" fmla="*/ 220283 h 370198"/>
                  <a:gd name="connsiteX3" fmla="*/ 5926 w 1046784"/>
                  <a:gd name="connsiteY3" fmla="*/ 0 h 370198"/>
                  <a:gd name="connsiteX4" fmla="*/ 545810 w 1046784"/>
                  <a:gd name="connsiteY4" fmla="*/ 13810 h 370198"/>
                  <a:gd name="connsiteX5" fmla="*/ 1046784 w 1046784"/>
                  <a:gd name="connsiteY5" fmla="*/ 13809 h 370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6784" h="370198">
                    <a:moveTo>
                      <a:pt x="1046784" y="13809"/>
                    </a:moveTo>
                    <a:cubicBezTo>
                      <a:pt x="1046784" y="266001"/>
                      <a:pt x="991382" y="329593"/>
                      <a:pt x="867621" y="364005"/>
                    </a:cubicBezTo>
                    <a:cubicBezTo>
                      <a:pt x="743860" y="398417"/>
                      <a:pt x="447833" y="280950"/>
                      <a:pt x="304217" y="220283"/>
                    </a:cubicBezTo>
                    <a:cubicBezTo>
                      <a:pt x="160601" y="159616"/>
                      <a:pt x="-36793" y="40095"/>
                      <a:pt x="5926" y="0"/>
                    </a:cubicBezTo>
                    <a:lnTo>
                      <a:pt x="545810" y="13810"/>
                    </a:lnTo>
                    <a:lnTo>
                      <a:pt x="1046784" y="1380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B05B69D4-41FA-42E6-B0AB-421C4ACCF7C0}"/>
                  </a:ext>
                </a:extLst>
              </p:cNvPr>
              <p:cNvSpPr/>
              <p:nvPr/>
            </p:nvSpPr>
            <p:spPr>
              <a:xfrm>
                <a:off x="7379924" y="6055604"/>
                <a:ext cx="168544" cy="1685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A1C0DCF-22FD-42F8-8926-B3D51C89A2CE}"/>
                </a:ext>
              </a:extLst>
            </p:cNvPr>
            <p:cNvGrpSpPr/>
            <p:nvPr/>
          </p:nvGrpSpPr>
          <p:grpSpPr>
            <a:xfrm>
              <a:off x="6787098" y="5775970"/>
              <a:ext cx="332167" cy="807824"/>
              <a:chOff x="4405962" y="1501004"/>
              <a:chExt cx="1535670" cy="3734727"/>
            </a:xfrm>
          </p:grpSpPr>
          <p:sp>
            <p:nvSpPr>
              <p:cNvPr id="18" name="Rounded Rectangle 19">
                <a:extLst>
                  <a:ext uri="{FF2B5EF4-FFF2-40B4-BE49-F238E27FC236}">
                    <a16:creationId xmlns:a16="http://schemas.microsoft.com/office/drawing/2014/main" id="{E78CFF6A-810B-4497-A015-7B81AA0936B3}"/>
                  </a:ext>
                </a:extLst>
              </p:cNvPr>
              <p:cNvSpPr/>
              <p:nvPr/>
            </p:nvSpPr>
            <p:spPr>
              <a:xfrm>
                <a:off x="4405962" y="2522763"/>
                <a:ext cx="1535670" cy="153567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523D7468-F3C1-4660-BE18-066196B71C2D}"/>
                  </a:ext>
                </a:extLst>
              </p:cNvPr>
              <p:cNvGrpSpPr/>
              <p:nvPr/>
            </p:nvGrpSpPr>
            <p:grpSpPr>
              <a:xfrm>
                <a:off x="4688898" y="1501004"/>
                <a:ext cx="984064" cy="3734727"/>
                <a:chOff x="4688898" y="1501004"/>
                <a:chExt cx="984064" cy="3734727"/>
              </a:xfrm>
            </p:grpSpPr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660E8B10-C949-47F1-82B1-6B512F2E468B}"/>
                    </a:ext>
                  </a:extLst>
                </p:cNvPr>
                <p:cNvSpPr/>
                <p:nvPr/>
              </p:nvSpPr>
              <p:spPr>
                <a:xfrm>
                  <a:off x="4695960" y="1501004"/>
                  <a:ext cx="977002" cy="9770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Rounded Rectangle 20">
                  <a:extLst>
                    <a:ext uri="{FF2B5EF4-FFF2-40B4-BE49-F238E27FC236}">
                      <a16:creationId xmlns:a16="http://schemas.microsoft.com/office/drawing/2014/main" id="{306B2C0D-0E22-450E-822E-2B777C87B771}"/>
                    </a:ext>
                  </a:extLst>
                </p:cNvPr>
                <p:cNvSpPr/>
                <p:nvPr/>
              </p:nvSpPr>
              <p:spPr>
                <a:xfrm>
                  <a:off x="4688898" y="3700061"/>
                  <a:ext cx="984064" cy="1535670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DBEDBC4-0892-4E86-9EFC-21D53B2E6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45553" y="5886614"/>
              <a:ext cx="639317" cy="586537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BF71BDC-17CA-4FE5-86B0-CE6DADD973C8}"/>
                </a:ext>
              </a:extLst>
            </p:cNvPr>
            <p:cNvGrpSpPr/>
            <p:nvPr/>
          </p:nvGrpSpPr>
          <p:grpSpPr>
            <a:xfrm rot="16200000">
              <a:off x="6791851" y="4005742"/>
              <a:ext cx="187617" cy="3175617"/>
              <a:chOff x="10603937" y="1752001"/>
              <a:chExt cx="855129" cy="4138894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8421E211-B3AD-4A99-BF13-059645B703E1}"/>
                  </a:ext>
                </a:extLst>
              </p:cNvPr>
              <p:cNvSpPr/>
              <p:nvPr/>
            </p:nvSpPr>
            <p:spPr>
              <a:xfrm>
                <a:off x="10626594" y="1752001"/>
                <a:ext cx="832472" cy="2044461"/>
              </a:xfrm>
              <a:custGeom>
                <a:avLst/>
                <a:gdLst>
                  <a:gd name="connsiteX0" fmla="*/ 0 w 832472"/>
                  <a:gd name="connsiteY0" fmla="*/ 0 h 2044461"/>
                  <a:gd name="connsiteX1" fmla="*/ 267419 w 832472"/>
                  <a:gd name="connsiteY1" fmla="*/ 276046 h 2044461"/>
                  <a:gd name="connsiteX2" fmla="*/ 724619 w 832472"/>
                  <a:gd name="connsiteY2" fmla="*/ 534838 h 2044461"/>
                  <a:gd name="connsiteX3" fmla="*/ 828136 w 832472"/>
                  <a:gd name="connsiteY3" fmla="*/ 707366 h 2044461"/>
                  <a:gd name="connsiteX4" fmla="*/ 629728 w 832472"/>
                  <a:gd name="connsiteY4" fmla="*/ 905774 h 2044461"/>
                  <a:gd name="connsiteX5" fmla="*/ 215660 w 832472"/>
                  <a:gd name="connsiteY5" fmla="*/ 1138687 h 2044461"/>
                  <a:gd name="connsiteX6" fmla="*/ 34506 w 832472"/>
                  <a:gd name="connsiteY6" fmla="*/ 1345721 h 2044461"/>
                  <a:gd name="connsiteX7" fmla="*/ 120770 w 832472"/>
                  <a:gd name="connsiteY7" fmla="*/ 1561381 h 2044461"/>
                  <a:gd name="connsiteX8" fmla="*/ 672860 w 832472"/>
                  <a:gd name="connsiteY8" fmla="*/ 1889185 h 2044461"/>
                  <a:gd name="connsiteX9" fmla="*/ 819509 w 832472"/>
                  <a:gd name="connsiteY9" fmla="*/ 2044461 h 2044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32472" h="2044461">
                    <a:moveTo>
                      <a:pt x="0" y="0"/>
                    </a:moveTo>
                    <a:cubicBezTo>
                      <a:pt x="73324" y="93453"/>
                      <a:pt x="146649" y="186906"/>
                      <a:pt x="267419" y="276046"/>
                    </a:cubicBezTo>
                    <a:cubicBezTo>
                      <a:pt x="388189" y="365186"/>
                      <a:pt x="631166" y="462951"/>
                      <a:pt x="724619" y="534838"/>
                    </a:cubicBezTo>
                    <a:cubicBezTo>
                      <a:pt x="818072" y="606725"/>
                      <a:pt x="843951" y="645543"/>
                      <a:pt x="828136" y="707366"/>
                    </a:cubicBezTo>
                    <a:cubicBezTo>
                      <a:pt x="812321" y="769189"/>
                      <a:pt x="731807" y="833887"/>
                      <a:pt x="629728" y="905774"/>
                    </a:cubicBezTo>
                    <a:cubicBezTo>
                      <a:pt x="527649" y="977661"/>
                      <a:pt x="314864" y="1065363"/>
                      <a:pt x="215660" y="1138687"/>
                    </a:cubicBezTo>
                    <a:cubicBezTo>
                      <a:pt x="116456" y="1212011"/>
                      <a:pt x="50321" y="1275272"/>
                      <a:pt x="34506" y="1345721"/>
                    </a:cubicBezTo>
                    <a:cubicBezTo>
                      <a:pt x="18691" y="1416170"/>
                      <a:pt x="14378" y="1470804"/>
                      <a:pt x="120770" y="1561381"/>
                    </a:cubicBezTo>
                    <a:cubicBezTo>
                      <a:pt x="227162" y="1651958"/>
                      <a:pt x="556404" y="1808672"/>
                      <a:pt x="672860" y="1889185"/>
                    </a:cubicBezTo>
                    <a:cubicBezTo>
                      <a:pt x="789316" y="1969698"/>
                      <a:pt x="804412" y="2007079"/>
                      <a:pt x="819509" y="2044461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F5B196D-A29F-4B24-8A9A-453C1F48D72E}"/>
                  </a:ext>
                </a:extLst>
              </p:cNvPr>
              <p:cNvSpPr/>
              <p:nvPr/>
            </p:nvSpPr>
            <p:spPr>
              <a:xfrm flipV="1">
                <a:off x="10623839" y="3784400"/>
                <a:ext cx="832472" cy="2044461"/>
              </a:xfrm>
              <a:custGeom>
                <a:avLst/>
                <a:gdLst>
                  <a:gd name="connsiteX0" fmla="*/ 0 w 832472"/>
                  <a:gd name="connsiteY0" fmla="*/ 0 h 2044461"/>
                  <a:gd name="connsiteX1" fmla="*/ 267419 w 832472"/>
                  <a:gd name="connsiteY1" fmla="*/ 276046 h 2044461"/>
                  <a:gd name="connsiteX2" fmla="*/ 724619 w 832472"/>
                  <a:gd name="connsiteY2" fmla="*/ 534838 h 2044461"/>
                  <a:gd name="connsiteX3" fmla="*/ 828136 w 832472"/>
                  <a:gd name="connsiteY3" fmla="*/ 707366 h 2044461"/>
                  <a:gd name="connsiteX4" fmla="*/ 629728 w 832472"/>
                  <a:gd name="connsiteY4" fmla="*/ 905774 h 2044461"/>
                  <a:gd name="connsiteX5" fmla="*/ 215660 w 832472"/>
                  <a:gd name="connsiteY5" fmla="*/ 1138687 h 2044461"/>
                  <a:gd name="connsiteX6" fmla="*/ 34506 w 832472"/>
                  <a:gd name="connsiteY6" fmla="*/ 1345721 h 2044461"/>
                  <a:gd name="connsiteX7" fmla="*/ 120770 w 832472"/>
                  <a:gd name="connsiteY7" fmla="*/ 1561381 h 2044461"/>
                  <a:gd name="connsiteX8" fmla="*/ 672860 w 832472"/>
                  <a:gd name="connsiteY8" fmla="*/ 1889185 h 2044461"/>
                  <a:gd name="connsiteX9" fmla="*/ 819509 w 832472"/>
                  <a:gd name="connsiteY9" fmla="*/ 2044461 h 2044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32472" h="2044461">
                    <a:moveTo>
                      <a:pt x="0" y="0"/>
                    </a:moveTo>
                    <a:cubicBezTo>
                      <a:pt x="73324" y="93453"/>
                      <a:pt x="146649" y="186906"/>
                      <a:pt x="267419" y="276046"/>
                    </a:cubicBezTo>
                    <a:cubicBezTo>
                      <a:pt x="388189" y="365186"/>
                      <a:pt x="631166" y="462951"/>
                      <a:pt x="724619" y="534838"/>
                    </a:cubicBezTo>
                    <a:cubicBezTo>
                      <a:pt x="818072" y="606725"/>
                      <a:pt x="843951" y="645543"/>
                      <a:pt x="828136" y="707366"/>
                    </a:cubicBezTo>
                    <a:cubicBezTo>
                      <a:pt x="812321" y="769189"/>
                      <a:pt x="731807" y="833887"/>
                      <a:pt x="629728" y="905774"/>
                    </a:cubicBezTo>
                    <a:cubicBezTo>
                      <a:pt x="527649" y="977661"/>
                      <a:pt x="314864" y="1065363"/>
                      <a:pt x="215660" y="1138687"/>
                    </a:cubicBezTo>
                    <a:cubicBezTo>
                      <a:pt x="116456" y="1212011"/>
                      <a:pt x="50321" y="1275272"/>
                      <a:pt x="34506" y="1345721"/>
                    </a:cubicBezTo>
                    <a:cubicBezTo>
                      <a:pt x="18691" y="1416170"/>
                      <a:pt x="14378" y="1470804"/>
                      <a:pt x="120770" y="1561381"/>
                    </a:cubicBezTo>
                    <a:cubicBezTo>
                      <a:pt x="227162" y="1651958"/>
                      <a:pt x="556404" y="1808672"/>
                      <a:pt x="672860" y="1889185"/>
                    </a:cubicBezTo>
                    <a:cubicBezTo>
                      <a:pt x="789316" y="1969698"/>
                      <a:pt x="804412" y="2007079"/>
                      <a:pt x="819509" y="2044461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AAE649E-AD1B-4CE4-8C9B-17DF26D818D7}"/>
                  </a:ext>
                </a:extLst>
              </p:cNvPr>
              <p:cNvSpPr/>
              <p:nvPr/>
            </p:nvSpPr>
            <p:spPr>
              <a:xfrm flipH="1">
                <a:off x="10606692" y="1814035"/>
                <a:ext cx="832472" cy="2044461"/>
              </a:xfrm>
              <a:custGeom>
                <a:avLst/>
                <a:gdLst>
                  <a:gd name="connsiteX0" fmla="*/ 0 w 832472"/>
                  <a:gd name="connsiteY0" fmla="*/ 0 h 2044461"/>
                  <a:gd name="connsiteX1" fmla="*/ 267419 w 832472"/>
                  <a:gd name="connsiteY1" fmla="*/ 276046 h 2044461"/>
                  <a:gd name="connsiteX2" fmla="*/ 724619 w 832472"/>
                  <a:gd name="connsiteY2" fmla="*/ 534838 h 2044461"/>
                  <a:gd name="connsiteX3" fmla="*/ 828136 w 832472"/>
                  <a:gd name="connsiteY3" fmla="*/ 707366 h 2044461"/>
                  <a:gd name="connsiteX4" fmla="*/ 629728 w 832472"/>
                  <a:gd name="connsiteY4" fmla="*/ 905774 h 2044461"/>
                  <a:gd name="connsiteX5" fmla="*/ 215660 w 832472"/>
                  <a:gd name="connsiteY5" fmla="*/ 1138687 h 2044461"/>
                  <a:gd name="connsiteX6" fmla="*/ 34506 w 832472"/>
                  <a:gd name="connsiteY6" fmla="*/ 1345721 h 2044461"/>
                  <a:gd name="connsiteX7" fmla="*/ 120770 w 832472"/>
                  <a:gd name="connsiteY7" fmla="*/ 1561381 h 2044461"/>
                  <a:gd name="connsiteX8" fmla="*/ 672860 w 832472"/>
                  <a:gd name="connsiteY8" fmla="*/ 1889185 h 2044461"/>
                  <a:gd name="connsiteX9" fmla="*/ 819509 w 832472"/>
                  <a:gd name="connsiteY9" fmla="*/ 2044461 h 2044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32472" h="2044461">
                    <a:moveTo>
                      <a:pt x="0" y="0"/>
                    </a:moveTo>
                    <a:cubicBezTo>
                      <a:pt x="73324" y="93453"/>
                      <a:pt x="146649" y="186906"/>
                      <a:pt x="267419" y="276046"/>
                    </a:cubicBezTo>
                    <a:cubicBezTo>
                      <a:pt x="388189" y="365186"/>
                      <a:pt x="631166" y="462951"/>
                      <a:pt x="724619" y="534838"/>
                    </a:cubicBezTo>
                    <a:cubicBezTo>
                      <a:pt x="818072" y="606725"/>
                      <a:pt x="843951" y="645543"/>
                      <a:pt x="828136" y="707366"/>
                    </a:cubicBezTo>
                    <a:cubicBezTo>
                      <a:pt x="812321" y="769189"/>
                      <a:pt x="731807" y="833887"/>
                      <a:pt x="629728" y="905774"/>
                    </a:cubicBezTo>
                    <a:cubicBezTo>
                      <a:pt x="527649" y="977661"/>
                      <a:pt x="314864" y="1065363"/>
                      <a:pt x="215660" y="1138687"/>
                    </a:cubicBezTo>
                    <a:cubicBezTo>
                      <a:pt x="116456" y="1212011"/>
                      <a:pt x="50321" y="1275272"/>
                      <a:pt x="34506" y="1345721"/>
                    </a:cubicBezTo>
                    <a:cubicBezTo>
                      <a:pt x="18691" y="1416170"/>
                      <a:pt x="14378" y="1470804"/>
                      <a:pt x="120770" y="1561381"/>
                    </a:cubicBezTo>
                    <a:cubicBezTo>
                      <a:pt x="227162" y="1651958"/>
                      <a:pt x="556404" y="1808672"/>
                      <a:pt x="672860" y="1889185"/>
                    </a:cubicBezTo>
                    <a:cubicBezTo>
                      <a:pt x="789316" y="1969698"/>
                      <a:pt x="804412" y="2007079"/>
                      <a:pt x="819509" y="2044461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A7531AA-A8E5-4699-B946-F230B32A897A}"/>
                  </a:ext>
                </a:extLst>
              </p:cNvPr>
              <p:cNvSpPr/>
              <p:nvPr/>
            </p:nvSpPr>
            <p:spPr>
              <a:xfrm flipH="1" flipV="1">
                <a:off x="10603937" y="3846434"/>
                <a:ext cx="832472" cy="2044461"/>
              </a:xfrm>
              <a:custGeom>
                <a:avLst/>
                <a:gdLst>
                  <a:gd name="connsiteX0" fmla="*/ 0 w 832472"/>
                  <a:gd name="connsiteY0" fmla="*/ 0 h 2044461"/>
                  <a:gd name="connsiteX1" fmla="*/ 267419 w 832472"/>
                  <a:gd name="connsiteY1" fmla="*/ 276046 h 2044461"/>
                  <a:gd name="connsiteX2" fmla="*/ 724619 w 832472"/>
                  <a:gd name="connsiteY2" fmla="*/ 534838 h 2044461"/>
                  <a:gd name="connsiteX3" fmla="*/ 828136 w 832472"/>
                  <a:gd name="connsiteY3" fmla="*/ 707366 h 2044461"/>
                  <a:gd name="connsiteX4" fmla="*/ 629728 w 832472"/>
                  <a:gd name="connsiteY4" fmla="*/ 905774 h 2044461"/>
                  <a:gd name="connsiteX5" fmla="*/ 215660 w 832472"/>
                  <a:gd name="connsiteY5" fmla="*/ 1138687 h 2044461"/>
                  <a:gd name="connsiteX6" fmla="*/ 34506 w 832472"/>
                  <a:gd name="connsiteY6" fmla="*/ 1345721 h 2044461"/>
                  <a:gd name="connsiteX7" fmla="*/ 120770 w 832472"/>
                  <a:gd name="connsiteY7" fmla="*/ 1561381 h 2044461"/>
                  <a:gd name="connsiteX8" fmla="*/ 672860 w 832472"/>
                  <a:gd name="connsiteY8" fmla="*/ 1889185 h 2044461"/>
                  <a:gd name="connsiteX9" fmla="*/ 819509 w 832472"/>
                  <a:gd name="connsiteY9" fmla="*/ 2044461 h 2044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32472" h="2044461">
                    <a:moveTo>
                      <a:pt x="0" y="0"/>
                    </a:moveTo>
                    <a:cubicBezTo>
                      <a:pt x="73324" y="93453"/>
                      <a:pt x="146649" y="186906"/>
                      <a:pt x="267419" y="276046"/>
                    </a:cubicBezTo>
                    <a:cubicBezTo>
                      <a:pt x="388189" y="365186"/>
                      <a:pt x="631166" y="462951"/>
                      <a:pt x="724619" y="534838"/>
                    </a:cubicBezTo>
                    <a:cubicBezTo>
                      <a:pt x="818072" y="606725"/>
                      <a:pt x="843951" y="645543"/>
                      <a:pt x="828136" y="707366"/>
                    </a:cubicBezTo>
                    <a:cubicBezTo>
                      <a:pt x="812321" y="769189"/>
                      <a:pt x="731807" y="833887"/>
                      <a:pt x="629728" y="905774"/>
                    </a:cubicBezTo>
                    <a:cubicBezTo>
                      <a:pt x="527649" y="977661"/>
                      <a:pt x="314864" y="1065363"/>
                      <a:pt x="215660" y="1138687"/>
                    </a:cubicBezTo>
                    <a:cubicBezTo>
                      <a:pt x="116456" y="1212011"/>
                      <a:pt x="50321" y="1275272"/>
                      <a:pt x="34506" y="1345721"/>
                    </a:cubicBezTo>
                    <a:cubicBezTo>
                      <a:pt x="18691" y="1416170"/>
                      <a:pt x="14378" y="1470804"/>
                      <a:pt x="120770" y="1561381"/>
                    </a:cubicBezTo>
                    <a:cubicBezTo>
                      <a:pt x="227162" y="1651958"/>
                      <a:pt x="556404" y="1808672"/>
                      <a:pt x="672860" y="1889185"/>
                    </a:cubicBezTo>
                    <a:cubicBezTo>
                      <a:pt x="789316" y="1969698"/>
                      <a:pt x="804412" y="2007079"/>
                      <a:pt x="819509" y="2044461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31C6659-31EB-488E-B02A-08C2CA3C7B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88221" y="5118609"/>
              <a:ext cx="825741" cy="837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GB" sz="28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45D9A1E-665F-4D52-84DF-7F41FB7366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01214" y="5258600"/>
              <a:ext cx="825741" cy="837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GB" sz="28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F7BB80C-CADD-4308-8178-264815679F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00131" y="5160494"/>
              <a:ext cx="825741" cy="837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GB" sz="2800" dirty="0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FC73245C-4DB6-4B2F-8009-99C6337A8D26}"/>
              </a:ext>
            </a:extLst>
          </p:cNvPr>
          <p:cNvSpPr/>
          <p:nvPr/>
        </p:nvSpPr>
        <p:spPr>
          <a:xfrm>
            <a:off x="6096000" y="1412720"/>
            <a:ext cx="463036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b="1" dirty="0"/>
              <a:t>How the Sequencer Performed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F509C32-047A-41FB-9FC9-F1A84FF6303B}"/>
              </a:ext>
            </a:extLst>
          </p:cNvPr>
          <p:cNvSpPr/>
          <p:nvPr/>
        </p:nvSpPr>
        <p:spPr>
          <a:xfrm>
            <a:off x="2032504" y="1546593"/>
            <a:ext cx="20717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dirty="0" err="1"/>
              <a:t>Phred</a:t>
            </a:r>
            <a:r>
              <a:rPr lang="en-GB" sz="2800" dirty="0"/>
              <a:t> Scores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162CBE5-D6F0-4614-9293-F50F27DB286C}"/>
              </a:ext>
            </a:extLst>
          </p:cNvPr>
          <p:cNvSpPr/>
          <p:nvPr/>
        </p:nvSpPr>
        <p:spPr>
          <a:xfrm>
            <a:off x="5854827" y="3382293"/>
            <a:ext cx="511271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b="1" dirty="0"/>
              <a:t>The Nature of our Sequenced Reads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11AB44D-0484-43DB-B736-19FAD3B0CBA3}"/>
              </a:ext>
            </a:extLst>
          </p:cNvPr>
          <p:cNvSpPr/>
          <p:nvPr/>
        </p:nvSpPr>
        <p:spPr>
          <a:xfrm>
            <a:off x="1508878" y="3597260"/>
            <a:ext cx="3114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dirty="0"/>
              <a:t>Library Composition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057B049-49F8-45D5-833B-0011D88E2FC4}"/>
              </a:ext>
            </a:extLst>
          </p:cNvPr>
          <p:cNvSpPr/>
          <p:nvPr/>
        </p:nvSpPr>
        <p:spPr>
          <a:xfrm>
            <a:off x="5231880" y="5259374"/>
            <a:ext cx="635051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b="1" dirty="0"/>
              <a:t>Where our Sequencing Reads Come From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E2BE7E8-844A-423C-AF12-3377B7D336CD}"/>
              </a:ext>
            </a:extLst>
          </p:cNvPr>
          <p:cNvSpPr/>
          <p:nvPr/>
        </p:nvSpPr>
        <p:spPr>
          <a:xfrm>
            <a:off x="2263781" y="5316235"/>
            <a:ext cx="1563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dirty="0"/>
              <a:t>Mapping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9F02D624-B265-4C94-92B4-A31E4E4E6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981" y="4249370"/>
            <a:ext cx="3323444" cy="478649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B117CDDF-8664-483F-BDEC-6EB1336B8BC4}"/>
              </a:ext>
            </a:extLst>
          </p:cNvPr>
          <p:cNvGrpSpPr/>
          <p:nvPr/>
        </p:nvGrpSpPr>
        <p:grpSpPr>
          <a:xfrm>
            <a:off x="2383377" y="2056812"/>
            <a:ext cx="1079075" cy="996433"/>
            <a:chOff x="8993422" y="2554230"/>
            <a:chExt cx="1639208" cy="1513667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A842B4A-EAF2-42A1-A645-E8BF3B09A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93422" y="2554230"/>
              <a:ext cx="1639208" cy="1513667"/>
            </a:xfrm>
            <a:prstGeom prst="rect">
              <a:avLst/>
            </a:prstGeom>
          </p:spPr>
        </p:pic>
        <p:pic>
          <p:nvPicPr>
            <p:cNvPr id="47" name="Graphic 46" descr="Bullseye">
              <a:extLst>
                <a:ext uri="{FF2B5EF4-FFF2-40B4-BE49-F238E27FC236}">
                  <a16:creationId xmlns:a16="http://schemas.microsoft.com/office/drawing/2014/main" id="{0C28B699-225D-4972-B074-225B08019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886820" y="2575413"/>
              <a:ext cx="553546" cy="553546"/>
            </a:xfrm>
            <a:prstGeom prst="rect">
              <a:avLst/>
            </a:prstGeom>
          </p:spPr>
        </p:pic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789B3509-1304-4DC3-BF69-F740855931CF}"/>
              </a:ext>
            </a:extLst>
          </p:cNvPr>
          <p:cNvSpPr/>
          <p:nvPr/>
        </p:nvSpPr>
        <p:spPr>
          <a:xfrm>
            <a:off x="6397245" y="1852916"/>
            <a:ext cx="4329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At different cycles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Across different locations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For different reads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66C71D0-EF6A-403D-B3D9-5FC5B457638A}"/>
              </a:ext>
            </a:extLst>
          </p:cNvPr>
          <p:cNvSpPr/>
          <p:nvPr/>
        </p:nvSpPr>
        <p:spPr>
          <a:xfrm>
            <a:off x="7315704" y="3834746"/>
            <a:ext cx="24922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Biases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Contaminants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Duplication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BAAFAA6-8FBC-4B16-82B0-664680A92A5F}"/>
              </a:ext>
            </a:extLst>
          </p:cNvPr>
          <p:cNvSpPr/>
          <p:nvPr/>
        </p:nvSpPr>
        <p:spPr>
          <a:xfrm>
            <a:off x="6209196" y="5751817"/>
            <a:ext cx="4329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Species (plural or singular!)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Region (repetitive or unique)</a:t>
            </a:r>
          </a:p>
        </p:txBody>
      </p:sp>
    </p:spTree>
    <p:extLst>
      <p:ext uri="{BB962C8B-B14F-4D97-AF65-F5344CB8AC3E}">
        <p14:creationId xmlns:p14="http://schemas.microsoft.com/office/powerpoint/2010/main" val="322693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39" grpId="0" animBg="1"/>
      <p:bldP spid="37" grpId="0" animBg="1"/>
      <p:bldP spid="36" grpId="0" animBg="1"/>
      <p:bldP spid="35" grpId="0" animBg="1"/>
      <p:bldP spid="27" grpId="0"/>
      <p:bldP spid="28" grpId="0"/>
      <p:bldP spid="31" grpId="0"/>
      <p:bldP spid="32" grpId="0"/>
      <p:bldP spid="33" grpId="0"/>
      <p:bldP spid="34" grpId="0"/>
      <p:bldP spid="48" grpId="0"/>
      <p:bldP spid="49" grpId="0"/>
      <p:bldP spid="5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8C9727-4A62-4D9C-9CAC-F6AD1E97C902}"/>
              </a:ext>
            </a:extLst>
          </p:cNvPr>
          <p:cNvSpPr txBox="1"/>
          <p:nvPr/>
        </p:nvSpPr>
        <p:spPr>
          <a:xfrm>
            <a:off x="1575175" y="3691755"/>
            <a:ext cx="1101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Library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C241E6-D810-4DF0-805A-28D17817DF86}"/>
              </a:ext>
            </a:extLst>
          </p:cNvPr>
          <p:cNvSpPr txBox="1"/>
          <p:nvPr/>
        </p:nvSpPr>
        <p:spPr>
          <a:xfrm>
            <a:off x="2422029" y="2607660"/>
            <a:ext cx="1420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Sequence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AB4671-F21E-4924-866A-821B27288B96}"/>
              </a:ext>
            </a:extLst>
          </p:cNvPr>
          <p:cNvSpPr txBox="1"/>
          <p:nvPr/>
        </p:nvSpPr>
        <p:spPr>
          <a:xfrm>
            <a:off x="4974304" y="2607661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Clean-up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765B33-0363-45B2-9A4E-2266F5C0CF81}"/>
              </a:ext>
            </a:extLst>
          </p:cNvPr>
          <p:cNvSpPr txBox="1"/>
          <p:nvPr/>
        </p:nvSpPr>
        <p:spPr>
          <a:xfrm>
            <a:off x="7510611" y="2588154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Mapping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06EDC8-386B-4BF2-8F90-1ED5D570429C}"/>
              </a:ext>
            </a:extLst>
          </p:cNvPr>
          <p:cNvSpPr txBox="1"/>
          <p:nvPr/>
        </p:nvSpPr>
        <p:spPr>
          <a:xfrm>
            <a:off x="3893313" y="3697477"/>
            <a:ext cx="949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Reads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1B1C3-E8E2-4C6E-87F1-EF706419EDF3}"/>
              </a:ext>
            </a:extLst>
          </p:cNvPr>
          <p:cNvSpPr txBox="1"/>
          <p:nvPr/>
        </p:nvSpPr>
        <p:spPr>
          <a:xfrm>
            <a:off x="8886035" y="3514944"/>
            <a:ext cx="1393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Mapped Reads</a:t>
            </a:r>
          </a:p>
        </p:txBody>
      </p:sp>
      <p:pic>
        <p:nvPicPr>
          <p:cNvPr id="59" name="Graphic 58" descr="DNA">
            <a:extLst>
              <a:ext uri="{FF2B5EF4-FFF2-40B4-BE49-F238E27FC236}">
                <a16:creationId xmlns:a16="http://schemas.microsoft.com/office/drawing/2014/main" id="{72D8C403-3BB5-41E1-A674-2ADA66F088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8585" y="2818987"/>
            <a:ext cx="784562" cy="784562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A825F8C2-0024-441B-957B-CA6B1BF671B5}"/>
              </a:ext>
            </a:extLst>
          </p:cNvPr>
          <p:cNvGrpSpPr/>
          <p:nvPr/>
        </p:nvGrpSpPr>
        <p:grpSpPr>
          <a:xfrm>
            <a:off x="3828123" y="2556362"/>
            <a:ext cx="1080000" cy="1080000"/>
            <a:chOff x="1021742" y="1396457"/>
            <a:chExt cx="1080000" cy="1080000"/>
          </a:xfrm>
          <a:solidFill>
            <a:schemeClr val="tx2"/>
          </a:solidFill>
        </p:grpSpPr>
        <p:pic>
          <p:nvPicPr>
            <p:cNvPr id="19" name="Graphic 18" descr="Paper">
              <a:extLst>
                <a:ext uri="{FF2B5EF4-FFF2-40B4-BE49-F238E27FC236}">
                  <a16:creationId xmlns:a16="http://schemas.microsoft.com/office/drawing/2014/main" id="{B656AF3A-3B1D-4AB3-873B-BC0E03F31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21742" y="1396457"/>
              <a:ext cx="1080000" cy="1080000"/>
            </a:xfrm>
            <a:prstGeom prst="rect">
              <a:avLst/>
            </a:prstGeom>
          </p:spPr>
        </p:pic>
        <p:pic>
          <p:nvPicPr>
            <p:cNvPr id="61" name="Graphic 60" descr="DNA">
              <a:extLst>
                <a:ext uri="{FF2B5EF4-FFF2-40B4-BE49-F238E27FC236}">
                  <a16:creationId xmlns:a16="http://schemas.microsoft.com/office/drawing/2014/main" id="{8093B320-5480-4029-95C8-F1F874F24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01459" y="1726446"/>
              <a:ext cx="489123" cy="489123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E5DFEBF-92F8-42F4-BC48-5590BC61C90E}"/>
              </a:ext>
            </a:extLst>
          </p:cNvPr>
          <p:cNvGrpSpPr/>
          <p:nvPr/>
        </p:nvGrpSpPr>
        <p:grpSpPr>
          <a:xfrm>
            <a:off x="6392835" y="2562223"/>
            <a:ext cx="1080000" cy="1080000"/>
            <a:chOff x="1021742" y="1396457"/>
            <a:chExt cx="1080000" cy="1080000"/>
          </a:xfrm>
          <a:solidFill>
            <a:schemeClr val="tx2">
              <a:lumMod val="60000"/>
              <a:lumOff val="40000"/>
            </a:schemeClr>
          </a:solidFill>
        </p:grpSpPr>
        <p:pic>
          <p:nvPicPr>
            <p:cNvPr id="69" name="Graphic 68" descr="Paper">
              <a:extLst>
                <a:ext uri="{FF2B5EF4-FFF2-40B4-BE49-F238E27FC236}">
                  <a16:creationId xmlns:a16="http://schemas.microsoft.com/office/drawing/2014/main" id="{9D0BB54D-22DB-4170-9620-3C00D79C3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21742" y="1396457"/>
              <a:ext cx="1080000" cy="1080000"/>
            </a:xfrm>
            <a:prstGeom prst="rect">
              <a:avLst/>
            </a:prstGeom>
          </p:spPr>
        </p:pic>
        <p:pic>
          <p:nvPicPr>
            <p:cNvPr id="70" name="Graphic 69" descr="DNA">
              <a:extLst>
                <a:ext uri="{FF2B5EF4-FFF2-40B4-BE49-F238E27FC236}">
                  <a16:creationId xmlns:a16="http://schemas.microsoft.com/office/drawing/2014/main" id="{E78C24DB-4913-42E0-96BA-62AC1FCC6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01459" y="1726446"/>
              <a:ext cx="489123" cy="489123"/>
            </a:xfrm>
            <a:prstGeom prst="rect">
              <a:avLst/>
            </a:prstGeom>
          </p:spPr>
        </p:pic>
      </p:grp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5B8FF8E8-C516-419C-887F-83A4E0B92470}"/>
              </a:ext>
            </a:extLst>
          </p:cNvPr>
          <p:cNvCxnSpPr>
            <a:cxnSpLocks/>
          </p:cNvCxnSpPr>
          <p:nvPr/>
        </p:nvCxnSpPr>
        <p:spPr>
          <a:xfrm flipV="1">
            <a:off x="4821613" y="3174697"/>
            <a:ext cx="1584000" cy="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4A09D243-A2A1-4BE2-BC09-62E3C65ADDD1}"/>
              </a:ext>
            </a:extLst>
          </p:cNvPr>
          <p:cNvCxnSpPr>
            <a:cxnSpLocks/>
          </p:cNvCxnSpPr>
          <p:nvPr/>
        </p:nvCxnSpPr>
        <p:spPr>
          <a:xfrm flipV="1">
            <a:off x="2479029" y="3165238"/>
            <a:ext cx="1404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22CCCE4D-FFEC-4238-A2E5-0B467EE782E0}"/>
              </a:ext>
            </a:extLst>
          </p:cNvPr>
          <p:cNvSpPr txBox="1"/>
          <p:nvPr/>
        </p:nvSpPr>
        <p:spPr>
          <a:xfrm>
            <a:off x="6309238" y="3520425"/>
            <a:ext cx="1326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Trimmed</a:t>
            </a:r>
            <a:br>
              <a:rPr lang="en-GB" sz="2400" b="1" dirty="0"/>
            </a:br>
            <a:r>
              <a:rPr lang="en-GB" sz="2400" b="1" dirty="0"/>
              <a:t>Reads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FF03DA9-7928-4E75-B323-25C8CA093D60}"/>
              </a:ext>
            </a:extLst>
          </p:cNvPr>
          <p:cNvGrpSpPr/>
          <p:nvPr/>
        </p:nvGrpSpPr>
        <p:grpSpPr>
          <a:xfrm>
            <a:off x="9036614" y="2546322"/>
            <a:ext cx="1080000" cy="1080000"/>
            <a:chOff x="1021742" y="1396457"/>
            <a:chExt cx="1080000" cy="1080000"/>
          </a:xfrm>
          <a:solidFill>
            <a:schemeClr val="accent4"/>
          </a:solidFill>
        </p:grpSpPr>
        <p:pic>
          <p:nvPicPr>
            <p:cNvPr id="82" name="Graphic 81" descr="Paper">
              <a:extLst>
                <a:ext uri="{FF2B5EF4-FFF2-40B4-BE49-F238E27FC236}">
                  <a16:creationId xmlns:a16="http://schemas.microsoft.com/office/drawing/2014/main" id="{107A7D90-8A1D-49C0-8E77-7F0B26111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21742" y="1396457"/>
              <a:ext cx="1080000" cy="1080000"/>
            </a:xfrm>
            <a:prstGeom prst="rect">
              <a:avLst/>
            </a:prstGeom>
          </p:spPr>
        </p:pic>
        <p:pic>
          <p:nvPicPr>
            <p:cNvPr id="83" name="Graphic 82" descr="DNA">
              <a:extLst>
                <a:ext uri="{FF2B5EF4-FFF2-40B4-BE49-F238E27FC236}">
                  <a16:creationId xmlns:a16="http://schemas.microsoft.com/office/drawing/2014/main" id="{500B2E33-F550-4DE9-8743-F9D985273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201459" y="1726446"/>
              <a:ext cx="489123" cy="489123"/>
            </a:xfrm>
            <a:prstGeom prst="rect">
              <a:avLst/>
            </a:prstGeom>
          </p:spPr>
        </p:pic>
      </p:grp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06B35F51-59D9-44DB-9C0C-74AF00E95D6E}"/>
              </a:ext>
            </a:extLst>
          </p:cNvPr>
          <p:cNvCxnSpPr>
            <a:cxnSpLocks/>
          </p:cNvCxnSpPr>
          <p:nvPr/>
        </p:nvCxnSpPr>
        <p:spPr>
          <a:xfrm flipV="1">
            <a:off x="7452614" y="3177496"/>
            <a:ext cx="1584000" cy="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C0FF409-119F-4890-B6BE-19639C1CE755}"/>
              </a:ext>
            </a:extLst>
          </p:cNvPr>
          <p:cNvGrpSpPr/>
          <p:nvPr/>
        </p:nvGrpSpPr>
        <p:grpSpPr>
          <a:xfrm>
            <a:off x="3919315" y="4869847"/>
            <a:ext cx="1080000" cy="1080000"/>
            <a:chOff x="2811923" y="4756920"/>
            <a:chExt cx="1080000" cy="1080000"/>
          </a:xfrm>
        </p:grpSpPr>
        <p:pic>
          <p:nvPicPr>
            <p:cNvPr id="93" name="Graphic 92" descr="Magnifying glass">
              <a:extLst>
                <a:ext uri="{FF2B5EF4-FFF2-40B4-BE49-F238E27FC236}">
                  <a16:creationId xmlns:a16="http://schemas.microsoft.com/office/drawing/2014/main" id="{9B79A7D6-6FBC-4B23-95A1-EAFC6BACE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811923" y="4756920"/>
              <a:ext cx="1080000" cy="1080000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F75BE073-B5D4-488C-A1DE-E8869F2ECE7C}"/>
                </a:ext>
              </a:extLst>
            </p:cNvPr>
            <p:cNvSpPr txBox="1"/>
            <p:nvPr/>
          </p:nvSpPr>
          <p:spPr>
            <a:xfrm>
              <a:off x="2943039" y="4960069"/>
              <a:ext cx="559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32823C"/>
                  </a:solidFill>
                </a:rPr>
                <a:t>QC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741BA0EF-B8B6-4260-AC92-4E16FE846BF9}"/>
              </a:ext>
            </a:extLst>
          </p:cNvPr>
          <p:cNvGrpSpPr/>
          <p:nvPr/>
        </p:nvGrpSpPr>
        <p:grpSpPr>
          <a:xfrm>
            <a:off x="6572552" y="4869847"/>
            <a:ext cx="1080000" cy="1080000"/>
            <a:chOff x="2811923" y="4756920"/>
            <a:chExt cx="1080000" cy="1080000"/>
          </a:xfrm>
        </p:grpSpPr>
        <p:pic>
          <p:nvPicPr>
            <p:cNvPr id="97" name="Graphic 96" descr="Magnifying glass">
              <a:extLst>
                <a:ext uri="{FF2B5EF4-FFF2-40B4-BE49-F238E27FC236}">
                  <a16:creationId xmlns:a16="http://schemas.microsoft.com/office/drawing/2014/main" id="{62C28EBA-1759-4192-8A0B-AE755F9A1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811923" y="4756920"/>
              <a:ext cx="1080000" cy="1080000"/>
            </a:xfrm>
            <a:prstGeom prst="rect">
              <a:avLst/>
            </a:prstGeom>
          </p:spPr>
        </p:pic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50FB505B-72F8-4620-A549-945BFDE8618E}"/>
                </a:ext>
              </a:extLst>
            </p:cNvPr>
            <p:cNvSpPr txBox="1"/>
            <p:nvPr/>
          </p:nvSpPr>
          <p:spPr>
            <a:xfrm>
              <a:off x="2943039" y="4960069"/>
              <a:ext cx="559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32823C"/>
                  </a:solidFill>
                </a:rPr>
                <a:t>QC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48AE88C1-6E53-435F-9C12-DAAF2FAC7EBB}"/>
              </a:ext>
            </a:extLst>
          </p:cNvPr>
          <p:cNvGrpSpPr/>
          <p:nvPr/>
        </p:nvGrpSpPr>
        <p:grpSpPr>
          <a:xfrm>
            <a:off x="8002538" y="4080176"/>
            <a:ext cx="1080000" cy="1080000"/>
            <a:chOff x="2811923" y="4756920"/>
            <a:chExt cx="1080000" cy="1080000"/>
          </a:xfrm>
        </p:grpSpPr>
        <p:pic>
          <p:nvPicPr>
            <p:cNvPr id="100" name="Graphic 99" descr="Magnifying glass">
              <a:extLst>
                <a:ext uri="{FF2B5EF4-FFF2-40B4-BE49-F238E27FC236}">
                  <a16:creationId xmlns:a16="http://schemas.microsoft.com/office/drawing/2014/main" id="{115EC5F6-63AE-441A-B31F-BEC006BB2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811923" y="4756920"/>
              <a:ext cx="1080000" cy="1080000"/>
            </a:xfrm>
            <a:prstGeom prst="rect">
              <a:avLst/>
            </a:prstGeom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75B2A0CD-2F32-4833-8680-522EFB40FC78}"/>
                </a:ext>
              </a:extLst>
            </p:cNvPr>
            <p:cNvSpPr txBox="1"/>
            <p:nvPr/>
          </p:nvSpPr>
          <p:spPr>
            <a:xfrm>
              <a:off x="2943039" y="4960069"/>
              <a:ext cx="559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32823C"/>
                  </a:solidFill>
                </a:rPr>
                <a:t>QC</a:t>
              </a:r>
            </a:p>
          </p:txBody>
        </p:sp>
      </p:grp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C086F174-E283-4BCD-8276-0F07E7B0EDC7}"/>
              </a:ext>
            </a:extLst>
          </p:cNvPr>
          <p:cNvCxnSpPr>
            <a:cxnSpLocks/>
          </p:cNvCxnSpPr>
          <p:nvPr/>
        </p:nvCxnSpPr>
        <p:spPr>
          <a:xfrm>
            <a:off x="6972368" y="4360050"/>
            <a:ext cx="0" cy="54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8CDDB3CD-CBE1-4DA3-9DD2-05F54E37BD00}"/>
              </a:ext>
            </a:extLst>
          </p:cNvPr>
          <p:cNvCxnSpPr>
            <a:cxnSpLocks/>
          </p:cNvCxnSpPr>
          <p:nvPr/>
        </p:nvCxnSpPr>
        <p:spPr>
          <a:xfrm>
            <a:off x="4342769" y="4283325"/>
            <a:ext cx="0" cy="54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22C5E4FB-05C5-4022-86B7-C1EB3F88A670}"/>
              </a:ext>
            </a:extLst>
          </p:cNvPr>
          <p:cNvCxnSpPr>
            <a:cxnSpLocks/>
          </p:cNvCxnSpPr>
          <p:nvPr/>
        </p:nvCxnSpPr>
        <p:spPr>
          <a:xfrm>
            <a:off x="8236837" y="3215092"/>
            <a:ext cx="0" cy="90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613089D2-3943-4474-B083-EFFE261041F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34902" y="5833607"/>
            <a:ext cx="2160299" cy="89679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AB90027-8E62-4F94-A8E6-AF8EF94C575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919315" y="5980957"/>
            <a:ext cx="1772975" cy="734034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81CEF71D-F417-4FA6-97F1-51E8590A6A06}"/>
              </a:ext>
            </a:extLst>
          </p:cNvPr>
          <p:cNvGrpSpPr/>
          <p:nvPr/>
        </p:nvGrpSpPr>
        <p:grpSpPr>
          <a:xfrm>
            <a:off x="9015156" y="4702050"/>
            <a:ext cx="1097551" cy="800319"/>
            <a:chOff x="4605003" y="3133522"/>
            <a:chExt cx="1097551" cy="800319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77E8DF32-3E94-43CF-BEF4-458DB996B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648645" y="3629041"/>
              <a:ext cx="942975" cy="30480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F801B5C7-4E08-4EF5-8361-331D65430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5003" y="3133522"/>
              <a:ext cx="1097551" cy="477867"/>
            </a:xfrm>
            <a:prstGeom prst="rect">
              <a:avLst/>
            </a:prstGeom>
          </p:spPr>
        </p:pic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ED6C6ABB-D60D-4A5F-9763-84636BD6E0CC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7" t="11356" b="7785"/>
          <a:stretch/>
        </p:blipFill>
        <p:spPr>
          <a:xfrm>
            <a:off x="6309238" y="1384840"/>
            <a:ext cx="1021024" cy="735108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7064EF8D-B149-4E5D-AF24-F00B2A01FAB9}"/>
              </a:ext>
            </a:extLst>
          </p:cNvPr>
          <p:cNvGrpSpPr/>
          <p:nvPr/>
        </p:nvGrpSpPr>
        <p:grpSpPr>
          <a:xfrm>
            <a:off x="5283426" y="1240974"/>
            <a:ext cx="1080000" cy="1080000"/>
            <a:chOff x="2811923" y="4756920"/>
            <a:chExt cx="1080000" cy="1080000"/>
          </a:xfrm>
        </p:grpSpPr>
        <p:pic>
          <p:nvPicPr>
            <p:cNvPr id="71" name="Graphic 70" descr="Magnifying glass">
              <a:extLst>
                <a:ext uri="{FF2B5EF4-FFF2-40B4-BE49-F238E27FC236}">
                  <a16:creationId xmlns:a16="http://schemas.microsoft.com/office/drawing/2014/main" id="{29DD1A2E-C33D-40BF-A42A-0E844E56B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811923" y="4756920"/>
              <a:ext cx="1080000" cy="1080000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05A9F97-05A3-4F7B-B03F-D44C5E09C35E}"/>
                </a:ext>
              </a:extLst>
            </p:cNvPr>
            <p:cNvSpPr txBox="1"/>
            <p:nvPr/>
          </p:nvSpPr>
          <p:spPr>
            <a:xfrm>
              <a:off x="2943039" y="4960069"/>
              <a:ext cx="559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32823C"/>
                  </a:solidFill>
                </a:rPr>
                <a:t>QC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2ACF87C3-D58E-42A9-BBE2-D7C705A03072}"/>
              </a:ext>
            </a:extLst>
          </p:cNvPr>
          <p:cNvSpPr txBox="1"/>
          <p:nvPr/>
        </p:nvSpPr>
        <p:spPr>
          <a:xfrm>
            <a:off x="3230620" y="1451638"/>
            <a:ext cx="2052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Demultiplexed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D5981AF-8C3D-43B4-AE05-1015EBCB08F9}"/>
              </a:ext>
            </a:extLst>
          </p:cNvPr>
          <p:cNvCxnSpPr>
            <a:cxnSpLocks/>
          </p:cNvCxnSpPr>
          <p:nvPr/>
        </p:nvCxnSpPr>
        <p:spPr>
          <a:xfrm flipV="1">
            <a:off x="4311658" y="1898322"/>
            <a:ext cx="0" cy="648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itle 1">
            <a:extLst>
              <a:ext uri="{FF2B5EF4-FFF2-40B4-BE49-F238E27FC236}">
                <a16:creationId xmlns:a16="http://schemas.microsoft.com/office/drawing/2014/main" id="{69E592E0-1402-482D-B436-83E4F37F2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4464"/>
            <a:ext cx="10972800" cy="1143000"/>
          </a:xfrm>
        </p:spPr>
        <p:txBody>
          <a:bodyPr/>
          <a:lstStyle/>
          <a:p>
            <a:r>
              <a:rPr lang="en-GB" dirty="0"/>
              <a:t>QC Programmes in Data Processing</a:t>
            </a:r>
          </a:p>
        </p:txBody>
      </p:sp>
      <p:pic>
        <p:nvPicPr>
          <p:cNvPr id="106" name="Content Placeholder 6">
            <a:extLst>
              <a:ext uri="{FF2B5EF4-FFF2-40B4-BE49-F238E27FC236}">
                <a16:creationId xmlns:a16="http://schemas.microsoft.com/office/drawing/2014/main" id="{91506D73-3DFB-45F6-8E20-8DDA23AD7F14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765" y="6231486"/>
            <a:ext cx="2160299" cy="57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737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57" y="44595"/>
            <a:ext cx="10972800" cy="1143000"/>
          </a:xfrm>
        </p:spPr>
        <p:txBody>
          <a:bodyPr/>
          <a:lstStyle/>
          <a:p>
            <a:r>
              <a:rPr lang="en-GB" dirty="0" err="1"/>
              <a:t>FastQC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16100" y="2800695"/>
            <a:ext cx="5184720" cy="2642144"/>
          </a:xfrm>
        </p:spPr>
        <p:txBody>
          <a:bodyPr>
            <a:normAutofit/>
          </a:bodyPr>
          <a:lstStyle/>
          <a:p>
            <a:r>
              <a:rPr lang="en-GB" sz="2800" dirty="0"/>
              <a:t>Reads raw </a:t>
            </a:r>
            <a:r>
              <a:rPr lang="en-GB" sz="2800" dirty="0" err="1"/>
              <a:t>fastq</a:t>
            </a:r>
            <a:r>
              <a:rPr lang="en-GB" sz="2800" dirty="0"/>
              <a:t> file(s)</a:t>
            </a:r>
          </a:p>
          <a:p>
            <a:r>
              <a:rPr lang="en-GB" sz="2800" dirty="0"/>
              <a:t>Performs multiple checks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Pass/warn/fail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Compares to genomic library</a:t>
            </a:r>
          </a:p>
          <a:p>
            <a:r>
              <a:rPr lang="en-GB" sz="2800" dirty="0"/>
              <a:t>Generates a HTML Report</a:t>
            </a:r>
          </a:p>
        </p:txBody>
      </p:sp>
      <p:sp>
        <p:nvSpPr>
          <p:cNvPr id="6" name="Rectangle 5"/>
          <p:cNvSpPr/>
          <p:nvPr/>
        </p:nvSpPr>
        <p:spPr>
          <a:xfrm>
            <a:off x="191180" y="6398696"/>
            <a:ext cx="5941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https://www.bioinformatics.babraham.ac.uk/projects/fastqc/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93934B-9D83-4D9C-B8AF-E7855FFA9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16" y="1643809"/>
            <a:ext cx="6472347" cy="4313094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071360"/>
              </p:ext>
            </p:extLst>
          </p:nvPr>
        </p:nvGraphicFramePr>
        <p:xfrm>
          <a:off x="7019479" y="1632018"/>
          <a:ext cx="45884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8478">
                  <a:extLst>
                    <a:ext uri="{9D8B030D-6E8A-4147-A177-3AD203B41FA5}">
                      <a16:colId xmlns:a16="http://schemas.microsoft.com/office/drawing/2014/main" val="1655218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fastqc</a:t>
                      </a:r>
                      <a:r>
                        <a:rPr kumimoji="0" lang="en-GB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seqfile1 </a:t>
                      </a:r>
                      <a:r>
                        <a:rPr kumimoji="0" lang="en-GB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seqfileN</a:t>
                      </a:r>
                      <a:r>
                        <a:rPr kumimoji="0" lang="en-GB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037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fastqc</a:t>
                      </a:r>
                      <a:r>
                        <a:rPr kumimoji="0" lang="en-GB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*.fastq.gz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91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7534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FastQ</a:t>
            </a:r>
            <a:r>
              <a:rPr lang="en-GB" dirty="0"/>
              <a:t> Screen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4608653"/>
            <a:ext cx="11299107" cy="1750303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Reads </a:t>
            </a:r>
            <a:r>
              <a:rPr lang="en-GB" dirty="0" err="1"/>
              <a:t>fastq</a:t>
            </a:r>
            <a:r>
              <a:rPr lang="en-GB" dirty="0"/>
              <a:t> file(s)</a:t>
            </a:r>
          </a:p>
          <a:p>
            <a:r>
              <a:rPr lang="en-GB" dirty="0"/>
              <a:t>Maps against a range of species / contaminants</a:t>
            </a:r>
          </a:p>
          <a:p>
            <a:r>
              <a:rPr lang="en-GB" dirty="0"/>
              <a:t>Identifies unexpected sequences in your library</a:t>
            </a:r>
          </a:p>
          <a:p>
            <a:r>
              <a:rPr lang="en-GB" dirty="0"/>
              <a:t>Generates a HTML Report</a:t>
            </a:r>
          </a:p>
        </p:txBody>
      </p:sp>
      <p:sp>
        <p:nvSpPr>
          <p:cNvPr id="7" name="Rectangle 6"/>
          <p:cNvSpPr/>
          <p:nvPr/>
        </p:nvSpPr>
        <p:spPr>
          <a:xfrm>
            <a:off x="5663940" y="6479022"/>
            <a:ext cx="7248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https://www.bioinformatics.babraham.ac.uk/projects/fastq_screen/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76561D-E9B2-428A-B05B-66309833F3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61" r="577"/>
          <a:stretch/>
        </p:blipFill>
        <p:spPr>
          <a:xfrm>
            <a:off x="-28258" y="2331088"/>
            <a:ext cx="12175067" cy="2201852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706212"/>
              </p:ext>
            </p:extLst>
          </p:nvPr>
        </p:nvGraphicFramePr>
        <p:xfrm>
          <a:off x="3336561" y="1356655"/>
          <a:ext cx="584518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5183">
                  <a:extLst>
                    <a:ext uri="{9D8B030D-6E8A-4147-A177-3AD203B41FA5}">
                      <a16:colId xmlns:a16="http://schemas.microsoft.com/office/drawing/2014/main" val="1655218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fastq_screen</a:t>
                      </a:r>
                      <a:r>
                        <a:rPr kumimoji="0" lang="en-GB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seqfile1 </a:t>
                      </a:r>
                      <a:r>
                        <a:rPr kumimoji="0" lang="en-GB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seqfileN</a:t>
                      </a:r>
                      <a:r>
                        <a:rPr kumimoji="0" lang="en-GB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037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fastq_screen</a:t>
                      </a:r>
                      <a:r>
                        <a:rPr kumimoji="0" lang="en-GB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*.fastq.gz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91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86420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MultiQC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3627" y="3357896"/>
            <a:ext cx="5986204" cy="2289394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Reads in all QC files in a directory</a:t>
            </a:r>
          </a:p>
          <a:p>
            <a:r>
              <a:rPr lang="en-GB" dirty="0"/>
              <a:t>Aggregates QC information from multiple samples</a:t>
            </a:r>
          </a:p>
          <a:p>
            <a:r>
              <a:rPr lang="en-GB" dirty="0"/>
              <a:t>Large number of programs supported</a:t>
            </a:r>
          </a:p>
          <a:p>
            <a:r>
              <a:rPr lang="en-GB" dirty="0"/>
              <a:t>Generates a combined HTML report</a:t>
            </a:r>
          </a:p>
        </p:txBody>
      </p:sp>
      <p:sp>
        <p:nvSpPr>
          <p:cNvPr id="4" name="Rectangle 3"/>
          <p:cNvSpPr/>
          <p:nvPr/>
        </p:nvSpPr>
        <p:spPr>
          <a:xfrm>
            <a:off x="879" y="6381410"/>
            <a:ext cx="2124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https://multiqc.info/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128"/>
          <a:stretch/>
        </p:blipFill>
        <p:spPr>
          <a:xfrm>
            <a:off x="1715667" y="3261841"/>
            <a:ext cx="4071576" cy="2856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391" y="1417638"/>
            <a:ext cx="4115436" cy="18442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46" r="77346"/>
          <a:stretch/>
        </p:blipFill>
        <p:spPr>
          <a:xfrm>
            <a:off x="99366" y="1417638"/>
            <a:ext cx="1604025" cy="379397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316602"/>
              </p:ext>
            </p:extLst>
          </p:nvPr>
        </p:nvGraphicFramePr>
        <p:xfrm>
          <a:off x="6083626" y="1943499"/>
          <a:ext cx="584518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5183">
                  <a:extLst>
                    <a:ext uri="{9D8B030D-6E8A-4147-A177-3AD203B41FA5}">
                      <a16:colId xmlns:a16="http://schemas.microsoft.com/office/drawing/2014/main" val="1655218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multiqc</a:t>
                      </a:r>
                      <a:r>
                        <a:rPr lang="en-GB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GB" sz="2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directory_with_reports</a:t>
                      </a:r>
                      <a:endParaRPr lang="en-GB" sz="2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037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multiqc</a:t>
                      </a:r>
                      <a:r>
                        <a:rPr lang="en-GB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91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8729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370" y="2636890"/>
            <a:ext cx="9289290" cy="1143000"/>
          </a:xfrm>
        </p:spPr>
        <p:txBody>
          <a:bodyPr>
            <a:noAutofit/>
          </a:bodyPr>
          <a:lstStyle/>
          <a:p>
            <a:r>
              <a:rPr lang="en-GB" sz="4800" dirty="0"/>
              <a:t>What can QC tell us?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28" y="5733256"/>
            <a:ext cx="2840302" cy="10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11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88550"/>
            <a:ext cx="10972800" cy="1143000"/>
          </a:xfrm>
        </p:spPr>
        <p:txBody>
          <a:bodyPr/>
          <a:lstStyle/>
          <a:p>
            <a:r>
              <a:rPr lang="en-GB" dirty="0"/>
              <a:t>What is the Point of QC?</a:t>
            </a:r>
          </a:p>
        </p:txBody>
      </p:sp>
      <p:sp>
        <p:nvSpPr>
          <p:cNvPr id="96" name="Content Placeholder 95"/>
          <p:cNvSpPr>
            <a:spLocks noGrp="1"/>
          </p:cNvSpPr>
          <p:nvPr>
            <p:ph idx="1"/>
          </p:nvPr>
        </p:nvSpPr>
        <p:spPr>
          <a:xfrm>
            <a:off x="407210" y="1662151"/>
            <a:ext cx="4680650" cy="1620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Technical Problems …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Don’t always cause pipelines to fail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Don’t prevent hits being generated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These hits can look biologically real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50DB6A-5AC0-4437-A180-A70D8B5613D2}"/>
              </a:ext>
            </a:extLst>
          </p:cNvPr>
          <p:cNvSpPr/>
          <p:nvPr/>
        </p:nvSpPr>
        <p:spPr>
          <a:xfrm>
            <a:off x="7257880" y="1656811"/>
            <a:ext cx="4320000" cy="162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dirty="0"/>
              <a:t>Real biology…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Can cause unexpected, interesting behaviour of 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BB1FF3-7D28-4E14-99F6-C4151F0F9C52}"/>
              </a:ext>
            </a:extLst>
          </p:cNvPr>
          <p:cNvSpPr/>
          <p:nvPr/>
        </p:nvSpPr>
        <p:spPr>
          <a:xfrm>
            <a:off x="2423490" y="5078880"/>
            <a:ext cx="7201000" cy="1446550"/>
          </a:xfrm>
          <a:prstGeom prst="rect">
            <a:avLst/>
          </a:prstGeom>
          <a:solidFill>
            <a:srgbClr val="D7AC2A"/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QC Saves Time, Effort and Money!!</a:t>
            </a:r>
          </a:p>
          <a:p>
            <a:pPr algn="ctr"/>
            <a:endParaRPr lang="en-GB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Better to know asap what you’re dealing with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Want to be sure any follow-up work will be worth it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3C644C-0AC1-4FC1-9EE7-41F393B29F27}"/>
              </a:ext>
            </a:extLst>
          </p:cNvPr>
          <p:cNvSpPr/>
          <p:nvPr/>
        </p:nvSpPr>
        <p:spPr>
          <a:xfrm>
            <a:off x="3018512" y="3771800"/>
            <a:ext cx="6154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Set Pipelines can miss things….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CBD2435B-19E2-477E-9538-55AE963129F0}"/>
              </a:ext>
            </a:extLst>
          </p:cNvPr>
          <p:cNvCxnSpPr>
            <a:stCxn id="8" idx="1"/>
          </p:cNvCxnSpPr>
          <p:nvPr/>
        </p:nvCxnSpPr>
        <p:spPr>
          <a:xfrm rot="10800000">
            <a:off x="2279470" y="3290602"/>
            <a:ext cx="739042" cy="804364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3AD6E181-8958-40E1-80A8-56994DD402D7}"/>
              </a:ext>
            </a:extLst>
          </p:cNvPr>
          <p:cNvCxnSpPr>
            <a:cxnSpLocks/>
          </p:cNvCxnSpPr>
          <p:nvPr/>
        </p:nvCxnSpPr>
        <p:spPr>
          <a:xfrm rot="10800000" flipH="1">
            <a:off x="8885448" y="3301186"/>
            <a:ext cx="739042" cy="804364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D4937C3-01B3-49EF-9C86-E1A739D6988E}"/>
              </a:ext>
            </a:extLst>
          </p:cNvPr>
          <p:cNvCxnSpPr>
            <a:cxnSpLocks/>
          </p:cNvCxnSpPr>
          <p:nvPr/>
        </p:nvCxnSpPr>
        <p:spPr>
          <a:xfrm>
            <a:off x="5879970" y="4324532"/>
            <a:ext cx="0" cy="72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3557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Context is Key for QC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702" y="4754853"/>
            <a:ext cx="10972800" cy="7201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/>
              <a:t>QC should be about what you expect and what you see</a:t>
            </a:r>
          </a:p>
          <a:p>
            <a:pPr marL="0" indent="0" algn="ctr">
              <a:buNone/>
            </a:pPr>
            <a:endParaRPr lang="en-GB" sz="3600" dirty="0"/>
          </a:p>
        </p:txBody>
      </p:sp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id="{D4D90424-A9DF-4851-8DD4-2E291A687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6632478"/>
              </p:ext>
            </p:extLst>
          </p:nvPr>
        </p:nvGraphicFramePr>
        <p:xfrm>
          <a:off x="255205" y="2054512"/>
          <a:ext cx="11901425" cy="1800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/>
          <a:srcRect l="2820" t="52644" r="85791" b="41523"/>
          <a:stretch/>
        </p:blipFill>
        <p:spPr>
          <a:xfrm>
            <a:off x="4799820" y="3738998"/>
            <a:ext cx="606272" cy="580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/>
          <a:srcRect l="3729" t="38721" r="85220" b="55182"/>
          <a:stretch/>
        </p:blipFill>
        <p:spPr>
          <a:xfrm>
            <a:off x="4258027" y="3724509"/>
            <a:ext cx="561055" cy="5791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BEC5B8-4271-499F-9AA5-BF4B69C5A8A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769" t="88031" r="83841" b="6566"/>
          <a:stretch/>
        </p:blipFill>
        <p:spPr>
          <a:xfrm>
            <a:off x="3626719" y="3704398"/>
            <a:ext cx="597022" cy="59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329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BC1C3C0-C244-4F81-8903-9C1096C2C9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0324869"/>
              </p:ext>
            </p:extLst>
          </p:nvPr>
        </p:nvGraphicFramePr>
        <p:xfrm>
          <a:off x="3719670" y="1984465"/>
          <a:ext cx="5519054" cy="148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90A6468-E852-4D75-8BD5-F4E4FFC42C1A}"/>
              </a:ext>
            </a:extLst>
          </p:cNvPr>
          <p:cNvSpPr/>
          <p:nvPr/>
        </p:nvSpPr>
        <p:spPr>
          <a:xfrm>
            <a:off x="3719670" y="4355308"/>
            <a:ext cx="2556000" cy="65525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Universal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E7FF199-2568-4341-8CA7-477AD14EAB8B}"/>
              </a:ext>
            </a:extLst>
          </p:cNvPr>
          <p:cNvSpPr/>
          <p:nvPr/>
        </p:nvSpPr>
        <p:spPr>
          <a:xfrm>
            <a:off x="6448513" y="4356556"/>
            <a:ext cx="2556000" cy="65525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Library Dependent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3B7E9DA-9811-44E7-818A-E5812BF76868}"/>
              </a:ext>
            </a:extLst>
          </p:cNvPr>
          <p:cNvSpPr/>
          <p:nvPr/>
        </p:nvSpPr>
        <p:spPr>
          <a:xfrm>
            <a:off x="5116327" y="5711097"/>
            <a:ext cx="2556000" cy="6552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Consistency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A09F7E-883D-4865-A32B-30B9C112463F}"/>
              </a:ext>
            </a:extLst>
          </p:cNvPr>
          <p:cNvCxnSpPr>
            <a:cxnSpLocks/>
          </p:cNvCxnSpPr>
          <p:nvPr/>
        </p:nvCxnSpPr>
        <p:spPr>
          <a:xfrm flipV="1">
            <a:off x="7726513" y="3467072"/>
            <a:ext cx="1" cy="9000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ight Brace 17">
            <a:extLst>
              <a:ext uri="{FF2B5EF4-FFF2-40B4-BE49-F238E27FC236}">
                <a16:creationId xmlns:a16="http://schemas.microsoft.com/office/drawing/2014/main" id="{9E537F37-95D5-44DE-9C79-536C72C2F6F2}"/>
              </a:ext>
            </a:extLst>
          </p:cNvPr>
          <p:cNvSpPr/>
          <p:nvPr/>
        </p:nvSpPr>
        <p:spPr>
          <a:xfrm rot="5400000">
            <a:off x="6022250" y="2409883"/>
            <a:ext cx="744155" cy="5688791"/>
          </a:xfrm>
          <a:prstGeom prst="rightBrace">
            <a:avLst>
              <a:gd name="adj1" fmla="val 0"/>
              <a:gd name="adj2" fmla="val 49807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BE5CA1-F99F-4B66-A1F4-A3BD184D9A36}"/>
              </a:ext>
            </a:extLst>
          </p:cNvPr>
          <p:cNvSpPr/>
          <p:nvPr/>
        </p:nvSpPr>
        <p:spPr>
          <a:xfrm>
            <a:off x="187917" y="4334431"/>
            <a:ext cx="2767073" cy="697009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</a:rPr>
              <a:t>Individual Library: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3888DA-8AF3-4809-B975-E417D09B0BE8}"/>
              </a:ext>
            </a:extLst>
          </p:cNvPr>
          <p:cNvSpPr/>
          <p:nvPr/>
        </p:nvSpPr>
        <p:spPr>
          <a:xfrm>
            <a:off x="187917" y="5650010"/>
            <a:ext cx="3374956" cy="716343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</a:rPr>
              <a:t>Replicate Libraries: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AA09F7E-883D-4865-A32B-30B9C112463F}"/>
              </a:ext>
            </a:extLst>
          </p:cNvPr>
          <p:cNvCxnSpPr>
            <a:cxnSpLocks/>
          </p:cNvCxnSpPr>
          <p:nvPr/>
        </p:nvCxnSpPr>
        <p:spPr>
          <a:xfrm flipV="1">
            <a:off x="4996678" y="3452504"/>
            <a:ext cx="1" cy="9000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GB" dirty="0"/>
              <a:t>Context is Key for QC</a:t>
            </a:r>
          </a:p>
        </p:txBody>
      </p:sp>
    </p:spTree>
    <p:extLst>
      <p:ext uri="{BB962C8B-B14F-4D97-AF65-F5344CB8AC3E}">
        <p14:creationId xmlns:p14="http://schemas.microsoft.com/office/powerpoint/2010/main" val="5793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8" grpId="0" animBg="1"/>
      <p:bldP spid="19" grpId="0"/>
      <p:bldP spid="2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340" y="2780910"/>
            <a:ext cx="9793360" cy="1143000"/>
          </a:xfrm>
        </p:spPr>
        <p:txBody>
          <a:bodyPr>
            <a:noAutofit/>
          </a:bodyPr>
          <a:lstStyle/>
          <a:p>
            <a:r>
              <a:rPr lang="en-GB" sz="4800" dirty="0"/>
              <a:t>Assessing Universal Metrics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28" y="5733256"/>
            <a:ext cx="2840302" cy="10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040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BC1C3C0-C244-4F81-8903-9C1096C2C965}"/>
              </a:ext>
            </a:extLst>
          </p:cNvPr>
          <p:cNvGraphicFramePr/>
          <p:nvPr>
            <p:extLst/>
          </p:nvPr>
        </p:nvGraphicFramePr>
        <p:xfrm>
          <a:off x="983290" y="1939575"/>
          <a:ext cx="5519054" cy="148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E7FF199-2568-4341-8CA7-477AD14EAB8B}"/>
              </a:ext>
            </a:extLst>
          </p:cNvPr>
          <p:cNvSpPr/>
          <p:nvPr/>
        </p:nvSpPr>
        <p:spPr>
          <a:xfrm>
            <a:off x="2225640" y="4273594"/>
            <a:ext cx="2556000" cy="65525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Universal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A09F7E-883D-4865-A32B-30B9C112463F}"/>
              </a:ext>
            </a:extLst>
          </p:cNvPr>
          <p:cNvCxnSpPr>
            <a:cxnSpLocks/>
          </p:cNvCxnSpPr>
          <p:nvPr/>
        </p:nvCxnSpPr>
        <p:spPr>
          <a:xfrm flipV="1">
            <a:off x="3503640" y="3384110"/>
            <a:ext cx="1" cy="9000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GB" dirty="0"/>
              <a:t>Context is Key for QC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C6F5AD4-9ABC-408A-B8C0-092F70A9F34F}"/>
              </a:ext>
            </a:extLst>
          </p:cNvPr>
          <p:cNvGrpSpPr/>
          <p:nvPr/>
        </p:nvGrpSpPr>
        <p:grpSpPr>
          <a:xfrm>
            <a:off x="6313427" y="1907128"/>
            <a:ext cx="5006707" cy="1532787"/>
            <a:chOff x="2802181" y="200451"/>
            <a:chExt cx="3498368" cy="1426776"/>
          </a:xfrm>
        </p:grpSpPr>
        <p:sp>
          <p:nvSpPr>
            <p:cNvPr id="13" name="Chevron 20">
              <a:extLst>
                <a:ext uri="{FF2B5EF4-FFF2-40B4-BE49-F238E27FC236}">
                  <a16:creationId xmlns:a16="http://schemas.microsoft.com/office/drawing/2014/main" id="{DD9270EB-9D81-4B2B-9F8D-CEB9579A7132}"/>
                </a:ext>
              </a:extLst>
            </p:cNvPr>
            <p:cNvSpPr/>
            <p:nvPr/>
          </p:nvSpPr>
          <p:spPr>
            <a:xfrm>
              <a:off x="2802181" y="200451"/>
              <a:ext cx="3498368" cy="1399347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hevron 6">
              <a:extLst>
                <a:ext uri="{FF2B5EF4-FFF2-40B4-BE49-F238E27FC236}">
                  <a16:creationId xmlns:a16="http://schemas.microsoft.com/office/drawing/2014/main" id="{2087FA7B-FD1C-4698-9984-0A91FBBF7618}"/>
                </a:ext>
              </a:extLst>
            </p:cNvPr>
            <p:cNvSpPr txBox="1"/>
            <p:nvPr/>
          </p:nvSpPr>
          <p:spPr>
            <a:xfrm>
              <a:off x="3271264" y="227880"/>
              <a:ext cx="2560202" cy="13993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0013" tIns="66675" rIns="33338" bIns="666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b="1" kern="1200" dirty="0"/>
                <a:t>Observations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1DF1DAB8-DD66-475C-9639-61EAF8F3D0C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820" t="52644" r="85791" b="41523"/>
          <a:stretch/>
        </p:blipFill>
        <p:spPr>
          <a:xfrm>
            <a:off x="8100204" y="4562542"/>
            <a:ext cx="675670" cy="64649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FBCBF4-2CBD-45A5-A9A8-090F7FE9E82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729" t="38721" r="85220" b="55182"/>
          <a:stretch/>
        </p:blipFill>
        <p:spPr>
          <a:xfrm>
            <a:off x="7410362" y="4559260"/>
            <a:ext cx="625277" cy="64544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8F60C1C-4635-4A0E-8496-2141451600AA}"/>
              </a:ext>
            </a:extLst>
          </p:cNvPr>
          <p:cNvSpPr/>
          <p:nvPr/>
        </p:nvSpPr>
        <p:spPr>
          <a:xfrm>
            <a:off x="8544340" y="3688819"/>
            <a:ext cx="17095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Expected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30BDF9B-C89D-44C6-89CD-B68EE58C020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769" t="88031" r="83841" b="6566"/>
          <a:stretch/>
        </p:blipFill>
        <p:spPr>
          <a:xfrm>
            <a:off x="7734722" y="3628297"/>
            <a:ext cx="665361" cy="66786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FA36A50-E329-4C7E-BFF6-7D90E4072337}"/>
              </a:ext>
            </a:extLst>
          </p:cNvPr>
          <p:cNvSpPr/>
          <p:nvPr/>
        </p:nvSpPr>
        <p:spPr>
          <a:xfrm>
            <a:off x="7314406" y="5533699"/>
            <a:ext cx="36016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What Does it Mean?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FC1BACB-1F4D-4B7D-9667-7EAD46493A9B}"/>
              </a:ext>
            </a:extLst>
          </p:cNvPr>
          <p:cNvSpPr/>
          <p:nvPr/>
        </p:nvSpPr>
        <p:spPr>
          <a:xfrm>
            <a:off x="1530780" y="5121884"/>
            <a:ext cx="45366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QC metrics that behave the same for all libraries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C58458-5F02-4317-9AAF-60C22C3A2635}"/>
              </a:ext>
            </a:extLst>
          </p:cNvPr>
          <p:cNvSpPr/>
          <p:nvPr/>
        </p:nvSpPr>
        <p:spPr>
          <a:xfrm>
            <a:off x="8840439" y="4589595"/>
            <a:ext cx="1572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Concern</a:t>
            </a:r>
          </a:p>
        </p:txBody>
      </p:sp>
    </p:spTree>
    <p:extLst>
      <p:ext uri="{BB962C8B-B14F-4D97-AF65-F5344CB8AC3E}">
        <p14:creationId xmlns:p14="http://schemas.microsoft.com/office/powerpoint/2010/main" val="379788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A3E0B5-A51A-4AF2-BBAB-82B767FB0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0560"/>
            <a:ext cx="10972800" cy="1143000"/>
          </a:xfrm>
        </p:spPr>
        <p:txBody>
          <a:bodyPr/>
          <a:lstStyle/>
          <a:p>
            <a:r>
              <a:rPr lang="en-GB" dirty="0"/>
              <a:t>Universal QC Metrics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98E775-BC3B-45D1-9DA2-F0F32B912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292" y="1582371"/>
            <a:ext cx="4109074" cy="630866"/>
          </a:xfrm>
        </p:spPr>
        <p:txBody>
          <a:bodyPr>
            <a:normAutofit/>
          </a:bodyPr>
          <a:lstStyle/>
          <a:p>
            <a:r>
              <a:rPr lang="en-GB" dirty="0"/>
              <a:t>Demultiplexing</a:t>
            </a:r>
          </a:p>
          <a:p>
            <a:endParaRPr lang="en-GB" dirty="0"/>
          </a:p>
        </p:txBody>
      </p:sp>
      <p:grpSp>
        <p:nvGrpSpPr>
          <p:cNvPr id="793" name="Group 792">
            <a:extLst>
              <a:ext uri="{FF2B5EF4-FFF2-40B4-BE49-F238E27FC236}">
                <a16:creationId xmlns:a16="http://schemas.microsoft.com/office/drawing/2014/main" id="{2D8688C0-049A-40D8-8BF1-FA1B951001C9}"/>
              </a:ext>
            </a:extLst>
          </p:cNvPr>
          <p:cNvGrpSpPr/>
          <p:nvPr/>
        </p:nvGrpSpPr>
        <p:grpSpPr>
          <a:xfrm>
            <a:off x="4776398" y="5257976"/>
            <a:ext cx="3175617" cy="1465185"/>
            <a:chOff x="5297851" y="5118609"/>
            <a:chExt cx="3175617" cy="146518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356B2AD-15E8-486D-A42F-5C5674957DE0}"/>
                </a:ext>
              </a:extLst>
            </p:cNvPr>
            <p:cNvGrpSpPr/>
            <p:nvPr/>
          </p:nvGrpSpPr>
          <p:grpSpPr>
            <a:xfrm>
              <a:off x="5640163" y="6026001"/>
              <a:ext cx="829189" cy="315137"/>
              <a:chOff x="7337689" y="5997286"/>
              <a:chExt cx="928185" cy="352761"/>
            </a:xfrm>
          </p:grpSpPr>
          <p:sp>
            <p:nvSpPr>
              <p:cNvPr id="18" name="Freeform 217">
                <a:extLst>
                  <a:ext uri="{FF2B5EF4-FFF2-40B4-BE49-F238E27FC236}">
                    <a16:creationId xmlns:a16="http://schemas.microsoft.com/office/drawing/2014/main" id="{2A4322E2-678C-48AC-8D53-31217A1A2343}"/>
                  </a:ext>
                </a:extLst>
              </p:cNvPr>
              <p:cNvSpPr/>
              <p:nvPr/>
            </p:nvSpPr>
            <p:spPr>
              <a:xfrm>
                <a:off x="8007045" y="5997286"/>
                <a:ext cx="258829" cy="327961"/>
              </a:xfrm>
              <a:custGeom>
                <a:avLst/>
                <a:gdLst>
                  <a:gd name="connsiteX0" fmla="*/ 0 w 622570"/>
                  <a:gd name="connsiteY0" fmla="*/ 788503 h 788856"/>
                  <a:gd name="connsiteX1" fmla="*/ 296693 w 622570"/>
                  <a:gd name="connsiteY1" fmla="*/ 773911 h 788856"/>
                  <a:gd name="connsiteX2" fmla="*/ 432881 w 622570"/>
                  <a:gd name="connsiteY2" fmla="*/ 691226 h 788856"/>
                  <a:gd name="connsiteX3" fmla="*/ 447472 w 622570"/>
                  <a:gd name="connsiteY3" fmla="*/ 496673 h 788856"/>
                  <a:gd name="connsiteX4" fmla="*/ 316149 w 622570"/>
                  <a:gd name="connsiteY4" fmla="*/ 321575 h 788856"/>
                  <a:gd name="connsiteX5" fmla="*/ 272374 w 622570"/>
                  <a:gd name="connsiteY5" fmla="*/ 175660 h 788856"/>
                  <a:gd name="connsiteX6" fmla="*/ 340468 w 622570"/>
                  <a:gd name="connsiteY6" fmla="*/ 39473 h 788856"/>
                  <a:gd name="connsiteX7" fmla="*/ 549613 w 622570"/>
                  <a:gd name="connsiteY7" fmla="*/ 562 h 788856"/>
                  <a:gd name="connsiteX8" fmla="*/ 622570 w 622570"/>
                  <a:gd name="connsiteY8" fmla="*/ 20018 h 78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2570" h="788856">
                    <a:moveTo>
                      <a:pt x="0" y="788503"/>
                    </a:moveTo>
                    <a:cubicBezTo>
                      <a:pt x="112273" y="789313"/>
                      <a:pt x="224546" y="790124"/>
                      <a:pt x="296693" y="773911"/>
                    </a:cubicBezTo>
                    <a:cubicBezTo>
                      <a:pt x="368840" y="757698"/>
                      <a:pt x="407751" y="737432"/>
                      <a:pt x="432881" y="691226"/>
                    </a:cubicBezTo>
                    <a:cubicBezTo>
                      <a:pt x="458011" y="645020"/>
                      <a:pt x="466927" y="558281"/>
                      <a:pt x="447472" y="496673"/>
                    </a:cubicBezTo>
                    <a:cubicBezTo>
                      <a:pt x="428017" y="435065"/>
                      <a:pt x="345332" y="375077"/>
                      <a:pt x="316149" y="321575"/>
                    </a:cubicBezTo>
                    <a:cubicBezTo>
                      <a:pt x="286966" y="268073"/>
                      <a:pt x="268321" y="222677"/>
                      <a:pt x="272374" y="175660"/>
                    </a:cubicBezTo>
                    <a:cubicBezTo>
                      <a:pt x="276427" y="128643"/>
                      <a:pt x="294261" y="68656"/>
                      <a:pt x="340468" y="39473"/>
                    </a:cubicBezTo>
                    <a:cubicBezTo>
                      <a:pt x="386675" y="10290"/>
                      <a:pt x="502596" y="3804"/>
                      <a:pt x="549613" y="562"/>
                    </a:cubicBezTo>
                    <a:cubicBezTo>
                      <a:pt x="596630" y="-2680"/>
                      <a:pt x="609600" y="8669"/>
                      <a:pt x="622570" y="2001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Pie 208">
                <a:extLst>
                  <a:ext uri="{FF2B5EF4-FFF2-40B4-BE49-F238E27FC236}">
                    <a16:creationId xmlns:a16="http://schemas.microsoft.com/office/drawing/2014/main" id="{67F99F76-6641-4BA7-83FC-5A15E7134CDE}"/>
                  </a:ext>
                </a:extLst>
              </p:cNvPr>
              <p:cNvSpPr/>
              <p:nvPr/>
            </p:nvSpPr>
            <p:spPr>
              <a:xfrm flipV="1">
                <a:off x="7337689" y="6022781"/>
                <a:ext cx="714485" cy="327266"/>
              </a:xfrm>
              <a:custGeom>
                <a:avLst/>
                <a:gdLst>
                  <a:gd name="connsiteX0" fmla="*/ 914400 w 914400"/>
                  <a:gd name="connsiteY0" fmla="*/ 457200 h 914400"/>
                  <a:gd name="connsiteX1" fmla="*/ 458000 w 914400"/>
                  <a:gd name="connsiteY1" fmla="*/ 914399 h 914400"/>
                  <a:gd name="connsiteX2" fmla="*/ 2 w 914400"/>
                  <a:gd name="connsiteY2" fmla="*/ 458801 h 914400"/>
                  <a:gd name="connsiteX3" fmla="*/ 457200 w 914400"/>
                  <a:gd name="connsiteY3" fmla="*/ 457200 h 914400"/>
                  <a:gd name="connsiteX4" fmla="*/ 914400 w 914400"/>
                  <a:gd name="connsiteY4" fmla="*/ 457200 h 914400"/>
                  <a:gd name="connsiteX0" fmla="*/ 1142998 w 1142998"/>
                  <a:gd name="connsiteY0" fmla="*/ 12990 h 470205"/>
                  <a:gd name="connsiteX1" fmla="*/ 686598 w 1142998"/>
                  <a:gd name="connsiteY1" fmla="*/ 470189 h 470205"/>
                  <a:gd name="connsiteX2" fmla="*/ 0 w 1142998"/>
                  <a:gd name="connsiteY2" fmla="*/ 0 h 470205"/>
                  <a:gd name="connsiteX3" fmla="*/ 685798 w 1142998"/>
                  <a:gd name="connsiteY3" fmla="*/ 12990 h 470205"/>
                  <a:gd name="connsiteX4" fmla="*/ 1142998 w 1142998"/>
                  <a:gd name="connsiteY4" fmla="*/ 12990 h 470205"/>
                  <a:gd name="connsiteX0" fmla="*/ 1142998 w 1142998"/>
                  <a:gd name="connsiteY0" fmla="*/ 12990 h 513977"/>
                  <a:gd name="connsiteX1" fmla="*/ 866559 w 1142998"/>
                  <a:gd name="connsiteY1" fmla="*/ 513964 h 513977"/>
                  <a:gd name="connsiteX2" fmla="*/ 0 w 1142998"/>
                  <a:gd name="connsiteY2" fmla="*/ 0 h 513977"/>
                  <a:gd name="connsiteX3" fmla="*/ 685798 w 1142998"/>
                  <a:gd name="connsiteY3" fmla="*/ 12990 h 513977"/>
                  <a:gd name="connsiteX4" fmla="*/ 1142998 w 1142998"/>
                  <a:gd name="connsiteY4" fmla="*/ 12990 h 513977"/>
                  <a:gd name="connsiteX0" fmla="*/ 1011675 w 1012791"/>
                  <a:gd name="connsiteY0" fmla="*/ 3262 h 513964"/>
                  <a:gd name="connsiteX1" fmla="*/ 866559 w 1012791"/>
                  <a:gd name="connsiteY1" fmla="*/ 513964 h 513964"/>
                  <a:gd name="connsiteX2" fmla="*/ 0 w 1012791"/>
                  <a:gd name="connsiteY2" fmla="*/ 0 h 513964"/>
                  <a:gd name="connsiteX3" fmla="*/ 685798 w 1012791"/>
                  <a:gd name="connsiteY3" fmla="*/ 12990 h 513964"/>
                  <a:gd name="connsiteX4" fmla="*/ 1011675 w 1012791"/>
                  <a:gd name="connsiteY4" fmla="*/ 3262 h 513964"/>
                  <a:gd name="connsiteX0" fmla="*/ 1011675 w 1012791"/>
                  <a:gd name="connsiteY0" fmla="*/ 19455 h 530157"/>
                  <a:gd name="connsiteX1" fmla="*/ 866559 w 1012791"/>
                  <a:gd name="connsiteY1" fmla="*/ 530157 h 530157"/>
                  <a:gd name="connsiteX2" fmla="*/ 0 w 1012791"/>
                  <a:gd name="connsiteY2" fmla="*/ 16193 h 530157"/>
                  <a:gd name="connsiteX3" fmla="*/ 442607 w 1012791"/>
                  <a:gd name="connsiteY3" fmla="*/ 0 h 530157"/>
                  <a:gd name="connsiteX4" fmla="*/ 1011675 w 1012791"/>
                  <a:gd name="connsiteY4" fmla="*/ 19455 h 530157"/>
                  <a:gd name="connsiteX0" fmla="*/ 1011675 w 1012791"/>
                  <a:gd name="connsiteY0" fmla="*/ 3262 h 513964"/>
                  <a:gd name="connsiteX1" fmla="*/ 866559 w 1012791"/>
                  <a:gd name="connsiteY1" fmla="*/ 513964 h 513964"/>
                  <a:gd name="connsiteX2" fmla="*/ 0 w 1012791"/>
                  <a:gd name="connsiteY2" fmla="*/ 0 h 513964"/>
                  <a:gd name="connsiteX3" fmla="*/ 510701 w 1012791"/>
                  <a:gd name="connsiteY3" fmla="*/ 3263 h 513964"/>
                  <a:gd name="connsiteX4" fmla="*/ 1011675 w 1012791"/>
                  <a:gd name="connsiteY4" fmla="*/ 3262 h 513964"/>
                  <a:gd name="connsiteX0" fmla="*/ 1040858 w 1042579"/>
                  <a:gd name="connsiteY0" fmla="*/ 8126 h 518833"/>
                  <a:gd name="connsiteX1" fmla="*/ 895742 w 1042579"/>
                  <a:gd name="connsiteY1" fmla="*/ 518828 h 518833"/>
                  <a:gd name="connsiteX2" fmla="*/ 0 w 1042579"/>
                  <a:gd name="connsiteY2" fmla="*/ 0 h 518833"/>
                  <a:gd name="connsiteX3" fmla="*/ 539884 w 1042579"/>
                  <a:gd name="connsiteY3" fmla="*/ 8127 h 518833"/>
                  <a:gd name="connsiteX4" fmla="*/ 1040858 w 1042579"/>
                  <a:gd name="connsiteY4" fmla="*/ 8126 h 518833"/>
                  <a:gd name="connsiteX0" fmla="*/ 1040858 w 1040858"/>
                  <a:gd name="connsiteY0" fmla="*/ 8126 h 358335"/>
                  <a:gd name="connsiteX1" fmla="*/ 861695 w 1040858"/>
                  <a:gd name="connsiteY1" fmla="*/ 358322 h 358335"/>
                  <a:gd name="connsiteX2" fmla="*/ 0 w 1040858"/>
                  <a:gd name="connsiteY2" fmla="*/ 0 h 358335"/>
                  <a:gd name="connsiteX3" fmla="*/ 539884 w 1040858"/>
                  <a:gd name="connsiteY3" fmla="*/ 8127 h 358335"/>
                  <a:gd name="connsiteX4" fmla="*/ 1040858 w 1040858"/>
                  <a:gd name="connsiteY4" fmla="*/ 8126 h 358335"/>
                  <a:gd name="connsiteX0" fmla="*/ 1040858 w 1040858"/>
                  <a:gd name="connsiteY0" fmla="*/ 13809 h 364043"/>
                  <a:gd name="connsiteX1" fmla="*/ 861695 w 1040858"/>
                  <a:gd name="connsiteY1" fmla="*/ 364005 h 364043"/>
                  <a:gd name="connsiteX2" fmla="*/ 0 w 1040858"/>
                  <a:gd name="connsiteY2" fmla="*/ 0 h 364043"/>
                  <a:gd name="connsiteX3" fmla="*/ 539884 w 1040858"/>
                  <a:gd name="connsiteY3" fmla="*/ 13810 h 364043"/>
                  <a:gd name="connsiteX4" fmla="*/ 1040858 w 1040858"/>
                  <a:gd name="connsiteY4" fmla="*/ 13809 h 364043"/>
                  <a:gd name="connsiteX0" fmla="*/ 1046784 w 1046784"/>
                  <a:gd name="connsiteY0" fmla="*/ 13809 h 370198"/>
                  <a:gd name="connsiteX1" fmla="*/ 867621 w 1046784"/>
                  <a:gd name="connsiteY1" fmla="*/ 364005 h 370198"/>
                  <a:gd name="connsiteX2" fmla="*/ 304217 w 1046784"/>
                  <a:gd name="connsiteY2" fmla="*/ 220283 h 370198"/>
                  <a:gd name="connsiteX3" fmla="*/ 5926 w 1046784"/>
                  <a:gd name="connsiteY3" fmla="*/ 0 h 370198"/>
                  <a:gd name="connsiteX4" fmla="*/ 545810 w 1046784"/>
                  <a:gd name="connsiteY4" fmla="*/ 13810 h 370198"/>
                  <a:gd name="connsiteX5" fmla="*/ 1046784 w 1046784"/>
                  <a:gd name="connsiteY5" fmla="*/ 13809 h 370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6784" h="370198">
                    <a:moveTo>
                      <a:pt x="1046784" y="13809"/>
                    </a:moveTo>
                    <a:cubicBezTo>
                      <a:pt x="1046784" y="266001"/>
                      <a:pt x="991382" y="329593"/>
                      <a:pt x="867621" y="364005"/>
                    </a:cubicBezTo>
                    <a:cubicBezTo>
                      <a:pt x="743860" y="398417"/>
                      <a:pt x="447833" y="280950"/>
                      <a:pt x="304217" y="220283"/>
                    </a:cubicBezTo>
                    <a:cubicBezTo>
                      <a:pt x="160601" y="159616"/>
                      <a:pt x="-36793" y="40095"/>
                      <a:pt x="5926" y="0"/>
                    </a:cubicBezTo>
                    <a:lnTo>
                      <a:pt x="545810" y="13810"/>
                    </a:lnTo>
                    <a:lnTo>
                      <a:pt x="1046784" y="1380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E1929C5-0ED4-4FB5-97F2-F57248925F86}"/>
                  </a:ext>
                </a:extLst>
              </p:cNvPr>
              <p:cNvSpPr/>
              <p:nvPr/>
            </p:nvSpPr>
            <p:spPr>
              <a:xfrm>
                <a:off x="7379924" y="6055604"/>
                <a:ext cx="168544" cy="1685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9C9CF6A-7CD1-4D28-9624-F803520CA172}"/>
                </a:ext>
              </a:extLst>
            </p:cNvPr>
            <p:cNvGrpSpPr/>
            <p:nvPr/>
          </p:nvGrpSpPr>
          <p:grpSpPr>
            <a:xfrm>
              <a:off x="6787098" y="5775970"/>
              <a:ext cx="332167" cy="807824"/>
              <a:chOff x="4405962" y="1501004"/>
              <a:chExt cx="1535670" cy="3734727"/>
            </a:xfrm>
          </p:grpSpPr>
          <p:sp>
            <p:nvSpPr>
              <p:cNvPr id="33" name="Rounded Rectangle 19">
                <a:extLst>
                  <a:ext uri="{FF2B5EF4-FFF2-40B4-BE49-F238E27FC236}">
                    <a16:creationId xmlns:a16="http://schemas.microsoft.com/office/drawing/2014/main" id="{BF7BDC31-A98D-4CD7-858A-8A61853E37DA}"/>
                  </a:ext>
                </a:extLst>
              </p:cNvPr>
              <p:cNvSpPr/>
              <p:nvPr/>
            </p:nvSpPr>
            <p:spPr>
              <a:xfrm>
                <a:off x="4405962" y="2522763"/>
                <a:ext cx="1535670" cy="153567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C01F2B7A-6C9D-4320-BBC8-9B3FD5E3F249}"/>
                  </a:ext>
                </a:extLst>
              </p:cNvPr>
              <p:cNvGrpSpPr/>
              <p:nvPr/>
            </p:nvGrpSpPr>
            <p:grpSpPr>
              <a:xfrm>
                <a:off x="4688898" y="1501004"/>
                <a:ext cx="984064" cy="3734727"/>
                <a:chOff x="4688898" y="1501004"/>
                <a:chExt cx="984064" cy="3734727"/>
              </a:xfrm>
            </p:grpSpPr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1B74BD12-1DB3-42B5-8C8A-5C8DDAA6C2B1}"/>
                    </a:ext>
                  </a:extLst>
                </p:cNvPr>
                <p:cNvSpPr/>
                <p:nvPr/>
              </p:nvSpPr>
              <p:spPr>
                <a:xfrm>
                  <a:off x="4695960" y="1501004"/>
                  <a:ext cx="977002" cy="9770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Rounded Rectangle 20">
                  <a:extLst>
                    <a:ext uri="{FF2B5EF4-FFF2-40B4-BE49-F238E27FC236}">
                      <a16:creationId xmlns:a16="http://schemas.microsoft.com/office/drawing/2014/main" id="{1FE77867-4AA6-4685-9865-887A89B920FE}"/>
                    </a:ext>
                  </a:extLst>
                </p:cNvPr>
                <p:cNvSpPr/>
                <p:nvPr/>
              </p:nvSpPr>
              <p:spPr>
                <a:xfrm>
                  <a:off x="4688898" y="3700061"/>
                  <a:ext cx="984064" cy="1535670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pic>
          <p:nvPicPr>
            <p:cNvPr id="148" name="Picture 147">
              <a:extLst>
                <a:ext uri="{FF2B5EF4-FFF2-40B4-BE49-F238E27FC236}">
                  <a16:creationId xmlns:a16="http://schemas.microsoft.com/office/drawing/2014/main" id="{E2980E41-3FFB-4D4B-BA07-F0CFCCE43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45553" y="5886614"/>
              <a:ext cx="639317" cy="586537"/>
            </a:xfrm>
            <a:prstGeom prst="rect">
              <a:avLst/>
            </a:prstGeom>
          </p:spPr>
        </p:pic>
        <p:grpSp>
          <p:nvGrpSpPr>
            <p:cNvPr id="784" name="Group 783">
              <a:extLst>
                <a:ext uri="{FF2B5EF4-FFF2-40B4-BE49-F238E27FC236}">
                  <a16:creationId xmlns:a16="http://schemas.microsoft.com/office/drawing/2014/main" id="{10A8DC90-414B-447C-9AF3-5D83454F48CB}"/>
                </a:ext>
              </a:extLst>
            </p:cNvPr>
            <p:cNvGrpSpPr/>
            <p:nvPr/>
          </p:nvGrpSpPr>
          <p:grpSpPr>
            <a:xfrm rot="16200000">
              <a:off x="6791851" y="4005742"/>
              <a:ext cx="187617" cy="3175617"/>
              <a:chOff x="10603937" y="1752001"/>
              <a:chExt cx="855129" cy="4138894"/>
            </a:xfrm>
          </p:grpSpPr>
          <p:sp>
            <p:nvSpPr>
              <p:cNvPr id="785" name="Freeform: Shape 784">
                <a:extLst>
                  <a:ext uri="{FF2B5EF4-FFF2-40B4-BE49-F238E27FC236}">
                    <a16:creationId xmlns:a16="http://schemas.microsoft.com/office/drawing/2014/main" id="{29FF81B4-EA80-44C6-81AB-24DF160C0923}"/>
                  </a:ext>
                </a:extLst>
              </p:cNvPr>
              <p:cNvSpPr/>
              <p:nvPr/>
            </p:nvSpPr>
            <p:spPr>
              <a:xfrm>
                <a:off x="10626594" y="1752001"/>
                <a:ext cx="832472" cy="2044461"/>
              </a:xfrm>
              <a:custGeom>
                <a:avLst/>
                <a:gdLst>
                  <a:gd name="connsiteX0" fmla="*/ 0 w 832472"/>
                  <a:gd name="connsiteY0" fmla="*/ 0 h 2044461"/>
                  <a:gd name="connsiteX1" fmla="*/ 267419 w 832472"/>
                  <a:gd name="connsiteY1" fmla="*/ 276046 h 2044461"/>
                  <a:gd name="connsiteX2" fmla="*/ 724619 w 832472"/>
                  <a:gd name="connsiteY2" fmla="*/ 534838 h 2044461"/>
                  <a:gd name="connsiteX3" fmla="*/ 828136 w 832472"/>
                  <a:gd name="connsiteY3" fmla="*/ 707366 h 2044461"/>
                  <a:gd name="connsiteX4" fmla="*/ 629728 w 832472"/>
                  <a:gd name="connsiteY4" fmla="*/ 905774 h 2044461"/>
                  <a:gd name="connsiteX5" fmla="*/ 215660 w 832472"/>
                  <a:gd name="connsiteY5" fmla="*/ 1138687 h 2044461"/>
                  <a:gd name="connsiteX6" fmla="*/ 34506 w 832472"/>
                  <a:gd name="connsiteY6" fmla="*/ 1345721 h 2044461"/>
                  <a:gd name="connsiteX7" fmla="*/ 120770 w 832472"/>
                  <a:gd name="connsiteY7" fmla="*/ 1561381 h 2044461"/>
                  <a:gd name="connsiteX8" fmla="*/ 672860 w 832472"/>
                  <a:gd name="connsiteY8" fmla="*/ 1889185 h 2044461"/>
                  <a:gd name="connsiteX9" fmla="*/ 819509 w 832472"/>
                  <a:gd name="connsiteY9" fmla="*/ 2044461 h 2044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32472" h="2044461">
                    <a:moveTo>
                      <a:pt x="0" y="0"/>
                    </a:moveTo>
                    <a:cubicBezTo>
                      <a:pt x="73324" y="93453"/>
                      <a:pt x="146649" y="186906"/>
                      <a:pt x="267419" y="276046"/>
                    </a:cubicBezTo>
                    <a:cubicBezTo>
                      <a:pt x="388189" y="365186"/>
                      <a:pt x="631166" y="462951"/>
                      <a:pt x="724619" y="534838"/>
                    </a:cubicBezTo>
                    <a:cubicBezTo>
                      <a:pt x="818072" y="606725"/>
                      <a:pt x="843951" y="645543"/>
                      <a:pt x="828136" y="707366"/>
                    </a:cubicBezTo>
                    <a:cubicBezTo>
                      <a:pt x="812321" y="769189"/>
                      <a:pt x="731807" y="833887"/>
                      <a:pt x="629728" y="905774"/>
                    </a:cubicBezTo>
                    <a:cubicBezTo>
                      <a:pt x="527649" y="977661"/>
                      <a:pt x="314864" y="1065363"/>
                      <a:pt x="215660" y="1138687"/>
                    </a:cubicBezTo>
                    <a:cubicBezTo>
                      <a:pt x="116456" y="1212011"/>
                      <a:pt x="50321" y="1275272"/>
                      <a:pt x="34506" y="1345721"/>
                    </a:cubicBezTo>
                    <a:cubicBezTo>
                      <a:pt x="18691" y="1416170"/>
                      <a:pt x="14378" y="1470804"/>
                      <a:pt x="120770" y="1561381"/>
                    </a:cubicBezTo>
                    <a:cubicBezTo>
                      <a:pt x="227162" y="1651958"/>
                      <a:pt x="556404" y="1808672"/>
                      <a:pt x="672860" y="1889185"/>
                    </a:cubicBezTo>
                    <a:cubicBezTo>
                      <a:pt x="789316" y="1969698"/>
                      <a:pt x="804412" y="2007079"/>
                      <a:pt x="819509" y="2044461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6" name="Freeform: Shape 785">
                <a:extLst>
                  <a:ext uri="{FF2B5EF4-FFF2-40B4-BE49-F238E27FC236}">
                    <a16:creationId xmlns:a16="http://schemas.microsoft.com/office/drawing/2014/main" id="{319AEAC8-284A-4771-9A68-4DC4C3D87D30}"/>
                  </a:ext>
                </a:extLst>
              </p:cNvPr>
              <p:cNvSpPr/>
              <p:nvPr/>
            </p:nvSpPr>
            <p:spPr>
              <a:xfrm flipV="1">
                <a:off x="10623839" y="3784400"/>
                <a:ext cx="832472" cy="2044461"/>
              </a:xfrm>
              <a:custGeom>
                <a:avLst/>
                <a:gdLst>
                  <a:gd name="connsiteX0" fmla="*/ 0 w 832472"/>
                  <a:gd name="connsiteY0" fmla="*/ 0 h 2044461"/>
                  <a:gd name="connsiteX1" fmla="*/ 267419 w 832472"/>
                  <a:gd name="connsiteY1" fmla="*/ 276046 h 2044461"/>
                  <a:gd name="connsiteX2" fmla="*/ 724619 w 832472"/>
                  <a:gd name="connsiteY2" fmla="*/ 534838 h 2044461"/>
                  <a:gd name="connsiteX3" fmla="*/ 828136 w 832472"/>
                  <a:gd name="connsiteY3" fmla="*/ 707366 h 2044461"/>
                  <a:gd name="connsiteX4" fmla="*/ 629728 w 832472"/>
                  <a:gd name="connsiteY4" fmla="*/ 905774 h 2044461"/>
                  <a:gd name="connsiteX5" fmla="*/ 215660 w 832472"/>
                  <a:gd name="connsiteY5" fmla="*/ 1138687 h 2044461"/>
                  <a:gd name="connsiteX6" fmla="*/ 34506 w 832472"/>
                  <a:gd name="connsiteY6" fmla="*/ 1345721 h 2044461"/>
                  <a:gd name="connsiteX7" fmla="*/ 120770 w 832472"/>
                  <a:gd name="connsiteY7" fmla="*/ 1561381 h 2044461"/>
                  <a:gd name="connsiteX8" fmla="*/ 672860 w 832472"/>
                  <a:gd name="connsiteY8" fmla="*/ 1889185 h 2044461"/>
                  <a:gd name="connsiteX9" fmla="*/ 819509 w 832472"/>
                  <a:gd name="connsiteY9" fmla="*/ 2044461 h 2044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32472" h="2044461">
                    <a:moveTo>
                      <a:pt x="0" y="0"/>
                    </a:moveTo>
                    <a:cubicBezTo>
                      <a:pt x="73324" y="93453"/>
                      <a:pt x="146649" y="186906"/>
                      <a:pt x="267419" y="276046"/>
                    </a:cubicBezTo>
                    <a:cubicBezTo>
                      <a:pt x="388189" y="365186"/>
                      <a:pt x="631166" y="462951"/>
                      <a:pt x="724619" y="534838"/>
                    </a:cubicBezTo>
                    <a:cubicBezTo>
                      <a:pt x="818072" y="606725"/>
                      <a:pt x="843951" y="645543"/>
                      <a:pt x="828136" y="707366"/>
                    </a:cubicBezTo>
                    <a:cubicBezTo>
                      <a:pt x="812321" y="769189"/>
                      <a:pt x="731807" y="833887"/>
                      <a:pt x="629728" y="905774"/>
                    </a:cubicBezTo>
                    <a:cubicBezTo>
                      <a:pt x="527649" y="977661"/>
                      <a:pt x="314864" y="1065363"/>
                      <a:pt x="215660" y="1138687"/>
                    </a:cubicBezTo>
                    <a:cubicBezTo>
                      <a:pt x="116456" y="1212011"/>
                      <a:pt x="50321" y="1275272"/>
                      <a:pt x="34506" y="1345721"/>
                    </a:cubicBezTo>
                    <a:cubicBezTo>
                      <a:pt x="18691" y="1416170"/>
                      <a:pt x="14378" y="1470804"/>
                      <a:pt x="120770" y="1561381"/>
                    </a:cubicBezTo>
                    <a:cubicBezTo>
                      <a:pt x="227162" y="1651958"/>
                      <a:pt x="556404" y="1808672"/>
                      <a:pt x="672860" y="1889185"/>
                    </a:cubicBezTo>
                    <a:cubicBezTo>
                      <a:pt x="789316" y="1969698"/>
                      <a:pt x="804412" y="2007079"/>
                      <a:pt x="819509" y="2044461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7" name="Freeform: Shape 786">
                <a:extLst>
                  <a:ext uri="{FF2B5EF4-FFF2-40B4-BE49-F238E27FC236}">
                    <a16:creationId xmlns:a16="http://schemas.microsoft.com/office/drawing/2014/main" id="{B0E534C0-A947-4994-9A81-C36636A42915}"/>
                  </a:ext>
                </a:extLst>
              </p:cNvPr>
              <p:cNvSpPr/>
              <p:nvPr/>
            </p:nvSpPr>
            <p:spPr>
              <a:xfrm flipH="1">
                <a:off x="10606692" y="1814035"/>
                <a:ext cx="832472" cy="2044461"/>
              </a:xfrm>
              <a:custGeom>
                <a:avLst/>
                <a:gdLst>
                  <a:gd name="connsiteX0" fmla="*/ 0 w 832472"/>
                  <a:gd name="connsiteY0" fmla="*/ 0 h 2044461"/>
                  <a:gd name="connsiteX1" fmla="*/ 267419 w 832472"/>
                  <a:gd name="connsiteY1" fmla="*/ 276046 h 2044461"/>
                  <a:gd name="connsiteX2" fmla="*/ 724619 w 832472"/>
                  <a:gd name="connsiteY2" fmla="*/ 534838 h 2044461"/>
                  <a:gd name="connsiteX3" fmla="*/ 828136 w 832472"/>
                  <a:gd name="connsiteY3" fmla="*/ 707366 h 2044461"/>
                  <a:gd name="connsiteX4" fmla="*/ 629728 w 832472"/>
                  <a:gd name="connsiteY4" fmla="*/ 905774 h 2044461"/>
                  <a:gd name="connsiteX5" fmla="*/ 215660 w 832472"/>
                  <a:gd name="connsiteY5" fmla="*/ 1138687 h 2044461"/>
                  <a:gd name="connsiteX6" fmla="*/ 34506 w 832472"/>
                  <a:gd name="connsiteY6" fmla="*/ 1345721 h 2044461"/>
                  <a:gd name="connsiteX7" fmla="*/ 120770 w 832472"/>
                  <a:gd name="connsiteY7" fmla="*/ 1561381 h 2044461"/>
                  <a:gd name="connsiteX8" fmla="*/ 672860 w 832472"/>
                  <a:gd name="connsiteY8" fmla="*/ 1889185 h 2044461"/>
                  <a:gd name="connsiteX9" fmla="*/ 819509 w 832472"/>
                  <a:gd name="connsiteY9" fmla="*/ 2044461 h 2044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32472" h="2044461">
                    <a:moveTo>
                      <a:pt x="0" y="0"/>
                    </a:moveTo>
                    <a:cubicBezTo>
                      <a:pt x="73324" y="93453"/>
                      <a:pt x="146649" y="186906"/>
                      <a:pt x="267419" y="276046"/>
                    </a:cubicBezTo>
                    <a:cubicBezTo>
                      <a:pt x="388189" y="365186"/>
                      <a:pt x="631166" y="462951"/>
                      <a:pt x="724619" y="534838"/>
                    </a:cubicBezTo>
                    <a:cubicBezTo>
                      <a:pt x="818072" y="606725"/>
                      <a:pt x="843951" y="645543"/>
                      <a:pt x="828136" y="707366"/>
                    </a:cubicBezTo>
                    <a:cubicBezTo>
                      <a:pt x="812321" y="769189"/>
                      <a:pt x="731807" y="833887"/>
                      <a:pt x="629728" y="905774"/>
                    </a:cubicBezTo>
                    <a:cubicBezTo>
                      <a:pt x="527649" y="977661"/>
                      <a:pt x="314864" y="1065363"/>
                      <a:pt x="215660" y="1138687"/>
                    </a:cubicBezTo>
                    <a:cubicBezTo>
                      <a:pt x="116456" y="1212011"/>
                      <a:pt x="50321" y="1275272"/>
                      <a:pt x="34506" y="1345721"/>
                    </a:cubicBezTo>
                    <a:cubicBezTo>
                      <a:pt x="18691" y="1416170"/>
                      <a:pt x="14378" y="1470804"/>
                      <a:pt x="120770" y="1561381"/>
                    </a:cubicBezTo>
                    <a:cubicBezTo>
                      <a:pt x="227162" y="1651958"/>
                      <a:pt x="556404" y="1808672"/>
                      <a:pt x="672860" y="1889185"/>
                    </a:cubicBezTo>
                    <a:cubicBezTo>
                      <a:pt x="789316" y="1969698"/>
                      <a:pt x="804412" y="2007079"/>
                      <a:pt x="819509" y="2044461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8" name="Freeform: Shape 787">
                <a:extLst>
                  <a:ext uri="{FF2B5EF4-FFF2-40B4-BE49-F238E27FC236}">
                    <a16:creationId xmlns:a16="http://schemas.microsoft.com/office/drawing/2014/main" id="{7BDF74BD-1D34-41E0-B067-43193226920D}"/>
                  </a:ext>
                </a:extLst>
              </p:cNvPr>
              <p:cNvSpPr/>
              <p:nvPr/>
            </p:nvSpPr>
            <p:spPr>
              <a:xfrm flipH="1" flipV="1">
                <a:off x="10603937" y="3846434"/>
                <a:ext cx="832472" cy="2044461"/>
              </a:xfrm>
              <a:custGeom>
                <a:avLst/>
                <a:gdLst>
                  <a:gd name="connsiteX0" fmla="*/ 0 w 832472"/>
                  <a:gd name="connsiteY0" fmla="*/ 0 h 2044461"/>
                  <a:gd name="connsiteX1" fmla="*/ 267419 w 832472"/>
                  <a:gd name="connsiteY1" fmla="*/ 276046 h 2044461"/>
                  <a:gd name="connsiteX2" fmla="*/ 724619 w 832472"/>
                  <a:gd name="connsiteY2" fmla="*/ 534838 h 2044461"/>
                  <a:gd name="connsiteX3" fmla="*/ 828136 w 832472"/>
                  <a:gd name="connsiteY3" fmla="*/ 707366 h 2044461"/>
                  <a:gd name="connsiteX4" fmla="*/ 629728 w 832472"/>
                  <a:gd name="connsiteY4" fmla="*/ 905774 h 2044461"/>
                  <a:gd name="connsiteX5" fmla="*/ 215660 w 832472"/>
                  <a:gd name="connsiteY5" fmla="*/ 1138687 h 2044461"/>
                  <a:gd name="connsiteX6" fmla="*/ 34506 w 832472"/>
                  <a:gd name="connsiteY6" fmla="*/ 1345721 h 2044461"/>
                  <a:gd name="connsiteX7" fmla="*/ 120770 w 832472"/>
                  <a:gd name="connsiteY7" fmla="*/ 1561381 h 2044461"/>
                  <a:gd name="connsiteX8" fmla="*/ 672860 w 832472"/>
                  <a:gd name="connsiteY8" fmla="*/ 1889185 h 2044461"/>
                  <a:gd name="connsiteX9" fmla="*/ 819509 w 832472"/>
                  <a:gd name="connsiteY9" fmla="*/ 2044461 h 2044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32472" h="2044461">
                    <a:moveTo>
                      <a:pt x="0" y="0"/>
                    </a:moveTo>
                    <a:cubicBezTo>
                      <a:pt x="73324" y="93453"/>
                      <a:pt x="146649" y="186906"/>
                      <a:pt x="267419" y="276046"/>
                    </a:cubicBezTo>
                    <a:cubicBezTo>
                      <a:pt x="388189" y="365186"/>
                      <a:pt x="631166" y="462951"/>
                      <a:pt x="724619" y="534838"/>
                    </a:cubicBezTo>
                    <a:cubicBezTo>
                      <a:pt x="818072" y="606725"/>
                      <a:pt x="843951" y="645543"/>
                      <a:pt x="828136" y="707366"/>
                    </a:cubicBezTo>
                    <a:cubicBezTo>
                      <a:pt x="812321" y="769189"/>
                      <a:pt x="731807" y="833887"/>
                      <a:pt x="629728" y="905774"/>
                    </a:cubicBezTo>
                    <a:cubicBezTo>
                      <a:pt x="527649" y="977661"/>
                      <a:pt x="314864" y="1065363"/>
                      <a:pt x="215660" y="1138687"/>
                    </a:cubicBezTo>
                    <a:cubicBezTo>
                      <a:pt x="116456" y="1212011"/>
                      <a:pt x="50321" y="1275272"/>
                      <a:pt x="34506" y="1345721"/>
                    </a:cubicBezTo>
                    <a:cubicBezTo>
                      <a:pt x="18691" y="1416170"/>
                      <a:pt x="14378" y="1470804"/>
                      <a:pt x="120770" y="1561381"/>
                    </a:cubicBezTo>
                    <a:cubicBezTo>
                      <a:pt x="227162" y="1651958"/>
                      <a:pt x="556404" y="1808672"/>
                      <a:pt x="672860" y="1889185"/>
                    </a:cubicBezTo>
                    <a:cubicBezTo>
                      <a:pt x="789316" y="1969698"/>
                      <a:pt x="804412" y="2007079"/>
                      <a:pt x="819509" y="2044461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89" name="Rectangle 788">
              <a:extLst>
                <a:ext uri="{FF2B5EF4-FFF2-40B4-BE49-F238E27FC236}">
                  <a16:creationId xmlns:a16="http://schemas.microsoft.com/office/drawing/2014/main" id="{BB0FEF3D-CD56-4AC0-97BB-FCD78B55DD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88221" y="5118609"/>
              <a:ext cx="825741" cy="837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GB" sz="2800" dirty="0"/>
            </a:p>
          </p:txBody>
        </p:sp>
        <p:sp>
          <p:nvSpPr>
            <p:cNvPr id="791" name="Rectangle 790">
              <a:extLst>
                <a:ext uri="{FF2B5EF4-FFF2-40B4-BE49-F238E27FC236}">
                  <a16:creationId xmlns:a16="http://schemas.microsoft.com/office/drawing/2014/main" id="{AB8ECA22-5A22-4123-81BA-514D6774C5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01214" y="5258600"/>
              <a:ext cx="825741" cy="837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GB" sz="2800" dirty="0"/>
            </a:p>
          </p:txBody>
        </p:sp>
        <p:sp>
          <p:nvSpPr>
            <p:cNvPr id="792" name="Rectangle 791">
              <a:extLst>
                <a:ext uri="{FF2B5EF4-FFF2-40B4-BE49-F238E27FC236}">
                  <a16:creationId xmlns:a16="http://schemas.microsoft.com/office/drawing/2014/main" id="{ED19E9C3-E920-430C-AE2D-E271E314AC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00131" y="5160494"/>
              <a:ext cx="825741" cy="837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GB" sz="28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7964A4A-2C78-4A53-A226-3BC8EA6CAFC2}"/>
              </a:ext>
            </a:extLst>
          </p:cNvPr>
          <p:cNvGrpSpPr/>
          <p:nvPr/>
        </p:nvGrpSpPr>
        <p:grpSpPr>
          <a:xfrm>
            <a:off x="4841672" y="1679454"/>
            <a:ext cx="6847466" cy="365724"/>
            <a:chOff x="4841672" y="1679454"/>
            <a:chExt cx="6847466" cy="36572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F3AE944-DA20-472C-BEEF-6C9D61696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41672" y="1679454"/>
              <a:ext cx="6847466" cy="358297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24C7ED9-D236-4555-B52A-AC6F8456106B}"/>
                </a:ext>
              </a:extLst>
            </p:cNvPr>
            <p:cNvSpPr/>
            <p:nvPr/>
          </p:nvSpPr>
          <p:spPr>
            <a:xfrm>
              <a:off x="5827777" y="1679454"/>
              <a:ext cx="4876864" cy="365724"/>
            </a:xfrm>
            <a:prstGeom prst="rect">
              <a:avLst/>
            </a:prstGeom>
            <a:solidFill>
              <a:srgbClr val="DDDDDD">
                <a:alpha val="74902"/>
              </a:srgb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86D9305-8948-46B5-A916-127B35A53C31}"/>
              </a:ext>
            </a:extLst>
          </p:cNvPr>
          <p:cNvGrpSpPr/>
          <p:nvPr/>
        </p:nvGrpSpPr>
        <p:grpSpPr>
          <a:xfrm>
            <a:off x="4841672" y="4308082"/>
            <a:ext cx="6847466" cy="358297"/>
            <a:chOff x="4958579" y="4138447"/>
            <a:chExt cx="6847466" cy="35829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9F27A74-C9EF-4CB5-A448-5C62D28A5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58579" y="4138447"/>
              <a:ext cx="6847466" cy="358297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9209D07-6977-4A8B-B28C-A44800785EE9}"/>
                </a:ext>
              </a:extLst>
            </p:cNvPr>
            <p:cNvSpPr/>
            <p:nvPr/>
          </p:nvSpPr>
          <p:spPr>
            <a:xfrm>
              <a:off x="10838688" y="4145281"/>
              <a:ext cx="967232" cy="350520"/>
            </a:xfrm>
            <a:prstGeom prst="rect">
              <a:avLst/>
            </a:prstGeom>
            <a:solidFill>
              <a:srgbClr val="DDDDDD">
                <a:alpha val="74902"/>
              </a:srgb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13C74B9-40E9-41FD-B178-8F775C28A1CF}"/>
                </a:ext>
              </a:extLst>
            </p:cNvPr>
            <p:cNvSpPr/>
            <p:nvPr/>
          </p:nvSpPr>
          <p:spPr>
            <a:xfrm>
              <a:off x="4963065" y="4142335"/>
              <a:ext cx="967232" cy="350520"/>
            </a:xfrm>
            <a:prstGeom prst="rect">
              <a:avLst/>
            </a:prstGeom>
            <a:solidFill>
              <a:srgbClr val="DDDDDD">
                <a:alpha val="74902"/>
              </a:srgb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6505669-D4A0-4278-BFE9-C02CBB2A81A0}"/>
              </a:ext>
            </a:extLst>
          </p:cNvPr>
          <p:cNvSpPr/>
          <p:nvPr/>
        </p:nvSpPr>
        <p:spPr>
          <a:xfrm>
            <a:off x="906756" y="2844225"/>
            <a:ext cx="34950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prstClr val="black"/>
                </a:solidFill>
              </a:rPr>
              <a:t>Base Call Quality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8416B9-EBEC-4D94-977E-AFFD5AECA399}"/>
              </a:ext>
            </a:extLst>
          </p:cNvPr>
          <p:cNvSpPr/>
          <p:nvPr/>
        </p:nvSpPr>
        <p:spPr>
          <a:xfrm>
            <a:off x="908873" y="4172942"/>
            <a:ext cx="33868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prstClr val="black"/>
                </a:solidFill>
              </a:rPr>
              <a:t>Adapter Content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48AC2C-9C1E-48EB-8F48-22EEE6E93C7C}"/>
              </a:ext>
            </a:extLst>
          </p:cNvPr>
          <p:cNvSpPr/>
          <p:nvPr/>
        </p:nvSpPr>
        <p:spPr>
          <a:xfrm>
            <a:off x="913292" y="5405794"/>
            <a:ext cx="3312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prstClr val="black"/>
                </a:solidFill>
              </a:rPr>
              <a:t>Mapping Quality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89E560A-99AB-4200-B4E2-5D6E8B03CBAB}"/>
              </a:ext>
            </a:extLst>
          </p:cNvPr>
          <p:cNvGrpSpPr/>
          <p:nvPr/>
        </p:nvGrpSpPr>
        <p:grpSpPr>
          <a:xfrm>
            <a:off x="4872905" y="2440184"/>
            <a:ext cx="1639208" cy="1513667"/>
            <a:chOff x="8993422" y="2554230"/>
            <a:chExt cx="1639208" cy="1513667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2B1C9A5-6E52-4052-898E-D918EE695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93422" y="2554230"/>
              <a:ext cx="1639208" cy="1513667"/>
            </a:xfrm>
            <a:prstGeom prst="rect">
              <a:avLst/>
            </a:prstGeom>
          </p:spPr>
        </p:pic>
        <p:pic>
          <p:nvPicPr>
            <p:cNvPr id="41" name="Graphic 40" descr="Bullseye">
              <a:extLst>
                <a:ext uri="{FF2B5EF4-FFF2-40B4-BE49-F238E27FC236}">
                  <a16:creationId xmlns:a16="http://schemas.microsoft.com/office/drawing/2014/main" id="{18DDA0BD-584E-477D-9FEB-522AEEBCE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886820" y="2575413"/>
              <a:ext cx="553546" cy="5535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896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  <p:bldP spid="11" grpId="0"/>
      <p:bldP spid="1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A3E0B5-A51A-4AF2-BBAB-82B767FB0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0560"/>
            <a:ext cx="10972800" cy="1143000"/>
          </a:xfrm>
        </p:spPr>
        <p:txBody>
          <a:bodyPr/>
          <a:lstStyle/>
          <a:p>
            <a:r>
              <a:rPr lang="en-GB" dirty="0"/>
              <a:t>Universal QC Metrics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98E775-BC3B-45D1-9DA2-F0F32B912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292" y="1582371"/>
            <a:ext cx="4109074" cy="630866"/>
          </a:xfrm>
        </p:spPr>
        <p:txBody>
          <a:bodyPr>
            <a:normAutofit/>
          </a:bodyPr>
          <a:lstStyle/>
          <a:p>
            <a:r>
              <a:rPr lang="en-GB" dirty="0"/>
              <a:t>Demultiplexing</a:t>
            </a:r>
          </a:p>
          <a:p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7964A4A-2C78-4A53-A226-3BC8EA6CAFC2}"/>
              </a:ext>
            </a:extLst>
          </p:cNvPr>
          <p:cNvGrpSpPr/>
          <p:nvPr/>
        </p:nvGrpSpPr>
        <p:grpSpPr>
          <a:xfrm>
            <a:off x="4841672" y="1679454"/>
            <a:ext cx="6847466" cy="365724"/>
            <a:chOff x="4841672" y="1679454"/>
            <a:chExt cx="6847466" cy="36572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F3AE944-DA20-472C-BEEF-6C9D61696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1672" y="1679454"/>
              <a:ext cx="6847466" cy="358297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24C7ED9-D236-4555-B52A-AC6F8456106B}"/>
                </a:ext>
              </a:extLst>
            </p:cNvPr>
            <p:cNvSpPr/>
            <p:nvPr/>
          </p:nvSpPr>
          <p:spPr>
            <a:xfrm>
              <a:off x="5827777" y="1679454"/>
              <a:ext cx="4876864" cy="365724"/>
            </a:xfrm>
            <a:prstGeom prst="rect">
              <a:avLst/>
            </a:prstGeom>
            <a:solidFill>
              <a:srgbClr val="DDDDDD">
                <a:alpha val="74902"/>
              </a:srgb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86D9305-8948-46B5-A916-127B35A53C31}"/>
              </a:ext>
            </a:extLst>
          </p:cNvPr>
          <p:cNvGrpSpPr/>
          <p:nvPr/>
        </p:nvGrpSpPr>
        <p:grpSpPr>
          <a:xfrm>
            <a:off x="4841672" y="4308082"/>
            <a:ext cx="6847466" cy="358297"/>
            <a:chOff x="4958579" y="4138447"/>
            <a:chExt cx="6847466" cy="35829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9F27A74-C9EF-4CB5-A448-5C62D28A5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958579" y="4138447"/>
              <a:ext cx="6847466" cy="358297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9209D07-6977-4A8B-B28C-A44800785EE9}"/>
                </a:ext>
              </a:extLst>
            </p:cNvPr>
            <p:cNvSpPr/>
            <p:nvPr/>
          </p:nvSpPr>
          <p:spPr>
            <a:xfrm>
              <a:off x="10838688" y="4145281"/>
              <a:ext cx="967232" cy="350520"/>
            </a:xfrm>
            <a:prstGeom prst="rect">
              <a:avLst/>
            </a:prstGeom>
            <a:solidFill>
              <a:srgbClr val="DDDDDD">
                <a:alpha val="74902"/>
              </a:srgb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13C74B9-40E9-41FD-B178-8F775C28A1CF}"/>
                </a:ext>
              </a:extLst>
            </p:cNvPr>
            <p:cNvSpPr/>
            <p:nvPr/>
          </p:nvSpPr>
          <p:spPr>
            <a:xfrm>
              <a:off x="4963065" y="4142335"/>
              <a:ext cx="967232" cy="350520"/>
            </a:xfrm>
            <a:prstGeom prst="rect">
              <a:avLst/>
            </a:prstGeom>
            <a:solidFill>
              <a:srgbClr val="DDDDDD">
                <a:alpha val="74902"/>
              </a:srgb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E8416B9-EBEC-4D94-977E-AFFD5AECA399}"/>
              </a:ext>
            </a:extLst>
          </p:cNvPr>
          <p:cNvSpPr/>
          <p:nvPr/>
        </p:nvSpPr>
        <p:spPr>
          <a:xfrm>
            <a:off x="908873" y="4172942"/>
            <a:ext cx="33868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</a:rPr>
              <a:t>Adapter Content</a:t>
            </a:r>
            <a:endParaRPr lang="en-GB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48AC2C-9C1E-48EB-8F48-22EEE6E93C7C}"/>
              </a:ext>
            </a:extLst>
          </p:cNvPr>
          <p:cNvSpPr/>
          <p:nvPr/>
        </p:nvSpPr>
        <p:spPr>
          <a:xfrm>
            <a:off x="913292" y="5405794"/>
            <a:ext cx="3312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</a:rPr>
              <a:t>Mapping Quality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23993" y="5252889"/>
            <a:ext cx="3182388" cy="147536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6255352-6E08-4C27-AD14-B496B77CC833}"/>
              </a:ext>
            </a:extLst>
          </p:cNvPr>
          <p:cNvSpPr/>
          <p:nvPr/>
        </p:nvSpPr>
        <p:spPr>
          <a:xfrm>
            <a:off x="906756" y="2844225"/>
            <a:ext cx="34950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</a:rPr>
              <a:t>Base Call Quality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54FD890-1BEB-4A36-94C5-482FA890672C}"/>
              </a:ext>
            </a:extLst>
          </p:cNvPr>
          <p:cNvGrpSpPr/>
          <p:nvPr/>
        </p:nvGrpSpPr>
        <p:grpSpPr>
          <a:xfrm>
            <a:off x="4872905" y="2440184"/>
            <a:ext cx="1639208" cy="1513667"/>
            <a:chOff x="8993422" y="2554230"/>
            <a:chExt cx="1639208" cy="151366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3B7FDA5-43A7-47CC-856B-8B2A8A6E0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93422" y="2554230"/>
              <a:ext cx="1639208" cy="1513667"/>
            </a:xfrm>
            <a:prstGeom prst="rect">
              <a:avLst/>
            </a:prstGeom>
          </p:spPr>
        </p:pic>
        <p:pic>
          <p:nvPicPr>
            <p:cNvPr id="24" name="Graphic 23" descr="Bullseye">
              <a:extLst>
                <a:ext uri="{FF2B5EF4-FFF2-40B4-BE49-F238E27FC236}">
                  <a16:creationId xmlns:a16="http://schemas.microsoft.com/office/drawing/2014/main" id="{4B00F5C2-063E-42AB-978C-E2073A855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886820" y="2575413"/>
              <a:ext cx="553546" cy="5535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36682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098" y="66920"/>
            <a:ext cx="10972800" cy="1143000"/>
          </a:xfrm>
        </p:spPr>
        <p:txBody>
          <a:bodyPr/>
          <a:lstStyle/>
          <a:p>
            <a:r>
              <a:rPr lang="en-GB" dirty="0"/>
              <a:t>Demultiplexing: Expectations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9060737-0923-4D9F-AF5B-1B3342712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332" y="2577259"/>
            <a:ext cx="5760800" cy="4445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09ECD99-0A2D-4A56-ACA7-E2F498D44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332" y="3124801"/>
            <a:ext cx="5760800" cy="44454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56D422-BD71-4732-9333-782FC0B3C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6332" y="3672343"/>
            <a:ext cx="5757755" cy="44454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46A4FB9-9186-48D5-8BBA-0C3AF32983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796" y="1988800"/>
            <a:ext cx="4816125" cy="4414781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8D9B3FE1-C899-4D51-99E3-F388D15F115F}"/>
              </a:ext>
            </a:extLst>
          </p:cNvPr>
          <p:cNvSpPr txBox="1"/>
          <p:nvPr/>
        </p:nvSpPr>
        <p:spPr>
          <a:xfrm>
            <a:off x="134552" y="2573515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Sample 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A90ECF3-1605-4D31-B554-CE31934890C8}"/>
              </a:ext>
            </a:extLst>
          </p:cNvPr>
          <p:cNvSpPr txBox="1"/>
          <p:nvPr/>
        </p:nvSpPr>
        <p:spPr>
          <a:xfrm>
            <a:off x="128702" y="3122848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Sample 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DC27931-3D11-4EB7-8C36-2F1532E2D9FA}"/>
              </a:ext>
            </a:extLst>
          </p:cNvPr>
          <p:cNvSpPr txBox="1"/>
          <p:nvPr/>
        </p:nvSpPr>
        <p:spPr>
          <a:xfrm>
            <a:off x="155127" y="3640583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Sample 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4F7AE37-5504-45C1-859E-35DE0DFE5B91}"/>
              </a:ext>
            </a:extLst>
          </p:cNvPr>
          <p:cNvSpPr txBox="1"/>
          <p:nvPr/>
        </p:nvSpPr>
        <p:spPr>
          <a:xfrm>
            <a:off x="3735356" y="4263073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/>
              <a:t>ect</a:t>
            </a:r>
            <a:r>
              <a:rPr lang="en-GB" sz="2400" dirty="0"/>
              <a:t>…</a:t>
            </a: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F3E84634-8226-4B8D-B734-4E8C009582D3}"/>
              </a:ext>
            </a:extLst>
          </p:cNvPr>
          <p:cNvCxnSpPr>
            <a:cxnSpLocks/>
            <a:stCxn id="10" idx="3"/>
            <a:endCxn id="32" idx="0"/>
          </p:cNvCxnSpPr>
          <p:nvPr/>
        </p:nvCxnSpPr>
        <p:spPr>
          <a:xfrm flipV="1">
            <a:off x="7078899" y="1988800"/>
            <a:ext cx="2674960" cy="3175137"/>
          </a:xfrm>
          <a:prstGeom prst="bentConnector4">
            <a:avLst>
              <a:gd name="adj1" fmla="val 4989"/>
              <a:gd name="adj2" fmla="val 107200"/>
            </a:avLst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0772447-47CE-4E61-9460-13B13D0D943E}"/>
              </a:ext>
            </a:extLst>
          </p:cNvPr>
          <p:cNvGrpSpPr/>
          <p:nvPr/>
        </p:nvGrpSpPr>
        <p:grpSpPr>
          <a:xfrm>
            <a:off x="1997960" y="5449160"/>
            <a:ext cx="2233205" cy="369332"/>
            <a:chOff x="9951022" y="1196526"/>
            <a:chExt cx="2233205" cy="369332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6DD0273-B5C8-416A-8026-52811A405121}"/>
                </a:ext>
              </a:extLst>
            </p:cNvPr>
            <p:cNvSpPr/>
            <p:nvPr/>
          </p:nvSpPr>
          <p:spPr>
            <a:xfrm>
              <a:off x="9951022" y="1205858"/>
              <a:ext cx="360000" cy="360000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5CFAAB3-A2A6-4BF5-8386-12A82CAB69AA}"/>
                </a:ext>
              </a:extLst>
            </p:cNvPr>
            <p:cNvSpPr txBox="1"/>
            <p:nvPr/>
          </p:nvSpPr>
          <p:spPr>
            <a:xfrm>
              <a:off x="10321025" y="1196526"/>
              <a:ext cx="1863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Expected Barcode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EB214E2-27F8-4966-B957-936356001B15}"/>
              </a:ext>
            </a:extLst>
          </p:cNvPr>
          <p:cNvGrpSpPr/>
          <p:nvPr/>
        </p:nvGrpSpPr>
        <p:grpSpPr>
          <a:xfrm>
            <a:off x="4358590" y="5441037"/>
            <a:ext cx="2416076" cy="369332"/>
            <a:chOff x="11573540" y="1326824"/>
            <a:chExt cx="2416076" cy="36933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3F5061B-46A6-4E41-943B-B5EA28BA09FA}"/>
                </a:ext>
              </a:extLst>
            </p:cNvPr>
            <p:cNvSpPr/>
            <p:nvPr/>
          </p:nvSpPr>
          <p:spPr>
            <a:xfrm>
              <a:off x="11573540" y="1336156"/>
              <a:ext cx="360000" cy="360000"/>
            </a:xfrm>
            <a:prstGeom prst="rect">
              <a:avLst/>
            </a:prstGeom>
            <a:solidFill>
              <a:srgbClr val="BEBEBE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B7157A1-802A-4627-ABEF-FBF45F5A2A64}"/>
                </a:ext>
              </a:extLst>
            </p:cNvPr>
            <p:cNvSpPr txBox="1"/>
            <p:nvPr/>
          </p:nvSpPr>
          <p:spPr>
            <a:xfrm>
              <a:off x="11933540" y="1326824"/>
              <a:ext cx="2056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Unknown Sequence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10F7C3EC-7A8A-45A3-9B51-93F42881A915}"/>
              </a:ext>
            </a:extLst>
          </p:cNvPr>
          <p:cNvSpPr txBox="1"/>
          <p:nvPr/>
        </p:nvSpPr>
        <p:spPr>
          <a:xfrm>
            <a:off x="2961816" y="6270127"/>
            <a:ext cx="6249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What could unknown barcode sequences mean?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9BF95E-0888-4217-A06C-233B6F8A19D1}"/>
              </a:ext>
            </a:extLst>
          </p:cNvPr>
          <p:cNvSpPr txBox="1"/>
          <p:nvPr/>
        </p:nvSpPr>
        <p:spPr>
          <a:xfrm>
            <a:off x="1687680" y="4933104"/>
            <a:ext cx="5391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What barcode sequences have we found?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2E135B7-55BB-454D-955E-EBCF2A081293}"/>
              </a:ext>
            </a:extLst>
          </p:cNvPr>
          <p:cNvSpPr txBox="1"/>
          <p:nvPr/>
        </p:nvSpPr>
        <p:spPr>
          <a:xfrm>
            <a:off x="1438225" y="1204905"/>
            <a:ext cx="9296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Only</a:t>
            </a:r>
            <a:r>
              <a:rPr lang="en-GB" sz="2400" dirty="0"/>
              <a:t> the barcodes we assigned to samples should be present—</a:t>
            </a:r>
            <a:r>
              <a:rPr lang="en-GB" sz="2400" b="1" dirty="0"/>
              <a:t>no others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4EAC57E-B79F-40D8-A037-100FAEFB5E2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769" t="88031" r="83841" b="6566"/>
          <a:stretch/>
        </p:blipFill>
        <p:spPr>
          <a:xfrm>
            <a:off x="10984025" y="5060839"/>
            <a:ext cx="665361" cy="66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1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5833AD-FF99-4B1F-BFDD-3BBEBBF94487}"/>
              </a:ext>
            </a:extLst>
          </p:cNvPr>
          <p:cNvCxnSpPr>
            <a:cxnSpLocks/>
          </p:cNvCxnSpPr>
          <p:nvPr/>
        </p:nvCxnSpPr>
        <p:spPr>
          <a:xfrm>
            <a:off x="1091305" y="1447295"/>
            <a:ext cx="291640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6582"/>
            <a:ext cx="10972800" cy="1143000"/>
          </a:xfrm>
        </p:spPr>
        <p:txBody>
          <a:bodyPr/>
          <a:lstStyle/>
          <a:p>
            <a:r>
              <a:rPr lang="en-GB" dirty="0"/>
              <a:t>Demultiplexing: Unknown Barcode Sequences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"/>
          <a:stretch/>
        </p:blipFill>
        <p:spPr>
          <a:xfrm>
            <a:off x="1537401" y="2116068"/>
            <a:ext cx="4442125" cy="3619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"/>
          <a:stretch/>
        </p:blipFill>
        <p:spPr>
          <a:xfrm>
            <a:off x="6960120" y="2046795"/>
            <a:ext cx="3944617" cy="44578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4901" y="6373872"/>
            <a:ext cx="732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Human Error is a really common source of barcode issues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96E6C1F-6911-4312-84F1-72AF0E6B298A}"/>
              </a:ext>
            </a:extLst>
          </p:cNvPr>
          <p:cNvGrpSpPr/>
          <p:nvPr/>
        </p:nvGrpSpPr>
        <p:grpSpPr>
          <a:xfrm>
            <a:off x="4160177" y="1259418"/>
            <a:ext cx="2042020" cy="369332"/>
            <a:chOff x="3568481" y="1159449"/>
            <a:chExt cx="2042020" cy="36933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340AE2B-0E74-4539-8EDF-842747822A77}"/>
                </a:ext>
              </a:extLst>
            </p:cNvPr>
            <p:cNvSpPr/>
            <p:nvPr/>
          </p:nvSpPr>
          <p:spPr>
            <a:xfrm>
              <a:off x="3568481" y="1227411"/>
              <a:ext cx="216000" cy="216000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BBAAE6F-DB4C-40EE-B19B-1625C9F28F93}"/>
                </a:ext>
              </a:extLst>
            </p:cNvPr>
            <p:cNvSpPr txBox="1"/>
            <p:nvPr/>
          </p:nvSpPr>
          <p:spPr>
            <a:xfrm>
              <a:off x="3747299" y="1159449"/>
              <a:ext cx="1863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Expected Barcode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5C97AD8-39FD-47B4-84EF-88D75CFBD8F7}"/>
              </a:ext>
            </a:extLst>
          </p:cNvPr>
          <p:cNvGrpSpPr/>
          <p:nvPr/>
        </p:nvGrpSpPr>
        <p:grpSpPr>
          <a:xfrm>
            <a:off x="6384040" y="1259418"/>
            <a:ext cx="2272076" cy="369332"/>
            <a:chOff x="5988000" y="1159864"/>
            <a:chExt cx="2272076" cy="36933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C2803C1-492E-4E5F-964B-525407C4B81B}"/>
                </a:ext>
              </a:extLst>
            </p:cNvPr>
            <p:cNvSpPr/>
            <p:nvPr/>
          </p:nvSpPr>
          <p:spPr>
            <a:xfrm>
              <a:off x="5988000" y="1236530"/>
              <a:ext cx="216000" cy="216000"/>
            </a:xfrm>
            <a:prstGeom prst="rect">
              <a:avLst/>
            </a:prstGeom>
            <a:solidFill>
              <a:srgbClr val="BEBEBE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FB27AC8-63A1-457A-A133-F7418A029EEF}"/>
                </a:ext>
              </a:extLst>
            </p:cNvPr>
            <p:cNvSpPr txBox="1"/>
            <p:nvPr/>
          </p:nvSpPr>
          <p:spPr>
            <a:xfrm>
              <a:off x="6204000" y="1159864"/>
              <a:ext cx="2056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Unknown Sequence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4300DD9-E633-44F6-8FBA-3F270347C995}"/>
              </a:ext>
            </a:extLst>
          </p:cNvPr>
          <p:cNvCxnSpPr>
            <a:cxnSpLocks/>
          </p:cNvCxnSpPr>
          <p:nvPr/>
        </p:nvCxnSpPr>
        <p:spPr>
          <a:xfrm>
            <a:off x="8665995" y="1447295"/>
            <a:ext cx="2700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3038B12-4462-46D8-875C-5AE5C83AFE07}"/>
              </a:ext>
            </a:extLst>
          </p:cNvPr>
          <p:cNvSpPr txBox="1"/>
          <p:nvPr/>
        </p:nvSpPr>
        <p:spPr>
          <a:xfrm>
            <a:off x="4569763" y="4489089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Typo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D0CA20-A72B-4403-8403-E86C29E7F5D9}"/>
              </a:ext>
            </a:extLst>
          </p:cNvPr>
          <p:cNvSpPr txBox="1"/>
          <p:nvPr/>
        </p:nvSpPr>
        <p:spPr>
          <a:xfrm>
            <a:off x="7996056" y="4489089"/>
            <a:ext cx="2908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Reverse Complement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2820" t="52644" r="85791" b="41523"/>
          <a:stretch/>
        </p:blipFill>
        <p:spPr>
          <a:xfrm>
            <a:off x="1638271" y="6228759"/>
            <a:ext cx="606272" cy="58009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/>
          <a:srcRect l="3729" t="38721" r="85220" b="55182"/>
          <a:stretch/>
        </p:blipFill>
        <p:spPr>
          <a:xfrm>
            <a:off x="1096478" y="6214270"/>
            <a:ext cx="561055" cy="57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F4B6D-2783-4BDE-9FE8-DCBE5CBB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6540"/>
            <a:ext cx="10972800" cy="1143000"/>
          </a:xfrm>
        </p:spPr>
        <p:txBody>
          <a:bodyPr/>
          <a:lstStyle/>
          <a:p>
            <a:r>
              <a:rPr lang="en-GB" dirty="0"/>
              <a:t>Demultiplexing: Unknown Barcode Sequences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50ABCF-0583-4740-AD10-1ACE2BA4D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10" y="2128081"/>
            <a:ext cx="4968690" cy="37265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379B66-05CC-46CB-8CFF-5112387BAB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43" b="-1"/>
          <a:stretch/>
        </p:blipFill>
        <p:spPr>
          <a:xfrm>
            <a:off x="7043738" y="1628750"/>
            <a:ext cx="2972257" cy="51367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B47F6F-C054-4F6A-BC46-4432BA76AE18}"/>
              </a:ext>
            </a:extLst>
          </p:cNvPr>
          <p:cNvSpPr txBox="1"/>
          <p:nvPr/>
        </p:nvSpPr>
        <p:spPr>
          <a:xfrm>
            <a:off x="3983533" y="4725180"/>
            <a:ext cx="1577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/>
              <a:t>PhiX</a:t>
            </a:r>
            <a:r>
              <a:rPr lang="en-GB" sz="2400" b="1" dirty="0"/>
              <a:t>  Spike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1F325C-DF06-4B81-A5F6-251B65688736}"/>
              </a:ext>
            </a:extLst>
          </p:cNvPr>
          <p:cNvSpPr txBox="1"/>
          <p:nvPr/>
        </p:nvSpPr>
        <p:spPr>
          <a:xfrm>
            <a:off x="1547951" y="6123097"/>
            <a:ext cx="5052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Sometimes more technical in nature…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6BBE72-2B17-40E1-A67C-0B36BECEFF94}"/>
              </a:ext>
            </a:extLst>
          </p:cNvPr>
          <p:cNvSpPr txBox="1"/>
          <p:nvPr/>
        </p:nvSpPr>
        <p:spPr>
          <a:xfrm>
            <a:off x="9120420" y="2472597"/>
            <a:ext cx="2935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Failure in Priming site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2C6DB9-DFBF-4356-B76A-9441D2D5DB09}"/>
              </a:ext>
            </a:extLst>
          </p:cNvPr>
          <p:cNvCxnSpPr>
            <a:cxnSpLocks/>
          </p:cNvCxnSpPr>
          <p:nvPr/>
        </p:nvCxnSpPr>
        <p:spPr>
          <a:xfrm>
            <a:off x="1091305" y="1447295"/>
            <a:ext cx="291640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E6B569F-FE2A-4F53-8F67-1DFBF6DF5882}"/>
              </a:ext>
            </a:extLst>
          </p:cNvPr>
          <p:cNvGrpSpPr/>
          <p:nvPr/>
        </p:nvGrpSpPr>
        <p:grpSpPr>
          <a:xfrm>
            <a:off x="4160177" y="1259418"/>
            <a:ext cx="2042020" cy="369332"/>
            <a:chOff x="3568481" y="1159449"/>
            <a:chExt cx="2042020" cy="3693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8E271A3-FD48-4C8D-BCB1-31FF5F33C062}"/>
                </a:ext>
              </a:extLst>
            </p:cNvPr>
            <p:cNvSpPr/>
            <p:nvPr/>
          </p:nvSpPr>
          <p:spPr>
            <a:xfrm>
              <a:off x="3568481" y="1227411"/>
              <a:ext cx="216000" cy="216000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CE0B374-B161-4F0D-B11B-9DD4C327F7A2}"/>
                </a:ext>
              </a:extLst>
            </p:cNvPr>
            <p:cNvSpPr txBox="1"/>
            <p:nvPr/>
          </p:nvSpPr>
          <p:spPr>
            <a:xfrm>
              <a:off x="3747299" y="1159449"/>
              <a:ext cx="1863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Expected Barcode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9189291-114C-4725-853D-B6FA60D817C2}"/>
              </a:ext>
            </a:extLst>
          </p:cNvPr>
          <p:cNvGrpSpPr/>
          <p:nvPr/>
        </p:nvGrpSpPr>
        <p:grpSpPr>
          <a:xfrm>
            <a:off x="6384040" y="1259418"/>
            <a:ext cx="2272076" cy="369332"/>
            <a:chOff x="5988000" y="1159864"/>
            <a:chExt cx="2272076" cy="3693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BF68127-2CBD-4507-96D4-096E2A3DC49D}"/>
                </a:ext>
              </a:extLst>
            </p:cNvPr>
            <p:cNvSpPr/>
            <p:nvPr/>
          </p:nvSpPr>
          <p:spPr>
            <a:xfrm>
              <a:off x="5988000" y="1236530"/>
              <a:ext cx="216000" cy="216000"/>
            </a:xfrm>
            <a:prstGeom prst="rect">
              <a:avLst/>
            </a:prstGeom>
            <a:solidFill>
              <a:srgbClr val="BEBEBE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EA0C221-D66E-47AD-8C8B-CB62FDF7DAD8}"/>
                </a:ext>
              </a:extLst>
            </p:cNvPr>
            <p:cNvSpPr txBox="1"/>
            <p:nvPr/>
          </p:nvSpPr>
          <p:spPr>
            <a:xfrm>
              <a:off x="6204000" y="1159864"/>
              <a:ext cx="2056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Unknown Sequence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A6C2E3E-1865-4E8B-8609-51CAA5DC1FE7}"/>
              </a:ext>
            </a:extLst>
          </p:cNvPr>
          <p:cNvCxnSpPr>
            <a:cxnSpLocks/>
          </p:cNvCxnSpPr>
          <p:nvPr/>
        </p:nvCxnSpPr>
        <p:spPr>
          <a:xfrm>
            <a:off x="8665995" y="1447295"/>
            <a:ext cx="2700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l="2820" t="52644" r="85791" b="41523"/>
          <a:stretch/>
        </p:blipFill>
        <p:spPr>
          <a:xfrm>
            <a:off x="941679" y="6063883"/>
            <a:ext cx="606272" cy="5800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/>
          <a:srcRect l="3729" t="38721" r="85220" b="55182"/>
          <a:stretch/>
        </p:blipFill>
        <p:spPr>
          <a:xfrm>
            <a:off x="399886" y="6049394"/>
            <a:ext cx="561055" cy="57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A3E0B5-A51A-4AF2-BBAB-82B767FB0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0560"/>
            <a:ext cx="10972800" cy="1143000"/>
          </a:xfrm>
        </p:spPr>
        <p:txBody>
          <a:bodyPr/>
          <a:lstStyle/>
          <a:p>
            <a:r>
              <a:rPr lang="en-GB" dirty="0"/>
              <a:t>Universal QC Metrics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98E775-BC3B-45D1-9DA2-F0F32B912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292" y="1582371"/>
            <a:ext cx="4109074" cy="63086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Demultiplexing</a:t>
            </a:r>
          </a:p>
          <a:p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7964A4A-2C78-4A53-A226-3BC8EA6CAFC2}"/>
              </a:ext>
            </a:extLst>
          </p:cNvPr>
          <p:cNvGrpSpPr/>
          <p:nvPr/>
        </p:nvGrpSpPr>
        <p:grpSpPr>
          <a:xfrm>
            <a:off x="4841672" y="1679454"/>
            <a:ext cx="6847466" cy="365724"/>
            <a:chOff x="4841672" y="1679454"/>
            <a:chExt cx="6847466" cy="36572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F3AE944-DA20-472C-BEEF-6C9D61696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841672" y="1679454"/>
              <a:ext cx="6847466" cy="358297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24C7ED9-D236-4555-B52A-AC6F8456106B}"/>
                </a:ext>
              </a:extLst>
            </p:cNvPr>
            <p:cNvSpPr/>
            <p:nvPr/>
          </p:nvSpPr>
          <p:spPr>
            <a:xfrm>
              <a:off x="5827777" y="1679454"/>
              <a:ext cx="4876864" cy="365724"/>
            </a:xfrm>
            <a:prstGeom prst="rect">
              <a:avLst/>
            </a:prstGeom>
            <a:solidFill>
              <a:srgbClr val="DDDDDD">
                <a:alpha val="74902"/>
              </a:srgb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86D9305-8948-46B5-A916-127B35A53C31}"/>
              </a:ext>
            </a:extLst>
          </p:cNvPr>
          <p:cNvGrpSpPr/>
          <p:nvPr/>
        </p:nvGrpSpPr>
        <p:grpSpPr>
          <a:xfrm>
            <a:off x="4841672" y="4308082"/>
            <a:ext cx="6847466" cy="358297"/>
            <a:chOff x="4958579" y="4138447"/>
            <a:chExt cx="6847466" cy="35829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9F27A74-C9EF-4CB5-A448-5C62D28A5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958579" y="4138447"/>
              <a:ext cx="6847466" cy="358297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9209D07-6977-4A8B-B28C-A44800785EE9}"/>
                </a:ext>
              </a:extLst>
            </p:cNvPr>
            <p:cNvSpPr/>
            <p:nvPr/>
          </p:nvSpPr>
          <p:spPr>
            <a:xfrm>
              <a:off x="10838688" y="4145281"/>
              <a:ext cx="967232" cy="350520"/>
            </a:xfrm>
            <a:prstGeom prst="rect">
              <a:avLst/>
            </a:prstGeom>
            <a:solidFill>
              <a:srgbClr val="DDDDDD">
                <a:alpha val="74902"/>
              </a:srgb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13C74B9-40E9-41FD-B178-8F775C28A1CF}"/>
                </a:ext>
              </a:extLst>
            </p:cNvPr>
            <p:cNvSpPr/>
            <p:nvPr/>
          </p:nvSpPr>
          <p:spPr>
            <a:xfrm>
              <a:off x="4963065" y="4142335"/>
              <a:ext cx="967232" cy="350520"/>
            </a:xfrm>
            <a:prstGeom prst="rect">
              <a:avLst/>
            </a:prstGeom>
            <a:solidFill>
              <a:srgbClr val="DDDDDD">
                <a:alpha val="74902"/>
              </a:srgb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6505669-D4A0-4278-BFE9-C02CBB2A81A0}"/>
              </a:ext>
            </a:extLst>
          </p:cNvPr>
          <p:cNvSpPr/>
          <p:nvPr/>
        </p:nvSpPr>
        <p:spPr>
          <a:xfrm>
            <a:off x="906756" y="2844225"/>
            <a:ext cx="34950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prstClr val="black"/>
                </a:solidFill>
              </a:rPr>
              <a:t>Base Call Quality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8416B9-EBEC-4D94-977E-AFFD5AECA399}"/>
              </a:ext>
            </a:extLst>
          </p:cNvPr>
          <p:cNvSpPr/>
          <p:nvPr/>
        </p:nvSpPr>
        <p:spPr>
          <a:xfrm>
            <a:off x="908873" y="4172942"/>
            <a:ext cx="33868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</a:rPr>
              <a:t>Adapter Content</a:t>
            </a:r>
            <a:endParaRPr lang="en-GB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48AC2C-9C1E-48EB-8F48-22EEE6E93C7C}"/>
              </a:ext>
            </a:extLst>
          </p:cNvPr>
          <p:cNvSpPr/>
          <p:nvPr/>
        </p:nvSpPr>
        <p:spPr>
          <a:xfrm>
            <a:off x="913292" y="5405794"/>
            <a:ext cx="3312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</a:rPr>
              <a:t>Mapping Quality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23993" y="5252889"/>
            <a:ext cx="3182388" cy="147536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4FCA3F5-904E-4F4C-9D9D-472EB4E5E62E}"/>
              </a:ext>
            </a:extLst>
          </p:cNvPr>
          <p:cNvGrpSpPr/>
          <p:nvPr/>
        </p:nvGrpSpPr>
        <p:grpSpPr>
          <a:xfrm>
            <a:off x="4872905" y="2440184"/>
            <a:ext cx="1639208" cy="1513667"/>
            <a:chOff x="8993422" y="2554230"/>
            <a:chExt cx="1639208" cy="151366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32A89D8-F636-4757-8E92-F23708D24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93422" y="2554230"/>
              <a:ext cx="1639208" cy="1513667"/>
            </a:xfrm>
            <a:prstGeom prst="rect">
              <a:avLst/>
            </a:prstGeom>
          </p:spPr>
        </p:pic>
        <p:pic>
          <p:nvPicPr>
            <p:cNvPr id="20" name="Graphic 19" descr="Bullseye">
              <a:extLst>
                <a:ext uri="{FF2B5EF4-FFF2-40B4-BE49-F238E27FC236}">
                  <a16:creationId xmlns:a16="http://schemas.microsoft.com/office/drawing/2014/main" id="{60E3128F-9CEB-4D8D-ADB3-B55FA5F85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886820" y="2575413"/>
              <a:ext cx="553546" cy="5535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1771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30" y="188550"/>
            <a:ext cx="10972800" cy="1143000"/>
          </a:xfrm>
        </p:spPr>
        <p:txBody>
          <a:bodyPr/>
          <a:lstStyle/>
          <a:p>
            <a:r>
              <a:rPr lang="en-GB" dirty="0"/>
              <a:t>Course Structure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087ECD-FD93-473A-8940-DF03FC89171E}"/>
              </a:ext>
            </a:extLst>
          </p:cNvPr>
          <p:cNvSpPr/>
          <p:nvPr/>
        </p:nvSpPr>
        <p:spPr>
          <a:xfrm>
            <a:off x="191180" y="1844780"/>
            <a:ext cx="6230108" cy="2952409"/>
          </a:xfrm>
          <a:prstGeom prst="rect">
            <a:avLst/>
          </a:prstGeom>
          <a:solidFill>
            <a:srgbClr val="DCE6F2">
              <a:alpha val="5019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0AF1D5-9952-4AD3-8DFE-42589AF68BE7}"/>
              </a:ext>
            </a:extLst>
          </p:cNvPr>
          <p:cNvSpPr/>
          <p:nvPr/>
        </p:nvSpPr>
        <p:spPr>
          <a:xfrm>
            <a:off x="6431228" y="1844780"/>
            <a:ext cx="5568470" cy="2952409"/>
          </a:xfrm>
          <a:prstGeom prst="rect">
            <a:avLst/>
          </a:prstGeom>
          <a:solidFill>
            <a:srgbClr val="93CDDD">
              <a:alpha val="5019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4950BC8-04A6-43BF-871A-9265A37162B6}"/>
              </a:ext>
            </a:extLst>
          </p:cNvPr>
          <p:cNvSpPr txBox="1">
            <a:spLocks/>
          </p:cNvSpPr>
          <p:nvPr/>
        </p:nvSpPr>
        <p:spPr>
          <a:xfrm>
            <a:off x="245439" y="2111507"/>
            <a:ext cx="6131529" cy="731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/>
              <a:t>How Does Sequencing Work?</a:t>
            </a:r>
            <a:endParaRPr lang="en-GB" sz="1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0B4E2F-4FE8-4C34-BAE9-F10D7E4DCA61}"/>
              </a:ext>
            </a:extLst>
          </p:cNvPr>
          <p:cNvSpPr/>
          <p:nvPr/>
        </p:nvSpPr>
        <p:spPr>
          <a:xfrm>
            <a:off x="289758" y="3212970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Fundamentals of Illumina Sequencing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The Format of Sequencing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How QC Programmes Fit In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7875286-7559-4EAF-8D04-A469EDBA6202}"/>
              </a:ext>
            </a:extLst>
          </p:cNvPr>
          <p:cNvSpPr txBox="1">
            <a:spLocks/>
          </p:cNvSpPr>
          <p:nvPr/>
        </p:nvSpPr>
        <p:spPr>
          <a:xfrm>
            <a:off x="6543988" y="2111507"/>
            <a:ext cx="5303890" cy="731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/>
              <a:t>What can QC tell us?</a:t>
            </a:r>
            <a:endParaRPr lang="en-GB" sz="1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4103E72-B69C-4170-B7DD-36B85D233F75}"/>
              </a:ext>
            </a:extLst>
          </p:cNvPr>
          <p:cNvSpPr/>
          <p:nvPr/>
        </p:nvSpPr>
        <p:spPr>
          <a:xfrm>
            <a:off x="7124908" y="3212971"/>
            <a:ext cx="45211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Universal metrics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Library Dependent metrics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Consistency</a:t>
            </a:r>
          </a:p>
        </p:txBody>
      </p:sp>
    </p:spTree>
    <p:extLst>
      <p:ext uri="{BB962C8B-B14F-4D97-AF65-F5344CB8AC3E}">
        <p14:creationId xmlns:p14="http://schemas.microsoft.com/office/powerpoint/2010/main" val="25728845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01505"/>
            <a:ext cx="10972800" cy="1143000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en-GB" dirty="0">
                <a:solidFill>
                  <a:prstClr val="black"/>
                </a:solidFill>
              </a:rPr>
              <a:t>Base Call Quality: Expectations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E135B7-55BB-454D-955E-EBCF2A081293}"/>
              </a:ext>
            </a:extLst>
          </p:cNvPr>
          <p:cNvSpPr txBox="1"/>
          <p:nvPr/>
        </p:nvSpPr>
        <p:spPr>
          <a:xfrm>
            <a:off x="1703390" y="1525538"/>
            <a:ext cx="9281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Illumina Sequencers are technically reliable, so </a:t>
            </a:r>
            <a:r>
              <a:rPr lang="en-GB" sz="2400" b="1" dirty="0"/>
              <a:t>we expect confident calls</a:t>
            </a:r>
          </a:p>
        </p:txBody>
      </p:sp>
      <p:pic>
        <p:nvPicPr>
          <p:cNvPr id="6" name="Content Placeholder 18">
            <a:extLst>
              <a:ext uri="{FF2B5EF4-FFF2-40B4-BE49-F238E27FC236}">
                <a16:creationId xmlns:a16="http://schemas.microsoft.com/office/drawing/2014/main" id="{DA405CEB-AA5D-48D4-A74A-1AA5BE49DA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369" y="3527504"/>
            <a:ext cx="2744491" cy="199599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830" y="3486776"/>
            <a:ext cx="2715630" cy="20367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9EEE6C-002E-4690-9367-9D28AD3005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0270" y="3527504"/>
            <a:ext cx="2784581" cy="20348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E135B7-55BB-454D-955E-EBCF2A081293}"/>
              </a:ext>
            </a:extLst>
          </p:cNvPr>
          <p:cNvSpPr txBox="1"/>
          <p:nvPr/>
        </p:nvSpPr>
        <p:spPr>
          <a:xfrm>
            <a:off x="5305064" y="2132820"/>
            <a:ext cx="1849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/>
              <a:t>Phred</a:t>
            </a:r>
            <a:r>
              <a:rPr lang="en-GB" sz="2400" dirty="0"/>
              <a:t> scores </a:t>
            </a:r>
            <a:endParaRPr lang="en-GB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E135B7-55BB-454D-955E-EBCF2A081293}"/>
              </a:ext>
            </a:extLst>
          </p:cNvPr>
          <p:cNvSpPr txBox="1"/>
          <p:nvPr/>
        </p:nvSpPr>
        <p:spPr>
          <a:xfrm>
            <a:off x="8836230" y="3040164"/>
            <a:ext cx="1314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Location </a:t>
            </a:r>
            <a:endParaRPr lang="en-GB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E135B7-55BB-454D-955E-EBCF2A081293}"/>
              </a:ext>
            </a:extLst>
          </p:cNvPr>
          <p:cNvSpPr txBox="1"/>
          <p:nvPr/>
        </p:nvSpPr>
        <p:spPr>
          <a:xfrm>
            <a:off x="1905339" y="3040165"/>
            <a:ext cx="2052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Per base/cycle </a:t>
            </a:r>
            <a:endParaRPr lang="en-GB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E135B7-55BB-454D-955E-EBCF2A081293}"/>
              </a:ext>
            </a:extLst>
          </p:cNvPr>
          <p:cNvSpPr txBox="1"/>
          <p:nvPr/>
        </p:nvSpPr>
        <p:spPr>
          <a:xfrm>
            <a:off x="5583635" y="3037556"/>
            <a:ext cx="1292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Per Read</a:t>
            </a:r>
            <a:endParaRPr lang="en-GB" sz="2400" b="1" dirty="0"/>
          </a:p>
        </p:txBody>
      </p:sp>
      <p:cxnSp>
        <p:nvCxnSpPr>
          <p:cNvPr id="17" name="Elbow Connector 16"/>
          <p:cNvCxnSpPr>
            <a:stCxn id="10" idx="1"/>
            <a:endCxn id="12" idx="0"/>
          </p:cNvCxnSpPr>
          <p:nvPr/>
        </p:nvCxnSpPr>
        <p:spPr>
          <a:xfrm rot="10800000" flipV="1">
            <a:off x="2931614" y="2363653"/>
            <a:ext cx="2373450" cy="676512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0" idx="3"/>
            <a:endCxn id="11" idx="0"/>
          </p:cNvCxnSpPr>
          <p:nvPr/>
        </p:nvCxnSpPr>
        <p:spPr>
          <a:xfrm>
            <a:off x="7154225" y="2363653"/>
            <a:ext cx="2339076" cy="676511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2"/>
            <a:endCxn id="13" idx="0"/>
          </p:cNvCxnSpPr>
          <p:nvPr/>
        </p:nvCxnSpPr>
        <p:spPr>
          <a:xfrm>
            <a:off x="6229645" y="2594485"/>
            <a:ext cx="0" cy="4430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D5F6E78-C2EB-414D-A5CF-1DC8882110D1}"/>
              </a:ext>
            </a:extLst>
          </p:cNvPr>
          <p:cNvGrpSpPr/>
          <p:nvPr/>
        </p:nvGrpSpPr>
        <p:grpSpPr>
          <a:xfrm>
            <a:off x="1714840" y="5586561"/>
            <a:ext cx="2383033" cy="954462"/>
            <a:chOff x="364502" y="-525314"/>
            <a:chExt cx="2383033" cy="95446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7E8A265-53D7-4CC7-A828-231BAD75A3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159" t="30437" r="11636" b="63399"/>
            <a:stretch/>
          </p:blipFill>
          <p:spPr>
            <a:xfrm>
              <a:off x="364502" y="96273"/>
              <a:ext cx="2383033" cy="33287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E9A3E53-D7F8-4ACA-8CA1-7B3BE3D9D4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159" r="2962" b="87432"/>
            <a:stretch/>
          </p:blipFill>
          <p:spPr>
            <a:xfrm>
              <a:off x="426642" y="-525314"/>
              <a:ext cx="2318397" cy="599261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6AA73BC-9F0B-459C-9630-6984CF81E704}"/>
              </a:ext>
            </a:extLst>
          </p:cNvPr>
          <p:cNvGrpSpPr/>
          <p:nvPr/>
        </p:nvGrpSpPr>
        <p:grpSpPr>
          <a:xfrm>
            <a:off x="5066144" y="5633312"/>
            <a:ext cx="2383033" cy="978893"/>
            <a:chOff x="364502" y="150705"/>
            <a:chExt cx="2383033" cy="97889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D045B5E-7975-488C-958C-C707FF8987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159" t="42541" r="11636" b="50429"/>
            <a:stretch/>
          </p:blipFill>
          <p:spPr>
            <a:xfrm>
              <a:off x="364502" y="749966"/>
              <a:ext cx="2383033" cy="379632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6EFC469-9FDC-4827-A9FF-53699CA610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159" r="2962" b="87432"/>
            <a:stretch/>
          </p:blipFill>
          <p:spPr>
            <a:xfrm>
              <a:off x="396819" y="150705"/>
              <a:ext cx="2318397" cy="599261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2D90C20-CB47-4344-8135-2AA2FC8A230F}"/>
              </a:ext>
            </a:extLst>
          </p:cNvPr>
          <p:cNvGrpSpPr/>
          <p:nvPr/>
        </p:nvGrpSpPr>
        <p:grpSpPr>
          <a:xfrm>
            <a:off x="8241043" y="5662719"/>
            <a:ext cx="2383033" cy="920079"/>
            <a:chOff x="364502" y="-170113"/>
            <a:chExt cx="2383033" cy="92007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2155CE1-A6E2-4FF5-BFB4-2F8F95FF5B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159" t="36518" r="11636" b="57459"/>
            <a:stretch/>
          </p:blipFill>
          <p:spPr>
            <a:xfrm>
              <a:off x="364502" y="424714"/>
              <a:ext cx="2383033" cy="325252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A15F700-246F-47CA-94DD-74337DD6A3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159" r="2962" b="87432"/>
            <a:stretch/>
          </p:blipFill>
          <p:spPr>
            <a:xfrm>
              <a:off x="396819" y="-170113"/>
              <a:ext cx="2318397" cy="5992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142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 Base Sequence Quality Plot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DA405CEB-AA5D-48D4-A74A-1AA5BE49DA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673" y="1368107"/>
            <a:ext cx="6768940" cy="4922867"/>
          </a:xfr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1430C4C-81D1-4F8A-B3E0-C59E5E9C372F}"/>
              </a:ext>
            </a:extLst>
          </p:cNvPr>
          <p:cNvSpPr/>
          <p:nvPr/>
        </p:nvSpPr>
        <p:spPr>
          <a:xfrm>
            <a:off x="5447910" y="6381410"/>
            <a:ext cx="1440200" cy="360050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27326A-8E5E-4327-BBDA-9877B993157C}"/>
              </a:ext>
            </a:extLst>
          </p:cNvPr>
          <p:cNvSpPr txBox="1"/>
          <p:nvPr/>
        </p:nvSpPr>
        <p:spPr>
          <a:xfrm>
            <a:off x="3147407" y="6290974"/>
            <a:ext cx="6041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Read Position / Cycles of Chemistry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DD7608-755A-4005-BCEF-5457EC893A8D}"/>
              </a:ext>
            </a:extLst>
          </p:cNvPr>
          <p:cNvSpPr txBox="1"/>
          <p:nvPr/>
        </p:nvSpPr>
        <p:spPr>
          <a:xfrm rot="16200000">
            <a:off x="1246220" y="3615526"/>
            <a:ext cx="1680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/>
              <a:t>Phred</a:t>
            </a:r>
            <a:r>
              <a:rPr lang="en-GB" sz="2400" dirty="0"/>
              <a:t> Score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BEC5B8-4271-499F-9AA5-BF4B69C5A8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69" t="88031" r="83841" b="6566"/>
          <a:stretch/>
        </p:blipFill>
        <p:spPr>
          <a:xfrm>
            <a:off x="9938458" y="544097"/>
            <a:ext cx="597022" cy="59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161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Base Call Qualities – Problems At Given Cycles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1430C4C-81D1-4F8A-B3E0-C59E5E9C372F}"/>
              </a:ext>
            </a:extLst>
          </p:cNvPr>
          <p:cNvSpPr/>
          <p:nvPr/>
        </p:nvSpPr>
        <p:spPr>
          <a:xfrm>
            <a:off x="5447910" y="6381410"/>
            <a:ext cx="1440200" cy="360050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C:\Users\andrewss\Desktop\sier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234" y="1748785"/>
            <a:ext cx="5433766" cy="407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35724D-0F20-4B2D-82DF-E705534A77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0"/>
          <a:stretch/>
        </p:blipFill>
        <p:spPr>
          <a:xfrm>
            <a:off x="79194" y="1812139"/>
            <a:ext cx="6593865" cy="401196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18705" y="5913593"/>
            <a:ext cx="4969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Clusters get out of sync over long read length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80220" y="5847875"/>
            <a:ext cx="423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Technical problem with the sequencer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2820" t="52644" r="85791" b="41523"/>
          <a:stretch/>
        </p:blipFill>
        <p:spPr>
          <a:xfrm>
            <a:off x="11552488" y="555620"/>
            <a:ext cx="606272" cy="5800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3729" t="38721" r="85220" b="55182"/>
          <a:stretch/>
        </p:blipFill>
        <p:spPr>
          <a:xfrm>
            <a:off x="191180" y="556561"/>
            <a:ext cx="561055" cy="57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0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Diagnosing Less Clear Cut Base Call Problems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48160" y="1844780"/>
            <a:ext cx="4680650" cy="4710694"/>
          </a:xfrm>
        </p:spPr>
        <p:txBody>
          <a:bodyPr>
            <a:normAutofit/>
          </a:bodyPr>
          <a:lstStyle/>
          <a:p>
            <a:r>
              <a:rPr lang="en-GB" dirty="0"/>
              <a:t>Not everything is bad</a:t>
            </a:r>
          </a:p>
          <a:p>
            <a:endParaRPr lang="en-GB" dirty="0"/>
          </a:p>
          <a:p>
            <a:r>
              <a:rPr lang="en-GB" dirty="0"/>
              <a:t>Why are some calls bad and not others?</a:t>
            </a:r>
          </a:p>
          <a:p>
            <a:endParaRPr lang="en-GB" dirty="0"/>
          </a:p>
          <a:p>
            <a:r>
              <a:rPr lang="en-GB" dirty="0"/>
              <a:t>What can we learn</a:t>
            </a:r>
          </a:p>
          <a:p>
            <a:pPr lvl="1"/>
            <a:r>
              <a:rPr lang="en-GB" dirty="0"/>
              <a:t>Salvage this run</a:t>
            </a:r>
          </a:p>
          <a:p>
            <a:pPr lvl="1"/>
            <a:r>
              <a:rPr lang="en-GB" dirty="0"/>
              <a:t>Fix future runs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820" t="52644" r="85791" b="41523"/>
          <a:stretch/>
        </p:blipFill>
        <p:spPr>
          <a:xfrm>
            <a:off x="11270904" y="556091"/>
            <a:ext cx="606272" cy="580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729" t="38721" r="85220" b="55182"/>
          <a:stretch/>
        </p:blipFill>
        <p:spPr>
          <a:xfrm>
            <a:off x="374005" y="556091"/>
            <a:ext cx="561055" cy="5791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05" y="1478770"/>
            <a:ext cx="6768940" cy="507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210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536" y="291765"/>
            <a:ext cx="10972800" cy="1143000"/>
          </a:xfrm>
        </p:spPr>
        <p:txBody>
          <a:bodyPr/>
          <a:lstStyle/>
          <a:p>
            <a:r>
              <a:rPr lang="en-GB" dirty="0"/>
              <a:t>Per Sequence Quality Score Plot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36" y="1954942"/>
            <a:ext cx="5594182" cy="41956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27326A-8E5E-4327-BBDA-9877B993157C}"/>
              </a:ext>
            </a:extLst>
          </p:cNvPr>
          <p:cNvSpPr txBox="1"/>
          <p:nvPr/>
        </p:nvSpPr>
        <p:spPr>
          <a:xfrm>
            <a:off x="1482686" y="6150578"/>
            <a:ext cx="3956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Mean Sequence </a:t>
            </a:r>
            <a:r>
              <a:rPr lang="en-GB" sz="2400" dirty="0" err="1"/>
              <a:t>Phred</a:t>
            </a:r>
            <a:r>
              <a:rPr lang="en-GB" sz="2400" dirty="0"/>
              <a:t> Score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DD7608-755A-4005-BCEF-5457EC893A8D}"/>
              </a:ext>
            </a:extLst>
          </p:cNvPr>
          <p:cNvSpPr txBox="1"/>
          <p:nvPr/>
        </p:nvSpPr>
        <p:spPr>
          <a:xfrm rot="16200000">
            <a:off x="-72091" y="3768168"/>
            <a:ext cx="933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Count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1786" y="2031266"/>
            <a:ext cx="5443004" cy="40822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61603" y="4145561"/>
            <a:ext cx="3203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Poorer Quality Read Subsets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27326A-8E5E-4327-BBDA-9877B993157C}"/>
              </a:ext>
            </a:extLst>
          </p:cNvPr>
          <p:cNvSpPr txBox="1"/>
          <p:nvPr/>
        </p:nvSpPr>
        <p:spPr>
          <a:xfrm>
            <a:off x="1271330" y="2276840"/>
            <a:ext cx="3024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Reads have Similar High Average Quality</a:t>
            </a:r>
          </a:p>
        </p:txBody>
      </p:sp>
      <p:cxnSp>
        <p:nvCxnSpPr>
          <p:cNvPr id="4" name="Elbow Connector 3"/>
          <p:cNvCxnSpPr>
            <a:cxnSpLocks/>
            <a:stCxn id="12" idx="2"/>
          </p:cNvCxnSpPr>
          <p:nvPr/>
        </p:nvCxnSpPr>
        <p:spPr>
          <a:xfrm rot="5400000">
            <a:off x="6983615" y="4315450"/>
            <a:ext cx="1049649" cy="151009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cxnSpLocks/>
            <a:stCxn id="12" idx="2"/>
          </p:cNvCxnSpPr>
          <p:nvPr/>
        </p:nvCxnSpPr>
        <p:spPr>
          <a:xfrm rot="16200000" flipH="1">
            <a:off x="8365136" y="4444019"/>
            <a:ext cx="596501" cy="79980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007710" y="2492870"/>
            <a:ext cx="165623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56BEC5B8-4271-499F-9AA5-BF4B69C5A8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69" t="88031" r="83841" b="6566"/>
          <a:stretch/>
        </p:blipFill>
        <p:spPr>
          <a:xfrm>
            <a:off x="3124116" y="1367170"/>
            <a:ext cx="597022" cy="59926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/>
          <a:srcRect l="2820" t="52644" r="85791" b="41523"/>
          <a:stretch/>
        </p:blipFill>
        <p:spPr>
          <a:xfrm>
            <a:off x="9408460" y="1460269"/>
            <a:ext cx="606272" cy="58009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7"/>
          <a:srcRect l="3729" t="38721" r="85220" b="55182"/>
          <a:stretch/>
        </p:blipFill>
        <p:spPr>
          <a:xfrm>
            <a:off x="8749314" y="1461210"/>
            <a:ext cx="561055" cy="57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1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Diagnosing Less Clear Cut Base Call Problems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93860" y="6186384"/>
            <a:ext cx="4492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Lot of Reads with really low Scores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90" y="1628750"/>
            <a:ext cx="5832810" cy="43746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20" y="1744685"/>
            <a:ext cx="5678229" cy="42586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E722E8-FADB-4B4D-AD6D-6AFD4D17A2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20" t="52644" r="85791" b="41523"/>
          <a:stretch/>
        </p:blipFill>
        <p:spPr>
          <a:xfrm>
            <a:off x="8904390" y="1200585"/>
            <a:ext cx="606272" cy="58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460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424"/>
            <a:ext cx="10972800" cy="1143000"/>
          </a:xfrm>
        </p:spPr>
        <p:txBody>
          <a:bodyPr/>
          <a:lstStyle/>
          <a:p>
            <a:r>
              <a:rPr lang="en-GB" dirty="0"/>
              <a:t>Positional Quality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16" y="1448375"/>
            <a:ext cx="4986164" cy="2682131"/>
          </a:xfrm>
          <a:prstGeom prst="rect">
            <a:avLst/>
          </a:prstGeom>
        </p:spPr>
      </p:pic>
      <p:pic>
        <p:nvPicPr>
          <p:cNvPr id="375" name="Picture 374">
            <a:extLst>
              <a:ext uri="{FF2B5EF4-FFF2-40B4-BE49-F238E27FC236}">
                <a16:creationId xmlns:a16="http://schemas.microsoft.com/office/drawing/2014/main" id="{199EEE6C-002E-4690-9367-9D28AD3005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555" b="3183"/>
          <a:stretch/>
        </p:blipFill>
        <p:spPr>
          <a:xfrm>
            <a:off x="5644541" y="1660724"/>
            <a:ext cx="6402656" cy="4696870"/>
          </a:xfrm>
          <a:prstGeom prst="rect">
            <a:avLst/>
          </a:prstGeom>
        </p:spPr>
      </p:pic>
      <p:sp>
        <p:nvSpPr>
          <p:cNvPr id="376" name="TextBox 375">
            <a:extLst>
              <a:ext uri="{FF2B5EF4-FFF2-40B4-BE49-F238E27FC236}">
                <a16:creationId xmlns:a16="http://schemas.microsoft.com/office/drawing/2014/main" id="{C1838A95-DC49-4B0F-9473-07F8E5BC8AD3}"/>
              </a:ext>
            </a:extLst>
          </p:cNvPr>
          <p:cNvSpPr txBox="1"/>
          <p:nvPr/>
        </p:nvSpPr>
        <p:spPr>
          <a:xfrm>
            <a:off x="609600" y="5445734"/>
            <a:ext cx="4236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 good tile plot is a blue square</a:t>
            </a:r>
          </a:p>
        </p:txBody>
      </p:sp>
      <p:sp>
        <p:nvSpPr>
          <p:cNvPr id="377" name="Rectangle 376">
            <a:extLst>
              <a:ext uri="{FF2B5EF4-FFF2-40B4-BE49-F238E27FC236}">
                <a16:creationId xmlns:a16="http://schemas.microsoft.com/office/drawing/2014/main" id="{678F83F9-64B0-47A4-A730-30542A508265}"/>
              </a:ext>
            </a:extLst>
          </p:cNvPr>
          <p:cNvSpPr/>
          <p:nvPr/>
        </p:nvSpPr>
        <p:spPr>
          <a:xfrm rot="5400000">
            <a:off x="8436325" y="578975"/>
            <a:ext cx="432060" cy="2088290"/>
          </a:xfrm>
          <a:prstGeom prst="rect">
            <a:avLst/>
          </a:prstGeom>
          <a:gradFill>
            <a:gsLst>
              <a:gs pos="0">
                <a:srgbClr val="FF0000"/>
              </a:gs>
              <a:gs pos="60000">
                <a:srgbClr val="3AC800"/>
              </a:gs>
              <a:gs pos="20000">
                <a:srgbClr val="FF4F00"/>
              </a:gs>
              <a:gs pos="40000">
                <a:srgbClr val="FFFF00"/>
              </a:gs>
              <a:gs pos="80000">
                <a:srgbClr val="00C5C8"/>
              </a:gs>
              <a:gs pos="100000">
                <a:srgbClr val="0000C8"/>
              </a:gs>
            </a:gsLst>
            <a:lin ang="5400000" scaled="1"/>
          </a:gra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8" name="TextBox 377">
            <a:extLst>
              <a:ext uri="{FF2B5EF4-FFF2-40B4-BE49-F238E27FC236}">
                <a16:creationId xmlns:a16="http://schemas.microsoft.com/office/drawing/2014/main" id="{0346922D-10AF-422E-9061-3B1CE1B99230}"/>
              </a:ext>
            </a:extLst>
          </p:cNvPr>
          <p:cNvSpPr txBox="1"/>
          <p:nvPr/>
        </p:nvSpPr>
        <p:spPr>
          <a:xfrm>
            <a:off x="5657420" y="1407090"/>
            <a:ext cx="1950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Quality &gt;= Average</a:t>
            </a:r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id="{319F9BAF-836E-417F-8124-2DFE0114AB33}"/>
              </a:ext>
            </a:extLst>
          </p:cNvPr>
          <p:cNvSpPr txBox="1"/>
          <p:nvPr/>
        </p:nvSpPr>
        <p:spPr>
          <a:xfrm>
            <a:off x="9696500" y="1445832"/>
            <a:ext cx="1835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Quality &lt; Average</a:t>
            </a:r>
          </a:p>
        </p:txBody>
      </p:sp>
      <p:sp>
        <p:nvSpPr>
          <p:cNvPr id="380" name="TextBox 379">
            <a:extLst>
              <a:ext uri="{FF2B5EF4-FFF2-40B4-BE49-F238E27FC236}">
                <a16:creationId xmlns:a16="http://schemas.microsoft.com/office/drawing/2014/main" id="{0346922D-10AF-422E-9061-3B1CE1B99230}"/>
              </a:ext>
            </a:extLst>
          </p:cNvPr>
          <p:cNvSpPr txBox="1"/>
          <p:nvPr/>
        </p:nvSpPr>
        <p:spPr>
          <a:xfrm rot="16200000">
            <a:off x="4972231" y="3785277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Tile</a:t>
            </a: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0346922D-10AF-422E-9061-3B1CE1B99230}"/>
              </a:ext>
            </a:extLst>
          </p:cNvPr>
          <p:cNvSpPr txBox="1"/>
          <p:nvPr/>
        </p:nvSpPr>
        <p:spPr>
          <a:xfrm rot="16200000">
            <a:off x="5071316" y="2759830"/>
            <a:ext cx="904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Bottom</a:t>
            </a:r>
          </a:p>
        </p:txBody>
      </p:sp>
      <p:sp>
        <p:nvSpPr>
          <p:cNvPr id="383" name="TextBox 382">
            <a:extLst>
              <a:ext uri="{FF2B5EF4-FFF2-40B4-BE49-F238E27FC236}">
                <a16:creationId xmlns:a16="http://schemas.microsoft.com/office/drawing/2014/main" id="{0346922D-10AF-422E-9061-3B1CE1B99230}"/>
              </a:ext>
            </a:extLst>
          </p:cNvPr>
          <p:cNvSpPr txBox="1"/>
          <p:nvPr/>
        </p:nvSpPr>
        <p:spPr>
          <a:xfrm rot="16200000">
            <a:off x="5278612" y="4808924"/>
            <a:ext cx="525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Top</a:t>
            </a:r>
          </a:p>
        </p:txBody>
      </p:sp>
      <p:sp>
        <p:nvSpPr>
          <p:cNvPr id="95" name="Rectangle 94"/>
          <p:cNvSpPr/>
          <p:nvPr/>
        </p:nvSpPr>
        <p:spPr>
          <a:xfrm>
            <a:off x="5724391" y="4034226"/>
            <a:ext cx="321972" cy="2171312"/>
          </a:xfrm>
          <a:prstGeom prst="rect">
            <a:avLst/>
          </a:prstGeom>
          <a:solidFill>
            <a:srgbClr val="00B050">
              <a:alpha val="50196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4" name="Rectangle 383"/>
          <p:cNvSpPr/>
          <p:nvPr/>
        </p:nvSpPr>
        <p:spPr>
          <a:xfrm>
            <a:off x="5722383" y="1858840"/>
            <a:ext cx="321972" cy="2171312"/>
          </a:xfrm>
          <a:prstGeom prst="rect">
            <a:avLst/>
          </a:prstGeom>
          <a:solidFill>
            <a:srgbClr val="92D050">
              <a:alpha val="50196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5" name="TextBox 384">
            <a:extLst>
              <a:ext uri="{FF2B5EF4-FFF2-40B4-BE49-F238E27FC236}">
                <a16:creationId xmlns:a16="http://schemas.microsoft.com/office/drawing/2014/main" id="{F727326A-8E5E-4327-BBDA-9877B993157C}"/>
              </a:ext>
            </a:extLst>
          </p:cNvPr>
          <p:cNvSpPr txBox="1"/>
          <p:nvPr/>
        </p:nvSpPr>
        <p:spPr>
          <a:xfrm>
            <a:off x="6901599" y="6402670"/>
            <a:ext cx="3888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Read Position / Cycles of Chemistry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4DA44DF-1B01-4766-8973-2E63003B7E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69" t="88031" r="83841" b="6566"/>
          <a:stretch/>
        </p:blipFill>
        <p:spPr>
          <a:xfrm>
            <a:off x="2306187" y="4707956"/>
            <a:ext cx="597022" cy="59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" grpId="0"/>
      <p:bldP spid="377" grpId="0" animBg="1"/>
      <p:bldP spid="378" grpId="0"/>
      <p:bldP spid="379" grpId="0"/>
      <p:bldP spid="380" grpId="0"/>
      <p:bldP spid="382" grpId="0"/>
      <p:bldP spid="383" grpId="0"/>
      <p:bldP spid="95" grpId="0" animBg="1"/>
      <p:bldP spid="384" grpId="0" animBg="1"/>
      <p:bldP spid="38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Diagnosing Less Clear Cut Base Call Problems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20" y="1777667"/>
            <a:ext cx="5730266" cy="42977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90" y="1700760"/>
            <a:ext cx="5832810" cy="43746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A00112-35CB-4BDF-AFFB-BBC3764A0CE8}"/>
              </a:ext>
            </a:extLst>
          </p:cNvPr>
          <p:cNvSpPr txBox="1"/>
          <p:nvPr/>
        </p:nvSpPr>
        <p:spPr>
          <a:xfrm>
            <a:off x="5226024" y="6137562"/>
            <a:ext cx="2145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Focusing Fail!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5E5EE2-6B54-4DD9-B939-18112D8B1E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20" t="52644" r="85791" b="41523"/>
          <a:stretch/>
        </p:blipFill>
        <p:spPr>
          <a:xfrm>
            <a:off x="8904390" y="1200585"/>
            <a:ext cx="606272" cy="58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2552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4C449A-397E-4EFE-B7B5-83B43F65D780}"/>
              </a:ext>
            </a:extLst>
          </p:cNvPr>
          <p:cNvSpPr txBox="1">
            <a:spLocks/>
          </p:cNvSpPr>
          <p:nvPr/>
        </p:nvSpPr>
        <p:spPr>
          <a:xfrm>
            <a:off x="609600" y="7942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More Examples of Positional Fails</a:t>
            </a:r>
          </a:p>
        </p:txBody>
      </p:sp>
      <p:pic>
        <p:nvPicPr>
          <p:cNvPr id="9" name="Picture 8" descr="C:\Users\andrewss\Desktop\index.png">
            <a:extLst>
              <a:ext uri="{FF2B5EF4-FFF2-40B4-BE49-F238E27FC236}">
                <a16:creationId xmlns:a16="http://schemas.microsoft.com/office/drawing/2014/main" id="{BCAB6990-18E8-4FF0-862F-3AB22D4D82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2"/>
          <a:stretch/>
        </p:blipFill>
        <p:spPr bwMode="auto">
          <a:xfrm>
            <a:off x="16073" y="2569215"/>
            <a:ext cx="3847617" cy="312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andrewss\Desktop\consistent_tile_fail.png">
            <a:extLst>
              <a:ext uri="{FF2B5EF4-FFF2-40B4-BE49-F238E27FC236}">
                <a16:creationId xmlns:a16="http://schemas.microsoft.com/office/drawing/2014/main" id="{94E4F6F3-2522-43FA-9FC3-37C750EEB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890" y="2550370"/>
            <a:ext cx="4327123" cy="314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4"/>
          <a:stretch/>
        </p:blipFill>
        <p:spPr>
          <a:xfrm>
            <a:off x="8212013" y="2569215"/>
            <a:ext cx="3932827" cy="307906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9A00112-35CB-4BDF-AFFB-BBC3764A0CE8}"/>
              </a:ext>
            </a:extLst>
          </p:cNvPr>
          <p:cNvSpPr txBox="1"/>
          <p:nvPr/>
        </p:nvSpPr>
        <p:spPr>
          <a:xfrm>
            <a:off x="611605" y="5799758"/>
            <a:ext cx="3218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Overloading of Flow Cell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A00112-35CB-4BDF-AFFB-BBC3764A0CE8}"/>
              </a:ext>
            </a:extLst>
          </p:cNvPr>
          <p:cNvSpPr txBox="1"/>
          <p:nvPr/>
        </p:nvSpPr>
        <p:spPr>
          <a:xfrm>
            <a:off x="5305561" y="5786781"/>
            <a:ext cx="1664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Obstruction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A00112-35CB-4BDF-AFFB-BBC3764A0CE8}"/>
              </a:ext>
            </a:extLst>
          </p:cNvPr>
          <p:cNvSpPr txBox="1"/>
          <p:nvPr/>
        </p:nvSpPr>
        <p:spPr>
          <a:xfrm>
            <a:off x="10083054" y="5786781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Bubble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4865F6-DA85-4F74-B1CA-36B4A3CE4654}"/>
              </a:ext>
            </a:extLst>
          </p:cNvPr>
          <p:cNvSpPr txBox="1"/>
          <p:nvPr/>
        </p:nvSpPr>
        <p:spPr>
          <a:xfrm>
            <a:off x="6585621" y="1599719"/>
            <a:ext cx="360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Position Specific Patterning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5340976" y="2166803"/>
            <a:ext cx="1568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Permanent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824942" y="2199883"/>
            <a:ext cx="1332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Transient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2820" t="52644" r="85791" b="41523"/>
          <a:stretch/>
        </p:blipFill>
        <p:spPr>
          <a:xfrm>
            <a:off x="1185234" y="350537"/>
            <a:ext cx="606272" cy="58009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/>
          <a:srcRect l="3729" t="38721" r="85220" b="55182"/>
          <a:stretch/>
        </p:blipFill>
        <p:spPr>
          <a:xfrm>
            <a:off x="643441" y="336048"/>
            <a:ext cx="561055" cy="57915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32964" y="2199882"/>
            <a:ext cx="2216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Random Pattern</a:t>
            </a:r>
          </a:p>
        </p:txBody>
      </p:sp>
    </p:spTree>
    <p:extLst>
      <p:ext uri="{BB962C8B-B14F-4D97-AF65-F5344CB8AC3E}">
        <p14:creationId xmlns:p14="http://schemas.microsoft.com/office/powerpoint/2010/main" val="218288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3" grpId="0"/>
      <p:bldP spid="19" grpId="0"/>
      <p:bldP spid="2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A3E0B5-A51A-4AF2-BBAB-82B767FB0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0560"/>
            <a:ext cx="10972800" cy="1143000"/>
          </a:xfrm>
        </p:spPr>
        <p:txBody>
          <a:bodyPr/>
          <a:lstStyle/>
          <a:p>
            <a:r>
              <a:rPr lang="en-GB" dirty="0"/>
              <a:t>Universal QC Metrics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98E775-BC3B-45D1-9DA2-F0F32B912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292" y="1582371"/>
            <a:ext cx="4109074" cy="63086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Demultiplexing</a:t>
            </a:r>
          </a:p>
          <a:p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7964A4A-2C78-4A53-A226-3BC8EA6CAFC2}"/>
              </a:ext>
            </a:extLst>
          </p:cNvPr>
          <p:cNvGrpSpPr/>
          <p:nvPr/>
        </p:nvGrpSpPr>
        <p:grpSpPr>
          <a:xfrm>
            <a:off x="4841672" y="1679454"/>
            <a:ext cx="6847466" cy="365724"/>
            <a:chOff x="4841672" y="1679454"/>
            <a:chExt cx="6847466" cy="36572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F3AE944-DA20-472C-BEEF-6C9D61696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841672" y="1679454"/>
              <a:ext cx="6847466" cy="358297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24C7ED9-D236-4555-B52A-AC6F8456106B}"/>
                </a:ext>
              </a:extLst>
            </p:cNvPr>
            <p:cNvSpPr/>
            <p:nvPr/>
          </p:nvSpPr>
          <p:spPr>
            <a:xfrm>
              <a:off x="5827777" y="1679454"/>
              <a:ext cx="4876864" cy="365724"/>
            </a:xfrm>
            <a:prstGeom prst="rect">
              <a:avLst/>
            </a:prstGeom>
            <a:solidFill>
              <a:srgbClr val="DDDDDD">
                <a:alpha val="74902"/>
              </a:srgb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86D9305-8948-46B5-A916-127B35A53C31}"/>
              </a:ext>
            </a:extLst>
          </p:cNvPr>
          <p:cNvGrpSpPr/>
          <p:nvPr/>
        </p:nvGrpSpPr>
        <p:grpSpPr>
          <a:xfrm>
            <a:off x="4841672" y="4308082"/>
            <a:ext cx="6847466" cy="358297"/>
            <a:chOff x="4958579" y="4138447"/>
            <a:chExt cx="6847466" cy="35829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9F27A74-C9EF-4CB5-A448-5C62D28A5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8579" y="4138447"/>
              <a:ext cx="6847466" cy="358297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9209D07-6977-4A8B-B28C-A44800785EE9}"/>
                </a:ext>
              </a:extLst>
            </p:cNvPr>
            <p:cNvSpPr/>
            <p:nvPr/>
          </p:nvSpPr>
          <p:spPr>
            <a:xfrm>
              <a:off x="10838688" y="4145281"/>
              <a:ext cx="967232" cy="350520"/>
            </a:xfrm>
            <a:prstGeom prst="rect">
              <a:avLst/>
            </a:prstGeom>
            <a:solidFill>
              <a:srgbClr val="DDDDDD">
                <a:alpha val="74902"/>
              </a:srgb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13C74B9-40E9-41FD-B178-8F775C28A1CF}"/>
                </a:ext>
              </a:extLst>
            </p:cNvPr>
            <p:cNvSpPr/>
            <p:nvPr/>
          </p:nvSpPr>
          <p:spPr>
            <a:xfrm>
              <a:off x="4963065" y="4142335"/>
              <a:ext cx="967232" cy="350520"/>
            </a:xfrm>
            <a:prstGeom prst="rect">
              <a:avLst/>
            </a:prstGeom>
            <a:solidFill>
              <a:srgbClr val="DDDDDD">
                <a:alpha val="74902"/>
              </a:srgb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6505669-D4A0-4278-BFE9-C02CBB2A81A0}"/>
              </a:ext>
            </a:extLst>
          </p:cNvPr>
          <p:cNvSpPr/>
          <p:nvPr/>
        </p:nvSpPr>
        <p:spPr>
          <a:xfrm>
            <a:off x="906756" y="2844225"/>
            <a:ext cx="34950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</a:rPr>
              <a:t>Base Call Quality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8416B9-EBEC-4D94-977E-AFFD5AECA399}"/>
              </a:ext>
            </a:extLst>
          </p:cNvPr>
          <p:cNvSpPr/>
          <p:nvPr/>
        </p:nvSpPr>
        <p:spPr>
          <a:xfrm>
            <a:off x="908873" y="4172942"/>
            <a:ext cx="33868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3200" dirty="0"/>
              <a:t>Adapter Content</a:t>
            </a:r>
            <a:endParaRPr lang="en-GB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48AC2C-9C1E-48EB-8F48-22EEE6E93C7C}"/>
              </a:ext>
            </a:extLst>
          </p:cNvPr>
          <p:cNvSpPr/>
          <p:nvPr/>
        </p:nvSpPr>
        <p:spPr>
          <a:xfrm>
            <a:off x="913292" y="5405794"/>
            <a:ext cx="3312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</a:rPr>
              <a:t>Mapping Quality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23993" y="5252889"/>
            <a:ext cx="3182388" cy="147536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FA397CE-2564-4F31-9133-66587A7DFC54}"/>
              </a:ext>
            </a:extLst>
          </p:cNvPr>
          <p:cNvGrpSpPr/>
          <p:nvPr/>
        </p:nvGrpSpPr>
        <p:grpSpPr>
          <a:xfrm>
            <a:off x="4872905" y="2440184"/>
            <a:ext cx="1639208" cy="1513667"/>
            <a:chOff x="8993422" y="2554230"/>
            <a:chExt cx="1639208" cy="151366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3267558-2CA8-4485-AA55-2C97B178E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93422" y="2554230"/>
              <a:ext cx="1639208" cy="1513667"/>
            </a:xfrm>
            <a:prstGeom prst="rect">
              <a:avLst/>
            </a:prstGeom>
          </p:spPr>
        </p:pic>
        <p:pic>
          <p:nvPicPr>
            <p:cNvPr id="19" name="Graphic 18" descr="Bullseye">
              <a:extLst>
                <a:ext uri="{FF2B5EF4-FFF2-40B4-BE49-F238E27FC236}">
                  <a16:creationId xmlns:a16="http://schemas.microsoft.com/office/drawing/2014/main" id="{21189D16-F7EE-4FDE-AD00-111418F62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886820" y="2575413"/>
              <a:ext cx="553546" cy="5535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3462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9395" y="2564880"/>
            <a:ext cx="871321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How Does (Illumina) Sequencing Work?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28" y="5733256"/>
            <a:ext cx="2840302" cy="10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555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Adapters Content: Expectations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31504" y="1906622"/>
            <a:ext cx="8928992" cy="1064752"/>
            <a:chOff x="107504" y="2060848"/>
            <a:chExt cx="8928992" cy="1064752"/>
          </a:xfrm>
        </p:grpSpPr>
        <p:grpSp>
          <p:nvGrpSpPr>
            <p:cNvPr id="5" name="Group 4"/>
            <p:cNvGrpSpPr/>
            <p:nvPr/>
          </p:nvGrpSpPr>
          <p:grpSpPr>
            <a:xfrm>
              <a:off x="107504" y="2621544"/>
              <a:ext cx="8928992" cy="504056"/>
              <a:chOff x="107504" y="2621544"/>
              <a:chExt cx="8928992" cy="504056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2087724" y="2621544"/>
                <a:ext cx="4968552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/>
                  <a:t>Insert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115616" y="2621544"/>
                <a:ext cx="972108" cy="50405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Adapter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07504" y="2621544"/>
                <a:ext cx="1008112" cy="5040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059211" y="2621544"/>
                <a:ext cx="972108" cy="504056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Adapter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8028384" y="2621544"/>
                <a:ext cx="1008112" cy="5040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460288" y="2212548"/>
              <a:ext cx="627436" cy="276999"/>
              <a:chOff x="1460288" y="2587956"/>
              <a:chExt cx="627436" cy="276999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1475656" y="2812286"/>
                <a:ext cx="612068" cy="0"/>
              </a:xfrm>
              <a:prstGeom prst="straightConnector1">
                <a:avLst/>
              </a:prstGeom>
              <a:ln w="254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1460288" y="2587956"/>
                <a:ext cx="6062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Primer</a:t>
                </a:r>
              </a:p>
            </p:txBody>
          </p:sp>
        </p:grpSp>
        <p:sp>
          <p:nvSpPr>
            <p:cNvPr id="7" name="Right Arrow 6"/>
            <p:cNvSpPr/>
            <p:nvPr/>
          </p:nvSpPr>
          <p:spPr>
            <a:xfrm>
              <a:off x="2132280" y="2060848"/>
              <a:ext cx="1791648" cy="498338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Read 1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631504" y="4149080"/>
            <a:ext cx="8928992" cy="1064752"/>
            <a:chOff x="107504" y="2060848"/>
            <a:chExt cx="8928992" cy="1064752"/>
          </a:xfrm>
        </p:grpSpPr>
        <p:grpSp>
          <p:nvGrpSpPr>
            <p:cNvPr id="16" name="Group 15"/>
            <p:cNvGrpSpPr/>
            <p:nvPr/>
          </p:nvGrpSpPr>
          <p:grpSpPr>
            <a:xfrm>
              <a:off x="107504" y="2621544"/>
              <a:ext cx="8928992" cy="504056"/>
              <a:chOff x="107504" y="2621544"/>
              <a:chExt cx="8928992" cy="504056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087724" y="2621544"/>
                <a:ext cx="4968552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/>
                  <a:t>Insert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15616" y="2621544"/>
                <a:ext cx="972108" cy="50405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Adapter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07504" y="2621544"/>
                <a:ext cx="1008112" cy="5040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059211" y="2621544"/>
                <a:ext cx="972108" cy="504056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Adapter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8028384" y="2621544"/>
                <a:ext cx="1008112" cy="5040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460288" y="2212548"/>
              <a:ext cx="627436" cy="276999"/>
              <a:chOff x="1460288" y="2587956"/>
              <a:chExt cx="627436" cy="276999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>
                <a:off x="1475656" y="2812286"/>
                <a:ext cx="612068" cy="0"/>
              </a:xfrm>
              <a:prstGeom prst="straightConnector1">
                <a:avLst/>
              </a:prstGeom>
              <a:ln w="254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1460288" y="2587956"/>
                <a:ext cx="6062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Primer</a:t>
                </a:r>
              </a:p>
            </p:txBody>
          </p:sp>
        </p:grpSp>
        <p:sp>
          <p:nvSpPr>
            <p:cNvPr id="18" name="Right Arrow 17"/>
            <p:cNvSpPr/>
            <p:nvPr/>
          </p:nvSpPr>
          <p:spPr>
            <a:xfrm>
              <a:off x="2132280" y="2060848"/>
              <a:ext cx="5680080" cy="498338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Read 1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2E135B7-55BB-454D-955E-EBCF2A081293}"/>
              </a:ext>
            </a:extLst>
          </p:cNvPr>
          <p:cNvSpPr txBox="1"/>
          <p:nvPr/>
        </p:nvSpPr>
        <p:spPr>
          <a:xfrm>
            <a:off x="403736" y="5739489"/>
            <a:ext cx="11384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Due to variable insert and read length, </a:t>
            </a:r>
            <a:r>
              <a:rPr lang="en-GB" sz="2400" b="1" dirty="0"/>
              <a:t>we may sequence adapter at the end of our reads</a:t>
            </a:r>
          </a:p>
        </p:txBody>
      </p:sp>
    </p:spTree>
    <p:extLst>
      <p:ext uri="{BB962C8B-B14F-4D97-AF65-F5344CB8AC3E}">
        <p14:creationId xmlns:p14="http://schemas.microsoft.com/office/powerpoint/2010/main" val="362310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256925"/>
            <a:ext cx="10972800" cy="1143000"/>
          </a:xfrm>
        </p:spPr>
        <p:txBody>
          <a:bodyPr/>
          <a:lstStyle/>
          <a:p>
            <a:r>
              <a:rPr lang="en-GB" dirty="0"/>
              <a:t>Measuring Read-though Adapters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6ED89EE-0558-42BC-BE12-15E9CDB30D9D}"/>
              </a:ext>
            </a:extLst>
          </p:cNvPr>
          <p:cNvGrpSpPr/>
          <p:nvPr/>
        </p:nvGrpSpPr>
        <p:grpSpPr>
          <a:xfrm>
            <a:off x="19111" y="373783"/>
            <a:ext cx="2160301" cy="909284"/>
            <a:chOff x="361373" y="200732"/>
            <a:chExt cx="2160301" cy="90928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9BEC738-BABF-44E6-AD6D-D222A7BBA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160" t="87400" r="31065" b="5932"/>
            <a:stretch/>
          </p:blipFill>
          <p:spPr>
            <a:xfrm>
              <a:off x="361373" y="749966"/>
              <a:ext cx="1839607" cy="36005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D9C43A0-05A0-4D2A-9C88-6B67600482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159" r="2962" b="87432"/>
            <a:stretch/>
          </p:blipFill>
          <p:spPr>
            <a:xfrm>
              <a:off x="396820" y="200732"/>
              <a:ext cx="2124854" cy="549234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025" y="1336797"/>
            <a:ext cx="7992000" cy="43200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750478" y="5686119"/>
            <a:ext cx="8809894" cy="1050550"/>
            <a:chOff x="107504" y="2060848"/>
            <a:chExt cx="8928992" cy="1064752"/>
          </a:xfrm>
        </p:grpSpPr>
        <p:grpSp>
          <p:nvGrpSpPr>
            <p:cNvPr id="22" name="Group 21"/>
            <p:cNvGrpSpPr/>
            <p:nvPr/>
          </p:nvGrpSpPr>
          <p:grpSpPr>
            <a:xfrm>
              <a:off x="107504" y="2621544"/>
              <a:ext cx="8928992" cy="504056"/>
              <a:chOff x="107504" y="2621544"/>
              <a:chExt cx="8928992" cy="504056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2087724" y="2621544"/>
                <a:ext cx="4968552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/>
                  <a:t>Insert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15616" y="2621544"/>
                <a:ext cx="972108" cy="50405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Adapter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07504" y="2621544"/>
                <a:ext cx="1008112" cy="5040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7059211" y="2621544"/>
                <a:ext cx="972108" cy="504056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Adapter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028384" y="2621544"/>
                <a:ext cx="1008112" cy="5040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460288" y="2212548"/>
              <a:ext cx="627436" cy="276999"/>
              <a:chOff x="1460288" y="2587956"/>
              <a:chExt cx="627436" cy="276999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>
                <a:off x="1475656" y="2812286"/>
                <a:ext cx="612068" cy="0"/>
              </a:xfrm>
              <a:prstGeom prst="straightConnector1">
                <a:avLst/>
              </a:prstGeom>
              <a:ln w="254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1460288" y="2587956"/>
                <a:ext cx="6062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Primer</a:t>
                </a:r>
              </a:p>
            </p:txBody>
          </p:sp>
        </p:grpSp>
        <p:sp>
          <p:nvSpPr>
            <p:cNvPr id="24" name="Right Arrow 23"/>
            <p:cNvSpPr/>
            <p:nvPr/>
          </p:nvSpPr>
          <p:spPr>
            <a:xfrm>
              <a:off x="2132280" y="2060848"/>
              <a:ext cx="5680080" cy="498338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Read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10771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CBAA8-7F4B-4FC0-B6CE-B3146BADB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136515"/>
            <a:ext cx="10972800" cy="1143000"/>
          </a:xfrm>
        </p:spPr>
        <p:txBody>
          <a:bodyPr/>
          <a:lstStyle/>
          <a:p>
            <a:r>
              <a:rPr lang="en-GB" dirty="0"/>
              <a:t>Clean-Up Options (Adapters &amp; Poor Calls)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D1D42-D3D3-4696-9A4A-F1D5F9ADB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216" y="4170420"/>
            <a:ext cx="3816530" cy="13644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/>
              <a:t>Remove Specific Reads</a:t>
            </a:r>
          </a:p>
          <a:p>
            <a:r>
              <a:rPr lang="en-GB" sz="2400" dirty="0"/>
              <a:t>Average Quality</a:t>
            </a:r>
          </a:p>
          <a:p>
            <a:r>
              <a:rPr lang="en-GB" sz="2400" dirty="0"/>
              <a:t>Location on Flow Cell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4DDF88-AFAC-469F-902C-D8139D002B38}"/>
              </a:ext>
            </a:extLst>
          </p:cNvPr>
          <p:cNvSpPr/>
          <p:nvPr/>
        </p:nvSpPr>
        <p:spPr>
          <a:xfrm>
            <a:off x="750216" y="1338444"/>
            <a:ext cx="1015445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Trimming 3’ end: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Remove adapter read through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Remove poor quality bases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50216" y="5733320"/>
            <a:ext cx="6353924" cy="96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800" dirty="0">
                <a:solidFill>
                  <a:prstClr val="black"/>
                </a:solidFill>
              </a:rPr>
              <a:t>Live with it: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Sometimes it’s good enough e.g. mapping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500024" y="2734283"/>
            <a:ext cx="8928992" cy="1064752"/>
            <a:chOff x="1559370" y="3330250"/>
            <a:chExt cx="8928992" cy="106475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2B2510A-6535-4CAF-AD0E-AB73A0A756C7}"/>
                </a:ext>
              </a:extLst>
            </p:cNvPr>
            <p:cNvGrpSpPr/>
            <p:nvPr/>
          </p:nvGrpSpPr>
          <p:grpSpPr>
            <a:xfrm>
              <a:off x="1559370" y="3890946"/>
              <a:ext cx="8928992" cy="504056"/>
              <a:chOff x="107504" y="2621544"/>
              <a:chExt cx="8928992" cy="504056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8F09EB5-3648-4899-B6FE-AED73ADE8FF6}"/>
                  </a:ext>
                </a:extLst>
              </p:cNvPr>
              <p:cNvSpPr/>
              <p:nvPr/>
            </p:nvSpPr>
            <p:spPr>
              <a:xfrm>
                <a:off x="2087724" y="2621544"/>
                <a:ext cx="4968552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/>
                  <a:t>Insert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E2EF123-B234-4AE8-976E-1FF91F75502F}"/>
                  </a:ext>
                </a:extLst>
              </p:cNvPr>
              <p:cNvSpPr/>
              <p:nvPr/>
            </p:nvSpPr>
            <p:spPr>
              <a:xfrm>
                <a:off x="1115616" y="2621544"/>
                <a:ext cx="972108" cy="50405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Adapter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8FD506E-1803-4243-A4C1-31848F567631}"/>
                  </a:ext>
                </a:extLst>
              </p:cNvPr>
              <p:cNvSpPr/>
              <p:nvPr/>
            </p:nvSpPr>
            <p:spPr>
              <a:xfrm>
                <a:off x="107504" y="2621544"/>
                <a:ext cx="1008112" cy="5040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27C2329-D768-4DD7-A51F-1D292432DB76}"/>
                  </a:ext>
                </a:extLst>
              </p:cNvPr>
              <p:cNvSpPr/>
              <p:nvPr/>
            </p:nvSpPr>
            <p:spPr>
              <a:xfrm>
                <a:off x="7059211" y="2621544"/>
                <a:ext cx="972108" cy="504056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Adapter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6E3690B-0FB4-4DA0-AC9B-C053D399A979}"/>
                  </a:ext>
                </a:extLst>
              </p:cNvPr>
              <p:cNvSpPr/>
              <p:nvPr/>
            </p:nvSpPr>
            <p:spPr>
              <a:xfrm>
                <a:off x="8028384" y="2621544"/>
                <a:ext cx="1008112" cy="5040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5F49982-D78F-4707-B38C-58D75E8EAD3E}"/>
                </a:ext>
              </a:extLst>
            </p:cNvPr>
            <p:cNvGrpSpPr/>
            <p:nvPr/>
          </p:nvGrpSpPr>
          <p:grpSpPr>
            <a:xfrm>
              <a:off x="2912154" y="3481950"/>
              <a:ext cx="627436" cy="276999"/>
              <a:chOff x="1460288" y="2587956"/>
              <a:chExt cx="627436" cy="276999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39FC4B51-1442-47C6-A021-2F10A5851632}"/>
                  </a:ext>
                </a:extLst>
              </p:cNvPr>
              <p:cNvCxnSpPr/>
              <p:nvPr/>
            </p:nvCxnSpPr>
            <p:spPr>
              <a:xfrm>
                <a:off x="1475656" y="2812286"/>
                <a:ext cx="612068" cy="0"/>
              </a:xfrm>
              <a:prstGeom prst="straightConnector1">
                <a:avLst/>
              </a:prstGeom>
              <a:ln w="254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7661F44-3D6C-4E1B-ADF5-ACB51085C46A}"/>
                  </a:ext>
                </a:extLst>
              </p:cNvPr>
              <p:cNvSpPr txBox="1"/>
              <p:nvPr/>
            </p:nvSpPr>
            <p:spPr>
              <a:xfrm>
                <a:off x="1460288" y="2587956"/>
                <a:ext cx="6062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Primer</a:t>
                </a:r>
              </a:p>
            </p:txBody>
          </p:sp>
        </p:grpSp>
        <p:sp>
          <p:nvSpPr>
            <p:cNvPr id="8" name="Right Arrow 9">
              <a:extLst>
                <a:ext uri="{FF2B5EF4-FFF2-40B4-BE49-F238E27FC236}">
                  <a16:creationId xmlns:a16="http://schemas.microsoft.com/office/drawing/2014/main" id="{324794F5-EE22-4112-8DEC-72D555811A91}"/>
                </a:ext>
              </a:extLst>
            </p:cNvPr>
            <p:cNvSpPr/>
            <p:nvPr/>
          </p:nvSpPr>
          <p:spPr>
            <a:xfrm>
              <a:off x="3584146" y="3330250"/>
              <a:ext cx="5680080" cy="498338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Read 1</a:t>
              </a:r>
            </a:p>
          </p:txBody>
        </p:sp>
      </p:grpSp>
      <p:sp>
        <p:nvSpPr>
          <p:cNvPr id="9" name="Right Arrow 10">
            <a:extLst>
              <a:ext uri="{FF2B5EF4-FFF2-40B4-BE49-F238E27FC236}">
                <a16:creationId xmlns:a16="http://schemas.microsoft.com/office/drawing/2014/main" id="{EB0104E4-400B-45F5-AE53-4A4FD8A22A85}"/>
              </a:ext>
            </a:extLst>
          </p:cNvPr>
          <p:cNvSpPr/>
          <p:nvPr/>
        </p:nvSpPr>
        <p:spPr>
          <a:xfrm>
            <a:off x="8448796" y="2734283"/>
            <a:ext cx="756084" cy="49833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E3690B-0FB4-4DA0-AC9B-C053D399A979}"/>
              </a:ext>
            </a:extLst>
          </p:cNvPr>
          <p:cNvSpPr/>
          <p:nvPr/>
        </p:nvSpPr>
        <p:spPr>
          <a:xfrm>
            <a:off x="7430632" y="2862013"/>
            <a:ext cx="1008112" cy="2483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71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1" grpId="0"/>
      <p:bldP spid="9" grpId="0" animBg="1"/>
      <p:bldP spid="2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A3E0B5-A51A-4AF2-BBAB-82B767FB0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0560"/>
            <a:ext cx="10972800" cy="1143000"/>
          </a:xfrm>
        </p:spPr>
        <p:txBody>
          <a:bodyPr/>
          <a:lstStyle/>
          <a:p>
            <a:r>
              <a:rPr lang="en-GB" dirty="0"/>
              <a:t>Universal QC Metrics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98E775-BC3B-45D1-9DA2-F0F32B912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292" y="1582371"/>
            <a:ext cx="4109074" cy="63086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Demultiplexing</a:t>
            </a:r>
          </a:p>
          <a:p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7964A4A-2C78-4A53-A226-3BC8EA6CAFC2}"/>
              </a:ext>
            </a:extLst>
          </p:cNvPr>
          <p:cNvGrpSpPr/>
          <p:nvPr/>
        </p:nvGrpSpPr>
        <p:grpSpPr>
          <a:xfrm>
            <a:off x="4841672" y="1679454"/>
            <a:ext cx="6847466" cy="365724"/>
            <a:chOff x="4841672" y="1679454"/>
            <a:chExt cx="6847466" cy="36572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F3AE944-DA20-472C-BEEF-6C9D61696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841672" y="1679454"/>
              <a:ext cx="6847466" cy="358297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24C7ED9-D236-4555-B52A-AC6F8456106B}"/>
                </a:ext>
              </a:extLst>
            </p:cNvPr>
            <p:cNvSpPr/>
            <p:nvPr/>
          </p:nvSpPr>
          <p:spPr>
            <a:xfrm>
              <a:off x="5827777" y="1679454"/>
              <a:ext cx="4876864" cy="365724"/>
            </a:xfrm>
            <a:prstGeom prst="rect">
              <a:avLst/>
            </a:prstGeom>
            <a:solidFill>
              <a:srgbClr val="DDDDDD">
                <a:alpha val="74902"/>
              </a:srgb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86D9305-8948-46B5-A916-127B35A53C31}"/>
              </a:ext>
            </a:extLst>
          </p:cNvPr>
          <p:cNvGrpSpPr/>
          <p:nvPr/>
        </p:nvGrpSpPr>
        <p:grpSpPr>
          <a:xfrm>
            <a:off x="4841672" y="4308082"/>
            <a:ext cx="6847466" cy="358297"/>
            <a:chOff x="4958579" y="4138447"/>
            <a:chExt cx="6847466" cy="35829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9F27A74-C9EF-4CB5-A448-5C62D28A5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958579" y="4138447"/>
              <a:ext cx="6847466" cy="358297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9209D07-6977-4A8B-B28C-A44800785EE9}"/>
                </a:ext>
              </a:extLst>
            </p:cNvPr>
            <p:cNvSpPr/>
            <p:nvPr/>
          </p:nvSpPr>
          <p:spPr>
            <a:xfrm>
              <a:off x="10838688" y="4145281"/>
              <a:ext cx="967232" cy="350520"/>
            </a:xfrm>
            <a:prstGeom prst="rect">
              <a:avLst/>
            </a:prstGeom>
            <a:solidFill>
              <a:srgbClr val="DDDDDD">
                <a:alpha val="74902"/>
              </a:srgb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13C74B9-40E9-41FD-B178-8F775C28A1CF}"/>
                </a:ext>
              </a:extLst>
            </p:cNvPr>
            <p:cNvSpPr/>
            <p:nvPr/>
          </p:nvSpPr>
          <p:spPr>
            <a:xfrm>
              <a:off x="4963065" y="4142335"/>
              <a:ext cx="967232" cy="350520"/>
            </a:xfrm>
            <a:prstGeom prst="rect">
              <a:avLst/>
            </a:prstGeom>
            <a:solidFill>
              <a:srgbClr val="DDDDDD">
                <a:alpha val="74902"/>
              </a:srgb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6505669-D4A0-4278-BFE9-C02CBB2A81A0}"/>
              </a:ext>
            </a:extLst>
          </p:cNvPr>
          <p:cNvSpPr/>
          <p:nvPr/>
        </p:nvSpPr>
        <p:spPr>
          <a:xfrm>
            <a:off x="906756" y="2844225"/>
            <a:ext cx="34950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</a:rPr>
              <a:t>Base Call Quality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8416B9-EBEC-4D94-977E-AFFD5AECA399}"/>
              </a:ext>
            </a:extLst>
          </p:cNvPr>
          <p:cNvSpPr/>
          <p:nvPr/>
        </p:nvSpPr>
        <p:spPr>
          <a:xfrm>
            <a:off x="908873" y="4172942"/>
            <a:ext cx="33868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</a:rPr>
              <a:t>Adapter Content</a:t>
            </a:r>
            <a:endParaRPr lang="en-GB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48AC2C-9C1E-48EB-8F48-22EEE6E93C7C}"/>
              </a:ext>
            </a:extLst>
          </p:cNvPr>
          <p:cNvSpPr/>
          <p:nvPr/>
        </p:nvSpPr>
        <p:spPr>
          <a:xfrm>
            <a:off x="913292" y="5405794"/>
            <a:ext cx="3312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3200" dirty="0"/>
              <a:t>Mapping Quality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993" y="5252889"/>
            <a:ext cx="3182388" cy="147536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3E4EADC-B804-4F35-80A1-492A500F8113}"/>
              </a:ext>
            </a:extLst>
          </p:cNvPr>
          <p:cNvGrpSpPr/>
          <p:nvPr/>
        </p:nvGrpSpPr>
        <p:grpSpPr>
          <a:xfrm>
            <a:off x="4872905" y="2440184"/>
            <a:ext cx="1639208" cy="1513667"/>
            <a:chOff x="8993422" y="2554230"/>
            <a:chExt cx="1639208" cy="151366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EF90940-F6C8-4E4D-B51F-8D356AC5E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93422" y="2554230"/>
              <a:ext cx="1639208" cy="1513667"/>
            </a:xfrm>
            <a:prstGeom prst="rect">
              <a:avLst/>
            </a:prstGeom>
          </p:spPr>
        </p:pic>
        <p:pic>
          <p:nvPicPr>
            <p:cNvPr id="19" name="Graphic 18" descr="Bullseye">
              <a:extLst>
                <a:ext uri="{FF2B5EF4-FFF2-40B4-BE49-F238E27FC236}">
                  <a16:creationId xmlns:a16="http://schemas.microsoft.com/office/drawing/2014/main" id="{294EAA77-DE54-4CA1-8A25-7FB30F3CF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886820" y="2575413"/>
              <a:ext cx="553546" cy="5535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77111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749" y="112041"/>
            <a:ext cx="10972800" cy="1143000"/>
          </a:xfrm>
        </p:spPr>
        <p:txBody>
          <a:bodyPr/>
          <a:lstStyle/>
          <a:p>
            <a:r>
              <a:rPr lang="en-GB" dirty="0"/>
              <a:t>Mapping: Expectations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749243" y="2653145"/>
            <a:ext cx="6318392" cy="32162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Time loading forward index: 00:01:10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Time loading reference: 00:00:05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Multiseed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full-index search: 00:20:47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24548251 reads; of these: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24548251 (100.00%) were paired; of these:</a:t>
            </a:r>
          </a:p>
          <a:p>
            <a:pPr>
              <a:lnSpc>
                <a:spcPct val="20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1472534 (6.00%) aligned concordantly 0 times</a:t>
            </a:r>
          </a:p>
          <a:p>
            <a:pPr>
              <a:lnSpc>
                <a:spcPct val="20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21491188 (87.55%) aligned concordantly exactly 1 time</a:t>
            </a:r>
          </a:p>
          <a:p>
            <a:pPr>
              <a:lnSpc>
                <a:spcPct val="20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1584529 (6.45%) aligned concordantly &gt;1 times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94.00% overall alignment rate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Time searching: 00:20:52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Overall time: 00:22:02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1358" y="6254200"/>
            <a:ext cx="9875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But if many reads do not align as expected… Where are they from?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7A1B689-5FDC-4CFD-999C-4815F755580C}"/>
              </a:ext>
            </a:extLst>
          </p:cNvPr>
          <p:cNvGrpSpPr/>
          <p:nvPr/>
        </p:nvGrpSpPr>
        <p:grpSpPr>
          <a:xfrm flipH="1">
            <a:off x="0" y="1400563"/>
            <a:ext cx="1080000" cy="1080000"/>
            <a:chOff x="2811923" y="4756920"/>
            <a:chExt cx="1080000" cy="1080000"/>
          </a:xfrm>
        </p:grpSpPr>
        <p:pic>
          <p:nvPicPr>
            <p:cNvPr id="9" name="Graphic 8" descr="Magnifying glass">
              <a:extLst>
                <a:ext uri="{FF2B5EF4-FFF2-40B4-BE49-F238E27FC236}">
                  <a16:creationId xmlns:a16="http://schemas.microsoft.com/office/drawing/2014/main" id="{9CFE710B-340A-48D8-9211-66B018C17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11923" y="4756920"/>
              <a:ext cx="1080000" cy="1080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546348A-D2EA-4C16-98D6-3D8836551BA1}"/>
                </a:ext>
              </a:extLst>
            </p:cNvPr>
            <p:cNvSpPr txBox="1"/>
            <p:nvPr/>
          </p:nvSpPr>
          <p:spPr>
            <a:xfrm>
              <a:off x="2943039" y="4960069"/>
              <a:ext cx="559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32823C"/>
                  </a:solidFill>
                </a:rPr>
                <a:t>QC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55DBE50-D108-49F7-BE2C-0E84EBED21A6}"/>
              </a:ext>
            </a:extLst>
          </p:cNvPr>
          <p:cNvGrpSpPr/>
          <p:nvPr/>
        </p:nvGrpSpPr>
        <p:grpSpPr>
          <a:xfrm>
            <a:off x="438693" y="2116290"/>
            <a:ext cx="2115640" cy="477867"/>
            <a:chOff x="4605003" y="3133522"/>
            <a:chExt cx="2115640" cy="47786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6291158-BD5D-44FE-AE7A-D23369855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77668" y="3220055"/>
              <a:ext cx="942975" cy="3048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8456996-A99A-4676-BB46-598515F6F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5003" y="3133522"/>
              <a:ext cx="1097551" cy="477867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FA42A67-4FE3-4176-831E-1C0418D9F184}"/>
              </a:ext>
            </a:extLst>
          </p:cNvPr>
          <p:cNvSpPr txBox="1"/>
          <p:nvPr/>
        </p:nvSpPr>
        <p:spPr>
          <a:xfrm>
            <a:off x="7805494" y="3123273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Sample1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62250" y="1316894"/>
            <a:ext cx="9819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We Expect Reads to Align to the Species Sequenced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618537" y="3131745"/>
            <a:ext cx="2519571" cy="295148"/>
            <a:chOff x="8795596" y="3073799"/>
            <a:chExt cx="2413114" cy="295148"/>
          </a:xfrm>
        </p:grpSpPr>
        <p:sp>
          <p:nvSpPr>
            <p:cNvPr id="7" name="Rectangle 6"/>
            <p:cNvSpPr/>
            <p:nvPr/>
          </p:nvSpPr>
          <p:spPr>
            <a:xfrm>
              <a:off x="8795596" y="3073799"/>
              <a:ext cx="1830540" cy="295148"/>
            </a:xfrm>
            <a:prstGeom prst="rect">
              <a:avLst/>
            </a:prstGeom>
            <a:solidFill>
              <a:srgbClr val="21578F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626135" y="3073799"/>
              <a:ext cx="360051" cy="29514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986186" y="3073799"/>
              <a:ext cx="222524" cy="295148"/>
            </a:xfrm>
            <a:prstGeom prst="rect">
              <a:avLst/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9042705" y="4334875"/>
            <a:ext cx="180000" cy="180000"/>
          </a:xfrm>
          <a:prstGeom prst="rect">
            <a:avLst/>
          </a:prstGeom>
          <a:solidFill>
            <a:srgbClr val="21578F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8618537" y="3602739"/>
            <a:ext cx="2622651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FA42A67-4FE3-4176-831E-1C0418D9F184}"/>
              </a:ext>
            </a:extLst>
          </p:cNvPr>
          <p:cNvSpPr txBox="1"/>
          <p:nvPr/>
        </p:nvSpPr>
        <p:spPr>
          <a:xfrm>
            <a:off x="9270709" y="3598582"/>
            <a:ext cx="15247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Number or Percentage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034442" y="4645351"/>
            <a:ext cx="180000" cy="180000"/>
          </a:xfrm>
          <a:prstGeom prst="rect">
            <a:avLst/>
          </a:prstGeom>
          <a:solidFill>
            <a:srgbClr val="FAC09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9017916" y="4062298"/>
            <a:ext cx="180000" cy="180000"/>
          </a:xfrm>
          <a:prstGeom prst="rect">
            <a:avLst/>
          </a:prstGeom>
          <a:solidFill>
            <a:srgbClr val="C0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9222705" y="4263474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Mapped Uniquely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222705" y="4544253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Multi-mapped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22705" y="3950854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Did Not Align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404989" y="5279615"/>
            <a:ext cx="4338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Alignment Will Vary!</a:t>
            </a:r>
            <a:endParaRPr lang="en-GB" sz="2800" dirty="0"/>
          </a:p>
        </p:txBody>
      </p:sp>
      <p:sp>
        <p:nvSpPr>
          <p:cNvPr id="42" name="Rectangle 41"/>
          <p:cNvSpPr/>
          <p:nvPr/>
        </p:nvSpPr>
        <p:spPr>
          <a:xfrm>
            <a:off x="1209506" y="3865544"/>
            <a:ext cx="5874612" cy="114326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7818191" y="2712302"/>
            <a:ext cx="3744187" cy="2286534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9" name="Elbow Connector 48"/>
          <p:cNvCxnSpPr>
            <a:stCxn id="42" idx="3"/>
            <a:endCxn id="47" idx="0"/>
          </p:cNvCxnSpPr>
          <p:nvPr/>
        </p:nvCxnSpPr>
        <p:spPr>
          <a:xfrm flipV="1">
            <a:off x="7084118" y="2712302"/>
            <a:ext cx="2606167" cy="1724876"/>
          </a:xfrm>
          <a:prstGeom prst="bentConnector4">
            <a:avLst>
              <a:gd name="adj1" fmla="val 14083"/>
              <a:gd name="adj2" fmla="val 113253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27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30" grpId="0" animBg="1"/>
      <p:bldP spid="35" grpId="0"/>
      <p:bldP spid="36" grpId="0" animBg="1"/>
      <p:bldP spid="37" grpId="0" animBg="1"/>
      <p:bldP spid="38" grpId="0"/>
      <p:bldP spid="39" grpId="0"/>
      <p:bldP spid="40" grpId="0"/>
      <p:bldP spid="41" grpId="0"/>
      <p:bldP spid="4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5175" y="1812054"/>
            <a:ext cx="11881650" cy="3857636"/>
            <a:chOff x="191180" y="2392471"/>
            <a:chExt cx="11881650" cy="38576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5"/>
            <a:stretch/>
          </p:blipFill>
          <p:spPr>
            <a:xfrm>
              <a:off x="191180" y="2420860"/>
              <a:ext cx="11881650" cy="382924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258849" y="2392471"/>
              <a:ext cx="4183693" cy="100208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3017"/>
            <a:ext cx="10972800" cy="1143000"/>
          </a:xfrm>
        </p:spPr>
        <p:txBody>
          <a:bodyPr/>
          <a:lstStyle/>
          <a:p>
            <a:r>
              <a:rPr lang="en-GB" dirty="0"/>
              <a:t>Checking Mapping issues: Library Screening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010CC2-B23C-4798-848C-058F14F29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366" y="1138203"/>
            <a:ext cx="1847942" cy="7671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05308" y="1350389"/>
            <a:ext cx="62586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Map reads against a range of reference genomes</a:t>
            </a:r>
          </a:p>
        </p:txBody>
      </p:sp>
      <p:sp>
        <p:nvSpPr>
          <p:cNvPr id="7" name="Right Brace 6"/>
          <p:cNvSpPr/>
          <p:nvPr/>
        </p:nvSpPr>
        <p:spPr>
          <a:xfrm rot="5400000">
            <a:off x="5844777" y="1520259"/>
            <a:ext cx="478982" cy="8379911"/>
          </a:xfrm>
          <a:prstGeom prst="rightBrace">
            <a:avLst>
              <a:gd name="adj1" fmla="val 0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351610" y="5801141"/>
            <a:ext cx="768131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000" dirty="0"/>
              <a:t>Classify matches as: unique to one species &amp; single or multiple mapping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81337" y="6259176"/>
            <a:ext cx="84292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6699FF"/>
                </a:solidFill>
              </a:rPr>
              <a:t>One Genome Hits </a:t>
            </a:r>
            <a:r>
              <a:rPr lang="en-GB" sz="2800" dirty="0"/>
              <a:t>Should Match The Species Sequenced</a:t>
            </a:r>
          </a:p>
        </p:txBody>
      </p:sp>
    </p:spTree>
    <p:extLst>
      <p:ext uri="{BB962C8B-B14F-4D97-AF65-F5344CB8AC3E}">
        <p14:creationId xmlns:p14="http://schemas.microsoft.com/office/powerpoint/2010/main" val="25123715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GB" dirty="0"/>
              <a:t>Library Screening</a:t>
            </a:r>
          </a:p>
        </p:txBody>
      </p:sp>
      <p:pic>
        <p:nvPicPr>
          <p:cNvPr id="4" name="Picture 2" descr="C:\Users\andrewss\Desktop\sier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26" y="1536232"/>
            <a:ext cx="10523748" cy="44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81337" y="6259176"/>
            <a:ext cx="84292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One Genome Hits Should Match The Species Sequenced</a:t>
            </a:r>
          </a:p>
        </p:txBody>
      </p:sp>
    </p:spTree>
    <p:extLst>
      <p:ext uri="{BB962C8B-B14F-4D97-AF65-F5344CB8AC3E}">
        <p14:creationId xmlns:p14="http://schemas.microsoft.com/office/powerpoint/2010/main" val="326722226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Library Screening</a:t>
            </a:r>
          </a:p>
        </p:txBody>
      </p:sp>
      <p:pic>
        <p:nvPicPr>
          <p:cNvPr id="4" name="Picture 3" descr="C:\Users\andrewss\Desktop\contaimated_scre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1" y="1417638"/>
            <a:ext cx="11870057" cy="503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22632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Library Screening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0" y="1417638"/>
            <a:ext cx="11870059" cy="503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445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90EE2-A19D-4618-BB04-CFF7236ED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88" y="51478"/>
            <a:ext cx="11664380" cy="1143000"/>
          </a:xfrm>
        </p:spPr>
        <p:txBody>
          <a:bodyPr>
            <a:normAutofit/>
          </a:bodyPr>
          <a:lstStyle/>
          <a:p>
            <a:r>
              <a:rPr lang="en-GB" dirty="0"/>
              <a:t>Exercise Part 1: Assessing Universal Metrics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6B74CE-3425-4060-9F12-E74CDBFDC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034" y="1627162"/>
            <a:ext cx="1965847" cy="81388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88110" y="2000545"/>
            <a:ext cx="4559209" cy="1746790"/>
          </a:xfrm>
        </p:spPr>
        <p:txBody>
          <a:bodyPr>
            <a:noAutofit/>
          </a:bodyPr>
          <a:lstStyle/>
          <a:p>
            <a:r>
              <a:rPr lang="en-GB" sz="2400" dirty="0"/>
              <a:t>Per base sequence quality</a:t>
            </a:r>
          </a:p>
          <a:p>
            <a:r>
              <a:rPr lang="en-GB" sz="2400" dirty="0"/>
              <a:t>Per tile sequence quality</a:t>
            </a:r>
          </a:p>
          <a:p>
            <a:r>
              <a:rPr lang="en-GB" sz="2400" dirty="0"/>
              <a:t>Per sequence quality scores</a:t>
            </a:r>
          </a:p>
          <a:p>
            <a:r>
              <a:rPr lang="en-GB" sz="2400" dirty="0"/>
              <a:t>Adapter Content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2820" t="52644" r="85791" b="41523"/>
          <a:stretch/>
        </p:blipFill>
        <p:spPr>
          <a:xfrm>
            <a:off x="8026926" y="1292446"/>
            <a:ext cx="606272" cy="5800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3729" t="38721" r="85220" b="55182"/>
          <a:stretch/>
        </p:blipFill>
        <p:spPr>
          <a:xfrm>
            <a:off x="7485133" y="1277957"/>
            <a:ext cx="561055" cy="57915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778C3DA-28E2-479D-ACFD-3AA2EAF93499}"/>
              </a:ext>
            </a:extLst>
          </p:cNvPr>
          <p:cNvSpPr/>
          <p:nvPr/>
        </p:nvSpPr>
        <p:spPr>
          <a:xfrm>
            <a:off x="8612927" y="1346756"/>
            <a:ext cx="1367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Concern?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6BEC5B8-4271-499F-9AA5-BF4B69C5A8A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769" t="88031" r="83841" b="6566"/>
          <a:stretch/>
        </p:blipFill>
        <p:spPr>
          <a:xfrm>
            <a:off x="6888111" y="1277957"/>
            <a:ext cx="597022" cy="599264"/>
          </a:xfrm>
          <a:prstGeom prst="rect">
            <a:avLst/>
          </a:prstGeom>
        </p:spPr>
      </p:pic>
      <p:sp>
        <p:nvSpPr>
          <p:cNvPr id="16" name="Right Brace 15"/>
          <p:cNvSpPr/>
          <p:nvPr/>
        </p:nvSpPr>
        <p:spPr>
          <a:xfrm flipH="1">
            <a:off x="6301099" y="1277957"/>
            <a:ext cx="355199" cy="2469378"/>
          </a:xfrm>
          <a:prstGeom prst="rightBrace">
            <a:avLst>
              <a:gd name="adj1" fmla="val 52234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4010CC2-B23C-4798-848C-058F14F293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0559" y="4321497"/>
            <a:ext cx="1985164" cy="824093"/>
          </a:xfrm>
          <a:prstGeom prst="rect">
            <a:avLst/>
          </a:prstGeom>
        </p:spPr>
      </p:pic>
      <p:sp>
        <p:nvSpPr>
          <p:cNvPr id="19" name="Right Brace 18"/>
          <p:cNvSpPr/>
          <p:nvPr/>
        </p:nvSpPr>
        <p:spPr>
          <a:xfrm flipH="1">
            <a:off x="6308729" y="4105466"/>
            <a:ext cx="355199" cy="1862765"/>
          </a:xfrm>
          <a:prstGeom prst="rightBrace">
            <a:avLst>
              <a:gd name="adj1" fmla="val 52234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/>
          <p:cNvGrpSpPr/>
          <p:nvPr/>
        </p:nvGrpSpPr>
        <p:grpSpPr>
          <a:xfrm>
            <a:off x="6885773" y="4333148"/>
            <a:ext cx="5004695" cy="1624883"/>
            <a:chOff x="191180" y="2392471"/>
            <a:chExt cx="11881650" cy="385763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5"/>
            <a:stretch/>
          </p:blipFill>
          <p:spPr>
            <a:xfrm>
              <a:off x="191180" y="2420860"/>
              <a:ext cx="11881650" cy="3829247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4258849" y="2392471"/>
              <a:ext cx="4183693" cy="100208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118095" y="4442550"/>
            <a:ext cx="2611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Expected Genome?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50158" y="2089187"/>
            <a:ext cx="2376330" cy="26664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19664" y="2370358"/>
            <a:ext cx="1364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Dataset 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9664" y="3096385"/>
            <a:ext cx="1364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Dataset 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5022" y="3822412"/>
            <a:ext cx="1364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Dataset 3</a:t>
            </a:r>
          </a:p>
        </p:txBody>
      </p:sp>
      <p:cxnSp>
        <p:nvCxnSpPr>
          <p:cNvPr id="29" name="Straight Arrow Connector 28"/>
          <p:cNvCxnSpPr>
            <a:endCxn id="4" idx="1"/>
          </p:cNvCxnSpPr>
          <p:nvPr/>
        </p:nvCxnSpPr>
        <p:spPr>
          <a:xfrm flipV="1">
            <a:off x="2726953" y="2034105"/>
            <a:ext cx="1274081" cy="13540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5" idx="3"/>
            <a:endCxn id="17" idx="1"/>
          </p:cNvCxnSpPr>
          <p:nvPr/>
        </p:nvCxnSpPr>
        <p:spPr>
          <a:xfrm>
            <a:off x="2726488" y="3422425"/>
            <a:ext cx="1304071" cy="13111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076679" y="2504608"/>
            <a:ext cx="18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one for each read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26088" y="6181101"/>
            <a:ext cx="11481586" cy="49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GB" sz="2400" b="1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are QC problems with all of these libraries, can you spot them?</a:t>
            </a:r>
          </a:p>
        </p:txBody>
      </p:sp>
    </p:spTree>
    <p:extLst>
      <p:ext uri="{BB962C8B-B14F-4D97-AF65-F5344CB8AC3E}">
        <p14:creationId xmlns:p14="http://schemas.microsoft.com/office/powerpoint/2010/main" val="254693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D4EBC-3321-41B6-941B-56FFA791A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08" y="135766"/>
            <a:ext cx="10972800" cy="1143000"/>
          </a:xfrm>
        </p:spPr>
        <p:txBody>
          <a:bodyPr/>
          <a:lstStyle/>
          <a:p>
            <a:r>
              <a:rPr lang="en-GB" dirty="0"/>
              <a:t>Processing Sequencing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8C9727-4A62-4D9C-9CAC-F6AD1E97C902}"/>
              </a:ext>
            </a:extLst>
          </p:cNvPr>
          <p:cNvSpPr txBox="1"/>
          <p:nvPr/>
        </p:nvSpPr>
        <p:spPr>
          <a:xfrm>
            <a:off x="379258" y="3069223"/>
            <a:ext cx="1101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Library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C241E6-D810-4DF0-805A-28D17817DF86}"/>
              </a:ext>
            </a:extLst>
          </p:cNvPr>
          <p:cNvSpPr txBox="1"/>
          <p:nvPr/>
        </p:nvSpPr>
        <p:spPr>
          <a:xfrm>
            <a:off x="1226112" y="1985128"/>
            <a:ext cx="1420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Sequence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AB4671-F21E-4924-866A-821B27288B96}"/>
              </a:ext>
            </a:extLst>
          </p:cNvPr>
          <p:cNvSpPr txBox="1"/>
          <p:nvPr/>
        </p:nvSpPr>
        <p:spPr>
          <a:xfrm>
            <a:off x="3778387" y="1985129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Clean-up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765B33-0363-45B2-9A4E-2266F5C0CF81}"/>
              </a:ext>
            </a:extLst>
          </p:cNvPr>
          <p:cNvSpPr txBox="1"/>
          <p:nvPr/>
        </p:nvSpPr>
        <p:spPr>
          <a:xfrm>
            <a:off x="6314694" y="1965622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Mapping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28E044-AFA3-4320-9FFD-56BE417361E6}"/>
              </a:ext>
            </a:extLst>
          </p:cNvPr>
          <p:cNvSpPr txBox="1"/>
          <p:nvPr/>
        </p:nvSpPr>
        <p:spPr>
          <a:xfrm>
            <a:off x="10029285" y="2966916"/>
            <a:ext cx="1841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Downstream Quantitation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06EDC8-386B-4BF2-8F90-1ED5D570429C}"/>
              </a:ext>
            </a:extLst>
          </p:cNvPr>
          <p:cNvSpPr txBox="1"/>
          <p:nvPr/>
        </p:nvSpPr>
        <p:spPr>
          <a:xfrm>
            <a:off x="2697396" y="3074945"/>
            <a:ext cx="949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Reads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1B1C3-E8E2-4C6E-87F1-EF706419EDF3}"/>
              </a:ext>
            </a:extLst>
          </p:cNvPr>
          <p:cNvSpPr txBox="1"/>
          <p:nvPr/>
        </p:nvSpPr>
        <p:spPr>
          <a:xfrm>
            <a:off x="7690118" y="2892412"/>
            <a:ext cx="1393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Mapped Reads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72600BB-3766-46C8-BBA8-C1050C2E2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354" y="1837327"/>
            <a:ext cx="752113" cy="1179920"/>
          </a:xfrm>
          <a:prstGeom prst="rect">
            <a:avLst/>
          </a:prstGeom>
        </p:spPr>
      </p:pic>
      <p:pic>
        <p:nvPicPr>
          <p:cNvPr id="59" name="Graphic 58" descr="DNA">
            <a:extLst>
              <a:ext uri="{FF2B5EF4-FFF2-40B4-BE49-F238E27FC236}">
                <a16:creationId xmlns:a16="http://schemas.microsoft.com/office/drawing/2014/main" id="{72D8C403-3BB5-41E1-A674-2ADA66F088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2668" y="2196455"/>
            <a:ext cx="784562" cy="784562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A825F8C2-0024-441B-957B-CA6B1BF671B5}"/>
              </a:ext>
            </a:extLst>
          </p:cNvPr>
          <p:cNvGrpSpPr/>
          <p:nvPr/>
        </p:nvGrpSpPr>
        <p:grpSpPr>
          <a:xfrm>
            <a:off x="2632206" y="1933830"/>
            <a:ext cx="1080000" cy="1080000"/>
            <a:chOff x="1021742" y="1396457"/>
            <a:chExt cx="1080000" cy="1080000"/>
          </a:xfrm>
          <a:solidFill>
            <a:schemeClr val="tx2"/>
          </a:solidFill>
        </p:grpSpPr>
        <p:pic>
          <p:nvPicPr>
            <p:cNvPr id="19" name="Graphic 18" descr="Paper">
              <a:extLst>
                <a:ext uri="{FF2B5EF4-FFF2-40B4-BE49-F238E27FC236}">
                  <a16:creationId xmlns:a16="http://schemas.microsoft.com/office/drawing/2014/main" id="{B656AF3A-3B1D-4AB3-873B-BC0E03F31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21742" y="1396457"/>
              <a:ext cx="1080000" cy="1080000"/>
            </a:xfrm>
            <a:prstGeom prst="rect">
              <a:avLst/>
            </a:prstGeom>
          </p:spPr>
        </p:pic>
        <p:pic>
          <p:nvPicPr>
            <p:cNvPr id="61" name="Graphic 60" descr="DNA">
              <a:extLst>
                <a:ext uri="{FF2B5EF4-FFF2-40B4-BE49-F238E27FC236}">
                  <a16:creationId xmlns:a16="http://schemas.microsoft.com/office/drawing/2014/main" id="{8093B320-5480-4029-95C8-F1F874F24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01459" y="1726446"/>
              <a:ext cx="489123" cy="489123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E5DFEBF-92F8-42F4-BC48-5590BC61C90E}"/>
              </a:ext>
            </a:extLst>
          </p:cNvPr>
          <p:cNvGrpSpPr/>
          <p:nvPr/>
        </p:nvGrpSpPr>
        <p:grpSpPr>
          <a:xfrm>
            <a:off x="5196918" y="1939691"/>
            <a:ext cx="1080000" cy="1080000"/>
            <a:chOff x="1021742" y="1396457"/>
            <a:chExt cx="1080000" cy="1080000"/>
          </a:xfrm>
          <a:solidFill>
            <a:schemeClr val="tx2">
              <a:lumMod val="60000"/>
              <a:lumOff val="40000"/>
            </a:schemeClr>
          </a:solidFill>
        </p:grpSpPr>
        <p:pic>
          <p:nvPicPr>
            <p:cNvPr id="69" name="Graphic 68" descr="Paper">
              <a:extLst>
                <a:ext uri="{FF2B5EF4-FFF2-40B4-BE49-F238E27FC236}">
                  <a16:creationId xmlns:a16="http://schemas.microsoft.com/office/drawing/2014/main" id="{9D0BB54D-22DB-4170-9620-3C00D79C3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21742" y="1396457"/>
              <a:ext cx="1080000" cy="1080000"/>
            </a:xfrm>
            <a:prstGeom prst="rect">
              <a:avLst/>
            </a:prstGeom>
          </p:spPr>
        </p:pic>
        <p:pic>
          <p:nvPicPr>
            <p:cNvPr id="70" name="Graphic 69" descr="DNA">
              <a:extLst>
                <a:ext uri="{FF2B5EF4-FFF2-40B4-BE49-F238E27FC236}">
                  <a16:creationId xmlns:a16="http://schemas.microsoft.com/office/drawing/2014/main" id="{E78C24DB-4913-42E0-96BA-62AC1FCC6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01459" y="1726446"/>
              <a:ext cx="489123" cy="489123"/>
            </a:xfrm>
            <a:prstGeom prst="rect">
              <a:avLst/>
            </a:prstGeom>
          </p:spPr>
        </p:pic>
      </p:grp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AE9B684-3C1F-44D5-A772-957AAF50B89B}"/>
              </a:ext>
            </a:extLst>
          </p:cNvPr>
          <p:cNvCxnSpPr>
            <a:cxnSpLocks/>
          </p:cNvCxnSpPr>
          <p:nvPr/>
        </p:nvCxnSpPr>
        <p:spPr>
          <a:xfrm>
            <a:off x="8895086" y="2508380"/>
            <a:ext cx="8428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5B8FF8E8-C516-419C-887F-83A4E0B92470}"/>
              </a:ext>
            </a:extLst>
          </p:cNvPr>
          <p:cNvCxnSpPr>
            <a:cxnSpLocks/>
          </p:cNvCxnSpPr>
          <p:nvPr/>
        </p:nvCxnSpPr>
        <p:spPr>
          <a:xfrm flipV="1">
            <a:off x="3625696" y="2552165"/>
            <a:ext cx="1584000" cy="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4A09D243-A2A1-4BE2-BC09-62E3C65ADDD1}"/>
              </a:ext>
            </a:extLst>
          </p:cNvPr>
          <p:cNvCxnSpPr>
            <a:cxnSpLocks/>
          </p:cNvCxnSpPr>
          <p:nvPr/>
        </p:nvCxnSpPr>
        <p:spPr>
          <a:xfrm flipV="1">
            <a:off x="1283112" y="2542706"/>
            <a:ext cx="1404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22CCCE4D-FFEC-4238-A2E5-0B467EE782E0}"/>
              </a:ext>
            </a:extLst>
          </p:cNvPr>
          <p:cNvSpPr txBox="1"/>
          <p:nvPr/>
        </p:nvSpPr>
        <p:spPr>
          <a:xfrm>
            <a:off x="5113321" y="2897893"/>
            <a:ext cx="1326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Trimmed</a:t>
            </a:r>
            <a:br>
              <a:rPr lang="en-GB" sz="2400" b="1" dirty="0"/>
            </a:br>
            <a:r>
              <a:rPr lang="en-GB" sz="2400" b="1" dirty="0"/>
              <a:t>Reads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FF03DA9-7928-4E75-B323-25C8CA093D60}"/>
              </a:ext>
            </a:extLst>
          </p:cNvPr>
          <p:cNvGrpSpPr/>
          <p:nvPr/>
        </p:nvGrpSpPr>
        <p:grpSpPr>
          <a:xfrm>
            <a:off x="7840697" y="1923790"/>
            <a:ext cx="1080000" cy="1080000"/>
            <a:chOff x="1021742" y="1396457"/>
            <a:chExt cx="1080000" cy="1080000"/>
          </a:xfrm>
          <a:solidFill>
            <a:schemeClr val="accent4"/>
          </a:solidFill>
        </p:grpSpPr>
        <p:pic>
          <p:nvPicPr>
            <p:cNvPr id="82" name="Graphic 81" descr="Paper">
              <a:extLst>
                <a:ext uri="{FF2B5EF4-FFF2-40B4-BE49-F238E27FC236}">
                  <a16:creationId xmlns:a16="http://schemas.microsoft.com/office/drawing/2014/main" id="{107A7D90-8A1D-49C0-8E77-7F0B26111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21742" y="1396457"/>
              <a:ext cx="1080000" cy="1080000"/>
            </a:xfrm>
            <a:prstGeom prst="rect">
              <a:avLst/>
            </a:prstGeom>
          </p:spPr>
        </p:pic>
        <p:pic>
          <p:nvPicPr>
            <p:cNvPr id="83" name="Graphic 82" descr="DNA">
              <a:extLst>
                <a:ext uri="{FF2B5EF4-FFF2-40B4-BE49-F238E27FC236}">
                  <a16:creationId xmlns:a16="http://schemas.microsoft.com/office/drawing/2014/main" id="{500B2E33-F550-4DE9-8743-F9D985273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201459" y="1726446"/>
              <a:ext cx="489123" cy="489123"/>
            </a:xfrm>
            <a:prstGeom prst="rect">
              <a:avLst/>
            </a:prstGeom>
          </p:spPr>
        </p:pic>
      </p:grp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06B35F51-59D9-44DB-9C0C-74AF00E95D6E}"/>
              </a:ext>
            </a:extLst>
          </p:cNvPr>
          <p:cNvCxnSpPr>
            <a:cxnSpLocks/>
          </p:cNvCxnSpPr>
          <p:nvPr/>
        </p:nvCxnSpPr>
        <p:spPr>
          <a:xfrm flipV="1">
            <a:off x="6256697" y="2554964"/>
            <a:ext cx="1584000" cy="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>
            <a:extLst>
              <a:ext uri="{FF2B5EF4-FFF2-40B4-BE49-F238E27FC236}">
                <a16:creationId xmlns:a16="http://schemas.microsoft.com/office/drawing/2014/main" id="{9A952AE2-B777-47D1-AA52-543A36C18E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660" y="2002930"/>
            <a:ext cx="880766" cy="880766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9227211F-C5FB-4FCA-8838-CAE1EB44321F}"/>
              </a:ext>
            </a:extLst>
          </p:cNvPr>
          <p:cNvSpPr txBox="1"/>
          <p:nvPr/>
        </p:nvSpPr>
        <p:spPr>
          <a:xfrm>
            <a:off x="4749778" y="6264345"/>
            <a:ext cx="2226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Focus for Today</a:t>
            </a:r>
          </a:p>
        </p:txBody>
      </p:sp>
      <p:sp>
        <p:nvSpPr>
          <p:cNvPr id="88" name="Right Brace 87">
            <a:extLst>
              <a:ext uri="{FF2B5EF4-FFF2-40B4-BE49-F238E27FC236}">
                <a16:creationId xmlns:a16="http://schemas.microsoft.com/office/drawing/2014/main" id="{5EEC3142-5398-42A1-BCAA-6C97CA7718FC}"/>
              </a:ext>
            </a:extLst>
          </p:cNvPr>
          <p:cNvSpPr/>
          <p:nvPr/>
        </p:nvSpPr>
        <p:spPr>
          <a:xfrm rot="5400000">
            <a:off x="5570960" y="2819873"/>
            <a:ext cx="652319" cy="6047154"/>
          </a:xfrm>
          <a:prstGeom prst="rightBrace">
            <a:avLst>
              <a:gd name="adj1" fmla="val 0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C0FF409-119F-4890-B6BE-19639C1CE755}"/>
              </a:ext>
            </a:extLst>
          </p:cNvPr>
          <p:cNvGrpSpPr/>
          <p:nvPr/>
        </p:nvGrpSpPr>
        <p:grpSpPr>
          <a:xfrm>
            <a:off x="2811923" y="4756920"/>
            <a:ext cx="1080000" cy="1080000"/>
            <a:chOff x="2811923" y="4756920"/>
            <a:chExt cx="1080000" cy="1080000"/>
          </a:xfrm>
        </p:grpSpPr>
        <p:pic>
          <p:nvPicPr>
            <p:cNvPr id="93" name="Graphic 92" descr="Magnifying glass">
              <a:extLst>
                <a:ext uri="{FF2B5EF4-FFF2-40B4-BE49-F238E27FC236}">
                  <a16:creationId xmlns:a16="http://schemas.microsoft.com/office/drawing/2014/main" id="{9B79A7D6-6FBC-4B23-95A1-EAFC6BACE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811923" y="4756920"/>
              <a:ext cx="1080000" cy="1080000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F75BE073-B5D4-488C-A1DE-E8869F2ECE7C}"/>
                </a:ext>
              </a:extLst>
            </p:cNvPr>
            <p:cNvSpPr txBox="1"/>
            <p:nvPr/>
          </p:nvSpPr>
          <p:spPr>
            <a:xfrm>
              <a:off x="2943039" y="4960069"/>
              <a:ext cx="559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32823C"/>
                  </a:solidFill>
                </a:rPr>
                <a:t>QC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741BA0EF-B8B6-4260-AC92-4E16FE846BF9}"/>
              </a:ext>
            </a:extLst>
          </p:cNvPr>
          <p:cNvGrpSpPr/>
          <p:nvPr/>
        </p:nvGrpSpPr>
        <p:grpSpPr>
          <a:xfrm>
            <a:off x="5313101" y="4756920"/>
            <a:ext cx="1080000" cy="1080000"/>
            <a:chOff x="2811923" y="4756920"/>
            <a:chExt cx="1080000" cy="1080000"/>
          </a:xfrm>
        </p:grpSpPr>
        <p:pic>
          <p:nvPicPr>
            <p:cNvPr id="97" name="Graphic 96" descr="Magnifying glass">
              <a:extLst>
                <a:ext uri="{FF2B5EF4-FFF2-40B4-BE49-F238E27FC236}">
                  <a16:creationId xmlns:a16="http://schemas.microsoft.com/office/drawing/2014/main" id="{62C28EBA-1759-4192-8A0B-AE755F9A1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811923" y="4756920"/>
              <a:ext cx="1080000" cy="1080000"/>
            </a:xfrm>
            <a:prstGeom prst="rect">
              <a:avLst/>
            </a:prstGeom>
          </p:spPr>
        </p:pic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50FB505B-72F8-4620-A549-945BFDE8618E}"/>
                </a:ext>
              </a:extLst>
            </p:cNvPr>
            <p:cNvSpPr txBox="1"/>
            <p:nvPr/>
          </p:nvSpPr>
          <p:spPr>
            <a:xfrm>
              <a:off x="2943039" y="4960069"/>
              <a:ext cx="559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32823C"/>
                  </a:solidFill>
                </a:rPr>
                <a:t>QC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48AE88C1-6E53-435F-9C12-DAAF2FAC7EBB}"/>
              </a:ext>
            </a:extLst>
          </p:cNvPr>
          <p:cNvGrpSpPr/>
          <p:nvPr/>
        </p:nvGrpSpPr>
        <p:grpSpPr>
          <a:xfrm>
            <a:off x="7810668" y="4756920"/>
            <a:ext cx="1080000" cy="1080000"/>
            <a:chOff x="2811923" y="4756920"/>
            <a:chExt cx="1080000" cy="1080000"/>
          </a:xfrm>
        </p:grpSpPr>
        <p:pic>
          <p:nvPicPr>
            <p:cNvPr id="100" name="Graphic 99" descr="Magnifying glass">
              <a:extLst>
                <a:ext uri="{FF2B5EF4-FFF2-40B4-BE49-F238E27FC236}">
                  <a16:creationId xmlns:a16="http://schemas.microsoft.com/office/drawing/2014/main" id="{115EC5F6-63AE-441A-B31F-BEC006BB2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811923" y="4756920"/>
              <a:ext cx="1080000" cy="1080000"/>
            </a:xfrm>
            <a:prstGeom prst="rect">
              <a:avLst/>
            </a:prstGeom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75B2A0CD-2F32-4833-8680-522EFB40FC78}"/>
                </a:ext>
              </a:extLst>
            </p:cNvPr>
            <p:cNvSpPr txBox="1"/>
            <p:nvPr/>
          </p:nvSpPr>
          <p:spPr>
            <a:xfrm>
              <a:off x="2943039" y="4960069"/>
              <a:ext cx="559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32823C"/>
                  </a:solidFill>
                </a:rPr>
                <a:t>QC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E9E4732-B228-47DD-996D-C7AF0873471B}"/>
              </a:ext>
            </a:extLst>
          </p:cNvPr>
          <p:cNvGrpSpPr/>
          <p:nvPr/>
        </p:nvGrpSpPr>
        <p:grpSpPr>
          <a:xfrm>
            <a:off x="10500008" y="4881734"/>
            <a:ext cx="1080000" cy="1080000"/>
            <a:chOff x="2811923" y="4756920"/>
            <a:chExt cx="1080000" cy="1080000"/>
          </a:xfrm>
        </p:grpSpPr>
        <p:pic>
          <p:nvPicPr>
            <p:cNvPr id="103" name="Graphic 102" descr="Magnifying glass">
              <a:extLst>
                <a:ext uri="{FF2B5EF4-FFF2-40B4-BE49-F238E27FC236}">
                  <a16:creationId xmlns:a16="http://schemas.microsoft.com/office/drawing/2014/main" id="{186A9672-C47C-4106-948E-D815A2EEF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811923" y="4756920"/>
              <a:ext cx="1080000" cy="1080000"/>
            </a:xfrm>
            <a:prstGeom prst="rect">
              <a:avLst/>
            </a:prstGeom>
          </p:spPr>
        </p:pic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7C731C4A-525F-409A-B885-891CC27B6678}"/>
                </a:ext>
              </a:extLst>
            </p:cNvPr>
            <p:cNvSpPr txBox="1"/>
            <p:nvPr/>
          </p:nvSpPr>
          <p:spPr>
            <a:xfrm>
              <a:off x="2943039" y="4960069"/>
              <a:ext cx="559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32823C"/>
                  </a:solidFill>
                </a:rPr>
                <a:t>QC</a:t>
              </a:r>
            </a:p>
          </p:txBody>
        </p:sp>
      </p:grp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C086F174-E283-4BCD-8276-0F07E7B0EDC7}"/>
              </a:ext>
            </a:extLst>
          </p:cNvPr>
          <p:cNvCxnSpPr>
            <a:cxnSpLocks/>
          </p:cNvCxnSpPr>
          <p:nvPr/>
        </p:nvCxnSpPr>
        <p:spPr>
          <a:xfrm>
            <a:off x="5776451" y="3797913"/>
            <a:ext cx="0" cy="90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8CDDB3CD-CBE1-4DA3-9DD2-05F54E37BD00}"/>
              </a:ext>
            </a:extLst>
          </p:cNvPr>
          <p:cNvCxnSpPr>
            <a:cxnSpLocks/>
          </p:cNvCxnSpPr>
          <p:nvPr/>
        </p:nvCxnSpPr>
        <p:spPr>
          <a:xfrm>
            <a:off x="3223414" y="3797913"/>
            <a:ext cx="0" cy="90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22C5E4FB-05C5-4022-86B7-C1EB3F88A670}"/>
              </a:ext>
            </a:extLst>
          </p:cNvPr>
          <p:cNvCxnSpPr>
            <a:cxnSpLocks/>
          </p:cNvCxnSpPr>
          <p:nvPr/>
        </p:nvCxnSpPr>
        <p:spPr>
          <a:xfrm>
            <a:off x="8256300" y="3797913"/>
            <a:ext cx="0" cy="90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C86DE84C-2450-48F5-8AB7-716DC4A3D328}"/>
              </a:ext>
            </a:extLst>
          </p:cNvPr>
          <p:cNvCxnSpPr>
            <a:cxnSpLocks/>
          </p:cNvCxnSpPr>
          <p:nvPr/>
        </p:nvCxnSpPr>
        <p:spPr>
          <a:xfrm>
            <a:off x="10911008" y="3856920"/>
            <a:ext cx="0" cy="90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67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80910"/>
            <a:ext cx="12192000" cy="1143000"/>
          </a:xfrm>
        </p:spPr>
        <p:txBody>
          <a:bodyPr>
            <a:noAutofit/>
          </a:bodyPr>
          <a:lstStyle/>
          <a:p>
            <a:r>
              <a:rPr lang="en-GB" sz="4800" dirty="0"/>
              <a:t>Assessing Library Dependent Metrics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28" y="5733256"/>
            <a:ext cx="2840302" cy="10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3193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BC1C3C0-C244-4F81-8903-9C1096C2C9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7567086"/>
              </p:ext>
            </p:extLst>
          </p:nvPr>
        </p:nvGraphicFramePr>
        <p:xfrm>
          <a:off x="983290" y="1939575"/>
          <a:ext cx="5519054" cy="148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E7FF199-2568-4341-8CA7-477AD14EAB8B}"/>
              </a:ext>
            </a:extLst>
          </p:cNvPr>
          <p:cNvSpPr/>
          <p:nvPr/>
        </p:nvSpPr>
        <p:spPr>
          <a:xfrm>
            <a:off x="2225640" y="4273594"/>
            <a:ext cx="2556000" cy="65525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Library Dependent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A09F7E-883D-4865-A32B-30B9C112463F}"/>
              </a:ext>
            </a:extLst>
          </p:cNvPr>
          <p:cNvCxnSpPr>
            <a:cxnSpLocks/>
          </p:cNvCxnSpPr>
          <p:nvPr/>
        </p:nvCxnSpPr>
        <p:spPr>
          <a:xfrm flipV="1">
            <a:off x="3503640" y="3384110"/>
            <a:ext cx="1" cy="9000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GB" dirty="0"/>
              <a:t>Context is Key for QC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C6F5AD4-9ABC-408A-B8C0-092F70A9F34F}"/>
              </a:ext>
            </a:extLst>
          </p:cNvPr>
          <p:cNvGrpSpPr/>
          <p:nvPr/>
        </p:nvGrpSpPr>
        <p:grpSpPr>
          <a:xfrm>
            <a:off x="6313427" y="1907128"/>
            <a:ext cx="5006707" cy="1532787"/>
            <a:chOff x="2802181" y="200451"/>
            <a:chExt cx="3498368" cy="1426776"/>
          </a:xfrm>
        </p:grpSpPr>
        <p:sp>
          <p:nvSpPr>
            <p:cNvPr id="13" name="Chevron 20">
              <a:extLst>
                <a:ext uri="{FF2B5EF4-FFF2-40B4-BE49-F238E27FC236}">
                  <a16:creationId xmlns:a16="http://schemas.microsoft.com/office/drawing/2014/main" id="{DD9270EB-9D81-4B2B-9F8D-CEB9579A7132}"/>
                </a:ext>
              </a:extLst>
            </p:cNvPr>
            <p:cNvSpPr/>
            <p:nvPr/>
          </p:nvSpPr>
          <p:spPr>
            <a:xfrm>
              <a:off x="2802181" y="200451"/>
              <a:ext cx="3498368" cy="1399347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hevron 6">
              <a:extLst>
                <a:ext uri="{FF2B5EF4-FFF2-40B4-BE49-F238E27FC236}">
                  <a16:creationId xmlns:a16="http://schemas.microsoft.com/office/drawing/2014/main" id="{2087FA7B-FD1C-4698-9984-0A91FBBF7618}"/>
                </a:ext>
              </a:extLst>
            </p:cNvPr>
            <p:cNvSpPr txBox="1"/>
            <p:nvPr/>
          </p:nvSpPr>
          <p:spPr>
            <a:xfrm>
              <a:off x="3271264" y="227880"/>
              <a:ext cx="2560202" cy="13993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0013" tIns="66675" rIns="33338" bIns="666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b="1" kern="1200" dirty="0"/>
                <a:t>Observations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1DF1DAB8-DD66-475C-9639-61EAF8F3D0C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820" t="52644" r="85791" b="41523"/>
          <a:stretch/>
        </p:blipFill>
        <p:spPr>
          <a:xfrm>
            <a:off x="9192430" y="3608538"/>
            <a:ext cx="675670" cy="64649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FBCBF4-2CBD-45A5-A9A8-090F7FE9E82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729" t="38721" r="85220" b="55182"/>
          <a:stretch/>
        </p:blipFill>
        <p:spPr>
          <a:xfrm>
            <a:off x="8502588" y="3605256"/>
            <a:ext cx="625277" cy="64544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8F60C1C-4635-4A0E-8496-2141451600AA}"/>
              </a:ext>
            </a:extLst>
          </p:cNvPr>
          <p:cNvSpPr/>
          <p:nvPr/>
        </p:nvSpPr>
        <p:spPr>
          <a:xfrm>
            <a:off x="7185018" y="4405630"/>
            <a:ext cx="3375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Concern or Expected?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30BDF9B-C89D-44C6-89CD-B68EE58C020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769" t="88031" r="83841" b="6566"/>
          <a:stretch/>
        </p:blipFill>
        <p:spPr>
          <a:xfrm>
            <a:off x="7750479" y="3594049"/>
            <a:ext cx="665361" cy="66786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FC1BACB-1F4D-4B7D-9667-7EAD46493A9B}"/>
              </a:ext>
            </a:extLst>
          </p:cNvPr>
          <p:cNvSpPr/>
          <p:nvPr/>
        </p:nvSpPr>
        <p:spPr>
          <a:xfrm>
            <a:off x="609600" y="5003529"/>
            <a:ext cx="60128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Metrics which vary with type of Library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9FF7CCF-8690-4CC9-9FAB-E0D62684BFDF}"/>
              </a:ext>
            </a:extLst>
          </p:cNvPr>
          <p:cNvSpPr/>
          <p:nvPr/>
        </p:nvSpPr>
        <p:spPr>
          <a:xfrm>
            <a:off x="2498985" y="6073763"/>
            <a:ext cx="7921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/>
              <a:t>FastQC</a:t>
            </a:r>
            <a:r>
              <a:rPr lang="en-GB" sz="3200" dirty="0"/>
              <a:t> expects a Genomic Library: Do you?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544D096-6B7F-4793-9E0C-5B6E5338EA4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159" r="40409" b="87432"/>
          <a:stretch/>
        </p:blipFill>
        <p:spPr>
          <a:xfrm>
            <a:off x="2210945" y="6010853"/>
            <a:ext cx="1611151" cy="69279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FA36A50-E329-4C7E-BFF6-7D90E4072337}"/>
              </a:ext>
            </a:extLst>
          </p:cNvPr>
          <p:cNvSpPr/>
          <p:nvPr/>
        </p:nvSpPr>
        <p:spPr>
          <a:xfrm>
            <a:off x="7229759" y="4978086"/>
            <a:ext cx="3170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What Does it Mean?</a:t>
            </a:r>
          </a:p>
        </p:txBody>
      </p:sp>
    </p:spTree>
    <p:extLst>
      <p:ext uri="{BB962C8B-B14F-4D97-AF65-F5344CB8AC3E}">
        <p14:creationId xmlns:p14="http://schemas.microsoft.com/office/powerpoint/2010/main" val="223155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97BADDF1-D0E6-48E5-8747-29B6382D4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1118"/>
            <a:ext cx="10972800" cy="877045"/>
          </a:xfrm>
        </p:spPr>
        <p:txBody>
          <a:bodyPr>
            <a:normAutofit/>
          </a:bodyPr>
          <a:lstStyle/>
          <a:p>
            <a:r>
              <a:rPr lang="en-GB" dirty="0"/>
              <a:t>Library Dependent QC Metrics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2B2EB94-5E91-4DBA-A624-7EC959A8EF23}"/>
              </a:ext>
            </a:extLst>
          </p:cNvPr>
          <p:cNvSpPr txBox="1">
            <a:spLocks/>
          </p:cNvSpPr>
          <p:nvPr/>
        </p:nvSpPr>
        <p:spPr>
          <a:xfrm>
            <a:off x="2368294" y="2788746"/>
            <a:ext cx="3382458" cy="630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GC Content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8D07103-4B1E-48B7-9212-2EEFCC2882E1}"/>
              </a:ext>
            </a:extLst>
          </p:cNvPr>
          <p:cNvSpPr/>
          <p:nvPr/>
        </p:nvSpPr>
        <p:spPr>
          <a:xfrm>
            <a:off x="2371919" y="3990465"/>
            <a:ext cx="34950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prstClr val="black"/>
                </a:solidFill>
              </a:rPr>
              <a:t>Base Composition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E46EB28-7B96-45EF-BFDF-AF42E5428015}"/>
              </a:ext>
            </a:extLst>
          </p:cNvPr>
          <p:cNvSpPr/>
          <p:nvPr/>
        </p:nvSpPr>
        <p:spPr>
          <a:xfrm>
            <a:off x="2374409" y="5168652"/>
            <a:ext cx="2571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prstClr val="black"/>
                </a:solidFill>
              </a:rPr>
              <a:t>Duplication</a:t>
            </a:r>
            <a:endParaRPr lang="en-GB" sz="20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850" y="2495639"/>
            <a:ext cx="1800523" cy="1110182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6744091" y="5507129"/>
            <a:ext cx="2833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b="1" dirty="0">
                <a:solidFill>
                  <a:srgbClr val="FF9E12"/>
                </a:solidFill>
              </a:rPr>
              <a:t>G</a:t>
            </a:r>
            <a:r>
              <a:rPr lang="en-GB" b="1" dirty="0">
                <a:solidFill>
                  <a:srgbClr val="009900"/>
                </a:solidFill>
              </a:rPr>
              <a:t>A</a:t>
            </a:r>
            <a:r>
              <a:rPr lang="en-GB" b="1" dirty="0">
                <a:solidFill>
                  <a:srgbClr val="7030A0"/>
                </a:solidFill>
              </a:rPr>
              <a:t>T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GB" b="1" dirty="0">
                <a:solidFill>
                  <a:srgbClr val="7030A0"/>
                </a:solidFill>
              </a:rPr>
              <a:t>T</a:t>
            </a:r>
            <a:r>
              <a:rPr lang="en-GB" b="1" dirty="0">
                <a:solidFill>
                  <a:srgbClr val="009900"/>
                </a:solidFill>
              </a:rPr>
              <a:t>A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GB" b="1" dirty="0">
                <a:solidFill>
                  <a:srgbClr val="FF9E12"/>
                </a:solidFill>
              </a:rPr>
              <a:t>G</a:t>
            </a:r>
            <a:r>
              <a:rPr lang="en-GB" b="1" dirty="0">
                <a:solidFill>
                  <a:srgbClr val="009900"/>
                </a:solidFill>
              </a:rPr>
              <a:t>A</a:t>
            </a:r>
            <a:r>
              <a:rPr lang="en-GB" b="1" dirty="0">
                <a:solidFill>
                  <a:srgbClr val="FF9E12"/>
                </a:solidFill>
              </a:rPr>
              <a:t>G</a:t>
            </a:r>
            <a:r>
              <a:rPr lang="en-GB" b="1" dirty="0">
                <a:solidFill>
                  <a:srgbClr val="7030A0"/>
                </a:solidFill>
              </a:rPr>
              <a:t>TT</a:t>
            </a:r>
            <a:r>
              <a:rPr lang="en-GB" b="1" dirty="0">
                <a:solidFill>
                  <a:srgbClr val="009900"/>
                </a:solidFill>
              </a:rPr>
              <a:t>A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GB" b="1" dirty="0">
                <a:solidFill>
                  <a:srgbClr val="FF9E12"/>
                </a:solidFill>
              </a:rPr>
              <a:t>G</a:t>
            </a:r>
            <a:r>
              <a:rPr lang="en-GB" b="1" dirty="0">
                <a:solidFill>
                  <a:srgbClr val="009900"/>
                </a:solidFill>
              </a:rPr>
              <a:t>A</a:t>
            </a:r>
            <a:r>
              <a:rPr lang="en-GB" b="1" dirty="0">
                <a:solidFill>
                  <a:srgbClr val="7030A0"/>
                </a:solidFill>
              </a:rPr>
              <a:t>T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GB" b="1" dirty="0">
                <a:solidFill>
                  <a:srgbClr val="009900"/>
                </a:solidFill>
              </a:rPr>
              <a:t>A</a:t>
            </a:r>
            <a:r>
              <a:rPr lang="en-GB" b="1" dirty="0">
                <a:solidFill>
                  <a:srgbClr val="FF9E12"/>
                </a:solidFill>
              </a:rPr>
              <a:t>G</a:t>
            </a:r>
            <a:r>
              <a:rPr lang="en-GB" b="1" dirty="0">
                <a:solidFill>
                  <a:srgbClr val="7030A0"/>
                </a:solidFill>
              </a:rPr>
              <a:t>T</a:t>
            </a:r>
            <a:endParaRPr lang="en-GB" b="1" dirty="0">
              <a:solidFill>
                <a:srgbClr val="0099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744091" y="5260831"/>
            <a:ext cx="2833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b="1">
                <a:solidFill>
                  <a:srgbClr val="FF9E12"/>
                </a:solidFill>
              </a:rPr>
              <a:t>G</a:t>
            </a:r>
            <a:r>
              <a:rPr lang="en-GB" b="1">
                <a:solidFill>
                  <a:srgbClr val="009900"/>
                </a:solidFill>
              </a:rPr>
              <a:t>A</a:t>
            </a:r>
            <a:r>
              <a:rPr lang="en-GB" b="1">
                <a:solidFill>
                  <a:srgbClr val="7030A0"/>
                </a:solidFill>
              </a:rPr>
              <a:t>T</a:t>
            </a:r>
            <a:r>
              <a:rPr lang="en-GB" b="1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GB" b="1">
                <a:solidFill>
                  <a:srgbClr val="7030A0"/>
                </a:solidFill>
              </a:rPr>
              <a:t>T</a:t>
            </a:r>
            <a:r>
              <a:rPr lang="en-GB" b="1">
                <a:solidFill>
                  <a:srgbClr val="009900"/>
                </a:solidFill>
              </a:rPr>
              <a:t>A</a:t>
            </a:r>
            <a:r>
              <a:rPr lang="en-GB" b="1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GB" b="1">
                <a:solidFill>
                  <a:srgbClr val="FF9E12"/>
                </a:solidFill>
              </a:rPr>
              <a:t>G</a:t>
            </a:r>
            <a:r>
              <a:rPr lang="en-GB" b="1">
                <a:solidFill>
                  <a:srgbClr val="009900"/>
                </a:solidFill>
              </a:rPr>
              <a:t>A</a:t>
            </a:r>
            <a:r>
              <a:rPr lang="en-GB" b="1">
                <a:solidFill>
                  <a:srgbClr val="FF9E12"/>
                </a:solidFill>
              </a:rPr>
              <a:t>G</a:t>
            </a:r>
            <a:r>
              <a:rPr lang="en-GB" b="1">
                <a:solidFill>
                  <a:srgbClr val="7030A0"/>
                </a:solidFill>
              </a:rPr>
              <a:t>TT</a:t>
            </a:r>
            <a:r>
              <a:rPr lang="en-GB" b="1">
                <a:solidFill>
                  <a:srgbClr val="009900"/>
                </a:solidFill>
              </a:rPr>
              <a:t>A</a:t>
            </a:r>
            <a:r>
              <a:rPr lang="en-GB" b="1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GB" b="1">
                <a:solidFill>
                  <a:srgbClr val="FF9E12"/>
                </a:solidFill>
              </a:rPr>
              <a:t>G</a:t>
            </a:r>
            <a:r>
              <a:rPr lang="en-GB" b="1">
                <a:solidFill>
                  <a:srgbClr val="009900"/>
                </a:solidFill>
              </a:rPr>
              <a:t>A</a:t>
            </a:r>
            <a:r>
              <a:rPr lang="en-GB" b="1">
                <a:solidFill>
                  <a:srgbClr val="7030A0"/>
                </a:solidFill>
              </a:rPr>
              <a:t>T</a:t>
            </a:r>
            <a:r>
              <a:rPr lang="en-GB" b="1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GB" b="1">
                <a:solidFill>
                  <a:srgbClr val="009900"/>
                </a:solidFill>
              </a:rPr>
              <a:t>A</a:t>
            </a:r>
            <a:r>
              <a:rPr lang="en-GB" b="1">
                <a:solidFill>
                  <a:srgbClr val="FF9E12"/>
                </a:solidFill>
              </a:rPr>
              <a:t>G</a:t>
            </a:r>
            <a:r>
              <a:rPr lang="en-GB" b="1">
                <a:solidFill>
                  <a:srgbClr val="7030A0"/>
                </a:solidFill>
              </a:rPr>
              <a:t>T</a:t>
            </a:r>
            <a:endParaRPr lang="en-GB" b="1" dirty="0">
              <a:solidFill>
                <a:srgbClr val="0099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744090" y="5753427"/>
            <a:ext cx="2833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b="1" dirty="0">
                <a:solidFill>
                  <a:srgbClr val="FF9E12"/>
                </a:solidFill>
              </a:rPr>
              <a:t>G</a:t>
            </a:r>
            <a:r>
              <a:rPr lang="en-GB" b="1" dirty="0">
                <a:solidFill>
                  <a:srgbClr val="009900"/>
                </a:solidFill>
              </a:rPr>
              <a:t>A</a:t>
            </a:r>
            <a:r>
              <a:rPr lang="en-GB" b="1" dirty="0">
                <a:solidFill>
                  <a:srgbClr val="7030A0"/>
                </a:solidFill>
              </a:rPr>
              <a:t>T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GB" b="1" dirty="0">
                <a:solidFill>
                  <a:srgbClr val="7030A0"/>
                </a:solidFill>
              </a:rPr>
              <a:t>T</a:t>
            </a:r>
            <a:r>
              <a:rPr lang="en-GB" b="1" dirty="0">
                <a:solidFill>
                  <a:srgbClr val="009900"/>
                </a:solidFill>
              </a:rPr>
              <a:t>A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GB" b="1" dirty="0">
                <a:solidFill>
                  <a:srgbClr val="FF9E12"/>
                </a:solidFill>
              </a:rPr>
              <a:t>G</a:t>
            </a:r>
            <a:r>
              <a:rPr lang="en-GB" b="1" dirty="0">
                <a:solidFill>
                  <a:srgbClr val="009900"/>
                </a:solidFill>
              </a:rPr>
              <a:t>A</a:t>
            </a:r>
            <a:r>
              <a:rPr lang="en-GB" b="1" dirty="0">
                <a:solidFill>
                  <a:srgbClr val="FF9E12"/>
                </a:solidFill>
              </a:rPr>
              <a:t>G</a:t>
            </a:r>
            <a:r>
              <a:rPr lang="en-GB" b="1" dirty="0">
                <a:solidFill>
                  <a:srgbClr val="7030A0"/>
                </a:solidFill>
              </a:rPr>
              <a:t>TT</a:t>
            </a:r>
            <a:r>
              <a:rPr lang="en-GB" b="1" dirty="0">
                <a:solidFill>
                  <a:srgbClr val="009900"/>
                </a:solidFill>
              </a:rPr>
              <a:t>A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GB" b="1" dirty="0">
                <a:solidFill>
                  <a:srgbClr val="FF9E12"/>
                </a:solidFill>
              </a:rPr>
              <a:t>G</a:t>
            </a:r>
            <a:r>
              <a:rPr lang="en-GB" b="1" dirty="0">
                <a:solidFill>
                  <a:srgbClr val="009900"/>
                </a:solidFill>
              </a:rPr>
              <a:t>A</a:t>
            </a:r>
            <a:r>
              <a:rPr lang="en-GB" b="1" dirty="0">
                <a:solidFill>
                  <a:srgbClr val="7030A0"/>
                </a:solidFill>
              </a:rPr>
              <a:t>T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GB" b="1" dirty="0">
                <a:solidFill>
                  <a:srgbClr val="009900"/>
                </a:solidFill>
              </a:rPr>
              <a:t>A</a:t>
            </a:r>
            <a:r>
              <a:rPr lang="en-GB" b="1" dirty="0">
                <a:solidFill>
                  <a:srgbClr val="FF9E12"/>
                </a:solidFill>
              </a:rPr>
              <a:t>G</a:t>
            </a:r>
            <a:r>
              <a:rPr lang="en-GB" b="1" dirty="0">
                <a:solidFill>
                  <a:srgbClr val="7030A0"/>
                </a:solidFill>
              </a:rPr>
              <a:t>T</a:t>
            </a:r>
            <a:endParaRPr lang="en-GB" b="1" dirty="0">
              <a:solidFill>
                <a:srgbClr val="0099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744089" y="5005517"/>
            <a:ext cx="2833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b="1" dirty="0">
                <a:solidFill>
                  <a:srgbClr val="FF9E12"/>
                </a:solidFill>
              </a:rPr>
              <a:t>G</a:t>
            </a:r>
            <a:r>
              <a:rPr lang="en-GB" b="1" dirty="0">
                <a:solidFill>
                  <a:srgbClr val="009900"/>
                </a:solidFill>
              </a:rPr>
              <a:t>A</a:t>
            </a:r>
            <a:r>
              <a:rPr lang="en-GB" b="1" dirty="0">
                <a:solidFill>
                  <a:srgbClr val="7030A0"/>
                </a:solidFill>
              </a:rPr>
              <a:t>T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GB" b="1" dirty="0">
                <a:solidFill>
                  <a:srgbClr val="7030A0"/>
                </a:solidFill>
              </a:rPr>
              <a:t>T</a:t>
            </a:r>
            <a:r>
              <a:rPr lang="en-GB" b="1" dirty="0">
                <a:solidFill>
                  <a:srgbClr val="009900"/>
                </a:solidFill>
              </a:rPr>
              <a:t>A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GB" b="1" dirty="0">
                <a:solidFill>
                  <a:srgbClr val="FF9E12"/>
                </a:solidFill>
              </a:rPr>
              <a:t>G</a:t>
            </a:r>
            <a:r>
              <a:rPr lang="en-GB" b="1" dirty="0">
                <a:solidFill>
                  <a:srgbClr val="009900"/>
                </a:solidFill>
              </a:rPr>
              <a:t>A</a:t>
            </a:r>
            <a:r>
              <a:rPr lang="en-GB" b="1" dirty="0">
                <a:solidFill>
                  <a:srgbClr val="FF9E12"/>
                </a:solidFill>
              </a:rPr>
              <a:t>G</a:t>
            </a:r>
            <a:r>
              <a:rPr lang="en-GB" b="1" dirty="0">
                <a:solidFill>
                  <a:srgbClr val="7030A0"/>
                </a:solidFill>
              </a:rPr>
              <a:t>TT</a:t>
            </a:r>
            <a:r>
              <a:rPr lang="en-GB" b="1" dirty="0">
                <a:solidFill>
                  <a:srgbClr val="009900"/>
                </a:solidFill>
              </a:rPr>
              <a:t>A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GB" b="1" dirty="0">
                <a:solidFill>
                  <a:srgbClr val="FF9E12"/>
                </a:solidFill>
              </a:rPr>
              <a:t>G</a:t>
            </a:r>
            <a:r>
              <a:rPr lang="en-GB" b="1" dirty="0">
                <a:solidFill>
                  <a:srgbClr val="009900"/>
                </a:solidFill>
              </a:rPr>
              <a:t>A</a:t>
            </a:r>
            <a:r>
              <a:rPr lang="en-GB" b="1" dirty="0">
                <a:solidFill>
                  <a:srgbClr val="7030A0"/>
                </a:solidFill>
              </a:rPr>
              <a:t>T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GB" b="1" dirty="0">
                <a:solidFill>
                  <a:srgbClr val="009900"/>
                </a:solidFill>
              </a:rPr>
              <a:t>A</a:t>
            </a:r>
            <a:r>
              <a:rPr lang="en-GB" b="1" dirty="0">
                <a:solidFill>
                  <a:srgbClr val="FF9E12"/>
                </a:solidFill>
              </a:rPr>
              <a:t>G</a:t>
            </a:r>
            <a:r>
              <a:rPr lang="en-GB" b="1" dirty="0">
                <a:solidFill>
                  <a:srgbClr val="7030A0"/>
                </a:solidFill>
              </a:rPr>
              <a:t>T</a:t>
            </a:r>
            <a:endParaRPr lang="en-GB" b="1" dirty="0">
              <a:solidFill>
                <a:srgbClr val="0099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235798" y="4074121"/>
            <a:ext cx="964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800" b="1" dirty="0">
                <a:solidFill>
                  <a:srgbClr val="FF9E12"/>
                </a:solidFill>
              </a:rPr>
              <a:t>G</a:t>
            </a:r>
            <a:r>
              <a:rPr lang="en-GB" sz="2800" b="1" dirty="0">
                <a:solidFill>
                  <a:srgbClr val="009900"/>
                </a:solidFill>
              </a:rPr>
              <a:t>A</a:t>
            </a:r>
            <a:r>
              <a:rPr lang="en-GB" sz="2800" b="1" dirty="0">
                <a:solidFill>
                  <a:srgbClr val="7030A0"/>
                </a:solidFill>
              </a:rPr>
              <a:t>T</a:t>
            </a: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endParaRPr lang="en-GB" sz="2800" b="1" dirty="0">
              <a:solidFill>
                <a:srgbClr val="0099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415784" y="3076863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800" b="1" dirty="0">
                <a:solidFill>
                  <a:srgbClr val="FF9E12"/>
                </a:solidFill>
              </a:rPr>
              <a:t>G</a:t>
            </a: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endParaRPr lang="en-GB" sz="2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A2B2EB94-5E91-4DBA-A624-7EC959A8EF23}"/>
              </a:ext>
            </a:extLst>
          </p:cNvPr>
          <p:cNvSpPr txBox="1">
            <a:spLocks/>
          </p:cNvSpPr>
          <p:nvPr/>
        </p:nvSpPr>
        <p:spPr>
          <a:xfrm>
            <a:off x="551230" y="1700760"/>
            <a:ext cx="4394360" cy="630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From the Base Sequence:</a:t>
            </a:r>
          </a:p>
        </p:txBody>
      </p:sp>
    </p:spTree>
    <p:extLst>
      <p:ext uri="{BB962C8B-B14F-4D97-AF65-F5344CB8AC3E}">
        <p14:creationId xmlns:p14="http://schemas.microsoft.com/office/powerpoint/2010/main" val="166575404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97BADDF1-D0E6-48E5-8747-29B6382D4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1118"/>
            <a:ext cx="10972800" cy="877045"/>
          </a:xfrm>
        </p:spPr>
        <p:txBody>
          <a:bodyPr>
            <a:normAutofit/>
          </a:bodyPr>
          <a:lstStyle/>
          <a:p>
            <a:r>
              <a:rPr lang="en-GB" dirty="0"/>
              <a:t>Library Dependent QC Metrics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2B2EB94-5E91-4DBA-A624-7EC959A8EF23}"/>
              </a:ext>
            </a:extLst>
          </p:cNvPr>
          <p:cNvSpPr txBox="1">
            <a:spLocks/>
          </p:cNvSpPr>
          <p:nvPr/>
        </p:nvSpPr>
        <p:spPr>
          <a:xfrm>
            <a:off x="2368294" y="2788746"/>
            <a:ext cx="3382458" cy="630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GC Content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8D07103-4B1E-48B7-9212-2EEFCC2882E1}"/>
              </a:ext>
            </a:extLst>
          </p:cNvPr>
          <p:cNvSpPr/>
          <p:nvPr/>
        </p:nvSpPr>
        <p:spPr>
          <a:xfrm>
            <a:off x="2371919" y="3990465"/>
            <a:ext cx="34950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</a:rPr>
              <a:t>Base Composition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E46EB28-7B96-45EF-BFDF-AF42E5428015}"/>
              </a:ext>
            </a:extLst>
          </p:cNvPr>
          <p:cNvSpPr/>
          <p:nvPr/>
        </p:nvSpPr>
        <p:spPr>
          <a:xfrm>
            <a:off x="2374409" y="5168652"/>
            <a:ext cx="2571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</a:rPr>
              <a:t>Duplication</a:t>
            </a:r>
            <a:endParaRPr lang="en-GB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850" y="2495639"/>
            <a:ext cx="1800523" cy="1110182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6744091" y="5507129"/>
            <a:ext cx="2833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GATCTACGAGTTACGATCAGT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744091" y="5260831"/>
            <a:ext cx="2833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b="1">
                <a:solidFill>
                  <a:schemeClr val="bg1">
                    <a:lumMod val="75000"/>
                  </a:schemeClr>
                </a:solidFill>
              </a:rPr>
              <a:t>GATCTACGAGTTACGATCAGT</a:t>
            </a:r>
            <a:endParaRPr lang="en-GB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744090" y="5753427"/>
            <a:ext cx="2833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GATCTACGAGTTACGATCAGT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744089" y="5005517"/>
            <a:ext cx="2833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GATCTACGAGTTACGATCAGT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235798" y="4074121"/>
            <a:ext cx="964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800" b="1" dirty="0">
                <a:solidFill>
                  <a:schemeClr val="bg1">
                    <a:lumMod val="75000"/>
                  </a:schemeClr>
                </a:solidFill>
              </a:rPr>
              <a:t>GATC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415784" y="3076863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800" b="1" dirty="0">
                <a:solidFill>
                  <a:srgbClr val="FF9E12"/>
                </a:solidFill>
              </a:rPr>
              <a:t>G</a:t>
            </a: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endParaRPr lang="en-GB" sz="2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A2B2EB94-5E91-4DBA-A624-7EC959A8EF23}"/>
              </a:ext>
            </a:extLst>
          </p:cNvPr>
          <p:cNvSpPr txBox="1">
            <a:spLocks/>
          </p:cNvSpPr>
          <p:nvPr/>
        </p:nvSpPr>
        <p:spPr>
          <a:xfrm>
            <a:off x="551230" y="1700760"/>
            <a:ext cx="4394360" cy="630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From the Base Sequence:</a:t>
            </a:r>
          </a:p>
        </p:txBody>
      </p:sp>
    </p:spTree>
    <p:extLst>
      <p:ext uri="{BB962C8B-B14F-4D97-AF65-F5344CB8AC3E}">
        <p14:creationId xmlns:p14="http://schemas.microsoft.com/office/powerpoint/2010/main" val="4748098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082"/>
            <a:ext cx="10972800" cy="1143000"/>
          </a:xfrm>
        </p:spPr>
        <p:txBody>
          <a:bodyPr/>
          <a:lstStyle/>
          <a:p>
            <a:r>
              <a:rPr lang="en-GB" dirty="0"/>
              <a:t>Library GC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733320"/>
            <a:ext cx="11319210" cy="926970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Generic summary of library composition at a read level</a:t>
            </a:r>
          </a:p>
          <a:p>
            <a:r>
              <a:rPr lang="en-GB" dirty="0"/>
              <a:t>Expect a normally distributed set of values centred on the overall GC content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00" y="980660"/>
            <a:ext cx="6240000" cy="468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3A34FE-600C-4AE7-BC31-A4622CE1F9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69" t="88031" r="83841" b="6566"/>
          <a:stretch/>
        </p:blipFill>
        <p:spPr>
          <a:xfrm>
            <a:off x="1888070" y="312800"/>
            <a:ext cx="665361" cy="6678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44D096-6B7F-4793-9E0C-5B6E5338EA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59" r="40409" b="87432"/>
          <a:stretch/>
        </p:blipFill>
        <p:spPr>
          <a:xfrm>
            <a:off x="181649" y="287865"/>
            <a:ext cx="1611151" cy="69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4678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5A591-CEA4-4424-AC42-A4DBFA6D7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0660"/>
          </a:xfrm>
        </p:spPr>
        <p:txBody>
          <a:bodyPr/>
          <a:lstStyle/>
          <a:p>
            <a:r>
              <a:rPr lang="en-GB" dirty="0"/>
              <a:t>Sharp Peaks in GC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3781F-1C47-49A0-9B20-E2C6381F8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80" y="5595854"/>
            <a:ext cx="10081400" cy="53686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sz="2800" dirty="0"/>
              <a:t>Specific Contamination with single sequence or closely related sequences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4EDA60-113A-4645-A817-CD01C0ED74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/>
          <a:stretch/>
        </p:blipFill>
        <p:spPr>
          <a:xfrm>
            <a:off x="6312030" y="1556740"/>
            <a:ext cx="5611017" cy="396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5D2C24-3BF1-4672-847D-9F886335BA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1"/>
          <a:stretch/>
        </p:blipFill>
        <p:spPr>
          <a:xfrm>
            <a:off x="479221" y="1560797"/>
            <a:ext cx="5631442" cy="3960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8F44914-BA88-4F54-8EA1-35DA4037F360}"/>
              </a:ext>
            </a:extLst>
          </p:cNvPr>
          <p:cNvSpPr txBox="1">
            <a:spLocks/>
          </p:cNvSpPr>
          <p:nvPr/>
        </p:nvSpPr>
        <p:spPr>
          <a:xfrm>
            <a:off x="2513502" y="6184650"/>
            <a:ext cx="7164995" cy="5368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800" dirty="0"/>
              <a:t>Artificial sequences, ribosomal RNA, contaminants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75554" y="819834"/>
            <a:ext cx="4070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ea typeface="+mj-ea"/>
                <a:cs typeface="+mj-cs"/>
              </a:rPr>
              <a:t>Concern or Expected</a:t>
            </a:r>
            <a:endParaRPr lang="en-GB" sz="1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44D096-6B7F-4793-9E0C-5B6E5338EA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59" r="40409" b="87432"/>
          <a:stretch/>
        </p:blipFill>
        <p:spPr>
          <a:xfrm>
            <a:off x="181649" y="287865"/>
            <a:ext cx="1611151" cy="6927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ECE838-88B4-4C8C-B0AB-117BD21C1FD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20" t="52644" r="85791" b="41523"/>
          <a:stretch/>
        </p:blipFill>
        <p:spPr>
          <a:xfrm>
            <a:off x="2578067" y="338495"/>
            <a:ext cx="675670" cy="6464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56B7DC-C6E6-44BA-9364-7CA5C46D822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729" t="38721" r="85220" b="55182"/>
          <a:stretch/>
        </p:blipFill>
        <p:spPr>
          <a:xfrm>
            <a:off x="1888225" y="335213"/>
            <a:ext cx="625277" cy="64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2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2DDC86F-5E0C-45AC-8817-78AF6078E04D}"/>
              </a:ext>
            </a:extLst>
          </p:cNvPr>
          <p:cNvSpPr txBox="1"/>
          <p:nvPr/>
        </p:nvSpPr>
        <p:spPr>
          <a:xfrm>
            <a:off x="3659207" y="1643541"/>
            <a:ext cx="127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Drosophila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F11F70-7622-4323-870C-DC807DD88264}"/>
              </a:ext>
            </a:extLst>
          </p:cNvPr>
          <p:cNvSpPr txBox="1"/>
          <p:nvPr/>
        </p:nvSpPr>
        <p:spPr>
          <a:xfrm>
            <a:off x="1694243" y="1643541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Mouse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827775E-F5BB-4822-92DB-B8B928B0121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Broader Peaks in GC</a:t>
            </a:r>
          </a:p>
        </p:txBody>
      </p:sp>
      <p:sp>
        <p:nvSpPr>
          <p:cNvPr id="4" name="Arrow: Bent-Up 3">
            <a:extLst>
              <a:ext uri="{FF2B5EF4-FFF2-40B4-BE49-F238E27FC236}">
                <a16:creationId xmlns:a16="http://schemas.microsoft.com/office/drawing/2014/main" id="{CF327850-1F3C-4A13-B7C3-086038DE9854}"/>
              </a:ext>
            </a:extLst>
          </p:cNvPr>
          <p:cNvSpPr/>
          <p:nvPr/>
        </p:nvSpPr>
        <p:spPr>
          <a:xfrm rot="10800000" flipH="1">
            <a:off x="2539959" y="1762888"/>
            <a:ext cx="531817" cy="413550"/>
          </a:xfrm>
          <a:prstGeom prst="bentUpArrow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Bent-Up 16">
            <a:extLst>
              <a:ext uri="{FF2B5EF4-FFF2-40B4-BE49-F238E27FC236}">
                <a16:creationId xmlns:a16="http://schemas.microsoft.com/office/drawing/2014/main" id="{F93B144C-5338-4E22-8B2D-06958BC51082}"/>
              </a:ext>
            </a:extLst>
          </p:cNvPr>
          <p:cNvSpPr/>
          <p:nvPr/>
        </p:nvSpPr>
        <p:spPr>
          <a:xfrm rot="10800000">
            <a:off x="3186077" y="1762887"/>
            <a:ext cx="531817" cy="413550"/>
          </a:xfrm>
          <a:prstGeom prst="bentUpArrow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B48ED4-E66F-4809-9410-16A3823955FD}"/>
              </a:ext>
            </a:extLst>
          </p:cNvPr>
          <p:cNvSpPr/>
          <p:nvPr/>
        </p:nvSpPr>
        <p:spPr>
          <a:xfrm>
            <a:off x="6261082" y="1667601"/>
            <a:ext cx="5646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H3K4me1 </a:t>
            </a:r>
            <a:r>
              <a:rPr lang="en-GB" sz="2400" dirty="0" err="1"/>
              <a:t>ChIP</a:t>
            </a:r>
            <a:r>
              <a:rPr lang="en-GB" sz="2400" dirty="0"/>
              <a:t>: enrich for regions rich in GC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/>
          <a:stretch/>
        </p:blipFill>
        <p:spPr>
          <a:xfrm>
            <a:off x="395464" y="2212799"/>
            <a:ext cx="5611016" cy="39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6"/>
          <a:stretch/>
        </p:blipFill>
        <p:spPr>
          <a:xfrm>
            <a:off x="6240020" y="2212799"/>
            <a:ext cx="5606648" cy="3960000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863FE7D-66EE-4DCE-865A-59AA66518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3386" y="6286156"/>
            <a:ext cx="8425228" cy="536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700" dirty="0"/>
              <a:t>More extensive mixture of reads with different GC content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75554" y="819834"/>
            <a:ext cx="4070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ea typeface="+mj-ea"/>
                <a:cs typeface="+mj-cs"/>
              </a:rPr>
              <a:t>Concern or Expected</a:t>
            </a:r>
            <a:endParaRPr lang="en-GB" sz="1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44D096-6B7F-4793-9E0C-5B6E5338EA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59" r="40409" b="87432"/>
          <a:stretch/>
        </p:blipFill>
        <p:spPr>
          <a:xfrm>
            <a:off x="181649" y="287865"/>
            <a:ext cx="1611151" cy="6927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BECE838-88B4-4C8C-B0AB-117BD21C1FD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20" t="52644" r="85791" b="41523"/>
          <a:stretch/>
        </p:blipFill>
        <p:spPr>
          <a:xfrm>
            <a:off x="2578067" y="338495"/>
            <a:ext cx="675670" cy="6464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E56B7DC-C6E6-44BA-9364-7CA5C46D822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729" t="38721" r="85220" b="55182"/>
          <a:stretch/>
        </p:blipFill>
        <p:spPr>
          <a:xfrm>
            <a:off x="1888225" y="335213"/>
            <a:ext cx="625277" cy="64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2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4" grpId="0" animBg="1"/>
      <p:bldP spid="17" grpId="0" animBg="1"/>
      <p:bldP spid="15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774E741-F525-47AE-88BE-D2E91EF57264}"/>
              </a:ext>
            </a:extLst>
          </p:cNvPr>
          <p:cNvSpPr txBox="1">
            <a:spLocks/>
          </p:cNvSpPr>
          <p:nvPr/>
        </p:nvSpPr>
        <p:spPr>
          <a:xfrm>
            <a:off x="1775400" y="6261412"/>
            <a:ext cx="8929240" cy="562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700" dirty="0"/>
              <a:t>More extensive subset of reads with extreme differences in GC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553691C-2EF6-4AD7-83B6-9EE534ED30DD}"/>
              </a:ext>
            </a:extLst>
          </p:cNvPr>
          <p:cNvSpPr txBox="1">
            <a:spLocks/>
          </p:cNvSpPr>
          <p:nvPr/>
        </p:nvSpPr>
        <p:spPr>
          <a:xfrm>
            <a:off x="1703390" y="1390287"/>
            <a:ext cx="4536630" cy="562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25FA10-E5BF-4DAC-B333-F1191ED1E47B}"/>
              </a:ext>
            </a:extLst>
          </p:cNvPr>
          <p:cNvSpPr/>
          <p:nvPr/>
        </p:nvSpPr>
        <p:spPr>
          <a:xfrm>
            <a:off x="8307258" y="1462414"/>
            <a:ext cx="1081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PolyG’s</a:t>
            </a:r>
            <a:endParaRPr lang="en-GB" sz="24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7B531BB-83DF-4182-8AB9-5D6782B37B5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GC Skew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CF697E-1A52-4452-A9E1-8A6C37058E48}"/>
              </a:ext>
            </a:extLst>
          </p:cNvPr>
          <p:cNvSpPr/>
          <p:nvPr/>
        </p:nvSpPr>
        <p:spPr>
          <a:xfrm>
            <a:off x="2745920" y="1462414"/>
            <a:ext cx="1081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PolyA’s</a:t>
            </a:r>
            <a:endParaRPr lang="en-GB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4"/>
          <a:stretch/>
        </p:blipFill>
        <p:spPr>
          <a:xfrm>
            <a:off x="6096000" y="1952289"/>
            <a:ext cx="5808580" cy="4104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/>
          <a:stretch/>
        </p:blipFill>
        <p:spPr>
          <a:xfrm>
            <a:off x="223575" y="1952525"/>
            <a:ext cx="5815052" cy="4104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75554" y="819834"/>
            <a:ext cx="4070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ea typeface="+mj-ea"/>
                <a:cs typeface="+mj-cs"/>
              </a:rPr>
              <a:t>Concern or Expected</a:t>
            </a:r>
            <a:endParaRPr lang="en-GB" sz="1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44D096-6B7F-4793-9E0C-5B6E5338EA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59" r="40409" b="87432"/>
          <a:stretch/>
        </p:blipFill>
        <p:spPr>
          <a:xfrm>
            <a:off x="181649" y="287865"/>
            <a:ext cx="1611151" cy="6927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ECE838-88B4-4C8C-B0AB-117BD21C1FD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20" t="52644" r="85791" b="41523"/>
          <a:stretch/>
        </p:blipFill>
        <p:spPr>
          <a:xfrm>
            <a:off x="2578067" y="338495"/>
            <a:ext cx="675670" cy="6464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E56B7DC-C6E6-44BA-9364-7CA5C46D822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729" t="38721" r="85220" b="55182"/>
          <a:stretch/>
        </p:blipFill>
        <p:spPr>
          <a:xfrm>
            <a:off x="1888225" y="335213"/>
            <a:ext cx="625277" cy="64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9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97BADDF1-D0E6-48E5-8747-29B6382D4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1118"/>
            <a:ext cx="10972800" cy="877045"/>
          </a:xfrm>
        </p:spPr>
        <p:txBody>
          <a:bodyPr>
            <a:normAutofit/>
          </a:bodyPr>
          <a:lstStyle/>
          <a:p>
            <a:r>
              <a:rPr lang="en-GB" dirty="0"/>
              <a:t>Library Dependent QC Metrics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2B2EB94-5E91-4DBA-A624-7EC959A8EF23}"/>
              </a:ext>
            </a:extLst>
          </p:cNvPr>
          <p:cNvSpPr txBox="1">
            <a:spLocks/>
          </p:cNvSpPr>
          <p:nvPr/>
        </p:nvSpPr>
        <p:spPr>
          <a:xfrm>
            <a:off x="2368294" y="2788746"/>
            <a:ext cx="3382458" cy="630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GC Content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8D07103-4B1E-48B7-9212-2EEFCC2882E1}"/>
              </a:ext>
            </a:extLst>
          </p:cNvPr>
          <p:cNvSpPr/>
          <p:nvPr/>
        </p:nvSpPr>
        <p:spPr>
          <a:xfrm>
            <a:off x="2371919" y="3990465"/>
            <a:ext cx="34950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prstClr val="black"/>
                </a:solidFill>
              </a:rPr>
              <a:t>Base Composition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E46EB28-7B96-45EF-BFDF-AF42E5428015}"/>
              </a:ext>
            </a:extLst>
          </p:cNvPr>
          <p:cNvSpPr/>
          <p:nvPr/>
        </p:nvSpPr>
        <p:spPr>
          <a:xfrm>
            <a:off x="2374409" y="5168652"/>
            <a:ext cx="2571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</a:rPr>
              <a:t>Duplication</a:t>
            </a:r>
            <a:endParaRPr lang="en-GB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850" y="2495639"/>
            <a:ext cx="1800523" cy="1110182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6744091" y="5507129"/>
            <a:ext cx="2833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GATCTACGAGTTACGATCAGT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744091" y="5260831"/>
            <a:ext cx="2833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b="1">
                <a:solidFill>
                  <a:schemeClr val="bg1">
                    <a:lumMod val="75000"/>
                  </a:schemeClr>
                </a:solidFill>
              </a:rPr>
              <a:t>GATCTACGAGTTACGATCAGT</a:t>
            </a:r>
            <a:endParaRPr lang="en-GB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744090" y="5753427"/>
            <a:ext cx="2833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GATCTACGAGTTACGATCAGT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744089" y="5005517"/>
            <a:ext cx="2833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GATCTACGAGTTACGATCAGT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235798" y="4074121"/>
            <a:ext cx="964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800" b="1" dirty="0">
                <a:solidFill>
                  <a:srgbClr val="FF9E12"/>
                </a:solidFill>
              </a:rPr>
              <a:t>G</a:t>
            </a:r>
            <a:r>
              <a:rPr lang="en-GB" sz="2800" b="1" dirty="0">
                <a:solidFill>
                  <a:srgbClr val="009900"/>
                </a:solidFill>
              </a:rPr>
              <a:t>A</a:t>
            </a:r>
            <a:r>
              <a:rPr lang="en-GB" sz="2800" b="1" dirty="0">
                <a:solidFill>
                  <a:srgbClr val="7030A0"/>
                </a:solidFill>
              </a:rPr>
              <a:t>T</a:t>
            </a: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endParaRPr lang="en-GB" sz="2800" b="1" dirty="0">
              <a:solidFill>
                <a:srgbClr val="0099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415784" y="3076863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800" b="1" dirty="0">
                <a:solidFill>
                  <a:schemeClr val="bg1">
                    <a:lumMod val="75000"/>
                  </a:schemeClr>
                </a:solidFill>
              </a:rPr>
              <a:t>GC</a:t>
            </a:r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A2B2EB94-5E91-4DBA-A624-7EC959A8EF23}"/>
              </a:ext>
            </a:extLst>
          </p:cNvPr>
          <p:cNvSpPr txBox="1">
            <a:spLocks/>
          </p:cNvSpPr>
          <p:nvPr/>
        </p:nvSpPr>
        <p:spPr>
          <a:xfrm>
            <a:off x="551230" y="1700760"/>
            <a:ext cx="4394360" cy="630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From the Base Sequence:</a:t>
            </a:r>
          </a:p>
        </p:txBody>
      </p:sp>
    </p:spTree>
    <p:extLst>
      <p:ext uri="{BB962C8B-B14F-4D97-AF65-F5344CB8AC3E}">
        <p14:creationId xmlns:p14="http://schemas.microsoft.com/office/powerpoint/2010/main" val="78177064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30" y="197526"/>
            <a:ext cx="10972800" cy="1143000"/>
          </a:xfrm>
        </p:spPr>
        <p:txBody>
          <a:bodyPr/>
          <a:lstStyle/>
          <a:p>
            <a:r>
              <a:rPr lang="en-GB" dirty="0"/>
              <a:t>Library Base Composition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1180" y="5931030"/>
            <a:ext cx="12000820" cy="926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2400" dirty="0"/>
              <a:t>For every chemistry cycle we can look at the number of ATGC we call</a:t>
            </a:r>
          </a:p>
          <a:p>
            <a:pPr>
              <a:spcBef>
                <a:spcPts val="0"/>
              </a:spcBef>
              <a:defRPr/>
            </a:pPr>
            <a:r>
              <a:rPr lang="en-GB" sz="2400" dirty="0"/>
              <a:t>For Libraries with random start positions the composition should be the same for all cycles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230" y="1124680"/>
            <a:ext cx="6292800" cy="47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20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8" name="Straight Connector 167"/>
          <p:cNvCxnSpPr/>
          <p:nvPr/>
        </p:nvCxnSpPr>
        <p:spPr>
          <a:xfrm flipV="1">
            <a:off x="364581" y="5073380"/>
            <a:ext cx="1099033" cy="74922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flipH="1" flipV="1">
            <a:off x="2583755" y="5081000"/>
            <a:ext cx="1025732" cy="74969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81" name="Group 280"/>
          <p:cNvGrpSpPr/>
          <p:nvPr/>
        </p:nvGrpSpPr>
        <p:grpSpPr>
          <a:xfrm>
            <a:off x="606839" y="2892992"/>
            <a:ext cx="2952308" cy="2197345"/>
            <a:chOff x="606839" y="2892992"/>
            <a:chExt cx="2952308" cy="2197345"/>
          </a:xfrm>
        </p:grpSpPr>
        <p:grpSp>
          <p:nvGrpSpPr>
            <p:cNvPr id="5" name="Group 4"/>
            <p:cNvGrpSpPr/>
            <p:nvPr/>
          </p:nvGrpSpPr>
          <p:grpSpPr>
            <a:xfrm>
              <a:off x="606839" y="3052371"/>
              <a:ext cx="1173499" cy="95306"/>
              <a:chOff x="1845372" y="3212970"/>
              <a:chExt cx="2659956" cy="21603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2280348" y="3212970"/>
                <a:ext cx="180000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2270352" y="3429000"/>
                <a:ext cx="180000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845372" y="342900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848348" y="321297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4070352" y="342900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4073328" y="321297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>
              <a:off x="1349065" y="3319809"/>
              <a:ext cx="1173499" cy="95306"/>
              <a:chOff x="1845372" y="3212970"/>
              <a:chExt cx="2659956" cy="216030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2280348" y="3212970"/>
                <a:ext cx="180000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2270352" y="3429000"/>
                <a:ext cx="180000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845372" y="342900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848348" y="321297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4070352" y="342900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4073328" y="321297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821755" y="3702867"/>
              <a:ext cx="1173499" cy="95306"/>
              <a:chOff x="1845372" y="3212970"/>
              <a:chExt cx="2659956" cy="216030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2280348" y="3212970"/>
                <a:ext cx="180000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270352" y="3429000"/>
                <a:ext cx="180000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1845372" y="342900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1848348" y="321297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4070352" y="342900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4073328" y="321297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1456271" y="4102107"/>
              <a:ext cx="1173499" cy="95306"/>
              <a:chOff x="1845372" y="3212970"/>
              <a:chExt cx="2659956" cy="21603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2280348" y="3212970"/>
                <a:ext cx="180000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270352" y="3429000"/>
                <a:ext cx="180000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1845372" y="342900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1848348" y="321297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4070352" y="342900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4073328" y="321297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/>
          </p:nvGrpSpPr>
          <p:grpSpPr>
            <a:xfrm>
              <a:off x="703445" y="4548569"/>
              <a:ext cx="1173499" cy="95306"/>
              <a:chOff x="1845372" y="3212970"/>
              <a:chExt cx="2659956" cy="216030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2280348" y="3212970"/>
                <a:ext cx="180000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2270352" y="3429000"/>
                <a:ext cx="180000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845372" y="342900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1848348" y="321297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4070352" y="342900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4073328" y="321297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74"/>
            <p:cNvGrpSpPr/>
            <p:nvPr/>
          </p:nvGrpSpPr>
          <p:grpSpPr>
            <a:xfrm>
              <a:off x="2088904" y="3567231"/>
              <a:ext cx="1173499" cy="95306"/>
              <a:chOff x="1845372" y="3212970"/>
              <a:chExt cx="2659956" cy="216030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2280348" y="3212970"/>
                <a:ext cx="180000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2270352" y="3429000"/>
                <a:ext cx="180000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845372" y="342900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848348" y="321297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4070352" y="342900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4073328" y="321297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81"/>
            <p:cNvGrpSpPr/>
            <p:nvPr/>
          </p:nvGrpSpPr>
          <p:grpSpPr>
            <a:xfrm>
              <a:off x="2166972" y="2892992"/>
              <a:ext cx="1173499" cy="95306"/>
              <a:chOff x="1845372" y="3212970"/>
              <a:chExt cx="2659956" cy="21603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>
                <a:off x="2280348" y="3212970"/>
                <a:ext cx="180000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2270352" y="3429000"/>
                <a:ext cx="180000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845372" y="342900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848348" y="321297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4070352" y="342900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4073328" y="321297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>
            <a:xfrm>
              <a:off x="2213595" y="4407527"/>
              <a:ext cx="1173499" cy="95306"/>
              <a:chOff x="1845372" y="3212970"/>
              <a:chExt cx="2659956" cy="216030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>
                <a:off x="2280348" y="3212970"/>
                <a:ext cx="180000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2270352" y="3429000"/>
                <a:ext cx="180000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1845372" y="342900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1848348" y="321297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4070352" y="342900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4073328" y="321297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/>
            <p:cNvGrpSpPr/>
            <p:nvPr/>
          </p:nvGrpSpPr>
          <p:grpSpPr>
            <a:xfrm>
              <a:off x="2385648" y="4690897"/>
              <a:ext cx="1173499" cy="95306"/>
              <a:chOff x="1845372" y="3212970"/>
              <a:chExt cx="2659956" cy="216030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>
                <a:off x="2280348" y="3212970"/>
                <a:ext cx="180000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2270352" y="3429000"/>
                <a:ext cx="180000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1845372" y="342900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1848348" y="321297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4070352" y="342900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4073328" y="321297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Group 106"/>
            <p:cNvGrpSpPr/>
            <p:nvPr/>
          </p:nvGrpSpPr>
          <p:grpSpPr>
            <a:xfrm>
              <a:off x="1434370" y="4995031"/>
              <a:ext cx="1173499" cy="95306"/>
              <a:chOff x="1845372" y="3212970"/>
              <a:chExt cx="2659956" cy="216030"/>
            </a:xfrm>
          </p:grpSpPr>
          <p:cxnSp>
            <p:nvCxnSpPr>
              <p:cNvPr id="108" name="Straight Connector 107"/>
              <p:cNvCxnSpPr/>
              <p:nvPr/>
            </p:nvCxnSpPr>
            <p:spPr>
              <a:xfrm>
                <a:off x="2280348" y="3212970"/>
                <a:ext cx="180000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2270352" y="3429000"/>
                <a:ext cx="180000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1845372" y="342900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1848348" y="321297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4070352" y="342900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4073328" y="321297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/>
          </p:nvGrpSpPr>
          <p:grpSpPr>
            <a:xfrm>
              <a:off x="2354616" y="3829811"/>
              <a:ext cx="1173499" cy="95306"/>
              <a:chOff x="1845372" y="3212970"/>
              <a:chExt cx="2659956" cy="216030"/>
            </a:xfrm>
          </p:grpSpPr>
          <p:cxnSp>
            <p:nvCxnSpPr>
              <p:cNvPr id="115" name="Straight Connector 114"/>
              <p:cNvCxnSpPr/>
              <p:nvPr/>
            </p:nvCxnSpPr>
            <p:spPr>
              <a:xfrm>
                <a:off x="2280348" y="3212970"/>
                <a:ext cx="180000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2270352" y="3429000"/>
                <a:ext cx="180000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1845372" y="342900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1848348" y="321297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4070352" y="342900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>
                <a:off x="4073328" y="321297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3" name="Group 282"/>
          <p:cNvGrpSpPr/>
          <p:nvPr/>
        </p:nvGrpSpPr>
        <p:grpSpPr>
          <a:xfrm>
            <a:off x="3985759" y="3894293"/>
            <a:ext cx="2304320" cy="1428545"/>
            <a:chOff x="3985759" y="3894293"/>
            <a:chExt cx="2304320" cy="1428545"/>
          </a:xfrm>
        </p:grpSpPr>
        <p:sp>
          <p:nvSpPr>
            <p:cNvPr id="121" name="Rectangle 120"/>
            <p:cNvSpPr/>
            <p:nvPr/>
          </p:nvSpPr>
          <p:spPr>
            <a:xfrm>
              <a:off x="3985759" y="5073380"/>
              <a:ext cx="2304320" cy="249458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5" name="Group 124"/>
            <p:cNvGrpSpPr/>
            <p:nvPr/>
          </p:nvGrpSpPr>
          <p:grpSpPr>
            <a:xfrm rot="5400000">
              <a:off x="3615696" y="4485766"/>
              <a:ext cx="1172186" cy="0"/>
              <a:chOff x="5511456" y="4600387"/>
              <a:chExt cx="1172186" cy="0"/>
            </a:xfrm>
          </p:grpSpPr>
          <p:cxnSp>
            <p:nvCxnSpPr>
              <p:cNvPr id="122" name="Straight Connector 121"/>
              <p:cNvCxnSpPr/>
              <p:nvPr/>
            </p:nvCxnSpPr>
            <p:spPr>
              <a:xfrm>
                <a:off x="5698945" y="4600387"/>
                <a:ext cx="79411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55114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64930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oup 128"/>
            <p:cNvGrpSpPr/>
            <p:nvPr/>
          </p:nvGrpSpPr>
          <p:grpSpPr>
            <a:xfrm rot="5400000">
              <a:off x="3975746" y="4485766"/>
              <a:ext cx="1172186" cy="0"/>
              <a:chOff x="5511456" y="4600387"/>
              <a:chExt cx="1172186" cy="0"/>
            </a:xfrm>
          </p:grpSpPr>
          <p:cxnSp>
            <p:nvCxnSpPr>
              <p:cNvPr id="130" name="Straight Connector 129"/>
              <p:cNvCxnSpPr/>
              <p:nvPr/>
            </p:nvCxnSpPr>
            <p:spPr>
              <a:xfrm>
                <a:off x="5698945" y="4600387"/>
                <a:ext cx="79411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55114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64930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Group 132"/>
            <p:cNvGrpSpPr/>
            <p:nvPr/>
          </p:nvGrpSpPr>
          <p:grpSpPr>
            <a:xfrm rot="5400000">
              <a:off x="4407806" y="4485766"/>
              <a:ext cx="1172186" cy="0"/>
              <a:chOff x="5511456" y="4600387"/>
              <a:chExt cx="1172186" cy="0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>
                <a:off x="5698945" y="4600387"/>
                <a:ext cx="79411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55114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64930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7" name="Group 136"/>
            <p:cNvGrpSpPr/>
            <p:nvPr/>
          </p:nvGrpSpPr>
          <p:grpSpPr>
            <a:xfrm rot="5400000">
              <a:off x="5487956" y="4485766"/>
              <a:ext cx="1172186" cy="0"/>
              <a:chOff x="5511456" y="4600387"/>
              <a:chExt cx="1172186" cy="0"/>
            </a:xfrm>
          </p:grpSpPr>
          <p:cxnSp>
            <p:nvCxnSpPr>
              <p:cNvPr id="138" name="Straight Connector 137"/>
              <p:cNvCxnSpPr/>
              <p:nvPr/>
            </p:nvCxnSpPr>
            <p:spPr>
              <a:xfrm>
                <a:off x="5698945" y="4600387"/>
                <a:ext cx="79411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55114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64930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1" name="Group 140"/>
            <p:cNvGrpSpPr/>
            <p:nvPr/>
          </p:nvGrpSpPr>
          <p:grpSpPr>
            <a:xfrm rot="5400000">
              <a:off x="5199916" y="4485766"/>
              <a:ext cx="1172186" cy="0"/>
              <a:chOff x="5511456" y="4600387"/>
              <a:chExt cx="1172186" cy="0"/>
            </a:xfrm>
          </p:grpSpPr>
          <p:cxnSp>
            <p:nvCxnSpPr>
              <p:cNvPr id="142" name="Straight Connector 141"/>
              <p:cNvCxnSpPr/>
              <p:nvPr/>
            </p:nvCxnSpPr>
            <p:spPr>
              <a:xfrm>
                <a:off x="5698945" y="4600387"/>
                <a:ext cx="79411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55114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64930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Group 144"/>
            <p:cNvGrpSpPr/>
            <p:nvPr/>
          </p:nvGrpSpPr>
          <p:grpSpPr>
            <a:xfrm rot="5400000">
              <a:off x="4983886" y="4481935"/>
              <a:ext cx="1172186" cy="0"/>
              <a:chOff x="5511456" y="4600387"/>
              <a:chExt cx="1172186" cy="0"/>
            </a:xfrm>
          </p:grpSpPr>
          <p:cxnSp>
            <p:nvCxnSpPr>
              <p:cNvPr id="146" name="Straight Connector 145"/>
              <p:cNvCxnSpPr/>
              <p:nvPr/>
            </p:nvCxnSpPr>
            <p:spPr>
              <a:xfrm>
                <a:off x="5698945" y="4600387"/>
                <a:ext cx="79411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55114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64930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Group 148"/>
            <p:cNvGrpSpPr/>
            <p:nvPr/>
          </p:nvGrpSpPr>
          <p:grpSpPr>
            <a:xfrm rot="5400000">
              <a:off x="4695846" y="4481935"/>
              <a:ext cx="1172186" cy="0"/>
              <a:chOff x="5511456" y="4600387"/>
              <a:chExt cx="1172186" cy="0"/>
            </a:xfrm>
          </p:grpSpPr>
          <p:cxnSp>
            <p:nvCxnSpPr>
              <p:cNvPr id="150" name="Straight Connector 149"/>
              <p:cNvCxnSpPr/>
              <p:nvPr/>
            </p:nvCxnSpPr>
            <p:spPr>
              <a:xfrm>
                <a:off x="5698945" y="4600387"/>
                <a:ext cx="79411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55114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64930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" name="Group 152"/>
            <p:cNvGrpSpPr/>
            <p:nvPr/>
          </p:nvGrpSpPr>
          <p:grpSpPr>
            <a:xfrm rot="5400000">
              <a:off x="4188013" y="4495103"/>
              <a:ext cx="1172186" cy="0"/>
              <a:chOff x="5511456" y="4600387"/>
              <a:chExt cx="1172186" cy="0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>
                <a:off x="5698945" y="4600387"/>
                <a:ext cx="79411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55114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64930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" name="Group 156"/>
            <p:cNvGrpSpPr/>
            <p:nvPr/>
          </p:nvGrpSpPr>
          <p:grpSpPr>
            <a:xfrm rot="5400000">
              <a:off x="3759716" y="4480386"/>
              <a:ext cx="1172186" cy="0"/>
              <a:chOff x="5511456" y="4600387"/>
              <a:chExt cx="1172186" cy="0"/>
            </a:xfrm>
          </p:grpSpPr>
          <p:cxnSp>
            <p:nvCxnSpPr>
              <p:cNvPr id="158" name="Straight Connector 157"/>
              <p:cNvCxnSpPr/>
              <p:nvPr/>
            </p:nvCxnSpPr>
            <p:spPr>
              <a:xfrm>
                <a:off x="5698945" y="4600387"/>
                <a:ext cx="79411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5114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4930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66" name="Picture 1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16" y="5702077"/>
            <a:ext cx="3323444" cy="478649"/>
          </a:xfrm>
          <a:prstGeom prst="rect">
            <a:avLst/>
          </a:prstGeom>
        </p:spPr>
      </p:pic>
      <p:sp>
        <p:nvSpPr>
          <p:cNvPr id="178" name="Rectangle 177"/>
          <p:cNvSpPr/>
          <p:nvPr/>
        </p:nvSpPr>
        <p:spPr>
          <a:xfrm>
            <a:off x="278065" y="1598769"/>
            <a:ext cx="3409516" cy="492666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Rectangle 186"/>
          <p:cNvSpPr/>
          <p:nvPr/>
        </p:nvSpPr>
        <p:spPr>
          <a:xfrm>
            <a:off x="3829824" y="1598769"/>
            <a:ext cx="2588692" cy="492666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9" name="TextBox 188"/>
          <p:cNvSpPr txBox="1"/>
          <p:nvPr/>
        </p:nvSpPr>
        <p:spPr>
          <a:xfrm>
            <a:off x="770898" y="1829014"/>
            <a:ext cx="2570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Library Generation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4446094" y="1737749"/>
            <a:ext cx="154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Attach to </a:t>
            </a:r>
            <a:br>
              <a:rPr lang="en-GB" sz="2400" b="1" dirty="0"/>
            </a:br>
            <a:r>
              <a:rPr lang="en-GB" sz="2400" b="1" dirty="0"/>
              <a:t>Flow Cell</a:t>
            </a:r>
          </a:p>
        </p:txBody>
      </p:sp>
      <p:sp>
        <p:nvSpPr>
          <p:cNvPr id="198" name="Rectangle 197"/>
          <p:cNvSpPr/>
          <p:nvPr/>
        </p:nvSpPr>
        <p:spPr>
          <a:xfrm>
            <a:off x="6755793" y="5941402"/>
            <a:ext cx="2304320" cy="249458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1" name="Group 210"/>
          <p:cNvGrpSpPr/>
          <p:nvPr/>
        </p:nvGrpSpPr>
        <p:grpSpPr>
          <a:xfrm rot="5400000" flipV="1">
            <a:off x="5732245" y="4516896"/>
            <a:ext cx="2804650" cy="45719"/>
            <a:chOff x="5511456" y="4600387"/>
            <a:chExt cx="1172186" cy="0"/>
          </a:xfrm>
        </p:grpSpPr>
        <p:cxnSp>
          <p:nvCxnSpPr>
            <p:cNvPr id="212" name="Straight Connector 211"/>
            <p:cNvCxnSpPr/>
            <p:nvPr/>
          </p:nvCxnSpPr>
          <p:spPr>
            <a:xfrm>
              <a:off x="5698945" y="4600387"/>
              <a:ext cx="794110" cy="0"/>
            </a:xfrm>
            <a:prstGeom prst="line">
              <a:avLst/>
            </a:prstGeom>
            <a:ln w="190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5511456" y="4600387"/>
              <a:ext cx="190586" cy="0"/>
            </a:xfrm>
            <a:prstGeom prst="line">
              <a:avLst/>
            </a:prstGeom>
            <a:ln w="190500">
              <a:solidFill>
                <a:srgbClr val="A9A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>
              <a:off x="6493056" y="4600387"/>
              <a:ext cx="190586" cy="0"/>
            </a:xfrm>
            <a:prstGeom prst="line">
              <a:avLst/>
            </a:prstGeom>
            <a:ln w="190500">
              <a:solidFill>
                <a:srgbClr val="A9A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7" name="Straight Connector 236"/>
          <p:cNvCxnSpPr/>
          <p:nvPr/>
        </p:nvCxnSpPr>
        <p:spPr>
          <a:xfrm rot="5400000" flipV="1">
            <a:off x="6380415" y="4543460"/>
            <a:ext cx="1900040" cy="0"/>
          </a:xfrm>
          <a:prstGeom prst="line">
            <a:avLst/>
          </a:prstGeom>
          <a:ln w="1905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 flipH="1" flipV="1">
            <a:off x="7330435" y="3504442"/>
            <a:ext cx="229" cy="1989146"/>
          </a:xfrm>
          <a:prstGeom prst="line">
            <a:avLst/>
          </a:prstGeom>
          <a:ln w="190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Oval 251"/>
          <p:cNvSpPr/>
          <p:nvPr/>
        </p:nvSpPr>
        <p:spPr>
          <a:xfrm rot="16200000">
            <a:off x="7506123" y="4957847"/>
            <a:ext cx="514355" cy="1037098"/>
          </a:xfrm>
          <a:prstGeom prst="ellipse">
            <a:avLst/>
          </a:prstGeom>
          <a:solidFill>
            <a:srgbClr val="FFC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DNAP</a:t>
            </a:r>
          </a:p>
        </p:txBody>
      </p:sp>
      <p:sp>
        <p:nvSpPr>
          <p:cNvPr id="253" name="Rectangle 252"/>
          <p:cNvSpPr/>
          <p:nvPr/>
        </p:nvSpPr>
        <p:spPr>
          <a:xfrm>
            <a:off x="6539584" y="1602367"/>
            <a:ext cx="2659011" cy="492306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GB" dirty="0"/>
              <a:t>Illumina Sequencing: An Overview</a:t>
            </a:r>
          </a:p>
        </p:txBody>
      </p:sp>
      <p:sp>
        <p:nvSpPr>
          <p:cNvPr id="268" name="Rectangle 267"/>
          <p:cNvSpPr/>
          <p:nvPr/>
        </p:nvSpPr>
        <p:spPr>
          <a:xfrm>
            <a:off x="9309689" y="1602119"/>
            <a:ext cx="2659011" cy="492331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2" name="Group 281"/>
          <p:cNvGrpSpPr/>
          <p:nvPr/>
        </p:nvGrpSpPr>
        <p:grpSpPr>
          <a:xfrm>
            <a:off x="9513719" y="3605588"/>
            <a:ext cx="2250950" cy="1467792"/>
            <a:chOff x="9546425" y="3909177"/>
            <a:chExt cx="2250950" cy="1467792"/>
          </a:xfrm>
        </p:grpSpPr>
        <p:cxnSp>
          <p:nvCxnSpPr>
            <p:cNvPr id="261" name="Straight Connector 260"/>
            <p:cNvCxnSpPr/>
            <p:nvPr/>
          </p:nvCxnSpPr>
          <p:spPr>
            <a:xfrm flipV="1">
              <a:off x="9546425" y="4210193"/>
              <a:ext cx="1900040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flipV="1">
              <a:off x="9783890" y="4517847"/>
              <a:ext cx="1900040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flipV="1">
              <a:off x="9546425" y="4864372"/>
              <a:ext cx="1900040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flipV="1">
              <a:off x="9897335" y="5100866"/>
              <a:ext cx="1900040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 flipV="1">
              <a:off x="9897335" y="3909177"/>
              <a:ext cx="1900040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flipV="1">
              <a:off x="9546425" y="5376969"/>
              <a:ext cx="1900040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5" name="Right Arrow 274"/>
          <p:cNvSpPr/>
          <p:nvPr/>
        </p:nvSpPr>
        <p:spPr>
          <a:xfrm>
            <a:off x="3687581" y="1817858"/>
            <a:ext cx="406298" cy="484632"/>
          </a:xfrm>
          <a:prstGeom prst="rightArrow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" name="Right Arrow 275"/>
          <p:cNvSpPr/>
          <p:nvPr/>
        </p:nvSpPr>
        <p:spPr>
          <a:xfrm>
            <a:off x="6418516" y="1774299"/>
            <a:ext cx="406298" cy="484632"/>
          </a:xfrm>
          <a:prstGeom prst="rightArrow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7" name="Right Arrow 276"/>
          <p:cNvSpPr/>
          <p:nvPr/>
        </p:nvSpPr>
        <p:spPr>
          <a:xfrm>
            <a:off x="9210357" y="1812330"/>
            <a:ext cx="406298" cy="484632"/>
          </a:xfrm>
          <a:prstGeom prst="rightArrow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TextBox 278"/>
          <p:cNvSpPr txBox="1"/>
          <p:nvPr/>
        </p:nvSpPr>
        <p:spPr>
          <a:xfrm>
            <a:off x="6945478" y="1737750"/>
            <a:ext cx="2114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Sequence by Synthesis (SBS)</a:t>
            </a:r>
          </a:p>
        </p:txBody>
      </p:sp>
      <p:sp>
        <p:nvSpPr>
          <p:cNvPr id="280" name="TextBox 279"/>
          <p:cNvSpPr txBox="1"/>
          <p:nvPr/>
        </p:nvSpPr>
        <p:spPr>
          <a:xfrm>
            <a:off x="9886442" y="1728327"/>
            <a:ext cx="1812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Sequencing Reads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36AD26C8-6013-4169-BD78-00B1FCF43341}"/>
              </a:ext>
            </a:extLst>
          </p:cNvPr>
          <p:cNvGrpSpPr/>
          <p:nvPr/>
        </p:nvGrpSpPr>
        <p:grpSpPr>
          <a:xfrm>
            <a:off x="10138190" y="5309874"/>
            <a:ext cx="1080000" cy="1080000"/>
            <a:chOff x="1021742" y="1396457"/>
            <a:chExt cx="1080000" cy="1080000"/>
          </a:xfrm>
          <a:solidFill>
            <a:srgbClr val="92D050"/>
          </a:solidFill>
        </p:grpSpPr>
        <p:pic>
          <p:nvPicPr>
            <p:cNvPr id="162" name="Graphic 161" descr="Paper">
              <a:extLst>
                <a:ext uri="{FF2B5EF4-FFF2-40B4-BE49-F238E27FC236}">
                  <a16:creationId xmlns:a16="http://schemas.microsoft.com/office/drawing/2014/main" id="{F14E9ADF-FD27-4F9B-A889-97A421B67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21742" y="1396457"/>
              <a:ext cx="1080000" cy="1080000"/>
            </a:xfrm>
            <a:prstGeom prst="rect">
              <a:avLst/>
            </a:prstGeom>
          </p:spPr>
        </p:pic>
        <p:pic>
          <p:nvPicPr>
            <p:cNvPr id="163" name="Graphic 162" descr="DNA">
              <a:extLst>
                <a:ext uri="{FF2B5EF4-FFF2-40B4-BE49-F238E27FC236}">
                  <a16:creationId xmlns:a16="http://schemas.microsoft.com/office/drawing/2014/main" id="{C22BE7B2-EE27-405D-A714-B20E5961F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01459" y="1726446"/>
              <a:ext cx="489123" cy="4891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271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1.25E-6 -0.2745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72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-2.08333E-6 -0.2967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animBg="1"/>
      <p:bldP spid="187" grpId="0" animBg="1"/>
      <p:bldP spid="189" grpId="0"/>
      <p:bldP spid="191" grpId="0"/>
      <p:bldP spid="198" grpId="0" animBg="1"/>
      <p:bldP spid="252" grpId="0" animBg="1"/>
      <p:bldP spid="252" grpId="1" animBg="1"/>
      <p:bldP spid="253" grpId="0" animBg="1"/>
      <p:bldP spid="268" grpId="0" animBg="1"/>
      <p:bldP spid="275" grpId="0" animBg="1"/>
      <p:bldP spid="276" grpId="0" animBg="1"/>
      <p:bldP spid="277" grpId="0" animBg="1"/>
      <p:bldP spid="279" grpId="0"/>
      <p:bldP spid="280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3" r="484"/>
          <a:stretch/>
        </p:blipFill>
        <p:spPr>
          <a:xfrm>
            <a:off x="6026757" y="2144209"/>
            <a:ext cx="6118083" cy="3989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45"/>
            <a:ext cx="12192000" cy="1143000"/>
          </a:xfrm>
        </p:spPr>
        <p:txBody>
          <a:bodyPr>
            <a:normAutofit/>
          </a:bodyPr>
          <a:lstStyle/>
          <a:p>
            <a:r>
              <a:rPr lang="en-GB" dirty="0"/>
              <a:t>Bias Composition Throughout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420118" y="6329538"/>
            <a:ext cx="3024420" cy="523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Very low diversity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62CB03-A66D-4A7C-BF38-68D64540773F}"/>
              </a:ext>
            </a:extLst>
          </p:cNvPr>
          <p:cNvSpPr/>
          <p:nvPr/>
        </p:nvSpPr>
        <p:spPr>
          <a:xfrm>
            <a:off x="1199320" y="6310488"/>
            <a:ext cx="6362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Proportional biases of bases at specific positions: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/>
          <a:stretch/>
        </p:blipFill>
        <p:spPr>
          <a:xfrm>
            <a:off x="119170" y="2117475"/>
            <a:ext cx="5825254" cy="4111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60891" y="961361"/>
            <a:ext cx="4070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ea typeface="+mj-ea"/>
                <a:cs typeface="+mj-cs"/>
              </a:rPr>
              <a:t>Concern or Expected</a:t>
            </a:r>
            <a:endParaRPr lang="en-GB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CF697E-1A52-4452-A9E1-8A6C37058E48}"/>
              </a:ext>
            </a:extLst>
          </p:cNvPr>
          <p:cNvSpPr/>
          <p:nvPr/>
        </p:nvSpPr>
        <p:spPr>
          <a:xfrm>
            <a:off x="8355500" y="1663494"/>
            <a:ext cx="1361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Amplicon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F697E-1A52-4452-A9E1-8A6C37058E48}"/>
              </a:ext>
            </a:extLst>
          </p:cNvPr>
          <p:cNvSpPr/>
          <p:nvPr/>
        </p:nvSpPr>
        <p:spPr>
          <a:xfrm>
            <a:off x="1772450" y="1663494"/>
            <a:ext cx="2307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Wrong Sequence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44D096-6B7F-4793-9E0C-5B6E5338EA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59" r="40409" b="87432"/>
          <a:stretch/>
        </p:blipFill>
        <p:spPr>
          <a:xfrm>
            <a:off x="181649" y="287865"/>
            <a:ext cx="1611151" cy="6927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ECE838-88B4-4C8C-B0AB-117BD21C1FD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20" t="52644" r="85791" b="41523"/>
          <a:stretch/>
        </p:blipFill>
        <p:spPr>
          <a:xfrm>
            <a:off x="1009855" y="1001740"/>
            <a:ext cx="675670" cy="6464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E56B7DC-C6E6-44BA-9364-7CA5C46D822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729" t="38721" r="85220" b="55182"/>
          <a:stretch/>
        </p:blipFill>
        <p:spPr>
          <a:xfrm>
            <a:off x="320013" y="998458"/>
            <a:ext cx="625277" cy="64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9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8200"/>
          </a:xfrm>
        </p:spPr>
        <p:txBody>
          <a:bodyPr>
            <a:normAutofit/>
          </a:bodyPr>
          <a:lstStyle/>
          <a:p>
            <a:r>
              <a:rPr lang="en-GB" dirty="0"/>
              <a:t>Bias Composition Throughout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09575" y="6366212"/>
            <a:ext cx="6172840" cy="584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Consistent disproportional expression of bases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7"/>
          <a:stretch/>
        </p:blipFill>
        <p:spPr>
          <a:xfrm>
            <a:off x="2803560" y="1846667"/>
            <a:ext cx="6584877" cy="45195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60888" y="764630"/>
            <a:ext cx="4070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ea typeface="+mj-ea"/>
                <a:cs typeface="+mj-cs"/>
              </a:rPr>
              <a:t>Concern or Expected</a:t>
            </a:r>
            <a:endParaRPr lang="en-GB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CF697E-1A52-4452-A9E1-8A6C37058E48}"/>
              </a:ext>
            </a:extLst>
          </p:cNvPr>
          <p:cNvSpPr/>
          <p:nvPr/>
        </p:nvSpPr>
        <p:spPr>
          <a:xfrm>
            <a:off x="5617403" y="1469270"/>
            <a:ext cx="957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WGBS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44D096-6B7F-4793-9E0C-5B6E5338EA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59" r="40409" b="87432"/>
          <a:stretch/>
        </p:blipFill>
        <p:spPr>
          <a:xfrm>
            <a:off x="181649" y="287865"/>
            <a:ext cx="1611151" cy="6927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ECE838-88B4-4C8C-B0AB-117BD21C1F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20" t="52644" r="85791" b="41523"/>
          <a:stretch/>
        </p:blipFill>
        <p:spPr>
          <a:xfrm>
            <a:off x="1009855" y="1001740"/>
            <a:ext cx="675670" cy="6464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56B7DC-C6E6-44BA-9364-7CA5C46D822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29" t="38721" r="85220" b="55182"/>
          <a:stretch/>
        </p:blipFill>
        <p:spPr>
          <a:xfrm>
            <a:off x="320013" y="998458"/>
            <a:ext cx="625277" cy="64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9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20"/>
            <a:ext cx="12192000" cy="977640"/>
          </a:xfrm>
        </p:spPr>
        <p:txBody>
          <a:bodyPr>
            <a:normAutofit/>
          </a:bodyPr>
          <a:lstStyle/>
          <a:p>
            <a:r>
              <a:rPr lang="en-GB" dirty="0"/>
              <a:t>Bias Composition at 5’ end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80392" y="6067580"/>
            <a:ext cx="9325295" cy="532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Proportional biases of bases at the start of a read: A preferred start site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0"/>
          <a:stretch/>
        </p:blipFill>
        <p:spPr>
          <a:xfrm>
            <a:off x="350443" y="1980092"/>
            <a:ext cx="5702545" cy="40395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2"/>
          <a:stretch/>
        </p:blipFill>
        <p:spPr>
          <a:xfrm>
            <a:off x="6220970" y="1980420"/>
            <a:ext cx="5708240" cy="4039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5CF697E-1A52-4452-A9E1-8A6C37058E48}"/>
              </a:ext>
            </a:extLst>
          </p:cNvPr>
          <p:cNvSpPr/>
          <p:nvPr/>
        </p:nvSpPr>
        <p:spPr>
          <a:xfrm>
            <a:off x="7246672" y="1511094"/>
            <a:ext cx="3656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RRBS – Restriction Start Site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CF697E-1A52-4452-A9E1-8A6C37058E48}"/>
              </a:ext>
            </a:extLst>
          </p:cNvPr>
          <p:cNvSpPr/>
          <p:nvPr/>
        </p:nvSpPr>
        <p:spPr>
          <a:xfrm>
            <a:off x="1795112" y="1511094"/>
            <a:ext cx="2813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ATAC – Transposases </a:t>
            </a:r>
          </a:p>
        </p:txBody>
      </p:sp>
      <p:sp>
        <p:nvSpPr>
          <p:cNvPr id="9" name="Rectangle 8"/>
          <p:cNvSpPr/>
          <p:nvPr/>
        </p:nvSpPr>
        <p:spPr>
          <a:xfrm>
            <a:off x="4060888" y="764630"/>
            <a:ext cx="4070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ea typeface="+mj-ea"/>
                <a:cs typeface="+mj-cs"/>
              </a:rPr>
              <a:t>Concern or Expected</a:t>
            </a:r>
            <a:endParaRPr lang="en-GB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44D096-6B7F-4793-9E0C-5B6E5338EA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59" r="40409" b="87432"/>
          <a:stretch/>
        </p:blipFill>
        <p:spPr>
          <a:xfrm>
            <a:off x="181649" y="287865"/>
            <a:ext cx="1611151" cy="6927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ECE838-88B4-4C8C-B0AB-117BD21C1FD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20" t="52644" r="85791" b="41523"/>
          <a:stretch/>
        </p:blipFill>
        <p:spPr>
          <a:xfrm>
            <a:off x="1009855" y="1001740"/>
            <a:ext cx="675670" cy="6464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56B7DC-C6E6-44BA-9364-7CA5C46D822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729" t="38721" r="85220" b="55182"/>
          <a:stretch/>
        </p:blipFill>
        <p:spPr>
          <a:xfrm>
            <a:off x="320013" y="998458"/>
            <a:ext cx="625277" cy="64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9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176"/>
            <a:ext cx="12192000" cy="964012"/>
          </a:xfrm>
        </p:spPr>
        <p:txBody>
          <a:bodyPr>
            <a:normAutofit/>
          </a:bodyPr>
          <a:lstStyle/>
          <a:p>
            <a:r>
              <a:rPr lang="en-GB" dirty="0"/>
              <a:t>Bias Composition at 3’ end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2C9E727-D5AF-426A-AD0B-3DA4AE371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167" y="6081560"/>
            <a:ext cx="5453652" cy="776440"/>
          </a:xfrm>
          <a:prstGeom prst="rect">
            <a:avLst/>
          </a:prstGeom>
        </p:spPr>
      </p:pic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78599A74-FC62-44DE-93B2-28D408611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678" y="1628750"/>
            <a:ext cx="9973385" cy="532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Proportional biases of bases at the end of a read: consistent closing sequence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56BB3D-B3AC-488C-ABA5-0DDBC88171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/>
          <a:stretch/>
        </p:blipFill>
        <p:spPr>
          <a:xfrm>
            <a:off x="388028" y="2211914"/>
            <a:ext cx="5473809" cy="38631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3" y="2216494"/>
            <a:ext cx="6055455" cy="37264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60884" y="838399"/>
            <a:ext cx="4070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ea typeface="+mj-ea"/>
                <a:cs typeface="+mj-cs"/>
              </a:rPr>
              <a:t>Concern or Expected</a:t>
            </a:r>
            <a:endParaRPr lang="en-GB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44D096-6B7F-4793-9E0C-5B6E5338EA4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59" r="40409" b="87432"/>
          <a:stretch/>
        </p:blipFill>
        <p:spPr>
          <a:xfrm>
            <a:off x="181649" y="287865"/>
            <a:ext cx="1611151" cy="6927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ECE838-88B4-4C8C-B0AB-117BD21C1FD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20" t="52644" r="85791" b="41523"/>
          <a:stretch/>
        </p:blipFill>
        <p:spPr>
          <a:xfrm>
            <a:off x="1009855" y="1001740"/>
            <a:ext cx="675670" cy="6464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56B7DC-C6E6-44BA-9364-7CA5C46D822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729" t="38721" r="85220" b="55182"/>
          <a:stretch/>
        </p:blipFill>
        <p:spPr>
          <a:xfrm>
            <a:off x="320013" y="998458"/>
            <a:ext cx="625277" cy="64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7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C333732-0348-4D15-8C09-DA53FA93C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909" y="2060810"/>
            <a:ext cx="4946302" cy="708686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E20E3F3-4374-45F4-9456-1985F577E583}"/>
              </a:ext>
            </a:extLst>
          </p:cNvPr>
          <p:cNvCxnSpPr>
            <a:cxnSpLocks/>
          </p:cNvCxnSpPr>
          <p:nvPr/>
        </p:nvCxnSpPr>
        <p:spPr>
          <a:xfrm>
            <a:off x="5696890" y="2446884"/>
            <a:ext cx="86412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C56BB3D-B3AC-488C-ABA5-0DDBC88171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/>
          <a:stretch/>
        </p:blipFill>
        <p:spPr>
          <a:xfrm>
            <a:off x="689679" y="2228312"/>
            <a:ext cx="5184000" cy="36586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9CEA87-C12B-4C6D-B13B-BDDDFD9941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/>
          <a:stretch/>
        </p:blipFill>
        <p:spPr>
          <a:xfrm>
            <a:off x="6528060" y="2741675"/>
            <a:ext cx="5184000" cy="366459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1176"/>
            <a:ext cx="12192000" cy="964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Bias Composition at 3’ end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4060884" y="838399"/>
            <a:ext cx="4070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ea typeface="+mj-ea"/>
                <a:cs typeface="+mj-cs"/>
              </a:rPr>
              <a:t>Concern or Expected</a:t>
            </a:r>
            <a:endParaRPr lang="en-GB" sz="1400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78599A74-FC62-44DE-93B2-28D408611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678" y="1628750"/>
            <a:ext cx="9973385" cy="532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Proportional biases of bases at the end of a read: consistent closing sequence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984490" y="6362875"/>
            <a:ext cx="7218280" cy="49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GB" sz="2400" dirty="0"/>
              <a:t>Bioinformatics processing can also influence QC metrics!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44D096-6B7F-4793-9E0C-5B6E5338EA4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59" r="40409" b="87432"/>
          <a:stretch/>
        </p:blipFill>
        <p:spPr>
          <a:xfrm>
            <a:off x="191180" y="198376"/>
            <a:ext cx="1611151" cy="6927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ECE838-88B4-4C8C-B0AB-117BD21C1FD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20" t="52644" r="85791" b="41523"/>
          <a:stretch/>
        </p:blipFill>
        <p:spPr>
          <a:xfrm>
            <a:off x="1019386" y="912251"/>
            <a:ext cx="675670" cy="6464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56B7DC-C6E6-44BA-9364-7CA5C46D822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729" t="38721" r="85220" b="55182"/>
          <a:stretch/>
        </p:blipFill>
        <p:spPr>
          <a:xfrm>
            <a:off x="329544" y="908969"/>
            <a:ext cx="625277" cy="64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8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97BADDF1-D0E6-48E5-8747-29B6382D4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1118"/>
            <a:ext cx="10972800" cy="877045"/>
          </a:xfrm>
        </p:spPr>
        <p:txBody>
          <a:bodyPr>
            <a:normAutofit/>
          </a:bodyPr>
          <a:lstStyle/>
          <a:p>
            <a:r>
              <a:rPr lang="en-GB" dirty="0"/>
              <a:t>Library Dependent QC Metrics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2B2EB94-5E91-4DBA-A624-7EC959A8EF23}"/>
              </a:ext>
            </a:extLst>
          </p:cNvPr>
          <p:cNvSpPr txBox="1">
            <a:spLocks/>
          </p:cNvSpPr>
          <p:nvPr/>
        </p:nvSpPr>
        <p:spPr>
          <a:xfrm>
            <a:off x="2368294" y="2788746"/>
            <a:ext cx="3382458" cy="630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GC Content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8D07103-4B1E-48B7-9212-2EEFCC2882E1}"/>
              </a:ext>
            </a:extLst>
          </p:cNvPr>
          <p:cNvSpPr/>
          <p:nvPr/>
        </p:nvSpPr>
        <p:spPr>
          <a:xfrm>
            <a:off x="2371919" y="3990465"/>
            <a:ext cx="34950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</a:rPr>
              <a:t>Base Composition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E46EB28-7B96-45EF-BFDF-AF42E5428015}"/>
              </a:ext>
            </a:extLst>
          </p:cNvPr>
          <p:cNvSpPr/>
          <p:nvPr/>
        </p:nvSpPr>
        <p:spPr>
          <a:xfrm>
            <a:off x="2374409" y="5168652"/>
            <a:ext cx="2571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prstClr val="black"/>
                </a:solidFill>
              </a:rPr>
              <a:t>Duplication</a:t>
            </a:r>
            <a:endParaRPr lang="en-GB" sz="20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850" y="2495639"/>
            <a:ext cx="1800523" cy="1110182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6744091" y="5507129"/>
            <a:ext cx="2833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b="1" dirty="0">
                <a:solidFill>
                  <a:srgbClr val="FF9E12"/>
                </a:solidFill>
              </a:rPr>
              <a:t>G</a:t>
            </a:r>
            <a:r>
              <a:rPr lang="en-GB" b="1" dirty="0">
                <a:solidFill>
                  <a:srgbClr val="009900"/>
                </a:solidFill>
              </a:rPr>
              <a:t>A</a:t>
            </a:r>
            <a:r>
              <a:rPr lang="en-GB" b="1" dirty="0">
                <a:solidFill>
                  <a:srgbClr val="7030A0"/>
                </a:solidFill>
              </a:rPr>
              <a:t>T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GB" b="1" dirty="0">
                <a:solidFill>
                  <a:srgbClr val="7030A0"/>
                </a:solidFill>
              </a:rPr>
              <a:t>T</a:t>
            </a:r>
            <a:r>
              <a:rPr lang="en-GB" b="1" dirty="0">
                <a:solidFill>
                  <a:srgbClr val="009900"/>
                </a:solidFill>
              </a:rPr>
              <a:t>A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GB" b="1" dirty="0">
                <a:solidFill>
                  <a:srgbClr val="FF9E12"/>
                </a:solidFill>
              </a:rPr>
              <a:t>G</a:t>
            </a:r>
            <a:r>
              <a:rPr lang="en-GB" b="1" dirty="0">
                <a:solidFill>
                  <a:srgbClr val="009900"/>
                </a:solidFill>
              </a:rPr>
              <a:t>A</a:t>
            </a:r>
            <a:r>
              <a:rPr lang="en-GB" b="1" dirty="0">
                <a:solidFill>
                  <a:srgbClr val="FF9E12"/>
                </a:solidFill>
              </a:rPr>
              <a:t>G</a:t>
            </a:r>
            <a:r>
              <a:rPr lang="en-GB" b="1" dirty="0">
                <a:solidFill>
                  <a:srgbClr val="7030A0"/>
                </a:solidFill>
              </a:rPr>
              <a:t>TT</a:t>
            </a:r>
            <a:r>
              <a:rPr lang="en-GB" b="1" dirty="0">
                <a:solidFill>
                  <a:srgbClr val="009900"/>
                </a:solidFill>
              </a:rPr>
              <a:t>A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GB" b="1" dirty="0">
                <a:solidFill>
                  <a:srgbClr val="FF9E12"/>
                </a:solidFill>
              </a:rPr>
              <a:t>G</a:t>
            </a:r>
            <a:r>
              <a:rPr lang="en-GB" b="1" dirty="0">
                <a:solidFill>
                  <a:srgbClr val="009900"/>
                </a:solidFill>
              </a:rPr>
              <a:t>A</a:t>
            </a:r>
            <a:r>
              <a:rPr lang="en-GB" b="1" dirty="0">
                <a:solidFill>
                  <a:srgbClr val="7030A0"/>
                </a:solidFill>
              </a:rPr>
              <a:t>T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GB" b="1" dirty="0">
                <a:solidFill>
                  <a:srgbClr val="009900"/>
                </a:solidFill>
              </a:rPr>
              <a:t>A</a:t>
            </a:r>
            <a:r>
              <a:rPr lang="en-GB" b="1" dirty="0">
                <a:solidFill>
                  <a:srgbClr val="FF9E12"/>
                </a:solidFill>
              </a:rPr>
              <a:t>G</a:t>
            </a:r>
            <a:r>
              <a:rPr lang="en-GB" b="1" dirty="0">
                <a:solidFill>
                  <a:srgbClr val="7030A0"/>
                </a:solidFill>
              </a:rPr>
              <a:t>T</a:t>
            </a:r>
            <a:endParaRPr lang="en-GB" b="1" dirty="0">
              <a:solidFill>
                <a:srgbClr val="0099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744091" y="5260831"/>
            <a:ext cx="2833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b="1">
                <a:solidFill>
                  <a:srgbClr val="FF9E12"/>
                </a:solidFill>
              </a:rPr>
              <a:t>G</a:t>
            </a:r>
            <a:r>
              <a:rPr lang="en-GB" b="1">
                <a:solidFill>
                  <a:srgbClr val="009900"/>
                </a:solidFill>
              </a:rPr>
              <a:t>A</a:t>
            </a:r>
            <a:r>
              <a:rPr lang="en-GB" b="1">
                <a:solidFill>
                  <a:srgbClr val="7030A0"/>
                </a:solidFill>
              </a:rPr>
              <a:t>T</a:t>
            </a:r>
            <a:r>
              <a:rPr lang="en-GB" b="1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GB" b="1">
                <a:solidFill>
                  <a:srgbClr val="7030A0"/>
                </a:solidFill>
              </a:rPr>
              <a:t>T</a:t>
            </a:r>
            <a:r>
              <a:rPr lang="en-GB" b="1">
                <a:solidFill>
                  <a:srgbClr val="009900"/>
                </a:solidFill>
              </a:rPr>
              <a:t>A</a:t>
            </a:r>
            <a:r>
              <a:rPr lang="en-GB" b="1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GB" b="1">
                <a:solidFill>
                  <a:srgbClr val="FF9E12"/>
                </a:solidFill>
              </a:rPr>
              <a:t>G</a:t>
            </a:r>
            <a:r>
              <a:rPr lang="en-GB" b="1">
                <a:solidFill>
                  <a:srgbClr val="009900"/>
                </a:solidFill>
              </a:rPr>
              <a:t>A</a:t>
            </a:r>
            <a:r>
              <a:rPr lang="en-GB" b="1">
                <a:solidFill>
                  <a:srgbClr val="FF9E12"/>
                </a:solidFill>
              </a:rPr>
              <a:t>G</a:t>
            </a:r>
            <a:r>
              <a:rPr lang="en-GB" b="1">
                <a:solidFill>
                  <a:srgbClr val="7030A0"/>
                </a:solidFill>
              </a:rPr>
              <a:t>TT</a:t>
            </a:r>
            <a:r>
              <a:rPr lang="en-GB" b="1">
                <a:solidFill>
                  <a:srgbClr val="009900"/>
                </a:solidFill>
              </a:rPr>
              <a:t>A</a:t>
            </a:r>
            <a:r>
              <a:rPr lang="en-GB" b="1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GB" b="1">
                <a:solidFill>
                  <a:srgbClr val="FF9E12"/>
                </a:solidFill>
              </a:rPr>
              <a:t>G</a:t>
            </a:r>
            <a:r>
              <a:rPr lang="en-GB" b="1">
                <a:solidFill>
                  <a:srgbClr val="009900"/>
                </a:solidFill>
              </a:rPr>
              <a:t>A</a:t>
            </a:r>
            <a:r>
              <a:rPr lang="en-GB" b="1">
                <a:solidFill>
                  <a:srgbClr val="7030A0"/>
                </a:solidFill>
              </a:rPr>
              <a:t>T</a:t>
            </a:r>
            <a:r>
              <a:rPr lang="en-GB" b="1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GB" b="1">
                <a:solidFill>
                  <a:srgbClr val="009900"/>
                </a:solidFill>
              </a:rPr>
              <a:t>A</a:t>
            </a:r>
            <a:r>
              <a:rPr lang="en-GB" b="1">
                <a:solidFill>
                  <a:srgbClr val="FF9E12"/>
                </a:solidFill>
              </a:rPr>
              <a:t>G</a:t>
            </a:r>
            <a:r>
              <a:rPr lang="en-GB" b="1">
                <a:solidFill>
                  <a:srgbClr val="7030A0"/>
                </a:solidFill>
              </a:rPr>
              <a:t>T</a:t>
            </a:r>
            <a:endParaRPr lang="en-GB" b="1" dirty="0">
              <a:solidFill>
                <a:srgbClr val="0099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744090" y="5753427"/>
            <a:ext cx="2833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b="1" dirty="0">
                <a:solidFill>
                  <a:srgbClr val="FF9E12"/>
                </a:solidFill>
              </a:rPr>
              <a:t>G</a:t>
            </a:r>
            <a:r>
              <a:rPr lang="en-GB" b="1" dirty="0">
                <a:solidFill>
                  <a:srgbClr val="009900"/>
                </a:solidFill>
              </a:rPr>
              <a:t>A</a:t>
            </a:r>
            <a:r>
              <a:rPr lang="en-GB" b="1" dirty="0">
                <a:solidFill>
                  <a:srgbClr val="7030A0"/>
                </a:solidFill>
              </a:rPr>
              <a:t>T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GB" b="1" dirty="0">
                <a:solidFill>
                  <a:srgbClr val="7030A0"/>
                </a:solidFill>
              </a:rPr>
              <a:t>T</a:t>
            </a:r>
            <a:r>
              <a:rPr lang="en-GB" b="1" dirty="0">
                <a:solidFill>
                  <a:srgbClr val="009900"/>
                </a:solidFill>
              </a:rPr>
              <a:t>A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GB" b="1" dirty="0">
                <a:solidFill>
                  <a:srgbClr val="FF9E12"/>
                </a:solidFill>
              </a:rPr>
              <a:t>G</a:t>
            </a:r>
            <a:r>
              <a:rPr lang="en-GB" b="1" dirty="0">
                <a:solidFill>
                  <a:srgbClr val="009900"/>
                </a:solidFill>
              </a:rPr>
              <a:t>A</a:t>
            </a:r>
            <a:r>
              <a:rPr lang="en-GB" b="1" dirty="0">
                <a:solidFill>
                  <a:srgbClr val="FF9E12"/>
                </a:solidFill>
              </a:rPr>
              <a:t>G</a:t>
            </a:r>
            <a:r>
              <a:rPr lang="en-GB" b="1" dirty="0">
                <a:solidFill>
                  <a:srgbClr val="7030A0"/>
                </a:solidFill>
              </a:rPr>
              <a:t>TT</a:t>
            </a:r>
            <a:r>
              <a:rPr lang="en-GB" b="1" dirty="0">
                <a:solidFill>
                  <a:srgbClr val="009900"/>
                </a:solidFill>
              </a:rPr>
              <a:t>A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GB" b="1" dirty="0">
                <a:solidFill>
                  <a:srgbClr val="FF9E12"/>
                </a:solidFill>
              </a:rPr>
              <a:t>G</a:t>
            </a:r>
            <a:r>
              <a:rPr lang="en-GB" b="1" dirty="0">
                <a:solidFill>
                  <a:srgbClr val="009900"/>
                </a:solidFill>
              </a:rPr>
              <a:t>A</a:t>
            </a:r>
            <a:r>
              <a:rPr lang="en-GB" b="1" dirty="0">
                <a:solidFill>
                  <a:srgbClr val="7030A0"/>
                </a:solidFill>
              </a:rPr>
              <a:t>T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GB" b="1" dirty="0">
                <a:solidFill>
                  <a:srgbClr val="009900"/>
                </a:solidFill>
              </a:rPr>
              <a:t>A</a:t>
            </a:r>
            <a:r>
              <a:rPr lang="en-GB" b="1" dirty="0">
                <a:solidFill>
                  <a:srgbClr val="FF9E12"/>
                </a:solidFill>
              </a:rPr>
              <a:t>G</a:t>
            </a:r>
            <a:r>
              <a:rPr lang="en-GB" b="1" dirty="0">
                <a:solidFill>
                  <a:srgbClr val="7030A0"/>
                </a:solidFill>
              </a:rPr>
              <a:t>T</a:t>
            </a:r>
            <a:endParaRPr lang="en-GB" b="1" dirty="0">
              <a:solidFill>
                <a:srgbClr val="0099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744089" y="5005517"/>
            <a:ext cx="2833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b="1" dirty="0">
                <a:solidFill>
                  <a:srgbClr val="FF9E12"/>
                </a:solidFill>
              </a:rPr>
              <a:t>G</a:t>
            </a:r>
            <a:r>
              <a:rPr lang="en-GB" b="1" dirty="0">
                <a:solidFill>
                  <a:srgbClr val="009900"/>
                </a:solidFill>
              </a:rPr>
              <a:t>A</a:t>
            </a:r>
            <a:r>
              <a:rPr lang="en-GB" b="1" dirty="0">
                <a:solidFill>
                  <a:srgbClr val="7030A0"/>
                </a:solidFill>
              </a:rPr>
              <a:t>T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GB" b="1" dirty="0">
                <a:solidFill>
                  <a:srgbClr val="7030A0"/>
                </a:solidFill>
              </a:rPr>
              <a:t>T</a:t>
            </a:r>
            <a:r>
              <a:rPr lang="en-GB" b="1" dirty="0">
                <a:solidFill>
                  <a:srgbClr val="009900"/>
                </a:solidFill>
              </a:rPr>
              <a:t>A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GB" b="1" dirty="0">
                <a:solidFill>
                  <a:srgbClr val="FF9E12"/>
                </a:solidFill>
              </a:rPr>
              <a:t>G</a:t>
            </a:r>
            <a:r>
              <a:rPr lang="en-GB" b="1" dirty="0">
                <a:solidFill>
                  <a:srgbClr val="009900"/>
                </a:solidFill>
              </a:rPr>
              <a:t>A</a:t>
            </a:r>
            <a:r>
              <a:rPr lang="en-GB" b="1" dirty="0">
                <a:solidFill>
                  <a:srgbClr val="FF9E12"/>
                </a:solidFill>
              </a:rPr>
              <a:t>G</a:t>
            </a:r>
            <a:r>
              <a:rPr lang="en-GB" b="1" dirty="0">
                <a:solidFill>
                  <a:srgbClr val="7030A0"/>
                </a:solidFill>
              </a:rPr>
              <a:t>TT</a:t>
            </a:r>
            <a:r>
              <a:rPr lang="en-GB" b="1" dirty="0">
                <a:solidFill>
                  <a:srgbClr val="009900"/>
                </a:solidFill>
              </a:rPr>
              <a:t>A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GB" b="1" dirty="0">
                <a:solidFill>
                  <a:srgbClr val="FF9E12"/>
                </a:solidFill>
              </a:rPr>
              <a:t>G</a:t>
            </a:r>
            <a:r>
              <a:rPr lang="en-GB" b="1" dirty="0">
                <a:solidFill>
                  <a:srgbClr val="009900"/>
                </a:solidFill>
              </a:rPr>
              <a:t>A</a:t>
            </a:r>
            <a:r>
              <a:rPr lang="en-GB" b="1" dirty="0">
                <a:solidFill>
                  <a:srgbClr val="7030A0"/>
                </a:solidFill>
              </a:rPr>
              <a:t>T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GB" b="1" dirty="0">
                <a:solidFill>
                  <a:srgbClr val="009900"/>
                </a:solidFill>
              </a:rPr>
              <a:t>A</a:t>
            </a:r>
            <a:r>
              <a:rPr lang="en-GB" b="1" dirty="0">
                <a:solidFill>
                  <a:srgbClr val="FF9E12"/>
                </a:solidFill>
              </a:rPr>
              <a:t>G</a:t>
            </a:r>
            <a:r>
              <a:rPr lang="en-GB" b="1" dirty="0">
                <a:solidFill>
                  <a:srgbClr val="7030A0"/>
                </a:solidFill>
              </a:rPr>
              <a:t>T</a:t>
            </a:r>
            <a:endParaRPr lang="en-GB" b="1" dirty="0">
              <a:solidFill>
                <a:srgbClr val="0099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235798" y="4074121"/>
            <a:ext cx="964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800" b="1" dirty="0">
                <a:solidFill>
                  <a:schemeClr val="bg1">
                    <a:lumMod val="75000"/>
                  </a:schemeClr>
                </a:solidFill>
              </a:rPr>
              <a:t>GATC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415784" y="3076863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800" b="1" dirty="0">
                <a:solidFill>
                  <a:schemeClr val="bg1">
                    <a:lumMod val="75000"/>
                  </a:schemeClr>
                </a:solidFill>
              </a:rPr>
              <a:t>GC</a:t>
            </a:r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A2B2EB94-5E91-4DBA-A624-7EC959A8EF23}"/>
              </a:ext>
            </a:extLst>
          </p:cNvPr>
          <p:cNvSpPr txBox="1">
            <a:spLocks/>
          </p:cNvSpPr>
          <p:nvPr/>
        </p:nvSpPr>
        <p:spPr>
          <a:xfrm>
            <a:off x="551230" y="1700760"/>
            <a:ext cx="4394360" cy="630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From the Base Sequence:</a:t>
            </a:r>
          </a:p>
        </p:txBody>
      </p:sp>
    </p:spTree>
    <p:extLst>
      <p:ext uri="{BB962C8B-B14F-4D97-AF65-F5344CB8AC3E}">
        <p14:creationId xmlns:p14="http://schemas.microsoft.com/office/powerpoint/2010/main" val="308960589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34870" y="0"/>
            <a:ext cx="10972800" cy="1143000"/>
          </a:xfrm>
        </p:spPr>
        <p:txBody>
          <a:bodyPr/>
          <a:lstStyle/>
          <a:p>
            <a:r>
              <a:rPr lang="en-GB" dirty="0"/>
              <a:t>Duplication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13095" y="5912392"/>
            <a:ext cx="8616350" cy="926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How frequently the exact same sequence appears in your library</a:t>
            </a:r>
          </a:p>
          <a:p>
            <a:pPr>
              <a:spcBef>
                <a:spcPts val="0"/>
              </a:spcBef>
              <a:defRPr/>
            </a:pPr>
            <a:r>
              <a:rPr lang="en-GB" sz="2400" dirty="0"/>
              <a:t>For WGS expect most sequences to be unique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270" y="890392"/>
            <a:ext cx="6696000" cy="50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6904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870" y="137907"/>
            <a:ext cx="10972800" cy="1143000"/>
          </a:xfrm>
        </p:spPr>
        <p:txBody>
          <a:bodyPr/>
          <a:lstStyle/>
          <a:p>
            <a:r>
              <a:rPr lang="en-GB" dirty="0"/>
              <a:t>Duplication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870" y="1412720"/>
            <a:ext cx="10429820" cy="6480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/>
              <a:t>If the exact same sequence appears more than once it could be…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04453" y="3101887"/>
            <a:ext cx="4308970" cy="369332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1204453" y="3101887"/>
            <a:ext cx="43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ATCCGAGCTATTCGGCGAGCTCGCCAGTTACG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04453" y="3677967"/>
            <a:ext cx="4308970" cy="369332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209217" y="4222683"/>
            <a:ext cx="4308970" cy="369332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1204453" y="3677967"/>
            <a:ext cx="43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ATCCGAGCTATTCGGCGAGCTCGCCAGTTACG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04453" y="4210578"/>
            <a:ext cx="43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ATCCGAGCTATTCGGCGAGCTCGCCAGTTACG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750367" y="2372505"/>
            <a:ext cx="2212300" cy="648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/>
              <a:t>Technical: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80807" y="3101887"/>
            <a:ext cx="4308970" cy="369332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7080807" y="3101887"/>
            <a:ext cx="43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ATCCGAGCTATTCGGCGAGCTCGCCAGTTACG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080807" y="3677967"/>
            <a:ext cx="4308970" cy="369332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7085571" y="4222683"/>
            <a:ext cx="4308970" cy="369332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7080807" y="3677967"/>
            <a:ext cx="430897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ATCCGAGCTATTCGGCGAGCTCGCCAGTTACG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80807" y="4210578"/>
            <a:ext cx="430897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ATCCGAGCTATTCGGCGAGCTCGCCAGTTACG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6660377" y="2372505"/>
            <a:ext cx="2212300" cy="648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/>
              <a:t>Coincidental: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115391" y="5112317"/>
            <a:ext cx="462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Deep sequencing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Highly present sequences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Restricted diversity libraries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204453" y="5100541"/>
            <a:ext cx="2563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PCR duplicates</a:t>
            </a:r>
          </a:p>
        </p:txBody>
      </p:sp>
    </p:spTree>
    <p:extLst>
      <p:ext uri="{BB962C8B-B14F-4D97-AF65-F5344CB8AC3E}">
        <p14:creationId xmlns:p14="http://schemas.microsoft.com/office/powerpoint/2010/main" val="203088860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870" y="0"/>
            <a:ext cx="10972800" cy="1143000"/>
          </a:xfrm>
        </p:spPr>
        <p:txBody>
          <a:bodyPr/>
          <a:lstStyle/>
          <a:p>
            <a:r>
              <a:rPr lang="en-GB" dirty="0"/>
              <a:t>Duplication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20" y="6103136"/>
            <a:ext cx="11712780" cy="6206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/>
              <a:t>BUT could have technical duplication with expected coincidental duplication!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560" y="1797201"/>
            <a:ext cx="5640000" cy="423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9" y="1797201"/>
            <a:ext cx="5640000" cy="4230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5CF697E-1A52-4452-A9E1-8A6C37058E48}"/>
              </a:ext>
            </a:extLst>
          </p:cNvPr>
          <p:cNvSpPr/>
          <p:nvPr/>
        </p:nvSpPr>
        <p:spPr>
          <a:xfrm>
            <a:off x="2483740" y="1404481"/>
            <a:ext cx="1279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RNA-</a:t>
            </a:r>
            <a:r>
              <a:rPr lang="en-GB" sz="2400" dirty="0" err="1"/>
              <a:t>Seq</a:t>
            </a:r>
            <a:endParaRPr lang="en-GB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CF697E-1A52-4452-A9E1-8A6C37058E48}"/>
              </a:ext>
            </a:extLst>
          </p:cNvPr>
          <p:cNvSpPr/>
          <p:nvPr/>
        </p:nvSpPr>
        <p:spPr>
          <a:xfrm>
            <a:off x="8284801" y="1404481"/>
            <a:ext cx="1361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Amplicon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060888" y="764630"/>
            <a:ext cx="4070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ea typeface="+mj-ea"/>
                <a:cs typeface="+mj-cs"/>
              </a:rPr>
              <a:t>Concern or Expected</a:t>
            </a:r>
            <a:endParaRPr lang="en-GB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44D096-6B7F-4793-9E0C-5B6E5338EA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59" r="40409" b="87432"/>
          <a:stretch/>
        </p:blipFill>
        <p:spPr>
          <a:xfrm>
            <a:off x="181649" y="287865"/>
            <a:ext cx="1611151" cy="6927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ECE838-88B4-4C8C-B0AB-117BD21C1FD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20" t="52644" r="85791" b="41523"/>
          <a:stretch/>
        </p:blipFill>
        <p:spPr>
          <a:xfrm>
            <a:off x="2621291" y="338495"/>
            <a:ext cx="675670" cy="6464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56B7DC-C6E6-44BA-9364-7CA5C46D822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729" t="38721" r="85220" b="55182"/>
          <a:stretch/>
        </p:blipFill>
        <p:spPr>
          <a:xfrm>
            <a:off x="1931449" y="335213"/>
            <a:ext cx="625277" cy="64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0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Overrepresented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63190"/>
            <a:ext cx="10972800" cy="1797493"/>
          </a:xfrm>
        </p:spPr>
        <p:txBody>
          <a:bodyPr>
            <a:normAutofit/>
          </a:bodyPr>
          <a:lstStyle/>
          <a:p>
            <a:r>
              <a:rPr lang="en-GB" dirty="0"/>
              <a:t>Extreme duplication</a:t>
            </a:r>
          </a:p>
          <a:p>
            <a:r>
              <a:rPr lang="en-GB" dirty="0"/>
              <a:t>The exact same sequence is a significant proportion of the whole library (which might not be duplicated overall)</a:t>
            </a:r>
          </a:p>
        </p:txBody>
      </p:sp>
      <p:sp>
        <p:nvSpPr>
          <p:cNvPr id="4" name="Rectangle 3"/>
          <p:cNvSpPr/>
          <p:nvPr/>
        </p:nvSpPr>
        <p:spPr>
          <a:xfrm>
            <a:off x="4079720" y="4106235"/>
            <a:ext cx="3650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Poly Sequences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079720" y="4797190"/>
            <a:ext cx="38885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Specific Sequences</a:t>
            </a:r>
          </a:p>
        </p:txBody>
      </p:sp>
    </p:spTree>
    <p:extLst>
      <p:ext uri="{BB962C8B-B14F-4D97-AF65-F5344CB8AC3E}">
        <p14:creationId xmlns:p14="http://schemas.microsoft.com/office/powerpoint/2010/main" val="3938843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58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6cdc4d0-2d2a-448e-a558-2187b5f81f5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B25FFAFC2C3B4ABC8D69C5BCDD6AD2" ma:contentTypeVersion="18" ma:contentTypeDescription="Create a new document." ma:contentTypeScope="" ma:versionID="f561ac8365266733dd44e2c8aa0b6945">
  <xsd:schema xmlns:xsd="http://www.w3.org/2001/XMLSchema" xmlns:xs="http://www.w3.org/2001/XMLSchema" xmlns:p="http://schemas.microsoft.com/office/2006/metadata/properties" xmlns:ns3="96cdc4d0-2d2a-448e-a558-2187b5f81f5f" xmlns:ns4="c1148f4e-7c2a-4416-9e0d-43ab14d371df" targetNamespace="http://schemas.microsoft.com/office/2006/metadata/properties" ma:root="true" ma:fieldsID="c0080fc364022935486e3d2edcfcc4b3" ns3:_="" ns4:_="">
    <xsd:import namespace="96cdc4d0-2d2a-448e-a558-2187b5f81f5f"/>
    <xsd:import namespace="c1148f4e-7c2a-4416-9e0d-43ab14d371d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cdc4d0-2d2a-448e-a558-2187b5f81f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148f4e-7c2a-4416-9e0d-43ab14d371d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6110A7-C0CF-4569-9FA6-DEF28B8349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0235F1-51C2-4F77-A604-3742EBB5150F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96cdc4d0-2d2a-448e-a558-2187b5f81f5f"/>
    <ds:schemaRef ds:uri="http://schemas.openxmlformats.org/package/2006/metadata/core-properties"/>
    <ds:schemaRef ds:uri="http://schemas.microsoft.com/office/infopath/2007/PartnerControls"/>
    <ds:schemaRef ds:uri="c1148f4e-7c2a-4416-9e0d-43ab14d371d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00E2401-F889-4043-A479-D3E6775DD1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cdc4d0-2d2a-448e-a558-2187b5f81f5f"/>
    <ds:schemaRef ds:uri="c1148f4e-7c2a-4416-9e0d-43ab14d371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19110</TotalTime>
  <Words>3626</Words>
  <Application>Microsoft Office PowerPoint</Application>
  <PresentationFormat>Widescreen</PresentationFormat>
  <Paragraphs>1052</Paragraphs>
  <Slides>114</Slides>
  <Notes>112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114</vt:i4>
      </vt:variant>
    </vt:vector>
  </HeadingPairs>
  <TitlesOfParts>
    <vt:vector size="121" baseType="lpstr">
      <vt:lpstr>Arial</vt:lpstr>
      <vt:lpstr>Calibri</vt:lpstr>
      <vt:lpstr>Courier New</vt:lpstr>
      <vt:lpstr>Symbol</vt:lpstr>
      <vt:lpstr>Times New Roman</vt:lpstr>
      <vt:lpstr>Wingdings</vt:lpstr>
      <vt:lpstr>Office Theme</vt:lpstr>
      <vt:lpstr>Quality Control for Sequencing Experiments</vt:lpstr>
      <vt:lpstr>Interests in QC</vt:lpstr>
      <vt:lpstr>What is the Point of QC? An Example…</vt:lpstr>
      <vt:lpstr>What is the Point of QC? An Example…</vt:lpstr>
      <vt:lpstr>What is the Point of QC?</vt:lpstr>
      <vt:lpstr>Course Structure</vt:lpstr>
      <vt:lpstr>How Does (Illumina) Sequencing Work?</vt:lpstr>
      <vt:lpstr>Processing Sequencing Data</vt:lpstr>
      <vt:lpstr>Illumina Sequencing: An Overview</vt:lpstr>
      <vt:lpstr>PowerPoint Presentation</vt:lpstr>
      <vt:lpstr>PowerPoint Presentation</vt:lpstr>
      <vt:lpstr>Illumina Sequencing: An Overview</vt:lpstr>
      <vt:lpstr>SBS For a Single Molecule</vt:lpstr>
      <vt:lpstr>SBS For a Single Molecule</vt:lpstr>
      <vt:lpstr>SBS For a Single Molecule</vt:lpstr>
      <vt:lpstr>SBS For a Single Molecule</vt:lpstr>
      <vt:lpstr>Comparing Chemistry</vt:lpstr>
      <vt:lpstr>PowerPoint Presentation</vt:lpstr>
      <vt:lpstr>Flow Cell Imaging</vt:lpstr>
      <vt:lpstr>Real Illumina Sequence Data</vt:lpstr>
      <vt:lpstr>PowerPoint Presentation</vt:lpstr>
      <vt:lpstr>Creating Clusters: Patterned Flow Cells</vt:lpstr>
      <vt:lpstr>Good and Bad things about Clusters</vt:lpstr>
      <vt:lpstr>Different Sequencers, Same Chemistry</vt:lpstr>
      <vt:lpstr>Illumina Sequencing: An Overview</vt:lpstr>
      <vt:lpstr>What Reads Do You Get: Single or Paired?</vt:lpstr>
      <vt:lpstr>PowerPoint Presentation</vt:lpstr>
      <vt:lpstr>So For a Paired End, Single Index Multiplexed Library…. </vt:lpstr>
      <vt:lpstr>FastQ Format Data</vt:lpstr>
      <vt:lpstr>A Single FastQ Entry</vt:lpstr>
      <vt:lpstr>Illumina Header Sections (Line 1)</vt:lpstr>
      <vt:lpstr>Phred Scores (Line 4)</vt:lpstr>
      <vt:lpstr>Phred Score Encoding</vt:lpstr>
      <vt:lpstr>Interpreting Phred Scores</vt:lpstr>
      <vt:lpstr>Interpreting Phred Scores</vt:lpstr>
      <vt:lpstr>Interpreting Phred Scores</vt:lpstr>
      <vt:lpstr>Interpreting Phred Scores</vt:lpstr>
      <vt:lpstr>Interpreting Phred Scores</vt:lpstr>
      <vt:lpstr>Further Processing: Beyond Raw FastQ Files</vt:lpstr>
      <vt:lpstr>Aligned Data – BAM Files</vt:lpstr>
      <vt:lpstr>PowerPoint Presentation</vt:lpstr>
      <vt:lpstr>PowerPoint Presentation</vt:lpstr>
      <vt:lpstr>How QC Programmes Fit Into Processing Pipelines</vt:lpstr>
      <vt:lpstr>QC metrics can we work with</vt:lpstr>
      <vt:lpstr>QC Programmes in Data Processing</vt:lpstr>
      <vt:lpstr>FastQC</vt:lpstr>
      <vt:lpstr>FastQ Screen</vt:lpstr>
      <vt:lpstr>MultiQC</vt:lpstr>
      <vt:lpstr>What can QC tell us?</vt:lpstr>
      <vt:lpstr>Context is Key for QC</vt:lpstr>
      <vt:lpstr>Context is Key for QC</vt:lpstr>
      <vt:lpstr>Assessing Universal Metrics</vt:lpstr>
      <vt:lpstr>Context is Key for QC</vt:lpstr>
      <vt:lpstr>Universal QC Metrics</vt:lpstr>
      <vt:lpstr>Universal QC Metrics</vt:lpstr>
      <vt:lpstr>Demultiplexing: Expectations</vt:lpstr>
      <vt:lpstr>Demultiplexing: Unknown Barcode Sequences</vt:lpstr>
      <vt:lpstr>Demultiplexing: Unknown Barcode Sequences</vt:lpstr>
      <vt:lpstr>Universal QC Metrics</vt:lpstr>
      <vt:lpstr>Base Call Quality: Expectations</vt:lpstr>
      <vt:lpstr>Per Base Sequence Quality Plot</vt:lpstr>
      <vt:lpstr>Base Call Qualities – Problems At Given Cycles</vt:lpstr>
      <vt:lpstr>Diagnosing Less Clear Cut Base Call Problems</vt:lpstr>
      <vt:lpstr>Per Sequence Quality Score Plot</vt:lpstr>
      <vt:lpstr>Diagnosing Less Clear Cut Base Call Problems</vt:lpstr>
      <vt:lpstr>Positional Quality</vt:lpstr>
      <vt:lpstr>Diagnosing Less Clear Cut Base Call Problems</vt:lpstr>
      <vt:lpstr>PowerPoint Presentation</vt:lpstr>
      <vt:lpstr>Universal QC Metrics</vt:lpstr>
      <vt:lpstr>Adapters Content: Expectations</vt:lpstr>
      <vt:lpstr>Measuring Read-though Adapters</vt:lpstr>
      <vt:lpstr>Clean-Up Options (Adapters &amp; Poor Calls)</vt:lpstr>
      <vt:lpstr>Universal QC Metrics</vt:lpstr>
      <vt:lpstr>Mapping: Expectations</vt:lpstr>
      <vt:lpstr>Checking Mapping issues: Library Screening</vt:lpstr>
      <vt:lpstr>Library Screening</vt:lpstr>
      <vt:lpstr>Library Screening</vt:lpstr>
      <vt:lpstr>Library Screening</vt:lpstr>
      <vt:lpstr>Exercise Part 1: Assessing Universal Metrics</vt:lpstr>
      <vt:lpstr>Assessing Library Dependent Metrics</vt:lpstr>
      <vt:lpstr>Context is Key for QC</vt:lpstr>
      <vt:lpstr>Library Dependent QC Metrics</vt:lpstr>
      <vt:lpstr>Library Dependent QC Metrics</vt:lpstr>
      <vt:lpstr>Library GC Content</vt:lpstr>
      <vt:lpstr>Sharp Peaks in GC</vt:lpstr>
      <vt:lpstr>PowerPoint Presentation</vt:lpstr>
      <vt:lpstr>PowerPoint Presentation</vt:lpstr>
      <vt:lpstr>Library Dependent QC Metrics</vt:lpstr>
      <vt:lpstr>Library Base Composition</vt:lpstr>
      <vt:lpstr>Bias Composition Throughout</vt:lpstr>
      <vt:lpstr>Bias Composition Throughout</vt:lpstr>
      <vt:lpstr>Bias Composition at 5’ end</vt:lpstr>
      <vt:lpstr>Bias Composition at 3’ end</vt:lpstr>
      <vt:lpstr>PowerPoint Presentation</vt:lpstr>
      <vt:lpstr>Library Dependent QC Metrics</vt:lpstr>
      <vt:lpstr>Duplication</vt:lpstr>
      <vt:lpstr>Duplication</vt:lpstr>
      <vt:lpstr>Duplication</vt:lpstr>
      <vt:lpstr>Overrepresented Sequences</vt:lpstr>
      <vt:lpstr>Sources of Poly Sequences</vt:lpstr>
      <vt:lpstr>Sources of Poly Sequences</vt:lpstr>
      <vt:lpstr>Overrepresented Specific Sequences</vt:lpstr>
      <vt:lpstr>Overrepresented Specific Sequences</vt:lpstr>
      <vt:lpstr>Exercise Part 2: Assessing Library Dependent Metrics</vt:lpstr>
      <vt:lpstr>Assessing Consistency</vt:lpstr>
      <vt:lpstr>Context is Key for QC</vt:lpstr>
      <vt:lpstr>Aggregated Statistics</vt:lpstr>
      <vt:lpstr>PowerPoint Presentation</vt:lpstr>
      <vt:lpstr>Aggregated Mapping Stats</vt:lpstr>
      <vt:lpstr>Exercise Part 3: Putting it All Together with MultiQC</vt:lpstr>
      <vt:lpstr>Final Thoughts</vt:lpstr>
      <vt:lpstr>Expectations and Observations are Key</vt:lpstr>
      <vt:lpstr>QC In A Nut-Shell</vt:lpstr>
      <vt:lpstr>PowerPoint Presentation</vt:lpstr>
    </vt:vector>
  </TitlesOfParts>
  <Company>The Babraham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Boo Virk</dc:creator>
  <cp:lastModifiedBy>Sarah Inglesfield</cp:lastModifiedBy>
  <cp:revision>853</cp:revision>
  <cp:lastPrinted>2015-05-26T15:51:10Z</cp:lastPrinted>
  <dcterms:created xsi:type="dcterms:W3CDTF">2015-01-28T09:30:49Z</dcterms:created>
  <dcterms:modified xsi:type="dcterms:W3CDTF">2024-11-18T08:55:10Z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0x01010031B25FFAFC2C3B4ABC8D69C5BCDD6AD2</vt:lpwstr>
  </property>
</Properties>
</file>