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8" r:id="rId3"/>
  </p:sldMasterIdLst>
  <p:notesMasterIdLst>
    <p:notesMasterId r:id="rId65"/>
  </p:notesMasterIdLst>
  <p:handoutMasterIdLst>
    <p:handoutMasterId r:id="rId66"/>
  </p:handoutMasterIdLst>
  <p:sldIdLst>
    <p:sldId id="256" r:id="rId4"/>
    <p:sldId id="611" r:id="rId5"/>
    <p:sldId id="612" r:id="rId6"/>
    <p:sldId id="613" r:id="rId7"/>
    <p:sldId id="614" r:id="rId8"/>
    <p:sldId id="615" r:id="rId9"/>
    <p:sldId id="616" r:id="rId10"/>
    <p:sldId id="617" r:id="rId11"/>
    <p:sldId id="666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667" r:id="rId20"/>
    <p:sldId id="668" r:id="rId21"/>
    <p:sldId id="669" r:id="rId22"/>
    <p:sldId id="670" r:id="rId23"/>
    <p:sldId id="626" r:id="rId24"/>
    <p:sldId id="627" r:id="rId25"/>
    <p:sldId id="628" r:id="rId26"/>
    <p:sldId id="629" r:id="rId27"/>
    <p:sldId id="630" r:id="rId28"/>
    <p:sldId id="631" r:id="rId29"/>
    <p:sldId id="632" r:id="rId30"/>
    <p:sldId id="633" r:id="rId31"/>
    <p:sldId id="634" r:id="rId32"/>
    <p:sldId id="635" r:id="rId33"/>
    <p:sldId id="636" r:id="rId34"/>
    <p:sldId id="637" r:id="rId35"/>
    <p:sldId id="638" r:id="rId36"/>
    <p:sldId id="639" r:id="rId37"/>
    <p:sldId id="640" r:id="rId38"/>
    <p:sldId id="641" r:id="rId39"/>
    <p:sldId id="642" r:id="rId40"/>
    <p:sldId id="643" r:id="rId41"/>
    <p:sldId id="644" r:id="rId42"/>
    <p:sldId id="645" r:id="rId43"/>
    <p:sldId id="646" r:id="rId44"/>
    <p:sldId id="647" r:id="rId45"/>
    <p:sldId id="648" r:id="rId46"/>
    <p:sldId id="649" r:id="rId47"/>
    <p:sldId id="650" r:id="rId48"/>
    <p:sldId id="651" r:id="rId49"/>
    <p:sldId id="652" r:id="rId50"/>
    <p:sldId id="653" r:id="rId51"/>
    <p:sldId id="654" r:id="rId52"/>
    <p:sldId id="655" r:id="rId53"/>
    <p:sldId id="656" r:id="rId54"/>
    <p:sldId id="657" r:id="rId55"/>
    <p:sldId id="658" r:id="rId56"/>
    <p:sldId id="659" r:id="rId57"/>
    <p:sldId id="660" r:id="rId58"/>
    <p:sldId id="661" r:id="rId59"/>
    <p:sldId id="662" r:id="rId60"/>
    <p:sldId id="663" r:id="rId61"/>
    <p:sldId id="664" r:id="rId62"/>
    <p:sldId id="665" r:id="rId63"/>
    <p:sldId id="555" r:id="rId6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C"/>
    <a:srgbClr val="FFFFFF"/>
    <a:srgbClr val="CC0099"/>
    <a:srgbClr val="FF33CC"/>
    <a:srgbClr val="FF505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3" autoAdjust="0"/>
    <p:restoredTop sz="93218" autoAdjust="0"/>
  </p:normalViewPr>
  <p:slideViewPr>
    <p:cSldViewPr>
      <p:cViewPr varScale="1">
        <p:scale>
          <a:sx n="127" d="100"/>
          <a:sy n="127" d="100"/>
        </p:scale>
        <p:origin x="102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44" y="0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354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4" y="9429354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94D835-F598-4809-9340-08CDCE65D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1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44" y="0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471"/>
            <a:ext cx="5438776" cy="44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354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44" y="9429354"/>
            <a:ext cx="294534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1BDFB8-29B2-4E87-AE7B-F2CAA21AA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A73236-C8AF-4C56-8B12-ADA054CF6F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Compare many groups to each other, wrong to use multiple t-tests, It increases the error</a:t>
            </a:r>
          </a:p>
        </p:txBody>
      </p:sp>
    </p:spTree>
    <p:extLst>
      <p:ext uri="{BB962C8B-B14F-4D97-AF65-F5344CB8AC3E}">
        <p14:creationId xmlns:p14="http://schemas.microsoft.com/office/powerpoint/2010/main" val="261895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BDFB8-29B2-4E87-AE7B-F2CAA21AA0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96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2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1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1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44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11539"/>
            <a:ext cx="22129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107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11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99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34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36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55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65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37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6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47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03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4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36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1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08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63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4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02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1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26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8528-47D8-4B1A-8527-76E08B6EBCC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194A-3AAE-4F30-AD17-D9C8E7AE1558}" type="slidenum">
              <a:rPr lang="en-GB" smtClean="0"/>
              <a:t>‹#›</a:t>
            </a:fld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05264"/>
            <a:ext cx="22129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7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fld id="{DC52BB1E-35B5-412B-A067-B92889F00C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5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psychologist.com/d3/cohend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vms.uiowa.edu/~rlenth/Power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i%20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970087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:\Work\bioinformatics_logo_smal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90" y="5824175"/>
            <a:ext cx="2383790" cy="8451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37902" y="2865130"/>
            <a:ext cx="5830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B8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size estimation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646B86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646B86">
                    <a:lumMod val="50000"/>
                  </a:srgbClr>
                </a:solidFill>
                <a:latin typeface="Arial"/>
              </a:rPr>
              <a:t>v. 2018-02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5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135" y="159243"/>
            <a:ext cx="8569325" cy="777875"/>
          </a:xfrm>
        </p:spPr>
        <p:txBody>
          <a:bodyPr/>
          <a:lstStyle/>
          <a:p>
            <a:pPr eaLnBrk="1" hangingPunct="1"/>
            <a:r>
              <a:rPr lang="en-GB" sz="3100" b="1" dirty="0" smtClean="0">
                <a:latin typeface="+mn-lt"/>
              </a:rPr>
              <a:t>To recapitulate: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5992" y="1196975"/>
            <a:ext cx="8075613" cy="5400675"/>
          </a:xfrm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rgbClr val="CC0099"/>
                </a:solidFill>
              </a:rPr>
              <a:t>The null hypothesis (H</a:t>
            </a:r>
            <a:r>
              <a:rPr lang="en-GB" sz="2000" baseline="-25000" dirty="0" smtClean="0">
                <a:solidFill>
                  <a:srgbClr val="CC0099"/>
                </a:solidFill>
              </a:rPr>
              <a:t>0</a:t>
            </a:r>
            <a:r>
              <a:rPr lang="en-GB" sz="2000" dirty="0" smtClean="0">
                <a:solidFill>
                  <a:srgbClr val="CC0099"/>
                </a:solidFill>
              </a:rPr>
              <a:t>): </a:t>
            </a:r>
            <a:r>
              <a:rPr lang="en-GB" sz="2000" dirty="0" smtClean="0"/>
              <a:t>H</a:t>
            </a:r>
            <a:r>
              <a:rPr lang="en-GB" sz="1800" baseline="-25000" dirty="0" smtClean="0"/>
              <a:t>0</a:t>
            </a:r>
            <a:r>
              <a:rPr lang="en-GB" sz="2000" dirty="0" smtClean="0"/>
              <a:t> = no effect 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 smtClean="0"/>
              <a:t>The aim of a statistical test is to reject or not H</a:t>
            </a:r>
            <a:r>
              <a:rPr lang="en-GB" sz="2000" baseline="-25000" dirty="0" smtClean="0"/>
              <a:t>0.</a:t>
            </a:r>
          </a:p>
          <a:p>
            <a:pPr eaLnBrk="1" hangingPunct="1"/>
            <a:endParaRPr lang="en-GB" sz="2000" baseline="-25000" dirty="0" smtClean="0"/>
          </a:p>
          <a:p>
            <a:pPr eaLnBrk="1" hangingPunct="1"/>
            <a:endParaRPr lang="en-GB" sz="2400" baseline="-25000" dirty="0" smtClean="0"/>
          </a:p>
          <a:p>
            <a:pPr eaLnBrk="1" hangingPunct="1"/>
            <a:endParaRPr lang="en-GB" sz="2400" baseline="-25000" dirty="0" smtClean="0"/>
          </a:p>
          <a:p>
            <a:pPr eaLnBrk="1" hangingPunct="1"/>
            <a:endParaRPr lang="en-GB" sz="2400" baseline="-25000" dirty="0" smtClean="0"/>
          </a:p>
          <a:p>
            <a:pPr eaLnBrk="1" hangingPunct="1"/>
            <a:endParaRPr lang="en-GB" sz="2400" baseline="-25000" dirty="0" smtClean="0"/>
          </a:p>
          <a:p>
            <a:pPr eaLnBrk="1" hangingPunct="1"/>
            <a:endParaRPr lang="en-GB" sz="2400" baseline="-25000" dirty="0" smtClean="0"/>
          </a:p>
          <a:p>
            <a:pPr eaLnBrk="1" hangingPunct="1"/>
            <a:endParaRPr lang="en-GB" sz="2400" baseline="-25000" dirty="0" smtClean="0"/>
          </a:p>
          <a:p>
            <a:pPr eaLnBrk="1" hangingPunct="1"/>
            <a:endParaRPr lang="en-GB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en-GB" sz="1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GB" sz="2000" dirty="0" smtClean="0"/>
              <a:t>Traditionally, a test or a difference are said to be “</a:t>
            </a:r>
            <a:r>
              <a:rPr lang="en-GB" sz="2000" b="1" dirty="0" smtClean="0">
                <a:solidFill>
                  <a:srgbClr val="CC0099"/>
                </a:solidFill>
              </a:rPr>
              <a:t>significant</a:t>
            </a:r>
            <a:r>
              <a:rPr lang="en-GB" sz="2000" dirty="0" smtClean="0"/>
              <a:t>” if the probability of type I error is: </a:t>
            </a:r>
            <a:r>
              <a:rPr lang="en-GB" sz="2400" b="1" dirty="0" smtClean="0">
                <a:solidFill>
                  <a:srgbClr val="CC0099"/>
                </a:solidFill>
              </a:rPr>
              <a:t>α =&lt; 0.05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000" b="1" dirty="0" smtClean="0"/>
              <a:t>High specificity </a:t>
            </a:r>
            <a:r>
              <a:rPr lang="en-GB" sz="2000" dirty="0" smtClean="0"/>
              <a:t>= low </a:t>
            </a:r>
            <a:r>
              <a:rPr lang="en-GB" sz="2000" b="1" dirty="0" smtClean="0">
                <a:solidFill>
                  <a:srgbClr val="C00000"/>
                </a:solidFill>
              </a:rPr>
              <a:t>False Positives </a:t>
            </a:r>
            <a:r>
              <a:rPr lang="en-GB" sz="2000" dirty="0" smtClean="0"/>
              <a:t>= low </a:t>
            </a:r>
            <a:r>
              <a:rPr lang="en-GB" sz="2000" b="1" dirty="0" smtClean="0"/>
              <a:t>Type I error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000" b="1" dirty="0" smtClean="0"/>
              <a:t>High sensitivity </a:t>
            </a:r>
            <a:r>
              <a:rPr lang="en-GB" sz="2000" dirty="0" smtClean="0"/>
              <a:t>= low </a:t>
            </a:r>
            <a:r>
              <a:rPr lang="en-GB" sz="2000" b="1" dirty="0" smtClean="0">
                <a:solidFill>
                  <a:srgbClr val="C00000"/>
                </a:solidFill>
              </a:rPr>
              <a:t>False Negatives </a:t>
            </a:r>
            <a:r>
              <a:rPr lang="en-GB" sz="2000" dirty="0" smtClean="0"/>
              <a:t>= low </a:t>
            </a:r>
            <a:r>
              <a:rPr lang="en-GB" sz="2000" b="1" dirty="0" smtClean="0"/>
              <a:t>Type II error</a:t>
            </a:r>
          </a:p>
          <a:p>
            <a:pPr eaLnBrk="1" hangingPunct="1"/>
            <a:endParaRPr lang="en-GB" sz="2000" dirty="0" smtClean="0"/>
          </a:p>
        </p:txBody>
      </p:sp>
      <p:graphicFrame>
        <p:nvGraphicFramePr>
          <p:cNvPr id="194602" name="Group 4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99592" y="2726800"/>
          <a:ext cx="7056786" cy="1926336"/>
        </p:xfrm>
        <a:graphic>
          <a:graphicData uri="http://schemas.openxmlformats.org/drawingml/2006/table">
            <a:tbl>
              <a:tblPr/>
              <a:tblGrid>
                <a:gridCol w="250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7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Statistical decision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True state of H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True (no effect)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False (effect)</a:t>
                      </a: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Type I error </a:t>
                      </a:r>
                      <a:r>
                        <a:rPr lang="en-GB" sz="1600" b="1" dirty="0" smtClean="0">
                          <a:solidFill>
                            <a:srgbClr val="CC0099"/>
                          </a:solidFill>
                        </a:rPr>
                        <a:t>α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False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True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Do not 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True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Type II error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β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False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545" y="4057440"/>
            <a:ext cx="588199" cy="55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800" y="3435504"/>
            <a:ext cx="588199" cy="556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545" y="3421513"/>
            <a:ext cx="589088" cy="582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909" y="4041125"/>
            <a:ext cx="589088" cy="5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2844" y="267607"/>
            <a:ext cx="885831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 depends on the relationship between 6 variables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biological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deviation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significance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desired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 (80%)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hypothesis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two-sided test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156176" y="2132856"/>
            <a:ext cx="216024" cy="115212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4117" y="2420969"/>
            <a:ext cx="242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Effect size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6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914" y="260648"/>
            <a:ext cx="525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effect size: what is it?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15979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 size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minimum meaningful effect of biological relevance.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difference + variability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determine it?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Substantive knowledge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 research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Conventions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Jacob Cohen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 of several books and articles on power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Defined small, medium and large effects for different tests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941168"/>
            <a:ext cx="58102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839" y="260648"/>
            <a:ext cx="7260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effect size: how is it calculated?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absolute difference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2235333"/>
            <a:ext cx="5731510" cy="842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1366319"/>
            <a:ext cx="841005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depends on the type of difference and the data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 example: comparison between 2 means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bigger the effect (the absolute difference), the bigger the power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the bigger the probability of picking up the difference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293096"/>
            <a:ext cx="2304256" cy="195253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09120"/>
            <a:ext cx="4131310" cy="1346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1628775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0259" y="6096144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  <a:hlinkClick r:id="rId6"/>
              </a:rPr>
              <a:t>http://rpsychologist.com/d3/cohend/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208695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difference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876256" y="2235333"/>
            <a:ext cx="360040" cy="257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96752"/>
            <a:ext cx="74254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bigger the variability of the data, the smaller the power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194" y="1772816"/>
            <a:ext cx="5731510" cy="842645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23928" y="3191525"/>
            <a:ext cx="4060466" cy="2733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516786"/>
            <a:ext cx="2818794" cy="2388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1839" y="188640"/>
            <a:ext cx="7260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effect size: how is it calculated?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standard deviation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83968" y="2178230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3165810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</a:t>
            </a:r>
            <a:r>
              <a:rPr kumimoji="0" lang="en-GB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0</a:t>
            </a:r>
            <a:endParaRPr kumimoji="0" lang="en-GB" sz="1200" b="1" i="0" u="none" strike="noStrike" kern="1200" cap="none" spc="0" normalizeH="0" baseline="-25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9594" y="3165810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</a:t>
            </a:r>
            <a:r>
              <a:rPr kumimoji="0" lang="en-GB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</a:t>
            </a:r>
            <a:endParaRPr kumimoji="0" lang="en-GB" sz="1200" b="1" i="0" u="none" strike="noStrike" kern="1200" cap="none" spc="0" normalizeH="0" baseline="-25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6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2844" y="267607"/>
            <a:ext cx="885831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 depends on the relationship between 6 variables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biological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deviation</a:t>
            </a:r>
            <a:endParaRPr kumimoji="0" lang="en-GB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significance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(5%) (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p&lt; 0.05)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endParaRPr kumimoji="0" lang="en-GB" sz="2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desired power of the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 (80%)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endParaRPr kumimoji="0" lang="en-GB" sz="2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hypothesis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two-sided test)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68" y="116632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sample size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78488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of the time, the output of a power calculation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bigger the sample, the bigger the power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 how does it work actually?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reality it is difficult to reduce the variability in data, or the contrast between means,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effective way of improving power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485900" marR="0" lvl="2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 the sample size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standard deviation of the sample distribution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Standard Error of the Mean: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SD/√N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485900" marR="0" lvl="2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 decreases as sample size increases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355" y="4499575"/>
            <a:ext cx="1935113" cy="20353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9512" y="5013176"/>
            <a:ext cx="1080120" cy="1008112"/>
          </a:xfrm>
          <a:prstGeom prst="ellipse">
            <a:avLst/>
          </a:prstGeom>
          <a:solidFill>
            <a:srgbClr val="1B9AF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725144"/>
            <a:ext cx="2142599" cy="1687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725143"/>
            <a:ext cx="2142599" cy="168784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35953" y="5517231"/>
            <a:ext cx="931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72200" y="5733256"/>
            <a:ext cx="931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6149468" y="5373216"/>
            <a:ext cx="150724" cy="11616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9190" y="644156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deviation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6488668"/>
            <a:ext cx="4815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SEM: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standard deviation of the sample distribution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48600" y="5661248"/>
            <a:ext cx="576064" cy="0"/>
          </a:xfrm>
          <a:prstGeom prst="straightConnector1">
            <a:avLst/>
          </a:prstGeom>
          <a:ln w="19050">
            <a:solidFill>
              <a:srgbClr val="CC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487488" y="5661248"/>
            <a:ext cx="576064" cy="0"/>
          </a:xfrm>
          <a:prstGeom prst="straightConnector1">
            <a:avLst/>
          </a:prstGeom>
          <a:ln w="19050">
            <a:solidFill>
              <a:srgbClr val="CC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6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258175" cy="5734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7472" y="116632"/>
            <a:ext cx="3189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The sample size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0191" y="804719"/>
            <a:ext cx="2733697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A population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1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6" y="1729649"/>
            <a:ext cx="2836194" cy="35915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793" y="1942627"/>
            <a:ext cx="2271702" cy="19979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402" y="836330"/>
            <a:ext cx="2394062" cy="26210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402" y="3847507"/>
            <a:ext cx="2279839" cy="28938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618761" y="533100"/>
            <a:ext cx="1843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Small samples (n=3)</a:t>
            </a:r>
            <a:endParaRPr lang="en-GB" sz="1600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05906" y="3627006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Big samples (n=30)</a:t>
            </a:r>
            <a:endParaRPr lang="en-GB" sz="160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86657" y="3940572"/>
            <a:ext cx="256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n-lt"/>
              </a:rPr>
              <a:t>‘Infinite’ number of samples</a:t>
            </a:r>
          </a:p>
          <a:p>
            <a:pPr algn="ctr"/>
            <a:r>
              <a:rPr lang="en-GB" sz="1600" dirty="0" smtClean="0">
                <a:latin typeface="+mn-lt"/>
              </a:rPr>
              <a:t>Samples means = </a:t>
            </a:r>
            <a:r>
              <a:rPr lang="en-GB" sz="1600" dirty="0" smtClean="0">
                <a:latin typeface="MS Reference Sans Serif" panose="020B0604030504040204" pitchFamily="34" charset="0"/>
              </a:rPr>
              <a:t></a:t>
            </a:r>
            <a:r>
              <a:rPr lang="en-GB" sz="1600" dirty="0" smtClean="0">
                <a:latin typeface="+mn-lt"/>
              </a:rPr>
              <a:t> </a:t>
            </a:r>
            <a:endParaRPr lang="en-GB" sz="16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5712941" y="1932737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Sample means</a:t>
            </a:r>
            <a:endParaRPr lang="en-GB" sz="160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5592605" y="5182223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Sample means</a:t>
            </a:r>
            <a:endParaRPr lang="en-GB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7472" y="116632"/>
            <a:ext cx="3189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The sample size</a:t>
            </a:r>
          </a:p>
        </p:txBody>
      </p:sp>
    </p:spTree>
    <p:extLst>
      <p:ext uri="{BB962C8B-B14F-4D97-AF65-F5344CB8AC3E}">
        <p14:creationId xmlns:p14="http://schemas.microsoft.com/office/powerpoint/2010/main" val="27348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25" y="823863"/>
            <a:ext cx="1817797" cy="2239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878962"/>
            <a:ext cx="1763900" cy="218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77472" y="116632"/>
            <a:ext cx="3189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The sample size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726" y="1009078"/>
            <a:ext cx="2271702" cy="1997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403936"/>
            <a:ext cx="7382896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192" y="491763"/>
            <a:ext cx="871429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 of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Variables of a power analysis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between technical and biological replicates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 for: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Comparing 2 proportions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Comparing 2 means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Comparing more than 2 means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Correlation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77141" y="116632"/>
            <a:ext cx="3189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The sample size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73" y="3837121"/>
            <a:ext cx="1883648" cy="2688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81535"/>
            <a:ext cx="6555286" cy="26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13492"/>
            <a:ext cx="778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sample size: the bigger the better?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988840"/>
            <a:ext cx="5472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if the tiny difference is meaningless?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Beware of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overpower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wrong with the stats: it is all about interpretation of the results of the test.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 the important first step of power analysis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effect size of biological interest?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39123"/>
            <a:ext cx="2736304" cy="3302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80086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takes huge samples to detect tiny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differences but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tiny samples to detect huge differences.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5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2844" y="267607"/>
            <a:ext cx="885831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 depends on the relationship between 6 variables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 size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biological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deviation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significance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(5%)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desired power of the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 (80%)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hypothesis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two-sided test)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786" y="188640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alternative hypothesis: what is it?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One-tailed or 2-tailed test? One-sided or 2-sided tests?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question: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there a difference?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it bigger than or smaller than?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rarely justify the use of a one-tailed test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times easier to reach significance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a one-tailed than a two-tailed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Suspicious reviewer!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4659138" cy="219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14056"/>
            <a:ext cx="2363243" cy="1800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473696"/>
            <a:ext cx="3333750" cy="2819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96136" y="3501008"/>
            <a:ext cx="306772" cy="198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09444" y="3878804"/>
            <a:ext cx="306772" cy="198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2036" y="1388861"/>
            <a:ext cx="1236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latin typeface="+mn-lt"/>
              </a:rPr>
              <a:t>T Distribution</a:t>
            </a:r>
            <a:endParaRPr lang="en-GB" sz="1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8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282" y="332656"/>
            <a:ext cx="882221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five of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variables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a mathematical relationship can be used to estimate the sixth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 What sample size do I need to have a 80% probability (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to detect this particular effect (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deviation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significance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a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2-sided test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504" y="3455881"/>
            <a:ext cx="8928992" cy="2722783"/>
            <a:chOff x="107504" y="3730553"/>
            <a:chExt cx="8928992" cy="2722783"/>
          </a:xfrm>
        </p:grpSpPr>
        <p:grpSp>
          <p:nvGrpSpPr>
            <p:cNvPr id="47" name="Group 46"/>
            <p:cNvGrpSpPr/>
            <p:nvPr/>
          </p:nvGrpSpPr>
          <p:grpSpPr>
            <a:xfrm>
              <a:off x="107504" y="3730553"/>
              <a:ext cx="8928992" cy="2722783"/>
              <a:chOff x="107504" y="3455881"/>
              <a:chExt cx="8928992" cy="272278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07504" y="3501008"/>
                <a:ext cx="892899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</a:t>
                </a: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Difference                                 Standard deviation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Sample size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Significance level              Power</a:t>
                </a:r>
                <a:r>
                  <a:rPr kumimoji="0" lang="en-GB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         </a:t>
                </a: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2-sided test </a:t>
                </a:r>
                <a:r>
                  <a:rPr kumimoji="0" lang="en-GB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( )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051720" y="3526264"/>
                <a:ext cx="0" cy="478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579202" y="3933056"/>
                <a:ext cx="1984686" cy="360040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5868144" y="3933056"/>
                <a:ext cx="1080120" cy="360040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7524328" y="3455881"/>
                <a:ext cx="0" cy="47717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1907704" y="4698263"/>
                <a:ext cx="1656184" cy="1084061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5724128" y="4839836"/>
                <a:ext cx="1368152" cy="850958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3563888" y="3967550"/>
                <a:ext cx="2304256" cy="1019498"/>
              </a:xfrm>
              <a:prstGeom prst="ellipse">
                <a:avLst/>
              </a:prstGeom>
              <a:no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8301302" y="5616121"/>
                <a:ext cx="0" cy="47717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5633277" y="4231721"/>
                <a:ext cx="0" cy="47717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5508104" y="5661248"/>
                <a:ext cx="0" cy="478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4932040" y="5085184"/>
                <a:ext cx="216024" cy="745772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>
              <a:off x="3419872" y="5974536"/>
              <a:ext cx="0" cy="478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1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99957" y="883161"/>
            <a:ext cx="892899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 of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iological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depends on the model and the question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.g. mouse, cells …	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Why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replicates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all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make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 inference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sample to general population we need biological samples.</a:t>
            </a: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difference on weight between grey mice and white mice: </a:t>
            </a:r>
          </a:p>
          <a:p>
            <a:pPr marL="12573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cannot conclude anything from one grey mouse and one white mouse randomly selected</a:t>
            </a:r>
          </a:p>
          <a:p>
            <a:pPr marL="1714500" marR="0" lvl="4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nly 2 biological samples</a:t>
            </a:r>
          </a:p>
          <a:p>
            <a:pPr marL="12573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eed to repeat the measurements:</a:t>
            </a:r>
          </a:p>
          <a:p>
            <a:pPr marL="1714500" marR="0" lvl="4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easure 5 times each mouse: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replicates</a:t>
            </a:r>
          </a:p>
          <a:p>
            <a:pPr marL="1714500" marR="0" lvl="4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easure 5 white and 5 grey mice: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biological replicates</a:t>
            </a: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Biological replicates are needed to infer to the general population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2075" y="175586"/>
            <a:ext cx="6934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and biological replicates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22232" y="175586"/>
            <a:ext cx="6934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and biological replicates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easy to tell the difference?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963" y="1332376"/>
            <a:ext cx="777488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depends on the model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model: mouse, rat … mammals in general.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Easy: one value per individual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.g. weight, neutrophils counts …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to do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Mean of technical replicate</a:t>
            </a: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 biological replicate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10758" y="3407103"/>
            <a:ext cx="5307370" cy="2349197"/>
            <a:chOff x="1259632" y="3407103"/>
            <a:chExt cx="5307370" cy="234919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632" y="3407103"/>
              <a:ext cx="2160240" cy="234919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7944" y="3437586"/>
              <a:ext cx="2499058" cy="2318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98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32376"/>
            <a:ext cx="834074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model is still: mouse, rat … mammals in general.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easy: more than one value per individual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.g. axon degeneration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one good answer.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case: mouse = experiment unit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xons = technical replicates, nerve segments = biological replicates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1404072" cy="15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1800" y="2682367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55592" y="3284984"/>
            <a:ext cx="972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55592" y="2852936"/>
            <a:ext cx="97219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55592" y="3356992"/>
            <a:ext cx="97219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03848" y="3140968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8176" y="3573016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7014" y="3789040"/>
            <a:ext cx="4667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</a:rPr>
              <a:t>…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817006" y="2555201"/>
            <a:ext cx="1115034" cy="1445378"/>
            <a:chOff x="3240942" y="2555201"/>
            <a:chExt cx="1115034" cy="144537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269769" y="3457610"/>
              <a:ext cx="756168" cy="5429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40942" y="2850234"/>
              <a:ext cx="972192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55976" y="2555201"/>
              <a:ext cx="0" cy="3637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55976" y="3039746"/>
              <a:ext cx="0" cy="3637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55976" y="3535146"/>
              <a:ext cx="0" cy="3637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240942" y="3280358"/>
              <a:ext cx="9721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249603" y="3376035"/>
              <a:ext cx="972192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1667236" y="3471743"/>
            <a:ext cx="756168" cy="542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09262" y="3760004"/>
            <a:ext cx="4667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</a:rPr>
              <a:t>…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328000" y="3280358"/>
            <a:ext cx="972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15669" y="3051986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One measure  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11953" y="4336312"/>
            <a:ext cx="1944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Tens of values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per mouse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2112" y="4377298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Several axons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per segment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4709" y="4381661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Several segments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per mouse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360" y="4394140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One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mouse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691680" y="4509120"/>
            <a:ext cx="288032" cy="16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209978" y="4515642"/>
            <a:ext cx="288032" cy="16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444208" y="4550031"/>
            <a:ext cx="288032" cy="16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22232" y="175586"/>
            <a:ext cx="6934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and biological replicates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easy to tell the difference?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305537"/>
            <a:ext cx="73212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model is : worms, cells …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and less easy: many ‘individuals’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‘n’ in cell culture experiments?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lines: no biological replication, only technical replication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make valid inference: valid design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151159"/>
            <a:ext cx="697053" cy="798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343376"/>
            <a:ext cx="2286000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149080"/>
            <a:ext cx="2705100" cy="619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6" y="5085184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Vial of frozen cells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8426" y="5085184"/>
            <a:ext cx="2544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Dishes, flasks, wells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 in culture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of Treatment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923764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Control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3923764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Treatment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6" y="4275512"/>
            <a:ext cx="8124873" cy="8255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/>
          <p:cNvSpPr txBox="1"/>
          <p:nvPr/>
        </p:nvSpPr>
        <p:spPr>
          <a:xfrm>
            <a:off x="5554718" y="4915034"/>
            <a:ext cx="2723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Glass slides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microarrays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lanes in gel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wells in plate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of Measurements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32" y="175586"/>
            <a:ext cx="6934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and biological replicates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easy to tell the difference?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6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789" y="175586"/>
            <a:ext cx="6934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and biological replicates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cultures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32376"/>
            <a:ext cx="391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1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As bad as it can get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4211" y="2924944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value per glass slide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 cell count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004048" y="3248110"/>
            <a:ext cx="801960" cy="1024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582" y="4802376"/>
            <a:ext cx="60789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quantification: 6 values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what is the sample size?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17145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independence between the slides</a:t>
            </a:r>
          </a:p>
          <a:p>
            <a:pPr marL="17145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variability = pipetting error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33638"/>
            <a:ext cx="2461157" cy="26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7504" y="116632"/>
            <a:ext cx="903649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 of power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probability that a statistical test  will reject a false null hypothesis (H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when the alternative hypothesis (H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is true.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Plain English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power is the likelihood that 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detect an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 when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an effect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detected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Main output of a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 of an appropriate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ample size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important for several reasons: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 big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waste of resources,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 small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miss the effect (p&gt;0.05)+ waste of resources,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justification of sample size,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Publications: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reviewers ask for power calculation evidence,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solidFill>
                  <a:srgbClr val="CC0099"/>
                </a:solidFill>
                <a:latin typeface="+mn-lt"/>
              </a:rPr>
              <a:t>The 3 </a:t>
            </a:r>
            <a:r>
              <a:rPr lang="en-GB" sz="2000" b="1" dirty="0" err="1" smtClean="0">
                <a:solidFill>
                  <a:srgbClr val="CC0099"/>
                </a:solidFill>
                <a:latin typeface="+mn-lt"/>
              </a:rPr>
              <a:t>Rs</a:t>
            </a:r>
            <a:r>
              <a:rPr lang="en-GB" sz="2000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en-GB" sz="2000" dirty="0">
                <a:latin typeface="+mn-lt"/>
              </a:rPr>
              <a:t>Replacement, </a:t>
            </a:r>
            <a:r>
              <a:rPr lang="en-GB" sz="2000" b="1" dirty="0">
                <a:latin typeface="+mn-lt"/>
              </a:rPr>
              <a:t>Reduction</a:t>
            </a:r>
            <a:r>
              <a:rPr lang="en-GB" sz="2000" dirty="0">
                <a:latin typeface="+mn-lt"/>
              </a:rPr>
              <a:t> and Refinement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661248"/>
            <a:ext cx="4032448" cy="109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332376"/>
            <a:ext cx="649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2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Marginally better, but still not good enough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4802376"/>
            <a:ext cx="814037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quantification: 6 values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what is the sample size?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17145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independence between the plates</a:t>
            </a:r>
          </a:p>
          <a:p>
            <a:pPr marL="17145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variability = a bit better as sample split higher up in the hierarchy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364" y="2708920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Everything processed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same 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4849533" cy="2810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9789" y="175586"/>
            <a:ext cx="6934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and biological replicates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cultures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4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332376"/>
            <a:ext cx="4814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3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Often, as good as it can get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30" y="4566027"/>
            <a:ext cx="85802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quantification: 6 values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what is the sample size?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3</a:t>
            </a:r>
          </a:p>
          <a:p>
            <a:pPr marL="17145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difference: the whole procedure is repeated 3 separate times</a:t>
            </a:r>
          </a:p>
          <a:p>
            <a:pPr marL="17145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Still technical variability but done at the highest hierarchical level</a:t>
            </a:r>
          </a:p>
          <a:p>
            <a:pPr marL="17145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 from 3 days are (mostly) independent</a:t>
            </a:r>
          </a:p>
          <a:p>
            <a:pPr marL="17145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Values from 2 glass slides: paired observations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9732" y="1836919"/>
            <a:ext cx="4644516" cy="2528184"/>
            <a:chOff x="2159732" y="1836919"/>
            <a:chExt cx="4644516" cy="25281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732" y="2270024"/>
              <a:ext cx="4644516" cy="20950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08973" y="183691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Day 1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1357" y="183691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Day 2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04928" y="183691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Day 3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789" y="175586"/>
            <a:ext cx="6934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and biological replicates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cultures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332376"/>
            <a:ext cx="356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4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ideal design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68287"/>
            <a:ext cx="4331635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quantification: 6 values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what is the sample size?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3</a:t>
            </a:r>
          </a:p>
          <a:p>
            <a:pPr marL="17145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biological replicates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58839" y="1942236"/>
            <a:ext cx="5038770" cy="2501723"/>
            <a:chOff x="1331640" y="1942236"/>
            <a:chExt cx="5038770" cy="2501723"/>
          </a:xfrm>
        </p:grpSpPr>
        <p:sp>
          <p:nvSpPr>
            <p:cNvPr id="5" name="TextBox 4"/>
            <p:cNvSpPr txBox="1"/>
            <p:nvPr/>
          </p:nvSpPr>
          <p:spPr>
            <a:xfrm>
              <a:off x="1331640" y="1942236"/>
              <a:ext cx="15472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</a:t>
              </a: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erson/animal 1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86208" y="1942236"/>
              <a:ext cx="15472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</a:t>
              </a: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erson/animal 2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3192" y="1942236"/>
              <a:ext cx="15472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</a:t>
              </a: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erson/animal 3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2348880"/>
              <a:ext cx="4644516" cy="209507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129789" y="175586"/>
            <a:ext cx="6934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and biological replicates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cultures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8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545" y="175586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and biological replicates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to remember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55852"/>
            <a:ext cx="757656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things to remember: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the time to identify technical and biological replicates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Try to make the replications as independent as possible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Never ever mix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echnical and biological replicates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hierarchical structure of the experiment needs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be respected in the statistical analysis.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6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778000" cy="63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51520" y="542285"/>
            <a:ext cx="864096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news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packages that can do the power analysis for you ... providing you have some prior knowledge of the key parameters!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+ standard deviation = effect size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packages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G*Power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InVivoStat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Lenth's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 and sample-size page:</a:t>
            </a:r>
          </a:p>
          <a:p>
            <a:pPr marL="1371600" marR="0" lvl="2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http://www.divms.uiowa.edu/~rlenth/Power/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  <a:p>
            <a:pPr marL="91440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Cheap package: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StatMate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(~ </a:t>
            </a: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$95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so cheap package: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MedCalc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(~ $495)</a:t>
            </a:r>
          </a:p>
        </p:txBody>
      </p:sp>
    </p:spTree>
    <p:extLst>
      <p:ext uri="{BB962C8B-B14F-4D97-AF65-F5344CB8AC3E}">
        <p14:creationId xmlns:p14="http://schemas.microsoft.com/office/powerpoint/2010/main" val="31870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631" y="175586"/>
            <a:ext cx="357873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do it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440" y="1700808"/>
            <a:ext cx="52389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power calculations: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2 proportions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2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2 means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Package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G*Power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4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661" y="175586"/>
            <a:ext cx="510267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2 proportions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28" y="1844824"/>
            <a:ext cx="828624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example: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scientist is looking at a new treatment to reduce the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tumours in mice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group: 40% of mice develop tumours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Aim: reduction to 10%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Power: 80%, 5% significance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 size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 of distance between 2 proportions or 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between 2 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proportions: </a:t>
            </a:r>
            <a:r>
              <a:rPr kumimoji="0" lang="en-GB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Fisher’s exact test</a:t>
            </a: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65" y="1780108"/>
            <a:ext cx="4106660" cy="4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874" y="5517232"/>
            <a:ext cx="46139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Step1: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 of Test family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15388" y="4090630"/>
            <a:ext cx="0" cy="1354594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3648" y="4077072"/>
            <a:ext cx="2520280" cy="0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4067944" y="3886888"/>
            <a:ext cx="136885" cy="766248"/>
          </a:xfrm>
          <a:prstGeom prst="leftBrac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368" y="1681644"/>
            <a:ext cx="3639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 steps to Power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3" y="2453987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Example case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Decrease of tumour development from 40% to 10%.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3715" y="106468"/>
            <a:ext cx="510267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2 proportions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3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184576" cy="621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465620"/>
            <a:ext cx="533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2 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 of Statistical test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5616" y="3573016"/>
            <a:ext cx="1800200" cy="0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>
            <a:off x="3510138" y="2902498"/>
            <a:ext cx="125758" cy="1606622"/>
          </a:xfrm>
          <a:prstGeom prst="leftBrac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15616" y="2063773"/>
            <a:ext cx="0" cy="1509243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116632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G*Power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5261138"/>
            <a:ext cx="587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Fisher’s exact test or Chi-square for 2x2 tables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48264" y="3623758"/>
            <a:ext cx="1008112" cy="2992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V="1">
            <a:off x="5421940" y="3923014"/>
            <a:ext cx="1526324" cy="1338124"/>
          </a:xfrm>
          <a:prstGeom prst="straightConnector1">
            <a:avLst/>
          </a:prstGeom>
          <a:ln w="190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39963"/>
            <a:ext cx="6192688" cy="524742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2844" y="267607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Power look like?</a:t>
            </a:r>
          </a:p>
        </p:txBody>
      </p:sp>
    </p:spTree>
    <p:extLst>
      <p:ext uri="{BB962C8B-B14F-4D97-AF65-F5344CB8AC3E}">
        <p14:creationId xmlns:p14="http://schemas.microsoft.com/office/powerpoint/2010/main" val="7012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13" y="332656"/>
            <a:ext cx="5265131" cy="628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609636"/>
            <a:ext cx="5142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3: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of power analysis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7584" y="3933056"/>
            <a:ext cx="2520280" cy="0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2264858"/>
            <a:ext cx="0" cy="1673483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3446161" y="3429000"/>
            <a:ext cx="189735" cy="1008112"/>
          </a:xfrm>
          <a:prstGeom prst="leftBrac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6632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G*Power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4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433" y="387822"/>
            <a:ext cx="5133644" cy="6137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50975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4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Choice of Parameters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Tricky bit: need information on the size of the difference and the variability.</a:t>
            </a:r>
          </a:p>
        </p:txBody>
      </p:sp>
      <p:sp>
        <p:nvSpPr>
          <p:cNvPr id="4" name="Left Brace 3"/>
          <p:cNvSpPr/>
          <p:nvPr/>
        </p:nvSpPr>
        <p:spPr>
          <a:xfrm>
            <a:off x="3635896" y="3789040"/>
            <a:ext cx="297161" cy="1368152"/>
          </a:xfrm>
          <a:prstGeom prst="leftBrac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59632" y="3194133"/>
            <a:ext cx="0" cy="1620180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59632" y="4797152"/>
            <a:ext cx="2260496" cy="17161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116632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G*Power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32655"/>
            <a:ext cx="5227712" cy="623685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884368" y="3717032"/>
            <a:ext cx="936104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478" y="1901150"/>
            <a:ext cx="3276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aiming for a decrease from 40% to 10% for tumour development, we will need 2 samples of about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 mice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reach significance (p&lt;0.05) with 80% power.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G*Power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5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80728"/>
            <a:ext cx="708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 range of sample sizes: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75492"/>
            <a:ext cx="5760640" cy="5002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16632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G*Power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3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796" y="175586"/>
            <a:ext cx="410240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2 means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788" y="1779488"/>
            <a:ext cx="8345041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example: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scientist is looking at the effect of caffeine on muscle metabolism.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Metabolism measured via Respiratory Exchange Ratio (RER)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Pilot study:</a:t>
            </a:r>
          </a:p>
          <a:p>
            <a:pPr marL="17145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Placebo: Mean=100.56, SD=7.70 and Caffeine: Mean=94.22, SD=5.61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Power: 80%, 5% significance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 size: 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between the 2 means accounting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variability 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Cohen’s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d).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between 2 means: </a:t>
            </a:r>
            <a:r>
              <a:rPr kumimoji="0" lang="en-GB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59671"/>
            <a:ext cx="5117240" cy="4213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551492"/>
            <a:ext cx="90364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Providing the difference observed in the pilot study is a good estimation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real effect size, we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a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size of n=38 (2*19).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2632" y="175586"/>
            <a:ext cx="3578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965" y="1000192"/>
            <a:ext cx="3566940" cy="2572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159671"/>
            <a:ext cx="3524361" cy="42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42" y="1268760"/>
            <a:ext cx="6335594" cy="5293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2632" y="175586"/>
            <a:ext cx="3578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370" y="2011088"/>
            <a:ext cx="5613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</a:rPr>
              <a:t>H</a:t>
            </a:r>
            <a:r>
              <a:rPr kumimoji="0" lang="en-GB" sz="3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</a:rPr>
              <a:t>0</a:t>
            </a:r>
            <a:endParaRPr kumimoji="0" lang="en-GB" sz="3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3935" y="1989171"/>
            <a:ext cx="5613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</a:rPr>
              <a:t>H</a:t>
            </a:r>
            <a:r>
              <a:rPr kumimoji="0" lang="en-GB" sz="3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260742" y="2349642"/>
            <a:ext cx="1302380" cy="163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788024" y="2327725"/>
            <a:ext cx="1115911" cy="36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63976" y="4813066"/>
            <a:ext cx="446437" cy="5425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86494" y="4612008"/>
            <a:ext cx="648072" cy="933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436096" y="4365105"/>
            <a:ext cx="1450398" cy="447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>
          <a:xfrm flipH="1" flipV="1">
            <a:off x="5307993" y="4525034"/>
            <a:ext cx="7920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949623" y="4252915"/>
            <a:ext cx="504057" cy="280661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238336" y="1989172"/>
            <a:ext cx="0" cy="1439828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283968" y="3429000"/>
            <a:ext cx="880008" cy="82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059832" y="4625088"/>
            <a:ext cx="432048" cy="3880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V="1">
            <a:off x="3275856" y="3140968"/>
            <a:ext cx="360040" cy="1484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347864" y="3140968"/>
            <a:ext cx="792088" cy="1392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491880" y="2852936"/>
            <a:ext cx="432048" cy="2586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95936" y="2882314"/>
            <a:ext cx="300607" cy="2586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  <p:bldP spid="26" grpId="0" animBg="1"/>
      <p:bldP spid="32" grpId="0" animBg="1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32367"/>
            <a:ext cx="5839716" cy="5064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007865"/>
            <a:ext cx="708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For a range of sample sizes: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2631" y="175586"/>
            <a:ext cx="3578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</p:txBody>
      </p:sp>
    </p:spTree>
    <p:extLst>
      <p:ext uri="{BB962C8B-B14F-4D97-AF65-F5344CB8AC3E}">
        <p14:creationId xmlns:p14="http://schemas.microsoft.com/office/powerpoint/2010/main" val="1333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69" y="345852"/>
            <a:ext cx="8856663" cy="8509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+mn-lt"/>
              </a:rPr>
              <a:t>Comparison of more than 2 means</a:t>
            </a:r>
            <a:br>
              <a:rPr lang="en-GB" sz="3600" b="1" dirty="0" smtClean="0">
                <a:latin typeface="+mn-lt"/>
              </a:rPr>
            </a:br>
            <a:r>
              <a:rPr lang="en-GB" sz="4000" b="1" dirty="0" smtClean="0">
                <a:latin typeface="+mn-lt"/>
              </a:rPr>
              <a:t>ANOVA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5915"/>
            <a:ext cx="8496300" cy="3743325"/>
          </a:xfrm>
        </p:spPr>
        <p:txBody>
          <a:bodyPr/>
          <a:lstStyle/>
          <a:p>
            <a:r>
              <a:rPr lang="en-GB" sz="2000" dirty="0" smtClean="0"/>
              <a:t>Extension </a:t>
            </a:r>
            <a:r>
              <a:rPr lang="en-GB" sz="2000" dirty="0"/>
              <a:t>of the t-test as in it compares means accounting for groups variability but because there are more than 2 means, it actually compares the variance between groups with the one within groups (hence </a:t>
            </a:r>
            <a:r>
              <a:rPr lang="en-GB" sz="2000" dirty="0" err="1"/>
              <a:t>ANalysis</a:t>
            </a:r>
            <a:r>
              <a:rPr lang="en-GB" sz="2000" dirty="0"/>
              <a:t> Of </a:t>
            </a:r>
            <a:r>
              <a:rPr lang="en-GB" sz="2000" dirty="0" err="1"/>
              <a:t>VAriance</a:t>
            </a:r>
            <a:r>
              <a:rPr lang="en-GB" sz="2000" dirty="0"/>
              <a:t>).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/>
              <a:t>O</a:t>
            </a:r>
            <a:r>
              <a:rPr lang="en-GB" sz="2000" dirty="0" smtClean="0"/>
              <a:t>utput </a:t>
            </a:r>
            <a:r>
              <a:rPr lang="en-GB" sz="2000" dirty="0"/>
              <a:t>of an ANOVA is 2-fold: </a:t>
            </a:r>
            <a:endParaRPr lang="en-GB" sz="2000" dirty="0" smtClean="0"/>
          </a:p>
          <a:p>
            <a:pPr lvl="1"/>
            <a:r>
              <a:rPr lang="en-GB" sz="1800" dirty="0" smtClean="0"/>
              <a:t>first</a:t>
            </a:r>
            <a:r>
              <a:rPr lang="en-GB" sz="1800" dirty="0"/>
              <a:t>, the omnibus part quantifying the overall difference between the groups </a:t>
            </a:r>
            <a:r>
              <a:rPr lang="en-GB" sz="1800" dirty="0" smtClean="0"/>
              <a:t>and</a:t>
            </a:r>
          </a:p>
          <a:p>
            <a:pPr lvl="1"/>
            <a:r>
              <a:rPr lang="en-GB" sz="1800" dirty="0" smtClean="0"/>
              <a:t>second</a:t>
            </a:r>
            <a:r>
              <a:rPr lang="en-GB" sz="1800" dirty="0"/>
              <a:t>, the pairwise comparisons of interest via post-hoc tests. </a:t>
            </a:r>
            <a:endParaRPr lang="en-GB" sz="1800" dirty="0" smtClean="0"/>
          </a:p>
          <a:p>
            <a:pPr lvl="1"/>
            <a:endParaRPr lang="en-GB" sz="2000" dirty="0" smtClean="0"/>
          </a:p>
          <a:p>
            <a:r>
              <a:rPr lang="en-GB" sz="2000" dirty="0"/>
              <a:t>M</a:t>
            </a:r>
            <a:r>
              <a:rPr lang="en-GB" sz="2000" dirty="0" smtClean="0"/>
              <a:t>ost </a:t>
            </a:r>
            <a:r>
              <a:rPr lang="en-GB" sz="2000" dirty="0"/>
              <a:t>of the time, it’s the second bit which is really </a:t>
            </a:r>
            <a:r>
              <a:rPr lang="en-GB" sz="2000" dirty="0" smtClean="0"/>
              <a:t>interesting</a:t>
            </a:r>
          </a:p>
          <a:p>
            <a:pPr lvl="1"/>
            <a:r>
              <a:rPr lang="en-GB" sz="1800" dirty="0" smtClean="0"/>
              <a:t>An adjustment needs to be applied to account for multiple comparisons.</a:t>
            </a:r>
            <a:endParaRPr lang="en-GB" sz="1800" dirty="0"/>
          </a:p>
          <a:p>
            <a:pPr lvl="1" eaLnBrk="1" hangingPunct="1"/>
            <a:endParaRPr lang="en-GB" sz="2000" dirty="0" smtClean="0">
              <a:solidFill>
                <a:srgbClr val="FF3399"/>
              </a:solidFill>
            </a:endParaRPr>
          </a:p>
          <a:p>
            <a:pPr lvl="1" eaLnBrk="1" hangingPunct="1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6171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124744"/>
            <a:ext cx="8496300" cy="5544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Different ways to go about power analysis in the context of ANOVA: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η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: explained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proportion variance of the total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variance.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Can be translated into effect size d.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Not very useful: only looking at the omnibus part of the test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inimum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power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specification: looks at the difference between the smallest and the biggest means.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means other than the 2 extreme one are equal to the grand mean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Smallest meaningful difference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Works like a post-hoc test.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" y="188640"/>
            <a:ext cx="8856663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Comparison of more than 2 means</a:t>
            </a:r>
          </a:p>
        </p:txBody>
      </p:sp>
      <p:sp>
        <p:nvSpPr>
          <p:cNvPr id="2" name="Oval 1"/>
          <p:cNvSpPr/>
          <p:nvPr/>
        </p:nvSpPr>
        <p:spPr>
          <a:xfrm>
            <a:off x="755576" y="3573016"/>
            <a:ext cx="3816424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23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47150"/>
            <a:ext cx="4680520" cy="3966076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2844" y="267607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Power look like?</a:t>
            </a:r>
          </a:p>
        </p:txBody>
      </p:sp>
      <p:sp>
        <p:nvSpPr>
          <p:cNvPr id="2" name="Oval 1"/>
          <p:cNvSpPr/>
          <p:nvPr/>
        </p:nvSpPr>
        <p:spPr>
          <a:xfrm>
            <a:off x="2934556" y="1971084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293657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Probability that the observed result occurs if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true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Null hypothesis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absence of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hypothesis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presence of an effect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28711" y="1936562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556792"/>
            <a:ext cx="8496300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Minimum power specification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Research example</a:t>
            </a: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 researcher is interested in 4 different teaching methods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 the area of mathematics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education.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Effect of these methods 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standardized math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scores.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Group 1: the traditional teaching method,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Group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2: the intensive practice method,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Group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3: the computer assisted method and,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Group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4: the peer assistance learning method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Standardized test: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mean score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= 550, SD = 80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Power: 80%, 5% significance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8777" y="175586"/>
            <a:ext cx="5456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more than 2 means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844824"/>
            <a:ext cx="9036496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Research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example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Comparison between 4 teaching methods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Assumptions: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qual group sizes and equal variability (SD = 80)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rior research: 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raditional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teaching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Group 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lowest mean score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Peer assistance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(Group 4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highest mean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score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Group 1: mean = 550 (SD = 80)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Group 4: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Difference of interest&gt; +1.2 SD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550+80*1.2 = 646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Other 2 groups: mean = grand mean = 598 (= 646+550/2)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8777" y="175586"/>
            <a:ext cx="5456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more than 2 means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15058" y="1539830"/>
            <a:ext cx="6202680" cy="512953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2752" y="908720"/>
            <a:ext cx="8928992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Minimum power specification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9181" y="5589240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Each group: n=17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7880" y="175586"/>
            <a:ext cx="3578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</p:txBody>
      </p:sp>
    </p:spTree>
    <p:extLst>
      <p:ext uri="{BB962C8B-B14F-4D97-AF65-F5344CB8AC3E}">
        <p14:creationId xmlns:p14="http://schemas.microsoft.com/office/powerpoint/2010/main" val="14780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2753" y="980728"/>
            <a:ext cx="8928992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Minimum power specification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502" y="5589240"/>
            <a:ext cx="7113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other 2 means are known, better to use them: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more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polarized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towards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two extreme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ends: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easier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detect the group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7881" y="175586"/>
            <a:ext cx="3578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763688" y="1556793"/>
            <a:ext cx="45988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124744"/>
            <a:ext cx="8496300" cy="5544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Different ways to go about power analysis in the context of ANOVA: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η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: explained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proportion variance of the total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variance.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Can be translated into effect size d.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M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inimum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power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specification: looks at the difference between the smallest and the biggest means.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ll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means other than the 2 extreme one are equal to the grand mean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Smallest meaningful difference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Works like a post-hoc test.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" y="188640"/>
            <a:ext cx="8856663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Comparison of more than 2 means</a:t>
            </a:r>
          </a:p>
        </p:txBody>
      </p:sp>
      <p:sp>
        <p:nvSpPr>
          <p:cNvPr id="4" name="Oval 3"/>
          <p:cNvSpPr/>
          <p:nvPr/>
        </p:nvSpPr>
        <p:spPr>
          <a:xfrm>
            <a:off x="467544" y="4221088"/>
            <a:ext cx="4536504" cy="187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504" y="1844824"/>
            <a:ext cx="8928992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Research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example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Comparison between 4 teaching methods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Smallest meaningful difference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Same assumptions: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qual group sizes and equal variability (SD = 80)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 comparisons of interest: vs. Group 1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Smallest meaningful difference: group 1 vs. Group 2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-test: Mean 1 = 550, SD = 80 and mean 2 = 598, SD = 80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Power calculation like for a t-test but with a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Bonferroni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correction (adjustment for multiple comparisons)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8777" y="175586"/>
            <a:ext cx="5456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more than 2 means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8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30" y="1822708"/>
            <a:ext cx="5815589" cy="4855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8777" y="175586"/>
            <a:ext cx="5456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more than 2 means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88630"/>
            <a:ext cx="3685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Smallest meaningful difference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3848" y="4869160"/>
            <a:ext cx="43204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518973"/>
            <a:ext cx="329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Bonferroni</a:t>
            </a: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comparisons: 0.05/3 = 0.017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15816" y="5157192"/>
            <a:ext cx="36004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632" y="175586"/>
            <a:ext cx="357873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788" y="1779488"/>
            <a:ext cx="78278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example: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ecologist is looking at the host-parasite relationship in roe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deers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 of body weight and parasite load will be collected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a group of females: Body weight = f(parasite load).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Pilot study on a small group: r = 0.3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Power: 80%, 5% significance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 size: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Cohen’s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 size 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correlation 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1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12776"/>
            <a:ext cx="4392488" cy="5201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2632" y="175586"/>
            <a:ext cx="357873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96136" y="4869160"/>
            <a:ext cx="50405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764" y="188640"/>
            <a:ext cx="3578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Unequal sample sizes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03" y="1268760"/>
            <a:ext cx="738856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cientists often deal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unequal sample sizes 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trade-off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needs 2 groups of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going for 20 and 40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associated with decreased power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Unbalanced design = bigger total sample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Solution: 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power calculation for equal sample size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2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adjustment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341" t="3298" r="4501" b="3034"/>
          <a:stretch/>
        </p:blipFill>
        <p:spPr bwMode="auto">
          <a:xfrm>
            <a:off x="6876256" y="4077072"/>
            <a:ext cx="1800200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437112"/>
            <a:ext cx="5846665" cy="20928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affeine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this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placebo group: 2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times smaller than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caffeine one: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k=2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Using the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get a total: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N=2*19*(1+2)</a:t>
            </a:r>
            <a:r>
              <a:rPr kumimoji="0" lang="en-GB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/4*2=43</a:t>
            </a:r>
            <a:endParaRPr kumimoji="0" lang="en-GB" sz="2000" b="0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Placebo (n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)=14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caffeine (n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)=29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0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4077072"/>
            <a:ext cx="871363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hypothesis testing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,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critical value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 is a point on the test distribution that is compared to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test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statistic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 to determine whether to reject the null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hypothesis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Example of test statistic: t-value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Courier New" panose="02070309020205020404" pitchFamily="49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If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the absolute value of your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test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statistic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 is greater than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critical value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, you can declare statistical significance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reject the null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hypothesis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Example: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t-value &gt; critical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t-value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19" y="1125746"/>
            <a:ext cx="3292205" cy="2601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17" y="1456093"/>
            <a:ext cx="2886935" cy="2446268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2844" y="116632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Power look like?</a:t>
            </a:r>
          </a:p>
        </p:txBody>
      </p:sp>
      <p:sp>
        <p:nvSpPr>
          <p:cNvPr id="5" name="Oval 4"/>
          <p:cNvSpPr/>
          <p:nvPr/>
        </p:nvSpPr>
        <p:spPr>
          <a:xfrm>
            <a:off x="1745758" y="1491952"/>
            <a:ext cx="720080" cy="388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63528" y="1875445"/>
            <a:ext cx="1763368" cy="1473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41824" y="821875"/>
            <a:ext cx="3860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Example: 2-tailed t-test with n=15 (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df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=14)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67518" y="3375152"/>
            <a:ext cx="3754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78598" y="1156576"/>
            <a:ext cx="3754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61750" y="3358185"/>
            <a:ext cx="493721" cy="223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26" idx="1"/>
          </p:cNvCxnSpPr>
          <p:nvPr/>
        </p:nvCxnSpPr>
        <p:spPr>
          <a:xfrm flipH="1">
            <a:off x="4675046" y="3399130"/>
            <a:ext cx="2024451" cy="750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2054" y="1290246"/>
            <a:ext cx="13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T Distribution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410" y="1651481"/>
            <a:ext cx="2682718" cy="14613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43908" y="2159751"/>
            <a:ext cx="48282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+mn-lt"/>
              </a:rPr>
              <a:t>0.95</a:t>
            </a:r>
            <a:endParaRPr lang="en-GB" sz="12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1340" y="235122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002060"/>
                </a:solidFill>
                <a:latin typeface="+mn-lt"/>
              </a:rPr>
              <a:t>0.025</a:t>
            </a:r>
            <a:endParaRPr lang="en-GB" sz="1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0402" y="2321697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002060"/>
                </a:solidFill>
                <a:latin typeface="+mn-lt"/>
              </a:rPr>
              <a:t>0.025</a:t>
            </a:r>
            <a:endParaRPr lang="en-GB" sz="1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9497" y="3276019"/>
            <a:ext cx="726481" cy="246221"/>
          </a:xfrm>
          <a:prstGeom prst="rect">
            <a:avLst/>
          </a:prstGeom>
          <a:noFill/>
          <a:ln>
            <a:solidFill>
              <a:srgbClr val="00040C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+mn-lt"/>
              </a:rPr>
              <a:t>t</a:t>
            </a:r>
            <a:r>
              <a:rPr lang="en-GB" sz="1000" dirty="0" smtClean="0">
                <a:solidFill>
                  <a:srgbClr val="002060"/>
                </a:solidFill>
                <a:latin typeface="+mn-lt"/>
              </a:rPr>
              <a:t>=-2.1448</a:t>
            </a:r>
            <a:endParaRPr lang="en-GB" sz="1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9041" y="3286722"/>
            <a:ext cx="683200" cy="246221"/>
          </a:xfrm>
          <a:prstGeom prst="rect">
            <a:avLst/>
          </a:prstGeom>
          <a:noFill/>
          <a:ln>
            <a:solidFill>
              <a:srgbClr val="00040C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2060"/>
                </a:solidFill>
                <a:latin typeface="+mn-lt"/>
              </a:rPr>
              <a:t>t=2.1448</a:t>
            </a:r>
            <a:endParaRPr lang="en-GB" sz="10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035842" y="3071974"/>
            <a:ext cx="0" cy="14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343311" y="3064139"/>
            <a:ext cx="0" cy="14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79215" y="306896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+mn-lt"/>
              </a:rPr>
              <a:t>t</a:t>
            </a:r>
            <a:r>
              <a:rPr lang="en-GB" sz="1000" dirty="0" smtClean="0">
                <a:solidFill>
                  <a:srgbClr val="002060"/>
                </a:solidFill>
                <a:latin typeface="+mn-lt"/>
              </a:rPr>
              <a:t>(14)</a:t>
            </a:r>
            <a:endParaRPr lang="en-GB" sz="1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6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369" y="260648"/>
            <a:ext cx="3578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Non-parametric tests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11" y="1412776"/>
            <a:ext cx="839845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Non-parametric tests: do not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 from a Gaussian distribution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Non-parametric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tests are based on ranking values from low to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Non-parametric tests not always less powerful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calculation for non-parametric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tests: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specify which kind of distribution we are dealing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always easy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on-parametric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never require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providing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assumptions: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&gt;=30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 is not too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unusual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crude rule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thumb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non-parametric tests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sample size required for a parametric test and add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15%.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2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64" y="836712"/>
            <a:ext cx="3574956" cy="3029268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2844" y="116632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Power look like?</a:t>
            </a:r>
          </a:p>
        </p:txBody>
      </p:sp>
      <p:sp>
        <p:nvSpPr>
          <p:cNvPr id="5" name="Oval 4"/>
          <p:cNvSpPr/>
          <p:nvPr/>
        </p:nvSpPr>
        <p:spPr>
          <a:xfrm>
            <a:off x="4139952" y="292494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184" y="3861048"/>
            <a:ext cx="878597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α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: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the threshold value that we measure p-values against.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For results with 95% level of confidence: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α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= 0.05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= probability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type I error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-value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: probability that the observed statistic occurred by chance alone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Statistical significance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: comparison between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α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 and the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ourier New" panose="02070309020205020404" pitchFamily="49" charset="0"/>
              </a:rPr>
              <a:t>p-value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ourier New" panose="02070309020205020404" pitchFamily="49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p-value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&lt;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0.05: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reject H</a:t>
            </a:r>
            <a:r>
              <a:rPr kumimoji="0" lang="en-GB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0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and p-value &gt;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0.05: fail to reject H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95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64" y="980728"/>
            <a:ext cx="4079012" cy="345638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2844" y="116632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Power look like?</a:t>
            </a:r>
          </a:p>
        </p:txBody>
      </p:sp>
      <p:sp>
        <p:nvSpPr>
          <p:cNvPr id="5" name="Oval 4"/>
          <p:cNvSpPr/>
          <p:nvPr/>
        </p:nvSpPr>
        <p:spPr>
          <a:xfrm>
            <a:off x="3995936" y="3068960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4769857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II error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failure to reject a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</a:t>
            </a:r>
            <a:r>
              <a:rPr kumimoji="0" lang="en-GB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irect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 between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type II error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 = 0.2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 – β = 0.8 (80%)</a:t>
            </a:r>
          </a:p>
        </p:txBody>
      </p:sp>
    </p:spTree>
    <p:extLst>
      <p:ext uri="{BB962C8B-B14F-4D97-AF65-F5344CB8AC3E}">
        <p14:creationId xmlns:p14="http://schemas.microsoft.com/office/powerpoint/2010/main" val="36810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07504" y="260648"/>
            <a:ext cx="9036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The desired power of the experiment: 80%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06" y="1330503"/>
            <a:ext cx="8992790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Type II error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β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is the failure to reject a </a:t>
            </a:r>
            <a:r>
              <a:rPr lang="en-GB" sz="2000" u="sng" dirty="0">
                <a:solidFill>
                  <a:prstClr val="black"/>
                </a:solidFill>
                <a:latin typeface="Calibri" panose="020F0502020204030204" pitchFamily="34" charset="0"/>
              </a:rPr>
              <a:t>false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</a:t>
            </a:r>
            <a:r>
              <a:rPr lang="en-GB" sz="2000" baseline="-25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0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000" baseline="-25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Direct relationship between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 and type II error: </a:t>
            </a:r>
            <a:endParaRPr lang="en-GB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if β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= 0.2 and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 = 1 – β = 0.8 (80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%)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Hence a true difference will be missed 20% of the time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1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General convention: 80% but could be more or less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1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Cohen (1988): </a:t>
            </a:r>
          </a:p>
          <a:p>
            <a:pPr marL="1714500" lvl="3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For most researchers: Type I errors are four </a:t>
            </a:r>
            <a:r>
              <a:rPr lang="en-US" sz="2000" dirty="0">
                <a:latin typeface="Calibri" panose="020F0502020204030204" pitchFamily="34" charset="0"/>
              </a:rPr>
              <a:t>times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more </a:t>
            </a:r>
            <a:r>
              <a:rPr lang="en-US" sz="2000" dirty="0">
                <a:latin typeface="Calibri" panose="020F0502020204030204" pitchFamily="34" charset="0"/>
              </a:rPr>
              <a:t>serious than </a:t>
            </a:r>
            <a:r>
              <a:rPr lang="en-US" sz="2000" dirty="0" smtClean="0">
                <a:latin typeface="Calibri" panose="020F0502020204030204" pitchFamily="34" charset="0"/>
              </a:rPr>
              <a:t>Type II errors: 0.05 * 4 = 0.2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1714500" lvl="3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Compromise: 2 groups comparisons: 90% = +30% sample size, 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95% = +60%</a:t>
            </a:r>
            <a:endParaRPr lang="en-GB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re Module_descriptive and exploratory statistics slides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41652</TotalTime>
  <Words>3038</Words>
  <Application>Microsoft Office PowerPoint</Application>
  <PresentationFormat>On-screen Show (4:3)</PresentationFormat>
  <Paragraphs>636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Book Antiqua</vt:lpstr>
      <vt:lpstr>Bookman Old Style</vt:lpstr>
      <vt:lpstr>Calibri</vt:lpstr>
      <vt:lpstr>Courier New</vt:lpstr>
      <vt:lpstr>Minya Nouvelle</vt:lpstr>
      <vt:lpstr>MS Reference Sans Serif</vt:lpstr>
      <vt:lpstr>Default Design</vt:lpstr>
      <vt:lpstr>1_Office Theme</vt:lpstr>
      <vt:lpstr>Core Module_descriptive and exploratory statistics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recapitulate: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more than 2 means ANOVA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</dc:title>
  <dc:creator>segondsa</dc:creator>
  <cp:lastModifiedBy>Anne Segonds-Pichon</cp:lastModifiedBy>
  <cp:revision>1108</cp:revision>
  <cp:lastPrinted>2017-09-12T16:10:49Z</cp:lastPrinted>
  <dcterms:created xsi:type="dcterms:W3CDTF">2005-09-24T13:43:00Z</dcterms:created>
  <dcterms:modified xsi:type="dcterms:W3CDTF">2019-03-27T10:57:30Z</dcterms:modified>
</cp:coreProperties>
</file>