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98" r:id="rId2"/>
  </p:sldMasterIdLst>
  <p:notesMasterIdLst>
    <p:notesMasterId r:id="rId156"/>
  </p:notesMasterIdLst>
  <p:sldIdLst>
    <p:sldId id="256" r:id="rId3"/>
    <p:sldId id="1012" r:id="rId4"/>
    <p:sldId id="695" r:id="rId5"/>
    <p:sldId id="598" r:id="rId6"/>
    <p:sldId id="597" r:id="rId7"/>
    <p:sldId id="586" r:id="rId8"/>
    <p:sldId id="950" r:id="rId9"/>
    <p:sldId id="773" r:id="rId10"/>
    <p:sldId id="696" r:id="rId11"/>
    <p:sldId id="948" r:id="rId12"/>
    <p:sldId id="702" r:id="rId13"/>
    <p:sldId id="536" r:id="rId14"/>
    <p:sldId id="779" r:id="rId15"/>
    <p:sldId id="698" r:id="rId16"/>
    <p:sldId id="537" r:id="rId17"/>
    <p:sldId id="538" r:id="rId18"/>
    <p:sldId id="1011" r:id="rId19"/>
    <p:sldId id="704" r:id="rId20"/>
    <p:sldId id="953" r:id="rId21"/>
    <p:sldId id="705" r:id="rId22"/>
    <p:sldId id="954" r:id="rId23"/>
    <p:sldId id="812" r:id="rId24"/>
    <p:sldId id="813" r:id="rId25"/>
    <p:sldId id="955" r:id="rId26"/>
    <p:sldId id="956" r:id="rId27"/>
    <p:sldId id="957" r:id="rId28"/>
    <p:sldId id="817" r:id="rId29"/>
    <p:sldId id="818" r:id="rId30"/>
    <p:sldId id="819" r:id="rId31"/>
    <p:sldId id="820" r:id="rId32"/>
    <p:sldId id="821" r:id="rId33"/>
    <p:sldId id="822" r:id="rId34"/>
    <p:sldId id="823" r:id="rId35"/>
    <p:sldId id="824" r:id="rId36"/>
    <p:sldId id="958" r:id="rId37"/>
    <p:sldId id="826" r:id="rId38"/>
    <p:sldId id="827" r:id="rId39"/>
    <p:sldId id="828" r:id="rId40"/>
    <p:sldId id="959" r:id="rId41"/>
    <p:sldId id="707" r:id="rId42"/>
    <p:sldId id="960" r:id="rId43"/>
    <p:sldId id="961" r:id="rId44"/>
    <p:sldId id="962" r:id="rId45"/>
    <p:sldId id="963" r:id="rId46"/>
    <p:sldId id="964" r:id="rId47"/>
    <p:sldId id="965" r:id="rId48"/>
    <p:sldId id="966" r:id="rId49"/>
    <p:sldId id="967" r:id="rId50"/>
    <p:sldId id="830" r:id="rId51"/>
    <p:sldId id="708" r:id="rId52"/>
    <p:sldId id="968" r:id="rId53"/>
    <p:sldId id="969" r:id="rId54"/>
    <p:sldId id="970" r:id="rId55"/>
    <p:sldId id="971" r:id="rId56"/>
    <p:sldId id="972" r:id="rId57"/>
    <p:sldId id="973" r:id="rId58"/>
    <p:sldId id="974" r:id="rId59"/>
    <p:sldId id="975" r:id="rId60"/>
    <p:sldId id="976" r:id="rId61"/>
    <p:sldId id="977" r:id="rId62"/>
    <p:sldId id="978" r:id="rId63"/>
    <p:sldId id="979" r:id="rId64"/>
    <p:sldId id="980" r:id="rId65"/>
    <p:sldId id="981" r:id="rId66"/>
    <p:sldId id="982" r:id="rId67"/>
    <p:sldId id="983" r:id="rId68"/>
    <p:sldId id="984" r:id="rId69"/>
    <p:sldId id="985" r:id="rId70"/>
    <p:sldId id="861" r:id="rId71"/>
    <p:sldId id="862" r:id="rId72"/>
    <p:sldId id="863" r:id="rId73"/>
    <p:sldId id="864" r:id="rId74"/>
    <p:sldId id="865" r:id="rId75"/>
    <p:sldId id="866" r:id="rId76"/>
    <p:sldId id="867" r:id="rId77"/>
    <p:sldId id="868" r:id="rId78"/>
    <p:sldId id="869" r:id="rId79"/>
    <p:sldId id="870" r:id="rId80"/>
    <p:sldId id="871" r:id="rId81"/>
    <p:sldId id="872" r:id="rId82"/>
    <p:sldId id="901" r:id="rId83"/>
    <p:sldId id="986" r:id="rId84"/>
    <p:sldId id="938" r:id="rId85"/>
    <p:sldId id="987" r:id="rId86"/>
    <p:sldId id="988" r:id="rId87"/>
    <p:sldId id="989" r:id="rId88"/>
    <p:sldId id="990" r:id="rId89"/>
    <p:sldId id="991" r:id="rId90"/>
    <p:sldId id="881" r:id="rId91"/>
    <p:sldId id="712" r:id="rId92"/>
    <p:sldId id="568" r:id="rId93"/>
    <p:sldId id="587" r:id="rId94"/>
    <p:sldId id="579" r:id="rId95"/>
    <p:sldId id="571" r:id="rId96"/>
    <p:sldId id="746" r:id="rId97"/>
    <p:sldId id="747" r:id="rId98"/>
    <p:sldId id="669" r:id="rId99"/>
    <p:sldId id="688" r:id="rId100"/>
    <p:sldId id="739" r:id="rId101"/>
    <p:sldId id="738" r:id="rId102"/>
    <p:sldId id="490" r:id="rId103"/>
    <p:sldId id="581" r:id="rId104"/>
    <p:sldId id="582" r:id="rId105"/>
    <p:sldId id="483" r:id="rId106"/>
    <p:sldId id="952" r:id="rId107"/>
    <p:sldId id="922" r:id="rId108"/>
    <p:sldId id="887" r:id="rId109"/>
    <p:sldId id="690" r:id="rId110"/>
    <p:sldId id="1008" r:id="rId111"/>
    <p:sldId id="673" r:id="rId112"/>
    <p:sldId id="770" r:id="rId113"/>
    <p:sldId id="781" r:id="rId114"/>
    <p:sldId id="782" r:id="rId115"/>
    <p:sldId id="803" r:id="rId116"/>
    <p:sldId id="890" r:id="rId117"/>
    <p:sldId id="1009" r:id="rId118"/>
    <p:sldId id="661" r:id="rId119"/>
    <p:sldId id="572" r:id="rId120"/>
    <p:sldId id="659" r:id="rId121"/>
    <p:sldId id="575" r:id="rId122"/>
    <p:sldId id="904" r:id="rId123"/>
    <p:sldId id="772" r:id="rId124"/>
    <p:sldId id="585" r:id="rId125"/>
    <p:sldId id="684" r:id="rId126"/>
    <p:sldId id="715" r:id="rId127"/>
    <p:sldId id="691" r:id="rId128"/>
    <p:sldId id="992" r:id="rId129"/>
    <p:sldId id="993" r:id="rId130"/>
    <p:sldId id="994" r:id="rId131"/>
    <p:sldId id="995" r:id="rId132"/>
    <p:sldId id="1018" r:id="rId133"/>
    <p:sldId id="1016" r:id="rId134"/>
    <p:sldId id="996" r:id="rId135"/>
    <p:sldId id="997" r:id="rId136"/>
    <p:sldId id="998" r:id="rId137"/>
    <p:sldId id="999" r:id="rId138"/>
    <p:sldId id="1000" r:id="rId139"/>
    <p:sldId id="1001" r:id="rId140"/>
    <p:sldId id="1002" r:id="rId141"/>
    <p:sldId id="1004" r:id="rId142"/>
    <p:sldId id="1005" r:id="rId143"/>
    <p:sldId id="1010" r:id="rId144"/>
    <p:sldId id="694" r:id="rId145"/>
    <p:sldId id="576" r:id="rId146"/>
    <p:sldId id="949" r:id="rId147"/>
    <p:sldId id="723" r:id="rId148"/>
    <p:sldId id="701" r:id="rId149"/>
    <p:sldId id="596" r:id="rId150"/>
    <p:sldId id="1007" r:id="rId151"/>
    <p:sldId id="918" r:id="rId152"/>
    <p:sldId id="1015" r:id="rId153"/>
    <p:sldId id="1013" r:id="rId154"/>
    <p:sldId id="1014" r:id="rId155"/>
  </p:sldIdLst>
  <p:sldSz cx="9144000" cy="5143500" type="screen16x9"/>
  <p:notesSz cx="6797675" cy="9926638"/>
  <p:embeddedFontLst>
    <p:embeddedFont>
      <p:font typeface="Segoe UI" panose="020B0502040204020203" pitchFamily="34" charset="0"/>
      <p:regular r:id="rId157"/>
      <p:bold r:id="rId158"/>
      <p:italic r:id="rId159"/>
      <p:boldItalic r:id="rId1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2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2DCFE"/>
    <a:srgbClr val="FFFFFF"/>
    <a:srgbClr val="D6B7E3"/>
    <a:srgbClr val="0F2D69"/>
    <a:srgbClr val="2E60B3"/>
    <a:srgbClr val="FDFFC7"/>
    <a:srgbClr val="D3FFC9"/>
    <a:srgbClr val="5CD1DD"/>
    <a:srgbClr val="FF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16" autoAdjust="0"/>
    <p:restoredTop sz="57975" autoAdjust="0"/>
  </p:normalViewPr>
  <p:slideViewPr>
    <p:cSldViewPr snapToGrid="0">
      <p:cViewPr varScale="1">
        <p:scale>
          <a:sx n="85" d="100"/>
          <a:sy n="85" d="100"/>
        </p:scale>
        <p:origin x="1938" y="84"/>
      </p:cViewPr>
      <p:guideLst>
        <p:guide orient="horz" pos="826"/>
        <p:guide pos="288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font" Target="fonts/font3.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font" Target="fonts/font4.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notesMaster" Target="notesMasters/notesMaster1.xml"/><Relationship Id="rId16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1.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diagrams/_rels/data1.xml.rels><?xml version="1.0" encoding="UTF-8" standalone="yes"?>
<Relationships xmlns="http://schemas.openxmlformats.org/package/2006/relationships"><Relationship Id="rId3" Type="http://schemas.openxmlformats.org/officeDocument/2006/relationships/hyperlink" Target="https://pubmed.ncbi.nlm.nih.gov/15366972/" TargetMode="External"/><Relationship Id="rId7" Type="http://schemas.openxmlformats.org/officeDocument/2006/relationships/hyperlink" Target="https://pubmed.ncbi.nlm.nih.gov/9500320/" TargetMode="External"/><Relationship Id="rId2" Type="http://schemas.openxmlformats.org/officeDocument/2006/relationships/hyperlink" Target="https://www.bmj.com/content/340/bmj.c593" TargetMode="External"/><Relationship Id="rId1" Type="http://schemas.openxmlformats.org/officeDocument/2006/relationships/hyperlink" Target="https://www.ncbi.nlm.nih.gov/pmc/articles/PMC2831678/" TargetMode="External"/><Relationship Id="rId6" Type="http://schemas.openxmlformats.org/officeDocument/2006/relationships/hyperlink" Target="https://pubmed.ncbi.nlm.nih.gov/11231748/" TargetMode="External"/><Relationship Id="rId5" Type="http://schemas.openxmlformats.org/officeDocument/2006/relationships/hyperlink" Target="https://pubmed.ncbi.nlm.nih.gov/10376617" TargetMode="External"/><Relationship Id="rId4" Type="http://schemas.openxmlformats.org/officeDocument/2006/relationships/hyperlink" Target="https://pubmed.ncbi.nlm.nih.gov/15877763/"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pubmed.ncbi.nlm.nih.gov/11231748/" TargetMode="External"/><Relationship Id="rId7" Type="http://schemas.openxmlformats.org/officeDocument/2006/relationships/hyperlink" Target="https://www.bmj.com/content/340/bmj.c593" TargetMode="External"/><Relationship Id="rId2" Type="http://schemas.openxmlformats.org/officeDocument/2006/relationships/hyperlink" Target="https://pubmed.ncbi.nlm.nih.gov/10376617" TargetMode="External"/><Relationship Id="rId1" Type="http://schemas.openxmlformats.org/officeDocument/2006/relationships/hyperlink" Target="https://pubmed.ncbi.nlm.nih.gov/9500320/" TargetMode="External"/><Relationship Id="rId6" Type="http://schemas.openxmlformats.org/officeDocument/2006/relationships/hyperlink" Target="https://www.ncbi.nlm.nih.gov/pmc/articles/PMC2831678/" TargetMode="External"/><Relationship Id="rId5" Type="http://schemas.openxmlformats.org/officeDocument/2006/relationships/hyperlink" Target="https://pubmed.ncbi.nlm.nih.gov/15877763/" TargetMode="External"/><Relationship Id="rId4" Type="http://schemas.openxmlformats.org/officeDocument/2006/relationships/hyperlink" Target="https://pubmed.ncbi.nlm.nih.gov/15366972/"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400" b="1" dirty="0">
              <a:solidFill>
                <a:schemeClr val="tx1"/>
              </a:solidFill>
              <a:latin typeface="Calibri" panose="020F0502020204030204"/>
              <a:ea typeface="+mn-ea"/>
              <a:cs typeface="+mn-cs"/>
            </a:rPr>
            <a:t>2010</a:t>
          </a:r>
        </a:p>
        <a:p>
          <a:r>
            <a:rPr lang="en-US" sz="1400" b="1" dirty="0">
              <a:solidFill>
                <a:srgbClr val="C00000"/>
              </a:solidFill>
              <a:latin typeface="Calibri" panose="020F0502020204030204"/>
              <a:ea typeface="+mn-ea"/>
              <a:cs typeface="+mn-cs"/>
            </a:rPr>
            <a:t>Retraction</a:t>
          </a:r>
          <a:r>
            <a:rPr lang="en-US" sz="1400" b="1" dirty="0">
              <a:solidFill>
                <a:schemeClr val="tx1"/>
              </a:solidFill>
              <a:latin typeface="Calibri" panose="020F0502020204030204"/>
              <a:ea typeface="+mn-ea"/>
              <a:cs typeface="+mn-cs"/>
            </a:rPr>
            <a:t> of the Wakefield </a:t>
          </a:r>
          <a:r>
            <a:rPr lang="en-US" sz="1400" b="1" i="1" dirty="0">
              <a:solidFill>
                <a:schemeClr val="tx1"/>
              </a:solidFill>
              <a:latin typeface="Calibri" panose="020F0502020204030204"/>
              <a:ea typeface="+mn-ea"/>
              <a:cs typeface="+mn-cs"/>
            </a:rPr>
            <a:t>et al. </a:t>
          </a:r>
          <a:r>
            <a:rPr lang="en-US" sz="1400" b="1" dirty="0">
              <a:solidFill>
                <a:schemeClr val="tx1"/>
              </a:solidFill>
              <a:latin typeface="Calibri" panose="020F0502020204030204"/>
              <a:ea typeface="+mn-ea"/>
              <a:cs typeface="+mn-cs"/>
            </a:rPr>
            <a:t>paper</a:t>
          </a:r>
        </a:p>
        <a:p>
          <a:r>
            <a:rPr lang="en-GB" sz="1000" b="1" dirty="0">
              <a:solidFill>
                <a:schemeClr val="tx1"/>
              </a:solidFill>
              <a:latin typeface="Calibri" panose="020F0502020204030204"/>
              <a:ea typeface="+mn-ea"/>
              <a:cs typeface="+mn-cs"/>
              <a:hlinkClick xmlns:r="http://schemas.openxmlformats.org/officeDocument/2006/relationships" r:id="rId1"/>
            </a:rPr>
            <a:t>https://www.ncbi.nlm.nih.gov/pmc/articles/PMC2831678/</a:t>
          </a:r>
          <a:endParaRPr lang="en-GB" sz="1000" b="1" dirty="0">
            <a:solidFill>
              <a:schemeClr val="tx1"/>
            </a:solidFill>
            <a:latin typeface="Calibri" panose="020F0502020204030204"/>
            <a:ea typeface="+mn-ea"/>
            <a:cs typeface="+mn-cs"/>
          </a:endParaRPr>
        </a:p>
      </dgm:t>
    </dgm:pt>
    <dgm:pt modelId="{AA5611BE-15CF-44A8-AF9D-F87495377261}" type="parTrans" cxnId="{65E5C856-347C-4764-9257-8BAC30C24ADE}">
      <dgm:prSet/>
      <dgm:spPr/>
      <dgm:t>
        <a:bodyPr/>
        <a:lstStyle/>
        <a:p>
          <a:endParaRPr lang="en-US">
            <a:solidFill>
              <a:schemeClr val="bg2"/>
            </a:solidFill>
          </a:endParaRPr>
        </a:p>
      </dgm:t>
    </dgm:pt>
    <dgm:pt modelId="{94BFC47A-5557-4297-80D2-13238EDEDA59}" type="sibTrans" cxnId="{65E5C856-347C-4764-9257-8BAC30C24ADE}">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rgbClr val="D6B7E3"/>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tx1"/>
              </a:solidFill>
              <a:latin typeface="Calibri" panose="020F0502020204030204"/>
              <a:ea typeface="+mn-ea"/>
              <a:cs typeface="+mn-cs"/>
            </a:rPr>
            <a:t>2010</a:t>
          </a:r>
        </a:p>
        <a:p>
          <a:r>
            <a:rPr lang="en-US" sz="1400" b="1" dirty="0">
              <a:solidFill>
                <a:schemeClr val="tx1"/>
              </a:solidFill>
              <a:latin typeface="Calibri" panose="020F0502020204030204"/>
              <a:ea typeface="+mn-ea"/>
              <a:cs typeface="+mn-cs"/>
            </a:rPr>
            <a:t>Andrew Wakefield found guilty of serious professional </a:t>
          </a:r>
          <a:r>
            <a:rPr lang="en-US" sz="1400" b="1" dirty="0">
              <a:solidFill>
                <a:srgbClr val="C00000"/>
              </a:solidFill>
              <a:latin typeface="Calibri" panose="020F0502020204030204"/>
              <a:ea typeface="+mn-ea"/>
              <a:cs typeface="+mn-cs"/>
            </a:rPr>
            <a:t>misconduct</a:t>
          </a:r>
        </a:p>
        <a:p>
          <a:r>
            <a:rPr lang="en-GB" sz="1000" b="1" dirty="0">
              <a:solidFill>
                <a:schemeClr val="tx1"/>
              </a:solidFill>
              <a:latin typeface="Calibri" panose="020F0502020204030204"/>
              <a:ea typeface="+mn-ea"/>
              <a:cs typeface="+mn-cs"/>
              <a:hlinkClick xmlns:r="http://schemas.openxmlformats.org/officeDocument/2006/relationships" r:id="rId2"/>
            </a:rPr>
            <a:t>https://www.bmj.com/content/340/bmj.c593</a:t>
          </a:r>
          <a:endParaRPr lang="en-GB" sz="1000" b="1" dirty="0">
            <a:solidFill>
              <a:schemeClr val="tx1"/>
            </a:solidFill>
            <a:latin typeface="Calibri" panose="020F0502020204030204"/>
            <a:ea typeface="+mn-ea"/>
            <a:cs typeface="+mn-cs"/>
          </a:endParaRP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rgbClr val="CFE1FD"/>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tx1"/>
              </a:solidFill>
              <a:latin typeface="Calibri" panose="020F0502020204030204"/>
              <a:ea typeface="+mn-ea"/>
              <a:cs typeface="+mn-cs"/>
            </a:rPr>
            <a:t>2002-2005:  </a:t>
          </a:r>
          <a:r>
            <a:rPr lang="en-US" sz="1400" b="1" dirty="0">
              <a:solidFill>
                <a:srgbClr val="00B050"/>
              </a:solidFill>
              <a:latin typeface="Calibri" panose="020F0502020204030204"/>
              <a:ea typeface="+mn-ea"/>
              <a:cs typeface="+mn-cs"/>
            </a:rPr>
            <a:t>No link </a:t>
          </a:r>
          <a:r>
            <a:rPr lang="en-US" sz="1400" b="1" dirty="0">
              <a:solidFill>
                <a:schemeClr val="tx1"/>
              </a:solidFill>
              <a:latin typeface="Calibri" panose="020F0502020204030204"/>
              <a:ea typeface="+mn-ea"/>
              <a:cs typeface="+mn-cs"/>
            </a:rPr>
            <a:t>MMR autism</a:t>
          </a:r>
        </a:p>
        <a:p>
          <a:r>
            <a:rPr lang="en-US" sz="1400" b="1" dirty="0">
              <a:solidFill>
                <a:schemeClr val="tx1"/>
              </a:solidFill>
              <a:latin typeface="Calibri" panose="020F0502020204030204"/>
              <a:ea typeface="+mn-ea"/>
              <a:cs typeface="+mn-cs"/>
            </a:rPr>
            <a:t>Many more studies</a:t>
          </a:r>
        </a:p>
        <a:p>
          <a:r>
            <a:rPr lang="en-GB" sz="1000" b="1" dirty="0">
              <a:solidFill>
                <a:schemeClr val="tx1"/>
              </a:solidFill>
              <a:latin typeface="Calibri" panose="020F0502020204030204"/>
              <a:ea typeface="+mn-ea"/>
              <a:cs typeface="+mn-cs"/>
              <a:hlinkClick xmlns:r="http://schemas.openxmlformats.org/officeDocument/2006/relationships" r:id="rId3"/>
            </a:rPr>
            <a:t>https://pubmed.ncbi.nlm.nih.gov/15366972/</a:t>
          </a:r>
          <a:endParaRPr lang="en-GB" sz="1000" b="1" dirty="0">
            <a:solidFill>
              <a:schemeClr val="tx1"/>
            </a:solidFill>
            <a:latin typeface="Calibri" panose="020F0502020204030204"/>
            <a:ea typeface="+mn-ea"/>
            <a:cs typeface="+mn-cs"/>
          </a:endParaRPr>
        </a:p>
        <a:p>
          <a:r>
            <a:rPr lang="en-GB" sz="1000" b="1" dirty="0">
              <a:solidFill>
                <a:schemeClr val="tx1"/>
              </a:solidFill>
              <a:latin typeface="Calibri" panose="020F0502020204030204"/>
              <a:ea typeface="+mn-ea"/>
              <a:cs typeface="+mn-cs"/>
              <a:hlinkClick xmlns:r="http://schemas.openxmlformats.org/officeDocument/2006/relationships" r:id="rId4"/>
            </a:rPr>
            <a:t>https://pubmed.ncbi.nlm.nih.gov/15877763/</a:t>
          </a:r>
          <a:endParaRPr lang="en-GB" sz="1000" b="1" dirty="0">
            <a:solidFill>
              <a:schemeClr val="tx1"/>
            </a:solidFill>
            <a:latin typeface="Calibri" panose="020F0502020204030204"/>
            <a:ea typeface="+mn-ea"/>
            <a:cs typeface="+mn-cs"/>
          </a:endParaRPr>
        </a:p>
      </dgm:t>
    </dgm:pt>
    <dgm:pt modelId="{E9FC5EA0-B57B-424E-8D8B-3832BFE16FC0}" type="parTrans" cxnId="{1581D4FC-BE76-4059-950C-A9B9D34A163B}">
      <dgm:prSet/>
      <dgm:spPr/>
      <dgm:t>
        <a:bodyPr/>
        <a:lstStyle/>
        <a:p>
          <a:endParaRPr lang="en-US">
            <a:solidFill>
              <a:schemeClr val="bg2"/>
            </a:solidFill>
          </a:endParaRPr>
        </a:p>
      </dgm:t>
    </dgm:pt>
    <dgm:pt modelId="{D4715A04-424A-44C2-AE1C-1EE1C48879F5}" type="sibTrans" cxnId="{1581D4FC-BE76-4059-950C-A9B9D34A163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rgbClr val="CFE1FD"/>
        </a:solidFill>
        <a:ln w="38100" cap="flat" cmpd="sng" algn="ctr">
          <a:noFill/>
          <a:prstDash val="solid"/>
          <a:miter lim="800000"/>
        </a:ln>
        <a:effectLst/>
      </dgm:spPr>
      <dgm:t>
        <a:bodyPr/>
        <a:lstStyle/>
        <a:p>
          <a:r>
            <a:rPr lang="en-US" sz="1400" b="1" dirty="0">
              <a:solidFill>
                <a:schemeClr val="accent2"/>
              </a:solidFill>
              <a:latin typeface="Calibri" panose="020F0502020204030204"/>
              <a:ea typeface="+mn-ea"/>
              <a:cs typeface="+mn-cs"/>
            </a:rPr>
            <a:t>1999  </a:t>
          </a:r>
          <a:r>
            <a:rPr lang="en-US" sz="1400" b="1" dirty="0">
              <a:solidFill>
                <a:srgbClr val="00B050"/>
              </a:solidFill>
              <a:latin typeface="Calibri" panose="020F0502020204030204"/>
              <a:ea typeface="+mn-ea"/>
              <a:cs typeface="+mn-cs"/>
            </a:rPr>
            <a:t>No link </a:t>
          </a:r>
          <a:r>
            <a:rPr lang="en-US" sz="1400" b="1" dirty="0">
              <a:solidFill>
                <a:schemeClr val="accent2"/>
              </a:solidFill>
              <a:latin typeface="Calibri" panose="020F0502020204030204"/>
              <a:ea typeface="+mn-ea"/>
              <a:cs typeface="+mn-cs"/>
            </a:rPr>
            <a:t>MMR autism</a:t>
          </a:r>
        </a:p>
        <a:p>
          <a:r>
            <a:rPr lang="en-US" sz="1400" b="1" dirty="0">
              <a:solidFill>
                <a:schemeClr val="accent2"/>
              </a:solidFill>
              <a:latin typeface="Calibri" panose="020F0502020204030204"/>
              <a:ea typeface="+mn-ea"/>
              <a:cs typeface="+mn-cs"/>
            </a:rPr>
            <a:t>Taylor </a:t>
          </a:r>
          <a:r>
            <a:rPr lang="en-US" sz="1400" b="1" i="1" dirty="0">
              <a:solidFill>
                <a:schemeClr val="accent2"/>
              </a:solidFill>
              <a:latin typeface="Calibri" panose="020F0502020204030204"/>
              <a:ea typeface="+mn-ea"/>
              <a:cs typeface="+mn-cs"/>
            </a:rPr>
            <a:t>et al.</a:t>
          </a:r>
        </a:p>
        <a:p>
          <a:r>
            <a:rPr lang="en-US" sz="1400" b="1" dirty="0">
              <a:solidFill>
                <a:srgbClr val="00B050"/>
              </a:solidFill>
              <a:latin typeface="Calibri" panose="020F0502020204030204"/>
              <a:ea typeface="+mn-ea"/>
              <a:cs typeface="+mn-cs"/>
            </a:rPr>
            <a:t>n=498 </a:t>
          </a:r>
          <a:r>
            <a:rPr lang="en-US" sz="1400" b="1" dirty="0">
              <a:solidFill>
                <a:schemeClr val="accent2"/>
              </a:solidFill>
              <a:latin typeface="Calibri" panose="020F0502020204030204"/>
              <a:ea typeface="+mn-ea"/>
              <a:cs typeface="+mn-cs"/>
            </a:rPr>
            <a:t>children</a:t>
          </a:r>
        </a:p>
        <a:p>
          <a:r>
            <a:rPr lang="en-GB" sz="1000" b="1" dirty="0">
              <a:solidFill>
                <a:schemeClr val="accent2"/>
              </a:solidFill>
              <a:latin typeface="Calibri" panose="020F0502020204030204"/>
              <a:ea typeface="+mn-ea"/>
              <a:cs typeface="+mn-cs"/>
              <a:hlinkClick xmlns:r="http://schemas.openxmlformats.org/officeDocument/2006/relationships" r:id="rId5"/>
            </a:rPr>
            <a:t>https://pubmed.ncbi.nlm.nih.gov/10376617</a:t>
          </a:r>
          <a:endParaRPr lang="en-GB" sz="1000" b="1" dirty="0">
            <a:solidFill>
              <a:schemeClr val="accent2"/>
            </a:solidFill>
            <a:latin typeface="Calibri" panose="020F0502020204030204"/>
            <a:ea typeface="+mn-ea"/>
            <a:cs typeface="+mn-cs"/>
          </a:endParaRP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rgbClr val="CFE1FD"/>
        </a:solidFill>
        <a:ln w="38100" cap="flat" cmpd="sng" algn="ctr">
          <a:noFill/>
          <a:prstDash val="solid"/>
          <a:miter lim="800000"/>
        </a:ln>
        <a:effectLst/>
      </dgm:spPr>
      <dgm:t>
        <a:bodyPr/>
        <a:lstStyle/>
        <a:p>
          <a:r>
            <a:rPr lang="en-US" sz="1300" b="1" dirty="0">
              <a:solidFill>
                <a:schemeClr val="accent2"/>
              </a:solidFill>
              <a:latin typeface="Calibri" panose="020F0502020204030204"/>
              <a:ea typeface="+mn-ea"/>
              <a:cs typeface="+mn-cs"/>
            </a:rPr>
            <a:t>2001:  </a:t>
          </a:r>
          <a:r>
            <a:rPr lang="en-US" sz="1300" b="1" dirty="0">
              <a:solidFill>
                <a:srgbClr val="00B050"/>
              </a:solidFill>
              <a:latin typeface="Calibri" panose="020F0502020204030204"/>
              <a:ea typeface="+mn-ea"/>
              <a:cs typeface="+mn-cs"/>
            </a:rPr>
            <a:t>No link </a:t>
          </a:r>
          <a:r>
            <a:rPr lang="en-US" sz="1300" b="1" dirty="0">
              <a:solidFill>
                <a:schemeClr val="accent2"/>
              </a:solidFill>
              <a:latin typeface="Calibri" panose="020F0502020204030204"/>
              <a:ea typeface="+mn-ea"/>
              <a:cs typeface="+mn-cs"/>
            </a:rPr>
            <a:t>MMR autism</a:t>
          </a:r>
        </a:p>
        <a:p>
          <a:r>
            <a:rPr lang="en-US" sz="1300" b="1" dirty="0">
              <a:solidFill>
                <a:schemeClr val="accent2"/>
              </a:solidFill>
              <a:latin typeface="Calibri" panose="020F0502020204030204"/>
              <a:ea typeface="+mn-ea"/>
              <a:cs typeface="+mn-cs"/>
            </a:rPr>
            <a:t>Dales </a:t>
          </a:r>
          <a:r>
            <a:rPr lang="en-US" sz="1300" b="1" i="1" dirty="0">
              <a:solidFill>
                <a:schemeClr val="accent2"/>
              </a:solidFill>
              <a:latin typeface="Calibri" panose="020F0502020204030204"/>
              <a:ea typeface="+mn-ea"/>
              <a:cs typeface="+mn-cs"/>
            </a:rPr>
            <a:t>et al.</a:t>
          </a:r>
        </a:p>
        <a:p>
          <a:r>
            <a:rPr lang="en-US" sz="1300" b="1" dirty="0">
              <a:solidFill>
                <a:srgbClr val="00B050"/>
              </a:solidFill>
              <a:latin typeface="Calibri" panose="020F0502020204030204"/>
              <a:ea typeface="+mn-ea"/>
              <a:cs typeface="+mn-cs"/>
            </a:rPr>
            <a:t>n=600-1900 </a:t>
          </a:r>
          <a:r>
            <a:rPr lang="en-US" sz="1300" b="1" dirty="0">
              <a:solidFill>
                <a:schemeClr val="accent2"/>
              </a:solidFill>
              <a:latin typeface="Calibri" panose="020F0502020204030204"/>
              <a:ea typeface="+mn-ea"/>
              <a:cs typeface="+mn-cs"/>
            </a:rPr>
            <a:t>children each year over 14 years</a:t>
          </a:r>
        </a:p>
        <a:p>
          <a:r>
            <a:rPr lang="en-GB" sz="1000" b="1" dirty="0">
              <a:solidFill>
                <a:schemeClr val="accent2"/>
              </a:solidFill>
              <a:latin typeface="Calibri" panose="020F0502020204030204"/>
              <a:ea typeface="+mn-ea"/>
              <a:cs typeface="+mn-cs"/>
              <a:hlinkClick xmlns:r="http://schemas.openxmlformats.org/officeDocument/2006/relationships" r:id="rId6"/>
            </a:rPr>
            <a:t>https://pubmed.ncbi.nlm.nih.gov/11231748/</a:t>
          </a:r>
          <a:endParaRPr lang="en-GB" sz="1000" b="1" dirty="0">
            <a:solidFill>
              <a:schemeClr val="accent2"/>
            </a:solidFill>
            <a:latin typeface="Calibri" panose="020F0502020204030204"/>
            <a:ea typeface="+mn-ea"/>
            <a:cs typeface="+mn-cs"/>
          </a:endParaRP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4E12FB4A-9432-4628-A855-F39B76736A4A}">
      <dgm:prSet phldrT="[Text]" custT="1"/>
      <dgm:spPr>
        <a:xfrm>
          <a:off x="2759596" y="71118"/>
          <a:ext cx="1330099" cy="532039"/>
        </a:xfrm>
        <a:solidFill>
          <a:srgbClr val="D6B7E3"/>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accent2"/>
              </a:solidFill>
              <a:latin typeface="Calibri" panose="020F0502020204030204"/>
              <a:ea typeface="+mn-ea"/>
              <a:cs typeface="+mn-cs"/>
            </a:rPr>
            <a:t>1998 </a:t>
          </a:r>
          <a:r>
            <a:rPr lang="en-US" sz="1400" b="1" dirty="0">
              <a:solidFill>
                <a:srgbClr val="C00000"/>
              </a:solidFill>
              <a:latin typeface="Calibri" panose="020F0502020204030204"/>
              <a:ea typeface="+mn-ea"/>
              <a:cs typeface="+mn-cs"/>
            </a:rPr>
            <a:t>Link</a:t>
          </a:r>
          <a:r>
            <a:rPr lang="en-US" sz="1400" b="1" dirty="0">
              <a:solidFill>
                <a:schemeClr val="accent2"/>
              </a:solidFill>
              <a:latin typeface="Calibri" panose="020F0502020204030204"/>
              <a:ea typeface="+mn-ea"/>
              <a:cs typeface="+mn-cs"/>
            </a:rPr>
            <a:t> MMR autism</a:t>
          </a:r>
        </a:p>
        <a:p>
          <a:r>
            <a:rPr lang="en-US" sz="1400" b="1" dirty="0">
              <a:solidFill>
                <a:schemeClr val="accent2"/>
              </a:solidFill>
              <a:latin typeface="Calibri" panose="020F0502020204030204"/>
              <a:ea typeface="+mn-ea"/>
              <a:cs typeface="+mn-cs"/>
            </a:rPr>
            <a:t>Wakefield </a:t>
          </a:r>
          <a:r>
            <a:rPr lang="en-US" sz="1400" b="1" i="1" dirty="0">
              <a:solidFill>
                <a:schemeClr val="accent2"/>
              </a:solidFill>
              <a:latin typeface="Calibri" panose="020F0502020204030204"/>
              <a:ea typeface="+mn-ea"/>
              <a:cs typeface="+mn-cs"/>
            </a:rPr>
            <a:t>et al.</a:t>
          </a:r>
        </a:p>
        <a:p>
          <a:r>
            <a:rPr lang="en-US" sz="1400" b="1" dirty="0">
              <a:solidFill>
                <a:srgbClr val="C00000"/>
              </a:solidFill>
              <a:latin typeface="Calibri" panose="020F0502020204030204"/>
              <a:ea typeface="+mn-ea"/>
              <a:cs typeface="+mn-cs"/>
            </a:rPr>
            <a:t>n=12 </a:t>
          </a:r>
          <a:r>
            <a:rPr lang="en-US" sz="1400" b="1" dirty="0">
              <a:solidFill>
                <a:schemeClr val="accent2"/>
              </a:solidFill>
              <a:latin typeface="Calibri" panose="020F0502020204030204"/>
              <a:ea typeface="+mn-ea"/>
              <a:cs typeface="+mn-cs"/>
            </a:rPr>
            <a:t>children</a:t>
          </a:r>
        </a:p>
        <a:p>
          <a:r>
            <a:rPr lang="en-GB" sz="1000" b="1" dirty="0">
              <a:solidFill>
                <a:schemeClr val="accent2"/>
              </a:solidFill>
              <a:latin typeface="Calibri" panose="020F0502020204030204"/>
              <a:ea typeface="+mn-ea"/>
              <a:cs typeface="+mn-cs"/>
              <a:hlinkClick xmlns:r="http://schemas.openxmlformats.org/officeDocument/2006/relationships" r:id="rId7"/>
            </a:rPr>
            <a:t>https://pubmed.ncbi.nlm.nih.gov/9500320/</a:t>
          </a:r>
          <a:endParaRPr lang="en-GB" sz="1000" b="1" dirty="0">
            <a:solidFill>
              <a:schemeClr val="accent2"/>
            </a:solidFill>
            <a:latin typeface="Calibri" panose="020F0502020204030204"/>
            <a:ea typeface="+mn-ea"/>
            <a:cs typeface="+mn-cs"/>
          </a:endParaRPr>
        </a:p>
      </dgm:t>
    </dgm:pt>
    <dgm:pt modelId="{40545165-21F8-49A7-BCA2-FA2AC1D64052}" type="parTrans" cxnId="{D9C7E13F-9813-4115-961C-303C58999164}">
      <dgm:prSet/>
      <dgm:spPr/>
      <dgm:t>
        <a:bodyPr/>
        <a:lstStyle/>
        <a:p>
          <a:endParaRPr lang="en-GB"/>
        </a:p>
      </dgm:t>
    </dgm:pt>
    <dgm:pt modelId="{383901E0-0A02-4358-83CB-4AEDF087FACC}" type="sibTrans" cxnId="{D9C7E13F-9813-4115-961C-303C58999164}">
      <dgm:prSet/>
      <dgm:spPr>
        <a:solidFill>
          <a:srgbClr val="5E2C72"/>
        </a:solidFill>
      </dgm:spPr>
      <dgm:t>
        <a:bodyPr/>
        <a:lstStyle/>
        <a:p>
          <a:endParaRPr lang="en-GB"/>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004A3E67-4321-4D68-B1B7-36B0EF51DDB0}" type="pres">
      <dgm:prSet presAssocID="{4E12FB4A-9432-4628-A855-F39B76736A4A}" presName="nodeFirstNode" presStyleLbl="node1" presStyleIdx="0" presStyleCnt="6" custScaleX="203526" custScaleY="124800">
        <dgm:presLayoutVars>
          <dgm:bulletEnabled val="1"/>
        </dgm:presLayoutVars>
      </dgm:prSet>
      <dgm:spPr/>
    </dgm:pt>
    <dgm:pt modelId="{4B838796-5F4C-4227-A752-4A8D8A84A2B0}" type="pres">
      <dgm:prSet presAssocID="{383901E0-0A02-4358-83CB-4AEDF087FACC}" presName="sibTransFirstNode" presStyleLbl="bgShp" presStyleIdx="0" presStyleCnt="1" custLinFactNeighborX="894" custLinFactNeighborY="10235"/>
      <dgm:spPr/>
    </dgm:pt>
    <dgm:pt modelId="{F3CC26CA-B6F7-46F0-8B6C-FA83EC14FB5F}" type="pres">
      <dgm:prSet presAssocID="{A40DF751-8A99-41D0-9F0F-336268C7A278}" presName="nodeFollowingNodes" presStyleLbl="node1" presStyleIdx="1" presStyleCnt="6" custScaleX="154347" custScaleY="134368" custRadScaleRad="121153" custRadScaleInc="33257">
        <dgm:presLayoutVars>
          <dgm:bulletEnabled val="1"/>
        </dgm:presLayoutVars>
      </dgm:prSet>
      <dgm:spPr/>
    </dgm:pt>
    <dgm:pt modelId="{6798BDC0-764C-46D2-BDBC-7D93F128D142}" type="pres">
      <dgm:prSet presAssocID="{7A72643C-DD59-4BA5-B778-ED4B4592B39A}" presName="nodeFollowingNodes" presStyleLbl="node1" presStyleIdx="2" presStyleCnt="6" custScaleX="189749" custScaleY="134143" custRadScaleRad="119532" custRadScaleInc="16227">
        <dgm:presLayoutVars>
          <dgm:bulletEnabled val="1"/>
        </dgm:presLayoutVars>
      </dgm:prSet>
      <dgm:spPr/>
    </dgm:pt>
    <dgm:pt modelId="{9E7F821B-FB82-4BF9-95B8-7EDE6B0A5EFC}" type="pres">
      <dgm:prSet presAssocID="{DDA9AD34-AB94-4D97-B475-D357CE2645CD}" presName="nodeFollowingNodes" presStyleLbl="node1" presStyleIdx="3" presStyleCnt="6" custScaleX="161064" custScaleY="124546" custRadScaleRad="117292" custRadScaleInc="95657">
        <dgm:presLayoutVars>
          <dgm:bulletEnabled val="1"/>
        </dgm:presLayoutVars>
      </dgm:prSet>
      <dgm:spPr/>
    </dgm:pt>
    <dgm:pt modelId="{969DB06A-236A-4DAF-956A-3AC571125ABE}" type="pres">
      <dgm:prSet presAssocID="{621C8C8D-6682-48B5-9F56-79791AE6CFC3}" presName="nodeFollowingNodes" presStyleLbl="node1" presStyleIdx="4" presStyleCnt="6" custScaleX="199251" custScaleY="99750" custRadScaleRad="110636" custRadScaleInc="102549">
        <dgm:presLayoutVars>
          <dgm:bulletEnabled val="1"/>
        </dgm:presLayoutVars>
      </dgm:prSet>
      <dgm:spPr/>
    </dgm:pt>
    <dgm:pt modelId="{4C8247C1-1A59-4D0D-9D6B-87F54BB8A0F6}" type="pres">
      <dgm:prSet presAssocID="{09262666-4DFB-4DCB-B9A8-698380D92DAA}" presName="nodeFollowingNodes" presStyleLbl="node1" presStyleIdx="5" presStyleCnt="6" custScaleX="293745" custScaleY="108251" custRadScaleRad="102647" custRadScaleInc="-71836">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C5BB2506-425D-41C2-9679-40D0B52B699C}" type="presOf" srcId="{4E12FB4A-9432-4628-A855-F39B76736A4A}" destId="{004A3E67-4321-4D68-B1B7-36B0EF51DDB0}"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D9C7E13F-9813-4115-961C-303C58999164}" srcId="{B53D4063-6802-41A6-BB77-007CEFC09B1E}" destId="{4E12FB4A-9432-4628-A855-F39B76736A4A}" srcOrd="0" destOrd="0" parTransId="{40545165-21F8-49A7-BCA2-FA2AC1D64052}" sibTransId="{383901E0-0A02-4358-83CB-4AEDF087FACC}"/>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86B9384-92C8-47DA-9FA2-5E26AE7B3B37}" type="presOf" srcId="{383901E0-0A02-4358-83CB-4AEDF087FACC}" destId="{4B838796-5F4C-4227-A752-4A8D8A84A2B0}"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5" destOrd="0" parTransId="{1BF0D3DD-14F2-48F9-A19D-EB3CEB3FCC18}" sibTransId="{80FE8BC6-63E1-46F5-AB00-C9AE5435AD42}"/>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C2D8E31E-D3CC-42B2-8E5A-F799B67209AF}" type="presParOf" srcId="{A68211FE-61CE-4A18-A018-CBF0A20A535F}" destId="{004A3E67-4321-4D68-B1B7-36B0EF51DDB0}" srcOrd="0" destOrd="0" presId="urn:microsoft.com/office/officeart/2005/8/layout/cycle3"/>
    <dgm:cxn modelId="{A049C974-D8EA-4A81-83B5-2730987D6F21}" type="presParOf" srcId="{A68211FE-61CE-4A18-A018-CBF0A20A535F}" destId="{4B838796-5F4C-4227-A752-4A8D8A84A2B0}"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F5AAEF3-3168-4ECB-A8DF-B778E99AA48C}" type="presParOf" srcId="{A68211FE-61CE-4A18-A018-CBF0A20A535F}" destId="{4C8247C1-1A59-4D0D-9D6B-87F54BB8A0F6}"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53E242-21FC-CA4F-B7C1-364F2680D7A4}" type="doc">
      <dgm:prSet loTypeId="urn:microsoft.com/office/officeart/2005/8/layout/hChevron3" loCatId="" qsTypeId="urn:microsoft.com/office/officeart/2005/8/quickstyle/simple1" qsCatId="simple" csTypeId="urn:microsoft.com/office/officeart/2005/8/colors/accent1_2" csCatId="accent1" phldr="1"/>
      <dgm:spPr/>
    </dgm:pt>
    <dgm:pt modelId="{A03819C6-D712-6441-B8A5-7DE87FE502FB}">
      <dgm:prSet phldrT="[Text]"/>
      <dgm:spPr/>
      <dgm:t>
        <a:bodyPr/>
        <a:lstStyle/>
        <a:p>
          <a:r>
            <a:rPr lang="en-GB" dirty="0">
              <a:latin typeface="+mn-lt"/>
            </a:rPr>
            <a:t>PhD</a:t>
          </a:r>
        </a:p>
      </dgm:t>
    </dgm:pt>
    <dgm:pt modelId="{5CF154D7-0BD1-9F42-BDEE-25E6CD6B439E}" type="parTrans" cxnId="{5115D875-4CEE-7746-A203-B57D75858450}">
      <dgm:prSet/>
      <dgm:spPr/>
      <dgm:t>
        <a:bodyPr/>
        <a:lstStyle/>
        <a:p>
          <a:endParaRPr lang="en-GB">
            <a:latin typeface="+mn-lt"/>
          </a:endParaRPr>
        </a:p>
      </dgm:t>
    </dgm:pt>
    <dgm:pt modelId="{D22E5192-5F5F-0742-AA78-D4EE79716DE7}" type="sibTrans" cxnId="{5115D875-4CEE-7746-A203-B57D75858450}">
      <dgm:prSet/>
      <dgm:spPr/>
      <dgm:t>
        <a:bodyPr/>
        <a:lstStyle/>
        <a:p>
          <a:endParaRPr lang="en-GB">
            <a:latin typeface="+mn-lt"/>
          </a:endParaRPr>
        </a:p>
      </dgm:t>
    </dgm:pt>
    <dgm:pt modelId="{785B27EE-CAA6-A344-AF1A-EB2161413587}">
      <dgm:prSet phldrT="[Text]"/>
      <dgm:spPr/>
      <dgm:t>
        <a:bodyPr/>
        <a:lstStyle/>
        <a:p>
          <a:r>
            <a:rPr lang="en-GB" dirty="0" err="1">
              <a:latin typeface="+mn-lt"/>
            </a:rPr>
            <a:t>PostDoc</a:t>
          </a:r>
          <a:endParaRPr lang="en-GB" dirty="0">
            <a:latin typeface="+mn-lt"/>
          </a:endParaRPr>
        </a:p>
      </dgm:t>
    </dgm:pt>
    <dgm:pt modelId="{3ADD378C-7085-1343-8EB2-4429697D1E59}" type="parTrans" cxnId="{34F494BC-3D26-7440-A4D5-290D9AC44F1A}">
      <dgm:prSet/>
      <dgm:spPr/>
      <dgm:t>
        <a:bodyPr/>
        <a:lstStyle/>
        <a:p>
          <a:endParaRPr lang="en-GB">
            <a:latin typeface="+mn-lt"/>
          </a:endParaRPr>
        </a:p>
      </dgm:t>
    </dgm:pt>
    <dgm:pt modelId="{DBD776F4-8F90-0D42-A794-8774E4A879DB}" type="sibTrans" cxnId="{34F494BC-3D26-7440-A4D5-290D9AC44F1A}">
      <dgm:prSet/>
      <dgm:spPr/>
      <dgm:t>
        <a:bodyPr/>
        <a:lstStyle/>
        <a:p>
          <a:endParaRPr lang="en-GB">
            <a:latin typeface="+mn-lt"/>
          </a:endParaRPr>
        </a:p>
      </dgm:t>
    </dgm:pt>
    <dgm:pt modelId="{B3ED9970-4DF9-7541-BE82-7E84391FB13F}">
      <dgm:prSet phldrT="[Text]"/>
      <dgm:spPr/>
      <dgm:t>
        <a:bodyPr/>
        <a:lstStyle/>
        <a:p>
          <a:r>
            <a:rPr lang="en-GB" dirty="0">
              <a:latin typeface="+mn-lt"/>
            </a:rPr>
            <a:t>Tenure</a:t>
          </a:r>
        </a:p>
      </dgm:t>
    </dgm:pt>
    <dgm:pt modelId="{0D9FC2AE-8734-9343-9BF4-45AB8EC22345}" type="parTrans" cxnId="{58954C2F-9467-1540-BF3A-D8CA2480F84C}">
      <dgm:prSet/>
      <dgm:spPr/>
      <dgm:t>
        <a:bodyPr/>
        <a:lstStyle/>
        <a:p>
          <a:endParaRPr lang="en-GB">
            <a:latin typeface="+mn-lt"/>
          </a:endParaRPr>
        </a:p>
      </dgm:t>
    </dgm:pt>
    <dgm:pt modelId="{25979315-1817-E048-BFB2-E8E827813913}" type="sibTrans" cxnId="{58954C2F-9467-1540-BF3A-D8CA2480F84C}">
      <dgm:prSet/>
      <dgm:spPr/>
      <dgm:t>
        <a:bodyPr/>
        <a:lstStyle/>
        <a:p>
          <a:endParaRPr lang="en-GB">
            <a:latin typeface="+mn-lt"/>
          </a:endParaRPr>
        </a:p>
      </dgm:t>
    </dgm:pt>
    <dgm:pt modelId="{D6BF03AA-0E1B-B34A-A2C8-60A3458C8B52}">
      <dgm:prSet/>
      <dgm:spPr/>
      <dgm:t>
        <a:bodyPr/>
        <a:lstStyle/>
        <a:p>
          <a:r>
            <a:rPr lang="en-GB" dirty="0">
              <a:latin typeface="+mn-lt"/>
            </a:rPr>
            <a:t>Group Leader</a:t>
          </a:r>
        </a:p>
      </dgm:t>
    </dgm:pt>
    <dgm:pt modelId="{F43B65D9-2E88-E742-9D68-C3B6CB7C7085}" type="parTrans" cxnId="{23DE1D0A-585E-6C4B-B204-518D47662B34}">
      <dgm:prSet/>
      <dgm:spPr/>
      <dgm:t>
        <a:bodyPr/>
        <a:lstStyle/>
        <a:p>
          <a:endParaRPr lang="en-GB">
            <a:latin typeface="+mn-lt"/>
          </a:endParaRPr>
        </a:p>
      </dgm:t>
    </dgm:pt>
    <dgm:pt modelId="{76B236A6-13FE-BF45-BC82-572C4D3B8E25}" type="sibTrans" cxnId="{23DE1D0A-585E-6C4B-B204-518D47662B34}">
      <dgm:prSet/>
      <dgm:spPr/>
      <dgm:t>
        <a:bodyPr/>
        <a:lstStyle/>
        <a:p>
          <a:endParaRPr lang="en-GB">
            <a:latin typeface="+mn-lt"/>
          </a:endParaRPr>
        </a:p>
      </dgm:t>
    </dgm:pt>
    <dgm:pt modelId="{4E02AEF4-D475-DC41-9D4A-203B333E3EFB}" type="pres">
      <dgm:prSet presAssocID="{5F53E242-21FC-CA4F-B7C1-364F2680D7A4}" presName="Name0" presStyleCnt="0">
        <dgm:presLayoutVars>
          <dgm:dir/>
          <dgm:resizeHandles val="exact"/>
        </dgm:presLayoutVars>
      </dgm:prSet>
      <dgm:spPr/>
    </dgm:pt>
    <dgm:pt modelId="{74B10645-3196-7542-898B-ABBE6E70C1E4}" type="pres">
      <dgm:prSet presAssocID="{A03819C6-D712-6441-B8A5-7DE87FE502FB}" presName="parTxOnly" presStyleLbl="node1" presStyleIdx="0" presStyleCnt="4">
        <dgm:presLayoutVars>
          <dgm:bulletEnabled val="1"/>
        </dgm:presLayoutVars>
      </dgm:prSet>
      <dgm:spPr/>
    </dgm:pt>
    <dgm:pt modelId="{7945057F-934C-0445-A702-21DC93976641}" type="pres">
      <dgm:prSet presAssocID="{D22E5192-5F5F-0742-AA78-D4EE79716DE7}" presName="parSpace" presStyleCnt="0"/>
      <dgm:spPr/>
    </dgm:pt>
    <dgm:pt modelId="{B2B8CD90-1907-F648-92F7-24DFF9005B10}" type="pres">
      <dgm:prSet presAssocID="{785B27EE-CAA6-A344-AF1A-EB2161413587}" presName="parTxOnly" presStyleLbl="node1" presStyleIdx="1" presStyleCnt="4">
        <dgm:presLayoutVars>
          <dgm:bulletEnabled val="1"/>
        </dgm:presLayoutVars>
      </dgm:prSet>
      <dgm:spPr/>
    </dgm:pt>
    <dgm:pt modelId="{88DA5054-424F-8844-A2DC-1141AAB9289F}" type="pres">
      <dgm:prSet presAssocID="{DBD776F4-8F90-0D42-A794-8774E4A879DB}" presName="parSpace" presStyleCnt="0"/>
      <dgm:spPr/>
    </dgm:pt>
    <dgm:pt modelId="{28D45D41-5278-0E46-96C9-6041C979AB9A}" type="pres">
      <dgm:prSet presAssocID="{D6BF03AA-0E1B-B34A-A2C8-60A3458C8B52}" presName="parTxOnly" presStyleLbl="node1" presStyleIdx="2" presStyleCnt="4">
        <dgm:presLayoutVars>
          <dgm:bulletEnabled val="1"/>
        </dgm:presLayoutVars>
      </dgm:prSet>
      <dgm:spPr/>
    </dgm:pt>
    <dgm:pt modelId="{4472755D-1D80-EB49-B2A0-45880EE3F239}" type="pres">
      <dgm:prSet presAssocID="{76B236A6-13FE-BF45-BC82-572C4D3B8E25}" presName="parSpace" presStyleCnt="0"/>
      <dgm:spPr/>
    </dgm:pt>
    <dgm:pt modelId="{56BA1C81-F560-0140-9A08-29F7F1483324}" type="pres">
      <dgm:prSet presAssocID="{B3ED9970-4DF9-7541-BE82-7E84391FB13F}" presName="parTxOnly" presStyleLbl="node1" presStyleIdx="3" presStyleCnt="4">
        <dgm:presLayoutVars>
          <dgm:bulletEnabled val="1"/>
        </dgm:presLayoutVars>
      </dgm:prSet>
      <dgm:spPr/>
    </dgm:pt>
  </dgm:ptLst>
  <dgm:cxnLst>
    <dgm:cxn modelId="{23DE1D0A-585E-6C4B-B204-518D47662B34}" srcId="{5F53E242-21FC-CA4F-B7C1-364F2680D7A4}" destId="{D6BF03AA-0E1B-B34A-A2C8-60A3458C8B52}" srcOrd="2" destOrd="0" parTransId="{F43B65D9-2E88-E742-9D68-C3B6CB7C7085}" sibTransId="{76B236A6-13FE-BF45-BC82-572C4D3B8E25}"/>
    <dgm:cxn modelId="{3B6C1715-8181-CC48-AED8-D96F33E3360F}" type="presOf" srcId="{785B27EE-CAA6-A344-AF1A-EB2161413587}" destId="{B2B8CD90-1907-F648-92F7-24DFF9005B10}" srcOrd="0" destOrd="0" presId="urn:microsoft.com/office/officeart/2005/8/layout/hChevron3"/>
    <dgm:cxn modelId="{58954C2F-9467-1540-BF3A-D8CA2480F84C}" srcId="{5F53E242-21FC-CA4F-B7C1-364F2680D7A4}" destId="{B3ED9970-4DF9-7541-BE82-7E84391FB13F}" srcOrd="3" destOrd="0" parTransId="{0D9FC2AE-8734-9343-9BF4-45AB8EC22345}" sibTransId="{25979315-1817-E048-BFB2-E8E827813913}"/>
    <dgm:cxn modelId="{B735C45B-9720-D947-94A9-764485AD9158}" type="presOf" srcId="{D6BF03AA-0E1B-B34A-A2C8-60A3458C8B52}" destId="{28D45D41-5278-0E46-96C9-6041C979AB9A}" srcOrd="0" destOrd="0" presId="urn:microsoft.com/office/officeart/2005/8/layout/hChevron3"/>
    <dgm:cxn modelId="{5115D875-4CEE-7746-A203-B57D75858450}" srcId="{5F53E242-21FC-CA4F-B7C1-364F2680D7A4}" destId="{A03819C6-D712-6441-B8A5-7DE87FE502FB}" srcOrd="0" destOrd="0" parTransId="{5CF154D7-0BD1-9F42-BDEE-25E6CD6B439E}" sibTransId="{D22E5192-5F5F-0742-AA78-D4EE79716DE7}"/>
    <dgm:cxn modelId="{ACAA7595-7F69-1F41-B548-3759A59AE6C6}" type="presOf" srcId="{B3ED9970-4DF9-7541-BE82-7E84391FB13F}" destId="{56BA1C81-F560-0140-9A08-29F7F1483324}" srcOrd="0" destOrd="0" presId="urn:microsoft.com/office/officeart/2005/8/layout/hChevron3"/>
    <dgm:cxn modelId="{D325B2AB-99B5-364E-B181-623DBBE02322}" type="presOf" srcId="{A03819C6-D712-6441-B8A5-7DE87FE502FB}" destId="{74B10645-3196-7542-898B-ABBE6E70C1E4}" srcOrd="0" destOrd="0" presId="urn:microsoft.com/office/officeart/2005/8/layout/hChevron3"/>
    <dgm:cxn modelId="{DD222CAD-4943-A44C-82BD-EAA5FA662A30}" type="presOf" srcId="{5F53E242-21FC-CA4F-B7C1-364F2680D7A4}" destId="{4E02AEF4-D475-DC41-9D4A-203B333E3EFB}" srcOrd="0" destOrd="0" presId="urn:microsoft.com/office/officeart/2005/8/layout/hChevron3"/>
    <dgm:cxn modelId="{34F494BC-3D26-7440-A4D5-290D9AC44F1A}" srcId="{5F53E242-21FC-CA4F-B7C1-364F2680D7A4}" destId="{785B27EE-CAA6-A344-AF1A-EB2161413587}" srcOrd="1" destOrd="0" parTransId="{3ADD378C-7085-1343-8EB2-4429697D1E59}" sibTransId="{DBD776F4-8F90-0D42-A794-8774E4A879DB}"/>
    <dgm:cxn modelId="{75403E33-1D89-A94A-8A6D-780C8EB1DBD4}" type="presParOf" srcId="{4E02AEF4-D475-DC41-9D4A-203B333E3EFB}" destId="{74B10645-3196-7542-898B-ABBE6E70C1E4}" srcOrd="0" destOrd="0" presId="urn:microsoft.com/office/officeart/2005/8/layout/hChevron3"/>
    <dgm:cxn modelId="{7C89F832-6C9D-D948-B0DC-3681467BCDB9}" type="presParOf" srcId="{4E02AEF4-D475-DC41-9D4A-203B333E3EFB}" destId="{7945057F-934C-0445-A702-21DC93976641}" srcOrd="1" destOrd="0" presId="urn:microsoft.com/office/officeart/2005/8/layout/hChevron3"/>
    <dgm:cxn modelId="{3408A933-D27A-D347-9F40-A6159746A578}" type="presParOf" srcId="{4E02AEF4-D475-DC41-9D4A-203B333E3EFB}" destId="{B2B8CD90-1907-F648-92F7-24DFF9005B10}" srcOrd="2" destOrd="0" presId="urn:microsoft.com/office/officeart/2005/8/layout/hChevron3"/>
    <dgm:cxn modelId="{F9B30B46-B4C6-7740-96F4-4803DB296009}" type="presParOf" srcId="{4E02AEF4-D475-DC41-9D4A-203B333E3EFB}" destId="{88DA5054-424F-8844-A2DC-1141AAB9289F}" srcOrd="3" destOrd="0" presId="urn:microsoft.com/office/officeart/2005/8/layout/hChevron3"/>
    <dgm:cxn modelId="{15252C64-1AFA-EA44-B3C3-7255EA3117AE}" type="presParOf" srcId="{4E02AEF4-D475-DC41-9D4A-203B333E3EFB}" destId="{28D45D41-5278-0E46-96C9-6041C979AB9A}" srcOrd="4" destOrd="0" presId="urn:microsoft.com/office/officeart/2005/8/layout/hChevron3"/>
    <dgm:cxn modelId="{EF37179B-3AA7-AD4C-BE1A-685E4EE09D1B}" type="presParOf" srcId="{4E02AEF4-D475-DC41-9D4A-203B333E3EFB}" destId="{4472755D-1D80-EB49-B2A0-45880EE3F239}" srcOrd="5" destOrd="0" presId="urn:microsoft.com/office/officeart/2005/8/layout/hChevron3"/>
    <dgm:cxn modelId="{B5BE22AC-24E7-4149-AA11-8E9E3760A67D}" type="presParOf" srcId="{4E02AEF4-D475-DC41-9D4A-203B333E3EFB}" destId="{56BA1C81-F560-0140-9A08-29F7F1483324}"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Paper published</a:t>
          </a:r>
          <a:endParaRPr lang="en-GB" sz="1400" b="1" dirty="0">
            <a:solidFill>
              <a:schemeClr val="tx1"/>
            </a:solidFill>
            <a:latin typeface="Calibri" panose="020F0502020204030204"/>
            <a:ea typeface="+mn-ea"/>
            <a:cs typeface="+mn-cs"/>
          </a:endParaRP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Dissemination of knowledge</a:t>
          </a:r>
          <a:endParaRPr lang="en-GB" sz="1400" b="1" dirty="0">
            <a:solidFill>
              <a:schemeClr val="accent2"/>
            </a:solidFill>
            <a:latin typeface="Calibri" panose="020F0502020204030204"/>
            <a:ea typeface="+mn-ea"/>
            <a:cs typeface="+mn-cs"/>
          </a:endParaRP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Peer review</a:t>
          </a:r>
          <a:endParaRPr lang="en-GB" sz="1400" b="1" dirty="0">
            <a:solidFill>
              <a:schemeClr val="accent2"/>
            </a:solidFill>
            <a:latin typeface="Calibri" panose="020F0502020204030204"/>
            <a:ea typeface="+mn-ea"/>
            <a:cs typeface="+mn-cs"/>
          </a:endParaRP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4E12FB4A-9432-4628-A855-F39B76736A4A}">
      <dgm:prSet phldrT="[Text]" custT="1"/>
      <dgm:spPr>
        <a:xfrm>
          <a:off x="2759596" y="71118"/>
          <a:ext cx="1330099" cy="532039"/>
        </a:xfr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Need to publish</a:t>
          </a:r>
          <a:endParaRPr lang="en-GB" sz="1400" b="1" dirty="0">
            <a:solidFill>
              <a:schemeClr val="accent2"/>
            </a:solidFill>
            <a:latin typeface="Calibri" panose="020F0502020204030204"/>
            <a:ea typeface="+mn-ea"/>
            <a:cs typeface="+mn-cs"/>
          </a:endParaRPr>
        </a:p>
      </dgm:t>
    </dgm:pt>
    <dgm:pt modelId="{40545165-21F8-49A7-BCA2-FA2AC1D64052}" type="parTrans" cxnId="{D9C7E13F-9813-4115-961C-303C58999164}">
      <dgm:prSet/>
      <dgm:spPr/>
      <dgm:t>
        <a:bodyPr/>
        <a:lstStyle/>
        <a:p>
          <a:endParaRPr lang="en-GB"/>
        </a:p>
      </dgm:t>
    </dgm:pt>
    <dgm:pt modelId="{383901E0-0A02-4358-83CB-4AEDF087FACC}" type="sibTrans" cxnId="{D9C7E13F-9813-4115-961C-303C58999164}">
      <dgm:prSet/>
      <dgm:spPr>
        <a:solidFill>
          <a:srgbClr val="0070C0"/>
        </a:solidFill>
      </dgm:spPr>
      <dgm:t>
        <a:bodyPr/>
        <a:lstStyle/>
        <a:p>
          <a:endParaRPr lang="en-GB"/>
        </a:p>
      </dgm:t>
    </dgm:pt>
    <dgm:pt modelId="{4332DC3F-BFDC-4C87-BE02-D732198EBC36}">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Career advancement </a:t>
          </a:r>
        </a:p>
        <a:p>
          <a:r>
            <a:rPr lang="en-US" sz="1400" b="1" dirty="0">
              <a:solidFill>
                <a:schemeClr val="bg2">
                  <a:lumMod val="75000"/>
                </a:schemeClr>
              </a:solidFill>
              <a:latin typeface="Calibri" panose="020F0502020204030204"/>
              <a:ea typeface="+mn-ea"/>
              <a:cs typeface="+mn-cs"/>
            </a:rPr>
            <a:t>More jobs in research</a:t>
          </a:r>
          <a:endParaRPr lang="en-GB" sz="1400" b="1" dirty="0">
            <a:solidFill>
              <a:schemeClr val="tx1"/>
            </a:solidFill>
            <a:latin typeface="Calibri" panose="020F0502020204030204"/>
            <a:ea typeface="+mn-ea"/>
            <a:cs typeface="+mn-cs"/>
          </a:endParaRPr>
        </a:p>
      </dgm:t>
    </dgm:pt>
    <dgm:pt modelId="{E4B30751-A513-4335-BB74-F30113F376E2}" type="parTrans" cxnId="{A4A7FCE2-248B-4D36-8406-463285C51420}">
      <dgm:prSet/>
      <dgm:spPr/>
      <dgm:t>
        <a:bodyPr/>
        <a:lstStyle/>
        <a:p>
          <a:endParaRPr lang="en-GB"/>
        </a:p>
      </dgm:t>
    </dgm:pt>
    <dgm:pt modelId="{9255C438-A04C-4905-B572-119A7089179B}" type="sibTrans" cxnId="{A4A7FCE2-248B-4D36-8406-463285C51420}">
      <dgm:prSet/>
      <dgm:spPr/>
      <dgm:t>
        <a:bodyPr/>
        <a:lstStyle/>
        <a:p>
          <a:endParaRPr lang="en-GB"/>
        </a:p>
      </dgm:t>
    </dgm:pt>
    <dgm:pt modelId="{2C7E4EE0-8BE5-4F08-B4C6-62EFE0B3477F}">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Grant, Job</a:t>
          </a:r>
          <a:endParaRPr lang="en-GB" sz="1400" b="1" dirty="0">
            <a:solidFill>
              <a:schemeClr val="tx1"/>
            </a:solidFill>
            <a:latin typeface="Calibri" panose="020F0502020204030204"/>
            <a:ea typeface="+mn-ea"/>
            <a:cs typeface="+mn-cs"/>
          </a:endParaRPr>
        </a:p>
      </dgm:t>
    </dgm:pt>
    <dgm:pt modelId="{04630370-BAD6-44B2-8D0D-39D949BFF85E}" type="parTrans" cxnId="{E4C6C209-25D3-476B-B7FA-AD02F5C481C6}">
      <dgm:prSet/>
      <dgm:spPr/>
      <dgm:t>
        <a:bodyPr/>
        <a:lstStyle/>
        <a:p>
          <a:endParaRPr lang="en-GB"/>
        </a:p>
      </dgm:t>
    </dgm:pt>
    <dgm:pt modelId="{02AD3288-A339-4EE9-8E10-0ACB7ECE66A5}" type="sibTrans" cxnId="{E4C6C209-25D3-476B-B7FA-AD02F5C481C6}">
      <dgm:prSet/>
      <dgm:spPr/>
      <dgm:t>
        <a:bodyPr/>
        <a:lstStyle/>
        <a:p>
          <a:endParaRPr lang="en-GB"/>
        </a:p>
      </dgm:t>
    </dgm:pt>
    <dgm:pt modelId="{281A883C-9944-4116-BC97-4EC77888FEEF}">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 more grants, more papers</a:t>
          </a:r>
          <a:endParaRPr lang="en-GB" sz="1400" b="1" dirty="0">
            <a:solidFill>
              <a:schemeClr val="tx1"/>
            </a:solidFill>
            <a:latin typeface="Calibri" panose="020F0502020204030204"/>
            <a:ea typeface="+mn-ea"/>
            <a:cs typeface="+mn-cs"/>
          </a:endParaRPr>
        </a:p>
      </dgm:t>
    </dgm:pt>
    <dgm:pt modelId="{12C16BC2-7963-411E-89CD-A1CE9F0229B1}" type="parTrans" cxnId="{92FDB509-2B2E-429A-AF18-6F92C8B512D6}">
      <dgm:prSet/>
      <dgm:spPr/>
      <dgm:t>
        <a:bodyPr/>
        <a:lstStyle/>
        <a:p>
          <a:endParaRPr lang="en-GB"/>
        </a:p>
      </dgm:t>
    </dgm:pt>
    <dgm:pt modelId="{FC292B3E-8163-4D9B-90D3-DC8C57520FAD}" type="sibTrans" cxnId="{92FDB509-2B2E-429A-AF18-6F92C8B512D6}">
      <dgm:prSet/>
      <dgm:spPr/>
      <dgm:t>
        <a:bodyPr/>
        <a:lstStyle/>
        <a:p>
          <a:endParaRPr lang="en-GB"/>
        </a:p>
      </dgm:t>
    </dgm:pt>
    <dgm:pt modelId="{66B31CB1-43C2-493D-96B4-6A4529737370}">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a:t>
          </a:r>
          <a:endParaRPr lang="en-GB" sz="1400" b="1" dirty="0">
            <a:solidFill>
              <a:schemeClr val="tx1"/>
            </a:solidFill>
            <a:latin typeface="Calibri" panose="020F0502020204030204"/>
            <a:ea typeface="+mn-ea"/>
            <a:cs typeface="+mn-cs"/>
          </a:endParaRPr>
        </a:p>
      </dgm:t>
    </dgm:pt>
    <dgm:pt modelId="{FFAA534A-4015-4AD9-91AD-752ECF52AD9D}" type="parTrans" cxnId="{0246DEDC-CAA1-43B1-8364-C446D42B2D9D}">
      <dgm:prSet/>
      <dgm:spPr/>
      <dgm:t>
        <a:bodyPr/>
        <a:lstStyle/>
        <a:p>
          <a:endParaRPr lang="en-GB"/>
        </a:p>
      </dgm:t>
    </dgm:pt>
    <dgm:pt modelId="{1C0ABF9A-2E5B-47B7-B9F1-07D3EE0A6CE8}" type="sibTrans" cxnId="{0246DEDC-CAA1-43B1-8364-C446D42B2D9D}">
      <dgm:prSet/>
      <dgm:spPr/>
      <dgm:t>
        <a:bodyPr/>
        <a:lstStyle/>
        <a:p>
          <a:endParaRPr lang="en-GB"/>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004A3E67-4321-4D68-B1B7-36B0EF51DDB0}" type="pres">
      <dgm:prSet presAssocID="{4E12FB4A-9432-4628-A855-F39B76736A4A}" presName="nodeFirstNode" presStyleLbl="node1" presStyleIdx="0" presStyleCnt="8" custScaleX="165968" custScaleY="81254">
        <dgm:presLayoutVars>
          <dgm:bulletEnabled val="1"/>
        </dgm:presLayoutVars>
      </dgm:prSet>
      <dgm:spPr/>
    </dgm:pt>
    <dgm:pt modelId="{4B838796-5F4C-4227-A752-4A8D8A84A2B0}" type="pres">
      <dgm:prSet presAssocID="{383901E0-0A02-4358-83CB-4AEDF087FACC}" presName="sibTransFirstNode" presStyleLbl="bgShp" presStyleIdx="0" presStyleCnt="1" custLinFactNeighborX="-4514" custLinFactNeighborY="2348"/>
      <dgm:spPr/>
    </dgm:pt>
    <dgm:pt modelId="{F3CC26CA-B6F7-46F0-8B6C-FA83EC14FB5F}" type="pres">
      <dgm:prSet presAssocID="{A40DF751-8A99-41D0-9F0F-336268C7A278}" presName="nodeFollowingNodes" presStyleLbl="node1" presStyleIdx="1" presStyleCnt="8" custScaleX="248664" custScaleY="73426" custRadScaleRad="116763" custRadScaleInc="43753">
        <dgm:presLayoutVars>
          <dgm:bulletEnabled val="1"/>
        </dgm:presLayoutVars>
      </dgm:prSet>
      <dgm:spPr/>
    </dgm:pt>
    <dgm:pt modelId="{6798BDC0-764C-46D2-BDBC-7D93F128D142}" type="pres">
      <dgm:prSet presAssocID="{7A72643C-DD59-4BA5-B778-ED4B4592B39A}" presName="nodeFollowingNodes" presStyleLbl="node1" presStyleIdx="2" presStyleCnt="8" custScaleX="119978" custScaleY="76292" custRadScaleRad="99945" custRadScaleInc="7001">
        <dgm:presLayoutVars>
          <dgm:bulletEnabled val="1"/>
        </dgm:presLayoutVars>
      </dgm:prSet>
      <dgm:spPr/>
    </dgm:pt>
    <dgm:pt modelId="{74ED2AB3-3545-4860-B1CF-FB73AB98515E}" type="pres">
      <dgm:prSet presAssocID="{2C7E4EE0-8BE5-4F08-B4C6-62EFE0B3477F}" presName="nodeFollowingNodes" presStyleLbl="node1" presStyleIdx="3" presStyleCnt="8" custScaleX="130885" custScaleY="71079" custRadScaleRad="105873" custRadScaleInc="219103">
        <dgm:presLayoutVars>
          <dgm:bulletEnabled val="1"/>
        </dgm:presLayoutVars>
      </dgm:prSet>
      <dgm:spPr>
        <a:prstGeom prst="roundRect">
          <a:avLst/>
        </a:prstGeom>
      </dgm:spPr>
    </dgm:pt>
    <dgm:pt modelId="{55B7DA84-491B-4D8B-BA02-8C64594BDB6B}" type="pres">
      <dgm:prSet presAssocID="{281A883C-9944-4116-BC97-4EC77888FEEF}" presName="nodeFollowingNodes" presStyleLbl="node1" presStyleIdx="4" presStyleCnt="8" custScaleX="251126" custScaleY="112074" custRadScaleRad="111716" custRadScaleInc="176388">
        <dgm:presLayoutVars>
          <dgm:bulletEnabled val="1"/>
        </dgm:presLayoutVars>
      </dgm:prSet>
      <dgm:spPr>
        <a:prstGeom prst="roundRect">
          <a:avLst/>
        </a:prstGeom>
      </dgm:spPr>
    </dgm:pt>
    <dgm:pt modelId="{73004C91-F439-45F9-AA20-6FED0581E8F2}" type="pres">
      <dgm:prSet presAssocID="{4332DC3F-BFDC-4C87-BE02-D732198EBC36}" presName="nodeFollowingNodes" presStyleLbl="node1" presStyleIdx="5" presStyleCnt="8" custScaleX="243402" custScaleY="119079" custRadScaleRad="111905" custRadScaleInc="128013">
        <dgm:presLayoutVars>
          <dgm:bulletEnabled val="1"/>
        </dgm:presLayoutVars>
      </dgm:prSet>
      <dgm:spPr>
        <a:prstGeom prst="roundRect">
          <a:avLst/>
        </a:prstGeom>
      </dgm:spPr>
    </dgm:pt>
    <dgm:pt modelId="{90942B6C-56F5-4379-86ED-497E48BAB587}" type="pres">
      <dgm:prSet presAssocID="{66B31CB1-43C2-493D-96B4-6A4529737370}" presName="nodeFollowingNodes" presStyleLbl="node1" presStyleIdx="6" presStyleCnt="8" custScaleX="169681" custScaleY="69883" custRadScaleRad="118667" custRadScaleInc="68519">
        <dgm:presLayoutVars>
          <dgm:bulletEnabled val="1"/>
        </dgm:presLayoutVars>
      </dgm:prSet>
      <dgm:spPr>
        <a:prstGeom prst="roundRect">
          <a:avLst/>
        </a:prstGeom>
      </dgm:spPr>
    </dgm:pt>
    <dgm:pt modelId="{4C8247C1-1A59-4D0D-9D6B-87F54BB8A0F6}" type="pres">
      <dgm:prSet presAssocID="{09262666-4DFB-4DCB-B9A8-698380D92DAA}" presName="nodeFollowingNodes" presStyleLbl="node1" presStyleIdx="7" presStyleCnt="8" custScaleX="199969" custScaleY="75259" custRadScaleRad="94593" custRadScaleInc="-445814">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C5BB2506-425D-41C2-9679-40D0B52B699C}" type="presOf" srcId="{4E12FB4A-9432-4628-A855-F39B76736A4A}" destId="{004A3E67-4321-4D68-B1B7-36B0EF51DDB0}" srcOrd="0" destOrd="0" presId="urn:microsoft.com/office/officeart/2005/8/layout/cycle3"/>
    <dgm:cxn modelId="{92FDB509-2B2E-429A-AF18-6F92C8B512D6}" srcId="{B53D4063-6802-41A6-BB77-007CEFC09B1E}" destId="{281A883C-9944-4116-BC97-4EC77888FEEF}" srcOrd="4" destOrd="0" parTransId="{12C16BC2-7963-411E-89CD-A1CE9F0229B1}" sibTransId="{FC292B3E-8163-4D9B-90D3-DC8C57520FAD}"/>
    <dgm:cxn modelId="{E4C6C209-25D3-476B-B7FA-AD02F5C481C6}" srcId="{B53D4063-6802-41A6-BB77-007CEFC09B1E}" destId="{2C7E4EE0-8BE5-4F08-B4C6-62EFE0B3477F}" srcOrd="3" destOrd="0" parTransId="{04630370-BAD6-44B2-8D0D-39D949BFF85E}" sibTransId="{02AD3288-A339-4EE9-8E10-0ACB7ECE66A5}"/>
    <dgm:cxn modelId="{F140C00F-53D8-4049-9332-3710EF5A53ED}" srcId="{B53D4063-6802-41A6-BB77-007CEFC09B1E}" destId="{A40DF751-8A99-41D0-9F0F-336268C7A278}" srcOrd="1" destOrd="0" parTransId="{7D7488F6-194B-4D88-A1C3-853F25AB5797}" sibTransId="{5F7334FA-B722-45BB-A053-F2AE64EEB518}"/>
    <dgm:cxn modelId="{D9C7E13F-9813-4115-961C-303C58999164}" srcId="{B53D4063-6802-41A6-BB77-007CEFC09B1E}" destId="{4E12FB4A-9432-4628-A855-F39B76736A4A}" srcOrd="0" destOrd="0" parTransId="{40545165-21F8-49A7-BCA2-FA2AC1D64052}" sibTransId="{383901E0-0A02-4358-83CB-4AEDF087FACC}"/>
    <dgm:cxn modelId="{E87B155E-9CB9-4666-ABDB-6204D3ADB376}" type="presOf" srcId="{2C7E4EE0-8BE5-4F08-B4C6-62EFE0B3477F}" destId="{74ED2AB3-3545-4860-B1CF-FB73AB98515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2162A476-BF7B-43A6-8C95-6ECB4064912E}" type="presOf" srcId="{281A883C-9944-4116-BC97-4EC77888FEEF}" destId="{55B7DA84-491B-4D8B-BA02-8C64594BDB6B}" srcOrd="0" destOrd="0" presId="urn:microsoft.com/office/officeart/2005/8/layout/cycle3"/>
    <dgm:cxn modelId="{A86B9384-92C8-47DA-9FA2-5E26AE7B3B37}" type="presOf" srcId="{383901E0-0A02-4358-83CB-4AEDF087FACC}" destId="{4B838796-5F4C-4227-A752-4A8D8A84A2B0}"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6E713A9D-4894-43C2-AD0F-A0650F875517}" type="presOf" srcId="{66B31CB1-43C2-493D-96B4-6A4529737370}" destId="{90942B6C-56F5-4379-86ED-497E48BAB587}"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0246DEDC-CAA1-43B1-8364-C446D42B2D9D}" srcId="{B53D4063-6802-41A6-BB77-007CEFC09B1E}" destId="{66B31CB1-43C2-493D-96B4-6A4529737370}" srcOrd="6" destOrd="0" parTransId="{FFAA534A-4015-4AD9-91AD-752ECF52AD9D}" sibTransId="{1C0ABF9A-2E5B-47B7-B9F1-07D3EE0A6CE8}"/>
    <dgm:cxn modelId="{8FA36AE0-357D-4275-A119-D1B626C6C228}" type="presOf" srcId="{4332DC3F-BFDC-4C87-BE02-D732198EBC36}" destId="{73004C91-F439-45F9-AA20-6FED0581E8F2}" srcOrd="0" destOrd="0" presId="urn:microsoft.com/office/officeart/2005/8/layout/cycle3"/>
    <dgm:cxn modelId="{A4A7FCE2-248B-4D36-8406-463285C51420}" srcId="{B53D4063-6802-41A6-BB77-007CEFC09B1E}" destId="{4332DC3F-BFDC-4C87-BE02-D732198EBC36}" srcOrd="5" destOrd="0" parTransId="{E4B30751-A513-4335-BB74-F30113F376E2}" sibTransId="{9255C438-A04C-4905-B572-119A7089179B}"/>
    <dgm:cxn modelId="{83081BEE-65C4-4006-813A-328D49E9C76B}" srcId="{B53D4063-6802-41A6-BB77-007CEFC09B1E}" destId="{09262666-4DFB-4DCB-B9A8-698380D92DAA}" srcOrd="7" destOrd="0" parTransId="{1BF0D3DD-14F2-48F9-A19D-EB3CEB3FCC18}" sibTransId="{80FE8BC6-63E1-46F5-AB00-C9AE5435AD42}"/>
    <dgm:cxn modelId="{33E06B5E-3BC5-4259-9BF7-EC0878243FE6}" type="presParOf" srcId="{1F586803-2CF1-4AA7-834E-05A1F2267DBA}" destId="{A68211FE-61CE-4A18-A018-CBF0A20A535F}" srcOrd="0" destOrd="0" presId="urn:microsoft.com/office/officeart/2005/8/layout/cycle3"/>
    <dgm:cxn modelId="{C2D8E31E-D3CC-42B2-8E5A-F799B67209AF}" type="presParOf" srcId="{A68211FE-61CE-4A18-A018-CBF0A20A535F}" destId="{004A3E67-4321-4D68-B1B7-36B0EF51DDB0}" srcOrd="0" destOrd="0" presId="urn:microsoft.com/office/officeart/2005/8/layout/cycle3"/>
    <dgm:cxn modelId="{A049C974-D8EA-4A81-83B5-2730987D6F21}" type="presParOf" srcId="{A68211FE-61CE-4A18-A018-CBF0A20A535F}" destId="{4B838796-5F4C-4227-A752-4A8D8A84A2B0}"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82A5B7FE-D765-4837-94D1-427146EE0F5C}" type="presParOf" srcId="{A68211FE-61CE-4A18-A018-CBF0A20A535F}" destId="{74ED2AB3-3545-4860-B1CF-FB73AB98515E}" srcOrd="4" destOrd="0" presId="urn:microsoft.com/office/officeart/2005/8/layout/cycle3"/>
    <dgm:cxn modelId="{163601FE-461D-4D00-84FD-A8B5AD3736FA}" type="presParOf" srcId="{A68211FE-61CE-4A18-A018-CBF0A20A535F}" destId="{55B7DA84-491B-4D8B-BA02-8C64594BDB6B}" srcOrd="5" destOrd="0" presId="urn:microsoft.com/office/officeart/2005/8/layout/cycle3"/>
    <dgm:cxn modelId="{42973DC1-0A41-42BB-99B5-BFF1D25F5A34}" type="presParOf" srcId="{A68211FE-61CE-4A18-A018-CBF0A20A535F}" destId="{73004C91-F439-45F9-AA20-6FED0581E8F2}" srcOrd="6" destOrd="0" presId="urn:microsoft.com/office/officeart/2005/8/layout/cycle3"/>
    <dgm:cxn modelId="{31DA969A-2EA2-4A18-ADE4-AA8E0AA760CF}" type="presParOf" srcId="{A68211FE-61CE-4A18-A018-CBF0A20A535F}" destId="{90942B6C-56F5-4379-86ED-497E48BAB587}"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A40DF751-8A99-41D0-9F0F-336268C7A278}">
      <dgm:prSet phldrT="[Text]" custT="1"/>
      <dgm:spPr>
        <a:xfrm>
          <a:off x="4082975" y="897016"/>
          <a:ext cx="2232295" cy="532039"/>
        </a:xfrm>
        <a:prstGeom prst="roundRect">
          <a:avLst/>
        </a:prstGeo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Dissemination of knowledge</a:t>
          </a:r>
          <a:endParaRPr lang="en-GB" sz="1400" b="1" dirty="0">
            <a:solidFill>
              <a:schemeClr val="accent2"/>
            </a:solidFill>
            <a:latin typeface="Calibri" panose="020F0502020204030204"/>
            <a:ea typeface="+mn-ea"/>
            <a:cs typeface="+mn-cs"/>
          </a:endParaRP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Peer review</a:t>
          </a:r>
          <a:endParaRPr lang="en-GB" sz="1400" b="1" dirty="0">
            <a:solidFill>
              <a:schemeClr val="accent2"/>
            </a:solidFill>
            <a:latin typeface="Calibri" panose="020F0502020204030204"/>
            <a:ea typeface="+mn-ea"/>
            <a:cs typeface="+mn-cs"/>
          </a:endParaRP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4E12FB4A-9432-4628-A855-F39B76736A4A}">
      <dgm:prSet phldrT="[Text]" custT="1"/>
      <dgm:spPr>
        <a:xfrm>
          <a:off x="2759596" y="71118"/>
          <a:ext cx="1330099" cy="532039"/>
        </a:xfrm>
        <a:solidFill>
          <a:srgbClr val="D6B7E3"/>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Need to publish</a:t>
          </a:r>
          <a:endParaRPr lang="en-GB" sz="1400" b="1" dirty="0">
            <a:solidFill>
              <a:schemeClr val="accent2"/>
            </a:solidFill>
            <a:latin typeface="Calibri" panose="020F0502020204030204"/>
            <a:ea typeface="+mn-ea"/>
            <a:cs typeface="+mn-cs"/>
          </a:endParaRPr>
        </a:p>
      </dgm:t>
    </dgm:pt>
    <dgm:pt modelId="{40545165-21F8-49A7-BCA2-FA2AC1D64052}" type="parTrans" cxnId="{D9C7E13F-9813-4115-961C-303C58999164}">
      <dgm:prSet/>
      <dgm:spPr/>
      <dgm:t>
        <a:bodyPr/>
        <a:lstStyle/>
        <a:p>
          <a:endParaRPr lang="en-GB"/>
        </a:p>
      </dgm:t>
    </dgm:pt>
    <dgm:pt modelId="{383901E0-0A02-4358-83CB-4AEDF087FACC}" type="sibTrans" cxnId="{D9C7E13F-9813-4115-961C-303C58999164}">
      <dgm:prSet/>
      <dgm:spPr>
        <a:solidFill>
          <a:srgbClr val="5E2C72"/>
        </a:solidFill>
      </dgm:spPr>
      <dgm:t>
        <a:bodyPr/>
        <a:lstStyle/>
        <a:p>
          <a:endParaRPr lang="en-GB"/>
        </a:p>
      </dgm:t>
    </dgm:pt>
    <dgm:pt modelId="{4332DC3F-BFDC-4C87-BE02-D732198EBC36}">
      <dgm:prSet phldrT="[Text]" custT="1"/>
      <dgm:spPr>
        <a:xfrm>
          <a:off x="770670" y="3181738"/>
          <a:ext cx="1837570" cy="532039"/>
        </a:xfr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Career advancement </a:t>
          </a:r>
        </a:p>
        <a:p>
          <a:r>
            <a:rPr lang="en-US" sz="1400" b="1" dirty="0">
              <a:solidFill>
                <a:schemeClr val="bg2">
                  <a:lumMod val="75000"/>
                </a:schemeClr>
              </a:solidFill>
              <a:latin typeface="Calibri" panose="020F0502020204030204"/>
              <a:ea typeface="+mn-ea"/>
              <a:cs typeface="+mn-cs"/>
            </a:rPr>
            <a:t>More jobs in research</a:t>
          </a:r>
          <a:endParaRPr lang="en-GB" sz="1400" b="1" dirty="0">
            <a:solidFill>
              <a:schemeClr val="tx1"/>
            </a:solidFill>
            <a:latin typeface="Calibri" panose="020F0502020204030204"/>
            <a:ea typeface="+mn-ea"/>
            <a:cs typeface="+mn-cs"/>
          </a:endParaRPr>
        </a:p>
      </dgm:t>
    </dgm:pt>
    <dgm:pt modelId="{E4B30751-A513-4335-BB74-F30113F376E2}" type="parTrans" cxnId="{A4A7FCE2-248B-4D36-8406-463285C51420}">
      <dgm:prSet/>
      <dgm:spPr/>
      <dgm:t>
        <a:bodyPr/>
        <a:lstStyle/>
        <a:p>
          <a:endParaRPr lang="en-GB"/>
        </a:p>
      </dgm:t>
    </dgm:pt>
    <dgm:pt modelId="{9255C438-A04C-4905-B572-119A7089179B}" type="sibTrans" cxnId="{A4A7FCE2-248B-4D36-8406-463285C51420}">
      <dgm:prSet/>
      <dgm:spPr/>
      <dgm:t>
        <a:bodyPr/>
        <a:lstStyle/>
        <a:p>
          <a:endParaRPr lang="en-GB"/>
        </a:p>
      </dgm:t>
    </dgm:pt>
    <dgm:pt modelId="{2C7E4EE0-8BE5-4F08-B4C6-62EFE0B3477F}">
      <dgm:prSet phldrT="[Text]" custT="1"/>
      <dgm:spPr>
        <a:xfrm>
          <a:off x="770670" y="3181738"/>
          <a:ext cx="1837570" cy="532039"/>
        </a:xfr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Grant, Job</a:t>
          </a:r>
          <a:endParaRPr lang="en-GB" sz="1400" b="1" dirty="0">
            <a:solidFill>
              <a:schemeClr val="tx1"/>
            </a:solidFill>
            <a:latin typeface="Calibri" panose="020F0502020204030204"/>
            <a:ea typeface="+mn-ea"/>
            <a:cs typeface="+mn-cs"/>
          </a:endParaRPr>
        </a:p>
      </dgm:t>
    </dgm:pt>
    <dgm:pt modelId="{04630370-BAD6-44B2-8D0D-39D949BFF85E}" type="parTrans" cxnId="{E4C6C209-25D3-476B-B7FA-AD02F5C481C6}">
      <dgm:prSet/>
      <dgm:spPr/>
      <dgm:t>
        <a:bodyPr/>
        <a:lstStyle/>
        <a:p>
          <a:endParaRPr lang="en-GB"/>
        </a:p>
      </dgm:t>
    </dgm:pt>
    <dgm:pt modelId="{02AD3288-A339-4EE9-8E10-0ACB7ECE66A5}" type="sibTrans" cxnId="{E4C6C209-25D3-476B-B7FA-AD02F5C481C6}">
      <dgm:prSet/>
      <dgm:spPr/>
      <dgm:t>
        <a:bodyPr/>
        <a:lstStyle/>
        <a:p>
          <a:endParaRPr lang="en-GB"/>
        </a:p>
      </dgm:t>
    </dgm:pt>
    <dgm:pt modelId="{281A883C-9944-4116-BC97-4EC77888FEEF}">
      <dgm:prSet phldrT="[Text]" custT="1"/>
      <dgm:spPr>
        <a:xfrm>
          <a:off x="770670" y="3181738"/>
          <a:ext cx="1837570" cy="532039"/>
        </a:xfr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 more grants, more papers</a:t>
          </a:r>
          <a:endParaRPr lang="en-GB" sz="1400" b="1" dirty="0">
            <a:solidFill>
              <a:schemeClr val="tx1"/>
            </a:solidFill>
            <a:latin typeface="Calibri" panose="020F0502020204030204"/>
            <a:ea typeface="+mn-ea"/>
            <a:cs typeface="+mn-cs"/>
          </a:endParaRPr>
        </a:p>
      </dgm:t>
    </dgm:pt>
    <dgm:pt modelId="{12C16BC2-7963-411E-89CD-A1CE9F0229B1}" type="parTrans" cxnId="{92FDB509-2B2E-429A-AF18-6F92C8B512D6}">
      <dgm:prSet/>
      <dgm:spPr/>
      <dgm:t>
        <a:bodyPr/>
        <a:lstStyle/>
        <a:p>
          <a:endParaRPr lang="en-GB"/>
        </a:p>
      </dgm:t>
    </dgm:pt>
    <dgm:pt modelId="{FC292B3E-8163-4D9B-90D3-DC8C57520FAD}" type="sibTrans" cxnId="{92FDB509-2B2E-429A-AF18-6F92C8B512D6}">
      <dgm:prSet/>
      <dgm:spPr/>
      <dgm:t>
        <a:bodyPr/>
        <a:lstStyle/>
        <a:p>
          <a:endParaRPr lang="en-GB"/>
        </a:p>
      </dgm:t>
    </dgm:pt>
    <dgm:pt modelId="{66B31CB1-43C2-493D-96B4-6A4529737370}">
      <dgm:prSet phldrT="[Text]" custT="1"/>
      <dgm:spPr>
        <a:xfrm>
          <a:off x="770670" y="3181738"/>
          <a:ext cx="1837570" cy="532039"/>
        </a:xfr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a:t>
          </a:r>
          <a:endParaRPr lang="en-GB" sz="1400" b="1" dirty="0">
            <a:solidFill>
              <a:schemeClr val="tx1"/>
            </a:solidFill>
            <a:latin typeface="Calibri" panose="020F0502020204030204"/>
            <a:ea typeface="+mn-ea"/>
            <a:cs typeface="+mn-cs"/>
          </a:endParaRPr>
        </a:p>
      </dgm:t>
    </dgm:pt>
    <dgm:pt modelId="{FFAA534A-4015-4AD9-91AD-752ECF52AD9D}" type="parTrans" cxnId="{0246DEDC-CAA1-43B1-8364-C446D42B2D9D}">
      <dgm:prSet/>
      <dgm:spPr/>
      <dgm:t>
        <a:bodyPr/>
        <a:lstStyle/>
        <a:p>
          <a:endParaRPr lang="en-GB"/>
        </a:p>
      </dgm:t>
    </dgm:pt>
    <dgm:pt modelId="{1C0ABF9A-2E5B-47B7-B9F1-07D3EE0A6CE8}" type="sibTrans" cxnId="{0246DEDC-CAA1-43B1-8364-C446D42B2D9D}">
      <dgm:prSet/>
      <dgm:spPr/>
      <dgm:t>
        <a:bodyPr/>
        <a:lstStyle/>
        <a:p>
          <a:endParaRPr lang="en-GB"/>
        </a:p>
      </dgm:t>
    </dgm:pt>
    <dgm:pt modelId="{09262666-4DFB-4DCB-B9A8-698380D92DAA}">
      <dgm:prSet phldrT="[Text]" custT="1"/>
      <dgm:spPr>
        <a:xfrm>
          <a:off x="985117" y="870831"/>
          <a:ext cx="1330099" cy="532039"/>
        </a:xfrm>
        <a:prstGeom prst="roundRect">
          <a:avLst/>
        </a:prstGeom>
        <a:noFill/>
        <a:ln w="28575" cap="flat" cmpd="sng" algn="ctr">
          <a:noFill/>
          <a:prstDash val="solid"/>
          <a:miter lim="800000"/>
        </a:ln>
        <a:effectLst/>
      </dgm:spPr>
      <dgm:t>
        <a:bodyPr/>
        <a:lstStyle/>
        <a:p>
          <a:endParaRPr lang="en-GB" sz="1400" b="1" dirty="0">
            <a:solidFill>
              <a:schemeClr val="tx1"/>
            </a:solidFill>
            <a:latin typeface="Calibri" panose="020F0502020204030204"/>
            <a:ea typeface="+mn-ea"/>
            <a:cs typeface="+mn-cs"/>
          </a:endParaRPr>
        </a:p>
      </dgm:t>
    </dgm:pt>
    <dgm:pt modelId="{80FE8BC6-63E1-46F5-AB00-C9AE5435AD42}" type="sibTrans" cxnId="{83081BEE-65C4-4006-813A-328D49E9C76B}">
      <dgm:prSet/>
      <dgm:spPr/>
      <dgm:t>
        <a:bodyPr/>
        <a:lstStyle/>
        <a:p>
          <a:endParaRPr lang="en-US">
            <a:solidFill>
              <a:schemeClr val="bg2"/>
            </a:solidFill>
          </a:endParaRPr>
        </a:p>
      </dgm:t>
    </dgm:pt>
    <dgm:pt modelId="{1BF0D3DD-14F2-48F9-A19D-EB3CEB3FCC18}" type="parTrans" cxnId="{83081BEE-65C4-4006-813A-328D49E9C76B}">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004A3E67-4321-4D68-B1B7-36B0EF51DDB0}" type="pres">
      <dgm:prSet presAssocID="{4E12FB4A-9432-4628-A855-F39B76736A4A}" presName="nodeFirstNode" presStyleLbl="node1" presStyleIdx="0" presStyleCnt="8" custScaleX="165968" custScaleY="81254">
        <dgm:presLayoutVars>
          <dgm:bulletEnabled val="1"/>
        </dgm:presLayoutVars>
      </dgm:prSet>
      <dgm:spPr/>
    </dgm:pt>
    <dgm:pt modelId="{4B838796-5F4C-4227-A752-4A8D8A84A2B0}" type="pres">
      <dgm:prSet presAssocID="{383901E0-0A02-4358-83CB-4AEDF087FACC}" presName="sibTransFirstNode" presStyleLbl="bgShp" presStyleIdx="0" presStyleCnt="1" custLinFactNeighborX="-4514" custLinFactNeighborY="2348"/>
      <dgm:spPr/>
    </dgm:pt>
    <dgm:pt modelId="{F3CC26CA-B6F7-46F0-8B6C-FA83EC14FB5F}" type="pres">
      <dgm:prSet presAssocID="{A40DF751-8A99-41D0-9F0F-336268C7A278}" presName="nodeFollowingNodes" presStyleLbl="node1" presStyleIdx="1" presStyleCnt="8" custScaleX="248664" custScaleY="73426" custRadScaleRad="116763" custRadScaleInc="43753">
        <dgm:presLayoutVars>
          <dgm:bulletEnabled val="1"/>
        </dgm:presLayoutVars>
      </dgm:prSet>
      <dgm:spPr/>
    </dgm:pt>
    <dgm:pt modelId="{6798BDC0-764C-46D2-BDBC-7D93F128D142}" type="pres">
      <dgm:prSet presAssocID="{7A72643C-DD59-4BA5-B778-ED4B4592B39A}" presName="nodeFollowingNodes" presStyleLbl="node1" presStyleIdx="2" presStyleCnt="8" custScaleX="119978" custScaleY="76292" custRadScaleRad="103691" custRadScaleInc="55074">
        <dgm:presLayoutVars>
          <dgm:bulletEnabled val="1"/>
        </dgm:presLayoutVars>
      </dgm:prSet>
      <dgm:spPr/>
    </dgm:pt>
    <dgm:pt modelId="{74ED2AB3-3545-4860-B1CF-FB73AB98515E}" type="pres">
      <dgm:prSet presAssocID="{2C7E4EE0-8BE5-4F08-B4C6-62EFE0B3477F}" presName="nodeFollowingNodes" presStyleLbl="node1" presStyleIdx="3" presStyleCnt="8" custScaleX="130885" custScaleY="71079" custRadScaleRad="105873" custRadScaleInc="219103">
        <dgm:presLayoutVars>
          <dgm:bulletEnabled val="1"/>
        </dgm:presLayoutVars>
      </dgm:prSet>
      <dgm:spPr>
        <a:prstGeom prst="roundRect">
          <a:avLst/>
        </a:prstGeom>
      </dgm:spPr>
    </dgm:pt>
    <dgm:pt modelId="{55B7DA84-491B-4D8B-BA02-8C64594BDB6B}" type="pres">
      <dgm:prSet presAssocID="{281A883C-9944-4116-BC97-4EC77888FEEF}" presName="nodeFollowingNodes" presStyleLbl="node1" presStyleIdx="4" presStyleCnt="8" custScaleX="251126" custScaleY="112074" custRadScaleRad="111716" custRadScaleInc="176388">
        <dgm:presLayoutVars>
          <dgm:bulletEnabled val="1"/>
        </dgm:presLayoutVars>
      </dgm:prSet>
      <dgm:spPr>
        <a:prstGeom prst="roundRect">
          <a:avLst/>
        </a:prstGeom>
      </dgm:spPr>
    </dgm:pt>
    <dgm:pt modelId="{73004C91-F439-45F9-AA20-6FED0581E8F2}" type="pres">
      <dgm:prSet presAssocID="{4332DC3F-BFDC-4C87-BE02-D732198EBC36}" presName="nodeFollowingNodes" presStyleLbl="node1" presStyleIdx="5" presStyleCnt="8" custScaleX="243402" custScaleY="119079" custRadScaleRad="111905" custRadScaleInc="128013">
        <dgm:presLayoutVars>
          <dgm:bulletEnabled val="1"/>
        </dgm:presLayoutVars>
      </dgm:prSet>
      <dgm:spPr>
        <a:prstGeom prst="roundRect">
          <a:avLst/>
        </a:prstGeom>
      </dgm:spPr>
    </dgm:pt>
    <dgm:pt modelId="{90942B6C-56F5-4379-86ED-497E48BAB587}" type="pres">
      <dgm:prSet presAssocID="{66B31CB1-43C2-493D-96B4-6A4529737370}" presName="nodeFollowingNodes" presStyleLbl="node1" presStyleIdx="6" presStyleCnt="8" custScaleX="169681" custScaleY="69883" custRadScaleRad="118667" custRadScaleInc="68519">
        <dgm:presLayoutVars>
          <dgm:bulletEnabled val="1"/>
        </dgm:presLayoutVars>
      </dgm:prSet>
      <dgm:spPr>
        <a:prstGeom prst="roundRect">
          <a:avLst/>
        </a:prstGeom>
      </dgm:spPr>
    </dgm:pt>
    <dgm:pt modelId="{4C8247C1-1A59-4D0D-9D6B-87F54BB8A0F6}" type="pres">
      <dgm:prSet presAssocID="{09262666-4DFB-4DCB-B9A8-698380D92DAA}" presName="nodeFollowingNodes" presStyleLbl="node1" presStyleIdx="7" presStyleCnt="8" custScaleX="199969" custScaleY="75259" custRadScaleRad="105141" custRadScaleInc="-432245">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C5BB2506-425D-41C2-9679-40D0B52B699C}" type="presOf" srcId="{4E12FB4A-9432-4628-A855-F39B76736A4A}" destId="{004A3E67-4321-4D68-B1B7-36B0EF51DDB0}" srcOrd="0" destOrd="0" presId="urn:microsoft.com/office/officeart/2005/8/layout/cycle3"/>
    <dgm:cxn modelId="{92FDB509-2B2E-429A-AF18-6F92C8B512D6}" srcId="{B53D4063-6802-41A6-BB77-007CEFC09B1E}" destId="{281A883C-9944-4116-BC97-4EC77888FEEF}" srcOrd="4" destOrd="0" parTransId="{12C16BC2-7963-411E-89CD-A1CE9F0229B1}" sibTransId="{FC292B3E-8163-4D9B-90D3-DC8C57520FAD}"/>
    <dgm:cxn modelId="{E4C6C209-25D3-476B-B7FA-AD02F5C481C6}" srcId="{B53D4063-6802-41A6-BB77-007CEFC09B1E}" destId="{2C7E4EE0-8BE5-4F08-B4C6-62EFE0B3477F}" srcOrd="3" destOrd="0" parTransId="{04630370-BAD6-44B2-8D0D-39D949BFF85E}" sibTransId="{02AD3288-A339-4EE9-8E10-0ACB7ECE66A5}"/>
    <dgm:cxn modelId="{F140C00F-53D8-4049-9332-3710EF5A53ED}" srcId="{B53D4063-6802-41A6-BB77-007CEFC09B1E}" destId="{A40DF751-8A99-41D0-9F0F-336268C7A278}" srcOrd="1" destOrd="0" parTransId="{7D7488F6-194B-4D88-A1C3-853F25AB5797}" sibTransId="{5F7334FA-B722-45BB-A053-F2AE64EEB518}"/>
    <dgm:cxn modelId="{D9C7E13F-9813-4115-961C-303C58999164}" srcId="{B53D4063-6802-41A6-BB77-007CEFC09B1E}" destId="{4E12FB4A-9432-4628-A855-F39B76736A4A}" srcOrd="0" destOrd="0" parTransId="{40545165-21F8-49A7-BCA2-FA2AC1D64052}" sibTransId="{383901E0-0A02-4358-83CB-4AEDF087FACC}"/>
    <dgm:cxn modelId="{E87B155E-9CB9-4666-ABDB-6204D3ADB376}" type="presOf" srcId="{2C7E4EE0-8BE5-4F08-B4C6-62EFE0B3477F}" destId="{74ED2AB3-3545-4860-B1CF-FB73AB98515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2162A476-BF7B-43A6-8C95-6ECB4064912E}" type="presOf" srcId="{281A883C-9944-4116-BC97-4EC77888FEEF}" destId="{55B7DA84-491B-4D8B-BA02-8C64594BDB6B}" srcOrd="0" destOrd="0" presId="urn:microsoft.com/office/officeart/2005/8/layout/cycle3"/>
    <dgm:cxn modelId="{A86B9384-92C8-47DA-9FA2-5E26AE7B3B37}" type="presOf" srcId="{383901E0-0A02-4358-83CB-4AEDF087FACC}" destId="{4B838796-5F4C-4227-A752-4A8D8A84A2B0}"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6E713A9D-4894-43C2-AD0F-A0650F875517}" type="presOf" srcId="{66B31CB1-43C2-493D-96B4-6A4529737370}" destId="{90942B6C-56F5-4379-86ED-497E48BAB587}"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0246DEDC-CAA1-43B1-8364-C446D42B2D9D}" srcId="{B53D4063-6802-41A6-BB77-007CEFC09B1E}" destId="{66B31CB1-43C2-493D-96B4-6A4529737370}" srcOrd="6" destOrd="0" parTransId="{FFAA534A-4015-4AD9-91AD-752ECF52AD9D}" sibTransId="{1C0ABF9A-2E5B-47B7-B9F1-07D3EE0A6CE8}"/>
    <dgm:cxn modelId="{8FA36AE0-357D-4275-A119-D1B626C6C228}" type="presOf" srcId="{4332DC3F-BFDC-4C87-BE02-D732198EBC36}" destId="{73004C91-F439-45F9-AA20-6FED0581E8F2}" srcOrd="0" destOrd="0" presId="urn:microsoft.com/office/officeart/2005/8/layout/cycle3"/>
    <dgm:cxn modelId="{A4A7FCE2-248B-4D36-8406-463285C51420}" srcId="{B53D4063-6802-41A6-BB77-007CEFC09B1E}" destId="{4332DC3F-BFDC-4C87-BE02-D732198EBC36}" srcOrd="5" destOrd="0" parTransId="{E4B30751-A513-4335-BB74-F30113F376E2}" sibTransId="{9255C438-A04C-4905-B572-119A7089179B}"/>
    <dgm:cxn modelId="{83081BEE-65C4-4006-813A-328D49E9C76B}" srcId="{B53D4063-6802-41A6-BB77-007CEFC09B1E}" destId="{09262666-4DFB-4DCB-B9A8-698380D92DAA}" srcOrd="7" destOrd="0" parTransId="{1BF0D3DD-14F2-48F9-A19D-EB3CEB3FCC18}" sibTransId="{80FE8BC6-63E1-46F5-AB00-C9AE5435AD42}"/>
    <dgm:cxn modelId="{33E06B5E-3BC5-4259-9BF7-EC0878243FE6}" type="presParOf" srcId="{1F586803-2CF1-4AA7-834E-05A1F2267DBA}" destId="{A68211FE-61CE-4A18-A018-CBF0A20A535F}" srcOrd="0" destOrd="0" presId="urn:microsoft.com/office/officeart/2005/8/layout/cycle3"/>
    <dgm:cxn modelId="{C2D8E31E-D3CC-42B2-8E5A-F799B67209AF}" type="presParOf" srcId="{A68211FE-61CE-4A18-A018-CBF0A20A535F}" destId="{004A3E67-4321-4D68-B1B7-36B0EF51DDB0}" srcOrd="0" destOrd="0" presId="urn:microsoft.com/office/officeart/2005/8/layout/cycle3"/>
    <dgm:cxn modelId="{A049C974-D8EA-4A81-83B5-2730987D6F21}" type="presParOf" srcId="{A68211FE-61CE-4A18-A018-CBF0A20A535F}" destId="{4B838796-5F4C-4227-A752-4A8D8A84A2B0}"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82A5B7FE-D765-4837-94D1-427146EE0F5C}" type="presParOf" srcId="{A68211FE-61CE-4A18-A018-CBF0A20A535F}" destId="{74ED2AB3-3545-4860-B1CF-FB73AB98515E}" srcOrd="4" destOrd="0" presId="urn:microsoft.com/office/officeart/2005/8/layout/cycle3"/>
    <dgm:cxn modelId="{163601FE-461D-4D00-84FD-A8B5AD3736FA}" type="presParOf" srcId="{A68211FE-61CE-4A18-A018-CBF0A20A535F}" destId="{55B7DA84-491B-4D8B-BA02-8C64594BDB6B}" srcOrd="5" destOrd="0" presId="urn:microsoft.com/office/officeart/2005/8/layout/cycle3"/>
    <dgm:cxn modelId="{42973DC1-0A41-42BB-99B5-BFF1D25F5A34}" type="presParOf" srcId="{A68211FE-61CE-4A18-A018-CBF0A20A535F}" destId="{73004C91-F439-45F9-AA20-6FED0581E8F2}" srcOrd="6" destOrd="0" presId="urn:microsoft.com/office/officeart/2005/8/layout/cycle3"/>
    <dgm:cxn modelId="{31DA969A-2EA2-4A18-ADE4-AA8E0AA760CF}" type="presParOf" srcId="{A68211FE-61CE-4A18-A018-CBF0A20A535F}" destId="{90942B6C-56F5-4379-86ED-497E48BAB587}"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Paper published</a:t>
          </a:r>
          <a:endParaRPr lang="en-GB" sz="1400" b="1" dirty="0">
            <a:solidFill>
              <a:schemeClr val="tx1"/>
            </a:solidFill>
            <a:latin typeface="Calibri" panose="020F0502020204030204"/>
            <a:ea typeface="+mn-ea"/>
            <a:cs typeface="+mn-cs"/>
          </a:endParaRP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Dissemination of knowledge</a:t>
          </a:r>
          <a:endParaRPr lang="en-GB" sz="1400" b="1" dirty="0">
            <a:solidFill>
              <a:schemeClr val="accent2"/>
            </a:solidFill>
            <a:latin typeface="Calibri" panose="020F0502020204030204"/>
            <a:ea typeface="+mn-ea"/>
            <a:cs typeface="+mn-cs"/>
          </a:endParaRP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Peer review</a:t>
          </a:r>
          <a:endParaRPr lang="en-GB" sz="1400" b="1" dirty="0">
            <a:solidFill>
              <a:schemeClr val="accent2"/>
            </a:solidFill>
            <a:latin typeface="Calibri" panose="020F0502020204030204"/>
            <a:ea typeface="+mn-ea"/>
            <a:cs typeface="+mn-cs"/>
          </a:endParaRP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4E12FB4A-9432-4628-A855-F39B76736A4A}">
      <dgm:prSet phldrT="[Text]" custT="1"/>
      <dgm:spPr>
        <a:xfrm>
          <a:off x="2759596" y="71118"/>
          <a:ext cx="1330099" cy="532039"/>
        </a:xfr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Need to publish</a:t>
          </a:r>
          <a:endParaRPr lang="en-GB" sz="1400" b="1" dirty="0">
            <a:solidFill>
              <a:schemeClr val="accent2"/>
            </a:solidFill>
            <a:latin typeface="Calibri" panose="020F0502020204030204"/>
            <a:ea typeface="+mn-ea"/>
            <a:cs typeface="+mn-cs"/>
          </a:endParaRPr>
        </a:p>
      </dgm:t>
    </dgm:pt>
    <dgm:pt modelId="{40545165-21F8-49A7-BCA2-FA2AC1D64052}" type="parTrans" cxnId="{D9C7E13F-9813-4115-961C-303C58999164}">
      <dgm:prSet/>
      <dgm:spPr/>
      <dgm:t>
        <a:bodyPr/>
        <a:lstStyle/>
        <a:p>
          <a:endParaRPr lang="en-GB"/>
        </a:p>
      </dgm:t>
    </dgm:pt>
    <dgm:pt modelId="{383901E0-0A02-4358-83CB-4AEDF087FACC}" type="sibTrans" cxnId="{D9C7E13F-9813-4115-961C-303C58999164}">
      <dgm:prSet/>
      <dgm:spPr>
        <a:solidFill>
          <a:srgbClr val="0070C0"/>
        </a:solidFill>
      </dgm:spPr>
      <dgm:t>
        <a:bodyPr/>
        <a:lstStyle/>
        <a:p>
          <a:endParaRPr lang="en-GB"/>
        </a:p>
      </dgm:t>
    </dgm:pt>
    <dgm:pt modelId="{4332DC3F-BFDC-4C87-BE02-D732198EBC36}">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Career advancement </a:t>
          </a:r>
        </a:p>
        <a:p>
          <a:r>
            <a:rPr lang="en-US" sz="1400" b="1" dirty="0">
              <a:solidFill>
                <a:schemeClr val="bg2">
                  <a:lumMod val="75000"/>
                </a:schemeClr>
              </a:solidFill>
              <a:latin typeface="Calibri" panose="020F0502020204030204"/>
              <a:ea typeface="+mn-ea"/>
              <a:cs typeface="+mn-cs"/>
            </a:rPr>
            <a:t>More jobs in research</a:t>
          </a:r>
          <a:endParaRPr lang="en-GB" sz="1400" b="1" dirty="0">
            <a:solidFill>
              <a:schemeClr val="tx1"/>
            </a:solidFill>
            <a:latin typeface="Calibri" panose="020F0502020204030204"/>
            <a:ea typeface="+mn-ea"/>
            <a:cs typeface="+mn-cs"/>
          </a:endParaRPr>
        </a:p>
      </dgm:t>
    </dgm:pt>
    <dgm:pt modelId="{E4B30751-A513-4335-BB74-F30113F376E2}" type="parTrans" cxnId="{A4A7FCE2-248B-4D36-8406-463285C51420}">
      <dgm:prSet/>
      <dgm:spPr/>
      <dgm:t>
        <a:bodyPr/>
        <a:lstStyle/>
        <a:p>
          <a:endParaRPr lang="en-GB"/>
        </a:p>
      </dgm:t>
    </dgm:pt>
    <dgm:pt modelId="{9255C438-A04C-4905-B572-119A7089179B}" type="sibTrans" cxnId="{A4A7FCE2-248B-4D36-8406-463285C51420}">
      <dgm:prSet/>
      <dgm:spPr/>
      <dgm:t>
        <a:bodyPr/>
        <a:lstStyle/>
        <a:p>
          <a:endParaRPr lang="en-GB"/>
        </a:p>
      </dgm:t>
    </dgm:pt>
    <dgm:pt modelId="{2C7E4EE0-8BE5-4F08-B4C6-62EFE0B3477F}">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Grant, Job</a:t>
          </a:r>
          <a:endParaRPr lang="en-GB" sz="1400" b="1" dirty="0">
            <a:solidFill>
              <a:schemeClr val="tx1"/>
            </a:solidFill>
            <a:latin typeface="Calibri" panose="020F0502020204030204"/>
            <a:ea typeface="+mn-ea"/>
            <a:cs typeface="+mn-cs"/>
          </a:endParaRPr>
        </a:p>
      </dgm:t>
    </dgm:pt>
    <dgm:pt modelId="{04630370-BAD6-44B2-8D0D-39D949BFF85E}" type="parTrans" cxnId="{E4C6C209-25D3-476B-B7FA-AD02F5C481C6}">
      <dgm:prSet/>
      <dgm:spPr/>
      <dgm:t>
        <a:bodyPr/>
        <a:lstStyle/>
        <a:p>
          <a:endParaRPr lang="en-GB"/>
        </a:p>
      </dgm:t>
    </dgm:pt>
    <dgm:pt modelId="{02AD3288-A339-4EE9-8E10-0ACB7ECE66A5}" type="sibTrans" cxnId="{E4C6C209-25D3-476B-B7FA-AD02F5C481C6}">
      <dgm:prSet/>
      <dgm:spPr/>
      <dgm:t>
        <a:bodyPr/>
        <a:lstStyle/>
        <a:p>
          <a:endParaRPr lang="en-GB"/>
        </a:p>
      </dgm:t>
    </dgm:pt>
    <dgm:pt modelId="{281A883C-9944-4116-BC97-4EC77888FEEF}">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 more grants, more papers</a:t>
          </a:r>
          <a:endParaRPr lang="en-GB" sz="1400" b="1" dirty="0">
            <a:solidFill>
              <a:schemeClr val="tx1"/>
            </a:solidFill>
            <a:latin typeface="Calibri" panose="020F0502020204030204"/>
            <a:ea typeface="+mn-ea"/>
            <a:cs typeface="+mn-cs"/>
          </a:endParaRPr>
        </a:p>
      </dgm:t>
    </dgm:pt>
    <dgm:pt modelId="{12C16BC2-7963-411E-89CD-A1CE9F0229B1}" type="parTrans" cxnId="{92FDB509-2B2E-429A-AF18-6F92C8B512D6}">
      <dgm:prSet/>
      <dgm:spPr/>
      <dgm:t>
        <a:bodyPr/>
        <a:lstStyle/>
        <a:p>
          <a:endParaRPr lang="en-GB"/>
        </a:p>
      </dgm:t>
    </dgm:pt>
    <dgm:pt modelId="{FC292B3E-8163-4D9B-90D3-DC8C57520FAD}" type="sibTrans" cxnId="{92FDB509-2B2E-429A-AF18-6F92C8B512D6}">
      <dgm:prSet/>
      <dgm:spPr/>
      <dgm:t>
        <a:bodyPr/>
        <a:lstStyle/>
        <a:p>
          <a:endParaRPr lang="en-GB"/>
        </a:p>
      </dgm:t>
    </dgm:pt>
    <dgm:pt modelId="{66B31CB1-43C2-493D-96B4-6A4529737370}">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a:t>
          </a:r>
          <a:endParaRPr lang="en-GB" sz="1400" b="1" dirty="0">
            <a:solidFill>
              <a:schemeClr val="tx1"/>
            </a:solidFill>
            <a:latin typeface="Calibri" panose="020F0502020204030204"/>
            <a:ea typeface="+mn-ea"/>
            <a:cs typeface="+mn-cs"/>
          </a:endParaRPr>
        </a:p>
      </dgm:t>
    </dgm:pt>
    <dgm:pt modelId="{FFAA534A-4015-4AD9-91AD-752ECF52AD9D}" type="parTrans" cxnId="{0246DEDC-CAA1-43B1-8364-C446D42B2D9D}">
      <dgm:prSet/>
      <dgm:spPr/>
      <dgm:t>
        <a:bodyPr/>
        <a:lstStyle/>
        <a:p>
          <a:endParaRPr lang="en-GB"/>
        </a:p>
      </dgm:t>
    </dgm:pt>
    <dgm:pt modelId="{1C0ABF9A-2E5B-47B7-B9F1-07D3EE0A6CE8}" type="sibTrans" cxnId="{0246DEDC-CAA1-43B1-8364-C446D42B2D9D}">
      <dgm:prSet/>
      <dgm:spPr/>
      <dgm:t>
        <a:bodyPr/>
        <a:lstStyle/>
        <a:p>
          <a:endParaRPr lang="en-GB"/>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004A3E67-4321-4D68-B1B7-36B0EF51DDB0}" type="pres">
      <dgm:prSet presAssocID="{4E12FB4A-9432-4628-A855-F39B76736A4A}" presName="nodeFirstNode" presStyleLbl="node1" presStyleIdx="0" presStyleCnt="8" custScaleX="165968" custScaleY="81254">
        <dgm:presLayoutVars>
          <dgm:bulletEnabled val="1"/>
        </dgm:presLayoutVars>
      </dgm:prSet>
      <dgm:spPr/>
    </dgm:pt>
    <dgm:pt modelId="{4B838796-5F4C-4227-A752-4A8D8A84A2B0}" type="pres">
      <dgm:prSet presAssocID="{383901E0-0A02-4358-83CB-4AEDF087FACC}" presName="sibTransFirstNode" presStyleLbl="bgShp" presStyleIdx="0" presStyleCnt="1" custLinFactNeighborX="-4514" custLinFactNeighborY="2348"/>
      <dgm:spPr/>
    </dgm:pt>
    <dgm:pt modelId="{F3CC26CA-B6F7-46F0-8B6C-FA83EC14FB5F}" type="pres">
      <dgm:prSet presAssocID="{A40DF751-8A99-41D0-9F0F-336268C7A278}" presName="nodeFollowingNodes" presStyleLbl="node1" presStyleIdx="1" presStyleCnt="8" custScaleX="248664" custScaleY="73426" custRadScaleRad="116763" custRadScaleInc="43753">
        <dgm:presLayoutVars>
          <dgm:bulletEnabled val="1"/>
        </dgm:presLayoutVars>
      </dgm:prSet>
      <dgm:spPr/>
    </dgm:pt>
    <dgm:pt modelId="{6798BDC0-764C-46D2-BDBC-7D93F128D142}" type="pres">
      <dgm:prSet presAssocID="{7A72643C-DD59-4BA5-B778-ED4B4592B39A}" presName="nodeFollowingNodes" presStyleLbl="node1" presStyleIdx="2" presStyleCnt="8" custScaleX="119978" custScaleY="76292" custRadScaleRad="103691" custRadScaleInc="55074">
        <dgm:presLayoutVars>
          <dgm:bulletEnabled val="1"/>
        </dgm:presLayoutVars>
      </dgm:prSet>
      <dgm:spPr/>
    </dgm:pt>
    <dgm:pt modelId="{74ED2AB3-3545-4860-B1CF-FB73AB98515E}" type="pres">
      <dgm:prSet presAssocID="{2C7E4EE0-8BE5-4F08-B4C6-62EFE0B3477F}" presName="nodeFollowingNodes" presStyleLbl="node1" presStyleIdx="3" presStyleCnt="8" custScaleX="130885" custScaleY="71079" custRadScaleRad="105873" custRadScaleInc="219103">
        <dgm:presLayoutVars>
          <dgm:bulletEnabled val="1"/>
        </dgm:presLayoutVars>
      </dgm:prSet>
      <dgm:spPr>
        <a:prstGeom prst="roundRect">
          <a:avLst/>
        </a:prstGeom>
      </dgm:spPr>
    </dgm:pt>
    <dgm:pt modelId="{55B7DA84-491B-4D8B-BA02-8C64594BDB6B}" type="pres">
      <dgm:prSet presAssocID="{281A883C-9944-4116-BC97-4EC77888FEEF}" presName="nodeFollowingNodes" presStyleLbl="node1" presStyleIdx="4" presStyleCnt="8" custScaleX="251126" custScaleY="112074" custRadScaleRad="111716" custRadScaleInc="176388">
        <dgm:presLayoutVars>
          <dgm:bulletEnabled val="1"/>
        </dgm:presLayoutVars>
      </dgm:prSet>
      <dgm:spPr>
        <a:prstGeom prst="roundRect">
          <a:avLst/>
        </a:prstGeom>
      </dgm:spPr>
    </dgm:pt>
    <dgm:pt modelId="{73004C91-F439-45F9-AA20-6FED0581E8F2}" type="pres">
      <dgm:prSet presAssocID="{4332DC3F-BFDC-4C87-BE02-D732198EBC36}" presName="nodeFollowingNodes" presStyleLbl="node1" presStyleIdx="5" presStyleCnt="8" custScaleX="243402" custScaleY="119079" custRadScaleRad="111905" custRadScaleInc="128013">
        <dgm:presLayoutVars>
          <dgm:bulletEnabled val="1"/>
        </dgm:presLayoutVars>
      </dgm:prSet>
      <dgm:spPr>
        <a:prstGeom prst="roundRect">
          <a:avLst/>
        </a:prstGeom>
      </dgm:spPr>
    </dgm:pt>
    <dgm:pt modelId="{90942B6C-56F5-4379-86ED-497E48BAB587}" type="pres">
      <dgm:prSet presAssocID="{66B31CB1-43C2-493D-96B4-6A4529737370}" presName="nodeFollowingNodes" presStyleLbl="node1" presStyleIdx="6" presStyleCnt="8" custScaleX="169681" custScaleY="69883" custRadScaleRad="118667" custRadScaleInc="68519">
        <dgm:presLayoutVars>
          <dgm:bulletEnabled val="1"/>
        </dgm:presLayoutVars>
      </dgm:prSet>
      <dgm:spPr>
        <a:prstGeom prst="roundRect">
          <a:avLst/>
        </a:prstGeom>
      </dgm:spPr>
    </dgm:pt>
    <dgm:pt modelId="{4C8247C1-1A59-4D0D-9D6B-87F54BB8A0F6}" type="pres">
      <dgm:prSet presAssocID="{09262666-4DFB-4DCB-B9A8-698380D92DAA}" presName="nodeFollowingNodes" presStyleLbl="node1" presStyleIdx="7" presStyleCnt="8" custScaleX="199969" custScaleY="75259" custRadScaleRad="102001" custRadScaleInc="-428376">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C5BB2506-425D-41C2-9679-40D0B52B699C}" type="presOf" srcId="{4E12FB4A-9432-4628-A855-F39B76736A4A}" destId="{004A3E67-4321-4D68-B1B7-36B0EF51DDB0}" srcOrd="0" destOrd="0" presId="urn:microsoft.com/office/officeart/2005/8/layout/cycle3"/>
    <dgm:cxn modelId="{92FDB509-2B2E-429A-AF18-6F92C8B512D6}" srcId="{B53D4063-6802-41A6-BB77-007CEFC09B1E}" destId="{281A883C-9944-4116-BC97-4EC77888FEEF}" srcOrd="4" destOrd="0" parTransId="{12C16BC2-7963-411E-89CD-A1CE9F0229B1}" sibTransId="{FC292B3E-8163-4D9B-90D3-DC8C57520FAD}"/>
    <dgm:cxn modelId="{E4C6C209-25D3-476B-B7FA-AD02F5C481C6}" srcId="{B53D4063-6802-41A6-BB77-007CEFC09B1E}" destId="{2C7E4EE0-8BE5-4F08-B4C6-62EFE0B3477F}" srcOrd="3" destOrd="0" parTransId="{04630370-BAD6-44B2-8D0D-39D949BFF85E}" sibTransId="{02AD3288-A339-4EE9-8E10-0ACB7ECE66A5}"/>
    <dgm:cxn modelId="{F140C00F-53D8-4049-9332-3710EF5A53ED}" srcId="{B53D4063-6802-41A6-BB77-007CEFC09B1E}" destId="{A40DF751-8A99-41D0-9F0F-336268C7A278}" srcOrd="1" destOrd="0" parTransId="{7D7488F6-194B-4D88-A1C3-853F25AB5797}" sibTransId="{5F7334FA-B722-45BB-A053-F2AE64EEB518}"/>
    <dgm:cxn modelId="{D9C7E13F-9813-4115-961C-303C58999164}" srcId="{B53D4063-6802-41A6-BB77-007CEFC09B1E}" destId="{4E12FB4A-9432-4628-A855-F39B76736A4A}" srcOrd="0" destOrd="0" parTransId="{40545165-21F8-49A7-BCA2-FA2AC1D64052}" sibTransId="{383901E0-0A02-4358-83CB-4AEDF087FACC}"/>
    <dgm:cxn modelId="{E87B155E-9CB9-4666-ABDB-6204D3ADB376}" type="presOf" srcId="{2C7E4EE0-8BE5-4F08-B4C6-62EFE0B3477F}" destId="{74ED2AB3-3545-4860-B1CF-FB73AB98515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2162A476-BF7B-43A6-8C95-6ECB4064912E}" type="presOf" srcId="{281A883C-9944-4116-BC97-4EC77888FEEF}" destId="{55B7DA84-491B-4D8B-BA02-8C64594BDB6B}" srcOrd="0" destOrd="0" presId="urn:microsoft.com/office/officeart/2005/8/layout/cycle3"/>
    <dgm:cxn modelId="{A86B9384-92C8-47DA-9FA2-5E26AE7B3B37}" type="presOf" srcId="{383901E0-0A02-4358-83CB-4AEDF087FACC}" destId="{4B838796-5F4C-4227-A752-4A8D8A84A2B0}"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6E713A9D-4894-43C2-AD0F-A0650F875517}" type="presOf" srcId="{66B31CB1-43C2-493D-96B4-6A4529737370}" destId="{90942B6C-56F5-4379-86ED-497E48BAB587}"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0246DEDC-CAA1-43B1-8364-C446D42B2D9D}" srcId="{B53D4063-6802-41A6-BB77-007CEFC09B1E}" destId="{66B31CB1-43C2-493D-96B4-6A4529737370}" srcOrd="6" destOrd="0" parTransId="{FFAA534A-4015-4AD9-91AD-752ECF52AD9D}" sibTransId="{1C0ABF9A-2E5B-47B7-B9F1-07D3EE0A6CE8}"/>
    <dgm:cxn modelId="{8FA36AE0-357D-4275-A119-D1B626C6C228}" type="presOf" srcId="{4332DC3F-BFDC-4C87-BE02-D732198EBC36}" destId="{73004C91-F439-45F9-AA20-6FED0581E8F2}" srcOrd="0" destOrd="0" presId="urn:microsoft.com/office/officeart/2005/8/layout/cycle3"/>
    <dgm:cxn modelId="{A4A7FCE2-248B-4D36-8406-463285C51420}" srcId="{B53D4063-6802-41A6-BB77-007CEFC09B1E}" destId="{4332DC3F-BFDC-4C87-BE02-D732198EBC36}" srcOrd="5" destOrd="0" parTransId="{E4B30751-A513-4335-BB74-F30113F376E2}" sibTransId="{9255C438-A04C-4905-B572-119A7089179B}"/>
    <dgm:cxn modelId="{83081BEE-65C4-4006-813A-328D49E9C76B}" srcId="{B53D4063-6802-41A6-BB77-007CEFC09B1E}" destId="{09262666-4DFB-4DCB-B9A8-698380D92DAA}" srcOrd="7" destOrd="0" parTransId="{1BF0D3DD-14F2-48F9-A19D-EB3CEB3FCC18}" sibTransId="{80FE8BC6-63E1-46F5-AB00-C9AE5435AD42}"/>
    <dgm:cxn modelId="{33E06B5E-3BC5-4259-9BF7-EC0878243FE6}" type="presParOf" srcId="{1F586803-2CF1-4AA7-834E-05A1F2267DBA}" destId="{A68211FE-61CE-4A18-A018-CBF0A20A535F}" srcOrd="0" destOrd="0" presId="urn:microsoft.com/office/officeart/2005/8/layout/cycle3"/>
    <dgm:cxn modelId="{C2D8E31E-D3CC-42B2-8E5A-F799B67209AF}" type="presParOf" srcId="{A68211FE-61CE-4A18-A018-CBF0A20A535F}" destId="{004A3E67-4321-4D68-B1B7-36B0EF51DDB0}" srcOrd="0" destOrd="0" presId="urn:microsoft.com/office/officeart/2005/8/layout/cycle3"/>
    <dgm:cxn modelId="{A049C974-D8EA-4A81-83B5-2730987D6F21}" type="presParOf" srcId="{A68211FE-61CE-4A18-A018-CBF0A20A535F}" destId="{4B838796-5F4C-4227-A752-4A8D8A84A2B0}"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82A5B7FE-D765-4837-94D1-427146EE0F5C}" type="presParOf" srcId="{A68211FE-61CE-4A18-A018-CBF0A20A535F}" destId="{74ED2AB3-3545-4860-B1CF-FB73AB98515E}" srcOrd="4" destOrd="0" presId="urn:microsoft.com/office/officeart/2005/8/layout/cycle3"/>
    <dgm:cxn modelId="{163601FE-461D-4D00-84FD-A8B5AD3736FA}" type="presParOf" srcId="{A68211FE-61CE-4A18-A018-CBF0A20A535F}" destId="{55B7DA84-491B-4D8B-BA02-8C64594BDB6B}" srcOrd="5" destOrd="0" presId="urn:microsoft.com/office/officeart/2005/8/layout/cycle3"/>
    <dgm:cxn modelId="{42973DC1-0A41-42BB-99B5-BFF1D25F5A34}" type="presParOf" srcId="{A68211FE-61CE-4A18-A018-CBF0A20A535F}" destId="{73004C91-F439-45F9-AA20-6FED0581E8F2}" srcOrd="6" destOrd="0" presId="urn:microsoft.com/office/officeart/2005/8/layout/cycle3"/>
    <dgm:cxn modelId="{31DA969A-2EA2-4A18-ADE4-AA8E0AA760CF}" type="presParOf" srcId="{A68211FE-61CE-4A18-A018-CBF0A20A535F}" destId="{90942B6C-56F5-4379-86ED-497E48BAB587}"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800" b="1" dirty="0">
              <a:solidFill>
                <a:schemeClr val="bg2"/>
              </a:solidFill>
              <a:latin typeface="Calibri" panose="020F0502020204030204"/>
              <a:ea typeface="+mn-ea"/>
              <a:cs typeface="+mn-cs"/>
            </a:rPr>
            <a:t>Question</a:t>
          </a:r>
        </a:p>
      </dgm:t>
    </dgm:pt>
    <dgm:pt modelId="{4ACE07A0-D374-40D5-95E5-4B499D5DD4AD}" type="parTrans" cxnId="{F6B00E22-1243-4D2A-9699-5C3AC1C938F6}">
      <dgm:prSet/>
      <dgm:spPr/>
      <dgm:t>
        <a:bodyPr/>
        <a:lstStyle/>
        <a:p>
          <a:endParaRPr lang="en-US">
            <a:solidFill>
              <a:schemeClr val="bg2"/>
            </a:solidFill>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a:solidFill>
              <a:schemeClr val="bg2"/>
            </a:solidFill>
          </a:endParaRPr>
        </a:p>
      </dgm:t>
    </dgm:pt>
    <dgm:pt modelId="{53939CE5-F55C-4C35-8E67-C078F0DC1DFB}">
      <dgm:prSet phldrT="[Text]" custT="1"/>
      <dgm:spPr>
        <a:xfrm>
          <a:off x="575676" y="2003375"/>
          <a:ext cx="1330099" cy="532039"/>
        </a:xfrm>
        <a:prstGeom prst="roundRect">
          <a:avLst/>
        </a:prstGeom>
        <a:noFill/>
        <a:ln w="28575" cap="flat" cmpd="sng" algn="ctr">
          <a:noFill/>
          <a:prstDash val="solid"/>
          <a:miter lim="800000"/>
        </a:ln>
        <a:effectLst/>
      </dgm:spPr>
      <dgm:t>
        <a:bodyPr/>
        <a:lstStyle/>
        <a:p>
          <a:endParaRPr lang="en-US" sz="1800" b="1" dirty="0">
            <a:solidFill>
              <a:schemeClr val="bg2"/>
            </a:solidFill>
            <a:latin typeface="Calibri" panose="020F0502020204030204"/>
            <a:ea typeface="+mn-ea"/>
            <a:cs typeface="+mn-cs"/>
          </a:endParaRPr>
        </a:p>
      </dgm:t>
    </dgm:pt>
    <dgm:pt modelId="{F0669840-A653-4628-A0C1-FB8D2A49F1B7}" type="parTrans" cxnId="{ADC32BB7-A6A6-42E4-AD63-E579FC6B3481}">
      <dgm:prSet/>
      <dgm:spPr/>
      <dgm:t>
        <a:bodyPr/>
        <a:lstStyle/>
        <a:p>
          <a:endParaRPr lang="en-US">
            <a:solidFill>
              <a:schemeClr val="bg2"/>
            </a:solidFill>
          </a:endParaRPr>
        </a:p>
      </dgm:t>
    </dgm:pt>
    <dgm:pt modelId="{5F6A768D-9F68-4DE9-9C27-0AA1AF744745}" type="sibTrans" cxnId="{ADC32BB7-A6A6-42E4-AD63-E579FC6B3481}">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a:solidFill>
              <a:schemeClr val="bg2"/>
            </a:solidFill>
          </a:endParaRPr>
        </a:p>
      </dgm:t>
    </dgm:pt>
    <dgm:pt modelId="{D4715A04-424A-44C2-AE1C-1EE1C48879F5}" type="sibTrans" cxnId="{1581D4FC-BE76-4059-950C-A9B9D34A163B}">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noFill/>
        <a:ln w="38100" cap="flat" cmpd="sng" algn="ctr">
          <a:noFill/>
          <a:prstDash val="solid"/>
          <a:miter lim="800000"/>
        </a:ln>
        <a:effectLst/>
      </dgm:spPr>
      <dgm:t>
        <a:bodyPr/>
        <a:lstStyle/>
        <a:p>
          <a:endParaRPr lang="en-US" sz="1800" b="1" dirty="0">
            <a:solidFill>
              <a:schemeClr val="bg2"/>
            </a:solidFill>
            <a:latin typeface="Calibri" panose="020F0502020204030204"/>
            <a:ea typeface="+mn-ea"/>
            <a:cs typeface="+mn-cs"/>
          </a:endParaRP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noFill/>
        <a:ln w="38100" cap="flat" cmpd="sng" algn="ctr">
          <a:noFill/>
          <a:prstDash val="solid"/>
          <a:miter lim="800000"/>
        </a:ln>
        <a:effectLst/>
      </dgm:spPr>
      <dgm:t>
        <a:bodyPr/>
        <a:lstStyle/>
        <a:p>
          <a:endParaRPr lang="en-US" sz="1800" b="1" dirty="0">
            <a:solidFill>
              <a:schemeClr val="bg2"/>
            </a:solidFill>
            <a:latin typeface="Calibri" panose="020F0502020204030204"/>
            <a:ea typeface="+mn-ea"/>
            <a:cs typeface="+mn-cs"/>
          </a:endParaRPr>
        </a:p>
      </dgm:t>
    </dgm:pt>
    <dgm:pt modelId="{5F7334FA-B722-45BB-A053-F2AE64EEB518}" type="sibTrans" cxnId="{F140C00F-53D8-4049-9332-3710EF5A53ED}">
      <dgm:prSet/>
      <dgm:spPr/>
      <dgm:t>
        <a:bodyPr/>
        <a:lstStyle/>
        <a:p>
          <a:endParaRPr lang="en-US">
            <a:solidFill>
              <a:schemeClr val="bg2"/>
            </a:solidFill>
          </a:endParaRPr>
        </a:p>
      </dgm:t>
    </dgm:pt>
    <dgm:pt modelId="{7D7488F6-194B-4D88-A1C3-853F25AB5797}" type="parTrans" cxnId="{F140C00F-53D8-4049-9332-3710EF5A53ED}">
      <dgm:prSet/>
      <dgm:spPr/>
      <dgm:t>
        <a:bodyPr/>
        <a:lstStyle/>
        <a:p>
          <a:endParaRPr lang="en-US">
            <a:solidFill>
              <a:schemeClr val="bg2"/>
            </a:solidFill>
          </a:endParaRPr>
        </a:p>
      </dgm:t>
    </dgm:pt>
    <dgm:pt modelId="{621C8C8D-6682-48B5-9F56-79791AE6CFC3}">
      <dgm:prSet phldrT="[Text]" custT="1"/>
      <dgm:spPr>
        <a:xfrm>
          <a:off x="770670" y="3181738"/>
          <a:ext cx="1837570" cy="532039"/>
        </a:xfrm>
        <a:prstGeom prst="roundRect">
          <a:avLst/>
        </a:prstGeom>
        <a:noFill/>
        <a:ln w="38100" cap="flat" cmpd="sng" algn="ctr">
          <a:noFill/>
          <a:prstDash val="solid"/>
          <a:miter lim="800000"/>
        </a:ln>
        <a:effectLst/>
      </dgm:spPr>
      <dgm:t>
        <a:bodyPr/>
        <a:lstStyle/>
        <a:p>
          <a:endParaRPr lang="en-US" sz="1800" b="1" dirty="0">
            <a:solidFill>
              <a:schemeClr val="bg2"/>
            </a:solidFill>
            <a:latin typeface="Calibri" panose="020F0502020204030204"/>
            <a:ea typeface="+mn-ea"/>
            <a:cs typeface="+mn-cs"/>
          </a:endParaRPr>
        </a:p>
      </dgm:t>
    </dgm:pt>
    <dgm:pt modelId="{94BFC47A-5557-4297-80D2-13238EDEDA59}" type="sibTrans" cxnId="{65E5C856-347C-4764-9257-8BAC30C24ADE}">
      <dgm:prSet/>
      <dgm:spPr/>
      <dgm:t>
        <a:bodyPr/>
        <a:lstStyle/>
        <a:p>
          <a:endParaRPr lang="en-US">
            <a:solidFill>
              <a:schemeClr val="bg2"/>
            </a:solidFill>
          </a:endParaRPr>
        </a:p>
      </dgm:t>
    </dgm:pt>
    <dgm:pt modelId="{AA5611BE-15CF-44A8-AF9D-F87495377261}" type="parTrans" cxnId="{65E5C856-347C-4764-9257-8BAC30C24ADE}">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158109" custScaleY="93889" custRadScaleRad="133688" custRadScaleInc="29207">
        <dgm:presLayoutVars>
          <dgm:bulletEnabled val="1"/>
        </dgm:presLayoutVars>
      </dgm:prSet>
      <dgm:spPr/>
    </dgm:pt>
    <dgm:pt modelId="{6798BDC0-764C-46D2-BDBC-7D93F128D142}" type="pres">
      <dgm:prSet presAssocID="{7A72643C-DD59-4BA5-B778-ED4B4592B39A}" presName="nodeFollowingNodes" presStyleLbl="node1" presStyleIdx="2" presStyleCnt="7" custScaleX="119146" custScaleY="95695" custRadScaleRad="125680" custRadScaleInc="-4481">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79344" custRadScaleRad="106174" custRadScaleInc="-32019">
        <dgm:presLayoutVars>
          <dgm:bulletEnabled val="1"/>
        </dgm:presLayoutVars>
      </dgm:prSet>
      <dgm:spPr/>
    </dgm:pt>
    <dgm:pt modelId="{969DB06A-236A-4DAF-956A-3AC571125ABE}" type="pres">
      <dgm:prSet presAssocID="{621C8C8D-6682-48B5-9F56-79791AE6CFC3}" presName="nodeFollowingNodes" presStyleLbl="node1" presStyleIdx="4" presStyleCnt="7" custScaleX="138375" custScaleY="75405" custRadScaleRad="107486" custRadScaleInc="37518">
        <dgm:presLayoutVars>
          <dgm:bulletEnabled val="1"/>
        </dgm:presLayoutVars>
      </dgm:prSet>
      <dgm:spPr/>
    </dgm:pt>
    <dgm:pt modelId="{D81E7D49-15B7-4354-A176-5A59A9D4BDE5}" type="pres">
      <dgm:prSet presAssocID="{53939CE5-F55C-4C35-8E67-C078F0DC1DFB}" presName="nodeFollowingNodes" presStyleLbl="node1" presStyleIdx="5" presStyleCnt="7" custScaleX="110686" custScaleY="82250" custRadScaleRad="122575" custRadScaleInc="9588">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94949" custRadScaleRad="120643" custRadScaleInc="-21936">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Question</a:t>
          </a:r>
        </a:p>
      </dgm:t>
    </dgm:pt>
    <dgm:pt modelId="{4ACE07A0-D374-40D5-95E5-4B499D5DD4AD}" type="parTrans" cxnId="{F6B00E22-1243-4D2A-9699-5C3AC1C938F6}">
      <dgm:prSet/>
      <dgm:spPr/>
      <dgm:t>
        <a:bodyPr/>
        <a:lstStyle/>
        <a:p>
          <a:endParaRPr lang="en-US" sz="1600">
            <a:solidFill>
              <a:schemeClr val="bg2"/>
            </a:solidFill>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sz="1600">
            <a:solidFill>
              <a:schemeClr val="bg2"/>
            </a:solidFill>
          </a:endParaRPr>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Exploration</a:t>
          </a:r>
        </a:p>
      </dgm:t>
    </dgm:pt>
    <dgm:pt modelId="{AA5611BE-15CF-44A8-AF9D-F87495377261}" type="parTrans" cxnId="{65E5C856-347C-4764-9257-8BAC30C24ADE}">
      <dgm:prSet/>
      <dgm:spPr/>
      <dgm:t>
        <a:bodyPr/>
        <a:lstStyle/>
        <a:p>
          <a:endParaRPr lang="en-US" sz="1600">
            <a:solidFill>
              <a:schemeClr val="bg2"/>
            </a:solidFill>
          </a:endParaRPr>
        </a:p>
      </dgm:t>
    </dgm:pt>
    <dgm:pt modelId="{94BFC47A-5557-4297-80D2-13238EDEDA59}" type="sibTrans" cxnId="{65E5C856-347C-4764-9257-8BAC30C24ADE}">
      <dgm:prSet/>
      <dgm:spPr/>
      <dgm:t>
        <a:bodyPr/>
        <a:lstStyle/>
        <a:p>
          <a:endParaRPr lang="en-US" sz="1600">
            <a:solidFill>
              <a:schemeClr val="bg2"/>
            </a:solidFill>
          </a:endParaRPr>
        </a:p>
      </dgm:t>
    </dgm:pt>
    <dgm:pt modelId="{53939CE5-F55C-4C35-8E67-C078F0DC1DFB}">
      <dgm:prSet phldrT="[Text]" custT="1"/>
      <dgm:spPr>
        <a:xfrm>
          <a:off x="575676" y="2003375"/>
          <a:ext cx="1330099" cy="532039"/>
        </a:xfrm>
        <a:prstGeom prst="roundRect">
          <a:avLst/>
        </a:prstGeom>
        <a:solidFill>
          <a:schemeClr val="accent1">
            <a:lumMod val="40000"/>
            <a:lumOff val="60000"/>
          </a:schemeClr>
        </a:solidFill>
        <a:ln w="28575"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Analysis</a:t>
          </a:r>
        </a:p>
      </dgm:t>
    </dgm:pt>
    <dgm:pt modelId="{F0669840-A653-4628-A0C1-FB8D2A49F1B7}" type="parTrans" cxnId="{ADC32BB7-A6A6-42E4-AD63-E579FC6B3481}">
      <dgm:prSet/>
      <dgm:spPr/>
      <dgm:t>
        <a:bodyPr/>
        <a:lstStyle/>
        <a:p>
          <a:endParaRPr lang="en-US" sz="1600">
            <a:solidFill>
              <a:schemeClr val="bg2"/>
            </a:solidFill>
          </a:endParaRPr>
        </a:p>
      </dgm:t>
    </dgm:pt>
    <dgm:pt modelId="{5F6A768D-9F68-4DE9-9C27-0AA1AF744745}" type="sibTrans" cxnId="{ADC32BB7-A6A6-42E4-AD63-E579FC6B3481}">
      <dgm:prSet/>
      <dgm:spPr/>
      <dgm:t>
        <a:bodyPr/>
        <a:lstStyle/>
        <a:p>
          <a:endParaRPr lang="en-US" sz="1600">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sz="1600">
            <a:solidFill>
              <a:schemeClr val="bg2"/>
            </a:solidFill>
          </a:endParaRPr>
        </a:p>
      </dgm:t>
    </dgm:pt>
    <dgm:pt modelId="{80FE8BC6-63E1-46F5-AB00-C9AE5435AD42}" type="sibTrans" cxnId="{83081BEE-65C4-4006-813A-328D49E9C76B}">
      <dgm:prSet/>
      <dgm:spPr/>
      <dgm:t>
        <a:bodyPr/>
        <a:lstStyle/>
        <a:p>
          <a:endParaRPr lang="en-US" sz="1600">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sz="1600">
            <a:solidFill>
              <a:schemeClr val="bg2"/>
            </a:solidFill>
          </a:endParaRPr>
        </a:p>
      </dgm:t>
    </dgm:pt>
    <dgm:pt modelId="{D4715A04-424A-44C2-AE1C-1EE1C48879F5}" type="sibTrans" cxnId="{1581D4FC-BE76-4059-950C-A9B9D34A163B}">
      <dgm:prSet/>
      <dgm:spPr/>
      <dgm:t>
        <a:bodyPr/>
        <a:lstStyle/>
        <a:p>
          <a:endParaRPr lang="en-US" sz="1600">
            <a:solidFill>
              <a:schemeClr val="bg2"/>
            </a:solidFill>
          </a:endParaRPr>
        </a:p>
      </dgm:t>
    </dgm:pt>
    <dgm:pt modelId="{A40DF751-8A99-41D0-9F0F-336268C7A278}">
      <dgm:prSet phldrT="[Text]" custT="1"/>
      <dgm:spPr>
        <a:xfrm>
          <a:off x="4082975" y="897016"/>
          <a:ext cx="2232295" cy="532039"/>
        </a:xfrm>
        <a:prstGeom prst="roundRect">
          <a:avLst/>
        </a:prstGeom>
        <a:solidFill>
          <a:srgbClr val="FFDDB3"/>
        </a:solidFill>
        <a:ln w="19050" cap="flat" cmpd="sng" algn="ctr">
          <a:solidFill>
            <a:srgbClr val="E68300"/>
          </a:solidFill>
          <a:prstDash val="solid"/>
          <a:miter lim="800000"/>
        </a:ln>
        <a:effectLst/>
      </dgm:spPr>
      <dgm:t>
        <a:bodyPr/>
        <a:lstStyle/>
        <a:p>
          <a:r>
            <a:rPr lang="en-US" sz="2400" b="1" dirty="0">
              <a:solidFill>
                <a:schemeClr val="tx1"/>
              </a:solidFill>
              <a:latin typeface="Calibri" panose="020F0502020204030204"/>
              <a:ea typeface="+mn-ea"/>
              <a:cs typeface="+mn-cs"/>
            </a:rPr>
            <a:t>Experimental Design</a:t>
          </a:r>
        </a:p>
      </dgm:t>
    </dgm:pt>
    <dgm:pt modelId="{7D7488F6-194B-4D88-A1C3-853F25AB5797}" type="parTrans" cxnId="{F140C00F-53D8-4049-9332-3710EF5A53ED}">
      <dgm:prSet/>
      <dgm:spPr/>
      <dgm:t>
        <a:bodyPr/>
        <a:lstStyle/>
        <a:p>
          <a:endParaRPr lang="en-US" sz="1600">
            <a:solidFill>
              <a:schemeClr val="bg2"/>
            </a:solidFill>
          </a:endParaRPr>
        </a:p>
      </dgm:t>
    </dgm:pt>
    <dgm:pt modelId="{5F7334FA-B722-45BB-A053-F2AE64EEB518}" type="sibTrans" cxnId="{F140C00F-53D8-4049-9332-3710EF5A53ED}">
      <dgm:prSet/>
      <dgm:spPr/>
      <dgm:t>
        <a:bodyPr/>
        <a:lstStyle/>
        <a:p>
          <a:endParaRPr lang="en-US" sz="1600">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sz="1600">
            <a:solidFill>
              <a:schemeClr val="bg2"/>
            </a:solidFill>
          </a:endParaRPr>
        </a:p>
      </dgm:t>
    </dgm:pt>
    <dgm:pt modelId="{D9179BD8-7C4E-4B6D-AB74-A6485252DBEB}" type="parTrans" cxnId="{A250B896-ED4E-414B-B1A6-3B91158C9EAB}">
      <dgm:prSet/>
      <dgm:spPr/>
      <dgm:t>
        <a:bodyPr/>
        <a:lstStyle/>
        <a:p>
          <a:endParaRPr lang="en-US" sz="1600">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212581" custScaleY="166684" custRadScaleRad="113921" custRadScaleInc="33853">
        <dgm:presLayoutVars>
          <dgm:bulletEnabled val="1"/>
        </dgm:presLayoutVars>
      </dgm:prSet>
      <dgm:spPr/>
    </dgm:pt>
    <dgm:pt modelId="{6798BDC0-764C-46D2-BDBC-7D93F128D142}" type="pres">
      <dgm:prSet presAssocID="{7A72643C-DD59-4BA5-B778-ED4B4592B39A}" presName="nodeFollowingNodes" presStyleLbl="node1" presStyleIdx="2" presStyleCnt="7" custScaleX="119146" custScaleY="78623" custRadScaleRad="99289">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79344" custRadScaleRad="97545" custRadScaleInc="-31303">
        <dgm:presLayoutVars>
          <dgm:bulletEnabled val="1"/>
        </dgm:presLayoutVars>
      </dgm:prSet>
      <dgm:spPr/>
    </dgm:pt>
    <dgm:pt modelId="{969DB06A-236A-4DAF-956A-3AC571125ABE}" type="pres">
      <dgm:prSet presAssocID="{621C8C8D-6682-48B5-9F56-79791AE6CFC3}" presName="nodeFollowingNodes" presStyleLbl="node1" presStyleIdx="4" presStyleCnt="7" custScaleX="161551" custScaleY="79647" custRadScaleRad="100168" custRadScaleInc="33136">
        <dgm:presLayoutVars>
          <dgm:bulletEnabled val="1"/>
        </dgm:presLayoutVars>
      </dgm:prSet>
      <dgm:spPr/>
    </dgm:pt>
    <dgm:pt modelId="{D81E7D49-15B7-4354-A176-5A59A9D4BDE5}" type="pres">
      <dgm:prSet presAssocID="{53939CE5-F55C-4C35-8E67-C078F0DC1DFB}" presName="nodeFollowingNodes" presStyleLbl="node1" presStyleIdx="5" presStyleCnt="7" custScaleX="137449" custScaleY="77425" custRadScaleRad="108845" custRadScaleInc="5289">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79344" custRadScaleRad="106197" custRadScaleInc="-2528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A22F27-6527-4BD5-AFFA-A67B894C5616}"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GB"/>
        </a:p>
      </dgm:t>
    </dgm:pt>
    <dgm:pt modelId="{8496AF9F-C857-4B56-B7F9-C880E9922E02}">
      <dgm:prSet phldrT="[Text]"/>
      <dgm:spPr>
        <a:solidFill>
          <a:srgbClr val="00AEEF"/>
        </a:solidFill>
      </dgm:spPr>
      <dgm:t>
        <a:bodyPr/>
        <a:lstStyle/>
        <a:p>
          <a:r>
            <a:rPr lang="en-GB" dirty="0"/>
            <a:t> </a:t>
          </a:r>
        </a:p>
      </dgm:t>
    </dgm:pt>
    <dgm:pt modelId="{C4A96DC3-5E21-4512-BF43-0DB8D5EBFD9C}" type="parTrans" cxnId="{0B01F290-2A2B-40C5-8F7A-A38CDD5EA43F}">
      <dgm:prSet/>
      <dgm:spPr/>
      <dgm:t>
        <a:bodyPr/>
        <a:lstStyle/>
        <a:p>
          <a:endParaRPr lang="en-GB"/>
        </a:p>
      </dgm:t>
    </dgm:pt>
    <dgm:pt modelId="{4570C6E9-AFCA-4199-98BD-740578445C1A}" type="sibTrans" cxnId="{0B01F290-2A2B-40C5-8F7A-A38CDD5EA43F}">
      <dgm:prSet/>
      <dgm:spPr/>
      <dgm:t>
        <a:bodyPr/>
        <a:lstStyle/>
        <a:p>
          <a:endParaRPr lang="en-GB"/>
        </a:p>
      </dgm:t>
    </dgm:pt>
    <dgm:pt modelId="{D1DDFBD0-CA09-4AAD-B74E-067A76DF7DFC}">
      <dgm:prSet phldrT="[Text]" custT="1"/>
      <dgm:spPr/>
      <dgm:t>
        <a:bodyPr anchor="ctr"/>
        <a:lstStyle/>
        <a:p>
          <a:pPr algn="ctr"/>
          <a:r>
            <a:rPr lang="en-GB" sz="8000" dirty="0"/>
            <a:t>2</a:t>
          </a:r>
        </a:p>
      </dgm:t>
    </dgm:pt>
    <dgm:pt modelId="{93BC0427-38C3-46A9-91E5-676EFF373E2E}" type="parTrans" cxnId="{695E0CB6-D0A8-48E5-A0BE-DED4A85FAF4F}">
      <dgm:prSet/>
      <dgm:spPr/>
      <dgm:t>
        <a:bodyPr/>
        <a:lstStyle/>
        <a:p>
          <a:endParaRPr lang="en-GB"/>
        </a:p>
      </dgm:t>
    </dgm:pt>
    <dgm:pt modelId="{25F85BB0-D4BF-467C-B3A6-9D07D3378BEF}" type="sibTrans" cxnId="{695E0CB6-D0A8-48E5-A0BE-DED4A85FAF4F}">
      <dgm:prSet/>
      <dgm:spPr/>
      <dgm:t>
        <a:bodyPr/>
        <a:lstStyle/>
        <a:p>
          <a:endParaRPr lang="en-GB"/>
        </a:p>
      </dgm:t>
    </dgm:pt>
    <dgm:pt modelId="{4027E2D8-5552-4218-B790-4C4AA3863033}">
      <dgm:prSet phldrT="[Text]"/>
      <dgm:spPr>
        <a:solidFill>
          <a:srgbClr val="00AEEF"/>
        </a:solidFill>
      </dgm:spPr>
      <dgm:t>
        <a:bodyPr/>
        <a:lstStyle/>
        <a:p>
          <a:r>
            <a:rPr lang="en-GB" dirty="0"/>
            <a:t> </a:t>
          </a:r>
        </a:p>
      </dgm:t>
    </dgm:pt>
    <dgm:pt modelId="{FF40E0B8-44C8-4DA3-8349-FD0F2CD38AA4}" type="parTrans" cxnId="{09514424-AD45-4AEF-8682-86E7B76948E5}">
      <dgm:prSet/>
      <dgm:spPr/>
      <dgm:t>
        <a:bodyPr/>
        <a:lstStyle/>
        <a:p>
          <a:endParaRPr lang="en-GB"/>
        </a:p>
      </dgm:t>
    </dgm:pt>
    <dgm:pt modelId="{1267E3D9-34B5-494F-84E1-9CF50EFF0048}" type="sibTrans" cxnId="{09514424-AD45-4AEF-8682-86E7B76948E5}">
      <dgm:prSet/>
      <dgm:spPr/>
      <dgm:t>
        <a:bodyPr/>
        <a:lstStyle/>
        <a:p>
          <a:endParaRPr lang="en-GB"/>
        </a:p>
      </dgm:t>
    </dgm:pt>
    <dgm:pt modelId="{96740F08-847A-4A24-A507-8EA17D731FFF}">
      <dgm:prSet phldrT="[Text]" custT="1"/>
      <dgm:spPr/>
      <dgm:t>
        <a:bodyPr anchor="ctr"/>
        <a:lstStyle/>
        <a:p>
          <a:pPr algn="ctr"/>
          <a:r>
            <a:rPr lang="en-GB" sz="8000" dirty="0"/>
            <a:t>4</a:t>
          </a:r>
        </a:p>
      </dgm:t>
    </dgm:pt>
    <dgm:pt modelId="{EF275C0D-B151-497A-8027-B57B7F4697E4}" type="parTrans" cxnId="{376C1632-E8B0-4168-B2A5-BEED30404313}">
      <dgm:prSet/>
      <dgm:spPr/>
      <dgm:t>
        <a:bodyPr/>
        <a:lstStyle/>
        <a:p>
          <a:endParaRPr lang="en-GB"/>
        </a:p>
      </dgm:t>
    </dgm:pt>
    <dgm:pt modelId="{1DAA0AD5-6ADB-4FE0-BB6B-4F9106D192EE}" type="sibTrans" cxnId="{376C1632-E8B0-4168-B2A5-BEED30404313}">
      <dgm:prSet/>
      <dgm:spPr/>
      <dgm:t>
        <a:bodyPr/>
        <a:lstStyle/>
        <a:p>
          <a:endParaRPr lang="en-GB"/>
        </a:p>
      </dgm:t>
    </dgm:pt>
    <dgm:pt modelId="{8EB9438B-75B0-4E06-ADB0-FB243478EC16}">
      <dgm:prSet phldrT="[Text]"/>
      <dgm:spPr>
        <a:solidFill>
          <a:srgbClr val="00AEEF"/>
        </a:solidFill>
      </dgm:spPr>
      <dgm:t>
        <a:bodyPr/>
        <a:lstStyle/>
        <a:p>
          <a:r>
            <a:rPr lang="en-GB" dirty="0"/>
            <a:t> </a:t>
          </a:r>
        </a:p>
      </dgm:t>
    </dgm:pt>
    <dgm:pt modelId="{ED06B263-18F6-46E4-A3B5-3508B2BFCA9F}" type="parTrans" cxnId="{04504422-B8D1-4AE2-8FA6-44D544C0C504}">
      <dgm:prSet/>
      <dgm:spPr/>
      <dgm:t>
        <a:bodyPr/>
        <a:lstStyle/>
        <a:p>
          <a:endParaRPr lang="en-GB"/>
        </a:p>
      </dgm:t>
    </dgm:pt>
    <dgm:pt modelId="{3BA4A99B-E293-4318-AA87-7EA565C1BBC3}" type="sibTrans" cxnId="{04504422-B8D1-4AE2-8FA6-44D544C0C504}">
      <dgm:prSet/>
      <dgm:spPr/>
      <dgm:t>
        <a:bodyPr/>
        <a:lstStyle/>
        <a:p>
          <a:endParaRPr lang="en-GB"/>
        </a:p>
      </dgm:t>
    </dgm:pt>
    <dgm:pt modelId="{4162B34D-AD77-41FE-926F-48E68C58BC73}">
      <dgm:prSet phldrT="[Text]" custT="1"/>
      <dgm:spPr/>
      <dgm:t>
        <a:bodyPr anchor="ctr"/>
        <a:lstStyle/>
        <a:p>
          <a:pPr algn="ctr"/>
          <a:r>
            <a:rPr lang="en-GB" sz="8000" dirty="0"/>
            <a:t>8</a:t>
          </a:r>
        </a:p>
      </dgm:t>
    </dgm:pt>
    <dgm:pt modelId="{5E5C8F39-7FB2-4203-B013-62E0F25DD2DF}" type="parTrans" cxnId="{75D2D7B6-53E7-43E8-B3CF-DF190A33A7F9}">
      <dgm:prSet/>
      <dgm:spPr/>
      <dgm:t>
        <a:bodyPr/>
        <a:lstStyle/>
        <a:p>
          <a:endParaRPr lang="en-GB"/>
        </a:p>
      </dgm:t>
    </dgm:pt>
    <dgm:pt modelId="{F9134086-49B1-4845-B431-92B569B8D74B}" type="sibTrans" cxnId="{75D2D7B6-53E7-43E8-B3CF-DF190A33A7F9}">
      <dgm:prSet/>
      <dgm:spPr/>
      <dgm:t>
        <a:bodyPr/>
        <a:lstStyle/>
        <a:p>
          <a:endParaRPr lang="en-GB"/>
        </a:p>
      </dgm:t>
    </dgm:pt>
    <dgm:pt modelId="{5AA2C6DC-D87D-40C6-B49D-5F96639574B2}" type="pres">
      <dgm:prSet presAssocID="{46A22F27-6527-4BD5-AFFA-A67B894C5616}" presName="Name0" presStyleCnt="0">
        <dgm:presLayoutVars>
          <dgm:dir/>
          <dgm:animLvl val="lvl"/>
          <dgm:resizeHandles val="exact"/>
        </dgm:presLayoutVars>
      </dgm:prSet>
      <dgm:spPr/>
    </dgm:pt>
    <dgm:pt modelId="{148C5625-56E6-4CC6-94F1-FF0D211CDD3C}" type="pres">
      <dgm:prSet presAssocID="{8496AF9F-C857-4B56-B7F9-C880E9922E02}" presName="compositeNode" presStyleCnt="0">
        <dgm:presLayoutVars>
          <dgm:bulletEnabled val="1"/>
        </dgm:presLayoutVars>
      </dgm:prSet>
      <dgm:spPr/>
    </dgm:pt>
    <dgm:pt modelId="{62C4530F-61F0-40ED-BC56-A4A8061BF488}" type="pres">
      <dgm:prSet presAssocID="{8496AF9F-C857-4B56-B7F9-C880E9922E02}" presName="bgRect" presStyleLbl="node1" presStyleIdx="0" presStyleCnt="3" custLinFactNeighborX="-378"/>
      <dgm:spPr/>
    </dgm:pt>
    <dgm:pt modelId="{EB2B32F7-76EA-47B6-8F02-00CC912C6AF5}" type="pres">
      <dgm:prSet presAssocID="{8496AF9F-C857-4B56-B7F9-C880E9922E02}" presName="parentNode" presStyleLbl="node1" presStyleIdx="0" presStyleCnt="3">
        <dgm:presLayoutVars>
          <dgm:chMax val="0"/>
          <dgm:bulletEnabled val="1"/>
        </dgm:presLayoutVars>
      </dgm:prSet>
      <dgm:spPr/>
    </dgm:pt>
    <dgm:pt modelId="{537766ED-0CBD-4F80-9F7F-0CDF5C4FE942}" type="pres">
      <dgm:prSet presAssocID="{8496AF9F-C857-4B56-B7F9-C880E9922E02}" presName="childNode" presStyleLbl="node1" presStyleIdx="0" presStyleCnt="3">
        <dgm:presLayoutVars>
          <dgm:bulletEnabled val="1"/>
        </dgm:presLayoutVars>
      </dgm:prSet>
      <dgm:spPr/>
    </dgm:pt>
    <dgm:pt modelId="{72219988-E603-4B65-BB0C-327780A007A3}" type="pres">
      <dgm:prSet presAssocID="{4570C6E9-AFCA-4199-98BD-740578445C1A}" presName="hSp" presStyleCnt="0"/>
      <dgm:spPr/>
    </dgm:pt>
    <dgm:pt modelId="{21D44DF1-E244-4867-A507-2A65C6B58B69}" type="pres">
      <dgm:prSet presAssocID="{4570C6E9-AFCA-4199-98BD-740578445C1A}" presName="vProcSp" presStyleCnt="0"/>
      <dgm:spPr/>
    </dgm:pt>
    <dgm:pt modelId="{439E0A33-B05B-44B9-8087-803D8F7138BF}" type="pres">
      <dgm:prSet presAssocID="{4570C6E9-AFCA-4199-98BD-740578445C1A}" presName="vSp1" presStyleCnt="0"/>
      <dgm:spPr/>
    </dgm:pt>
    <dgm:pt modelId="{5FA69AB9-8202-44E6-BFCA-2FD1C9D797A1}" type="pres">
      <dgm:prSet presAssocID="{4570C6E9-AFCA-4199-98BD-740578445C1A}" presName="simulatedConn" presStyleLbl="solidFgAcc1" presStyleIdx="0" presStyleCnt="2"/>
      <dgm:spPr/>
    </dgm:pt>
    <dgm:pt modelId="{325BEB12-D78D-4D2E-AF03-BC22A7677443}" type="pres">
      <dgm:prSet presAssocID="{4570C6E9-AFCA-4199-98BD-740578445C1A}" presName="vSp2" presStyleCnt="0"/>
      <dgm:spPr/>
    </dgm:pt>
    <dgm:pt modelId="{7EB5AA50-245D-4D35-B563-F80BCB3A05BA}" type="pres">
      <dgm:prSet presAssocID="{4570C6E9-AFCA-4199-98BD-740578445C1A}" presName="sibTrans" presStyleCnt="0"/>
      <dgm:spPr/>
    </dgm:pt>
    <dgm:pt modelId="{88927924-7642-42AC-83C3-2DEE67E97E66}" type="pres">
      <dgm:prSet presAssocID="{4027E2D8-5552-4218-B790-4C4AA3863033}" presName="compositeNode" presStyleCnt="0">
        <dgm:presLayoutVars>
          <dgm:bulletEnabled val="1"/>
        </dgm:presLayoutVars>
      </dgm:prSet>
      <dgm:spPr/>
    </dgm:pt>
    <dgm:pt modelId="{2DB970C3-3BF0-4155-9767-FF64596E8F30}" type="pres">
      <dgm:prSet presAssocID="{4027E2D8-5552-4218-B790-4C4AA3863033}" presName="bgRect" presStyleLbl="node1" presStyleIdx="1" presStyleCnt="3"/>
      <dgm:spPr/>
    </dgm:pt>
    <dgm:pt modelId="{A2B58D6E-8D4F-46EA-8CF7-181CF78FC62F}" type="pres">
      <dgm:prSet presAssocID="{4027E2D8-5552-4218-B790-4C4AA3863033}" presName="parentNode" presStyleLbl="node1" presStyleIdx="1" presStyleCnt="3">
        <dgm:presLayoutVars>
          <dgm:chMax val="0"/>
          <dgm:bulletEnabled val="1"/>
        </dgm:presLayoutVars>
      </dgm:prSet>
      <dgm:spPr/>
    </dgm:pt>
    <dgm:pt modelId="{4BD055FF-451E-4024-8836-CBED97A2BAD4}" type="pres">
      <dgm:prSet presAssocID="{4027E2D8-5552-4218-B790-4C4AA3863033}" presName="childNode" presStyleLbl="node1" presStyleIdx="1" presStyleCnt="3">
        <dgm:presLayoutVars>
          <dgm:bulletEnabled val="1"/>
        </dgm:presLayoutVars>
      </dgm:prSet>
      <dgm:spPr/>
    </dgm:pt>
    <dgm:pt modelId="{59742978-825D-43E6-BB3B-71C51D3D4E5A}" type="pres">
      <dgm:prSet presAssocID="{1267E3D9-34B5-494F-84E1-9CF50EFF0048}" presName="hSp" presStyleCnt="0"/>
      <dgm:spPr/>
    </dgm:pt>
    <dgm:pt modelId="{B1EF788C-F1EC-4929-9A30-717781C86C41}" type="pres">
      <dgm:prSet presAssocID="{1267E3D9-34B5-494F-84E1-9CF50EFF0048}" presName="vProcSp" presStyleCnt="0"/>
      <dgm:spPr/>
    </dgm:pt>
    <dgm:pt modelId="{75655315-9B62-480E-A456-E8D3A13C8192}" type="pres">
      <dgm:prSet presAssocID="{1267E3D9-34B5-494F-84E1-9CF50EFF0048}" presName="vSp1" presStyleCnt="0"/>
      <dgm:spPr/>
    </dgm:pt>
    <dgm:pt modelId="{9FEC8958-CFD5-4C43-903C-939E311F38D1}" type="pres">
      <dgm:prSet presAssocID="{1267E3D9-34B5-494F-84E1-9CF50EFF0048}" presName="simulatedConn" presStyleLbl="solidFgAcc1" presStyleIdx="1" presStyleCnt="2"/>
      <dgm:spPr/>
    </dgm:pt>
    <dgm:pt modelId="{2B5FA552-3DBD-46F4-9C27-D1995315AED3}" type="pres">
      <dgm:prSet presAssocID="{1267E3D9-34B5-494F-84E1-9CF50EFF0048}" presName="vSp2" presStyleCnt="0"/>
      <dgm:spPr/>
    </dgm:pt>
    <dgm:pt modelId="{0D01B0E0-7FE6-4B78-B5CE-501E1CE16EEC}" type="pres">
      <dgm:prSet presAssocID="{1267E3D9-34B5-494F-84E1-9CF50EFF0048}" presName="sibTrans" presStyleCnt="0"/>
      <dgm:spPr/>
    </dgm:pt>
    <dgm:pt modelId="{816150CC-533D-4F11-9898-2B5285F8EC2B}" type="pres">
      <dgm:prSet presAssocID="{8EB9438B-75B0-4E06-ADB0-FB243478EC16}" presName="compositeNode" presStyleCnt="0">
        <dgm:presLayoutVars>
          <dgm:bulletEnabled val="1"/>
        </dgm:presLayoutVars>
      </dgm:prSet>
      <dgm:spPr/>
    </dgm:pt>
    <dgm:pt modelId="{A91737F6-0D15-4D04-A887-4606C77D608C}" type="pres">
      <dgm:prSet presAssocID="{8EB9438B-75B0-4E06-ADB0-FB243478EC16}" presName="bgRect" presStyleLbl="node1" presStyleIdx="2" presStyleCnt="3"/>
      <dgm:spPr/>
    </dgm:pt>
    <dgm:pt modelId="{CA00C875-60A2-4CB8-A27F-B5468F7F46C1}" type="pres">
      <dgm:prSet presAssocID="{8EB9438B-75B0-4E06-ADB0-FB243478EC16}" presName="parentNode" presStyleLbl="node1" presStyleIdx="2" presStyleCnt="3">
        <dgm:presLayoutVars>
          <dgm:chMax val="0"/>
          <dgm:bulletEnabled val="1"/>
        </dgm:presLayoutVars>
      </dgm:prSet>
      <dgm:spPr/>
    </dgm:pt>
    <dgm:pt modelId="{DDF25A5B-9DE7-44E1-A647-8A7B370888A5}" type="pres">
      <dgm:prSet presAssocID="{8EB9438B-75B0-4E06-ADB0-FB243478EC16}" presName="childNode" presStyleLbl="node1" presStyleIdx="2" presStyleCnt="3">
        <dgm:presLayoutVars>
          <dgm:bulletEnabled val="1"/>
        </dgm:presLayoutVars>
      </dgm:prSet>
      <dgm:spPr/>
    </dgm:pt>
  </dgm:ptLst>
  <dgm:cxnLst>
    <dgm:cxn modelId="{44AEB10F-B6A9-4CB4-9924-AD2BF93C234A}" type="presOf" srcId="{4027E2D8-5552-4218-B790-4C4AA3863033}" destId="{2DB970C3-3BF0-4155-9767-FF64596E8F30}" srcOrd="0" destOrd="0" presId="urn:microsoft.com/office/officeart/2005/8/layout/hProcess7"/>
    <dgm:cxn modelId="{04504422-B8D1-4AE2-8FA6-44D544C0C504}" srcId="{46A22F27-6527-4BD5-AFFA-A67B894C5616}" destId="{8EB9438B-75B0-4E06-ADB0-FB243478EC16}" srcOrd="2" destOrd="0" parTransId="{ED06B263-18F6-46E4-A3B5-3508B2BFCA9F}" sibTransId="{3BA4A99B-E293-4318-AA87-7EA565C1BBC3}"/>
    <dgm:cxn modelId="{09514424-AD45-4AEF-8682-86E7B76948E5}" srcId="{46A22F27-6527-4BD5-AFFA-A67B894C5616}" destId="{4027E2D8-5552-4218-B790-4C4AA3863033}" srcOrd="1" destOrd="0" parTransId="{FF40E0B8-44C8-4DA3-8349-FD0F2CD38AA4}" sibTransId="{1267E3D9-34B5-494F-84E1-9CF50EFF0048}"/>
    <dgm:cxn modelId="{C9F80F27-DFF7-4316-A968-F87AD4218C9E}" type="presOf" srcId="{4162B34D-AD77-41FE-926F-48E68C58BC73}" destId="{DDF25A5B-9DE7-44E1-A647-8A7B370888A5}" srcOrd="0" destOrd="0" presId="urn:microsoft.com/office/officeart/2005/8/layout/hProcess7"/>
    <dgm:cxn modelId="{376C1632-E8B0-4168-B2A5-BEED30404313}" srcId="{4027E2D8-5552-4218-B790-4C4AA3863033}" destId="{96740F08-847A-4A24-A507-8EA17D731FFF}" srcOrd="0" destOrd="0" parTransId="{EF275C0D-B151-497A-8027-B57B7F4697E4}" sibTransId="{1DAA0AD5-6ADB-4FE0-BB6B-4F9106D192EE}"/>
    <dgm:cxn modelId="{64DCD25B-71EF-4B43-9AEC-EA72511A6E32}" type="presOf" srcId="{D1DDFBD0-CA09-4AAD-B74E-067A76DF7DFC}" destId="{537766ED-0CBD-4F80-9F7F-0CDF5C4FE942}" srcOrd="0" destOrd="0" presId="urn:microsoft.com/office/officeart/2005/8/layout/hProcess7"/>
    <dgm:cxn modelId="{27D80567-FAF7-4899-A853-A2CB1CD9EA2E}" type="presOf" srcId="{8EB9438B-75B0-4E06-ADB0-FB243478EC16}" destId="{CA00C875-60A2-4CB8-A27F-B5468F7F46C1}" srcOrd="1" destOrd="0" presId="urn:microsoft.com/office/officeart/2005/8/layout/hProcess7"/>
    <dgm:cxn modelId="{8055B87C-2EF4-45C1-8C2F-EA092C4C6D33}" type="presOf" srcId="{8496AF9F-C857-4B56-B7F9-C880E9922E02}" destId="{EB2B32F7-76EA-47B6-8F02-00CC912C6AF5}" srcOrd="1" destOrd="0" presId="urn:microsoft.com/office/officeart/2005/8/layout/hProcess7"/>
    <dgm:cxn modelId="{C4DF1182-0060-480A-B158-0A64BEAC34C1}" type="presOf" srcId="{4027E2D8-5552-4218-B790-4C4AA3863033}" destId="{A2B58D6E-8D4F-46EA-8CF7-181CF78FC62F}" srcOrd="1" destOrd="0" presId="urn:microsoft.com/office/officeart/2005/8/layout/hProcess7"/>
    <dgm:cxn modelId="{0B01F290-2A2B-40C5-8F7A-A38CDD5EA43F}" srcId="{46A22F27-6527-4BD5-AFFA-A67B894C5616}" destId="{8496AF9F-C857-4B56-B7F9-C880E9922E02}" srcOrd="0" destOrd="0" parTransId="{C4A96DC3-5E21-4512-BF43-0DB8D5EBFD9C}" sibTransId="{4570C6E9-AFCA-4199-98BD-740578445C1A}"/>
    <dgm:cxn modelId="{CE4D6AA6-535A-4652-B3CE-C938733EA208}" type="presOf" srcId="{8496AF9F-C857-4B56-B7F9-C880E9922E02}" destId="{62C4530F-61F0-40ED-BC56-A4A8061BF488}" srcOrd="0" destOrd="0" presId="urn:microsoft.com/office/officeart/2005/8/layout/hProcess7"/>
    <dgm:cxn modelId="{43681CA8-DF1A-4BB9-8119-AC76E1C10E61}" type="presOf" srcId="{8EB9438B-75B0-4E06-ADB0-FB243478EC16}" destId="{A91737F6-0D15-4D04-A887-4606C77D608C}" srcOrd="0" destOrd="0" presId="urn:microsoft.com/office/officeart/2005/8/layout/hProcess7"/>
    <dgm:cxn modelId="{CF248AAF-5375-484A-935D-392116CFBF66}" type="presOf" srcId="{46A22F27-6527-4BD5-AFFA-A67B894C5616}" destId="{5AA2C6DC-D87D-40C6-B49D-5F96639574B2}" srcOrd="0" destOrd="0" presId="urn:microsoft.com/office/officeart/2005/8/layout/hProcess7"/>
    <dgm:cxn modelId="{695E0CB6-D0A8-48E5-A0BE-DED4A85FAF4F}" srcId="{8496AF9F-C857-4B56-B7F9-C880E9922E02}" destId="{D1DDFBD0-CA09-4AAD-B74E-067A76DF7DFC}" srcOrd="0" destOrd="0" parTransId="{93BC0427-38C3-46A9-91E5-676EFF373E2E}" sibTransId="{25F85BB0-D4BF-467C-B3A6-9D07D3378BEF}"/>
    <dgm:cxn modelId="{FDCDC0B6-679E-4FB5-8BBC-1D7E77A7E6FD}" type="presOf" srcId="{96740F08-847A-4A24-A507-8EA17D731FFF}" destId="{4BD055FF-451E-4024-8836-CBED97A2BAD4}" srcOrd="0" destOrd="0" presId="urn:microsoft.com/office/officeart/2005/8/layout/hProcess7"/>
    <dgm:cxn modelId="{75D2D7B6-53E7-43E8-B3CF-DF190A33A7F9}" srcId="{8EB9438B-75B0-4E06-ADB0-FB243478EC16}" destId="{4162B34D-AD77-41FE-926F-48E68C58BC73}" srcOrd="0" destOrd="0" parTransId="{5E5C8F39-7FB2-4203-B013-62E0F25DD2DF}" sibTransId="{F9134086-49B1-4845-B431-92B569B8D74B}"/>
    <dgm:cxn modelId="{15457E21-FC1F-47D0-8496-25C836B6C690}" type="presParOf" srcId="{5AA2C6DC-D87D-40C6-B49D-5F96639574B2}" destId="{148C5625-56E6-4CC6-94F1-FF0D211CDD3C}" srcOrd="0" destOrd="0" presId="urn:microsoft.com/office/officeart/2005/8/layout/hProcess7"/>
    <dgm:cxn modelId="{62D5C526-F6EA-41AE-B619-10FF538244EB}" type="presParOf" srcId="{148C5625-56E6-4CC6-94F1-FF0D211CDD3C}" destId="{62C4530F-61F0-40ED-BC56-A4A8061BF488}" srcOrd="0" destOrd="0" presId="urn:microsoft.com/office/officeart/2005/8/layout/hProcess7"/>
    <dgm:cxn modelId="{A9DFCF36-A0FB-4850-B050-9E224F4C381D}" type="presParOf" srcId="{148C5625-56E6-4CC6-94F1-FF0D211CDD3C}" destId="{EB2B32F7-76EA-47B6-8F02-00CC912C6AF5}" srcOrd="1" destOrd="0" presId="urn:microsoft.com/office/officeart/2005/8/layout/hProcess7"/>
    <dgm:cxn modelId="{9A79758C-90B3-435E-8A29-B74E1926179C}" type="presParOf" srcId="{148C5625-56E6-4CC6-94F1-FF0D211CDD3C}" destId="{537766ED-0CBD-4F80-9F7F-0CDF5C4FE942}" srcOrd="2" destOrd="0" presId="urn:microsoft.com/office/officeart/2005/8/layout/hProcess7"/>
    <dgm:cxn modelId="{19BAAF42-03FC-47B2-B13F-B1CD12BF9B47}" type="presParOf" srcId="{5AA2C6DC-D87D-40C6-B49D-5F96639574B2}" destId="{72219988-E603-4B65-BB0C-327780A007A3}" srcOrd="1" destOrd="0" presId="urn:microsoft.com/office/officeart/2005/8/layout/hProcess7"/>
    <dgm:cxn modelId="{6F9518DA-FCBB-4F82-9BE6-42A9FDF6C5F2}" type="presParOf" srcId="{5AA2C6DC-D87D-40C6-B49D-5F96639574B2}" destId="{21D44DF1-E244-4867-A507-2A65C6B58B69}" srcOrd="2" destOrd="0" presId="urn:microsoft.com/office/officeart/2005/8/layout/hProcess7"/>
    <dgm:cxn modelId="{9F84850F-F55B-4770-A97B-5961E596E5A8}" type="presParOf" srcId="{21D44DF1-E244-4867-A507-2A65C6B58B69}" destId="{439E0A33-B05B-44B9-8087-803D8F7138BF}" srcOrd="0" destOrd="0" presId="urn:microsoft.com/office/officeart/2005/8/layout/hProcess7"/>
    <dgm:cxn modelId="{09E9AB69-DE29-4BF5-A374-B3511EAB14DB}" type="presParOf" srcId="{21D44DF1-E244-4867-A507-2A65C6B58B69}" destId="{5FA69AB9-8202-44E6-BFCA-2FD1C9D797A1}" srcOrd="1" destOrd="0" presId="urn:microsoft.com/office/officeart/2005/8/layout/hProcess7"/>
    <dgm:cxn modelId="{009C7915-0292-4C06-A8CB-68910EE67AC2}" type="presParOf" srcId="{21D44DF1-E244-4867-A507-2A65C6B58B69}" destId="{325BEB12-D78D-4D2E-AF03-BC22A7677443}" srcOrd="2" destOrd="0" presId="urn:microsoft.com/office/officeart/2005/8/layout/hProcess7"/>
    <dgm:cxn modelId="{42D52033-EE8B-4D76-B268-56C591D3136B}" type="presParOf" srcId="{5AA2C6DC-D87D-40C6-B49D-5F96639574B2}" destId="{7EB5AA50-245D-4D35-B563-F80BCB3A05BA}" srcOrd="3" destOrd="0" presId="urn:microsoft.com/office/officeart/2005/8/layout/hProcess7"/>
    <dgm:cxn modelId="{C7D0D0EA-8885-4CB7-8C8E-F7A0F98C3E1B}" type="presParOf" srcId="{5AA2C6DC-D87D-40C6-B49D-5F96639574B2}" destId="{88927924-7642-42AC-83C3-2DEE67E97E66}" srcOrd="4" destOrd="0" presId="urn:microsoft.com/office/officeart/2005/8/layout/hProcess7"/>
    <dgm:cxn modelId="{FEE1FFC2-FE77-44EC-9EF8-00303D7C78D5}" type="presParOf" srcId="{88927924-7642-42AC-83C3-2DEE67E97E66}" destId="{2DB970C3-3BF0-4155-9767-FF64596E8F30}" srcOrd="0" destOrd="0" presId="urn:microsoft.com/office/officeart/2005/8/layout/hProcess7"/>
    <dgm:cxn modelId="{07F91CFC-D97C-4BA9-9B0E-C56C914BD7D7}" type="presParOf" srcId="{88927924-7642-42AC-83C3-2DEE67E97E66}" destId="{A2B58D6E-8D4F-46EA-8CF7-181CF78FC62F}" srcOrd="1" destOrd="0" presId="urn:microsoft.com/office/officeart/2005/8/layout/hProcess7"/>
    <dgm:cxn modelId="{EFA368D1-E13C-4CC0-9AC8-47DFC6B34F6E}" type="presParOf" srcId="{88927924-7642-42AC-83C3-2DEE67E97E66}" destId="{4BD055FF-451E-4024-8836-CBED97A2BAD4}" srcOrd="2" destOrd="0" presId="urn:microsoft.com/office/officeart/2005/8/layout/hProcess7"/>
    <dgm:cxn modelId="{D9A4BCBC-32BF-4A61-9C73-84D942C0DE28}" type="presParOf" srcId="{5AA2C6DC-D87D-40C6-B49D-5F96639574B2}" destId="{59742978-825D-43E6-BB3B-71C51D3D4E5A}" srcOrd="5" destOrd="0" presId="urn:microsoft.com/office/officeart/2005/8/layout/hProcess7"/>
    <dgm:cxn modelId="{CE05ADE5-4FF9-4509-9050-D8613DD4923A}" type="presParOf" srcId="{5AA2C6DC-D87D-40C6-B49D-5F96639574B2}" destId="{B1EF788C-F1EC-4929-9A30-717781C86C41}" srcOrd="6" destOrd="0" presId="urn:microsoft.com/office/officeart/2005/8/layout/hProcess7"/>
    <dgm:cxn modelId="{6FA651AC-2D37-42FE-9322-F039E8C160C6}" type="presParOf" srcId="{B1EF788C-F1EC-4929-9A30-717781C86C41}" destId="{75655315-9B62-480E-A456-E8D3A13C8192}" srcOrd="0" destOrd="0" presId="urn:microsoft.com/office/officeart/2005/8/layout/hProcess7"/>
    <dgm:cxn modelId="{3F15BF38-B7B1-417E-B57B-915E70DB63B3}" type="presParOf" srcId="{B1EF788C-F1EC-4929-9A30-717781C86C41}" destId="{9FEC8958-CFD5-4C43-903C-939E311F38D1}" srcOrd="1" destOrd="0" presId="urn:microsoft.com/office/officeart/2005/8/layout/hProcess7"/>
    <dgm:cxn modelId="{2AC8F1BC-806F-4B65-BF68-1014950B2117}" type="presParOf" srcId="{B1EF788C-F1EC-4929-9A30-717781C86C41}" destId="{2B5FA552-3DBD-46F4-9C27-D1995315AED3}" srcOrd="2" destOrd="0" presId="urn:microsoft.com/office/officeart/2005/8/layout/hProcess7"/>
    <dgm:cxn modelId="{9AD01871-0068-482B-96C4-B423B708B7BF}" type="presParOf" srcId="{5AA2C6DC-D87D-40C6-B49D-5F96639574B2}" destId="{0D01B0E0-7FE6-4B78-B5CE-501E1CE16EEC}" srcOrd="7" destOrd="0" presId="urn:microsoft.com/office/officeart/2005/8/layout/hProcess7"/>
    <dgm:cxn modelId="{3AE81EE2-2756-480F-9D04-FA769BBB494A}" type="presParOf" srcId="{5AA2C6DC-D87D-40C6-B49D-5F96639574B2}" destId="{816150CC-533D-4F11-9898-2B5285F8EC2B}" srcOrd="8" destOrd="0" presId="urn:microsoft.com/office/officeart/2005/8/layout/hProcess7"/>
    <dgm:cxn modelId="{02625D12-9CCD-4D5D-8E27-0369FA6CD052}" type="presParOf" srcId="{816150CC-533D-4F11-9898-2B5285F8EC2B}" destId="{A91737F6-0D15-4D04-A887-4606C77D608C}" srcOrd="0" destOrd="0" presId="urn:microsoft.com/office/officeart/2005/8/layout/hProcess7"/>
    <dgm:cxn modelId="{07937C63-9099-4EC6-B2E6-8CF2BBD8ACBA}" type="presParOf" srcId="{816150CC-533D-4F11-9898-2B5285F8EC2B}" destId="{CA00C875-60A2-4CB8-A27F-B5468F7F46C1}" srcOrd="1" destOrd="0" presId="urn:microsoft.com/office/officeart/2005/8/layout/hProcess7"/>
    <dgm:cxn modelId="{02BFD798-2058-4D0D-87A7-B65C442E38F7}" type="presParOf" srcId="{816150CC-533D-4F11-9898-2B5285F8EC2B}" destId="{DDF25A5B-9DE7-44E1-A647-8A7B370888A5}" srcOrd="2" destOrd="0" presId="urn:microsoft.com/office/officeart/2005/8/layout/hProcess7"/>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Question</a:t>
          </a:r>
        </a:p>
      </dgm:t>
    </dgm:pt>
    <dgm:pt modelId="{4ACE07A0-D374-40D5-95E5-4B499D5DD4AD}" type="parTrans" cxnId="{F6B00E22-1243-4D2A-9699-5C3AC1C938F6}">
      <dgm:prSet/>
      <dgm:spPr/>
      <dgm:t>
        <a:bodyPr/>
        <a:lstStyle/>
        <a:p>
          <a:endParaRPr lang="en-US">
            <a:solidFill>
              <a:schemeClr val="bg2"/>
            </a:solidFill>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a:solidFill>
              <a:schemeClr val="bg2"/>
            </a:solidFill>
          </a:endParaRPr>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Exploration</a:t>
          </a:r>
        </a:p>
      </dgm:t>
    </dgm:pt>
    <dgm:pt modelId="{AA5611BE-15CF-44A8-AF9D-F87495377261}" type="parTrans" cxnId="{65E5C856-347C-4764-9257-8BAC30C24ADE}">
      <dgm:prSet/>
      <dgm:spPr/>
      <dgm:t>
        <a:bodyPr/>
        <a:lstStyle/>
        <a:p>
          <a:endParaRPr lang="en-US">
            <a:solidFill>
              <a:schemeClr val="bg2"/>
            </a:solidFill>
          </a:endParaRPr>
        </a:p>
      </dgm:t>
    </dgm:pt>
    <dgm:pt modelId="{94BFC47A-5557-4297-80D2-13238EDEDA59}" type="sibTrans" cxnId="{65E5C856-347C-4764-9257-8BAC30C24ADE}">
      <dgm:prSet/>
      <dgm:spPr/>
      <dgm:t>
        <a:bodyPr/>
        <a:lstStyle/>
        <a:p>
          <a:endParaRPr lang="en-US">
            <a:solidFill>
              <a:schemeClr val="bg2"/>
            </a:solidFill>
          </a:endParaRPr>
        </a:p>
      </dgm:t>
    </dgm:pt>
    <dgm:pt modelId="{53939CE5-F55C-4C35-8E67-C078F0DC1DFB}">
      <dgm:prSet phldrT="[Text]" custT="1"/>
      <dgm:spPr>
        <a:xfrm>
          <a:off x="575676" y="2003375"/>
          <a:ext cx="1330099" cy="532039"/>
        </a:xfrm>
        <a:prstGeom prst="roundRect">
          <a:avLst/>
        </a:prstGeom>
        <a:solidFill>
          <a:schemeClr val="accent1">
            <a:lumMod val="40000"/>
            <a:lumOff val="60000"/>
          </a:schemeClr>
        </a:solidFill>
        <a:ln w="28575"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Analysis</a:t>
          </a:r>
        </a:p>
      </dgm:t>
    </dgm:pt>
    <dgm:pt modelId="{F0669840-A653-4628-A0C1-FB8D2A49F1B7}" type="parTrans" cxnId="{ADC32BB7-A6A6-42E4-AD63-E579FC6B3481}">
      <dgm:prSet/>
      <dgm:spPr/>
      <dgm:t>
        <a:bodyPr/>
        <a:lstStyle/>
        <a:p>
          <a:endParaRPr lang="en-US">
            <a:solidFill>
              <a:schemeClr val="bg2"/>
            </a:solidFill>
          </a:endParaRPr>
        </a:p>
      </dgm:t>
    </dgm:pt>
    <dgm:pt modelId="{5F6A768D-9F68-4DE9-9C27-0AA1AF744745}" type="sibTrans" cxnId="{ADC32BB7-A6A6-42E4-AD63-E579FC6B3481}">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a:solidFill>
              <a:schemeClr val="bg2"/>
            </a:solidFill>
          </a:endParaRPr>
        </a:p>
      </dgm:t>
    </dgm:pt>
    <dgm:pt modelId="{D4715A04-424A-44C2-AE1C-1EE1C48879F5}" type="sibTrans" cxnId="{1581D4FC-BE76-4059-950C-A9B9D34A163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1905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Experimental Design</a:t>
          </a: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rgbClr val="A9DA74"/>
        </a:solidFill>
        <a:ln w="19050" cap="flat" cmpd="sng" algn="ctr">
          <a:solidFill>
            <a:srgbClr val="538022"/>
          </a:solidFill>
          <a:prstDash val="solid"/>
          <a:miter lim="800000"/>
        </a:ln>
        <a:effectLst/>
      </dgm:spPr>
      <dgm:t>
        <a:bodyPr/>
        <a:lstStyle/>
        <a:p>
          <a:r>
            <a:rPr lang="en-US" sz="2400" b="1" dirty="0">
              <a:solidFill>
                <a:schemeClr val="tx1"/>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197583" custScaleY="104654" custRadScaleRad="113921" custRadScaleInc="33853">
        <dgm:presLayoutVars>
          <dgm:bulletEnabled val="1"/>
        </dgm:presLayoutVars>
      </dgm:prSet>
      <dgm:spPr/>
    </dgm:pt>
    <dgm:pt modelId="{6798BDC0-764C-46D2-BDBC-7D93F128D142}" type="pres">
      <dgm:prSet presAssocID="{7A72643C-DD59-4BA5-B778-ED4B4592B39A}" presName="nodeFollowingNodes" presStyleLbl="node1" presStyleIdx="2" presStyleCnt="7" custScaleX="202046" custScaleY="149856" custRadScaleRad="98376" custRadScaleInc="-5751">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82906" custRadScaleRad="97545" custRadScaleInc="-31303">
        <dgm:presLayoutVars>
          <dgm:bulletEnabled val="1"/>
        </dgm:presLayoutVars>
      </dgm:prSet>
      <dgm:spPr/>
    </dgm:pt>
    <dgm:pt modelId="{969DB06A-236A-4DAF-956A-3AC571125ABE}" type="pres">
      <dgm:prSet presAssocID="{621C8C8D-6682-48B5-9F56-79791AE6CFC3}" presName="nodeFollowingNodes" presStyleLbl="node1" presStyleIdx="4" presStyleCnt="7" custScaleX="166748" custScaleY="93597" custRadScaleRad="100168" custRadScaleInc="33136">
        <dgm:presLayoutVars>
          <dgm:bulletEnabled val="1"/>
        </dgm:presLayoutVars>
      </dgm:prSet>
      <dgm:spPr/>
    </dgm:pt>
    <dgm:pt modelId="{D81E7D49-15B7-4354-A176-5A59A9D4BDE5}" type="pres">
      <dgm:prSet presAssocID="{53939CE5-F55C-4C35-8E67-C078F0DC1DFB}" presName="nodeFollowingNodes" presStyleLbl="node1" presStyleIdx="5" presStyleCnt="7" custScaleX="134029" custScaleY="103625" custRadScaleRad="107334" custRadScaleInc="6867">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79344" custRadScaleRad="106197" custRadScaleInc="-2528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Question</a:t>
          </a:r>
        </a:p>
      </dgm:t>
    </dgm:pt>
    <dgm:pt modelId="{4ACE07A0-D374-40D5-95E5-4B499D5DD4AD}" type="parTrans" cxnId="{F6B00E22-1243-4D2A-9699-5C3AC1C938F6}">
      <dgm:prSet/>
      <dgm:spPr/>
      <dgm:t>
        <a:bodyPr/>
        <a:lstStyle/>
        <a:p>
          <a:endParaRPr lang="en-US">
            <a:solidFill>
              <a:schemeClr val="bg2"/>
            </a:solidFill>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a:solidFill>
              <a:schemeClr val="bg2"/>
            </a:solidFill>
          </a:endParaRPr>
        </a:p>
      </dgm:t>
    </dgm:pt>
    <dgm:pt modelId="{621C8C8D-6682-48B5-9F56-79791AE6CFC3}">
      <dgm:prSet phldrT="[Text]" custT="1"/>
      <dgm:spPr>
        <a:xfrm>
          <a:off x="770670" y="3181738"/>
          <a:ext cx="1837570" cy="532039"/>
        </a:xfrm>
        <a:prstGeom prst="roundRect">
          <a:avLst/>
        </a:prstGeom>
        <a:solidFill>
          <a:srgbClr val="EB91D8"/>
        </a:solidFill>
        <a:ln w="19050" cap="flat" cmpd="sng" algn="ctr">
          <a:solidFill>
            <a:srgbClr val="AC208E"/>
          </a:solidFill>
          <a:prstDash val="solid"/>
          <a:miter lim="800000"/>
        </a:ln>
        <a:effectLst/>
      </dgm:spPr>
      <dgm:t>
        <a:bodyPr/>
        <a:lstStyle/>
        <a:p>
          <a:r>
            <a:rPr lang="en-US" sz="2400" b="1" dirty="0">
              <a:solidFill>
                <a:schemeClr val="tx1"/>
              </a:solidFill>
              <a:latin typeface="Calibri" panose="020F0502020204030204"/>
              <a:ea typeface="+mn-ea"/>
              <a:cs typeface="+mn-cs"/>
            </a:rPr>
            <a:t>Data Exploration</a:t>
          </a:r>
        </a:p>
      </dgm:t>
    </dgm:pt>
    <dgm:pt modelId="{AA5611BE-15CF-44A8-AF9D-F87495377261}" type="parTrans" cxnId="{65E5C856-347C-4764-9257-8BAC30C24ADE}">
      <dgm:prSet/>
      <dgm:spPr/>
      <dgm:t>
        <a:bodyPr/>
        <a:lstStyle/>
        <a:p>
          <a:endParaRPr lang="en-US">
            <a:solidFill>
              <a:schemeClr val="bg2"/>
            </a:solidFill>
          </a:endParaRPr>
        </a:p>
      </dgm:t>
    </dgm:pt>
    <dgm:pt modelId="{94BFC47A-5557-4297-80D2-13238EDEDA59}" type="sibTrans" cxnId="{65E5C856-347C-4764-9257-8BAC30C24ADE}">
      <dgm:prSet/>
      <dgm:spPr/>
      <dgm:t>
        <a:bodyPr/>
        <a:lstStyle/>
        <a:p>
          <a:endParaRPr lang="en-US">
            <a:solidFill>
              <a:schemeClr val="bg2"/>
            </a:solidFill>
          </a:endParaRPr>
        </a:p>
      </dgm:t>
    </dgm:pt>
    <dgm:pt modelId="{53939CE5-F55C-4C35-8E67-C078F0DC1DFB}">
      <dgm:prSet phldrT="[Text]" custT="1"/>
      <dgm:spPr>
        <a:xfrm>
          <a:off x="575676" y="2003375"/>
          <a:ext cx="1330099" cy="532039"/>
        </a:xfrm>
        <a:prstGeom prst="roundRect">
          <a:avLst/>
        </a:prstGeom>
        <a:solidFill>
          <a:schemeClr val="accent1">
            <a:lumMod val="40000"/>
            <a:lumOff val="60000"/>
          </a:schemeClr>
        </a:solidFill>
        <a:ln w="28575"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Analysis</a:t>
          </a:r>
        </a:p>
      </dgm:t>
    </dgm:pt>
    <dgm:pt modelId="{F0669840-A653-4628-A0C1-FB8D2A49F1B7}" type="parTrans" cxnId="{ADC32BB7-A6A6-42E4-AD63-E579FC6B3481}">
      <dgm:prSet/>
      <dgm:spPr/>
      <dgm:t>
        <a:bodyPr/>
        <a:lstStyle/>
        <a:p>
          <a:endParaRPr lang="en-US">
            <a:solidFill>
              <a:schemeClr val="bg2"/>
            </a:solidFill>
          </a:endParaRPr>
        </a:p>
      </dgm:t>
    </dgm:pt>
    <dgm:pt modelId="{5F6A768D-9F68-4DE9-9C27-0AA1AF744745}" type="sibTrans" cxnId="{ADC32BB7-A6A6-42E4-AD63-E579FC6B3481}">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a:solidFill>
              <a:schemeClr val="bg2"/>
            </a:solidFill>
          </a:endParaRPr>
        </a:p>
      </dgm:t>
    </dgm:pt>
    <dgm:pt modelId="{D4715A04-424A-44C2-AE1C-1EE1C48879F5}" type="sibTrans" cxnId="{1581D4FC-BE76-4059-950C-A9B9D34A163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1905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Experimental Design</a:t>
          </a: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197583" custScaleY="82352" custRadScaleRad="113921" custRadScaleInc="33853">
        <dgm:presLayoutVars>
          <dgm:bulletEnabled val="1"/>
        </dgm:presLayoutVars>
      </dgm:prSet>
      <dgm:spPr/>
    </dgm:pt>
    <dgm:pt modelId="{6798BDC0-764C-46D2-BDBC-7D93F128D142}" type="pres">
      <dgm:prSet presAssocID="{7A72643C-DD59-4BA5-B778-ED4B4592B39A}" presName="nodeFollowingNodes" presStyleLbl="node1" presStyleIdx="2" presStyleCnt="7" custScaleX="119146" custScaleY="95695" custRadScaleRad="97202" custRadScaleInc="-12067">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79344" custRadScaleRad="98620" custRadScaleInc="-40901">
        <dgm:presLayoutVars>
          <dgm:bulletEnabled val="1"/>
        </dgm:presLayoutVars>
      </dgm:prSet>
      <dgm:spPr/>
    </dgm:pt>
    <dgm:pt modelId="{969DB06A-236A-4DAF-956A-3AC571125ABE}" type="pres">
      <dgm:prSet presAssocID="{621C8C8D-6682-48B5-9F56-79791AE6CFC3}" presName="nodeFollowingNodes" presStyleLbl="node1" presStyleIdx="4" presStyleCnt="7" custScaleX="206366" custScaleY="175622" custRadScaleRad="95430" custRadScaleInc="58634">
        <dgm:presLayoutVars>
          <dgm:bulletEnabled val="1"/>
        </dgm:presLayoutVars>
      </dgm:prSet>
      <dgm:spPr/>
    </dgm:pt>
    <dgm:pt modelId="{D81E7D49-15B7-4354-A176-5A59A9D4BDE5}" type="pres">
      <dgm:prSet presAssocID="{53939CE5-F55C-4C35-8E67-C078F0DC1DFB}" presName="nodeFollowingNodes" presStyleLbl="node1" presStyleIdx="5" presStyleCnt="7" custScaleX="136451" custScaleY="79034" custRadScaleRad="106015" custRadScaleInc="37067">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79344" custRadScaleRad="107354" custRadScaleInc="-11194">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Question</a:t>
          </a:r>
        </a:p>
      </dgm:t>
    </dgm:pt>
    <dgm:pt modelId="{4ACE07A0-D374-40D5-95E5-4B499D5DD4AD}" type="parTrans" cxnId="{F6B00E22-1243-4D2A-9699-5C3AC1C938F6}">
      <dgm:prSet/>
      <dgm:spPr/>
      <dgm:t>
        <a:bodyPr/>
        <a:lstStyle/>
        <a:p>
          <a:endParaRPr lang="en-US" sz="1600">
            <a:solidFill>
              <a:schemeClr val="bg2"/>
            </a:solidFill>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sz="1600">
            <a:solidFill>
              <a:schemeClr val="bg2"/>
            </a:solidFill>
          </a:endParaRPr>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1905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Exploration</a:t>
          </a:r>
        </a:p>
      </dgm:t>
    </dgm:pt>
    <dgm:pt modelId="{AA5611BE-15CF-44A8-AF9D-F87495377261}" type="parTrans" cxnId="{65E5C856-347C-4764-9257-8BAC30C24ADE}">
      <dgm:prSet/>
      <dgm:spPr/>
      <dgm:t>
        <a:bodyPr/>
        <a:lstStyle/>
        <a:p>
          <a:endParaRPr lang="en-US" sz="1600">
            <a:solidFill>
              <a:schemeClr val="bg2"/>
            </a:solidFill>
          </a:endParaRPr>
        </a:p>
      </dgm:t>
    </dgm:pt>
    <dgm:pt modelId="{94BFC47A-5557-4297-80D2-13238EDEDA59}" type="sibTrans" cxnId="{65E5C856-347C-4764-9257-8BAC30C24ADE}">
      <dgm:prSet/>
      <dgm:spPr/>
      <dgm:t>
        <a:bodyPr/>
        <a:lstStyle/>
        <a:p>
          <a:endParaRPr lang="en-US" sz="1600">
            <a:solidFill>
              <a:schemeClr val="bg2"/>
            </a:solidFill>
          </a:endParaRPr>
        </a:p>
      </dgm:t>
    </dgm:pt>
    <dgm:pt modelId="{53939CE5-F55C-4C35-8E67-C078F0DC1DFB}">
      <dgm:prSet phldrT="[Text]" custT="1"/>
      <dgm:spPr>
        <a:xfrm>
          <a:off x="575676" y="2003375"/>
          <a:ext cx="1330099" cy="532039"/>
        </a:xfrm>
        <a:prstGeom prst="roundRect">
          <a:avLst/>
        </a:prstGeom>
        <a:solidFill>
          <a:srgbClr val="C7A1E3"/>
        </a:solidFill>
        <a:ln w="19050" cap="flat" cmpd="sng" algn="ctr">
          <a:solidFill>
            <a:srgbClr val="7030A0"/>
          </a:solidFill>
          <a:prstDash val="solid"/>
          <a:miter lim="800000"/>
        </a:ln>
        <a:effectLst/>
      </dgm:spPr>
      <dgm:t>
        <a:bodyPr/>
        <a:lstStyle/>
        <a:p>
          <a:r>
            <a:rPr lang="en-US" sz="2400" b="1" dirty="0">
              <a:solidFill>
                <a:schemeClr val="tx1"/>
              </a:solidFill>
              <a:latin typeface="Calibri" panose="020F0502020204030204"/>
              <a:ea typeface="+mn-ea"/>
              <a:cs typeface="+mn-cs"/>
            </a:rPr>
            <a:t>Data Analysis</a:t>
          </a:r>
        </a:p>
      </dgm:t>
    </dgm:pt>
    <dgm:pt modelId="{F0669840-A653-4628-A0C1-FB8D2A49F1B7}" type="parTrans" cxnId="{ADC32BB7-A6A6-42E4-AD63-E579FC6B3481}">
      <dgm:prSet/>
      <dgm:spPr/>
      <dgm:t>
        <a:bodyPr/>
        <a:lstStyle/>
        <a:p>
          <a:endParaRPr lang="en-US" sz="1600">
            <a:solidFill>
              <a:schemeClr val="bg2"/>
            </a:solidFill>
          </a:endParaRPr>
        </a:p>
      </dgm:t>
    </dgm:pt>
    <dgm:pt modelId="{5F6A768D-9F68-4DE9-9C27-0AA1AF744745}" type="sibTrans" cxnId="{ADC32BB7-A6A6-42E4-AD63-E579FC6B3481}">
      <dgm:prSet/>
      <dgm:spPr/>
      <dgm:t>
        <a:bodyPr/>
        <a:lstStyle/>
        <a:p>
          <a:endParaRPr lang="en-US" sz="1600">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sz="1600">
            <a:solidFill>
              <a:schemeClr val="bg2"/>
            </a:solidFill>
          </a:endParaRPr>
        </a:p>
      </dgm:t>
    </dgm:pt>
    <dgm:pt modelId="{80FE8BC6-63E1-46F5-AB00-C9AE5435AD42}" type="sibTrans" cxnId="{83081BEE-65C4-4006-813A-328D49E9C76B}">
      <dgm:prSet/>
      <dgm:spPr/>
      <dgm:t>
        <a:bodyPr/>
        <a:lstStyle/>
        <a:p>
          <a:endParaRPr lang="en-US" sz="1600">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sz="1600">
            <a:solidFill>
              <a:schemeClr val="bg2"/>
            </a:solidFill>
          </a:endParaRPr>
        </a:p>
      </dgm:t>
    </dgm:pt>
    <dgm:pt modelId="{D4715A04-424A-44C2-AE1C-1EE1C48879F5}" type="sibTrans" cxnId="{1581D4FC-BE76-4059-950C-A9B9D34A163B}">
      <dgm:prSet/>
      <dgm:spPr/>
      <dgm:t>
        <a:bodyPr/>
        <a:lstStyle/>
        <a:p>
          <a:endParaRPr lang="en-US" sz="1600">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1905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Experimental Design</a:t>
          </a:r>
        </a:p>
      </dgm:t>
    </dgm:pt>
    <dgm:pt modelId="{7D7488F6-194B-4D88-A1C3-853F25AB5797}" type="parTrans" cxnId="{F140C00F-53D8-4049-9332-3710EF5A53ED}">
      <dgm:prSet/>
      <dgm:spPr/>
      <dgm:t>
        <a:bodyPr/>
        <a:lstStyle/>
        <a:p>
          <a:endParaRPr lang="en-US" sz="1600">
            <a:solidFill>
              <a:schemeClr val="bg2"/>
            </a:solidFill>
          </a:endParaRPr>
        </a:p>
      </dgm:t>
    </dgm:pt>
    <dgm:pt modelId="{5F7334FA-B722-45BB-A053-F2AE64EEB518}" type="sibTrans" cxnId="{F140C00F-53D8-4049-9332-3710EF5A53ED}">
      <dgm:prSet/>
      <dgm:spPr/>
      <dgm:t>
        <a:bodyPr/>
        <a:lstStyle/>
        <a:p>
          <a:endParaRPr lang="en-US" sz="1600">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sz="1600">
            <a:solidFill>
              <a:schemeClr val="bg2"/>
            </a:solidFill>
          </a:endParaRPr>
        </a:p>
      </dgm:t>
    </dgm:pt>
    <dgm:pt modelId="{D9179BD8-7C4E-4B6D-AB74-A6485252DBEB}" type="parTrans" cxnId="{A250B896-ED4E-414B-B1A6-3B91158C9EAB}">
      <dgm:prSet/>
      <dgm:spPr/>
      <dgm:t>
        <a:bodyPr/>
        <a:lstStyle/>
        <a:p>
          <a:endParaRPr lang="en-US" sz="1600">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197583" custScaleY="82352" custRadScaleRad="113921" custRadScaleInc="33853">
        <dgm:presLayoutVars>
          <dgm:bulletEnabled val="1"/>
        </dgm:presLayoutVars>
      </dgm:prSet>
      <dgm:spPr/>
    </dgm:pt>
    <dgm:pt modelId="{6798BDC0-764C-46D2-BDBC-7D93F128D142}" type="pres">
      <dgm:prSet presAssocID="{7A72643C-DD59-4BA5-B778-ED4B4592B39A}" presName="nodeFollowingNodes" presStyleLbl="node1" presStyleIdx="2" presStyleCnt="7" custScaleX="119146" custScaleY="95695" custRadScaleRad="97202" custRadScaleInc="-12067">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79344" custRadScaleRad="98620" custRadScaleInc="-40901">
        <dgm:presLayoutVars>
          <dgm:bulletEnabled val="1"/>
        </dgm:presLayoutVars>
      </dgm:prSet>
      <dgm:spPr/>
    </dgm:pt>
    <dgm:pt modelId="{969DB06A-236A-4DAF-956A-3AC571125ABE}" type="pres">
      <dgm:prSet presAssocID="{621C8C8D-6682-48B5-9F56-79791AE6CFC3}" presName="nodeFollowingNodes" presStyleLbl="node1" presStyleIdx="4" presStyleCnt="7" custScaleX="206366" custScaleY="78781" custRadScaleRad="104369" custRadScaleInc="47938">
        <dgm:presLayoutVars>
          <dgm:bulletEnabled val="1"/>
        </dgm:presLayoutVars>
      </dgm:prSet>
      <dgm:spPr/>
    </dgm:pt>
    <dgm:pt modelId="{D81E7D49-15B7-4354-A176-5A59A9D4BDE5}" type="pres">
      <dgm:prSet presAssocID="{53939CE5-F55C-4C35-8E67-C078F0DC1DFB}" presName="nodeFollowingNodes" presStyleLbl="node1" presStyleIdx="5" presStyleCnt="7" custScaleX="183558" custScaleY="158295" custRadScaleRad="105808" custRadScaleInc="31593">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79344" custRadScaleRad="107354" custRadScaleInc="-11194">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Data Exploration</a:t>
          </a:r>
        </a:p>
      </dgm:t>
    </dgm:pt>
    <dgm:pt modelId="{AA5611BE-15CF-44A8-AF9D-F87495377261}" type="parTrans" cxnId="{65E5C856-347C-4764-9257-8BAC30C24ADE}">
      <dgm:prSet/>
      <dgm:spPr/>
      <dgm:t>
        <a:bodyPr/>
        <a:lstStyle/>
        <a:p>
          <a:endParaRPr lang="en-US">
            <a:solidFill>
              <a:schemeClr val="bg2"/>
            </a:solidFill>
          </a:endParaRPr>
        </a:p>
      </dgm:t>
    </dgm:pt>
    <dgm:pt modelId="{94BFC47A-5557-4297-80D2-13238EDEDA59}" type="sibTrans" cxnId="{65E5C856-347C-4764-9257-8BAC30C24ADE}">
      <dgm:prSet/>
      <dgm:spPr/>
      <dgm:t>
        <a:bodyPr/>
        <a:lstStyle/>
        <a:p>
          <a:endParaRPr lang="en-US">
            <a:solidFill>
              <a:schemeClr val="bg2"/>
            </a:solidFill>
          </a:endParaRPr>
        </a:p>
      </dgm:t>
    </dgm:pt>
    <dgm:pt modelId="{53939CE5-F55C-4C35-8E67-C078F0DC1DFB}">
      <dgm:prSet phldrT="[Text]" custT="1"/>
      <dgm:spPr>
        <a:xfrm>
          <a:off x="575676" y="2003375"/>
          <a:ext cx="1330099" cy="532039"/>
        </a:xfrm>
        <a:prstGeom prst="roundRect">
          <a:avLst/>
        </a:prstGeom>
        <a:solidFill>
          <a:schemeClr val="accent1">
            <a:lumMod val="40000"/>
            <a:lumOff val="60000"/>
          </a:schemeClr>
        </a:solidFill>
        <a:ln w="28575"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Data Analysis</a:t>
          </a:r>
        </a:p>
      </dgm:t>
    </dgm:pt>
    <dgm:pt modelId="{F0669840-A653-4628-A0C1-FB8D2A49F1B7}" type="parTrans" cxnId="{ADC32BB7-A6A6-42E4-AD63-E579FC6B3481}">
      <dgm:prSet/>
      <dgm:spPr/>
      <dgm:t>
        <a:bodyPr/>
        <a:lstStyle/>
        <a:p>
          <a:endParaRPr lang="en-US">
            <a:solidFill>
              <a:schemeClr val="bg2"/>
            </a:solidFill>
          </a:endParaRPr>
        </a:p>
      </dgm:t>
    </dgm:pt>
    <dgm:pt modelId="{5F6A768D-9F68-4DE9-9C27-0AA1AF744745}" type="sibTrans" cxnId="{ADC32BB7-A6A6-42E4-AD63-E579FC6B3481}">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8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8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a:solidFill>
              <a:schemeClr val="bg2"/>
            </a:solidFill>
          </a:endParaRPr>
        </a:p>
      </dgm:t>
    </dgm:pt>
    <dgm:pt modelId="{D4715A04-424A-44C2-AE1C-1EE1C48879F5}" type="sibTrans" cxnId="{1581D4FC-BE76-4059-950C-A9B9D34A163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Experimental Design</a:t>
          </a: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chemeClr val="bg1"/>
          </a:solidFill>
          <a:prstDash val="solid"/>
          <a:miter lim="800000"/>
        </a:ln>
        <a:effectLst/>
      </dgm:spPr>
      <dgm:t>
        <a:bodyPr/>
        <a:lstStyle/>
        <a:p>
          <a:r>
            <a:rPr lang="en-US" sz="2000" b="1" dirty="0">
              <a:solidFill>
                <a:schemeClr val="bg2"/>
              </a:solidFill>
              <a:latin typeface="Calibri" panose="020F0502020204030204"/>
              <a:ea typeface="+mn-ea"/>
              <a:cs typeface="+mn-cs"/>
            </a:rPr>
            <a:t>Question</a:t>
          </a:r>
          <a:endParaRPr lang="en-US" sz="2000" b="1" strike="sngStrike" baseline="0" dirty="0">
            <a:solidFill>
              <a:srgbClr val="C00000"/>
            </a:solidFill>
            <a:latin typeface="Calibri" panose="020F0502020204030204"/>
            <a:ea typeface="+mn-ea"/>
            <a:cs typeface="+mn-cs"/>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a:solidFill>
              <a:schemeClr val="bg2"/>
            </a:solidFill>
          </a:endParaRPr>
        </a:p>
      </dgm:t>
    </dgm:pt>
    <dgm:pt modelId="{4ACE07A0-D374-40D5-95E5-4B499D5DD4AD}" type="parTrans" cxnId="{F6B00E22-1243-4D2A-9699-5C3AC1C938F6}">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197583" custScaleY="101662" custRadScaleRad="113921" custRadScaleInc="33853">
        <dgm:presLayoutVars>
          <dgm:bulletEnabled val="1"/>
        </dgm:presLayoutVars>
      </dgm:prSet>
      <dgm:spPr/>
    </dgm:pt>
    <dgm:pt modelId="{6798BDC0-764C-46D2-BDBC-7D93F128D142}" type="pres">
      <dgm:prSet presAssocID="{7A72643C-DD59-4BA5-B778-ED4B4592B39A}" presName="nodeFollowingNodes" presStyleLbl="node1" presStyleIdx="2" presStyleCnt="7" custScaleX="119146" custScaleY="95695" custRadScaleRad="99289">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79344" custRadScaleRad="97545" custRadScaleInc="-31303">
        <dgm:presLayoutVars>
          <dgm:bulletEnabled val="1"/>
        </dgm:presLayoutVars>
      </dgm:prSet>
      <dgm:spPr/>
    </dgm:pt>
    <dgm:pt modelId="{969DB06A-236A-4DAF-956A-3AC571125ABE}" type="pres">
      <dgm:prSet presAssocID="{621C8C8D-6682-48B5-9F56-79791AE6CFC3}" presName="nodeFollowingNodes" presStyleLbl="node1" presStyleIdx="4" presStyleCnt="7" custScaleX="185014" custScaleY="102010" custRadScaleRad="100168" custRadScaleInc="33136">
        <dgm:presLayoutVars>
          <dgm:bulletEnabled val="1"/>
        </dgm:presLayoutVars>
      </dgm:prSet>
      <dgm:spPr/>
    </dgm:pt>
    <dgm:pt modelId="{D81E7D49-15B7-4354-A176-5A59A9D4BDE5}" type="pres">
      <dgm:prSet presAssocID="{53939CE5-F55C-4C35-8E67-C078F0DC1DFB}" presName="nodeFollowingNodes" presStyleLbl="node1" presStyleIdx="5" presStyleCnt="7" custScaleX="136667" custScaleY="90557" custRadScaleRad="107334" custRadScaleInc="6867">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79344" custRadScaleRad="106197" custRadScaleInc="-2528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Question</a:t>
          </a: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a:solidFill>
              <a:schemeClr val="bg2"/>
            </a:solidFill>
          </a:endParaRPr>
        </a:p>
      </dgm:t>
    </dgm:pt>
    <dgm:pt modelId="{4ACE07A0-D374-40D5-95E5-4B499D5DD4AD}" type="parTrans" cxnId="{F6B00E22-1243-4D2A-9699-5C3AC1C938F6}">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Experimental Design</a:t>
          </a:r>
        </a:p>
      </dgm:t>
    </dgm:pt>
    <dgm:pt modelId="{5F7334FA-B722-45BB-A053-F2AE64EEB518}" type="sibTrans" cxnId="{F140C00F-53D8-4049-9332-3710EF5A53ED}">
      <dgm:prSet/>
      <dgm:spPr/>
      <dgm:t>
        <a:bodyPr/>
        <a:lstStyle/>
        <a:p>
          <a:endParaRPr lang="en-US">
            <a:solidFill>
              <a:schemeClr val="bg2"/>
            </a:solidFill>
          </a:endParaRPr>
        </a:p>
      </dgm:t>
    </dgm:pt>
    <dgm:pt modelId="{7D7488F6-194B-4D88-A1C3-853F25AB5797}" type="parTrans" cxnId="{F140C00F-53D8-4049-9332-3710EF5A53ED}">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Results</a:t>
          </a:r>
        </a:p>
      </dgm:t>
    </dgm:pt>
    <dgm:pt modelId="{80FE8BC6-63E1-46F5-AB00-C9AE5435AD42}" type="sibTrans" cxnId="{83081BEE-65C4-4006-813A-328D49E9C76B}">
      <dgm:prSet/>
      <dgm:spPr/>
      <dgm:t>
        <a:bodyPr/>
        <a:lstStyle/>
        <a:p>
          <a:endParaRPr lang="en-US">
            <a:solidFill>
              <a:schemeClr val="bg2"/>
            </a:solidFill>
          </a:endParaRPr>
        </a:p>
      </dgm:t>
    </dgm:pt>
    <dgm:pt modelId="{1BF0D3DD-14F2-48F9-A19D-EB3CEB3FCC18}" type="parTrans" cxnId="{83081BEE-65C4-4006-813A-328D49E9C76B}">
      <dgm:prSet/>
      <dgm:spPr/>
      <dgm:t>
        <a:bodyPr/>
        <a:lstStyle/>
        <a:p>
          <a:endParaRPr lang="en-US">
            <a:solidFill>
              <a:schemeClr val="bg2"/>
            </a:solidFill>
          </a:endParaRPr>
        </a:p>
      </dgm:t>
    </dgm:pt>
    <dgm:pt modelId="{53939CE5-F55C-4C35-8E67-C078F0DC1DFB}">
      <dgm:prSet phldrT="[Text]" custT="1"/>
      <dgm:spPr>
        <a:xfrm>
          <a:off x="575676" y="2003375"/>
          <a:ext cx="1330099" cy="532039"/>
        </a:xfrm>
        <a:prstGeom prst="roundRect">
          <a:avLst/>
        </a:prstGeom>
        <a:solidFill>
          <a:schemeClr val="accent1">
            <a:lumMod val="40000"/>
            <a:lumOff val="60000"/>
          </a:schemeClr>
        </a:solidFill>
        <a:ln w="28575"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Data Analysis</a:t>
          </a:r>
        </a:p>
      </dgm:t>
    </dgm:pt>
    <dgm:pt modelId="{5F6A768D-9F68-4DE9-9C27-0AA1AF744745}" type="sibTrans" cxnId="{ADC32BB7-A6A6-42E4-AD63-E579FC6B3481}">
      <dgm:prSet/>
      <dgm:spPr/>
      <dgm:t>
        <a:bodyPr/>
        <a:lstStyle/>
        <a:p>
          <a:endParaRPr lang="en-US">
            <a:solidFill>
              <a:schemeClr val="bg2"/>
            </a:solidFill>
          </a:endParaRPr>
        </a:p>
      </dgm:t>
    </dgm:pt>
    <dgm:pt modelId="{F0669840-A653-4628-A0C1-FB8D2A49F1B7}" type="parTrans" cxnId="{ADC32BB7-A6A6-42E4-AD63-E579FC6B3481}">
      <dgm:prSet/>
      <dgm:spPr/>
      <dgm:t>
        <a:bodyPr/>
        <a:lstStyle/>
        <a:p>
          <a:endParaRPr lang="en-US">
            <a:solidFill>
              <a:schemeClr val="bg2"/>
            </a:solidFill>
          </a:endParaRPr>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Data Exploration</a:t>
          </a:r>
        </a:p>
      </dgm:t>
    </dgm:pt>
    <dgm:pt modelId="{94BFC47A-5557-4297-80D2-13238EDEDA59}" type="sibTrans" cxnId="{65E5C856-347C-4764-9257-8BAC30C24ADE}">
      <dgm:prSet/>
      <dgm:spPr/>
      <dgm:t>
        <a:bodyPr/>
        <a:lstStyle/>
        <a:p>
          <a:endParaRPr lang="en-US">
            <a:solidFill>
              <a:schemeClr val="bg2"/>
            </a:solidFill>
          </a:endParaRPr>
        </a:p>
      </dgm:t>
    </dgm:pt>
    <dgm:pt modelId="{AA5611BE-15CF-44A8-AF9D-F87495377261}" type="parTrans" cxnId="{65E5C856-347C-4764-9257-8BAC30C24ADE}">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Experiment</a:t>
          </a:r>
        </a:p>
      </dgm:t>
    </dgm:pt>
    <dgm:pt modelId="{D4715A04-424A-44C2-AE1C-1EE1C48879F5}" type="sibTrans" cxnId="{1581D4FC-BE76-4059-950C-A9B9D34A163B}">
      <dgm:prSet/>
      <dgm:spPr/>
      <dgm:t>
        <a:bodyPr/>
        <a:lstStyle/>
        <a:p>
          <a:endParaRPr lang="en-US">
            <a:solidFill>
              <a:schemeClr val="bg2"/>
            </a:solidFill>
          </a:endParaRPr>
        </a:p>
      </dgm:t>
    </dgm:pt>
    <dgm:pt modelId="{E9FC5EA0-B57B-424E-8D8B-3832BFE16FC0}" type="parTrans" cxnId="{1581D4FC-BE76-4059-950C-A9B9D34A163B}">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80122">
        <dgm:presLayoutVars>
          <dgm:bulletEnabled val="1"/>
        </dgm:presLayoutVars>
      </dgm:prSet>
      <dgm:spPr/>
    </dgm:pt>
    <dgm:pt modelId="{36F2A854-D4CA-4973-B774-31841C32385A}" type="pres">
      <dgm:prSet presAssocID="{D5A34D77-A032-4FEC-8703-3C7E0954DE53}" presName="sibTransFirstNode" presStyleLbl="bgShp" presStyleIdx="0" presStyleCnt="1" custScaleX="98204" custScaleY="98919" custLinFactNeighborX="-1355" custLinFactNeighborY="620"/>
      <dgm:spPr/>
    </dgm:pt>
    <dgm:pt modelId="{F3CC26CA-B6F7-46F0-8B6C-FA83EC14FB5F}" type="pres">
      <dgm:prSet presAssocID="{A40DF751-8A99-41D0-9F0F-336268C7A278}" presName="nodeFollowingNodes" presStyleLbl="node1" presStyleIdx="1" presStyleCnt="7" custScaleX="176704" custScaleY="80122" custRadScaleRad="139751" custRadScaleInc="33665">
        <dgm:presLayoutVars>
          <dgm:bulletEnabled val="1"/>
        </dgm:presLayoutVars>
      </dgm:prSet>
      <dgm:spPr/>
    </dgm:pt>
    <dgm:pt modelId="{6798BDC0-764C-46D2-BDBC-7D93F128D142}" type="pres">
      <dgm:prSet presAssocID="{7A72643C-DD59-4BA5-B778-ED4B4592B39A}" presName="nodeFollowingNodes" presStyleLbl="node1" presStyleIdx="2" presStyleCnt="7" custScaleX="147447" custScaleY="80122" custRadScaleRad="134184" custRadScaleInc="-10651">
        <dgm:presLayoutVars>
          <dgm:bulletEnabled val="1"/>
        </dgm:presLayoutVars>
      </dgm:prSet>
      <dgm:spPr/>
    </dgm:pt>
    <dgm:pt modelId="{9E7F821B-FB82-4BF9-95B8-7EDE6B0A5EFC}" type="pres">
      <dgm:prSet presAssocID="{DDA9AD34-AB94-4D97-B475-D357CE2645CD}" presName="nodeFollowingNodes" presStyleLbl="node1" presStyleIdx="3" presStyleCnt="7" custScaleX="147447" custScaleY="80122" custRadScaleRad="109675" custRadScaleInc="-37793">
        <dgm:presLayoutVars>
          <dgm:bulletEnabled val="1"/>
        </dgm:presLayoutVars>
      </dgm:prSet>
      <dgm:spPr/>
    </dgm:pt>
    <dgm:pt modelId="{969DB06A-236A-4DAF-956A-3AC571125ABE}" type="pres">
      <dgm:prSet presAssocID="{621C8C8D-6682-48B5-9F56-79791AE6CFC3}" presName="nodeFollowingNodes" presStyleLbl="node1" presStyleIdx="4" presStyleCnt="7" custScaleX="147447" custScaleY="80122" custRadScaleRad="113247" custRadScaleInc="42065">
        <dgm:presLayoutVars>
          <dgm:bulletEnabled val="1"/>
        </dgm:presLayoutVars>
      </dgm:prSet>
      <dgm:spPr/>
    </dgm:pt>
    <dgm:pt modelId="{D81E7D49-15B7-4354-A176-5A59A9D4BDE5}" type="pres">
      <dgm:prSet presAssocID="{53939CE5-F55C-4C35-8E67-C078F0DC1DFB}" presName="nodeFollowingNodes" presStyleLbl="node1" presStyleIdx="5" presStyleCnt="7" custScaleX="136715" custScaleY="80122" custRadScaleRad="137190" custRadScaleInc="29862">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80122" custRadScaleRad="121047" custRadScaleInc="-913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38796-5F4C-4227-A752-4A8D8A84A2B0}">
      <dsp:nvSpPr>
        <dsp:cNvPr id="0" name=""/>
        <dsp:cNvSpPr/>
      </dsp:nvSpPr>
      <dsp:spPr>
        <a:xfrm>
          <a:off x="2408454" y="-386268"/>
          <a:ext cx="4748467" cy="4748467"/>
        </a:xfrm>
        <a:prstGeom prst="circularArrow">
          <a:avLst>
            <a:gd name="adj1" fmla="val 5274"/>
            <a:gd name="adj2" fmla="val 312630"/>
            <a:gd name="adj3" fmla="val 11967590"/>
            <a:gd name="adj4" fmla="val 18625965"/>
            <a:gd name="adj5" fmla="val 5477"/>
          </a:avLst>
        </a:prstGeom>
        <a:solidFill>
          <a:srgbClr val="5E2C72"/>
        </a:solidFill>
        <a:ln>
          <a:noFill/>
        </a:ln>
        <a:effectLst/>
      </dsp:spPr>
      <dsp:style>
        <a:lnRef idx="0">
          <a:scrgbClr r="0" g="0" b="0"/>
        </a:lnRef>
        <a:fillRef idx="1">
          <a:scrgbClr r="0" g="0" b="0"/>
        </a:fillRef>
        <a:effectRef idx="0">
          <a:scrgbClr r="0" g="0" b="0"/>
        </a:effectRef>
        <a:fontRef idx="minor"/>
      </dsp:style>
    </dsp:sp>
    <dsp:sp modelId="{004A3E67-4321-4D68-B1B7-36B0EF51DDB0}">
      <dsp:nvSpPr>
        <dsp:cNvPr id="0" name=""/>
        <dsp:cNvSpPr/>
      </dsp:nvSpPr>
      <dsp:spPr>
        <a:xfrm>
          <a:off x="2898693" y="-110905"/>
          <a:ext cx="3683086" cy="1129215"/>
        </a:xfrm>
        <a:prstGeom prst="roundRect">
          <a:avLst/>
        </a:prstGeom>
        <a:solidFill>
          <a:srgbClr val="D6B7E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2"/>
              </a:solidFill>
              <a:latin typeface="Calibri" panose="020F0502020204030204"/>
              <a:ea typeface="+mn-ea"/>
              <a:cs typeface="+mn-cs"/>
            </a:rPr>
            <a:t>1998 </a:t>
          </a:r>
          <a:r>
            <a:rPr lang="en-US" sz="1400" b="1" kern="1200" dirty="0">
              <a:solidFill>
                <a:srgbClr val="C00000"/>
              </a:solidFill>
              <a:latin typeface="Calibri" panose="020F0502020204030204"/>
              <a:ea typeface="+mn-ea"/>
              <a:cs typeface="+mn-cs"/>
            </a:rPr>
            <a:t>Link</a:t>
          </a:r>
          <a:r>
            <a:rPr lang="en-US" sz="1400" b="1" kern="1200" dirty="0">
              <a:solidFill>
                <a:schemeClr val="accent2"/>
              </a:solidFill>
              <a:latin typeface="Calibri" panose="020F0502020204030204"/>
              <a:ea typeface="+mn-ea"/>
              <a:cs typeface="+mn-cs"/>
            </a:rPr>
            <a:t> MMR autism</a:t>
          </a:r>
        </a:p>
        <a:p>
          <a:pPr marL="0" lvl="0" indent="0" algn="ctr" defTabSz="622300">
            <a:lnSpc>
              <a:spcPct val="90000"/>
            </a:lnSpc>
            <a:spcBef>
              <a:spcPct val="0"/>
            </a:spcBef>
            <a:spcAft>
              <a:spcPct val="35000"/>
            </a:spcAft>
            <a:buNone/>
          </a:pPr>
          <a:r>
            <a:rPr lang="en-US" sz="1400" b="1" kern="1200" dirty="0">
              <a:solidFill>
                <a:schemeClr val="accent2"/>
              </a:solidFill>
              <a:latin typeface="Calibri" panose="020F0502020204030204"/>
              <a:ea typeface="+mn-ea"/>
              <a:cs typeface="+mn-cs"/>
            </a:rPr>
            <a:t>Wakefield </a:t>
          </a:r>
          <a:r>
            <a:rPr lang="en-US" sz="1400" b="1" i="1" kern="1200" dirty="0">
              <a:solidFill>
                <a:schemeClr val="accent2"/>
              </a:solidFill>
              <a:latin typeface="Calibri" panose="020F0502020204030204"/>
              <a:ea typeface="+mn-ea"/>
              <a:cs typeface="+mn-cs"/>
            </a:rPr>
            <a:t>et al.</a:t>
          </a:r>
        </a:p>
        <a:p>
          <a:pPr marL="0" lvl="0" indent="0" algn="ctr" defTabSz="622300">
            <a:lnSpc>
              <a:spcPct val="90000"/>
            </a:lnSpc>
            <a:spcBef>
              <a:spcPct val="0"/>
            </a:spcBef>
            <a:spcAft>
              <a:spcPct val="35000"/>
            </a:spcAft>
            <a:buNone/>
          </a:pPr>
          <a:r>
            <a:rPr lang="en-US" sz="1400" b="1" kern="1200" dirty="0">
              <a:solidFill>
                <a:srgbClr val="C00000"/>
              </a:solidFill>
              <a:latin typeface="Calibri" panose="020F0502020204030204"/>
              <a:ea typeface="+mn-ea"/>
              <a:cs typeface="+mn-cs"/>
            </a:rPr>
            <a:t>n=12 </a:t>
          </a:r>
          <a:r>
            <a:rPr lang="en-US" sz="1400" b="1" kern="1200" dirty="0">
              <a:solidFill>
                <a:schemeClr val="accent2"/>
              </a:solidFill>
              <a:latin typeface="Calibri" panose="020F0502020204030204"/>
              <a:ea typeface="+mn-ea"/>
              <a:cs typeface="+mn-cs"/>
            </a:rPr>
            <a:t>children</a:t>
          </a:r>
        </a:p>
        <a:p>
          <a:pPr marL="0" lvl="0" indent="0" algn="ctr" defTabSz="622300">
            <a:lnSpc>
              <a:spcPct val="90000"/>
            </a:lnSpc>
            <a:spcBef>
              <a:spcPct val="0"/>
            </a:spcBef>
            <a:spcAft>
              <a:spcPct val="35000"/>
            </a:spcAft>
            <a:buNone/>
          </a:pPr>
          <a:r>
            <a:rPr lang="en-GB" sz="1000" b="1" kern="1200" dirty="0">
              <a:solidFill>
                <a:schemeClr val="accent2"/>
              </a:solidFill>
              <a:latin typeface="Calibri" panose="020F0502020204030204"/>
              <a:ea typeface="+mn-ea"/>
              <a:cs typeface="+mn-cs"/>
              <a:hlinkClick xmlns:r="http://schemas.openxmlformats.org/officeDocument/2006/relationships" r:id="rId1"/>
            </a:rPr>
            <a:t>https://pubmed.ncbi.nlm.nih.gov/9500320/</a:t>
          </a:r>
          <a:endParaRPr lang="en-GB" sz="1000" b="1" kern="1200" dirty="0">
            <a:solidFill>
              <a:schemeClr val="accent2"/>
            </a:solidFill>
            <a:latin typeface="Calibri" panose="020F0502020204030204"/>
            <a:ea typeface="+mn-ea"/>
            <a:cs typeface="+mn-cs"/>
          </a:endParaRPr>
        </a:p>
      </dsp:txBody>
      <dsp:txXfrm>
        <a:off x="2953817" y="-55781"/>
        <a:ext cx="3572838" cy="1018967"/>
      </dsp:txXfrm>
    </dsp:sp>
    <dsp:sp modelId="{F3CC26CA-B6F7-46F0-8B6C-FA83EC14FB5F}">
      <dsp:nvSpPr>
        <dsp:cNvPr id="0" name=""/>
        <dsp:cNvSpPr/>
      </dsp:nvSpPr>
      <dsp:spPr>
        <a:xfrm>
          <a:off x="5618642" y="1251277"/>
          <a:ext cx="2793124" cy="1215788"/>
        </a:xfrm>
        <a:prstGeom prst="roundRect">
          <a:avLst/>
        </a:prstGeom>
        <a:solidFill>
          <a:srgbClr val="CFE1FD"/>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2"/>
              </a:solidFill>
              <a:latin typeface="Calibri" panose="020F0502020204030204"/>
              <a:ea typeface="+mn-ea"/>
              <a:cs typeface="+mn-cs"/>
            </a:rPr>
            <a:t>1999  </a:t>
          </a:r>
          <a:r>
            <a:rPr lang="en-US" sz="1400" b="1" kern="1200" dirty="0">
              <a:solidFill>
                <a:srgbClr val="00B050"/>
              </a:solidFill>
              <a:latin typeface="Calibri" panose="020F0502020204030204"/>
              <a:ea typeface="+mn-ea"/>
              <a:cs typeface="+mn-cs"/>
            </a:rPr>
            <a:t>No link </a:t>
          </a:r>
          <a:r>
            <a:rPr lang="en-US" sz="1400" b="1" kern="1200" dirty="0">
              <a:solidFill>
                <a:schemeClr val="accent2"/>
              </a:solidFill>
              <a:latin typeface="Calibri" panose="020F0502020204030204"/>
              <a:ea typeface="+mn-ea"/>
              <a:cs typeface="+mn-cs"/>
            </a:rPr>
            <a:t>MMR autism</a:t>
          </a:r>
        </a:p>
        <a:p>
          <a:pPr marL="0" lvl="0" indent="0" algn="ctr" defTabSz="622300">
            <a:lnSpc>
              <a:spcPct val="90000"/>
            </a:lnSpc>
            <a:spcBef>
              <a:spcPct val="0"/>
            </a:spcBef>
            <a:spcAft>
              <a:spcPct val="35000"/>
            </a:spcAft>
            <a:buNone/>
          </a:pPr>
          <a:r>
            <a:rPr lang="en-US" sz="1400" b="1" kern="1200" dirty="0">
              <a:solidFill>
                <a:schemeClr val="accent2"/>
              </a:solidFill>
              <a:latin typeface="Calibri" panose="020F0502020204030204"/>
              <a:ea typeface="+mn-ea"/>
              <a:cs typeface="+mn-cs"/>
            </a:rPr>
            <a:t>Taylor </a:t>
          </a:r>
          <a:r>
            <a:rPr lang="en-US" sz="1400" b="1" i="1" kern="1200" dirty="0">
              <a:solidFill>
                <a:schemeClr val="accent2"/>
              </a:solidFill>
              <a:latin typeface="Calibri" panose="020F0502020204030204"/>
              <a:ea typeface="+mn-ea"/>
              <a:cs typeface="+mn-cs"/>
            </a:rPr>
            <a:t>et al.</a:t>
          </a:r>
        </a:p>
        <a:p>
          <a:pPr marL="0" lvl="0" indent="0" algn="ctr" defTabSz="622300">
            <a:lnSpc>
              <a:spcPct val="90000"/>
            </a:lnSpc>
            <a:spcBef>
              <a:spcPct val="0"/>
            </a:spcBef>
            <a:spcAft>
              <a:spcPct val="35000"/>
            </a:spcAft>
            <a:buNone/>
          </a:pPr>
          <a:r>
            <a:rPr lang="en-US" sz="1400" b="1" kern="1200" dirty="0">
              <a:solidFill>
                <a:srgbClr val="00B050"/>
              </a:solidFill>
              <a:latin typeface="Calibri" panose="020F0502020204030204"/>
              <a:ea typeface="+mn-ea"/>
              <a:cs typeface="+mn-cs"/>
            </a:rPr>
            <a:t>n=498 </a:t>
          </a:r>
          <a:r>
            <a:rPr lang="en-US" sz="1400" b="1" kern="1200" dirty="0">
              <a:solidFill>
                <a:schemeClr val="accent2"/>
              </a:solidFill>
              <a:latin typeface="Calibri" panose="020F0502020204030204"/>
              <a:ea typeface="+mn-ea"/>
              <a:cs typeface="+mn-cs"/>
            </a:rPr>
            <a:t>children</a:t>
          </a:r>
        </a:p>
        <a:p>
          <a:pPr marL="0" lvl="0" indent="0" algn="ctr" defTabSz="622300">
            <a:lnSpc>
              <a:spcPct val="90000"/>
            </a:lnSpc>
            <a:spcBef>
              <a:spcPct val="0"/>
            </a:spcBef>
            <a:spcAft>
              <a:spcPct val="35000"/>
            </a:spcAft>
            <a:buNone/>
          </a:pPr>
          <a:r>
            <a:rPr lang="en-GB" sz="1000" b="1" kern="1200" dirty="0">
              <a:solidFill>
                <a:schemeClr val="accent2"/>
              </a:solidFill>
              <a:latin typeface="Calibri" panose="020F0502020204030204"/>
              <a:ea typeface="+mn-ea"/>
              <a:cs typeface="+mn-cs"/>
              <a:hlinkClick xmlns:r="http://schemas.openxmlformats.org/officeDocument/2006/relationships" r:id="rId2"/>
            </a:rPr>
            <a:t>https://pubmed.ncbi.nlm.nih.gov/10376617</a:t>
          </a:r>
          <a:endParaRPr lang="en-GB" sz="1000" b="1" kern="1200" dirty="0">
            <a:solidFill>
              <a:schemeClr val="accent2"/>
            </a:solidFill>
            <a:latin typeface="Calibri" panose="020F0502020204030204"/>
            <a:ea typeface="+mn-ea"/>
            <a:cs typeface="+mn-cs"/>
          </a:endParaRPr>
        </a:p>
      </dsp:txBody>
      <dsp:txXfrm>
        <a:off x="5677992" y="1310627"/>
        <a:ext cx="2674424" cy="1097088"/>
      </dsp:txXfrm>
    </dsp:sp>
    <dsp:sp modelId="{6798BDC0-764C-46D2-BDBC-7D93F128D142}">
      <dsp:nvSpPr>
        <dsp:cNvPr id="0" name=""/>
        <dsp:cNvSpPr/>
      </dsp:nvSpPr>
      <dsp:spPr>
        <a:xfrm>
          <a:off x="4829256" y="3201721"/>
          <a:ext cx="3433772" cy="1213752"/>
        </a:xfrm>
        <a:prstGeom prst="roundRect">
          <a:avLst/>
        </a:prstGeom>
        <a:solidFill>
          <a:srgbClr val="CFE1FD"/>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accent2"/>
              </a:solidFill>
              <a:latin typeface="Calibri" panose="020F0502020204030204"/>
              <a:ea typeface="+mn-ea"/>
              <a:cs typeface="+mn-cs"/>
            </a:rPr>
            <a:t>2001:  </a:t>
          </a:r>
          <a:r>
            <a:rPr lang="en-US" sz="1300" b="1" kern="1200" dirty="0">
              <a:solidFill>
                <a:srgbClr val="00B050"/>
              </a:solidFill>
              <a:latin typeface="Calibri" panose="020F0502020204030204"/>
              <a:ea typeface="+mn-ea"/>
              <a:cs typeface="+mn-cs"/>
            </a:rPr>
            <a:t>No link </a:t>
          </a:r>
          <a:r>
            <a:rPr lang="en-US" sz="1300" b="1" kern="1200" dirty="0">
              <a:solidFill>
                <a:schemeClr val="accent2"/>
              </a:solidFill>
              <a:latin typeface="Calibri" panose="020F0502020204030204"/>
              <a:ea typeface="+mn-ea"/>
              <a:cs typeface="+mn-cs"/>
            </a:rPr>
            <a:t>MMR autism</a:t>
          </a:r>
        </a:p>
        <a:p>
          <a:pPr marL="0" lvl="0" indent="0" algn="ctr" defTabSz="577850">
            <a:lnSpc>
              <a:spcPct val="90000"/>
            </a:lnSpc>
            <a:spcBef>
              <a:spcPct val="0"/>
            </a:spcBef>
            <a:spcAft>
              <a:spcPct val="35000"/>
            </a:spcAft>
            <a:buNone/>
          </a:pPr>
          <a:r>
            <a:rPr lang="en-US" sz="1300" b="1" kern="1200" dirty="0">
              <a:solidFill>
                <a:schemeClr val="accent2"/>
              </a:solidFill>
              <a:latin typeface="Calibri" panose="020F0502020204030204"/>
              <a:ea typeface="+mn-ea"/>
              <a:cs typeface="+mn-cs"/>
            </a:rPr>
            <a:t>Dales </a:t>
          </a:r>
          <a:r>
            <a:rPr lang="en-US" sz="1300" b="1" i="1" kern="1200" dirty="0">
              <a:solidFill>
                <a:schemeClr val="accent2"/>
              </a:solidFill>
              <a:latin typeface="Calibri" panose="020F0502020204030204"/>
              <a:ea typeface="+mn-ea"/>
              <a:cs typeface="+mn-cs"/>
            </a:rPr>
            <a:t>et al.</a:t>
          </a:r>
        </a:p>
        <a:p>
          <a:pPr marL="0" lvl="0" indent="0" algn="ctr" defTabSz="577850">
            <a:lnSpc>
              <a:spcPct val="90000"/>
            </a:lnSpc>
            <a:spcBef>
              <a:spcPct val="0"/>
            </a:spcBef>
            <a:spcAft>
              <a:spcPct val="35000"/>
            </a:spcAft>
            <a:buNone/>
          </a:pPr>
          <a:r>
            <a:rPr lang="en-US" sz="1300" b="1" kern="1200" dirty="0">
              <a:solidFill>
                <a:srgbClr val="00B050"/>
              </a:solidFill>
              <a:latin typeface="Calibri" panose="020F0502020204030204"/>
              <a:ea typeface="+mn-ea"/>
              <a:cs typeface="+mn-cs"/>
            </a:rPr>
            <a:t>n=600-1900 </a:t>
          </a:r>
          <a:r>
            <a:rPr lang="en-US" sz="1300" b="1" kern="1200" dirty="0">
              <a:solidFill>
                <a:schemeClr val="accent2"/>
              </a:solidFill>
              <a:latin typeface="Calibri" panose="020F0502020204030204"/>
              <a:ea typeface="+mn-ea"/>
              <a:cs typeface="+mn-cs"/>
            </a:rPr>
            <a:t>children each year over 14 years</a:t>
          </a:r>
        </a:p>
        <a:p>
          <a:pPr marL="0" lvl="0" indent="0" algn="ctr" defTabSz="577850">
            <a:lnSpc>
              <a:spcPct val="90000"/>
            </a:lnSpc>
            <a:spcBef>
              <a:spcPct val="0"/>
            </a:spcBef>
            <a:spcAft>
              <a:spcPct val="35000"/>
            </a:spcAft>
            <a:buNone/>
          </a:pPr>
          <a:r>
            <a:rPr lang="en-GB" sz="1000" b="1" kern="1200" dirty="0">
              <a:solidFill>
                <a:schemeClr val="accent2"/>
              </a:solidFill>
              <a:latin typeface="Calibri" panose="020F0502020204030204"/>
              <a:ea typeface="+mn-ea"/>
              <a:cs typeface="+mn-cs"/>
              <a:hlinkClick xmlns:r="http://schemas.openxmlformats.org/officeDocument/2006/relationships" r:id="rId3"/>
            </a:rPr>
            <a:t>https://pubmed.ncbi.nlm.nih.gov/11231748/</a:t>
          </a:r>
          <a:endParaRPr lang="en-GB" sz="1000" b="1" kern="1200" dirty="0">
            <a:solidFill>
              <a:schemeClr val="accent2"/>
            </a:solidFill>
            <a:latin typeface="Calibri" panose="020F0502020204030204"/>
            <a:ea typeface="+mn-ea"/>
            <a:cs typeface="+mn-cs"/>
          </a:endParaRPr>
        </a:p>
      </dsp:txBody>
      <dsp:txXfrm>
        <a:off x="4888506" y="3260971"/>
        <a:ext cx="3315272" cy="1095252"/>
      </dsp:txXfrm>
    </dsp:sp>
    <dsp:sp modelId="{9E7F821B-FB82-4BF9-95B8-7EDE6B0A5EFC}">
      <dsp:nvSpPr>
        <dsp:cNvPr id="0" name=""/>
        <dsp:cNvSpPr/>
      </dsp:nvSpPr>
      <dsp:spPr>
        <a:xfrm>
          <a:off x="1572624" y="3293126"/>
          <a:ext cx="2914677" cy="1126916"/>
        </a:xfrm>
        <a:prstGeom prst="roundRect">
          <a:avLst/>
        </a:prstGeom>
        <a:solidFill>
          <a:srgbClr val="CFE1FD"/>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2002-2005:  </a:t>
          </a:r>
          <a:r>
            <a:rPr lang="en-US" sz="1400" b="1" kern="1200" dirty="0">
              <a:solidFill>
                <a:srgbClr val="00B050"/>
              </a:solidFill>
              <a:latin typeface="Calibri" panose="020F0502020204030204"/>
              <a:ea typeface="+mn-ea"/>
              <a:cs typeface="+mn-cs"/>
            </a:rPr>
            <a:t>No link </a:t>
          </a:r>
          <a:r>
            <a:rPr lang="en-US" sz="1400" b="1" kern="1200" dirty="0">
              <a:solidFill>
                <a:schemeClr val="tx1"/>
              </a:solidFill>
              <a:latin typeface="Calibri" panose="020F0502020204030204"/>
              <a:ea typeface="+mn-ea"/>
              <a:cs typeface="+mn-cs"/>
            </a:rPr>
            <a:t>MMR autism</a:t>
          </a:r>
        </a:p>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Many more studies</a:t>
          </a:r>
        </a:p>
        <a:p>
          <a:pPr marL="0" lvl="0" indent="0" algn="ctr" defTabSz="622300">
            <a:lnSpc>
              <a:spcPct val="90000"/>
            </a:lnSpc>
            <a:spcBef>
              <a:spcPct val="0"/>
            </a:spcBef>
            <a:spcAft>
              <a:spcPct val="35000"/>
            </a:spcAft>
            <a:buNone/>
          </a:pPr>
          <a:r>
            <a:rPr lang="en-GB" sz="1000" b="1" kern="1200" dirty="0">
              <a:solidFill>
                <a:schemeClr val="tx1"/>
              </a:solidFill>
              <a:latin typeface="Calibri" panose="020F0502020204030204"/>
              <a:ea typeface="+mn-ea"/>
              <a:cs typeface="+mn-cs"/>
              <a:hlinkClick xmlns:r="http://schemas.openxmlformats.org/officeDocument/2006/relationships" r:id="rId4"/>
            </a:rPr>
            <a:t>https://pubmed.ncbi.nlm.nih.gov/15366972/</a:t>
          </a:r>
          <a:endParaRPr lang="en-GB" sz="1000" b="1" kern="1200" dirty="0">
            <a:solidFill>
              <a:schemeClr val="tx1"/>
            </a:solidFill>
            <a:latin typeface="Calibri" panose="020F0502020204030204"/>
            <a:ea typeface="+mn-ea"/>
            <a:cs typeface="+mn-cs"/>
          </a:endParaRPr>
        </a:p>
        <a:p>
          <a:pPr marL="0" lvl="0" indent="0" algn="ctr" defTabSz="622300">
            <a:lnSpc>
              <a:spcPct val="90000"/>
            </a:lnSpc>
            <a:spcBef>
              <a:spcPct val="0"/>
            </a:spcBef>
            <a:spcAft>
              <a:spcPct val="35000"/>
            </a:spcAft>
            <a:buNone/>
          </a:pPr>
          <a:r>
            <a:rPr lang="en-GB" sz="1000" b="1" kern="1200" dirty="0">
              <a:solidFill>
                <a:schemeClr val="tx1"/>
              </a:solidFill>
              <a:latin typeface="Calibri" panose="020F0502020204030204"/>
              <a:ea typeface="+mn-ea"/>
              <a:cs typeface="+mn-cs"/>
              <a:hlinkClick xmlns:r="http://schemas.openxmlformats.org/officeDocument/2006/relationships" r:id="rId5"/>
            </a:rPr>
            <a:t>https://pubmed.ncbi.nlm.nih.gov/15877763/</a:t>
          </a:r>
          <a:endParaRPr lang="en-GB" sz="1000" b="1" kern="1200" dirty="0">
            <a:solidFill>
              <a:schemeClr val="tx1"/>
            </a:solidFill>
            <a:latin typeface="Calibri" panose="020F0502020204030204"/>
            <a:ea typeface="+mn-ea"/>
            <a:cs typeface="+mn-cs"/>
          </a:endParaRPr>
        </a:p>
      </dsp:txBody>
      <dsp:txXfrm>
        <a:off x="1627636" y="3348138"/>
        <a:ext cx="2804653" cy="1016892"/>
      </dsp:txXfrm>
    </dsp:sp>
    <dsp:sp modelId="{969DB06A-236A-4DAF-956A-3AC571125ABE}">
      <dsp:nvSpPr>
        <dsp:cNvPr id="0" name=""/>
        <dsp:cNvSpPr/>
      </dsp:nvSpPr>
      <dsp:spPr>
        <a:xfrm>
          <a:off x="971788" y="1104964"/>
          <a:ext cx="3605724" cy="90255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2010</a:t>
          </a:r>
        </a:p>
        <a:p>
          <a:pPr marL="0" lvl="0" indent="0" algn="ctr" defTabSz="622300">
            <a:lnSpc>
              <a:spcPct val="90000"/>
            </a:lnSpc>
            <a:spcBef>
              <a:spcPct val="0"/>
            </a:spcBef>
            <a:spcAft>
              <a:spcPct val="35000"/>
            </a:spcAft>
            <a:buNone/>
          </a:pPr>
          <a:r>
            <a:rPr lang="en-US" sz="1400" b="1" kern="1200" dirty="0">
              <a:solidFill>
                <a:srgbClr val="C00000"/>
              </a:solidFill>
              <a:latin typeface="Calibri" panose="020F0502020204030204"/>
              <a:ea typeface="+mn-ea"/>
              <a:cs typeface="+mn-cs"/>
            </a:rPr>
            <a:t>Retraction</a:t>
          </a:r>
          <a:r>
            <a:rPr lang="en-US" sz="1400" b="1" kern="1200" dirty="0">
              <a:solidFill>
                <a:schemeClr val="tx1"/>
              </a:solidFill>
              <a:latin typeface="Calibri" panose="020F0502020204030204"/>
              <a:ea typeface="+mn-ea"/>
              <a:cs typeface="+mn-cs"/>
            </a:rPr>
            <a:t> of the Wakefield </a:t>
          </a:r>
          <a:r>
            <a:rPr lang="en-US" sz="1400" b="1" i="1" kern="1200" dirty="0">
              <a:solidFill>
                <a:schemeClr val="tx1"/>
              </a:solidFill>
              <a:latin typeface="Calibri" panose="020F0502020204030204"/>
              <a:ea typeface="+mn-ea"/>
              <a:cs typeface="+mn-cs"/>
            </a:rPr>
            <a:t>et al. </a:t>
          </a:r>
          <a:r>
            <a:rPr lang="en-US" sz="1400" b="1" kern="1200" dirty="0">
              <a:solidFill>
                <a:schemeClr val="tx1"/>
              </a:solidFill>
              <a:latin typeface="Calibri" panose="020F0502020204030204"/>
              <a:ea typeface="+mn-ea"/>
              <a:cs typeface="+mn-cs"/>
            </a:rPr>
            <a:t>paper</a:t>
          </a:r>
        </a:p>
        <a:p>
          <a:pPr marL="0" lvl="0" indent="0" algn="ctr" defTabSz="622300">
            <a:lnSpc>
              <a:spcPct val="90000"/>
            </a:lnSpc>
            <a:spcBef>
              <a:spcPct val="0"/>
            </a:spcBef>
            <a:spcAft>
              <a:spcPct val="35000"/>
            </a:spcAft>
            <a:buNone/>
          </a:pPr>
          <a:r>
            <a:rPr lang="en-GB" sz="1000" b="1" kern="1200" dirty="0">
              <a:solidFill>
                <a:schemeClr val="tx1"/>
              </a:solidFill>
              <a:latin typeface="Calibri" panose="020F0502020204030204"/>
              <a:ea typeface="+mn-ea"/>
              <a:cs typeface="+mn-cs"/>
              <a:hlinkClick xmlns:r="http://schemas.openxmlformats.org/officeDocument/2006/relationships" r:id="rId6"/>
            </a:rPr>
            <a:t>https://www.ncbi.nlm.nih.gov/pmc/articles/PMC2831678/</a:t>
          </a:r>
          <a:endParaRPr lang="en-GB" sz="1000" b="1" kern="1200" dirty="0">
            <a:solidFill>
              <a:schemeClr val="tx1"/>
            </a:solidFill>
            <a:latin typeface="Calibri" panose="020F0502020204030204"/>
            <a:ea typeface="+mn-ea"/>
            <a:cs typeface="+mn-cs"/>
          </a:endParaRPr>
        </a:p>
      </dsp:txBody>
      <dsp:txXfrm>
        <a:off x="1015847" y="1149023"/>
        <a:ext cx="3517606" cy="814439"/>
      </dsp:txXfrm>
    </dsp:sp>
    <dsp:sp modelId="{4C8247C1-1A59-4D0D-9D6B-87F54BB8A0F6}">
      <dsp:nvSpPr>
        <dsp:cNvPr id="0" name=""/>
        <dsp:cNvSpPr/>
      </dsp:nvSpPr>
      <dsp:spPr>
        <a:xfrm>
          <a:off x="119532" y="2129387"/>
          <a:ext cx="5315725" cy="979476"/>
        </a:xfrm>
        <a:prstGeom prst="roundRect">
          <a:avLst/>
        </a:prstGeom>
        <a:solidFill>
          <a:srgbClr val="D6B7E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2010</a:t>
          </a:r>
        </a:p>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Andrew Wakefield found guilty of serious professional </a:t>
          </a:r>
          <a:r>
            <a:rPr lang="en-US" sz="1400" b="1" kern="1200" dirty="0">
              <a:solidFill>
                <a:srgbClr val="C00000"/>
              </a:solidFill>
              <a:latin typeface="Calibri" panose="020F0502020204030204"/>
              <a:ea typeface="+mn-ea"/>
              <a:cs typeface="+mn-cs"/>
            </a:rPr>
            <a:t>misconduct</a:t>
          </a:r>
        </a:p>
        <a:p>
          <a:pPr marL="0" lvl="0" indent="0" algn="ctr" defTabSz="622300">
            <a:lnSpc>
              <a:spcPct val="90000"/>
            </a:lnSpc>
            <a:spcBef>
              <a:spcPct val="0"/>
            </a:spcBef>
            <a:spcAft>
              <a:spcPct val="35000"/>
            </a:spcAft>
            <a:buNone/>
          </a:pPr>
          <a:r>
            <a:rPr lang="en-GB" sz="1000" b="1" kern="1200" dirty="0">
              <a:solidFill>
                <a:schemeClr val="tx1"/>
              </a:solidFill>
              <a:latin typeface="Calibri" panose="020F0502020204030204"/>
              <a:ea typeface="+mn-ea"/>
              <a:cs typeface="+mn-cs"/>
              <a:hlinkClick xmlns:r="http://schemas.openxmlformats.org/officeDocument/2006/relationships" r:id="rId7"/>
            </a:rPr>
            <a:t>https://www.bmj.com/content/340/bmj.c593</a:t>
          </a:r>
          <a:endParaRPr lang="en-GB" sz="1000" b="1" kern="1200" dirty="0">
            <a:solidFill>
              <a:schemeClr val="tx1"/>
            </a:solidFill>
            <a:latin typeface="Calibri" panose="020F0502020204030204"/>
            <a:ea typeface="+mn-ea"/>
            <a:cs typeface="+mn-cs"/>
          </a:endParaRPr>
        </a:p>
      </dsp:txBody>
      <dsp:txXfrm>
        <a:off x="167346" y="2177201"/>
        <a:ext cx="5220097" cy="8838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10645-3196-7542-898B-ABBE6E70C1E4}">
      <dsp:nvSpPr>
        <dsp:cNvPr id="0" name=""/>
        <dsp:cNvSpPr/>
      </dsp:nvSpPr>
      <dsp:spPr>
        <a:xfrm>
          <a:off x="1785" y="1673621"/>
          <a:ext cx="1791890" cy="71675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mn-lt"/>
            </a:rPr>
            <a:t>PhD</a:t>
          </a:r>
        </a:p>
      </dsp:txBody>
      <dsp:txXfrm>
        <a:off x="1785" y="1673621"/>
        <a:ext cx="1612701" cy="716756"/>
      </dsp:txXfrm>
    </dsp:sp>
    <dsp:sp modelId="{B2B8CD90-1907-F648-92F7-24DFF9005B10}">
      <dsp:nvSpPr>
        <dsp:cNvPr id="0" name=""/>
        <dsp:cNvSpPr/>
      </dsp:nvSpPr>
      <dsp:spPr>
        <a:xfrm>
          <a:off x="1435298" y="1673621"/>
          <a:ext cx="1791890" cy="7167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err="1">
              <a:latin typeface="+mn-lt"/>
            </a:rPr>
            <a:t>PostDoc</a:t>
          </a:r>
          <a:endParaRPr lang="en-GB" sz="2000" kern="1200" dirty="0">
            <a:latin typeface="+mn-lt"/>
          </a:endParaRPr>
        </a:p>
      </dsp:txBody>
      <dsp:txXfrm>
        <a:off x="1793676" y="1673621"/>
        <a:ext cx="1075134" cy="716756"/>
      </dsp:txXfrm>
    </dsp:sp>
    <dsp:sp modelId="{28D45D41-5278-0E46-96C9-6041C979AB9A}">
      <dsp:nvSpPr>
        <dsp:cNvPr id="0" name=""/>
        <dsp:cNvSpPr/>
      </dsp:nvSpPr>
      <dsp:spPr>
        <a:xfrm>
          <a:off x="2868810" y="1673621"/>
          <a:ext cx="1791890" cy="7167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mn-lt"/>
            </a:rPr>
            <a:t>Group Leader</a:t>
          </a:r>
        </a:p>
      </dsp:txBody>
      <dsp:txXfrm>
        <a:off x="3227188" y="1673621"/>
        <a:ext cx="1075134" cy="716756"/>
      </dsp:txXfrm>
    </dsp:sp>
    <dsp:sp modelId="{56BA1C81-F560-0140-9A08-29F7F1483324}">
      <dsp:nvSpPr>
        <dsp:cNvPr id="0" name=""/>
        <dsp:cNvSpPr/>
      </dsp:nvSpPr>
      <dsp:spPr>
        <a:xfrm>
          <a:off x="4302323" y="1673621"/>
          <a:ext cx="1791890" cy="7167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mn-lt"/>
            </a:rPr>
            <a:t>Tenure</a:t>
          </a:r>
        </a:p>
      </dsp:txBody>
      <dsp:txXfrm>
        <a:off x="4660701" y="1673621"/>
        <a:ext cx="1075134" cy="7167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38796-5F4C-4227-A752-4A8D8A84A2B0}">
      <dsp:nvSpPr>
        <dsp:cNvPr id="0" name=""/>
        <dsp:cNvSpPr/>
      </dsp:nvSpPr>
      <dsp:spPr>
        <a:xfrm>
          <a:off x="1424481" y="-144067"/>
          <a:ext cx="3662632" cy="3662632"/>
        </a:xfrm>
        <a:prstGeom prst="circularArrow">
          <a:avLst>
            <a:gd name="adj1" fmla="val 5544"/>
            <a:gd name="adj2" fmla="val 330680"/>
            <a:gd name="adj3" fmla="val 13788220"/>
            <a:gd name="adj4" fmla="val 17378486"/>
            <a:gd name="adj5" fmla="val 5757"/>
          </a:avLst>
        </a:prstGeom>
        <a:solidFill>
          <a:srgbClr val="0070C0"/>
        </a:solidFill>
        <a:ln>
          <a:noFill/>
        </a:ln>
        <a:effectLst/>
      </dsp:spPr>
      <dsp:style>
        <a:lnRef idx="0">
          <a:scrgbClr r="0" g="0" b="0"/>
        </a:lnRef>
        <a:fillRef idx="1">
          <a:scrgbClr r="0" g="0" b="0"/>
        </a:fillRef>
        <a:effectRef idx="0">
          <a:scrgbClr r="0" g="0" b="0"/>
        </a:effectRef>
        <a:fontRef idx="minor"/>
      </dsp:style>
    </dsp:sp>
    <dsp:sp modelId="{004A3E67-4321-4D68-B1B7-36B0EF51DDB0}">
      <dsp:nvSpPr>
        <dsp:cNvPr id="0" name=""/>
        <dsp:cNvSpPr/>
      </dsp:nvSpPr>
      <dsp:spPr>
        <a:xfrm>
          <a:off x="2568142" y="10067"/>
          <a:ext cx="1705972" cy="417601"/>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Need to publish</a:t>
          </a:r>
          <a:endParaRPr lang="en-GB" sz="1400" b="1" kern="1200" dirty="0">
            <a:solidFill>
              <a:schemeClr val="accent2"/>
            </a:solidFill>
            <a:latin typeface="Calibri" panose="020F0502020204030204"/>
            <a:ea typeface="+mn-ea"/>
            <a:cs typeface="+mn-cs"/>
          </a:endParaRPr>
        </a:p>
      </dsp:txBody>
      <dsp:txXfrm>
        <a:off x="2588528" y="30453"/>
        <a:ext cx="1665200" cy="376829"/>
      </dsp:txXfrm>
    </dsp:sp>
    <dsp:sp modelId="{F3CC26CA-B6F7-46F0-8B6C-FA83EC14FB5F}">
      <dsp:nvSpPr>
        <dsp:cNvPr id="0" name=""/>
        <dsp:cNvSpPr/>
      </dsp:nvSpPr>
      <dsp:spPr>
        <a:xfrm>
          <a:off x="3760798" y="750012"/>
          <a:ext cx="2555998" cy="37737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Dissemination of knowledge</a:t>
          </a:r>
          <a:endParaRPr lang="en-GB" sz="1400" b="1" kern="1200" dirty="0">
            <a:solidFill>
              <a:schemeClr val="accent2"/>
            </a:solidFill>
            <a:latin typeface="Calibri" panose="020F0502020204030204"/>
            <a:ea typeface="+mn-ea"/>
            <a:cs typeface="+mn-cs"/>
          </a:endParaRPr>
        </a:p>
      </dsp:txBody>
      <dsp:txXfrm>
        <a:off x="3779220" y="768434"/>
        <a:ext cx="2519154" cy="340526"/>
      </dsp:txXfrm>
    </dsp:sp>
    <dsp:sp modelId="{6798BDC0-764C-46D2-BDBC-7D93F128D142}">
      <dsp:nvSpPr>
        <dsp:cNvPr id="0" name=""/>
        <dsp:cNvSpPr/>
      </dsp:nvSpPr>
      <dsp:spPr>
        <a:xfrm>
          <a:off x="4363673" y="1660975"/>
          <a:ext cx="1233244" cy="392099"/>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Peer review</a:t>
          </a:r>
          <a:endParaRPr lang="en-GB" sz="1400" b="1" kern="1200" dirty="0">
            <a:solidFill>
              <a:schemeClr val="accent2"/>
            </a:solidFill>
            <a:latin typeface="Calibri" panose="020F0502020204030204"/>
            <a:ea typeface="+mn-ea"/>
            <a:cs typeface="+mn-cs"/>
          </a:endParaRPr>
        </a:p>
      </dsp:txBody>
      <dsp:txXfrm>
        <a:off x="4382814" y="1680116"/>
        <a:ext cx="1194962" cy="353817"/>
      </dsp:txXfrm>
    </dsp:sp>
    <dsp:sp modelId="{74ED2AB3-3545-4860-B1CF-FB73AB98515E}">
      <dsp:nvSpPr>
        <dsp:cNvPr id="0" name=""/>
        <dsp:cNvSpPr/>
      </dsp:nvSpPr>
      <dsp:spPr>
        <a:xfrm>
          <a:off x="1628279" y="2814524"/>
          <a:ext cx="1345356" cy="36530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Grant, Job</a:t>
          </a:r>
          <a:endParaRPr lang="en-GB" sz="1400" b="1" kern="1200" dirty="0">
            <a:solidFill>
              <a:schemeClr val="tx1"/>
            </a:solidFill>
            <a:latin typeface="Calibri" panose="020F0502020204030204"/>
            <a:ea typeface="+mn-ea"/>
            <a:cs typeface="+mn-cs"/>
          </a:endParaRPr>
        </a:p>
      </dsp:txBody>
      <dsp:txXfrm>
        <a:off x="1646112" y="2832357"/>
        <a:ext cx="1309690" cy="329641"/>
      </dsp:txXfrm>
    </dsp:sp>
    <dsp:sp modelId="{55B7DA84-491B-4D8B-BA02-8C64594BDB6B}">
      <dsp:nvSpPr>
        <dsp:cNvPr id="0" name=""/>
        <dsp:cNvSpPr/>
      </dsp:nvSpPr>
      <dsp:spPr>
        <a:xfrm>
          <a:off x="485118" y="2073627"/>
          <a:ext cx="2581304" cy="57600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 more grants, more papers</a:t>
          </a:r>
          <a:endParaRPr lang="en-GB" sz="1400" b="1" kern="1200" dirty="0">
            <a:solidFill>
              <a:schemeClr val="tx1"/>
            </a:solidFill>
            <a:latin typeface="Calibri" panose="020F0502020204030204"/>
            <a:ea typeface="+mn-ea"/>
            <a:cs typeface="+mn-cs"/>
          </a:endParaRPr>
        </a:p>
      </dsp:txBody>
      <dsp:txXfrm>
        <a:off x="513236" y="2101745"/>
        <a:ext cx="2525068" cy="519764"/>
      </dsp:txXfrm>
    </dsp:sp>
    <dsp:sp modelId="{73004C91-F439-45F9-AA20-6FED0581E8F2}">
      <dsp:nvSpPr>
        <dsp:cNvPr id="0" name=""/>
        <dsp:cNvSpPr/>
      </dsp:nvSpPr>
      <dsp:spPr>
        <a:xfrm>
          <a:off x="432580" y="1285835"/>
          <a:ext cx="2501910" cy="612001"/>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Career advancement </a:t>
          </a:r>
        </a:p>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jobs in research</a:t>
          </a:r>
          <a:endParaRPr lang="en-GB" sz="1400" b="1" kern="1200" dirty="0">
            <a:solidFill>
              <a:schemeClr val="tx1"/>
            </a:solidFill>
            <a:latin typeface="Calibri" panose="020F0502020204030204"/>
            <a:ea typeface="+mn-ea"/>
            <a:cs typeface="+mn-cs"/>
          </a:endParaRPr>
        </a:p>
      </dsp:txBody>
      <dsp:txXfrm>
        <a:off x="462455" y="1315710"/>
        <a:ext cx="2442160" cy="552251"/>
      </dsp:txXfrm>
    </dsp:sp>
    <dsp:sp modelId="{90942B6C-56F5-4379-86ED-497E48BAB587}">
      <dsp:nvSpPr>
        <dsp:cNvPr id="0" name=""/>
        <dsp:cNvSpPr/>
      </dsp:nvSpPr>
      <dsp:spPr>
        <a:xfrm>
          <a:off x="903653" y="748003"/>
          <a:ext cx="1744137" cy="359161"/>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a:t>
          </a:r>
          <a:endParaRPr lang="en-GB" sz="1400" b="1" kern="1200" dirty="0">
            <a:solidFill>
              <a:schemeClr val="tx1"/>
            </a:solidFill>
            <a:latin typeface="Calibri" panose="020F0502020204030204"/>
            <a:ea typeface="+mn-ea"/>
            <a:cs typeface="+mn-cs"/>
          </a:endParaRPr>
        </a:p>
      </dsp:txBody>
      <dsp:txXfrm>
        <a:off x="921186" y="765536"/>
        <a:ext cx="1709071" cy="324095"/>
      </dsp:txXfrm>
    </dsp:sp>
    <dsp:sp modelId="{4C8247C1-1A59-4D0D-9D6B-87F54BB8A0F6}">
      <dsp:nvSpPr>
        <dsp:cNvPr id="0" name=""/>
        <dsp:cNvSpPr/>
      </dsp:nvSpPr>
      <dsp:spPr>
        <a:xfrm>
          <a:off x="3407131" y="2662150"/>
          <a:ext cx="2055466" cy="386790"/>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Paper published</a:t>
          </a:r>
          <a:endParaRPr lang="en-GB" sz="1400" b="1" kern="1200" dirty="0">
            <a:solidFill>
              <a:schemeClr val="tx1"/>
            </a:solidFill>
            <a:latin typeface="Calibri" panose="020F0502020204030204"/>
            <a:ea typeface="+mn-ea"/>
            <a:cs typeface="+mn-cs"/>
          </a:endParaRPr>
        </a:p>
      </dsp:txBody>
      <dsp:txXfrm>
        <a:off x="3426013" y="2681032"/>
        <a:ext cx="2017702" cy="3490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38796-5F4C-4227-A752-4A8D8A84A2B0}">
      <dsp:nvSpPr>
        <dsp:cNvPr id="0" name=""/>
        <dsp:cNvSpPr/>
      </dsp:nvSpPr>
      <dsp:spPr>
        <a:xfrm>
          <a:off x="1424481" y="-144067"/>
          <a:ext cx="3662632" cy="3662632"/>
        </a:xfrm>
        <a:prstGeom prst="circularArrow">
          <a:avLst>
            <a:gd name="adj1" fmla="val 5544"/>
            <a:gd name="adj2" fmla="val 330680"/>
            <a:gd name="adj3" fmla="val 13788220"/>
            <a:gd name="adj4" fmla="val 17378486"/>
            <a:gd name="adj5" fmla="val 5757"/>
          </a:avLst>
        </a:prstGeom>
        <a:solidFill>
          <a:srgbClr val="5E2C72"/>
        </a:solidFill>
        <a:ln>
          <a:noFill/>
        </a:ln>
        <a:effectLst/>
      </dsp:spPr>
      <dsp:style>
        <a:lnRef idx="0">
          <a:scrgbClr r="0" g="0" b="0"/>
        </a:lnRef>
        <a:fillRef idx="1">
          <a:scrgbClr r="0" g="0" b="0"/>
        </a:fillRef>
        <a:effectRef idx="0">
          <a:scrgbClr r="0" g="0" b="0"/>
        </a:effectRef>
        <a:fontRef idx="minor"/>
      </dsp:style>
    </dsp:sp>
    <dsp:sp modelId="{004A3E67-4321-4D68-B1B7-36B0EF51DDB0}">
      <dsp:nvSpPr>
        <dsp:cNvPr id="0" name=""/>
        <dsp:cNvSpPr/>
      </dsp:nvSpPr>
      <dsp:spPr>
        <a:xfrm>
          <a:off x="2568142" y="10067"/>
          <a:ext cx="1705972" cy="417601"/>
        </a:xfrm>
        <a:prstGeom prst="roundRect">
          <a:avLst/>
        </a:prstGeom>
        <a:solidFill>
          <a:srgbClr val="D6B7E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Need to publish</a:t>
          </a:r>
          <a:endParaRPr lang="en-GB" sz="1400" b="1" kern="1200" dirty="0">
            <a:solidFill>
              <a:schemeClr val="accent2"/>
            </a:solidFill>
            <a:latin typeface="Calibri" panose="020F0502020204030204"/>
            <a:ea typeface="+mn-ea"/>
            <a:cs typeface="+mn-cs"/>
          </a:endParaRPr>
        </a:p>
      </dsp:txBody>
      <dsp:txXfrm>
        <a:off x="2588528" y="30453"/>
        <a:ext cx="1665200" cy="376829"/>
      </dsp:txXfrm>
    </dsp:sp>
    <dsp:sp modelId="{F3CC26CA-B6F7-46F0-8B6C-FA83EC14FB5F}">
      <dsp:nvSpPr>
        <dsp:cNvPr id="0" name=""/>
        <dsp:cNvSpPr/>
      </dsp:nvSpPr>
      <dsp:spPr>
        <a:xfrm>
          <a:off x="3760798" y="750012"/>
          <a:ext cx="2555998" cy="377370"/>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Dissemination of knowledge</a:t>
          </a:r>
          <a:endParaRPr lang="en-GB" sz="1400" b="1" kern="1200" dirty="0">
            <a:solidFill>
              <a:schemeClr val="accent2"/>
            </a:solidFill>
            <a:latin typeface="Calibri" panose="020F0502020204030204"/>
            <a:ea typeface="+mn-ea"/>
            <a:cs typeface="+mn-cs"/>
          </a:endParaRPr>
        </a:p>
      </dsp:txBody>
      <dsp:txXfrm>
        <a:off x="3779220" y="768434"/>
        <a:ext cx="2519154" cy="340526"/>
      </dsp:txXfrm>
    </dsp:sp>
    <dsp:sp modelId="{6798BDC0-764C-46D2-BDBC-7D93F128D142}">
      <dsp:nvSpPr>
        <dsp:cNvPr id="0" name=""/>
        <dsp:cNvSpPr/>
      </dsp:nvSpPr>
      <dsp:spPr>
        <a:xfrm>
          <a:off x="4305804" y="2192174"/>
          <a:ext cx="1233244" cy="392099"/>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Peer review</a:t>
          </a:r>
          <a:endParaRPr lang="en-GB" sz="1400" b="1" kern="1200" dirty="0">
            <a:solidFill>
              <a:schemeClr val="accent2"/>
            </a:solidFill>
            <a:latin typeface="Calibri" panose="020F0502020204030204"/>
            <a:ea typeface="+mn-ea"/>
            <a:cs typeface="+mn-cs"/>
          </a:endParaRPr>
        </a:p>
      </dsp:txBody>
      <dsp:txXfrm>
        <a:off x="4324945" y="2211315"/>
        <a:ext cx="1194962" cy="353817"/>
      </dsp:txXfrm>
    </dsp:sp>
    <dsp:sp modelId="{74ED2AB3-3545-4860-B1CF-FB73AB98515E}">
      <dsp:nvSpPr>
        <dsp:cNvPr id="0" name=""/>
        <dsp:cNvSpPr/>
      </dsp:nvSpPr>
      <dsp:spPr>
        <a:xfrm>
          <a:off x="1628279" y="2814524"/>
          <a:ext cx="1345356" cy="365307"/>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Grant, Job</a:t>
          </a:r>
          <a:endParaRPr lang="en-GB" sz="1400" b="1" kern="1200" dirty="0">
            <a:solidFill>
              <a:schemeClr val="tx1"/>
            </a:solidFill>
            <a:latin typeface="Calibri" panose="020F0502020204030204"/>
            <a:ea typeface="+mn-ea"/>
            <a:cs typeface="+mn-cs"/>
          </a:endParaRPr>
        </a:p>
      </dsp:txBody>
      <dsp:txXfrm>
        <a:off x="1646112" y="2832357"/>
        <a:ext cx="1309690" cy="329641"/>
      </dsp:txXfrm>
    </dsp:sp>
    <dsp:sp modelId="{55B7DA84-491B-4D8B-BA02-8C64594BDB6B}">
      <dsp:nvSpPr>
        <dsp:cNvPr id="0" name=""/>
        <dsp:cNvSpPr/>
      </dsp:nvSpPr>
      <dsp:spPr>
        <a:xfrm>
          <a:off x="485118" y="2073627"/>
          <a:ext cx="2581304" cy="576000"/>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 more grants, more papers</a:t>
          </a:r>
          <a:endParaRPr lang="en-GB" sz="1400" b="1" kern="1200" dirty="0">
            <a:solidFill>
              <a:schemeClr val="tx1"/>
            </a:solidFill>
            <a:latin typeface="Calibri" panose="020F0502020204030204"/>
            <a:ea typeface="+mn-ea"/>
            <a:cs typeface="+mn-cs"/>
          </a:endParaRPr>
        </a:p>
      </dsp:txBody>
      <dsp:txXfrm>
        <a:off x="513236" y="2101745"/>
        <a:ext cx="2525068" cy="519764"/>
      </dsp:txXfrm>
    </dsp:sp>
    <dsp:sp modelId="{73004C91-F439-45F9-AA20-6FED0581E8F2}">
      <dsp:nvSpPr>
        <dsp:cNvPr id="0" name=""/>
        <dsp:cNvSpPr/>
      </dsp:nvSpPr>
      <dsp:spPr>
        <a:xfrm>
          <a:off x="432580" y="1285835"/>
          <a:ext cx="2501910" cy="612001"/>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Career advancement </a:t>
          </a:r>
        </a:p>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jobs in research</a:t>
          </a:r>
          <a:endParaRPr lang="en-GB" sz="1400" b="1" kern="1200" dirty="0">
            <a:solidFill>
              <a:schemeClr val="tx1"/>
            </a:solidFill>
            <a:latin typeface="Calibri" panose="020F0502020204030204"/>
            <a:ea typeface="+mn-ea"/>
            <a:cs typeface="+mn-cs"/>
          </a:endParaRPr>
        </a:p>
      </dsp:txBody>
      <dsp:txXfrm>
        <a:off x="462455" y="1315710"/>
        <a:ext cx="2442160" cy="552251"/>
      </dsp:txXfrm>
    </dsp:sp>
    <dsp:sp modelId="{90942B6C-56F5-4379-86ED-497E48BAB587}">
      <dsp:nvSpPr>
        <dsp:cNvPr id="0" name=""/>
        <dsp:cNvSpPr/>
      </dsp:nvSpPr>
      <dsp:spPr>
        <a:xfrm>
          <a:off x="903653" y="748003"/>
          <a:ext cx="1744137" cy="359161"/>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a:t>
          </a:r>
          <a:endParaRPr lang="en-GB" sz="1400" b="1" kern="1200" dirty="0">
            <a:solidFill>
              <a:schemeClr val="tx1"/>
            </a:solidFill>
            <a:latin typeface="Calibri" panose="020F0502020204030204"/>
            <a:ea typeface="+mn-ea"/>
            <a:cs typeface="+mn-cs"/>
          </a:endParaRPr>
        </a:p>
      </dsp:txBody>
      <dsp:txXfrm>
        <a:off x="921186" y="765536"/>
        <a:ext cx="1709071" cy="324095"/>
      </dsp:txXfrm>
    </dsp:sp>
    <dsp:sp modelId="{4C8247C1-1A59-4D0D-9D6B-87F54BB8A0F6}">
      <dsp:nvSpPr>
        <dsp:cNvPr id="0" name=""/>
        <dsp:cNvSpPr/>
      </dsp:nvSpPr>
      <dsp:spPr>
        <a:xfrm>
          <a:off x="3402122" y="2883222"/>
          <a:ext cx="2055466" cy="386790"/>
        </a:xfrm>
        <a:prstGeom prst="roundRect">
          <a:avLst/>
        </a:prstGeom>
        <a:no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GB" sz="1400" b="1" kern="1200" dirty="0">
            <a:solidFill>
              <a:schemeClr val="tx1"/>
            </a:solidFill>
            <a:latin typeface="Calibri" panose="020F0502020204030204"/>
            <a:ea typeface="+mn-ea"/>
            <a:cs typeface="+mn-cs"/>
          </a:endParaRPr>
        </a:p>
      </dsp:txBody>
      <dsp:txXfrm>
        <a:off x="3421004" y="2902104"/>
        <a:ext cx="2017702" cy="3490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38796-5F4C-4227-A752-4A8D8A84A2B0}">
      <dsp:nvSpPr>
        <dsp:cNvPr id="0" name=""/>
        <dsp:cNvSpPr/>
      </dsp:nvSpPr>
      <dsp:spPr>
        <a:xfrm>
          <a:off x="1424481" y="-144067"/>
          <a:ext cx="3662632" cy="3662632"/>
        </a:xfrm>
        <a:prstGeom prst="circularArrow">
          <a:avLst>
            <a:gd name="adj1" fmla="val 5544"/>
            <a:gd name="adj2" fmla="val 330680"/>
            <a:gd name="adj3" fmla="val 13788220"/>
            <a:gd name="adj4" fmla="val 17378486"/>
            <a:gd name="adj5" fmla="val 5757"/>
          </a:avLst>
        </a:prstGeom>
        <a:solidFill>
          <a:srgbClr val="0070C0"/>
        </a:solidFill>
        <a:ln>
          <a:noFill/>
        </a:ln>
        <a:effectLst/>
      </dsp:spPr>
      <dsp:style>
        <a:lnRef idx="0">
          <a:scrgbClr r="0" g="0" b="0"/>
        </a:lnRef>
        <a:fillRef idx="1">
          <a:scrgbClr r="0" g="0" b="0"/>
        </a:fillRef>
        <a:effectRef idx="0">
          <a:scrgbClr r="0" g="0" b="0"/>
        </a:effectRef>
        <a:fontRef idx="minor"/>
      </dsp:style>
    </dsp:sp>
    <dsp:sp modelId="{004A3E67-4321-4D68-B1B7-36B0EF51DDB0}">
      <dsp:nvSpPr>
        <dsp:cNvPr id="0" name=""/>
        <dsp:cNvSpPr/>
      </dsp:nvSpPr>
      <dsp:spPr>
        <a:xfrm>
          <a:off x="2568142" y="10067"/>
          <a:ext cx="1705972" cy="417601"/>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Need to publish</a:t>
          </a:r>
          <a:endParaRPr lang="en-GB" sz="1400" b="1" kern="1200" dirty="0">
            <a:solidFill>
              <a:schemeClr val="accent2"/>
            </a:solidFill>
            <a:latin typeface="Calibri" panose="020F0502020204030204"/>
            <a:ea typeface="+mn-ea"/>
            <a:cs typeface="+mn-cs"/>
          </a:endParaRPr>
        </a:p>
      </dsp:txBody>
      <dsp:txXfrm>
        <a:off x="2588528" y="30453"/>
        <a:ext cx="1665200" cy="376829"/>
      </dsp:txXfrm>
    </dsp:sp>
    <dsp:sp modelId="{F3CC26CA-B6F7-46F0-8B6C-FA83EC14FB5F}">
      <dsp:nvSpPr>
        <dsp:cNvPr id="0" name=""/>
        <dsp:cNvSpPr/>
      </dsp:nvSpPr>
      <dsp:spPr>
        <a:xfrm>
          <a:off x="3760798" y="750012"/>
          <a:ext cx="2555998" cy="37737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Dissemination of knowledge</a:t>
          </a:r>
          <a:endParaRPr lang="en-GB" sz="1400" b="1" kern="1200" dirty="0">
            <a:solidFill>
              <a:schemeClr val="accent2"/>
            </a:solidFill>
            <a:latin typeface="Calibri" panose="020F0502020204030204"/>
            <a:ea typeface="+mn-ea"/>
            <a:cs typeface="+mn-cs"/>
          </a:endParaRPr>
        </a:p>
      </dsp:txBody>
      <dsp:txXfrm>
        <a:off x="3779220" y="768434"/>
        <a:ext cx="2519154" cy="340526"/>
      </dsp:txXfrm>
    </dsp:sp>
    <dsp:sp modelId="{6798BDC0-764C-46D2-BDBC-7D93F128D142}">
      <dsp:nvSpPr>
        <dsp:cNvPr id="0" name=""/>
        <dsp:cNvSpPr/>
      </dsp:nvSpPr>
      <dsp:spPr>
        <a:xfrm>
          <a:off x="4305804" y="2192174"/>
          <a:ext cx="1233244" cy="392099"/>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Peer review</a:t>
          </a:r>
          <a:endParaRPr lang="en-GB" sz="1400" b="1" kern="1200" dirty="0">
            <a:solidFill>
              <a:schemeClr val="accent2"/>
            </a:solidFill>
            <a:latin typeface="Calibri" panose="020F0502020204030204"/>
            <a:ea typeface="+mn-ea"/>
            <a:cs typeface="+mn-cs"/>
          </a:endParaRPr>
        </a:p>
      </dsp:txBody>
      <dsp:txXfrm>
        <a:off x="4324945" y="2211315"/>
        <a:ext cx="1194962" cy="353817"/>
      </dsp:txXfrm>
    </dsp:sp>
    <dsp:sp modelId="{74ED2AB3-3545-4860-B1CF-FB73AB98515E}">
      <dsp:nvSpPr>
        <dsp:cNvPr id="0" name=""/>
        <dsp:cNvSpPr/>
      </dsp:nvSpPr>
      <dsp:spPr>
        <a:xfrm>
          <a:off x="1628279" y="2814524"/>
          <a:ext cx="1345356" cy="36530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Grant, Job</a:t>
          </a:r>
          <a:endParaRPr lang="en-GB" sz="1400" b="1" kern="1200" dirty="0">
            <a:solidFill>
              <a:schemeClr val="tx1"/>
            </a:solidFill>
            <a:latin typeface="Calibri" panose="020F0502020204030204"/>
            <a:ea typeface="+mn-ea"/>
            <a:cs typeface="+mn-cs"/>
          </a:endParaRPr>
        </a:p>
      </dsp:txBody>
      <dsp:txXfrm>
        <a:off x="1646112" y="2832357"/>
        <a:ext cx="1309690" cy="329641"/>
      </dsp:txXfrm>
    </dsp:sp>
    <dsp:sp modelId="{55B7DA84-491B-4D8B-BA02-8C64594BDB6B}">
      <dsp:nvSpPr>
        <dsp:cNvPr id="0" name=""/>
        <dsp:cNvSpPr/>
      </dsp:nvSpPr>
      <dsp:spPr>
        <a:xfrm>
          <a:off x="485118" y="2073627"/>
          <a:ext cx="2581304" cy="57600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 more grants, more papers</a:t>
          </a:r>
          <a:endParaRPr lang="en-GB" sz="1400" b="1" kern="1200" dirty="0">
            <a:solidFill>
              <a:schemeClr val="tx1"/>
            </a:solidFill>
            <a:latin typeface="Calibri" panose="020F0502020204030204"/>
            <a:ea typeface="+mn-ea"/>
            <a:cs typeface="+mn-cs"/>
          </a:endParaRPr>
        </a:p>
      </dsp:txBody>
      <dsp:txXfrm>
        <a:off x="513236" y="2101745"/>
        <a:ext cx="2525068" cy="519764"/>
      </dsp:txXfrm>
    </dsp:sp>
    <dsp:sp modelId="{73004C91-F439-45F9-AA20-6FED0581E8F2}">
      <dsp:nvSpPr>
        <dsp:cNvPr id="0" name=""/>
        <dsp:cNvSpPr/>
      </dsp:nvSpPr>
      <dsp:spPr>
        <a:xfrm>
          <a:off x="432580" y="1285835"/>
          <a:ext cx="2501910" cy="612001"/>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Career advancement </a:t>
          </a:r>
        </a:p>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jobs in research</a:t>
          </a:r>
          <a:endParaRPr lang="en-GB" sz="1400" b="1" kern="1200" dirty="0">
            <a:solidFill>
              <a:schemeClr val="tx1"/>
            </a:solidFill>
            <a:latin typeface="Calibri" panose="020F0502020204030204"/>
            <a:ea typeface="+mn-ea"/>
            <a:cs typeface="+mn-cs"/>
          </a:endParaRPr>
        </a:p>
      </dsp:txBody>
      <dsp:txXfrm>
        <a:off x="462455" y="1315710"/>
        <a:ext cx="2442160" cy="552251"/>
      </dsp:txXfrm>
    </dsp:sp>
    <dsp:sp modelId="{90942B6C-56F5-4379-86ED-497E48BAB587}">
      <dsp:nvSpPr>
        <dsp:cNvPr id="0" name=""/>
        <dsp:cNvSpPr/>
      </dsp:nvSpPr>
      <dsp:spPr>
        <a:xfrm>
          <a:off x="903653" y="748003"/>
          <a:ext cx="1744137" cy="359161"/>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a:t>
          </a:r>
          <a:endParaRPr lang="en-GB" sz="1400" b="1" kern="1200" dirty="0">
            <a:solidFill>
              <a:schemeClr val="tx1"/>
            </a:solidFill>
            <a:latin typeface="Calibri" panose="020F0502020204030204"/>
            <a:ea typeface="+mn-ea"/>
            <a:cs typeface="+mn-cs"/>
          </a:endParaRPr>
        </a:p>
      </dsp:txBody>
      <dsp:txXfrm>
        <a:off x="921186" y="765536"/>
        <a:ext cx="1709071" cy="324095"/>
      </dsp:txXfrm>
    </dsp:sp>
    <dsp:sp modelId="{4C8247C1-1A59-4D0D-9D6B-87F54BB8A0F6}">
      <dsp:nvSpPr>
        <dsp:cNvPr id="0" name=""/>
        <dsp:cNvSpPr/>
      </dsp:nvSpPr>
      <dsp:spPr>
        <a:xfrm>
          <a:off x="3337687" y="2870493"/>
          <a:ext cx="2055466" cy="386790"/>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Paper published</a:t>
          </a:r>
          <a:endParaRPr lang="en-GB" sz="1400" b="1" kern="1200" dirty="0">
            <a:solidFill>
              <a:schemeClr val="tx1"/>
            </a:solidFill>
            <a:latin typeface="Calibri" panose="020F0502020204030204"/>
            <a:ea typeface="+mn-ea"/>
            <a:cs typeface="+mn-cs"/>
          </a:endParaRPr>
        </a:p>
      </dsp:txBody>
      <dsp:txXfrm>
        <a:off x="3356569" y="2889375"/>
        <a:ext cx="2017702" cy="3490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1034881" y="-32027"/>
          <a:ext cx="4426423" cy="4426423"/>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2545233" y="72112"/>
          <a:ext cx="1525674" cy="545598"/>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Question</a:t>
          </a:r>
        </a:p>
      </dsp:txBody>
      <dsp:txXfrm>
        <a:off x="2571867" y="98746"/>
        <a:ext cx="1472406" cy="492330"/>
      </dsp:txXfrm>
    </dsp:sp>
    <dsp:sp modelId="{F3CC26CA-B6F7-46F0-8B6C-FA83EC14FB5F}">
      <dsp:nvSpPr>
        <dsp:cNvPr id="0" name=""/>
        <dsp:cNvSpPr/>
      </dsp:nvSpPr>
      <dsp:spPr>
        <a:xfrm>
          <a:off x="4499882" y="826164"/>
          <a:ext cx="2174432" cy="645615"/>
        </a:xfrm>
        <a:prstGeom prst="round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bg2"/>
            </a:solidFill>
            <a:latin typeface="Calibri" panose="020F0502020204030204"/>
            <a:ea typeface="+mn-ea"/>
            <a:cs typeface="+mn-cs"/>
          </a:endParaRPr>
        </a:p>
      </dsp:txBody>
      <dsp:txXfrm>
        <a:off x="4531398" y="857680"/>
        <a:ext cx="2111400" cy="582583"/>
      </dsp:txXfrm>
    </dsp:sp>
    <dsp:sp modelId="{6798BDC0-764C-46D2-BDBC-7D93F128D142}">
      <dsp:nvSpPr>
        <dsp:cNvPr id="0" name=""/>
        <dsp:cNvSpPr/>
      </dsp:nvSpPr>
      <dsp:spPr>
        <a:xfrm>
          <a:off x="4818778" y="2349681"/>
          <a:ext cx="1638584" cy="658034"/>
        </a:xfrm>
        <a:prstGeom prst="round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bg2"/>
            </a:solidFill>
            <a:latin typeface="Calibri" panose="020F0502020204030204"/>
            <a:ea typeface="+mn-ea"/>
            <a:cs typeface="+mn-cs"/>
          </a:endParaRPr>
        </a:p>
      </dsp:txBody>
      <dsp:txXfrm>
        <a:off x="4850901" y="2381804"/>
        <a:ext cx="1574338" cy="593788"/>
      </dsp:txXfrm>
    </dsp:sp>
    <dsp:sp modelId="{9E7F821B-FB82-4BF9-95B8-7EDE6B0A5EFC}">
      <dsp:nvSpPr>
        <dsp:cNvPr id="0" name=""/>
        <dsp:cNvSpPr/>
      </dsp:nvSpPr>
      <dsp:spPr>
        <a:xfrm>
          <a:off x="3662573" y="3492208"/>
          <a:ext cx="1874044" cy="545598"/>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Experiment</a:t>
          </a:r>
        </a:p>
      </dsp:txBody>
      <dsp:txXfrm>
        <a:off x="3689207" y="3518842"/>
        <a:ext cx="1820776" cy="492330"/>
      </dsp:txXfrm>
    </dsp:sp>
    <dsp:sp modelId="{969DB06A-236A-4DAF-956A-3AC571125ABE}">
      <dsp:nvSpPr>
        <dsp:cNvPr id="0" name=""/>
        <dsp:cNvSpPr/>
      </dsp:nvSpPr>
      <dsp:spPr>
        <a:xfrm>
          <a:off x="983303" y="3466790"/>
          <a:ext cx="1903035" cy="518512"/>
        </a:xfrm>
        <a:prstGeom prst="round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bg2"/>
            </a:solidFill>
            <a:latin typeface="Calibri" panose="020F0502020204030204"/>
            <a:ea typeface="+mn-ea"/>
            <a:cs typeface="+mn-cs"/>
          </a:endParaRPr>
        </a:p>
      </dsp:txBody>
      <dsp:txXfrm>
        <a:off x="1008615" y="3492102"/>
        <a:ext cx="1852411" cy="467888"/>
      </dsp:txXfrm>
    </dsp:sp>
    <dsp:sp modelId="{D81E7D49-15B7-4354-A176-5A59A9D4BDE5}">
      <dsp:nvSpPr>
        <dsp:cNvPr id="0" name=""/>
        <dsp:cNvSpPr/>
      </dsp:nvSpPr>
      <dsp:spPr>
        <a:xfrm>
          <a:off x="258895" y="2293411"/>
          <a:ext cx="1522235" cy="565581"/>
        </a:xfrm>
        <a:prstGeom prst="roundRect">
          <a:avLst/>
        </a:prstGeom>
        <a:no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bg2"/>
            </a:solidFill>
            <a:latin typeface="Calibri" panose="020F0502020204030204"/>
            <a:ea typeface="+mn-ea"/>
            <a:cs typeface="+mn-cs"/>
          </a:endParaRPr>
        </a:p>
      </dsp:txBody>
      <dsp:txXfrm>
        <a:off x="286504" y="2321020"/>
        <a:ext cx="1467017" cy="510363"/>
      </dsp:txXfrm>
    </dsp:sp>
    <dsp:sp modelId="{4C8247C1-1A59-4D0D-9D6B-87F54BB8A0F6}">
      <dsp:nvSpPr>
        <dsp:cNvPr id="0" name=""/>
        <dsp:cNvSpPr/>
      </dsp:nvSpPr>
      <dsp:spPr>
        <a:xfrm>
          <a:off x="628588" y="812459"/>
          <a:ext cx="1363996" cy="652904"/>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Results</a:t>
          </a:r>
        </a:p>
      </dsp:txBody>
      <dsp:txXfrm>
        <a:off x="660460" y="844331"/>
        <a:ext cx="1300252" cy="589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736292" y="-24215"/>
          <a:ext cx="3233598" cy="323359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1853263" y="51070"/>
          <a:ext cx="1087286" cy="388826"/>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Question</a:t>
          </a:r>
        </a:p>
      </dsp:txBody>
      <dsp:txXfrm>
        <a:off x="1872244" y="70051"/>
        <a:ext cx="1049324" cy="350864"/>
      </dsp:txXfrm>
    </dsp:sp>
    <dsp:sp modelId="{F3CC26CA-B6F7-46F0-8B6C-FA83EC14FB5F}">
      <dsp:nvSpPr>
        <dsp:cNvPr id="0" name=""/>
        <dsp:cNvSpPr/>
      </dsp:nvSpPr>
      <dsp:spPr>
        <a:xfrm>
          <a:off x="2797525" y="593691"/>
          <a:ext cx="2083511" cy="816837"/>
        </a:xfrm>
        <a:prstGeom prst="roundRect">
          <a:avLst/>
        </a:prstGeom>
        <a:solidFill>
          <a:srgbClr val="FFDDB3"/>
        </a:solidFill>
        <a:ln w="19050" cap="flat" cmpd="sng" algn="ctr">
          <a:solidFill>
            <a:srgbClr val="E68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Calibri" panose="020F0502020204030204"/>
              <a:ea typeface="+mn-ea"/>
              <a:cs typeface="+mn-cs"/>
            </a:rPr>
            <a:t>Experimental Design</a:t>
          </a:r>
        </a:p>
      </dsp:txBody>
      <dsp:txXfrm>
        <a:off x="2837400" y="633566"/>
        <a:ext cx="2003761" cy="737087"/>
      </dsp:txXfrm>
    </dsp:sp>
    <dsp:sp modelId="{6798BDC0-764C-46D2-BDBC-7D93F128D142}">
      <dsp:nvSpPr>
        <dsp:cNvPr id="0" name=""/>
        <dsp:cNvSpPr/>
      </dsp:nvSpPr>
      <dsp:spPr>
        <a:xfrm>
          <a:off x="3147832" y="1736429"/>
          <a:ext cx="1167753" cy="385293"/>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Sample Size</a:t>
          </a:r>
        </a:p>
      </dsp:txBody>
      <dsp:txXfrm>
        <a:off x="3166640" y="1755237"/>
        <a:ext cx="1130137" cy="347677"/>
      </dsp:txXfrm>
    </dsp:sp>
    <dsp:sp modelId="{9E7F821B-FB82-4BF9-95B8-7EDE6B0A5EFC}">
      <dsp:nvSpPr>
        <dsp:cNvPr id="0" name=""/>
        <dsp:cNvSpPr/>
      </dsp:nvSpPr>
      <dsp:spPr>
        <a:xfrm>
          <a:off x="2590139" y="2463396"/>
          <a:ext cx="1335556" cy="388826"/>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t>
          </a:r>
        </a:p>
      </dsp:txBody>
      <dsp:txXfrm>
        <a:off x="2609120" y="2482377"/>
        <a:ext cx="1297594" cy="350864"/>
      </dsp:txXfrm>
    </dsp:sp>
    <dsp:sp modelId="{969DB06A-236A-4DAF-956A-3AC571125ABE}">
      <dsp:nvSpPr>
        <dsp:cNvPr id="0" name=""/>
        <dsp:cNvSpPr/>
      </dsp:nvSpPr>
      <dsp:spPr>
        <a:xfrm>
          <a:off x="705875" y="2477604"/>
          <a:ext cx="1583365" cy="390311"/>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Exploration</a:t>
          </a:r>
        </a:p>
      </dsp:txBody>
      <dsp:txXfrm>
        <a:off x="724928" y="2496657"/>
        <a:ext cx="1545259" cy="352205"/>
      </dsp:txXfrm>
    </dsp:sp>
    <dsp:sp modelId="{D81E7D49-15B7-4354-A176-5A59A9D4BDE5}">
      <dsp:nvSpPr>
        <dsp:cNvPr id="0" name=""/>
        <dsp:cNvSpPr/>
      </dsp:nvSpPr>
      <dsp:spPr>
        <a:xfrm>
          <a:off x="247459" y="1707632"/>
          <a:ext cx="1347141" cy="379422"/>
        </a:xfrm>
        <a:prstGeom prst="roundRect">
          <a:avLst/>
        </a:prstGeom>
        <a:solidFill>
          <a:schemeClr val="accent1">
            <a:lumMod val="40000"/>
            <a:lumOff val="6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Analysis</a:t>
          </a:r>
        </a:p>
      </dsp:txBody>
      <dsp:txXfrm>
        <a:off x="265981" y="1726154"/>
        <a:ext cx="1310097" cy="342378"/>
      </dsp:txXfrm>
    </dsp:sp>
    <dsp:sp modelId="{4C8247C1-1A59-4D0D-9D6B-87F54BB8A0F6}">
      <dsp:nvSpPr>
        <dsp:cNvPr id="0" name=""/>
        <dsp:cNvSpPr/>
      </dsp:nvSpPr>
      <dsp:spPr>
        <a:xfrm>
          <a:off x="608366" y="760749"/>
          <a:ext cx="972065" cy="388826"/>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Results</a:t>
          </a:r>
        </a:p>
      </dsp:txBody>
      <dsp:txXfrm>
        <a:off x="627347" y="779730"/>
        <a:ext cx="934103" cy="3508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4530F-61F0-40ED-BC56-A4A8061BF488}">
      <dsp:nvSpPr>
        <dsp:cNvPr id="0" name=""/>
        <dsp:cNvSpPr/>
      </dsp:nvSpPr>
      <dsp:spPr>
        <a:xfrm>
          <a:off x="0" y="840779"/>
          <a:ext cx="1985367" cy="2382440"/>
        </a:xfrm>
        <a:prstGeom prst="roundRect">
          <a:avLst>
            <a:gd name="adj" fmla="val 5000"/>
          </a:avLst>
        </a:prstGeom>
        <a:solidFill>
          <a:srgbClr val="00AEE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GB" sz="2300" kern="1200" dirty="0"/>
            <a:t> </a:t>
          </a:r>
        </a:p>
      </dsp:txBody>
      <dsp:txXfrm rot="16200000">
        <a:off x="-778263" y="1619043"/>
        <a:ext cx="1953601" cy="397073"/>
      </dsp:txXfrm>
    </dsp:sp>
    <dsp:sp modelId="{537766ED-0CBD-4F80-9F7F-0CDF5C4FE942}">
      <dsp:nvSpPr>
        <dsp:cNvPr id="0" name=""/>
        <dsp:cNvSpPr/>
      </dsp:nvSpPr>
      <dsp:spPr>
        <a:xfrm>
          <a:off x="397073" y="840779"/>
          <a:ext cx="1479098" cy="23824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74320" rIns="0" bIns="0" numCol="1" spcCol="1270" anchor="ctr" anchorCtr="0">
          <a:noAutofit/>
        </a:bodyPr>
        <a:lstStyle/>
        <a:p>
          <a:pPr marL="0" lvl="0" indent="0" algn="ctr" defTabSz="3556000">
            <a:lnSpc>
              <a:spcPct val="90000"/>
            </a:lnSpc>
            <a:spcBef>
              <a:spcPct val="0"/>
            </a:spcBef>
            <a:spcAft>
              <a:spcPct val="35000"/>
            </a:spcAft>
            <a:buNone/>
          </a:pPr>
          <a:r>
            <a:rPr lang="en-GB" sz="8000" kern="1200" dirty="0"/>
            <a:t>2</a:t>
          </a:r>
        </a:p>
      </dsp:txBody>
      <dsp:txXfrm>
        <a:off x="397073" y="840779"/>
        <a:ext cx="1479098" cy="2382440"/>
      </dsp:txXfrm>
    </dsp:sp>
    <dsp:sp modelId="{2DB970C3-3BF0-4155-9767-FF64596E8F30}">
      <dsp:nvSpPr>
        <dsp:cNvPr id="0" name=""/>
        <dsp:cNvSpPr/>
      </dsp:nvSpPr>
      <dsp:spPr>
        <a:xfrm>
          <a:off x="2055316" y="840779"/>
          <a:ext cx="1985367" cy="2382440"/>
        </a:xfrm>
        <a:prstGeom prst="roundRect">
          <a:avLst>
            <a:gd name="adj" fmla="val 5000"/>
          </a:avLst>
        </a:prstGeom>
        <a:solidFill>
          <a:srgbClr val="00AEE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GB" sz="2300" kern="1200" dirty="0"/>
            <a:t> </a:t>
          </a:r>
        </a:p>
      </dsp:txBody>
      <dsp:txXfrm rot="16200000">
        <a:off x="1277052" y="1619043"/>
        <a:ext cx="1953601" cy="397073"/>
      </dsp:txXfrm>
    </dsp:sp>
    <dsp:sp modelId="{5FA69AB9-8202-44E6-BFCA-2FD1C9D797A1}">
      <dsp:nvSpPr>
        <dsp:cNvPr id="0" name=""/>
        <dsp:cNvSpPr/>
      </dsp:nvSpPr>
      <dsp:spPr>
        <a:xfrm rot="5400000">
          <a:off x="1890224" y="2733758"/>
          <a:ext cx="350036" cy="297805"/>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D055FF-451E-4024-8836-CBED97A2BAD4}">
      <dsp:nvSpPr>
        <dsp:cNvPr id="0" name=""/>
        <dsp:cNvSpPr/>
      </dsp:nvSpPr>
      <dsp:spPr>
        <a:xfrm>
          <a:off x="2452389" y="840779"/>
          <a:ext cx="1479098" cy="23824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74320" rIns="0" bIns="0" numCol="1" spcCol="1270" anchor="ctr" anchorCtr="0">
          <a:noAutofit/>
        </a:bodyPr>
        <a:lstStyle/>
        <a:p>
          <a:pPr marL="0" lvl="0" indent="0" algn="ctr" defTabSz="3556000">
            <a:lnSpc>
              <a:spcPct val="90000"/>
            </a:lnSpc>
            <a:spcBef>
              <a:spcPct val="0"/>
            </a:spcBef>
            <a:spcAft>
              <a:spcPct val="35000"/>
            </a:spcAft>
            <a:buNone/>
          </a:pPr>
          <a:r>
            <a:rPr lang="en-GB" sz="8000" kern="1200" dirty="0"/>
            <a:t>4</a:t>
          </a:r>
        </a:p>
      </dsp:txBody>
      <dsp:txXfrm>
        <a:off x="2452389" y="840779"/>
        <a:ext cx="1479098" cy="2382440"/>
      </dsp:txXfrm>
    </dsp:sp>
    <dsp:sp modelId="{A91737F6-0D15-4D04-A887-4606C77D608C}">
      <dsp:nvSpPr>
        <dsp:cNvPr id="0" name=""/>
        <dsp:cNvSpPr/>
      </dsp:nvSpPr>
      <dsp:spPr>
        <a:xfrm>
          <a:off x="4110171" y="840779"/>
          <a:ext cx="1985367" cy="2382440"/>
        </a:xfrm>
        <a:prstGeom prst="roundRect">
          <a:avLst>
            <a:gd name="adj" fmla="val 5000"/>
          </a:avLst>
        </a:prstGeom>
        <a:solidFill>
          <a:srgbClr val="00AEE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GB" sz="2300" kern="1200" dirty="0"/>
            <a:t> </a:t>
          </a:r>
        </a:p>
      </dsp:txBody>
      <dsp:txXfrm rot="16200000">
        <a:off x="3331907" y="1619043"/>
        <a:ext cx="1953601" cy="397073"/>
      </dsp:txXfrm>
    </dsp:sp>
    <dsp:sp modelId="{9FEC8958-CFD5-4C43-903C-939E311F38D1}">
      <dsp:nvSpPr>
        <dsp:cNvPr id="0" name=""/>
        <dsp:cNvSpPr/>
      </dsp:nvSpPr>
      <dsp:spPr>
        <a:xfrm rot="5400000">
          <a:off x="3945079" y="2733758"/>
          <a:ext cx="350036" cy="297805"/>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F25A5B-9DE7-44E1-A647-8A7B370888A5}">
      <dsp:nvSpPr>
        <dsp:cNvPr id="0" name=""/>
        <dsp:cNvSpPr/>
      </dsp:nvSpPr>
      <dsp:spPr>
        <a:xfrm>
          <a:off x="4507244" y="840779"/>
          <a:ext cx="1479098" cy="23824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74320" rIns="0" bIns="0" numCol="1" spcCol="1270" anchor="ctr" anchorCtr="0">
          <a:noAutofit/>
        </a:bodyPr>
        <a:lstStyle/>
        <a:p>
          <a:pPr marL="0" lvl="0" indent="0" algn="ctr" defTabSz="3556000">
            <a:lnSpc>
              <a:spcPct val="90000"/>
            </a:lnSpc>
            <a:spcBef>
              <a:spcPct val="0"/>
            </a:spcBef>
            <a:spcAft>
              <a:spcPct val="35000"/>
            </a:spcAft>
            <a:buNone/>
          </a:pPr>
          <a:r>
            <a:rPr lang="en-GB" sz="8000" kern="1200" dirty="0"/>
            <a:t>8</a:t>
          </a:r>
        </a:p>
      </dsp:txBody>
      <dsp:txXfrm>
        <a:off x="4507244" y="840779"/>
        <a:ext cx="1479098" cy="23824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620193" y="-41256"/>
          <a:ext cx="3234618" cy="323461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1737658" y="34045"/>
          <a:ext cx="1087346" cy="38884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Question</a:t>
          </a:r>
        </a:p>
      </dsp:txBody>
      <dsp:txXfrm>
        <a:off x="1756640" y="53027"/>
        <a:ext cx="1049382" cy="350883"/>
      </dsp:txXfrm>
    </dsp:sp>
    <dsp:sp modelId="{F3CC26CA-B6F7-46F0-8B6C-FA83EC14FB5F}">
      <dsp:nvSpPr>
        <dsp:cNvPr id="0" name=""/>
        <dsp:cNvSpPr/>
      </dsp:nvSpPr>
      <dsp:spPr>
        <a:xfrm>
          <a:off x="2755850" y="728891"/>
          <a:ext cx="1936622" cy="512886"/>
        </a:xfrm>
        <a:prstGeom prst="roundRect">
          <a:avLst/>
        </a:prstGeom>
        <a:solidFill>
          <a:schemeClr val="accent1">
            <a:lumMod val="40000"/>
            <a:lumOff val="6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Experimental Design</a:t>
          </a:r>
        </a:p>
      </dsp:txBody>
      <dsp:txXfrm>
        <a:off x="2780887" y="753928"/>
        <a:ext cx="1886548" cy="462812"/>
      </dsp:txXfrm>
    </dsp:sp>
    <dsp:sp modelId="{6798BDC0-764C-46D2-BDBC-7D93F128D142}">
      <dsp:nvSpPr>
        <dsp:cNvPr id="0" name=""/>
        <dsp:cNvSpPr/>
      </dsp:nvSpPr>
      <dsp:spPr>
        <a:xfrm>
          <a:off x="2626378" y="1482542"/>
          <a:ext cx="1980366" cy="734411"/>
        </a:xfrm>
        <a:prstGeom prst="roundRect">
          <a:avLst/>
        </a:prstGeom>
        <a:solidFill>
          <a:srgbClr val="A9DA74"/>
        </a:solidFill>
        <a:ln w="19050" cap="flat" cmpd="sng" algn="ctr">
          <a:solidFill>
            <a:srgbClr val="5380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Calibri" panose="020F0502020204030204"/>
              <a:ea typeface="+mn-ea"/>
              <a:cs typeface="+mn-cs"/>
            </a:rPr>
            <a:t>Sample Size</a:t>
          </a:r>
        </a:p>
      </dsp:txBody>
      <dsp:txXfrm>
        <a:off x="2662229" y="1518393"/>
        <a:ext cx="1908664" cy="662709"/>
      </dsp:txXfrm>
    </dsp:sp>
    <dsp:sp modelId="{9E7F821B-FB82-4BF9-95B8-7EDE6B0A5EFC}">
      <dsp:nvSpPr>
        <dsp:cNvPr id="0" name=""/>
        <dsp:cNvSpPr/>
      </dsp:nvSpPr>
      <dsp:spPr>
        <a:xfrm>
          <a:off x="2474799" y="2438404"/>
          <a:ext cx="1335629" cy="406304"/>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t>
          </a:r>
        </a:p>
      </dsp:txBody>
      <dsp:txXfrm>
        <a:off x="2494633" y="2458238"/>
        <a:ext cx="1295961" cy="366636"/>
      </dsp:txXfrm>
    </dsp:sp>
    <dsp:sp modelId="{969DB06A-236A-4DAF-956A-3AC571125ABE}">
      <dsp:nvSpPr>
        <dsp:cNvPr id="0" name=""/>
        <dsp:cNvSpPr/>
      </dsp:nvSpPr>
      <dsp:spPr>
        <a:xfrm>
          <a:off x="564504" y="2427162"/>
          <a:ext cx="1634390" cy="458698"/>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Exploration</a:t>
          </a:r>
        </a:p>
      </dsp:txBody>
      <dsp:txXfrm>
        <a:off x="586896" y="2449554"/>
        <a:ext cx="1589606" cy="413914"/>
      </dsp:txXfrm>
    </dsp:sp>
    <dsp:sp modelId="{D81E7D49-15B7-4354-A176-5A59A9D4BDE5}">
      <dsp:nvSpPr>
        <dsp:cNvPr id="0" name=""/>
        <dsp:cNvSpPr/>
      </dsp:nvSpPr>
      <dsp:spPr>
        <a:xfrm>
          <a:off x="165413" y="1605075"/>
          <a:ext cx="1313693" cy="507843"/>
        </a:xfrm>
        <a:prstGeom prst="roundRect">
          <a:avLst/>
        </a:prstGeom>
        <a:solidFill>
          <a:schemeClr val="accent1">
            <a:lumMod val="40000"/>
            <a:lumOff val="6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Analysis</a:t>
          </a:r>
        </a:p>
      </dsp:txBody>
      <dsp:txXfrm>
        <a:off x="190204" y="1629866"/>
        <a:ext cx="1264111" cy="458261"/>
      </dsp:txXfrm>
    </dsp:sp>
    <dsp:sp modelId="{4C8247C1-1A59-4D0D-9D6B-87F54BB8A0F6}">
      <dsp:nvSpPr>
        <dsp:cNvPr id="0" name=""/>
        <dsp:cNvSpPr/>
      </dsp:nvSpPr>
      <dsp:spPr>
        <a:xfrm>
          <a:off x="492354" y="743949"/>
          <a:ext cx="972118" cy="388847"/>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Results</a:t>
          </a:r>
        </a:p>
      </dsp:txBody>
      <dsp:txXfrm>
        <a:off x="511336" y="762931"/>
        <a:ext cx="934154" cy="3508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770240" y="-141752"/>
          <a:ext cx="3234618" cy="323461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1887705" y="-66451"/>
          <a:ext cx="1087346" cy="38884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Question</a:t>
          </a:r>
        </a:p>
      </dsp:txBody>
      <dsp:txXfrm>
        <a:off x="1906687" y="-47469"/>
        <a:ext cx="1049382" cy="350883"/>
      </dsp:txXfrm>
    </dsp:sp>
    <dsp:sp modelId="{F3CC26CA-B6F7-46F0-8B6C-FA83EC14FB5F}">
      <dsp:nvSpPr>
        <dsp:cNvPr id="0" name=""/>
        <dsp:cNvSpPr/>
      </dsp:nvSpPr>
      <dsp:spPr>
        <a:xfrm>
          <a:off x="2905896" y="683043"/>
          <a:ext cx="1936622" cy="403589"/>
        </a:xfrm>
        <a:prstGeom prst="roundRect">
          <a:avLst/>
        </a:prstGeom>
        <a:solidFill>
          <a:schemeClr val="accent1">
            <a:lumMod val="40000"/>
            <a:lumOff val="6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Experimental Design</a:t>
          </a:r>
        </a:p>
      </dsp:txBody>
      <dsp:txXfrm>
        <a:off x="2925598" y="702745"/>
        <a:ext cx="1897218" cy="364185"/>
      </dsp:txXfrm>
    </dsp:sp>
    <dsp:sp modelId="{6798BDC0-764C-46D2-BDBC-7D93F128D142}">
      <dsp:nvSpPr>
        <dsp:cNvPr id="0" name=""/>
        <dsp:cNvSpPr/>
      </dsp:nvSpPr>
      <dsp:spPr>
        <a:xfrm>
          <a:off x="3176994" y="1446162"/>
          <a:ext cx="1167816" cy="46898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Sample Size</a:t>
          </a:r>
        </a:p>
      </dsp:txBody>
      <dsp:txXfrm>
        <a:off x="3199888" y="1469056"/>
        <a:ext cx="1122028" cy="423192"/>
      </dsp:txXfrm>
    </dsp:sp>
    <dsp:sp modelId="{9E7F821B-FB82-4BF9-95B8-7EDE6B0A5EFC}">
      <dsp:nvSpPr>
        <dsp:cNvPr id="0" name=""/>
        <dsp:cNvSpPr/>
      </dsp:nvSpPr>
      <dsp:spPr>
        <a:xfrm>
          <a:off x="2710572" y="2289481"/>
          <a:ext cx="1335629" cy="38884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t>
          </a:r>
        </a:p>
      </dsp:txBody>
      <dsp:txXfrm>
        <a:off x="2729554" y="2308463"/>
        <a:ext cx="1297665" cy="350883"/>
      </dsp:txXfrm>
    </dsp:sp>
    <dsp:sp modelId="{969DB06A-236A-4DAF-956A-3AC571125ABE}">
      <dsp:nvSpPr>
        <dsp:cNvPr id="0" name=""/>
        <dsp:cNvSpPr/>
      </dsp:nvSpPr>
      <dsp:spPr>
        <a:xfrm>
          <a:off x="381333" y="1885608"/>
          <a:ext cx="2022709" cy="860685"/>
        </a:xfrm>
        <a:prstGeom prst="roundRect">
          <a:avLst/>
        </a:prstGeom>
        <a:solidFill>
          <a:srgbClr val="EB91D8"/>
        </a:solidFill>
        <a:ln w="19050" cap="flat" cmpd="sng" algn="ctr">
          <a:solidFill>
            <a:srgbClr val="AC208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Calibri" panose="020F0502020204030204"/>
              <a:ea typeface="+mn-ea"/>
              <a:cs typeface="+mn-cs"/>
            </a:rPr>
            <a:t>Data Exploration</a:t>
          </a:r>
        </a:p>
      </dsp:txBody>
      <dsp:txXfrm>
        <a:off x="423348" y="1927623"/>
        <a:ext cx="1938679" cy="776655"/>
      </dsp:txXfrm>
    </dsp:sp>
    <dsp:sp modelId="{D81E7D49-15B7-4354-A176-5A59A9D4BDE5}">
      <dsp:nvSpPr>
        <dsp:cNvPr id="0" name=""/>
        <dsp:cNvSpPr/>
      </dsp:nvSpPr>
      <dsp:spPr>
        <a:xfrm>
          <a:off x="303578" y="1216175"/>
          <a:ext cx="1337433" cy="387328"/>
        </a:xfrm>
        <a:prstGeom prst="roundRect">
          <a:avLst/>
        </a:prstGeom>
        <a:solidFill>
          <a:schemeClr val="accent1">
            <a:lumMod val="40000"/>
            <a:lumOff val="6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Analysis</a:t>
          </a:r>
        </a:p>
      </dsp:txBody>
      <dsp:txXfrm>
        <a:off x="322486" y="1235083"/>
        <a:ext cx="1299617" cy="349512"/>
      </dsp:txXfrm>
    </dsp:sp>
    <dsp:sp modelId="{4C8247C1-1A59-4D0D-9D6B-87F54BB8A0F6}">
      <dsp:nvSpPr>
        <dsp:cNvPr id="0" name=""/>
        <dsp:cNvSpPr/>
      </dsp:nvSpPr>
      <dsp:spPr>
        <a:xfrm>
          <a:off x="710982" y="494869"/>
          <a:ext cx="972118" cy="38884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Results</a:t>
          </a:r>
        </a:p>
      </dsp:txBody>
      <dsp:txXfrm>
        <a:off x="729964" y="513851"/>
        <a:ext cx="934154" cy="3508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885670" y="-23793"/>
          <a:ext cx="3234618" cy="323461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2003135" y="51508"/>
          <a:ext cx="1087346" cy="38884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Question</a:t>
          </a:r>
        </a:p>
      </dsp:txBody>
      <dsp:txXfrm>
        <a:off x="2022117" y="70490"/>
        <a:ext cx="1049382" cy="350883"/>
      </dsp:txXfrm>
    </dsp:sp>
    <dsp:sp modelId="{F3CC26CA-B6F7-46F0-8B6C-FA83EC14FB5F}">
      <dsp:nvSpPr>
        <dsp:cNvPr id="0" name=""/>
        <dsp:cNvSpPr/>
      </dsp:nvSpPr>
      <dsp:spPr>
        <a:xfrm>
          <a:off x="2959377" y="801002"/>
          <a:ext cx="1936622" cy="403589"/>
        </a:xfrm>
        <a:prstGeom prst="roundRect">
          <a:avLst/>
        </a:prstGeom>
        <a:solidFill>
          <a:schemeClr val="accent1">
            <a:lumMod val="40000"/>
            <a:lumOff val="6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Experimental Design</a:t>
          </a:r>
        </a:p>
      </dsp:txBody>
      <dsp:txXfrm>
        <a:off x="2979079" y="820704"/>
        <a:ext cx="1897218" cy="364185"/>
      </dsp:txXfrm>
    </dsp:sp>
    <dsp:sp modelId="{6798BDC0-764C-46D2-BDBC-7D93F128D142}">
      <dsp:nvSpPr>
        <dsp:cNvPr id="0" name=""/>
        <dsp:cNvSpPr/>
      </dsp:nvSpPr>
      <dsp:spPr>
        <a:xfrm>
          <a:off x="3292425" y="1564122"/>
          <a:ext cx="1167816" cy="46898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Sample Size</a:t>
          </a:r>
        </a:p>
      </dsp:txBody>
      <dsp:txXfrm>
        <a:off x="3315319" y="1587016"/>
        <a:ext cx="1122028" cy="423192"/>
      </dsp:txXfrm>
    </dsp:sp>
    <dsp:sp modelId="{9E7F821B-FB82-4BF9-95B8-7EDE6B0A5EFC}">
      <dsp:nvSpPr>
        <dsp:cNvPr id="0" name=""/>
        <dsp:cNvSpPr/>
      </dsp:nvSpPr>
      <dsp:spPr>
        <a:xfrm>
          <a:off x="2826003" y="2407441"/>
          <a:ext cx="1335629" cy="388847"/>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t>
          </a:r>
        </a:p>
      </dsp:txBody>
      <dsp:txXfrm>
        <a:off x="2844985" y="2426423"/>
        <a:ext cx="1297665" cy="350883"/>
      </dsp:txXfrm>
    </dsp:sp>
    <dsp:sp modelId="{969DB06A-236A-4DAF-956A-3AC571125ABE}">
      <dsp:nvSpPr>
        <dsp:cNvPr id="0" name=""/>
        <dsp:cNvSpPr/>
      </dsp:nvSpPr>
      <dsp:spPr>
        <a:xfrm>
          <a:off x="477679" y="2408808"/>
          <a:ext cx="2022709" cy="386088"/>
        </a:xfrm>
        <a:prstGeom prst="roundRect">
          <a:avLst/>
        </a:prstGeom>
        <a:solidFill>
          <a:schemeClr val="accent1">
            <a:lumMod val="40000"/>
            <a:lumOff val="6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Exploration</a:t>
          </a:r>
        </a:p>
      </dsp:txBody>
      <dsp:txXfrm>
        <a:off x="496526" y="2427655"/>
        <a:ext cx="1985015" cy="348394"/>
      </dsp:txXfrm>
    </dsp:sp>
    <dsp:sp modelId="{D81E7D49-15B7-4354-A176-5A59A9D4BDE5}">
      <dsp:nvSpPr>
        <dsp:cNvPr id="0" name=""/>
        <dsp:cNvSpPr/>
      </dsp:nvSpPr>
      <dsp:spPr>
        <a:xfrm>
          <a:off x="188160" y="1202783"/>
          <a:ext cx="1799155" cy="775769"/>
        </a:xfrm>
        <a:prstGeom prst="roundRect">
          <a:avLst/>
        </a:prstGeom>
        <a:solidFill>
          <a:srgbClr val="C7A1E3"/>
        </a:solidFill>
        <a:ln w="1905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Calibri" panose="020F0502020204030204"/>
              <a:ea typeface="+mn-ea"/>
              <a:cs typeface="+mn-cs"/>
            </a:rPr>
            <a:t>Data Analysis</a:t>
          </a:r>
        </a:p>
      </dsp:txBody>
      <dsp:txXfrm>
        <a:off x="226030" y="1240653"/>
        <a:ext cx="1723415" cy="700029"/>
      </dsp:txXfrm>
    </dsp:sp>
    <dsp:sp modelId="{4C8247C1-1A59-4D0D-9D6B-87F54BB8A0F6}">
      <dsp:nvSpPr>
        <dsp:cNvPr id="0" name=""/>
        <dsp:cNvSpPr/>
      </dsp:nvSpPr>
      <dsp:spPr>
        <a:xfrm>
          <a:off x="826412" y="612828"/>
          <a:ext cx="972118" cy="388847"/>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Results</a:t>
          </a:r>
        </a:p>
      </dsp:txBody>
      <dsp:txXfrm>
        <a:off x="845394" y="631810"/>
        <a:ext cx="934154" cy="3508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799651" y="-54624"/>
          <a:ext cx="3433567" cy="3433567"/>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1982784" y="25472"/>
          <a:ext cx="1160349" cy="414954"/>
        </a:xfrm>
        <a:prstGeom prst="roundRect">
          <a:avLst/>
        </a:prstGeom>
        <a:solidFill>
          <a:schemeClr val="accent1">
            <a:lumMod val="40000"/>
            <a:lumOff val="6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Calibri" panose="020F0502020204030204"/>
              <a:ea typeface="+mn-ea"/>
              <a:cs typeface="+mn-cs"/>
            </a:rPr>
            <a:t>Question</a:t>
          </a:r>
          <a:endParaRPr lang="en-US" sz="2000" b="1" strike="sngStrike" kern="1200" baseline="0" dirty="0">
            <a:solidFill>
              <a:srgbClr val="C00000"/>
            </a:solidFill>
            <a:latin typeface="Calibri" panose="020F0502020204030204"/>
            <a:ea typeface="+mn-ea"/>
            <a:cs typeface="+mn-cs"/>
          </a:endParaRPr>
        </a:p>
      </dsp:txBody>
      <dsp:txXfrm>
        <a:off x="2003040" y="45728"/>
        <a:ext cx="1119837" cy="374442"/>
      </dsp:txXfrm>
    </dsp:sp>
    <dsp:sp modelId="{F3CC26CA-B6F7-46F0-8B6C-FA83EC14FB5F}">
      <dsp:nvSpPr>
        <dsp:cNvPr id="0" name=""/>
        <dsp:cNvSpPr/>
      </dsp:nvSpPr>
      <dsp:spPr>
        <a:xfrm>
          <a:off x="3061209" y="770530"/>
          <a:ext cx="2066645" cy="531673"/>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Experimental Design</a:t>
          </a:r>
        </a:p>
      </dsp:txBody>
      <dsp:txXfrm>
        <a:off x="3087163" y="796484"/>
        <a:ext cx="2014737" cy="479765"/>
      </dsp:txXfrm>
    </dsp:sp>
    <dsp:sp modelId="{6798BDC0-764C-46D2-BDBC-7D93F128D142}">
      <dsp:nvSpPr>
        <dsp:cNvPr id="0" name=""/>
        <dsp:cNvSpPr/>
      </dsp:nvSpPr>
      <dsp:spPr>
        <a:xfrm>
          <a:off x="3357195" y="1770423"/>
          <a:ext cx="1246223" cy="50046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Sample Size</a:t>
          </a:r>
        </a:p>
      </dsp:txBody>
      <dsp:txXfrm>
        <a:off x="3381626" y="1794854"/>
        <a:ext cx="1197361" cy="451605"/>
      </dsp:txXfrm>
    </dsp:sp>
    <dsp:sp modelId="{9E7F821B-FB82-4BF9-95B8-7EDE6B0A5EFC}">
      <dsp:nvSpPr>
        <dsp:cNvPr id="0" name=""/>
        <dsp:cNvSpPr/>
      </dsp:nvSpPr>
      <dsp:spPr>
        <a:xfrm>
          <a:off x="2764564" y="2586979"/>
          <a:ext cx="1425302" cy="414954"/>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Experiment</a:t>
          </a:r>
        </a:p>
      </dsp:txBody>
      <dsp:txXfrm>
        <a:off x="2784820" y="2607235"/>
        <a:ext cx="1384790" cy="374442"/>
      </dsp:txXfrm>
    </dsp:sp>
    <dsp:sp modelId="{969DB06A-236A-4DAF-956A-3AC571125ABE}">
      <dsp:nvSpPr>
        <dsp:cNvPr id="0" name=""/>
        <dsp:cNvSpPr/>
      </dsp:nvSpPr>
      <dsp:spPr>
        <a:xfrm>
          <a:off x="640405" y="2543584"/>
          <a:ext cx="1935178" cy="533493"/>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Data Exploration</a:t>
          </a:r>
        </a:p>
      </dsp:txBody>
      <dsp:txXfrm>
        <a:off x="666448" y="2569627"/>
        <a:ext cx="1883092" cy="481407"/>
      </dsp:txXfrm>
    </dsp:sp>
    <dsp:sp modelId="{D81E7D49-15B7-4354-A176-5A59A9D4BDE5}">
      <dsp:nvSpPr>
        <dsp:cNvPr id="0" name=""/>
        <dsp:cNvSpPr/>
      </dsp:nvSpPr>
      <dsp:spPr>
        <a:xfrm>
          <a:off x="299402" y="1726966"/>
          <a:ext cx="1429486" cy="473596"/>
        </a:xfrm>
        <a:prstGeom prst="roundRect">
          <a:avLst/>
        </a:prstGeom>
        <a:solidFill>
          <a:schemeClr val="accent1">
            <a:lumMod val="40000"/>
            <a:lumOff val="6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Data Analysis</a:t>
          </a:r>
        </a:p>
      </dsp:txBody>
      <dsp:txXfrm>
        <a:off x="322521" y="1750085"/>
        <a:ext cx="1383248" cy="427358"/>
      </dsp:txXfrm>
    </dsp:sp>
    <dsp:sp modelId="{4C8247C1-1A59-4D0D-9D6B-87F54BB8A0F6}">
      <dsp:nvSpPr>
        <dsp:cNvPr id="0" name=""/>
        <dsp:cNvSpPr/>
      </dsp:nvSpPr>
      <dsp:spPr>
        <a:xfrm>
          <a:off x="661211" y="779039"/>
          <a:ext cx="1037386" cy="414954"/>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Results</a:t>
          </a:r>
        </a:p>
      </dsp:txBody>
      <dsp:txXfrm>
        <a:off x="681467" y="799295"/>
        <a:ext cx="996874" cy="3744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1574216" y="-6254"/>
          <a:ext cx="3973635" cy="4002566"/>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2915014" y="64845"/>
          <a:ext cx="1401694" cy="50617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Question</a:t>
          </a:r>
        </a:p>
      </dsp:txBody>
      <dsp:txXfrm>
        <a:off x="2939724" y="89555"/>
        <a:ext cx="1352274" cy="456757"/>
      </dsp:txXfrm>
    </dsp:sp>
    <dsp:sp modelId="{F3CC26CA-B6F7-46F0-8B6C-FA83EC14FB5F}">
      <dsp:nvSpPr>
        <dsp:cNvPr id="0" name=""/>
        <dsp:cNvSpPr/>
      </dsp:nvSpPr>
      <dsp:spPr>
        <a:xfrm>
          <a:off x="4712230" y="831806"/>
          <a:ext cx="2232683" cy="50617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Experimental Design</a:t>
          </a:r>
        </a:p>
      </dsp:txBody>
      <dsp:txXfrm>
        <a:off x="4736940" y="856516"/>
        <a:ext cx="2183263" cy="456757"/>
      </dsp:txXfrm>
    </dsp:sp>
    <dsp:sp modelId="{6798BDC0-764C-46D2-BDBC-7D93F128D142}">
      <dsp:nvSpPr>
        <dsp:cNvPr id="0" name=""/>
        <dsp:cNvSpPr/>
      </dsp:nvSpPr>
      <dsp:spPr>
        <a:xfrm>
          <a:off x="4976808" y="2115152"/>
          <a:ext cx="1863016" cy="50617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Sample Size</a:t>
          </a:r>
        </a:p>
      </dsp:txBody>
      <dsp:txXfrm>
        <a:off x="5001518" y="2139862"/>
        <a:ext cx="1813596" cy="456757"/>
      </dsp:txXfrm>
    </dsp:sp>
    <dsp:sp modelId="{9E7F821B-FB82-4BF9-95B8-7EDE6B0A5EFC}">
      <dsp:nvSpPr>
        <dsp:cNvPr id="0" name=""/>
        <dsp:cNvSpPr/>
      </dsp:nvSpPr>
      <dsp:spPr>
        <a:xfrm>
          <a:off x="3968247" y="3180662"/>
          <a:ext cx="1863016" cy="506177"/>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Experiment</a:t>
          </a:r>
        </a:p>
      </dsp:txBody>
      <dsp:txXfrm>
        <a:off x="3992957" y="3205372"/>
        <a:ext cx="1813596" cy="456757"/>
      </dsp:txXfrm>
    </dsp:sp>
    <dsp:sp modelId="{969DB06A-236A-4DAF-956A-3AC571125ABE}">
      <dsp:nvSpPr>
        <dsp:cNvPr id="0" name=""/>
        <dsp:cNvSpPr/>
      </dsp:nvSpPr>
      <dsp:spPr>
        <a:xfrm>
          <a:off x="1311231" y="3180663"/>
          <a:ext cx="1863016" cy="50617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Data Exploration</a:t>
          </a:r>
        </a:p>
      </dsp:txBody>
      <dsp:txXfrm>
        <a:off x="1335941" y="3205373"/>
        <a:ext cx="1813596" cy="456757"/>
      </dsp:txXfrm>
    </dsp:sp>
    <dsp:sp modelId="{D81E7D49-15B7-4354-A176-5A59A9D4BDE5}">
      <dsp:nvSpPr>
        <dsp:cNvPr id="0" name=""/>
        <dsp:cNvSpPr/>
      </dsp:nvSpPr>
      <dsp:spPr>
        <a:xfrm>
          <a:off x="385055" y="1766355"/>
          <a:ext cx="1727415" cy="506177"/>
        </a:xfrm>
        <a:prstGeom prst="roundRect">
          <a:avLst/>
        </a:prstGeom>
        <a:solidFill>
          <a:schemeClr val="accent1">
            <a:lumMod val="40000"/>
            <a:lumOff val="6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Data Analysis</a:t>
          </a:r>
        </a:p>
      </dsp:txBody>
      <dsp:txXfrm>
        <a:off x="409765" y="1791065"/>
        <a:ext cx="1677995" cy="456757"/>
      </dsp:txXfrm>
    </dsp:sp>
    <dsp:sp modelId="{4C8247C1-1A59-4D0D-9D6B-87F54BB8A0F6}">
      <dsp:nvSpPr>
        <dsp:cNvPr id="0" name=""/>
        <dsp:cNvSpPr/>
      </dsp:nvSpPr>
      <dsp:spPr>
        <a:xfrm>
          <a:off x="1267180" y="608440"/>
          <a:ext cx="1253155" cy="506177"/>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Results</a:t>
          </a:r>
        </a:p>
      </dsp:txBody>
      <dsp:txXfrm>
        <a:off x="1291890" y="633150"/>
        <a:ext cx="1203735" cy="45675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eefd70a0f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eefd70a0f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30616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d79a8f6897_0_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d79a8f6897_0_1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4439012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d79a8f6897_0_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d79a8f6897_0_1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179000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16939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80232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44288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84345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20715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17163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22452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2380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639066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14696648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971146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824663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13791298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endParaRPr lang="en-GB" dirty="0"/>
          </a:p>
        </p:txBody>
      </p:sp>
    </p:spTree>
    <p:extLst>
      <p:ext uri="{BB962C8B-B14F-4D97-AF65-F5344CB8AC3E}">
        <p14:creationId xmlns:p14="http://schemas.microsoft.com/office/powerpoint/2010/main" val="26172664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9360976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48182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432346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231506848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6406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71556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Tree>
    <p:extLst>
      <p:ext uri="{BB962C8B-B14F-4D97-AF65-F5344CB8AC3E}">
        <p14:creationId xmlns:p14="http://schemas.microsoft.com/office/powerpoint/2010/main" val="17132808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p:txBody>
      </p:sp>
    </p:spTree>
    <p:extLst>
      <p:ext uri="{BB962C8B-B14F-4D97-AF65-F5344CB8AC3E}">
        <p14:creationId xmlns:p14="http://schemas.microsoft.com/office/powerpoint/2010/main" val="369827353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499085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247384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b69648ab4c_1_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b69648ab4c_1_2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73066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271074851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eefd70a0f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eefd70a0f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22511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1079017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760827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2731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78308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971385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6614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89871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00616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4123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15534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sym typeface="Calibri"/>
            </a:endParaRPr>
          </a:p>
        </p:txBody>
      </p:sp>
    </p:spTree>
    <p:extLst>
      <p:ext uri="{BB962C8B-B14F-4D97-AF65-F5344CB8AC3E}">
        <p14:creationId xmlns:p14="http://schemas.microsoft.com/office/powerpoint/2010/main" val="3760477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p:txBody>
      </p:sp>
    </p:spTree>
    <p:extLst>
      <p:ext uri="{BB962C8B-B14F-4D97-AF65-F5344CB8AC3E}">
        <p14:creationId xmlns:p14="http://schemas.microsoft.com/office/powerpoint/2010/main" val="59514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96451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11728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61190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99564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4836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05146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32444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endParaRPr lang="en-GB" dirty="0"/>
          </a:p>
        </p:txBody>
      </p:sp>
    </p:spTree>
    <p:extLst>
      <p:ext uri="{BB962C8B-B14F-4D97-AF65-F5344CB8AC3E}">
        <p14:creationId xmlns:p14="http://schemas.microsoft.com/office/powerpoint/2010/main" val="4139611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4317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27873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30651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87573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269295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07589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08695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50390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29672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04424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57823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52285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43975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Tree>
    <p:extLst>
      <p:ext uri="{BB962C8B-B14F-4D97-AF65-F5344CB8AC3E}">
        <p14:creationId xmlns:p14="http://schemas.microsoft.com/office/powerpoint/2010/main" val="3809770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782526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76809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35358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2805060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endParaRPr lang="en-GB" dirty="0"/>
          </a:p>
        </p:txBody>
      </p:sp>
    </p:spTree>
    <p:extLst>
      <p:ext uri="{BB962C8B-B14F-4D97-AF65-F5344CB8AC3E}">
        <p14:creationId xmlns:p14="http://schemas.microsoft.com/office/powerpoint/2010/main" val="444468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Tree>
    <p:extLst>
      <p:ext uri="{BB962C8B-B14F-4D97-AF65-F5344CB8AC3E}">
        <p14:creationId xmlns:p14="http://schemas.microsoft.com/office/powerpoint/2010/main" val="3369068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99101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61243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59760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818320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01756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59761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77364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0096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458787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42958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214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48954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72807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489842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143916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45925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521146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2835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587478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899172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CD87FD-92D1-453D-A90B-7608422BAF12}" type="slidenum">
              <a:rPr lang="en-GB" smtClean="0"/>
              <a:t>76</a:t>
            </a:fld>
            <a:endParaRPr lang="en-GB"/>
          </a:p>
        </p:txBody>
      </p:sp>
    </p:spTree>
    <p:extLst>
      <p:ext uri="{BB962C8B-B14F-4D97-AF65-F5344CB8AC3E}">
        <p14:creationId xmlns:p14="http://schemas.microsoft.com/office/powerpoint/2010/main" val="32126402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CD87FD-92D1-453D-A90B-7608422BAF12}" type="slidenum">
              <a:rPr lang="en-GB" smtClean="0"/>
              <a:t>77</a:t>
            </a:fld>
            <a:endParaRPr lang="en-GB"/>
          </a:p>
        </p:txBody>
      </p:sp>
    </p:spTree>
    <p:extLst>
      <p:ext uri="{BB962C8B-B14F-4D97-AF65-F5344CB8AC3E}">
        <p14:creationId xmlns:p14="http://schemas.microsoft.com/office/powerpoint/2010/main" val="7508003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CD87FD-92D1-453D-A90B-7608422BAF12}" type="slidenum">
              <a:rPr lang="en-GB" smtClean="0"/>
              <a:t>78</a:t>
            </a:fld>
            <a:endParaRPr lang="en-GB"/>
          </a:p>
        </p:txBody>
      </p:sp>
    </p:spTree>
    <p:extLst>
      <p:ext uri="{BB962C8B-B14F-4D97-AF65-F5344CB8AC3E}">
        <p14:creationId xmlns:p14="http://schemas.microsoft.com/office/powerpoint/2010/main" val="31975204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Tree>
    <p:extLst>
      <p:ext uri="{BB962C8B-B14F-4D97-AF65-F5344CB8AC3E}">
        <p14:creationId xmlns:p14="http://schemas.microsoft.com/office/powerpoint/2010/main" val="29792344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392094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245751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73020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69518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505011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615950" lvl="1" indent="0">
              <a:buNone/>
            </a:pPr>
            <a:endParaRPr lang="en-GB" dirty="0"/>
          </a:p>
        </p:txBody>
      </p:sp>
    </p:spTree>
    <p:extLst>
      <p:ext uri="{BB962C8B-B14F-4D97-AF65-F5344CB8AC3E}">
        <p14:creationId xmlns:p14="http://schemas.microsoft.com/office/powerpoint/2010/main" val="34122829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143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515361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7032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21237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208313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b69648ab4c_3_119:notes"/>
          <p:cNvSpPr txBox="1">
            <a:spLocks noGrp="1"/>
          </p:cNvSpPr>
          <p:nvPr>
            <p:ph type="body" idx="1"/>
          </p:nvPr>
        </p:nvSpPr>
        <p:spPr>
          <a:xfrm>
            <a:off x="679452" y="4776788"/>
            <a:ext cx="5438774" cy="3908425"/>
          </a:xfrm>
          <a:prstGeom prst="rect">
            <a:avLst/>
          </a:prstGeom>
        </p:spPr>
        <p:txBody>
          <a:bodyPr spcFirstLastPara="1" wrap="square" lIns="132550" tIns="132550" rIns="132550" bIns="132550" anchor="t" anchorCtr="0">
            <a:noAutofit/>
          </a:bodyPr>
          <a:lstStyle/>
          <a:p>
            <a:pPr marL="0" lvl="0" indent="0" algn="l" rtl="0">
              <a:spcBef>
                <a:spcPts val="0"/>
              </a:spcBef>
              <a:spcAft>
                <a:spcPts val="0"/>
              </a:spcAft>
              <a:buNone/>
            </a:pPr>
            <a:endParaRPr/>
          </a:p>
        </p:txBody>
      </p:sp>
      <p:sp>
        <p:nvSpPr>
          <p:cNvPr id="197" name="Google Shape;197;gb69648ab4c_3_119: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3842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f7d856fe2_1_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df7d856fe2_1_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25520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79a8f6897_0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d79a8f6897_0_3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5302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33382191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79a8f6897_0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d79a8f6897_0_3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17933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79a8f6897_0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d79a8f6897_0_3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81673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79a8f6897_0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d79a8f6897_0_3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1158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094276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4B29E-24DA-4A1A-97E1-B9D6540849F6}" type="slidenum">
              <a:rPr lang="en-GB" smtClean="0"/>
              <a:t>101</a:t>
            </a:fld>
            <a:endParaRPr lang="en-GB"/>
          </a:p>
        </p:txBody>
      </p:sp>
    </p:spTree>
    <p:extLst>
      <p:ext uri="{BB962C8B-B14F-4D97-AF65-F5344CB8AC3E}">
        <p14:creationId xmlns:p14="http://schemas.microsoft.com/office/powerpoint/2010/main" val="21903699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4B29E-24DA-4A1A-97E1-B9D6540849F6}" type="slidenum">
              <a:rPr lang="en-GB" smtClean="0"/>
              <a:t>102</a:t>
            </a:fld>
            <a:endParaRPr lang="en-GB"/>
          </a:p>
        </p:txBody>
      </p:sp>
    </p:spTree>
    <p:extLst>
      <p:ext uri="{BB962C8B-B14F-4D97-AF65-F5344CB8AC3E}">
        <p14:creationId xmlns:p14="http://schemas.microsoft.com/office/powerpoint/2010/main" val="13404010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4B29E-24DA-4A1A-97E1-B9D6540849F6}" type="slidenum">
              <a:rPr lang="en-GB" smtClean="0"/>
              <a:t>103</a:t>
            </a:fld>
            <a:endParaRPr lang="en-GB"/>
          </a:p>
        </p:txBody>
      </p:sp>
    </p:spTree>
    <p:extLst>
      <p:ext uri="{BB962C8B-B14F-4D97-AF65-F5344CB8AC3E}">
        <p14:creationId xmlns:p14="http://schemas.microsoft.com/office/powerpoint/2010/main" val="30198864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C4B29E-24DA-4A1A-97E1-B9D6540849F6}" type="slidenum">
              <a:rPr lang="en-GB" smtClean="0"/>
              <a:t>104</a:t>
            </a:fld>
            <a:endParaRPr lang="en-GB"/>
          </a:p>
        </p:txBody>
      </p:sp>
    </p:spTree>
    <p:extLst>
      <p:ext uri="{BB962C8B-B14F-4D97-AF65-F5344CB8AC3E}">
        <p14:creationId xmlns:p14="http://schemas.microsoft.com/office/powerpoint/2010/main" val="22092439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8A84C-6815-CCF5-A909-D1B2FF755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E4728-BDE2-0296-DCA8-119ADB86B029}"/>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04DBFA8D-57DC-C7BF-7697-AF15E38C766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9B2C26-2766-F1E6-451D-0E3BF5AFF13F}"/>
              </a:ext>
            </a:extLst>
          </p:cNvPr>
          <p:cNvSpPr>
            <a:spLocks noGrp="1"/>
          </p:cNvSpPr>
          <p:nvPr>
            <p:ph type="sldNum" sz="quarter" idx="10"/>
          </p:nvPr>
        </p:nvSpPr>
        <p:spPr/>
        <p:txBody>
          <a:bodyPr/>
          <a:lstStyle/>
          <a:p>
            <a:fld id="{4FC4B29E-24DA-4A1A-97E1-B9D6540849F6}" type="slidenum">
              <a:rPr lang="en-GB" smtClean="0"/>
              <a:t>105</a:t>
            </a:fld>
            <a:endParaRPr lang="en-GB"/>
          </a:p>
        </p:txBody>
      </p:sp>
    </p:spTree>
    <p:extLst>
      <p:ext uri="{BB962C8B-B14F-4D97-AF65-F5344CB8AC3E}">
        <p14:creationId xmlns:p14="http://schemas.microsoft.com/office/powerpoint/2010/main" val="335718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C4B29E-24DA-4A1A-97E1-B9D6540849F6}" type="slidenum">
              <a:rPr lang="en-GB" smtClean="0"/>
              <a:t>106</a:t>
            </a:fld>
            <a:endParaRPr lang="en-GB"/>
          </a:p>
        </p:txBody>
      </p:sp>
    </p:spTree>
    <p:extLst>
      <p:ext uri="{BB962C8B-B14F-4D97-AF65-F5344CB8AC3E}">
        <p14:creationId xmlns:p14="http://schemas.microsoft.com/office/powerpoint/2010/main" val="207810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eefd70a0f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eefd70a0f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04946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C4B29E-24DA-4A1A-97E1-B9D6540849F6}" type="slidenum">
              <a:rPr lang="en-GB" smtClean="0"/>
              <a:t>107</a:t>
            </a:fld>
            <a:endParaRPr lang="en-GB"/>
          </a:p>
        </p:txBody>
      </p:sp>
    </p:spTree>
    <p:extLst>
      <p:ext uri="{BB962C8B-B14F-4D97-AF65-F5344CB8AC3E}">
        <p14:creationId xmlns:p14="http://schemas.microsoft.com/office/powerpoint/2010/main" val="27042621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19901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22610248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41483573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29996189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21105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20745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02913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33247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49251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E93B7608-86A4-42BE-A531-097FA6353F87}" type="slidenum">
              <a:rPr lang="en-GB" smtClean="0"/>
              <a:t>‹#›</a:t>
            </a:fld>
            <a:endParaRPr lang="en-GB"/>
          </a:p>
        </p:txBody>
      </p:sp>
    </p:spTree>
    <p:extLst>
      <p:ext uri="{BB962C8B-B14F-4D97-AF65-F5344CB8AC3E}">
        <p14:creationId xmlns:p14="http://schemas.microsoft.com/office/powerpoint/2010/main" val="357855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05365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4A93-504B-47AD-B157-D328B2DF26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146CE31A-BDD6-49E8-8985-032CFA47CD9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396C35-7A1E-480E-98DE-9707A5ADC7B1}"/>
              </a:ext>
            </a:extLst>
          </p:cNvPr>
          <p:cNvSpPr>
            <a:spLocks noGrp="1"/>
          </p:cNvSpPr>
          <p:nvPr>
            <p:ph type="dt" sz="half" idx="10"/>
          </p:nvPr>
        </p:nvSpPr>
        <p:spPr/>
        <p:txBody>
          <a:bodyPr/>
          <a:lstStyle/>
          <a:p>
            <a:fld id="{AF08C76A-3602-4F7B-93B1-A25804BC7930}" type="datetimeFigureOut">
              <a:rPr lang="en-GB" smtClean="0"/>
              <a:t>24/03/2025</a:t>
            </a:fld>
            <a:endParaRPr lang="en-GB"/>
          </a:p>
        </p:txBody>
      </p:sp>
      <p:sp>
        <p:nvSpPr>
          <p:cNvPr id="5" name="Footer Placeholder 4">
            <a:extLst>
              <a:ext uri="{FF2B5EF4-FFF2-40B4-BE49-F238E27FC236}">
                <a16:creationId xmlns:a16="http://schemas.microsoft.com/office/drawing/2014/main" id="{5A73AFFD-F5B9-443B-A3BA-63594B7B27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7AF0ED-3141-4954-AC62-0E56B2DB2AB4}"/>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862112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797E-BC20-4E97-BB37-164F51B05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96D76E-EEFE-4074-8073-54CD4F6D03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A95C22-A679-40B5-B19A-25C32A89090F}"/>
              </a:ext>
            </a:extLst>
          </p:cNvPr>
          <p:cNvSpPr>
            <a:spLocks noGrp="1"/>
          </p:cNvSpPr>
          <p:nvPr>
            <p:ph type="dt" sz="half" idx="10"/>
          </p:nvPr>
        </p:nvSpPr>
        <p:spPr/>
        <p:txBody>
          <a:bodyPr/>
          <a:lstStyle/>
          <a:p>
            <a:fld id="{AF08C76A-3602-4F7B-93B1-A25804BC7930}" type="datetimeFigureOut">
              <a:rPr lang="en-GB" smtClean="0"/>
              <a:t>24/03/2025</a:t>
            </a:fld>
            <a:endParaRPr lang="en-GB"/>
          </a:p>
        </p:txBody>
      </p:sp>
      <p:sp>
        <p:nvSpPr>
          <p:cNvPr id="5" name="Footer Placeholder 4">
            <a:extLst>
              <a:ext uri="{FF2B5EF4-FFF2-40B4-BE49-F238E27FC236}">
                <a16:creationId xmlns:a16="http://schemas.microsoft.com/office/drawing/2014/main" id="{89F37785-01A1-4C3E-8572-F5039F0BE9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EDB466-BD90-4159-9224-E74D5FE0FDE8}"/>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134494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8E5B4-B7FE-46AF-B91F-220AE30AB80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B82F26-9F48-4A12-8739-1E1CF7F6701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A76732A-2323-4C3A-8C50-F0CD9908C624}"/>
              </a:ext>
            </a:extLst>
          </p:cNvPr>
          <p:cNvSpPr>
            <a:spLocks noGrp="1"/>
          </p:cNvSpPr>
          <p:nvPr>
            <p:ph type="dt" sz="half" idx="10"/>
          </p:nvPr>
        </p:nvSpPr>
        <p:spPr/>
        <p:txBody>
          <a:bodyPr/>
          <a:lstStyle/>
          <a:p>
            <a:fld id="{AF08C76A-3602-4F7B-93B1-A25804BC7930}" type="datetimeFigureOut">
              <a:rPr lang="en-GB" smtClean="0"/>
              <a:t>24/03/2025</a:t>
            </a:fld>
            <a:endParaRPr lang="en-GB"/>
          </a:p>
        </p:txBody>
      </p:sp>
      <p:sp>
        <p:nvSpPr>
          <p:cNvPr id="5" name="Footer Placeholder 4">
            <a:extLst>
              <a:ext uri="{FF2B5EF4-FFF2-40B4-BE49-F238E27FC236}">
                <a16:creationId xmlns:a16="http://schemas.microsoft.com/office/drawing/2014/main" id="{5291C66E-9091-47D6-830A-03D49BC9D6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B1C7BB-BE48-42AF-B3AA-67713D2FDE32}"/>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1854072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9462-88D0-49A8-853C-E276136EEA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2A2F09-C271-49D3-973C-B74DC5A2CABE}"/>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BB39B8-8322-479C-9DF2-A3447FD52EB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C29C8C-EEE8-4C71-8171-2B8842D85FCA}"/>
              </a:ext>
            </a:extLst>
          </p:cNvPr>
          <p:cNvSpPr>
            <a:spLocks noGrp="1"/>
          </p:cNvSpPr>
          <p:nvPr>
            <p:ph type="dt" sz="half" idx="10"/>
          </p:nvPr>
        </p:nvSpPr>
        <p:spPr/>
        <p:txBody>
          <a:bodyPr/>
          <a:lstStyle/>
          <a:p>
            <a:fld id="{AF08C76A-3602-4F7B-93B1-A25804BC7930}" type="datetimeFigureOut">
              <a:rPr lang="en-GB" smtClean="0"/>
              <a:t>24/03/2025</a:t>
            </a:fld>
            <a:endParaRPr lang="en-GB"/>
          </a:p>
        </p:txBody>
      </p:sp>
      <p:sp>
        <p:nvSpPr>
          <p:cNvPr id="6" name="Footer Placeholder 5">
            <a:extLst>
              <a:ext uri="{FF2B5EF4-FFF2-40B4-BE49-F238E27FC236}">
                <a16:creationId xmlns:a16="http://schemas.microsoft.com/office/drawing/2014/main" id="{EE1E362C-27C5-4BB5-8E9C-B47D67E8D8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7CFC6D-874A-46FF-807C-91C37F7457A5}"/>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1680520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8674-4DA4-4CF4-8A96-3E8FB92C7C40}"/>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0DBAEC-E117-4268-8FD7-49816426FC4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E013361-6351-4EB7-A5E0-54DFA2001C9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44A36D-8949-4C4C-ADCD-E22A807DB88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FABEB31-8B1C-4847-9EA7-4C162046524B}"/>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57F836-8BFD-4DF5-A2E9-E61644EEBA2E}"/>
              </a:ext>
            </a:extLst>
          </p:cNvPr>
          <p:cNvSpPr>
            <a:spLocks noGrp="1"/>
          </p:cNvSpPr>
          <p:nvPr>
            <p:ph type="dt" sz="half" idx="10"/>
          </p:nvPr>
        </p:nvSpPr>
        <p:spPr/>
        <p:txBody>
          <a:bodyPr/>
          <a:lstStyle/>
          <a:p>
            <a:fld id="{AF08C76A-3602-4F7B-93B1-A25804BC7930}" type="datetimeFigureOut">
              <a:rPr lang="en-GB" smtClean="0"/>
              <a:t>24/03/2025</a:t>
            </a:fld>
            <a:endParaRPr lang="en-GB"/>
          </a:p>
        </p:txBody>
      </p:sp>
      <p:sp>
        <p:nvSpPr>
          <p:cNvPr id="8" name="Footer Placeholder 7">
            <a:extLst>
              <a:ext uri="{FF2B5EF4-FFF2-40B4-BE49-F238E27FC236}">
                <a16:creationId xmlns:a16="http://schemas.microsoft.com/office/drawing/2014/main" id="{F7C9DEDC-2A1F-4BE9-A84C-3419DC6D75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76AC2F-EA28-41FE-8D02-997DC0F44DEC}"/>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3312105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C0E22-15DB-4990-A392-1962578CE0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0798C4-F369-4AB2-B54D-D8E529FD7566}"/>
              </a:ext>
            </a:extLst>
          </p:cNvPr>
          <p:cNvSpPr>
            <a:spLocks noGrp="1"/>
          </p:cNvSpPr>
          <p:nvPr>
            <p:ph type="dt" sz="half" idx="10"/>
          </p:nvPr>
        </p:nvSpPr>
        <p:spPr/>
        <p:txBody>
          <a:bodyPr/>
          <a:lstStyle/>
          <a:p>
            <a:fld id="{AF08C76A-3602-4F7B-93B1-A25804BC7930}" type="datetimeFigureOut">
              <a:rPr lang="en-GB" smtClean="0"/>
              <a:t>24/03/2025</a:t>
            </a:fld>
            <a:endParaRPr lang="en-GB"/>
          </a:p>
        </p:txBody>
      </p:sp>
      <p:sp>
        <p:nvSpPr>
          <p:cNvPr id="4" name="Footer Placeholder 3">
            <a:extLst>
              <a:ext uri="{FF2B5EF4-FFF2-40B4-BE49-F238E27FC236}">
                <a16:creationId xmlns:a16="http://schemas.microsoft.com/office/drawing/2014/main" id="{E14CE670-309E-497D-B8FC-0C3430110A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0F861F-345C-4F0A-90D8-7426DD9779CA}"/>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1934025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2BB4C-5C2F-4FF0-8656-8F02B573C971}"/>
              </a:ext>
            </a:extLst>
          </p:cNvPr>
          <p:cNvSpPr>
            <a:spLocks noGrp="1"/>
          </p:cNvSpPr>
          <p:nvPr>
            <p:ph type="dt" sz="half" idx="10"/>
          </p:nvPr>
        </p:nvSpPr>
        <p:spPr/>
        <p:txBody>
          <a:bodyPr/>
          <a:lstStyle/>
          <a:p>
            <a:fld id="{AF08C76A-3602-4F7B-93B1-A25804BC7930}" type="datetimeFigureOut">
              <a:rPr lang="en-GB" smtClean="0"/>
              <a:t>24/03/2025</a:t>
            </a:fld>
            <a:endParaRPr lang="en-GB"/>
          </a:p>
        </p:txBody>
      </p:sp>
      <p:sp>
        <p:nvSpPr>
          <p:cNvPr id="3" name="Footer Placeholder 2">
            <a:extLst>
              <a:ext uri="{FF2B5EF4-FFF2-40B4-BE49-F238E27FC236}">
                <a16:creationId xmlns:a16="http://schemas.microsoft.com/office/drawing/2014/main" id="{E0F0C788-4BD0-4F1D-8F22-4E42BF5A55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C0399C-8C76-4DCF-A7DF-7226C4BD8F7A}"/>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1147949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FAB79-D004-4736-A9C7-80FB901796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F8C753-1CBE-4C96-BBE3-2254F2DC393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AA5C34-0D6C-4CBA-A6E3-F7FC4405ACE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1941EB9-06F1-467E-9A17-AF17B6B9482C}"/>
              </a:ext>
            </a:extLst>
          </p:cNvPr>
          <p:cNvSpPr>
            <a:spLocks noGrp="1"/>
          </p:cNvSpPr>
          <p:nvPr>
            <p:ph type="dt" sz="half" idx="10"/>
          </p:nvPr>
        </p:nvSpPr>
        <p:spPr/>
        <p:txBody>
          <a:bodyPr/>
          <a:lstStyle/>
          <a:p>
            <a:fld id="{AF08C76A-3602-4F7B-93B1-A25804BC7930}" type="datetimeFigureOut">
              <a:rPr lang="en-GB" smtClean="0"/>
              <a:t>24/03/2025</a:t>
            </a:fld>
            <a:endParaRPr lang="en-GB"/>
          </a:p>
        </p:txBody>
      </p:sp>
      <p:sp>
        <p:nvSpPr>
          <p:cNvPr id="6" name="Footer Placeholder 5">
            <a:extLst>
              <a:ext uri="{FF2B5EF4-FFF2-40B4-BE49-F238E27FC236}">
                <a16:creationId xmlns:a16="http://schemas.microsoft.com/office/drawing/2014/main" id="{74FDA5B4-8098-4BE1-AE8A-EC90A7374B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4C0799-ED87-4B30-A02F-371DCA9027A7}"/>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2150873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4D2E-370B-4214-8040-9FE108AD145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9604BEE-0F25-45CD-AEF0-1BA2BC3FC4B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C3402A3-34C5-4C9C-A442-4DEDDC950D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77B026D-84E9-4990-97A6-326A465C041A}"/>
              </a:ext>
            </a:extLst>
          </p:cNvPr>
          <p:cNvSpPr>
            <a:spLocks noGrp="1"/>
          </p:cNvSpPr>
          <p:nvPr>
            <p:ph type="dt" sz="half" idx="10"/>
          </p:nvPr>
        </p:nvSpPr>
        <p:spPr/>
        <p:txBody>
          <a:bodyPr/>
          <a:lstStyle/>
          <a:p>
            <a:fld id="{AF08C76A-3602-4F7B-93B1-A25804BC7930}" type="datetimeFigureOut">
              <a:rPr lang="en-GB" smtClean="0"/>
              <a:t>24/03/2025</a:t>
            </a:fld>
            <a:endParaRPr lang="en-GB"/>
          </a:p>
        </p:txBody>
      </p:sp>
      <p:sp>
        <p:nvSpPr>
          <p:cNvPr id="6" name="Footer Placeholder 5">
            <a:extLst>
              <a:ext uri="{FF2B5EF4-FFF2-40B4-BE49-F238E27FC236}">
                <a16:creationId xmlns:a16="http://schemas.microsoft.com/office/drawing/2014/main" id="{83F0EF16-35A9-4AA8-8EDE-FF1FB11CFB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2DE8C4-F6C4-477D-8C59-05FD37D51C23}"/>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972343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89DE6-F3BE-4E0A-893A-EA98B70364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0E0A7F-7D11-4615-B54E-AD70DE2EBCB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9619B1-A182-4F87-8DFF-10BD39468804}"/>
              </a:ext>
            </a:extLst>
          </p:cNvPr>
          <p:cNvSpPr>
            <a:spLocks noGrp="1"/>
          </p:cNvSpPr>
          <p:nvPr>
            <p:ph type="dt" sz="half" idx="10"/>
          </p:nvPr>
        </p:nvSpPr>
        <p:spPr/>
        <p:txBody>
          <a:bodyPr/>
          <a:lstStyle/>
          <a:p>
            <a:fld id="{AF08C76A-3602-4F7B-93B1-A25804BC7930}" type="datetimeFigureOut">
              <a:rPr lang="en-GB" smtClean="0"/>
              <a:t>24/03/2025</a:t>
            </a:fld>
            <a:endParaRPr lang="en-GB"/>
          </a:p>
        </p:txBody>
      </p:sp>
      <p:sp>
        <p:nvSpPr>
          <p:cNvPr id="5" name="Footer Placeholder 4">
            <a:extLst>
              <a:ext uri="{FF2B5EF4-FFF2-40B4-BE49-F238E27FC236}">
                <a16:creationId xmlns:a16="http://schemas.microsoft.com/office/drawing/2014/main" id="{0123F487-C7B3-4967-BF1F-E4B735F075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FF883B-A1EB-46DB-A372-89C01BCE8165}"/>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2054502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0A00F-F5FC-482D-815D-F9D4B4C88AB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B10B37-0BE2-484B-A49F-25D7AA1FE74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CA2B3A-45F0-4E8A-B6A3-374E837F0DCA}"/>
              </a:ext>
            </a:extLst>
          </p:cNvPr>
          <p:cNvSpPr>
            <a:spLocks noGrp="1"/>
          </p:cNvSpPr>
          <p:nvPr>
            <p:ph type="dt" sz="half" idx="10"/>
          </p:nvPr>
        </p:nvSpPr>
        <p:spPr/>
        <p:txBody>
          <a:bodyPr/>
          <a:lstStyle/>
          <a:p>
            <a:fld id="{AF08C76A-3602-4F7B-93B1-A25804BC7930}" type="datetimeFigureOut">
              <a:rPr lang="en-GB" smtClean="0"/>
              <a:t>24/03/2025</a:t>
            </a:fld>
            <a:endParaRPr lang="en-GB"/>
          </a:p>
        </p:txBody>
      </p:sp>
      <p:sp>
        <p:nvSpPr>
          <p:cNvPr id="5" name="Footer Placeholder 4">
            <a:extLst>
              <a:ext uri="{FF2B5EF4-FFF2-40B4-BE49-F238E27FC236}">
                <a16:creationId xmlns:a16="http://schemas.microsoft.com/office/drawing/2014/main" id="{DE85F842-B7D5-41C0-B579-6D7F3632FD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95FEA4-BBD2-44B7-8BEA-F412ACA7182E}"/>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2042798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3352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FD007-EE77-4CE3-9400-AD1A8C3FC64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47DB48-4CD5-4773-8589-07DC4D788BF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429BB5-DBBD-476C-9038-97B1C5CEE80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F08C76A-3602-4F7B-93B1-A25804BC7930}" type="datetimeFigureOut">
              <a:rPr lang="en-GB" smtClean="0"/>
              <a:t>24/03/2025</a:t>
            </a:fld>
            <a:endParaRPr lang="en-GB"/>
          </a:p>
        </p:txBody>
      </p:sp>
      <p:sp>
        <p:nvSpPr>
          <p:cNvPr id="5" name="Footer Placeholder 4">
            <a:extLst>
              <a:ext uri="{FF2B5EF4-FFF2-40B4-BE49-F238E27FC236}">
                <a16:creationId xmlns:a16="http://schemas.microsoft.com/office/drawing/2014/main" id="{8345DF2E-F845-4F6D-B7E5-948EAE94092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DB3AC4-0586-4983-BEC3-1F987AF0BBD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C726A74-3AF2-4491-97CC-1474BC17F8D4}" type="slidenum">
              <a:rPr lang="en-GB" smtClean="0"/>
              <a:t>‹#›</a:t>
            </a:fld>
            <a:endParaRPr lang="en-GB"/>
          </a:p>
        </p:txBody>
      </p:sp>
    </p:spTree>
    <p:extLst>
      <p:ext uri="{BB962C8B-B14F-4D97-AF65-F5344CB8AC3E}">
        <p14:creationId xmlns:p14="http://schemas.microsoft.com/office/powerpoint/2010/main" val="306137868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4.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19.png"/></Relationships>
</file>

<file path=ppt/slides/_rels/slide102.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hyperlink" Target="https://creativecommons.org/licenses/by/3.0/" TargetMode="External"/><Relationship Id="rId2" Type="http://schemas.openxmlformats.org/officeDocument/2006/relationships/notesSlide" Target="../notesSlides/notesSlide85.xml"/><Relationship Id="rId1" Type="http://schemas.openxmlformats.org/officeDocument/2006/relationships/slideLayout" Target="../slideLayouts/slideLayout10.xml"/><Relationship Id="rId6" Type="http://schemas.openxmlformats.org/officeDocument/2006/relationships/hyperlink" Target="http://myedmondsnews.com/2017/01/36-nearby-units-uninhabitable-after-large-fire-in-building-under-construction/" TargetMode="External"/><Relationship Id="rId5" Type="http://schemas.openxmlformats.org/officeDocument/2006/relationships/image" Target="../media/image121.jpg"/><Relationship Id="rId4" Type="http://schemas.openxmlformats.org/officeDocument/2006/relationships/hyperlink" Target="https://www.bundabergnow.com/2020/09/28/community-calls-for-flood-levee/"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86.xml"/><Relationship Id="rId1" Type="http://schemas.openxmlformats.org/officeDocument/2006/relationships/slideLayout" Target="../slideLayouts/slideLayout10.xml"/><Relationship Id="rId5" Type="http://schemas.openxmlformats.org/officeDocument/2006/relationships/hyperlink" Target="https://creativecommons.org/licenses/by-nd/3.0/" TargetMode="External"/><Relationship Id="rId4" Type="http://schemas.openxmlformats.org/officeDocument/2006/relationships/hyperlink" Target="http://www.rstreet.org/2014/09/02/the-right-to-be-forgotten-and-the-quagmire-of-global-internet-regulation/"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125.png"/></Relationships>
</file>

<file path=ppt/slides/_rels/slide106.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89.xml"/><Relationship Id="rId1" Type="http://schemas.openxmlformats.org/officeDocument/2006/relationships/slideLayout" Target="../slideLayouts/slideLayout1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0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0.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1.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11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s://www.nature.com/articles/nj7593-263a"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41.svg"/></Relationships>
</file>

<file path=ppt/slides/_rels/slide12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hyperlink" Target="https://freesvg.org/signpost-erland-howden"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https://freesvg.org/signpost-erland-howden"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hyperlink" Target="https://forbetterscience.com/2020/07/07/science-misconduct/" TargetMode="Externa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news.org/article/cancer-biology-studies-research-replication-reproducibility"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hyperlink" Target="https://pubpeer.com/publications/DF95522E3585E37663CAD1972E70BD"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retractionwatch.com/the-retraction-watch-leaderboard/top-10-most-highly-cited-retracted-papers/"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3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3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3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hyperlink" Target="https://undsci.berkeley.edu/article/socialsideofscience_06" TargetMode="External"/></Relationships>
</file>

<file path=ppt/slides/_rels/slide138.xml.rels><?xml version="1.0" encoding="UTF-8" standalone="yes"?>
<Relationships xmlns="http://schemas.openxmlformats.org/package/2006/relationships"><Relationship Id="rId8" Type="http://schemas.openxmlformats.org/officeDocument/2006/relationships/image" Target="../media/image164.gif"/><Relationship Id="rId3" Type="http://schemas.openxmlformats.org/officeDocument/2006/relationships/image" Target="../media/image159.png"/><Relationship Id="rId7" Type="http://schemas.openxmlformats.org/officeDocument/2006/relationships/image" Target="../media/image163.jp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1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14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4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hyperlink" Target="https://www.youtube.com/watch?v=OiwDHHcHPh0"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hyperlink" Target="https://penntoday.upenn.edu/news/pursuit-scientific-truth-adversarial-collaboration-Tetlock-Clark" TargetMode="External"/></Relationships>
</file>

<file path=ppt/slides/_rels/slide1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7.xml"/><Relationship Id="rId1" Type="http://schemas.openxmlformats.org/officeDocument/2006/relationships/slideLayout" Target="../slideLayouts/slideLayout9.xml"/><Relationship Id="rId5" Type="http://schemas.openxmlformats.org/officeDocument/2006/relationships/image" Target="../media/image173.png"/><Relationship Id="rId4" Type="http://schemas.openxmlformats.org/officeDocument/2006/relationships/image" Target="../media/image172.png"/></Relationships>
</file>

<file path=ppt/slides/_rels/slide149.xml.rels><?xml version="1.0" encoding="UTF-8" standalone="yes"?>
<Relationships xmlns="http://schemas.openxmlformats.org/package/2006/relationships"><Relationship Id="rId3" Type="http://schemas.openxmlformats.org/officeDocument/2006/relationships/hyperlink" Target="http://www.bioinformatics.babraham.ac.uk/" TargetMode="External"/><Relationship Id="rId2" Type="http://schemas.openxmlformats.org/officeDocument/2006/relationships/image" Target="../media/image174.png"/><Relationship Id="rId1" Type="http://schemas.openxmlformats.org/officeDocument/2006/relationships/slideLayout" Target="../slideLayouts/slideLayout9.xml"/><Relationship Id="rId5" Type="http://schemas.openxmlformats.org/officeDocument/2006/relationships/hyperlink" Target="mailto:Richard.Acton@babraham.ac.uk" TargetMode="External"/><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moodle.sou.edu/mod/book/view.php?id=143884&amp;chapterid=13555"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8.png"/><Relationship Id="rId2" Type="http://schemas.openxmlformats.org/officeDocument/2006/relationships/notesSlide" Target="../notesSlides/notesSlide128.xml"/><Relationship Id="rId1" Type="http://schemas.openxmlformats.org/officeDocument/2006/relationships/slideLayout" Target="../slideLayouts/slideLayout9.xml"/><Relationship Id="rId6" Type="http://schemas.openxmlformats.org/officeDocument/2006/relationships/image" Target="../media/image177.png"/><Relationship Id="rId5" Type="http://schemas.openxmlformats.org/officeDocument/2006/relationships/image" Target="../media/image176.png"/><Relationship Id="rId4" Type="http://schemas.microsoft.com/office/2007/relationships/hdphoto" Target="../media/hdphoto5.wdp"/></Relationships>
</file>

<file path=ppt/slides/_rels/slide1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9.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0.xml"/><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3" Type="http://schemas.openxmlformats.org/officeDocument/2006/relationships/hyperlink" Target="http://charlesmarshall.net/products/shattering-the-glass-slipper/" TargetMode="External"/><Relationship Id="rId2" Type="http://schemas.openxmlformats.org/officeDocument/2006/relationships/notesSlide" Target="../notesSlides/notesSlide13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sv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s://blog.goldenhelix.com/stop-ignoring-experimental-design-or-my-head-will-explode/" TargetMode="External"/><Relationship Id="rId5" Type="http://schemas.openxmlformats.org/officeDocument/2006/relationships/image" Target="../media/image17.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28.xml.rels><?xml version="1.0" encoding="UTF-8" standalone="yes"?>
<Relationships xmlns="http://schemas.openxmlformats.org/package/2006/relationships"><Relationship Id="rId3" Type="http://schemas.openxmlformats.org/officeDocument/2006/relationships/hyperlink" Target="http://moodle.sou.edu/mod/book/view.php?id=143884&amp;chapterid=13555" TargetMode="External"/><Relationship Id="rId2" Type="http://schemas.openxmlformats.org/officeDocument/2006/relationships/image" Target="../media/image14.gi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hyperlink" Target="http://moodle.sou.edu/mod/book/view.php?id=143884&amp;chapterid=13555" TargetMode="External"/><Relationship Id="rId3" Type="http://schemas.openxmlformats.org/officeDocument/2006/relationships/diagramLayout" Target="../diagrams/layout4.xml"/><Relationship Id="rId7" Type="http://schemas.openxmlformats.org/officeDocument/2006/relationships/image" Target="../media/image14.gif"/><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moodle.sou.edu/mod/book/view.php?id=143884&amp;chapterid=13555" TargetMode="External"/><Relationship Id="rId2" Type="http://schemas.openxmlformats.org/officeDocument/2006/relationships/image" Target="../media/image14.gi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sv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36.jpg"/><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hyperlink" Target="https://eda.nc3rs.org.uk/experimental-design-allocation#randomisationstrateg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hyperlink" Target="https://www.taconic.com/taconic-insights/quality/animal-research-sample-size-calculation.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hyperlink" Target="https://royalsocietypublishing.org/doi/10.1098/rsos.140216" TargetMode="External"/><Relationship Id="rId5" Type="http://schemas.openxmlformats.org/officeDocument/2006/relationships/image" Target="../media/image48.jpg"/><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46.png"/><Relationship Id="rId7"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52.png"/><Relationship Id="rId11" Type="http://schemas.microsoft.com/office/2007/relationships/hdphoto" Target="../media/hdphoto1.wdp"/><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62.emf"/><Relationship Id="rId5" Type="http://schemas.openxmlformats.org/officeDocument/2006/relationships/oleObject" Target="../embeddings/oleObject3.bin"/><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25.sv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9.png"/><Relationship Id="rId7" Type="http://schemas.openxmlformats.org/officeDocument/2006/relationships/image" Target="../media/image62.emf"/><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oleObject" Target="../embeddings/oleObject3.bin"/><Relationship Id="rId5" Type="http://schemas.openxmlformats.org/officeDocument/2006/relationships/image" Target="../media/image61.emf"/><Relationship Id="rId10" Type="http://schemas.openxmlformats.org/officeDocument/2006/relationships/image" Target="../media/image71.png"/><Relationship Id="rId4" Type="http://schemas.openxmlformats.org/officeDocument/2006/relationships/oleObject" Target="../embeddings/oleObject2.bin"/><Relationship Id="rId9"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hyperlink" Target="http://moodle.sou.edu/mod/book/view.php?id=143884&amp;chapterid=13555" TargetMode="External"/><Relationship Id="rId5" Type="http://schemas.openxmlformats.org/officeDocument/2006/relationships/image" Target="../media/image14.gif"/><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72.emf"/></Relationships>
</file>

<file path=ppt/slides/_rels/slide63.xml.rels><?xml version="1.0" encoding="UTF-8" standalone="yes"?>
<Relationships xmlns="http://schemas.openxmlformats.org/package/2006/relationships"><Relationship Id="rId3" Type="http://schemas.openxmlformats.org/officeDocument/2006/relationships/hyperlink" Target="https://tinyurl.com/RIdataExp"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9.xml"/><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75.emf"/><Relationship Id="rId5" Type="http://schemas.openxmlformats.org/officeDocument/2006/relationships/oleObject" Target="../embeddings/oleObject5.bin"/><Relationship Id="rId4" Type="http://schemas.openxmlformats.org/officeDocument/2006/relationships/image" Target="../media/image25.svg"/></Relationships>
</file>

<file path=ppt/slides/_rels/slide66.xml.rels><?xml version="1.0" encoding="UTF-8" standalone="yes"?>
<Relationships xmlns="http://schemas.openxmlformats.org/package/2006/relationships"><Relationship Id="rId3" Type="http://schemas.openxmlformats.org/officeDocument/2006/relationships/hyperlink" Target="https://tinyurl.com/RIDataExp"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9.xml"/><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80.png"/><Relationship Id="rId4" Type="http://schemas.openxmlformats.org/officeDocument/2006/relationships/image" Target="../media/image79.jp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86.emf"/><Relationship Id="rId5" Type="http://schemas.openxmlformats.org/officeDocument/2006/relationships/oleObject" Target="../embeddings/oleObject8.bin"/><Relationship Id="rId4" Type="http://schemas.openxmlformats.org/officeDocument/2006/relationships/image" Target="../media/image85.emf"/></Relationships>
</file>

<file path=ppt/slides/_rels/slide74.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88.emf"/><Relationship Id="rId5" Type="http://schemas.openxmlformats.org/officeDocument/2006/relationships/oleObject" Target="../embeddings/oleObject10.bin"/><Relationship Id="rId4" Type="http://schemas.openxmlformats.org/officeDocument/2006/relationships/image" Target="../media/image87.emf"/><Relationship Id="rId9"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92.png"/><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10.xml"/><Relationship Id="rId5" Type="http://schemas.openxmlformats.org/officeDocument/2006/relationships/image" Target="../media/image84.png"/><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97.png"/><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hyperlink" Target="https://www.bioinformatics.babraham.ac.uk/training.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0.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106.jp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105.png"/></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hyperlink" Target="https://www.bioinformatics.babraham.ac.uk/training.html" TargetMode="Externa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4.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109.svg"/></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111.jpg"/></Relationships>
</file>

<file path=ppt/slides/_rels/slide93.xml.rels><?xml version="1.0" encoding="UTF-8" standalone="yes"?>
<Relationships xmlns="http://schemas.openxmlformats.org/package/2006/relationships"><Relationship Id="rId3" Type="http://schemas.openxmlformats.org/officeDocument/2006/relationships/hyperlink" Target="https://wellcome.org/sites/default/files/wtp057673_0.pdf" TargetMode="Externa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www.nc3rs.org.uk/3rs-resource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ctrTitle"/>
          </p:nvPr>
        </p:nvSpPr>
        <p:spPr>
          <a:xfrm>
            <a:off x="311700" y="2092465"/>
            <a:ext cx="8520600" cy="1738059"/>
          </a:xfrm>
          <a:prstGeom prst="rect">
            <a:avLst/>
          </a:prstGeom>
        </p:spPr>
        <p:txBody>
          <a:bodyPr spcFirstLastPara="1" wrap="square" lIns="91425" tIns="91425" rIns="91425" bIns="91425" anchor="b" anchorCtr="0">
            <a:normAutofit fontScale="90000"/>
          </a:bodyPr>
          <a:lstStyle/>
          <a:p>
            <a:pPr lvl="0"/>
            <a:r>
              <a:rPr lang="en-GB" b="1" dirty="0">
                <a:solidFill>
                  <a:schemeClr val="accent1">
                    <a:lumMod val="50000"/>
                  </a:schemeClr>
                </a:solidFill>
                <a:latin typeface="Calibri" panose="020F0502020204030204" pitchFamily="34" charset="0"/>
                <a:cs typeface="Calibri" panose="020F0502020204030204" pitchFamily="34" charset="0"/>
              </a:rPr>
              <a:t>Research Integrity</a:t>
            </a:r>
            <a:br>
              <a:rPr lang="en-GB" b="1" dirty="0">
                <a:solidFill>
                  <a:schemeClr val="accent1">
                    <a:lumMod val="50000"/>
                  </a:schemeClr>
                </a:solidFill>
                <a:latin typeface="Calibri" panose="020F0502020204030204" pitchFamily="34" charset="0"/>
                <a:cs typeface="Calibri" panose="020F0502020204030204" pitchFamily="34" charset="0"/>
              </a:rPr>
            </a:br>
            <a:r>
              <a:rPr lang="en-GB" sz="3600" b="1" dirty="0">
                <a:solidFill>
                  <a:srgbClr val="0070C0"/>
                </a:solidFill>
                <a:latin typeface="Calibri" panose="020F0502020204030204" pitchFamily="34" charset="0"/>
                <a:cs typeface="Calibri" panose="020F0502020204030204" pitchFamily="34" charset="0"/>
              </a:rPr>
              <a:t>or </a:t>
            </a:r>
            <a:r>
              <a:rPr lang="en-GB" sz="3600" b="1" i="1" dirty="0">
                <a:solidFill>
                  <a:srgbClr val="0070C0"/>
                </a:solidFill>
                <a:latin typeface="Calibri" panose="020F0502020204030204" pitchFamily="34" charset="0"/>
                <a:cs typeface="Calibri" panose="020F0502020204030204" pitchFamily="34" charset="0"/>
              </a:rPr>
              <a:t>How to be a Good Scientist</a:t>
            </a:r>
            <a:br>
              <a:rPr lang="en-GB" sz="3600" b="1" i="1" dirty="0">
                <a:solidFill>
                  <a:srgbClr val="0070C0"/>
                </a:solidFill>
                <a:latin typeface="Calibri" panose="020F0502020204030204" pitchFamily="34" charset="0"/>
                <a:cs typeface="Calibri" panose="020F0502020204030204" pitchFamily="34" charset="0"/>
              </a:rPr>
            </a:br>
            <a:r>
              <a:rPr lang="en-GB" sz="2200" dirty="0">
                <a:solidFill>
                  <a:srgbClr val="002060"/>
                </a:solidFill>
                <a:latin typeface="Calibri" panose="020F0502020204030204" pitchFamily="34" charset="0"/>
                <a:cs typeface="Calibri" panose="020F0502020204030204" pitchFamily="34" charset="0"/>
              </a:rPr>
              <a:t>Jo Montgomery, Sarah Inglesfield,</a:t>
            </a:r>
            <a:br>
              <a:rPr lang="en-GB" sz="2200" dirty="0">
                <a:solidFill>
                  <a:srgbClr val="002060"/>
                </a:solidFill>
                <a:latin typeface="Calibri" panose="020F0502020204030204" pitchFamily="34" charset="0"/>
                <a:cs typeface="Calibri" panose="020F0502020204030204" pitchFamily="34" charset="0"/>
              </a:rPr>
            </a:br>
            <a:r>
              <a:rPr lang="en-GB" sz="2200" dirty="0">
                <a:solidFill>
                  <a:srgbClr val="002060"/>
                </a:solidFill>
                <a:latin typeface="Calibri" panose="020F0502020204030204" pitchFamily="34" charset="0"/>
                <a:cs typeface="Calibri" panose="020F0502020204030204" pitchFamily="34" charset="0"/>
              </a:rPr>
              <a:t>Anne Segonds-Pichon, Laura Biggins and Simon Andrews</a:t>
            </a:r>
            <a:br>
              <a:rPr lang="en-GB" sz="2200" dirty="0">
                <a:solidFill>
                  <a:srgbClr val="002060"/>
                </a:solidFill>
                <a:latin typeface="Calibri" panose="020F0502020204030204" pitchFamily="34" charset="0"/>
                <a:cs typeface="Calibri" panose="020F0502020204030204" pitchFamily="34" charset="0"/>
              </a:rPr>
            </a:br>
            <a:r>
              <a:rPr lang="en-GB" sz="1300" dirty="0">
                <a:solidFill>
                  <a:srgbClr val="002060"/>
                </a:solidFill>
                <a:latin typeface="Calibri" panose="020F0502020204030204" pitchFamily="34" charset="0"/>
                <a:cs typeface="Calibri" panose="020F0502020204030204" pitchFamily="34" charset="0"/>
              </a:rPr>
              <a:t>v2024-10</a:t>
            </a:r>
            <a:endParaRPr sz="1300" dirty="0">
              <a:solidFill>
                <a:srgbClr val="00206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16334" y="3533"/>
            <a:ext cx="1888961" cy="1888961"/>
          </a:xfrm>
          <a:prstGeom prst="rect">
            <a:avLst/>
          </a:prstGeom>
        </p:spPr>
      </p:pic>
      <p:pic>
        <p:nvPicPr>
          <p:cNvPr id="5" name="Picture 4"/>
          <p:cNvPicPr>
            <a:picLocks noChangeAspect="1"/>
          </p:cNvPicPr>
          <p:nvPr/>
        </p:nvPicPr>
        <p:blipFill>
          <a:blip r:embed="rId4"/>
          <a:stretch>
            <a:fillRect/>
          </a:stretch>
        </p:blipFill>
        <p:spPr>
          <a:xfrm>
            <a:off x="7070035" y="4299886"/>
            <a:ext cx="1972644" cy="7012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BBEB9A-1877-476A-9670-1EE28A1A7C85}"/>
              </a:ext>
            </a:extLst>
          </p:cNvPr>
          <p:cNvPicPr>
            <a:picLocks noChangeAspect="1"/>
          </p:cNvPicPr>
          <p:nvPr/>
        </p:nvPicPr>
        <p:blipFill>
          <a:blip r:embed="rId2"/>
          <a:stretch>
            <a:fillRect/>
          </a:stretch>
        </p:blipFill>
        <p:spPr>
          <a:xfrm>
            <a:off x="33688" y="35774"/>
            <a:ext cx="9076623" cy="5071952"/>
          </a:xfrm>
          <a:prstGeom prst="rect">
            <a:avLst/>
          </a:prstGeom>
        </p:spPr>
      </p:pic>
    </p:spTree>
    <p:extLst>
      <p:ext uri="{BB962C8B-B14F-4D97-AF65-F5344CB8AC3E}">
        <p14:creationId xmlns:p14="http://schemas.microsoft.com/office/powerpoint/2010/main" val="27580764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166642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Keeping track of the research</a:t>
            </a:r>
          </a:p>
        </p:txBody>
      </p:sp>
      <p:pic>
        <p:nvPicPr>
          <p:cNvPr id="4" name="Picture 3">
            <a:extLst>
              <a:ext uri="{FF2B5EF4-FFF2-40B4-BE49-F238E27FC236}">
                <a16:creationId xmlns:a16="http://schemas.microsoft.com/office/drawing/2014/main" id="{92EFE536-3D11-4001-A986-D3FE0B199916}"/>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2E686C72-0580-4D25-BFFA-B8FE9F1E7E5B}"/>
              </a:ext>
            </a:extLst>
          </p:cNvPr>
          <p:cNvPicPr>
            <a:picLocks noChangeAspect="1"/>
          </p:cNvPicPr>
          <p:nvPr/>
        </p:nvPicPr>
        <p:blipFill>
          <a:blip r:embed="rId3"/>
          <a:stretch>
            <a:fillRect/>
          </a:stretch>
        </p:blipFill>
        <p:spPr>
          <a:xfrm>
            <a:off x="7070035" y="4299886"/>
            <a:ext cx="1972644" cy="701272"/>
          </a:xfrm>
          <a:prstGeom prst="rect">
            <a:avLst/>
          </a:prstGeom>
        </p:spPr>
      </p:pic>
      <p:sp>
        <p:nvSpPr>
          <p:cNvPr id="6" name="Subtitle 2">
            <a:extLst>
              <a:ext uri="{FF2B5EF4-FFF2-40B4-BE49-F238E27FC236}">
                <a16:creationId xmlns:a16="http://schemas.microsoft.com/office/drawing/2014/main" id="{E9B132A2-D608-7249-A34A-E4E357998E63}"/>
              </a:ext>
            </a:extLst>
          </p:cNvPr>
          <p:cNvSpPr txBox="1">
            <a:spLocks/>
          </p:cNvSpPr>
          <p:nvPr/>
        </p:nvSpPr>
        <p:spPr>
          <a:xfrm>
            <a:off x="3451292" y="2459023"/>
            <a:ext cx="2241415" cy="792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r>
              <a:rPr lang="en-US" sz="4000" b="1" dirty="0">
                <a:solidFill>
                  <a:schemeClr val="accent1">
                    <a:lumMod val="50000"/>
                  </a:schemeClr>
                </a:solidFill>
                <a:latin typeface="Calibri" panose="020F0502020204030204" pitchFamily="34" charset="0"/>
                <a:cs typeface="Calibri" panose="020F0502020204030204" pitchFamily="34" charset="0"/>
              </a:rPr>
              <a:t>How?</a:t>
            </a:r>
          </a:p>
        </p:txBody>
      </p:sp>
      <p:pic>
        <p:nvPicPr>
          <p:cNvPr id="7" name="Graphic 6" descr="Share with person">
            <a:extLst>
              <a:ext uri="{FF2B5EF4-FFF2-40B4-BE49-F238E27FC236}">
                <a16:creationId xmlns:a16="http://schemas.microsoft.com/office/drawing/2014/main" id="{3630EEE2-1C2B-4DDC-94AA-0F9B0BDD1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4799" y="3587023"/>
            <a:ext cx="914400" cy="914400"/>
          </a:xfrm>
          <a:prstGeom prst="rect">
            <a:avLst/>
          </a:prstGeom>
        </p:spPr>
      </p:pic>
    </p:spTree>
    <p:extLst>
      <p:ext uri="{BB962C8B-B14F-4D97-AF65-F5344CB8AC3E}">
        <p14:creationId xmlns:p14="http://schemas.microsoft.com/office/powerpoint/2010/main" val="37605771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7A24-0873-D44E-99C4-7AAA366B9975}"/>
              </a:ext>
            </a:extLst>
          </p:cNvPr>
          <p:cNvSpPr>
            <a:spLocks noGrp="1"/>
          </p:cNvSpPr>
          <p:nvPr>
            <p:ph type="title"/>
          </p:nvPr>
        </p:nvSpPr>
        <p:spPr>
          <a:xfrm>
            <a:off x="311700" y="160524"/>
            <a:ext cx="8520600" cy="572700"/>
          </a:xfrm>
        </p:spPr>
        <p:txBody>
          <a:bodyPr>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Laboratory Notebooks</a:t>
            </a:r>
          </a:p>
        </p:txBody>
      </p:sp>
      <p:sp>
        <p:nvSpPr>
          <p:cNvPr id="9" name="Rounded Rectangle 8">
            <a:extLst>
              <a:ext uri="{FF2B5EF4-FFF2-40B4-BE49-F238E27FC236}">
                <a16:creationId xmlns:a16="http://schemas.microsoft.com/office/drawing/2014/main" id="{0CF68408-7E40-F945-BFF3-484F2136B01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BB87B9A-1B3F-A84F-9255-506569B621C6}"/>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7" name="Picture 6">
            <a:extLst>
              <a:ext uri="{FF2B5EF4-FFF2-40B4-BE49-F238E27FC236}">
                <a16:creationId xmlns:a16="http://schemas.microsoft.com/office/drawing/2014/main" id="{5F96034D-C019-4546-AD91-F73A014F4B45}"/>
              </a:ext>
            </a:extLst>
          </p:cNvPr>
          <p:cNvPicPr>
            <a:picLocks noChangeAspect="1"/>
          </p:cNvPicPr>
          <p:nvPr/>
        </p:nvPicPr>
        <p:blipFill>
          <a:blip r:embed="rId3"/>
          <a:stretch>
            <a:fillRect/>
          </a:stretch>
        </p:blipFill>
        <p:spPr>
          <a:xfrm>
            <a:off x="2586514" y="596765"/>
            <a:ext cx="5143500" cy="5143500"/>
          </a:xfrm>
          <a:prstGeom prst="rect">
            <a:avLst/>
          </a:prstGeom>
        </p:spPr>
      </p:pic>
      <p:sp>
        <p:nvSpPr>
          <p:cNvPr id="4" name="Content Placeholder 3">
            <a:extLst>
              <a:ext uri="{FF2B5EF4-FFF2-40B4-BE49-F238E27FC236}">
                <a16:creationId xmlns:a16="http://schemas.microsoft.com/office/drawing/2014/main" id="{41A876E3-F651-3543-810A-446D4A6C9037}"/>
              </a:ext>
            </a:extLst>
          </p:cNvPr>
          <p:cNvSpPr>
            <a:spLocks noGrp="1"/>
          </p:cNvSpPr>
          <p:nvPr>
            <p:ph idx="1"/>
          </p:nvPr>
        </p:nvSpPr>
        <p:spPr>
          <a:xfrm rot="21221263">
            <a:off x="2692770" y="2135432"/>
            <a:ext cx="2822844" cy="2262980"/>
          </a:xfrm>
        </p:spPr>
        <p:txBody>
          <a:bodyPr>
            <a:normAutofit lnSpcReduction="10000"/>
          </a:bodyPr>
          <a:lstStyle/>
          <a:p>
            <a:pPr marL="596900" lvl="1" indent="0">
              <a:buNone/>
            </a:pPr>
            <a:r>
              <a:rPr lang="en-US" sz="2000" dirty="0">
                <a:solidFill>
                  <a:schemeClr val="tx1"/>
                </a:solidFill>
              </a:rPr>
              <a:t>Reporting</a:t>
            </a:r>
          </a:p>
          <a:p>
            <a:pPr marL="596900" lvl="1" indent="0">
              <a:buNone/>
            </a:pPr>
            <a:r>
              <a:rPr lang="en-US" sz="2000" dirty="0">
                <a:solidFill>
                  <a:schemeClr val="tx1"/>
                </a:solidFill>
              </a:rPr>
              <a:t>Defend data</a:t>
            </a:r>
          </a:p>
          <a:p>
            <a:pPr marL="596900" lvl="1" indent="0">
              <a:buNone/>
            </a:pPr>
            <a:r>
              <a:rPr lang="en-US" sz="2000" dirty="0">
                <a:solidFill>
                  <a:schemeClr val="tx1"/>
                </a:solidFill>
              </a:rPr>
              <a:t>Trace</a:t>
            </a:r>
          </a:p>
          <a:p>
            <a:pPr marL="596900" lvl="1" indent="0">
              <a:buNone/>
            </a:pPr>
            <a:r>
              <a:rPr lang="en-US" sz="2000" dirty="0">
                <a:solidFill>
                  <a:schemeClr val="tx1"/>
                </a:solidFill>
              </a:rPr>
              <a:t>Find it</a:t>
            </a:r>
          </a:p>
          <a:p>
            <a:pPr marL="596900" lvl="1" indent="0">
              <a:buNone/>
            </a:pPr>
            <a:r>
              <a:rPr lang="en-US" sz="2000" dirty="0">
                <a:solidFill>
                  <a:schemeClr val="tx1"/>
                </a:solidFill>
              </a:rPr>
              <a:t>Share it</a:t>
            </a:r>
          </a:p>
          <a:p>
            <a:pPr marL="596900" lvl="1" indent="0">
              <a:buNone/>
            </a:pPr>
            <a:r>
              <a:rPr lang="en-US" sz="2000" dirty="0">
                <a:solidFill>
                  <a:schemeClr val="tx1"/>
                </a:solidFill>
              </a:rPr>
              <a:t>Describe</a:t>
            </a:r>
          </a:p>
        </p:txBody>
      </p:sp>
      <p:grpSp>
        <p:nvGrpSpPr>
          <p:cNvPr id="6" name="Group 5">
            <a:extLst>
              <a:ext uri="{FF2B5EF4-FFF2-40B4-BE49-F238E27FC236}">
                <a16:creationId xmlns:a16="http://schemas.microsoft.com/office/drawing/2014/main" id="{AF41F45C-16B3-4100-962C-0594D2D593F9}"/>
              </a:ext>
            </a:extLst>
          </p:cNvPr>
          <p:cNvGrpSpPr/>
          <p:nvPr/>
        </p:nvGrpSpPr>
        <p:grpSpPr>
          <a:xfrm>
            <a:off x="4989877" y="2058648"/>
            <a:ext cx="2822844" cy="2515569"/>
            <a:chOff x="4989877" y="2058648"/>
            <a:chExt cx="2822844" cy="2515569"/>
          </a:xfrm>
        </p:grpSpPr>
        <p:pic>
          <p:nvPicPr>
            <p:cNvPr id="5" name="Picture 4">
              <a:extLst>
                <a:ext uri="{FF2B5EF4-FFF2-40B4-BE49-F238E27FC236}">
                  <a16:creationId xmlns:a16="http://schemas.microsoft.com/office/drawing/2014/main" id="{05F90600-88AF-4974-AC82-11B209224F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21149118">
              <a:off x="5299456" y="2058648"/>
              <a:ext cx="2278177" cy="2308825"/>
            </a:xfrm>
            <a:prstGeom prst="rect">
              <a:avLst/>
            </a:prstGeom>
          </p:spPr>
        </p:pic>
        <p:sp>
          <p:nvSpPr>
            <p:cNvPr id="8" name="Content Placeholder 3">
              <a:extLst>
                <a:ext uri="{FF2B5EF4-FFF2-40B4-BE49-F238E27FC236}">
                  <a16:creationId xmlns:a16="http://schemas.microsoft.com/office/drawing/2014/main" id="{D14DB3BD-E7BA-4942-994D-BD23BD8377A0}"/>
                </a:ext>
              </a:extLst>
            </p:cNvPr>
            <p:cNvSpPr txBox="1">
              <a:spLocks/>
            </p:cNvSpPr>
            <p:nvPr/>
          </p:nvSpPr>
          <p:spPr>
            <a:xfrm rot="21221263">
              <a:off x="4989877" y="2311237"/>
              <a:ext cx="2822844" cy="226298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596900" lvl="1" indent="0">
                <a:buNone/>
              </a:pPr>
              <a:r>
                <a:rPr lang="en-GB" sz="1800" dirty="0">
                  <a:solidFill>
                    <a:schemeClr val="tx1"/>
                  </a:solidFill>
                  <a:latin typeface="+mn-lt"/>
                  <a:cs typeface="Calibri" panose="020F0502020204030204" pitchFamily="34" charset="0"/>
                </a:rPr>
                <a:t>Protect IP</a:t>
              </a:r>
            </a:p>
            <a:p>
              <a:pPr marL="596900" lvl="1" indent="0">
                <a:buNone/>
              </a:pPr>
              <a:r>
                <a:rPr lang="en-GB" sz="1800" dirty="0">
                  <a:solidFill>
                    <a:schemeClr val="tx1"/>
                  </a:solidFill>
                  <a:latin typeface="+mn-lt"/>
                  <a:cs typeface="Calibri" panose="020F0502020204030204" pitchFamily="34" charset="0"/>
                </a:rPr>
                <a:t>Legal protection</a:t>
              </a:r>
            </a:p>
            <a:p>
              <a:pPr marL="596900" lvl="1" indent="0">
                <a:buNone/>
              </a:pPr>
              <a:r>
                <a:rPr lang="en-GB" sz="1800" dirty="0">
                  <a:solidFill>
                    <a:schemeClr val="tx1"/>
                  </a:solidFill>
                  <a:latin typeface="+mn-lt"/>
                  <a:cs typeface="Calibri" panose="020F0502020204030204" pitchFamily="34" charset="0"/>
                </a:rPr>
                <a:t>GLP++</a:t>
              </a:r>
            </a:p>
            <a:p>
              <a:pPr marL="596900" lvl="1" indent="0">
                <a:buNone/>
              </a:pPr>
              <a:r>
                <a:rPr lang="en-GB" sz="1800" dirty="0">
                  <a:solidFill>
                    <a:schemeClr val="tx1"/>
                  </a:solidFill>
                  <a:latin typeface="+mn-lt"/>
                  <a:cs typeface="Calibri" panose="020F0502020204030204" pitchFamily="34" charset="0"/>
                </a:rPr>
                <a:t>Safe and secure</a:t>
              </a:r>
            </a:p>
            <a:p>
              <a:pPr marL="596900" lvl="1" indent="0">
                <a:buNone/>
              </a:pPr>
              <a:r>
                <a:rPr lang="en-GB" sz="1800" dirty="0">
                  <a:solidFill>
                    <a:schemeClr val="tx1"/>
                  </a:solidFill>
                  <a:latin typeface="+mn-lt"/>
                  <a:cs typeface="Calibri" panose="020F0502020204030204" pitchFamily="34" charset="0"/>
                </a:rPr>
                <a:t>Compliant </a:t>
              </a:r>
            </a:p>
          </p:txBody>
        </p:sp>
      </p:grpSp>
    </p:spTree>
    <p:extLst>
      <p:ext uri="{BB962C8B-B14F-4D97-AF65-F5344CB8AC3E}">
        <p14:creationId xmlns:p14="http://schemas.microsoft.com/office/powerpoint/2010/main" val="19981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7A24-0873-D44E-99C4-7AAA366B9975}"/>
              </a:ext>
            </a:extLst>
          </p:cNvPr>
          <p:cNvSpPr>
            <a:spLocks noGrp="1"/>
          </p:cNvSpPr>
          <p:nvPr>
            <p:ph type="title"/>
          </p:nvPr>
        </p:nvSpPr>
        <p:spPr>
          <a:xfrm>
            <a:off x="311700" y="160524"/>
            <a:ext cx="8520600" cy="572700"/>
          </a:xfrm>
        </p:spPr>
        <p:txBody>
          <a:bodyPr>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Laboratory Notebooks</a:t>
            </a:r>
          </a:p>
        </p:txBody>
      </p:sp>
      <p:sp>
        <p:nvSpPr>
          <p:cNvPr id="9" name="Rounded Rectangle 8">
            <a:extLst>
              <a:ext uri="{FF2B5EF4-FFF2-40B4-BE49-F238E27FC236}">
                <a16:creationId xmlns:a16="http://schemas.microsoft.com/office/drawing/2014/main" id="{0CF68408-7E40-F945-BFF3-484F2136B01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BB87B9A-1B3F-A84F-9255-506569B621C6}"/>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11" name="Picture 10">
            <a:extLst>
              <a:ext uri="{FF2B5EF4-FFF2-40B4-BE49-F238E27FC236}">
                <a16:creationId xmlns:a16="http://schemas.microsoft.com/office/drawing/2014/main" id="{34CF376F-CE3E-2343-A472-4D9127E1730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75788" y="1487595"/>
            <a:ext cx="3559808" cy="2373205"/>
          </a:xfrm>
          <a:prstGeom prst="rect">
            <a:avLst/>
          </a:prstGeom>
        </p:spPr>
      </p:pic>
      <p:pic>
        <p:nvPicPr>
          <p:cNvPr id="15" name="Picture 14">
            <a:extLst>
              <a:ext uri="{FF2B5EF4-FFF2-40B4-BE49-F238E27FC236}">
                <a16:creationId xmlns:a16="http://schemas.microsoft.com/office/drawing/2014/main" id="{E3FBDAE7-E763-EE41-9EAF-FDC81CAED26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979095" y="1484963"/>
            <a:ext cx="3288588" cy="2375837"/>
          </a:xfrm>
          <a:prstGeom prst="rect">
            <a:avLst/>
          </a:prstGeom>
        </p:spPr>
      </p:pic>
      <p:sp>
        <p:nvSpPr>
          <p:cNvPr id="16" name="TextBox 15">
            <a:extLst>
              <a:ext uri="{FF2B5EF4-FFF2-40B4-BE49-F238E27FC236}">
                <a16:creationId xmlns:a16="http://schemas.microsoft.com/office/drawing/2014/main" id="{73832840-244C-5B46-B847-CE5E508D0106}"/>
              </a:ext>
            </a:extLst>
          </p:cNvPr>
          <p:cNvSpPr txBox="1"/>
          <p:nvPr/>
        </p:nvSpPr>
        <p:spPr>
          <a:xfrm>
            <a:off x="3907132" y="3860800"/>
            <a:ext cx="3464764" cy="200055"/>
          </a:xfrm>
          <a:prstGeom prst="rect">
            <a:avLst/>
          </a:prstGeom>
          <a:noFill/>
        </p:spPr>
        <p:txBody>
          <a:bodyPr wrap="square" rtlCol="0">
            <a:spAutoFit/>
          </a:bodyPr>
          <a:lstStyle/>
          <a:p>
            <a:pPr algn="ctr"/>
            <a:r>
              <a:rPr lang="en-US" sz="700" dirty="0">
                <a:hlinkClick r:id="rId6" tooltip="http://myedmondsnews.com/2017/01/36-nearby-units-uninhabitable-after-large-fire-in-building-under-construction/"/>
              </a:rPr>
              <a:t>This Photo</a:t>
            </a:r>
            <a:r>
              <a:rPr lang="en-US" sz="700" dirty="0"/>
              <a:t> by Unknown Author is licensed under </a:t>
            </a:r>
            <a:r>
              <a:rPr lang="en-US" sz="700" dirty="0">
                <a:hlinkClick r:id="rId7" tooltip="https://creativecommons.org/licenses/by/3.0/"/>
              </a:rPr>
              <a:t>CC BY</a:t>
            </a:r>
            <a:endParaRPr lang="en-US" sz="700" dirty="0"/>
          </a:p>
        </p:txBody>
      </p:sp>
    </p:spTree>
    <p:extLst>
      <p:ext uri="{BB962C8B-B14F-4D97-AF65-F5344CB8AC3E}">
        <p14:creationId xmlns:p14="http://schemas.microsoft.com/office/powerpoint/2010/main" val="30638163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7A24-0873-D44E-99C4-7AAA366B9975}"/>
              </a:ext>
            </a:extLst>
          </p:cNvPr>
          <p:cNvSpPr>
            <a:spLocks noGrp="1"/>
          </p:cNvSpPr>
          <p:nvPr>
            <p:ph type="title"/>
          </p:nvPr>
        </p:nvSpPr>
        <p:spPr>
          <a:xfrm>
            <a:off x="311700" y="160524"/>
            <a:ext cx="8520600" cy="572700"/>
          </a:xfrm>
        </p:spPr>
        <p:txBody>
          <a:bodyPr>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Laboratory Notebooks</a:t>
            </a:r>
          </a:p>
        </p:txBody>
      </p:sp>
      <p:sp>
        <p:nvSpPr>
          <p:cNvPr id="9" name="Rounded Rectangle 8">
            <a:extLst>
              <a:ext uri="{FF2B5EF4-FFF2-40B4-BE49-F238E27FC236}">
                <a16:creationId xmlns:a16="http://schemas.microsoft.com/office/drawing/2014/main" id="{0CF68408-7E40-F945-BFF3-484F2136B01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BB87B9A-1B3F-A84F-9255-506569B621C6}"/>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7" name="Picture 6">
            <a:extLst>
              <a:ext uri="{FF2B5EF4-FFF2-40B4-BE49-F238E27FC236}">
                <a16:creationId xmlns:a16="http://schemas.microsoft.com/office/drawing/2014/main" id="{5701F640-9AC8-844B-8F12-9B36AB864CB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48785" y="1521763"/>
            <a:ext cx="6959600" cy="3047127"/>
          </a:xfrm>
          <a:prstGeom prst="rect">
            <a:avLst/>
          </a:prstGeom>
        </p:spPr>
      </p:pic>
      <p:sp>
        <p:nvSpPr>
          <p:cNvPr id="8" name="TextBox 7">
            <a:extLst>
              <a:ext uri="{FF2B5EF4-FFF2-40B4-BE49-F238E27FC236}">
                <a16:creationId xmlns:a16="http://schemas.microsoft.com/office/drawing/2014/main" id="{FFF6EC42-51EC-DA44-AF06-8EFCBCA4D7C5}"/>
              </a:ext>
            </a:extLst>
          </p:cNvPr>
          <p:cNvSpPr txBox="1"/>
          <p:nvPr/>
        </p:nvSpPr>
        <p:spPr>
          <a:xfrm>
            <a:off x="0" y="6656251"/>
            <a:ext cx="9144000" cy="230832"/>
          </a:xfrm>
          <a:prstGeom prst="rect">
            <a:avLst/>
          </a:prstGeom>
          <a:noFill/>
        </p:spPr>
        <p:txBody>
          <a:bodyPr wrap="square" rtlCol="0">
            <a:spAutoFit/>
          </a:bodyPr>
          <a:lstStyle/>
          <a:p>
            <a:r>
              <a:rPr lang="en-US" sz="900">
                <a:hlinkClick r:id="rId4" tooltip="http://www.rstreet.org/2014/09/02/the-right-to-be-forgotten-and-the-quagmire-of-global-internet-regulation/"/>
              </a:rPr>
              <a:t>This Photo</a:t>
            </a:r>
            <a:r>
              <a:rPr lang="en-US" sz="900"/>
              <a:t> by Unknown Author is licensed under </a:t>
            </a:r>
            <a:r>
              <a:rPr lang="en-US" sz="900">
                <a:hlinkClick r:id="rId5" tooltip="https://creativecommons.org/licenses/by-nd/3.0/"/>
              </a:rPr>
              <a:t>CC BY-ND</a:t>
            </a:r>
            <a:endParaRPr lang="en-US" sz="900"/>
          </a:p>
        </p:txBody>
      </p:sp>
      <p:sp>
        <p:nvSpPr>
          <p:cNvPr id="14" name="TextBox 13">
            <a:extLst>
              <a:ext uri="{FF2B5EF4-FFF2-40B4-BE49-F238E27FC236}">
                <a16:creationId xmlns:a16="http://schemas.microsoft.com/office/drawing/2014/main" id="{A7E7C15B-22E7-4D48-BE37-2F3A2BE2E68B}"/>
              </a:ext>
            </a:extLst>
          </p:cNvPr>
          <p:cNvSpPr txBox="1"/>
          <p:nvPr/>
        </p:nvSpPr>
        <p:spPr>
          <a:xfrm>
            <a:off x="3301999" y="4867560"/>
            <a:ext cx="4253173" cy="230832"/>
          </a:xfrm>
          <a:prstGeom prst="rect">
            <a:avLst/>
          </a:prstGeom>
          <a:noFill/>
        </p:spPr>
        <p:txBody>
          <a:bodyPr wrap="square" rtlCol="0">
            <a:spAutoFit/>
          </a:bodyPr>
          <a:lstStyle/>
          <a:p>
            <a:pPr algn="ctr"/>
            <a:r>
              <a:rPr lang="en-US" sz="900" dirty="0">
                <a:hlinkClick r:id="rId4" tooltip="http://www.rstreet.org/2014/09/02/the-right-to-be-forgotten-and-the-quagmire-of-global-internet-regulation/"/>
              </a:rPr>
              <a:t>This Photo</a:t>
            </a:r>
            <a:r>
              <a:rPr lang="en-US" sz="900" dirty="0"/>
              <a:t> by Unknown Author is licensed under </a:t>
            </a:r>
            <a:r>
              <a:rPr lang="en-US" sz="900" dirty="0">
                <a:hlinkClick r:id="rId5" tooltip="https://creativecommons.org/licenses/by-nd/3.0/"/>
              </a:rPr>
              <a:t>CC BY-ND</a:t>
            </a:r>
            <a:endParaRPr lang="en-US" sz="900" dirty="0"/>
          </a:p>
        </p:txBody>
      </p:sp>
    </p:spTree>
    <p:extLst>
      <p:ext uri="{BB962C8B-B14F-4D97-AF65-F5344CB8AC3E}">
        <p14:creationId xmlns:p14="http://schemas.microsoft.com/office/powerpoint/2010/main" val="1401409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1485900" y="1200151"/>
            <a:ext cx="6172200" cy="339447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400" dirty="0"/>
          </a:p>
        </p:txBody>
      </p:sp>
      <p:pic>
        <p:nvPicPr>
          <p:cNvPr id="4" name="Picture 3">
            <a:extLst>
              <a:ext uri="{FF2B5EF4-FFF2-40B4-BE49-F238E27FC236}">
                <a16:creationId xmlns:a16="http://schemas.microsoft.com/office/drawing/2014/main" id="{4E41111D-DEC0-D449-AB8D-34751C455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283" y="1337688"/>
            <a:ext cx="4390184" cy="3394472"/>
          </a:xfrm>
          <a:prstGeom prst="rect">
            <a:avLst/>
          </a:prstGeom>
        </p:spPr>
      </p:pic>
      <p:sp>
        <p:nvSpPr>
          <p:cNvPr id="5" name="Content Placeholder 2">
            <a:extLst>
              <a:ext uri="{FF2B5EF4-FFF2-40B4-BE49-F238E27FC236}">
                <a16:creationId xmlns:a16="http://schemas.microsoft.com/office/drawing/2014/main" id="{9CBC1944-762C-FF41-B268-9C2E9C65A877}"/>
              </a:ext>
            </a:extLst>
          </p:cNvPr>
          <p:cNvSpPr txBox="1">
            <a:spLocks/>
          </p:cNvSpPr>
          <p:nvPr/>
        </p:nvSpPr>
        <p:spPr>
          <a:xfrm>
            <a:off x="6467467" y="1678613"/>
            <a:ext cx="2717420" cy="3416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rgbClr val="0070C0"/>
                </a:solidFill>
              </a:rPr>
              <a:t>Legal Requirements</a:t>
            </a:r>
          </a:p>
          <a:p>
            <a:pPr marL="285750" indent="-285750">
              <a:buFont typeface="Arial" panose="020B0604020202020204" pitchFamily="34" charset="0"/>
              <a:buChar char="•"/>
            </a:pPr>
            <a:endParaRPr lang="en-US" sz="2800" dirty="0">
              <a:solidFill>
                <a:srgbClr val="0070C0"/>
              </a:solidFill>
            </a:endParaRPr>
          </a:p>
          <a:p>
            <a:pPr marL="285750" indent="-285750">
              <a:buFont typeface="Arial" panose="020B0604020202020204" pitchFamily="34" charset="0"/>
              <a:buChar char="•"/>
            </a:pPr>
            <a:endParaRPr lang="en-US" sz="2800" dirty="0">
              <a:solidFill>
                <a:srgbClr val="0070C0"/>
              </a:solidFill>
            </a:endParaRPr>
          </a:p>
          <a:p>
            <a:r>
              <a:rPr lang="en-US" sz="2800" dirty="0">
                <a:solidFill>
                  <a:srgbClr val="0070C0"/>
                </a:solidFill>
              </a:rPr>
              <a:t>Practicalities</a:t>
            </a:r>
          </a:p>
        </p:txBody>
      </p:sp>
      <p:sp>
        <p:nvSpPr>
          <p:cNvPr id="8" name="Title 1">
            <a:extLst>
              <a:ext uri="{FF2B5EF4-FFF2-40B4-BE49-F238E27FC236}">
                <a16:creationId xmlns:a16="http://schemas.microsoft.com/office/drawing/2014/main" id="{AEB7B16D-D1AF-4E46-A572-A150239A4453}"/>
              </a:ext>
            </a:extLst>
          </p:cNvPr>
          <p:cNvSpPr txBox="1">
            <a:spLocks/>
          </p:cNvSpPr>
          <p:nvPr/>
        </p:nvSpPr>
        <p:spPr>
          <a:xfrm>
            <a:off x="311699" y="10700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Data</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Data Storage</a:t>
            </a:r>
          </a:p>
        </p:txBody>
      </p:sp>
      <p:sp>
        <p:nvSpPr>
          <p:cNvPr id="12" name="Rounded Rectangle 11">
            <a:extLst>
              <a:ext uri="{FF2B5EF4-FFF2-40B4-BE49-F238E27FC236}">
                <a16:creationId xmlns:a16="http://schemas.microsoft.com/office/drawing/2014/main" id="{6F41253D-9B62-874F-AF9F-68BBD1A05B4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F77B0BB-9FDA-214C-A4EE-06E344E968C4}"/>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sp>
        <p:nvSpPr>
          <p:cNvPr id="9" name="TextBox 8">
            <a:extLst>
              <a:ext uri="{FF2B5EF4-FFF2-40B4-BE49-F238E27FC236}">
                <a16:creationId xmlns:a16="http://schemas.microsoft.com/office/drawing/2014/main" id="{EF34AA82-E3D4-7B44-AD37-0DB78476396A}"/>
              </a:ext>
            </a:extLst>
          </p:cNvPr>
          <p:cNvSpPr txBox="1"/>
          <p:nvPr/>
        </p:nvSpPr>
        <p:spPr>
          <a:xfrm>
            <a:off x="3917837" y="4869697"/>
            <a:ext cx="3464764" cy="230832"/>
          </a:xfrm>
          <a:prstGeom prst="rect">
            <a:avLst/>
          </a:prstGeom>
          <a:noFill/>
        </p:spPr>
        <p:txBody>
          <a:bodyPr wrap="square" rtlCol="0">
            <a:spAutoFit/>
          </a:bodyPr>
          <a:lstStyle/>
          <a:p>
            <a:pPr algn="ctr"/>
            <a:r>
              <a:rPr lang="en-US" sz="900" dirty="0"/>
              <a:t>Image: </a:t>
            </a:r>
            <a:r>
              <a:rPr lang="en-US" sz="900" dirty="0" err="1"/>
              <a:t>cleanpng.com</a:t>
            </a:r>
            <a:endParaRPr lang="en-US" sz="900" dirty="0"/>
          </a:p>
        </p:txBody>
      </p:sp>
    </p:spTree>
    <p:extLst>
      <p:ext uri="{BB962C8B-B14F-4D97-AF65-F5344CB8AC3E}">
        <p14:creationId xmlns:p14="http://schemas.microsoft.com/office/powerpoint/2010/main" val="6801843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1B3F3-AC70-6AC6-EC90-A521CED61F2B}"/>
            </a:ext>
          </a:extLst>
        </p:cNvPr>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E01FA810-09A9-7975-76DB-C2C34F80FE6F}"/>
              </a:ext>
            </a:extLst>
          </p:cNvPr>
          <p:cNvSpPr txBox="1">
            <a:spLocks/>
          </p:cNvSpPr>
          <p:nvPr/>
        </p:nvSpPr>
        <p:spPr>
          <a:xfrm>
            <a:off x="1485900" y="1200151"/>
            <a:ext cx="6172200" cy="339447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400" dirty="0"/>
          </a:p>
        </p:txBody>
      </p:sp>
      <p:sp>
        <p:nvSpPr>
          <p:cNvPr id="8" name="Title 1">
            <a:extLst>
              <a:ext uri="{FF2B5EF4-FFF2-40B4-BE49-F238E27FC236}">
                <a16:creationId xmlns:a16="http://schemas.microsoft.com/office/drawing/2014/main" id="{F18B7116-3820-1C3C-FC5F-259CCFEB46BF}"/>
              </a:ext>
            </a:extLst>
          </p:cNvPr>
          <p:cNvSpPr txBox="1">
            <a:spLocks/>
          </p:cNvSpPr>
          <p:nvPr/>
        </p:nvSpPr>
        <p:spPr>
          <a:xfrm>
            <a:off x="311699" y="10700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Data</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Data Storage</a:t>
            </a:r>
          </a:p>
        </p:txBody>
      </p:sp>
      <p:sp>
        <p:nvSpPr>
          <p:cNvPr id="12" name="Rounded Rectangle 11">
            <a:extLst>
              <a:ext uri="{FF2B5EF4-FFF2-40B4-BE49-F238E27FC236}">
                <a16:creationId xmlns:a16="http://schemas.microsoft.com/office/drawing/2014/main" id="{F6C52CE0-23E5-37D6-CAB8-6AE8874EB242}"/>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CBE8067-3EBA-955C-0919-2B5F3E1BF13F}"/>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3" name="Picture 2" descr="A blue and white logo&#10;&#10;Description automatically generated">
            <a:extLst>
              <a:ext uri="{FF2B5EF4-FFF2-40B4-BE49-F238E27FC236}">
                <a16:creationId xmlns:a16="http://schemas.microsoft.com/office/drawing/2014/main" id="{C5B08451-DA3C-AF72-A87A-C864E152CBB8}"/>
              </a:ext>
            </a:extLst>
          </p:cNvPr>
          <p:cNvPicPr>
            <a:picLocks noChangeAspect="1"/>
          </p:cNvPicPr>
          <p:nvPr/>
        </p:nvPicPr>
        <p:blipFill>
          <a:blip r:embed="rId3"/>
          <a:stretch>
            <a:fillRect/>
          </a:stretch>
        </p:blipFill>
        <p:spPr>
          <a:xfrm>
            <a:off x="5898409" y="1400167"/>
            <a:ext cx="3038033" cy="1343033"/>
          </a:xfrm>
          <a:prstGeom prst="rect">
            <a:avLst/>
          </a:prstGeom>
        </p:spPr>
      </p:pic>
      <p:pic>
        <p:nvPicPr>
          <p:cNvPr id="7" name="Picture 6" descr="A building with triangular windows&#10;&#10;Description automatically generated">
            <a:extLst>
              <a:ext uri="{FF2B5EF4-FFF2-40B4-BE49-F238E27FC236}">
                <a16:creationId xmlns:a16="http://schemas.microsoft.com/office/drawing/2014/main" id="{688F79BE-B1F6-D4FC-6A22-F8213419670C}"/>
              </a:ext>
            </a:extLst>
          </p:cNvPr>
          <p:cNvPicPr>
            <a:picLocks noChangeAspect="1"/>
          </p:cNvPicPr>
          <p:nvPr/>
        </p:nvPicPr>
        <p:blipFill>
          <a:blip r:embed="rId4"/>
          <a:stretch>
            <a:fillRect/>
          </a:stretch>
        </p:blipFill>
        <p:spPr>
          <a:xfrm>
            <a:off x="1919944" y="1400167"/>
            <a:ext cx="3961969" cy="3636328"/>
          </a:xfrm>
          <a:prstGeom prst="rect">
            <a:avLst/>
          </a:prstGeom>
        </p:spPr>
      </p:pic>
      <p:sp>
        <p:nvSpPr>
          <p:cNvPr id="14" name="TextBox 13">
            <a:extLst>
              <a:ext uri="{FF2B5EF4-FFF2-40B4-BE49-F238E27FC236}">
                <a16:creationId xmlns:a16="http://schemas.microsoft.com/office/drawing/2014/main" id="{063CBB6D-113D-50A0-6711-E1439433E7CD}"/>
              </a:ext>
            </a:extLst>
          </p:cNvPr>
          <p:cNvSpPr txBox="1"/>
          <p:nvPr/>
        </p:nvSpPr>
        <p:spPr>
          <a:xfrm>
            <a:off x="5898409" y="2897387"/>
            <a:ext cx="3038033" cy="2031325"/>
          </a:xfrm>
          <a:prstGeom prst="rect">
            <a:avLst/>
          </a:prstGeom>
          <a:noFill/>
        </p:spPr>
        <p:txBody>
          <a:bodyPr wrap="square">
            <a:spAutoFit/>
          </a:bodyPr>
          <a:lstStyle/>
          <a:p>
            <a:pPr marL="285750" indent="-285750" algn="l" fontAlgn="base">
              <a:buFont typeface="Arial" panose="020B0604020202020204" pitchFamily="34" charset="0"/>
              <a:buChar char="•"/>
            </a:pPr>
            <a:r>
              <a:rPr lang="en-GB" dirty="0">
                <a:solidFill>
                  <a:srgbClr val="121212"/>
                </a:solidFill>
                <a:latin typeface="GuardianTextEgyptian"/>
              </a:rPr>
              <a:t>I</a:t>
            </a:r>
            <a:r>
              <a:rPr lang="en-GB" b="0" i="0" u="none" strike="noStrike" dirty="0">
                <a:solidFill>
                  <a:srgbClr val="121212"/>
                </a:solidFill>
                <a:effectLst/>
                <a:latin typeface="GuardianTextEgyptian"/>
              </a:rPr>
              <a:t>nterruption in the supply of liquid nitrogen leading to the destruction of samples from multiple institutions.</a:t>
            </a:r>
          </a:p>
          <a:p>
            <a:pPr marL="285750" indent="-285750" algn="l" fontAlgn="base">
              <a:buFont typeface="Arial" panose="020B0604020202020204" pitchFamily="34" charset="0"/>
              <a:buChar char="•"/>
            </a:pPr>
            <a:r>
              <a:rPr lang="en-GB" dirty="0">
                <a:solidFill>
                  <a:srgbClr val="121212"/>
                </a:solidFill>
                <a:latin typeface="GuardianTextEgyptian"/>
              </a:rPr>
              <a:t>Valued </a:t>
            </a:r>
            <a:r>
              <a:rPr lang="en-GB" b="0" i="0" u="none" strike="noStrike" dirty="0">
                <a:solidFill>
                  <a:srgbClr val="121212"/>
                </a:solidFill>
                <a:effectLst/>
                <a:latin typeface="GuardianTextEgyptian"/>
              </a:rPr>
              <a:t>in the millions.</a:t>
            </a:r>
          </a:p>
          <a:p>
            <a:pPr marL="285750" indent="-285750" algn="l" fontAlgn="base">
              <a:buFont typeface="Arial" panose="020B0604020202020204" pitchFamily="34" charset="0"/>
              <a:buChar char="•"/>
            </a:pPr>
            <a:r>
              <a:rPr lang="en-GB" b="0" i="0" u="none" strike="noStrike" dirty="0">
                <a:solidFill>
                  <a:srgbClr val="121212"/>
                </a:solidFill>
                <a:effectLst/>
                <a:latin typeface="GuardianTextEgyptian"/>
              </a:rPr>
              <a:t>“Those worst affected are those researching leukaemia, they have gathered samples from patients over as much as 30 years,”</a:t>
            </a:r>
          </a:p>
        </p:txBody>
      </p:sp>
    </p:spTree>
    <p:extLst>
      <p:ext uri="{BB962C8B-B14F-4D97-AF65-F5344CB8AC3E}">
        <p14:creationId xmlns:p14="http://schemas.microsoft.com/office/powerpoint/2010/main" val="19135678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1485900" y="1200151"/>
            <a:ext cx="6172200" cy="339447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400" dirty="0"/>
          </a:p>
        </p:txBody>
      </p:sp>
      <p:sp>
        <p:nvSpPr>
          <p:cNvPr id="8" name="Title 1">
            <a:extLst>
              <a:ext uri="{FF2B5EF4-FFF2-40B4-BE49-F238E27FC236}">
                <a16:creationId xmlns:a16="http://schemas.microsoft.com/office/drawing/2014/main" id="{AEB7B16D-D1AF-4E46-A572-A150239A4453}"/>
              </a:ext>
            </a:extLst>
          </p:cNvPr>
          <p:cNvSpPr txBox="1">
            <a:spLocks/>
          </p:cNvSpPr>
          <p:nvPr/>
        </p:nvSpPr>
        <p:spPr>
          <a:xfrm>
            <a:off x="311700" y="156564"/>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What should we be doing?</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Expectations and Responsibilities</a:t>
            </a:r>
          </a:p>
        </p:txBody>
      </p:sp>
      <p:pic>
        <p:nvPicPr>
          <p:cNvPr id="10" name="Picture 9">
            <a:extLst>
              <a:ext uri="{FF2B5EF4-FFF2-40B4-BE49-F238E27FC236}">
                <a16:creationId xmlns:a16="http://schemas.microsoft.com/office/drawing/2014/main" id="{5FF08A2F-48F1-41D4-83C7-FF73F1F85C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31" y="1971000"/>
            <a:ext cx="1651364" cy="1651364"/>
          </a:xfrm>
          <a:prstGeom prst="rect">
            <a:avLst/>
          </a:prstGeom>
        </p:spPr>
      </p:pic>
      <p:pic>
        <p:nvPicPr>
          <p:cNvPr id="14" name="Picture 13">
            <a:extLst>
              <a:ext uri="{FF2B5EF4-FFF2-40B4-BE49-F238E27FC236}">
                <a16:creationId xmlns:a16="http://schemas.microsoft.com/office/drawing/2014/main" id="{08ED4FA2-B740-4C55-8F99-3C006FF95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297" y="1971000"/>
            <a:ext cx="1762883" cy="1762883"/>
          </a:xfrm>
          <a:prstGeom prst="rect">
            <a:avLst/>
          </a:prstGeom>
        </p:spPr>
      </p:pic>
      <p:pic>
        <p:nvPicPr>
          <p:cNvPr id="15" name="Picture 14">
            <a:extLst>
              <a:ext uri="{FF2B5EF4-FFF2-40B4-BE49-F238E27FC236}">
                <a16:creationId xmlns:a16="http://schemas.microsoft.com/office/drawing/2014/main" id="{8D712073-9767-4C0C-8F37-F148EB003D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9467" y="1842190"/>
            <a:ext cx="2020502" cy="2020502"/>
          </a:xfrm>
          <a:prstGeom prst="rect">
            <a:avLst/>
          </a:prstGeom>
        </p:spPr>
      </p:pic>
      <p:pic>
        <p:nvPicPr>
          <p:cNvPr id="16" name="Picture 15">
            <a:extLst>
              <a:ext uri="{FF2B5EF4-FFF2-40B4-BE49-F238E27FC236}">
                <a16:creationId xmlns:a16="http://schemas.microsoft.com/office/drawing/2014/main" id="{B74C731F-558B-48D8-BF05-2F94B02A6F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4653" y="1971000"/>
            <a:ext cx="1762883" cy="1762883"/>
          </a:xfrm>
          <a:prstGeom prst="rect">
            <a:avLst/>
          </a:prstGeom>
        </p:spPr>
      </p:pic>
      <p:pic>
        <p:nvPicPr>
          <p:cNvPr id="17" name="Picture 16">
            <a:extLst>
              <a:ext uri="{FF2B5EF4-FFF2-40B4-BE49-F238E27FC236}">
                <a16:creationId xmlns:a16="http://schemas.microsoft.com/office/drawing/2014/main" id="{BC677F74-32B2-423F-9E9F-2BCAA13A14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0211" y="1873039"/>
            <a:ext cx="1958805" cy="1958805"/>
          </a:xfrm>
          <a:prstGeom prst="rect">
            <a:avLst/>
          </a:prstGeom>
        </p:spPr>
      </p:pic>
    </p:spTree>
    <p:extLst>
      <p:ext uri="{BB962C8B-B14F-4D97-AF65-F5344CB8AC3E}">
        <p14:creationId xmlns:p14="http://schemas.microsoft.com/office/powerpoint/2010/main" val="161411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1485900" y="1200151"/>
            <a:ext cx="6172200" cy="339447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400" dirty="0"/>
          </a:p>
        </p:txBody>
      </p:sp>
      <p:sp>
        <p:nvSpPr>
          <p:cNvPr id="8" name="Title 1">
            <a:extLst>
              <a:ext uri="{FF2B5EF4-FFF2-40B4-BE49-F238E27FC236}">
                <a16:creationId xmlns:a16="http://schemas.microsoft.com/office/drawing/2014/main" id="{AEB7B16D-D1AF-4E46-A572-A150239A4453}"/>
              </a:ext>
            </a:extLst>
          </p:cNvPr>
          <p:cNvSpPr txBox="1">
            <a:spLocks/>
          </p:cNvSpPr>
          <p:nvPr/>
        </p:nvSpPr>
        <p:spPr>
          <a:xfrm>
            <a:off x="311699" y="10700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Data</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OneNote</a:t>
            </a:r>
          </a:p>
        </p:txBody>
      </p:sp>
      <p:sp>
        <p:nvSpPr>
          <p:cNvPr id="12" name="Rounded Rectangle 11">
            <a:extLst>
              <a:ext uri="{FF2B5EF4-FFF2-40B4-BE49-F238E27FC236}">
                <a16:creationId xmlns:a16="http://schemas.microsoft.com/office/drawing/2014/main" id="{6F41253D-9B62-874F-AF9F-68BBD1A05B4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F77B0BB-9FDA-214C-A4EE-06E344E968C4}"/>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10" name="Picture 9">
            <a:extLst>
              <a:ext uri="{FF2B5EF4-FFF2-40B4-BE49-F238E27FC236}">
                <a16:creationId xmlns:a16="http://schemas.microsoft.com/office/drawing/2014/main" id="{3658A62B-B3CB-4C11-A947-8E9FF50EDB96}"/>
              </a:ext>
            </a:extLst>
          </p:cNvPr>
          <p:cNvPicPr>
            <a:picLocks noChangeAspect="1"/>
          </p:cNvPicPr>
          <p:nvPr/>
        </p:nvPicPr>
        <p:blipFill>
          <a:blip r:embed="rId3"/>
          <a:stretch>
            <a:fillRect/>
          </a:stretch>
        </p:blipFill>
        <p:spPr>
          <a:xfrm>
            <a:off x="2447737" y="451940"/>
            <a:ext cx="5143500" cy="5143500"/>
          </a:xfrm>
          <a:prstGeom prst="rect">
            <a:avLst/>
          </a:prstGeom>
        </p:spPr>
      </p:pic>
      <p:pic>
        <p:nvPicPr>
          <p:cNvPr id="2" name="Picture 1">
            <a:extLst>
              <a:ext uri="{FF2B5EF4-FFF2-40B4-BE49-F238E27FC236}">
                <a16:creationId xmlns:a16="http://schemas.microsoft.com/office/drawing/2014/main" id="{F94799B1-54AB-4525-8B6E-6D1DA64F7A1D}"/>
              </a:ext>
            </a:extLst>
          </p:cNvPr>
          <p:cNvPicPr>
            <a:picLocks noChangeAspect="1"/>
          </p:cNvPicPr>
          <p:nvPr/>
        </p:nvPicPr>
        <p:blipFill>
          <a:blip r:embed="rId4"/>
          <a:stretch>
            <a:fillRect/>
          </a:stretch>
        </p:blipFill>
        <p:spPr>
          <a:xfrm rot="21183395">
            <a:off x="5398102" y="1470602"/>
            <a:ext cx="1811420" cy="2535988"/>
          </a:xfrm>
          <a:prstGeom prst="rect">
            <a:avLst/>
          </a:prstGeom>
        </p:spPr>
      </p:pic>
    </p:spTree>
    <p:extLst>
      <p:ext uri="{BB962C8B-B14F-4D97-AF65-F5344CB8AC3E}">
        <p14:creationId xmlns:p14="http://schemas.microsoft.com/office/powerpoint/2010/main" val="31262062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Responsibility</a:t>
            </a:r>
          </a:p>
        </p:txBody>
      </p:sp>
      <p:pic>
        <p:nvPicPr>
          <p:cNvPr id="5" name="Picture 4">
            <a:extLst>
              <a:ext uri="{FF2B5EF4-FFF2-40B4-BE49-F238E27FC236}">
                <a16:creationId xmlns:a16="http://schemas.microsoft.com/office/drawing/2014/main" id="{74E75957-2B79-42B9-AF97-F9949D905DB1}"/>
              </a:ext>
            </a:extLst>
          </p:cNvPr>
          <p:cNvPicPr>
            <a:picLocks noChangeAspect="1"/>
          </p:cNvPicPr>
          <p:nvPr/>
        </p:nvPicPr>
        <p:blipFill>
          <a:blip r:embed="rId2"/>
          <a:stretch>
            <a:fillRect/>
          </a:stretch>
        </p:blipFill>
        <p:spPr>
          <a:xfrm>
            <a:off x="16334" y="3533"/>
            <a:ext cx="1888961" cy="1888961"/>
          </a:xfrm>
          <a:prstGeom prst="rect">
            <a:avLst/>
          </a:prstGeom>
        </p:spPr>
      </p:pic>
      <p:pic>
        <p:nvPicPr>
          <p:cNvPr id="6" name="Picture 5">
            <a:extLst>
              <a:ext uri="{FF2B5EF4-FFF2-40B4-BE49-F238E27FC236}">
                <a16:creationId xmlns:a16="http://schemas.microsoft.com/office/drawing/2014/main" id="{84092665-86D6-4903-B3C7-BC10E8D260DD}"/>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21120030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5;p26"/>
          <p:cNvSpPr txBox="1">
            <a:spLocks/>
          </p:cNvSpPr>
          <p:nvPr/>
        </p:nvSpPr>
        <p:spPr>
          <a:xfrm>
            <a:off x="713839" y="0"/>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algn="ctr"/>
            <a:r>
              <a:rPr lang="en-GB" sz="3200" b="1" dirty="0">
                <a:solidFill>
                  <a:srgbClr val="00B0F0"/>
                </a:solidFill>
                <a:latin typeface="Calibri" panose="020F0502020204030204" pitchFamily="34" charset="0"/>
                <a:cs typeface="Calibri" panose="020F0502020204030204" pitchFamily="34" charset="0"/>
              </a:rPr>
              <a:t>Wider Responsibility</a:t>
            </a:r>
          </a:p>
        </p:txBody>
      </p:sp>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graphicFrame>
        <p:nvGraphicFramePr>
          <p:cNvPr id="11" name="Diagram 10">
            <a:extLst>
              <a:ext uri="{FF2B5EF4-FFF2-40B4-BE49-F238E27FC236}">
                <a16:creationId xmlns:a16="http://schemas.microsoft.com/office/drawing/2014/main" id="{5B888B69-084C-4E7D-A87F-05AE9C370EEB}"/>
              </a:ext>
            </a:extLst>
          </p:cNvPr>
          <p:cNvGraphicFramePr/>
          <p:nvPr>
            <p:extLst>
              <p:ext uri="{D42A27DB-BD31-4B8C-83A1-F6EECF244321}">
                <p14:modId xmlns:p14="http://schemas.microsoft.com/office/powerpoint/2010/main" val="188395053"/>
              </p:ext>
            </p:extLst>
          </p:nvPr>
        </p:nvGraphicFramePr>
        <p:xfrm>
          <a:off x="1477894" y="1227503"/>
          <a:ext cx="7299523" cy="3915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Graphic 20">
            <a:extLst>
              <a:ext uri="{FF2B5EF4-FFF2-40B4-BE49-F238E27FC236}">
                <a16:creationId xmlns:a16="http://schemas.microsoft.com/office/drawing/2014/main" id="{7BC8C7C9-7449-433A-9339-8DA90C6F4A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3225" y="1563023"/>
            <a:ext cx="2926800" cy="2955494"/>
          </a:xfrm>
          <a:prstGeom prst="rect">
            <a:avLst/>
          </a:prstGeom>
        </p:spPr>
      </p:pic>
    </p:spTree>
    <p:extLst>
      <p:ext uri="{BB962C8B-B14F-4D97-AF65-F5344CB8AC3E}">
        <p14:creationId xmlns:p14="http://schemas.microsoft.com/office/powerpoint/2010/main" val="2033773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What is Research Integrity?</a:t>
            </a:r>
          </a:p>
        </p:txBody>
      </p:sp>
      <p:pic>
        <p:nvPicPr>
          <p:cNvPr id="4" name="Picture 3">
            <a:extLst>
              <a:ext uri="{FF2B5EF4-FFF2-40B4-BE49-F238E27FC236}">
                <a16:creationId xmlns:a16="http://schemas.microsoft.com/office/drawing/2014/main" id="{8DC1FD87-AC17-4442-B418-A9C0C7D3AB3C}"/>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88546A34-5DB4-485F-95A2-E55A950275C7}"/>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5065716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68"/>
          <p:cNvSpPr txBox="1">
            <a:spLocks noGrp="1"/>
          </p:cNvSpPr>
          <p:nvPr>
            <p:ph type="title"/>
          </p:nvPr>
        </p:nvSpPr>
        <p:spPr>
          <a:xfrm>
            <a:off x="1071155" y="59660"/>
            <a:ext cx="8072846" cy="1891834"/>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endParaRPr lang="en-US" b="1" dirty="0">
              <a:solidFill>
                <a:srgbClr val="0070C0"/>
              </a:solidFill>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8DB39110-6BBF-A04D-8E76-A3E9FA22935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2267533-69BB-BC4B-8996-B130D46E81DD}"/>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4" name="Picture 3">
            <a:extLst>
              <a:ext uri="{FF2B5EF4-FFF2-40B4-BE49-F238E27FC236}">
                <a16:creationId xmlns:a16="http://schemas.microsoft.com/office/drawing/2014/main" id="{B1B72679-8222-4568-946F-7AD94646FA33}"/>
              </a:ext>
            </a:extLst>
          </p:cNvPr>
          <p:cNvPicPr>
            <a:picLocks noChangeAspect="1"/>
          </p:cNvPicPr>
          <p:nvPr/>
        </p:nvPicPr>
        <p:blipFill>
          <a:blip r:embed="rId3"/>
          <a:stretch>
            <a:fillRect/>
          </a:stretch>
        </p:blipFill>
        <p:spPr>
          <a:xfrm>
            <a:off x="2017882" y="766926"/>
            <a:ext cx="6396544" cy="4264363"/>
          </a:xfrm>
          <a:prstGeom prst="rect">
            <a:avLst/>
          </a:prstGeom>
        </p:spPr>
      </p:pic>
      <p:sp>
        <p:nvSpPr>
          <p:cNvPr id="5" name="Rectangle 4">
            <a:extLst>
              <a:ext uri="{FF2B5EF4-FFF2-40B4-BE49-F238E27FC236}">
                <a16:creationId xmlns:a16="http://schemas.microsoft.com/office/drawing/2014/main" id="{6AFD8521-E564-4373-85D3-CE9A555F168A}"/>
              </a:ext>
            </a:extLst>
          </p:cNvPr>
          <p:cNvSpPr/>
          <p:nvPr/>
        </p:nvSpPr>
        <p:spPr>
          <a:xfrm>
            <a:off x="6206247" y="4785068"/>
            <a:ext cx="2286000" cy="246221"/>
          </a:xfrm>
          <a:prstGeom prst="rect">
            <a:avLst/>
          </a:prstGeom>
        </p:spPr>
        <p:txBody>
          <a:bodyPr wrap="square">
            <a:spAutoFit/>
          </a:bodyPr>
          <a:lstStyle/>
          <a:p>
            <a:r>
              <a:rPr lang="en-GB" sz="1000" dirty="0">
                <a:solidFill>
                  <a:schemeClr val="bg1"/>
                </a:solidFill>
              </a:rPr>
              <a:t>Photo by Miguel Henriques </a:t>
            </a:r>
            <a:r>
              <a:rPr lang="en-GB" sz="1000" dirty="0" err="1">
                <a:solidFill>
                  <a:schemeClr val="bg1"/>
                </a:solidFill>
              </a:rPr>
              <a:t>Unsplash</a:t>
            </a:r>
            <a:r>
              <a:rPr lang="en-GB" sz="1000" dirty="0">
                <a:solidFill>
                  <a:schemeClr val="bg1"/>
                </a:solidFill>
              </a:rPr>
              <a:t> </a:t>
            </a:r>
          </a:p>
        </p:txBody>
      </p:sp>
    </p:spTree>
    <p:extLst>
      <p:ext uri="{BB962C8B-B14F-4D97-AF65-F5344CB8AC3E}">
        <p14:creationId xmlns:p14="http://schemas.microsoft.com/office/powerpoint/2010/main" val="2056248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 name="Rounded Rectangle 8">
            <a:extLst>
              <a:ext uri="{FF2B5EF4-FFF2-40B4-BE49-F238E27FC236}">
                <a16:creationId xmlns:a16="http://schemas.microsoft.com/office/drawing/2014/main" id="{8DB39110-6BBF-A04D-8E76-A3E9FA22935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2267533-69BB-BC4B-8996-B130D46E81DD}"/>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sp>
        <p:nvSpPr>
          <p:cNvPr id="13" name="Google Shape;961;p68">
            <a:extLst>
              <a:ext uri="{FF2B5EF4-FFF2-40B4-BE49-F238E27FC236}">
                <a16:creationId xmlns:a16="http://schemas.microsoft.com/office/drawing/2014/main" id="{005C69A3-D5DA-4C4C-B444-AFA3D4D63A0B}"/>
              </a:ext>
            </a:extLst>
          </p:cNvPr>
          <p:cNvSpPr txBox="1">
            <a:spLocks noGrp="1"/>
          </p:cNvSpPr>
          <p:nvPr>
            <p:ph type="title"/>
          </p:nvPr>
        </p:nvSpPr>
        <p:spPr>
          <a:xfrm>
            <a:off x="989273" y="59660"/>
            <a:ext cx="8520600" cy="572700"/>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Questioning</a:t>
            </a:r>
          </a:p>
        </p:txBody>
      </p:sp>
      <p:pic>
        <p:nvPicPr>
          <p:cNvPr id="3" name="Picture 2">
            <a:extLst>
              <a:ext uri="{FF2B5EF4-FFF2-40B4-BE49-F238E27FC236}">
                <a16:creationId xmlns:a16="http://schemas.microsoft.com/office/drawing/2014/main" id="{2528FF85-A45A-4398-8AB2-92AB07197C19}"/>
              </a:ext>
            </a:extLst>
          </p:cNvPr>
          <p:cNvPicPr>
            <a:picLocks noChangeAspect="1"/>
          </p:cNvPicPr>
          <p:nvPr/>
        </p:nvPicPr>
        <p:blipFill>
          <a:blip r:embed="rId3"/>
          <a:stretch>
            <a:fillRect/>
          </a:stretch>
        </p:blipFill>
        <p:spPr>
          <a:xfrm>
            <a:off x="2596873" y="1311275"/>
            <a:ext cx="5466039" cy="3647268"/>
          </a:xfrm>
          <a:prstGeom prst="rect">
            <a:avLst/>
          </a:prstGeom>
        </p:spPr>
      </p:pic>
      <p:sp>
        <p:nvSpPr>
          <p:cNvPr id="4" name="Rectangle 3">
            <a:extLst>
              <a:ext uri="{FF2B5EF4-FFF2-40B4-BE49-F238E27FC236}">
                <a16:creationId xmlns:a16="http://schemas.microsoft.com/office/drawing/2014/main" id="{140A8A73-34F1-4841-BAD2-BEE43EC9FCA2}"/>
              </a:ext>
            </a:extLst>
          </p:cNvPr>
          <p:cNvSpPr/>
          <p:nvPr/>
        </p:nvSpPr>
        <p:spPr>
          <a:xfrm>
            <a:off x="5900737" y="4674379"/>
            <a:ext cx="2162175" cy="246221"/>
          </a:xfrm>
          <a:prstGeom prst="rect">
            <a:avLst/>
          </a:prstGeom>
        </p:spPr>
        <p:txBody>
          <a:bodyPr wrap="square">
            <a:spAutoFit/>
          </a:bodyPr>
          <a:lstStyle/>
          <a:p>
            <a:r>
              <a:rPr lang="en-GB" sz="1000" dirty="0">
                <a:solidFill>
                  <a:schemeClr val="bg1"/>
                </a:solidFill>
              </a:rPr>
              <a:t>Photo by Ana </a:t>
            </a:r>
            <a:r>
              <a:rPr lang="en-GB" sz="1000" dirty="0" err="1">
                <a:solidFill>
                  <a:schemeClr val="bg1"/>
                </a:solidFill>
              </a:rPr>
              <a:t>Municio</a:t>
            </a:r>
            <a:r>
              <a:rPr lang="en-GB" sz="1000" dirty="0">
                <a:solidFill>
                  <a:schemeClr val="bg1"/>
                </a:solidFill>
              </a:rPr>
              <a:t> on </a:t>
            </a:r>
            <a:r>
              <a:rPr lang="en-GB" sz="1000" dirty="0" err="1">
                <a:solidFill>
                  <a:schemeClr val="bg1"/>
                </a:solidFill>
              </a:rPr>
              <a:t>Unsplash</a:t>
            </a:r>
            <a:endParaRPr lang="en-GB" sz="1000" dirty="0">
              <a:solidFill>
                <a:schemeClr val="bg1"/>
              </a:solidFill>
            </a:endParaRPr>
          </a:p>
        </p:txBody>
      </p:sp>
    </p:spTree>
    <p:extLst>
      <p:ext uri="{BB962C8B-B14F-4D97-AF65-F5344CB8AC3E}">
        <p14:creationId xmlns:p14="http://schemas.microsoft.com/office/powerpoint/2010/main" val="9151420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 name="Rounded Rectangle 8">
            <a:extLst>
              <a:ext uri="{FF2B5EF4-FFF2-40B4-BE49-F238E27FC236}">
                <a16:creationId xmlns:a16="http://schemas.microsoft.com/office/drawing/2014/main" id="{8DB39110-6BBF-A04D-8E76-A3E9FA22935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2267533-69BB-BC4B-8996-B130D46E81DD}"/>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sp>
        <p:nvSpPr>
          <p:cNvPr id="13" name="Google Shape;961;p68">
            <a:extLst>
              <a:ext uri="{FF2B5EF4-FFF2-40B4-BE49-F238E27FC236}">
                <a16:creationId xmlns:a16="http://schemas.microsoft.com/office/drawing/2014/main" id="{005C69A3-D5DA-4C4C-B444-AFA3D4D63A0B}"/>
              </a:ext>
            </a:extLst>
          </p:cNvPr>
          <p:cNvSpPr txBox="1">
            <a:spLocks noGrp="1"/>
          </p:cNvSpPr>
          <p:nvPr>
            <p:ph type="title"/>
          </p:nvPr>
        </p:nvSpPr>
        <p:spPr>
          <a:xfrm>
            <a:off x="989273" y="59660"/>
            <a:ext cx="8520600" cy="572700"/>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Collaboration and Competition</a:t>
            </a:r>
          </a:p>
        </p:txBody>
      </p:sp>
      <p:pic>
        <p:nvPicPr>
          <p:cNvPr id="3" name="Picture 2">
            <a:extLst>
              <a:ext uri="{FF2B5EF4-FFF2-40B4-BE49-F238E27FC236}">
                <a16:creationId xmlns:a16="http://schemas.microsoft.com/office/drawing/2014/main" id="{78FB0202-1FE4-4E67-8EE0-6678229B27FD}"/>
              </a:ext>
            </a:extLst>
          </p:cNvPr>
          <p:cNvPicPr>
            <a:picLocks noChangeAspect="1"/>
          </p:cNvPicPr>
          <p:nvPr/>
        </p:nvPicPr>
        <p:blipFill>
          <a:blip r:embed="rId3"/>
          <a:stretch>
            <a:fillRect/>
          </a:stretch>
        </p:blipFill>
        <p:spPr>
          <a:xfrm>
            <a:off x="2589650" y="1195754"/>
            <a:ext cx="5681037" cy="3786971"/>
          </a:xfrm>
          <a:prstGeom prst="rect">
            <a:avLst/>
          </a:prstGeom>
        </p:spPr>
      </p:pic>
      <p:sp>
        <p:nvSpPr>
          <p:cNvPr id="4" name="Rectangle 3">
            <a:extLst>
              <a:ext uri="{FF2B5EF4-FFF2-40B4-BE49-F238E27FC236}">
                <a16:creationId xmlns:a16="http://schemas.microsoft.com/office/drawing/2014/main" id="{1D6796B7-BE8E-4DCA-AA88-322A0FB2315C}"/>
              </a:ext>
            </a:extLst>
          </p:cNvPr>
          <p:cNvSpPr/>
          <p:nvPr/>
        </p:nvSpPr>
        <p:spPr>
          <a:xfrm>
            <a:off x="5984687" y="4736504"/>
            <a:ext cx="2286000" cy="246221"/>
          </a:xfrm>
          <a:prstGeom prst="rect">
            <a:avLst/>
          </a:prstGeom>
        </p:spPr>
        <p:txBody>
          <a:bodyPr wrap="square">
            <a:spAutoFit/>
          </a:bodyPr>
          <a:lstStyle/>
          <a:p>
            <a:r>
              <a:rPr lang="en-GB" sz="1000" dirty="0">
                <a:solidFill>
                  <a:schemeClr val="bg1"/>
                </a:solidFill>
              </a:rPr>
              <a:t>Photo by Natalie </a:t>
            </a:r>
            <a:r>
              <a:rPr lang="en-GB" sz="1000" dirty="0" err="1">
                <a:solidFill>
                  <a:schemeClr val="bg1"/>
                </a:solidFill>
              </a:rPr>
              <a:t>Pedigo</a:t>
            </a:r>
            <a:r>
              <a:rPr lang="en-GB" sz="1000" dirty="0">
                <a:solidFill>
                  <a:schemeClr val="bg1"/>
                </a:solidFill>
              </a:rPr>
              <a:t> on </a:t>
            </a:r>
            <a:r>
              <a:rPr lang="en-GB" sz="1000" dirty="0" err="1">
                <a:solidFill>
                  <a:schemeClr val="bg1"/>
                </a:solidFill>
              </a:rPr>
              <a:t>Unsplash</a:t>
            </a:r>
            <a:r>
              <a:rPr lang="en-GB" sz="1000" dirty="0">
                <a:solidFill>
                  <a:schemeClr val="bg1"/>
                </a:solidFill>
              </a:rPr>
              <a:t> </a:t>
            </a:r>
          </a:p>
        </p:txBody>
      </p:sp>
    </p:spTree>
    <p:extLst>
      <p:ext uri="{BB962C8B-B14F-4D97-AF65-F5344CB8AC3E}">
        <p14:creationId xmlns:p14="http://schemas.microsoft.com/office/powerpoint/2010/main" val="1303870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 name="Rounded Rectangle 8">
            <a:extLst>
              <a:ext uri="{FF2B5EF4-FFF2-40B4-BE49-F238E27FC236}">
                <a16:creationId xmlns:a16="http://schemas.microsoft.com/office/drawing/2014/main" id="{8DB39110-6BBF-A04D-8E76-A3E9FA22935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2267533-69BB-BC4B-8996-B130D46E81DD}"/>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sp>
        <p:nvSpPr>
          <p:cNvPr id="13" name="Google Shape;961;p68">
            <a:extLst>
              <a:ext uri="{FF2B5EF4-FFF2-40B4-BE49-F238E27FC236}">
                <a16:creationId xmlns:a16="http://schemas.microsoft.com/office/drawing/2014/main" id="{005C69A3-D5DA-4C4C-B444-AFA3D4D63A0B}"/>
              </a:ext>
            </a:extLst>
          </p:cNvPr>
          <p:cNvSpPr txBox="1">
            <a:spLocks noGrp="1"/>
          </p:cNvSpPr>
          <p:nvPr>
            <p:ph type="title"/>
          </p:nvPr>
        </p:nvSpPr>
        <p:spPr>
          <a:xfrm>
            <a:off x="989273" y="59660"/>
            <a:ext cx="8520600" cy="572700"/>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The Game</a:t>
            </a:r>
          </a:p>
        </p:txBody>
      </p:sp>
      <p:pic>
        <p:nvPicPr>
          <p:cNvPr id="3" name="Picture 2">
            <a:extLst>
              <a:ext uri="{FF2B5EF4-FFF2-40B4-BE49-F238E27FC236}">
                <a16:creationId xmlns:a16="http://schemas.microsoft.com/office/drawing/2014/main" id="{3450341B-E62E-4AC5-81B7-CC22E2B7F2CF}"/>
              </a:ext>
            </a:extLst>
          </p:cNvPr>
          <p:cNvPicPr>
            <a:picLocks noChangeAspect="1"/>
          </p:cNvPicPr>
          <p:nvPr/>
        </p:nvPicPr>
        <p:blipFill>
          <a:blip r:embed="rId3"/>
          <a:stretch>
            <a:fillRect/>
          </a:stretch>
        </p:blipFill>
        <p:spPr>
          <a:xfrm>
            <a:off x="2129622" y="1311275"/>
            <a:ext cx="6610270" cy="3772565"/>
          </a:xfrm>
          <a:prstGeom prst="rect">
            <a:avLst/>
          </a:prstGeom>
        </p:spPr>
      </p:pic>
      <p:sp>
        <p:nvSpPr>
          <p:cNvPr id="4" name="Rectangle 3">
            <a:extLst>
              <a:ext uri="{FF2B5EF4-FFF2-40B4-BE49-F238E27FC236}">
                <a16:creationId xmlns:a16="http://schemas.microsoft.com/office/drawing/2014/main" id="{D62AD3AE-245A-45B0-B12A-7535F6C1A95D}"/>
              </a:ext>
            </a:extLst>
          </p:cNvPr>
          <p:cNvSpPr/>
          <p:nvPr/>
        </p:nvSpPr>
        <p:spPr>
          <a:xfrm>
            <a:off x="6149592" y="4797490"/>
            <a:ext cx="2682910" cy="246221"/>
          </a:xfrm>
          <a:prstGeom prst="rect">
            <a:avLst/>
          </a:prstGeom>
        </p:spPr>
        <p:txBody>
          <a:bodyPr wrap="square">
            <a:spAutoFit/>
          </a:bodyPr>
          <a:lstStyle/>
          <a:p>
            <a:r>
              <a:rPr lang="en-GB" sz="1000" dirty="0">
                <a:solidFill>
                  <a:schemeClr val="bg1"/>
                </a:solidFill>
              </a:rPr>
              <a:t>Photo by Karthik Balakrishnan on </a:t>
            </a:r>
            <a:r>
              <a:rPr lang="en-GB" sz="1000" dirty="0" err="1">
                <a:solidFill>
                  <a:schemeClr val="bg1"/>
                </a:solidFill>
              </a:rPr>
              <a:t>Unsplash</a:t>
            </a:r>
            <a:r>
              <a:rPr lang="en-GB" sz="1000" dirty="0">
                <a:solidFill>
                  <a:schemeClr val="bg1"/>
                </a:solidFill>
              </a:rPr>
              <a:t> </a:t>
            </a:r>
          </a:p>
        </p:txBody>
      </p:sp>
    </p:spTree>
    <p:extLst>
      <p:ext uri="{BB962C8B-B14F-4D97-AF65-F5344CB8AC3E}">
        <p14:creationId xmlns:p14="http://schemas.microsoft.com/office/powerpoint/2010/main" val="3230000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68"/>
          <p:cNvSpPr txBox="1">
            <a:spLocks noGrp="1"/>
          </p:cNvSpPr>
          <p:nvPr>
            <p:ph type="title"/>
          </p:nvPr>
        </p:nvSpPr>
        <p:spPr>
          <a:xfrm>
            <a:off x="919282" y="39398"/>
            <a:ext cx="8470766" cy="479998"/>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Wider Responsibility </a:t>
            </a:r>
            <a:br>
              <a:rPr lang="en-US" b="1" dirty="0">
                <a:solidFill>
                  <a:srgbClr val="0070C0"/>
                </a:solidFill>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and Scientific Community</a:t>
            </a:r>
          </a:p>
        </p:txBody>
      </p:sp>
      <p:sp>
        <p:nvSpPr>
          <p:cNvPr id="9" name="Rounded Rectangle 8">
            <a:extLst>
              <a:ext uri="{FF2B5EF4-FFF2-40B4-BE49-F238E27FC236}">
                <a16:creationId xmlns:a16="http://schemas.microsoft.com/office/drawing/2014/main" id="{8DB39110-6BBF-A04D-8E76-A3E9FA22935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2267533-69BB-BC4B-8996-B130D46E81DD}"/>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2" name="Picture 1">
            <a:extLst>
              <a:ext uri="{FF2B5EF4-FFF2-40B4-BE49-F238E27FC236}">
                <a16:creationId xmlns:a16="http://schemas.microsoft.com/office/drawing/2014/main" id="{5FB97027-7748-4DE1-9B7A-B42DB278FD9D}"/>
              </a:ext>
            </a:extLst>
          </p:cNvPr>
          <p:cNvPicPr>
            <a:picLocks noChangeAspect="1"/>
          </p:cNvPicPr>
          <p:nvPr/>
        </p:nvPicPr>
        <p:blipFill>
          <a:blip r:embed="rId3"/>
          <a:stretch>
            <a:fillRect/>
          </a:stretch>
        </p:blipFill>
        <p:spPr>
          <a:xfrm>
            <a:off x="2189375" y="1854705"/>
            <a:ext cx="5930578" cy="1911509"/>
          </a:xfrm>
          <a:prstGeom prst="rect">
            <a:avLst/>
          </a:prstGeom>
        </p:spPr>
      </p:pic>
      <p:pic>
        <p:nvPicPr>
          <p:cNvPr id="12" name="Picture 11">
            <a:extLst>
              <a:ext uri="{FF2B5EF4-FFF2-40B4-BE49-F238E27FC236}">
                <a16:creationId xmlns:a16="http://schemas.microsoft.com/office/drawing/2014/main" id="{765D130B-1029-4ACA-8837-88EAA74CF9C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07685" y="3872092"/>
            <a:ext cx="1293957" cy="1054913"/>
          </a:xfrm>
          <a:prstGeom prst="rect">
            <a:avLst/>
          </a:prstGeom>
        </p:spPr>
      </p:pic>
    </p:spTree>
    <p:extLst>
      <p:ext uri="{BB962C8B-B14F-4D97-AF65-F5344CB8AC3E}">
        <p14:creationId xmlns:p14="http://schemas.microsoft.com/office/powerpoint/2010/main" val="21473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68"/>
          <p:cNvSpPr txBox="1">
            <a:spLocks noGrp="1"/>
          </p:cNvSpPr>
          <p:nvPr>
            <p:ph type="title"/>
          </p:nvPr>
        </p:nvSpPr>
        <p:spPr>
          <a:xfrm>
            <a:off x="327563" y="91642"/>
            <a:ext cx="8470766" cy="844522"/>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endParaRPr lang="en-US" b="1" dirty="0">
              <a:solidFill>
                <a:srgbClr val="0070C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E4BD938-33CE-4CF3-829C-048BF4248BA2}"/>
              </a:ext>
            </a:extLst>
          </p:cNvPr>
          <p:cNvPicPr>
            <a:picLocks noChangeAspect="1"/>
          </p:cNvPicPr>
          <p:nvPr/>
        </p:nvPicPr>
        <p:blipFill>
          <a:blip r:embed="rId3"/>
          <a:stretch>
            <a:fillRect/>
          </a:stretch>
        </p:blipFill>
        <p:spPr>
          <a:xfrm>
            <a:off x="70338" y="1311274"/>
            <a:ext cx="8985217" cy="2896062"/>
          </a:xfrm>
          <a:prstGeom prst="rect">
            <a:avLst/>
          </a:prstGeom>
        </p:spPr>
      </p:pic>
    </p:spTree>
    <p:extLst>
      <p:ext uri="{BB962C8B-B14F-4D97-AF65-F5344CB8AC3E}">
        <p14:creationId xmlns:p14="http://schemas.microsoft.com/office/powerpoint/2010/main" val="36038735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 name="Rounded Rectangle 8">
            <a:extLst>
              <a:ext uri="{FF2B5EF4-FFF2-40B4-BE49-F238E27FC236}">
                <a16:creationId xmlns:a16="http://schemas.microsoft.com/office/drawing/2014/main" id="{8DB39110-6BBF-A04D-8E76-A3E9FA22935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2267533-69BB-BC4B-8996-B130D46E81DD}"/>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sp>
        <p:nvSpPr>
          <p:cNvPr id="13" name="Google Shape;961;p68">
            <a:extLst>
              <a:ext uri="{FF2B5EF4-FFF2-40B4-BE49-F238E27FC236}">
                <a16:creationId xmlns:a16="http://schemas.microsoft.com/office/drawing/2014/main" id="{005C69A3-D5DA-4C4C-B444-AFA3D4D63A0B}"/>
              </a:ext>
            </a:extLst>
          </p:cNvPr>
          <p:cNvSpPr txBox="1">
            <a:spLocks noGrp="1"/>
          </p:cNvSpPr>
          <p:nvPr>
            <p:ph type="title"/>
          </p:nvPr>
        </p:nvSpPr>
        <p:spPr>
          <a:xfrm>
            <a:off x="989273" y="59660"/>
            <a:ext cx="8520600" cy="572700"/>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endParaRPr lang="en-US" b="1" dirty="0">
              <a:solidFill>
                <a:srgbClr val="0070C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E9A2AB6-B95F-4E11-B9AA-01E2B9EBC45C}"/>
              </a:ext>
            </a:extLst>
          </p:cNvPr>
          <p:cNvSpPr txBox="1"/>
          <p:nvPr/>
        </p:nvSpPr>
        <p:spPr>
          <a:xfrm>
            <a:off x="1897401" y="799540"/>
            <a:ext cx="6223342" cy="4093428"/>
          </a:xfrm>
          <a:prstGeom prst="rect">
            <a:avLst/>
          </a:prstGeom>
          <a:noFill/>
        </p:spPr>
        <p:txBody>
          <a:bodyPr wrap="square" rtlCol="0">
            <a:spAutoFit/>
          </a:bodyPr>
          <a:lstStyle/>
          <a:p>
            <a:r>
              <a:rPr lang="en-GB" sz="2600" dirty="0">
                <a:solidFill>
                  <a:srgbClr val="141413"/>
                </a:solidFill>
                <a:latin typeface="Calibri" panose="020F0502020204030204" pitchFamily="34" charset="0"/>
                <a:ea typeface="Calibri" panose="020F0502020204030204" pitchFamily="34" charset="0"/>
              </a:rPr>
              <a:t>“Academia is at its best a meritocracy and at its worst a pit of vipers. A grown-up version of the children’s game snakes and ladders. The quest for knowledge and the pushing back of frontiers has created a hierarchal system</a:t>
            </a:r>
            <a:r>
              <a:rPr lang="en-GB" sz="2600" dirty="0">
                <a:latin typeface="Calibri" panose="020F0502020204030204" pitchFamily="34" charset="0"/>
                <a:ea typeface="Calibri" panose="020F0502020204030204" pitchFamily="34" charset="0"/>
              </a:rPr>
              <a:t> </a:t>
            </a:r>
            <a:r>
              <a:rPr lang="en-GB" sz="2600" dirty="0">
                <a:solidFill>
                  <a:srgbClr val="141413"/>
                </a:solidFill>
                <a:latin typeface="Calibri" panose="020F0502020204030204" pitchFamily="34" charset="0"/>
                <a:ea typeface="Calibri" panose="020F0502020204030204" pitchFamily="34" charset="0"/>
              </a:rPr>
              <a:t>with super demanding and, at times, conflicting metrics</a:t>
            </a:r>
            <a:r>
              <a:rPr lang="en-GB" sz="2600" dirty="0">
                <a:latin typeface="Calibri" panose="020F0502020204030204" pitchFamily="34" charset="0"/>
                <a:ea typeface="Calibri" panose="020F0502020204030204" pitchFamily="34" charset="0"/>
              </a:rPr>
              <a:t> </a:t>
            </a:r>
            <a:r>
              <a:rPr lang="en-GB" sz="2600" dirty="0">
                <a:solidFill>
                  <a:srgbClr val="141413"/>
                </a:solidFill>
                <a:latin typeface="Calibri" panose="020F0502020204030204" pitchFamily="34" charset="0"/>
                <a:ea typeface="Calibri" panose="020F0502020204030204" pitchFamily="34" charset="0"/>
              </a:rPr>
              <a:t>(postdocs must publish, publish, publish but to apply for</a:t>
            </a:r>
            <a:r>
              <a:rPr lang="en-GB" sz="2600" dirty="0">
                <a:latin typeface="Calibri" panose="020F0502020204030204" pitchFamily="34" charset="0"/>
                <a:ea typeface="Calibri" panose="020F0502020204030204" pitchFamily="34" charset="0"/>
              </a:rPr>
              <a:t> </a:t>
            </a:r>
            <a:r>
              <a:rPr lang="en-GB" sz="2600" dirty="0">
                <a:solidFill>
                  <a:srgbClr val="141413"/>
                </a:solidFill>
                <a:latin typeface="Calibri" panose="020F0502020204030204" pitchFamily="34" charset="0"/>
                <a:ea typeface="Calibri" panose="020F0502020204030204" pitchFamily="34" charset="0"/>
              </a:rPr>
              <a:t>a lectureship position you need to have a teaching track</a:t>
            </a:r>
            <a:r>
              <a:rPr lang="en-GB" sz="2600" dirty="0">
                <a:latin typeface="Calibri" panose="020F0502020204030204" pitchFamily="34" charset="0"/>
                <a:ea typeface="Calibri" panose="020F0502020204030204" pitchFamily="34" charset="0"/>
              </a:rPr>
              <a:t> </a:t>
            </a:r>
            <a:r>
              <a:rPr lang="en-GB" sz="2600" dirty="0">
                <a:solidFill>
                  <a:srgbClr val="141413"/>
                </a:solidFill>
                <a:latin typeface="Calibri" panose="020F0502020204030204" pitchFamily="34" charset="0"/>
                <a:ea typeface="Calibri" panose="020F0502020204030204" pitchFamily="34" charset="0"/>
              </a:rPr>
              <a:t>record).”</a:t>
            </a:r>
            <a:endParaRPr lang="en-GB" sz="2600" dirty="0">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EA9A9C48-D95B-42E3-B754-17AD519EBAB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7830" t="23704" r="19879" b="9876"/>
          <a:stretch/>
        </p:blipFill>
        <p:spPr>
          <a:xfrm>
            <a:off x="7489371" y="2865953"/>
            <a:ext cx="1654629" cy="2277547"/>
          </a:xfrm>
          <a:prstGeom prst="rect">
            <a:avLst/>
          </a:prstGeom>
        </p:spPr>
      </p:pic>
    </p:spTree>
    <p:extLst>
      <p:ext uri="{BB962C8B-B14F-4D97-AF65-F5344CB8AC3E}">
        <p14:creationId xmlns:p14="http://schemas.microsoft.com/office/powerpoint/2010/main" val="20317468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4" name="Google Shape;135;p26"/>
          <p:cNvSpPr txBox="1">
            <a:spLocks/>
          </p:cNvSpPr>
          <p:nvPr/>
        </p:nvSpPr>
        <p:spPr>
          <a:xfrm>
            <a:off x="989273" y="101344"/>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In a nutshell</a:t>
            </a:r>
            <a:endParaRPr lang="en-GB" sz="3200" dirty="0">
              <a:solidFill>
                <a:srgbClr val="0070C0"/>
              </a:solidFill>
              <a:latin typeface="Calibri"/>
              <a:ea typeface="Calibri"/>
              <a:cs typeface="Calibri"/>
              <a:sym typeface="Calibri"/>
            </a:endParaRPr>
          </a:p>
        </p:txBody>
      </p:sp>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2" name="TextBox 1">
            <a:extLst>
              <a:ext uri="{FF2B5EF4-FFF2-40B4-BE49-F238E27FC236}">
                <a16:creationId xmlns:a16="http://schemas.microsoft.com/office/drawing/2014/main" id="{ECFDEEE3-E78B-45BF-B17D-50136602E6F1}"/>
              </a:ext>
            </a:extLst>
          </p:cNvPr>
          <p:cNvSpPr txBox="1"/>
          <p:nvPr/>
        </p:nvSpPr>
        <p:spPr>
          <a:xfrm>
            <a:off x="2098306" y="1656918"/>
            <a:ext cx="6572049" cy="1384995"/>
          </a:xfrm>
          <a:prstGeom prst="rect">
            <a:avLst/>
          </a:prstGeom>
          <a:noFill/>
        </p:spPr>
        <p:txBody>
          <a:bodyPr wrap="square" rtlCol="0">
            <a:spAutoFit/>
          </a:bodyPr>
          <a:lstStyle/>
          <a:p>
            <a:r>
              <a:rPr lang="en-GB" sz="2800" dirty="0">
                <a:solidFill>
                  <a:srgbClr val="002060"/>
                </a:solidFill>
                <a:latin typeface="Calibri" panose="020F0502020204030204" pitchFamily="34" charset="0"/>
                <a:cs typeface="Calibri" panose="020F0502020204030204" pitchFamily="34" charset="0"/>
              </a:rPr>
              <a:t>Applying</a:t>
            </a:r>
            <a:r>
              <a:rPr lang="en-GB" sz="2800" dirty="0">
                <a:latin typeface="Calibri" panose="020F0502020204030204" pitchFamily="34" charset="0"/>
                <a:cs typeface="Calibri" panose="020F0502020204030204" pitchFamily="34" charset="0"/>
              </a:rPr>
              <a:t> </a:t>
            </a:r>
            <a:r>
              <a:rPr lang="en-GB" sz="2800" b="1" dirty="0">
                <a:solidFill>
                  <a:srgbClr val="0070C0"/>
                </a:solidFill>
                <a:latin typeface="Calibri" panose="020F0502020204030204" pitchFamily="34" charset="0"/>
                <a:cs typeface="Calibri" panose="020F0502020204030204" pitchFamily="34" charset="0"/>
              </a:rPr>
              <a:t>research</a:t>
            </a:r>
            <a:r>
              <a:rPr lang="en-GB" sz="2800" dirty="0">
                <a:latin typeface="Calibri" panose="020F0502020204030204" pitchFamily="34" charset="0"/>
                <a:cs typeface="Calibri" panose="020F0502020204030204" pitchFamily="34" charset="0"/>
              </a:rPr>
              <a:t> </a:t>
            </a:r>
            <a:r>
              <a:rPr lang="en-GB" sz="2800" b="1" dirty="0">
                <a:solidFill>
                  <a:srgbClr val="0070C0"/>
                </a:solidFill>
                <a:latin typeface="Calibri" panose="020F0502020204030204" pitchFamily="34" charset="0"/>
                <a:cs typeface="Calibri" panose="020F0502020204030204" pitchFamily="34" charset="0"/>
              </a:rPr>
              <a:t>integrity principles </a:t>
            </a:r>
            <a:r>
              <a:rPr lang="en-GB" sz="2800" dirty="0">
                <a:solidFill>
                  <a:srgbClr val="002060"/>
                </a:solidFill>
                <a:latin typeface="Calibri" panose="020F0502020204030204" pitchFamily="34" charset="0"/>
                <a:cs typeface="Calibri" panose="020F0502020204030204" pitchFamily="34" charset="0"/>
              </a:rPr>
              <a:t>is our </a:t>
            </a:r>
            <a:r>
              <a:rPr lang="en-GB" sz="2800" b="1" dirty="0">
                <a:solidFill>
                  <a:srgbClr val="0070C0"/>
                </a:solidFill>
                <a:latin typeface="Calibri" panose="020F0502020204030204" pitchFamily="34" charset="0"/>
                <a:cs typeface="Calibri" panose="020F0502020204030204" pitchFamily="34" charset="0"/>
              </a:rPr>
              <a:t>responsibility as scientists</a:t>
            </a:r>
          </a:p>
          <a:p>
            <a:pPr lvl="2"/>
            <a:endParaRPr lang="en-GB" sz="28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B6B39BC-247F-4A68-AA64-5C6B85E64551}"/>
              </a:ext>
            </a:extLst>
          </p:cNvPr>
          <p:cNvPicPr>
            <a:picLocks noChangeAspect="1"/>
          </p:cNvPicPr>
          <p:nvPr/>
        </p:nvPicPr>
        <p:blipFill>
          <a:blip r:embed="rId3"/>
          <a:stretch>
            <a:fillRect/>
          </a:stretch>
        </p:blipFill>
        <p:spPr>
          <a:xfrm>
            <a:off x="5249573" y="2198564"/>
            <a:ext cx="2728246" cy="2788157"/>
          </a:xfrm>
          <a:prstGeom prst="rect">
            <a:avLst/>
          </a:prstGeom>
        </p:spPr>
      </p:pic>
    </p:spTree>
    <p:extLst>
      <p:ext uri="{BB962C8B-B14F-4D97-AF65-F5344CB8AC3E}">
        <p14:creationId xmlns:p14="http://schemas.microsoft.com/office/powerpoint/2010/main" val="1362821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4" name="Google Shape;135;p26"/>
          <p:cNvSpPr txBox="1">
            <a:spLocks/>
          </p:cNvSpPr>
          <p:nvPr/>
        </p:nvSpPr>
        <p:spPr>
          <a:xfrm>
            <a:off x="997586" y="101344"/>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In the lab</a:t>
            </a:r>
            <a:endParaRPr lang="en-GB" sz="3200" dirty="0">
              <a:solidFill>
                <a:srgbClr val="0070C0"/>
              </a:solidFill>
              <a:latin typeface="Calibri"/>
              <a:ea typeface="Calibri"/>
              <a:cs typeface="Calibri"/>
              <a:sym typeface="Calibri"/>
            </a:endParaRPr>
          </a:p>
        </p:txBody>
      </p:sp>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70C0"/>
                </a:solidFill>
                <a:latin typeface="Calibri" panose="020F0502020204030204" pitchFamily="34" charset="0"/>
                <a:cs typeface="Calibri" panose="020F0502020204030204" pitchFamily="34" charset="0"/>
              </a:rPr>
              <a:t>Collegiality</a:t>
            </a:r>
          </a:p>
          <a:p>
            <a:r>
              <a:rPr lang="en-GB" sz="1600" b="1" dirty="0">
                <a:solidFill>
                  <a:srgbClr val="0070C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pic>
        <p:nvPicPr>
          <p:cNvPr id="7" name="Picture 6">
            <a:extLst>
              <a:ext uri="{FF2B5EF4-FFF2-40B4-BE49-F238E27FC236}">
                <a16:creationId xmlns:a16="http://schemas.microsoft.com/office/drawing/2014/main" id="{8AFF7A4E-C343-47D0-858C-E69A0FC64FFA}"/>
              </a:ext>
            </a:extLst>
          </p:cNvPr>
          <p:cNvPicPr>
            <a:picLocks noChangeAspect="1"/>
          </p:cNvPicPr>
          <p:nvPr/>
        </p:nvPicPr>
        <p:blipFill>
          <a:blip r:embed="rId3"/>
          <a:stretch>
            <a:fillRect/>
          </a:stretch>
        </p:blipFill>
        <p:spPr>
          <a:xfrm>
            <a:off x="2082393" y="1471993"/>
            <a:ext cx="6398398" cy="2979691"/>
          </a:xfrm>
          <a:prstGeom prst="rect">
            <a:avLst/>
          </a:prstGeom>
        </p:spPr>
      </p:pic>
      <p:sp>
        <p:nvSpPr>
          <p:cNvPr id="8" name="TextBox 7">
            <a:extLst>
              <a:ext uri="{FF2B5EF4-FFF2-40B4-BE49-F238E27FC236}">
                <a16:creationId xmlns:a16="http://schemas.microsoft.com/office/drawing/2014/main" id="{70D4698D-DE28-4FC7-8128-4515948044B3}"/>
              </a:ext>
            </a:extLst>
          </p:cNvPr>
          <p:cNvSpPr txBox="1"/>
          <p:nvPr/>
        </p:nvSpPr>
        <p:spPr>
          <a:xfrm>
            <a:off x="6480993" y="4820009"/>
            <a:ext cx="2630848" cy="246221"/>
          </a:xfrm>
          <a:prstGeom prst="rect">
            <a:avLst/>
          </a:prstGeom>
          <a:noFill/>
        </p:spPr>
        <p:txBody>
          <a:bodyPr wrap="none" rtlCol="0">
            <a:spAutoFit/>
          </a:bodyPr>
          <a:lstStyle/>
          <a:p>
            <a:r>
              <a:rPr lang="en-GB" sz="1000" dirty="0">
                <a:latin typeface="Calibri" panose="020F0502020204030204" pitchFamily="34" charset="0"/>
                <a:cs typeface="Calibri" panose="020F0502020204030204" pitchFamily="34" charset="0"/>
                <a:hlinkClick r:id="rId4"/>
              </a:rPr>
              <a:t>https://www.nature.com/articles/nj7593-263a</a:t>
            </a:r>
            <a:endParaRPr lang="en-GB"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42760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4" name="Google Shape;135;p26"/>
          <p:cNvSpPr txBox="1">
            <a:spLocks/>
          </p:cNvSpPr>
          <p:nvPr/>
        </p:nvSpPr>
        <p:spPr>
          <a:xfrm>
            <a:off x="999501" y="58191"/>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Work culture</a:t>
            </a:r>
            <a:endParaRPr lang="en-GB" sz="3200" dirty="0">
              <a:solidFill>
                <a:srgbClr val="0070C0"/>
              </a:solidFill>
              <a:latin typeface="Calibri"/>
              <a:ea typeface="Calibri"/>
              <a:cs typeface="Calibri"/>
              <a:sym typeface="Calibri"/>
            </a:endParaRPr>
          </a:p>
        </p:txBody>
      </p:sp>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70C0"/>
                </a:solidFill>
                <a:latin typeface="Calibri" panose="020F0502020204030204" pitchFamily="34" charset="0"/>
                <a:cs typeface="Calibri" panose="020F0502020204030204" pitchFamily="34" charset="0"/>
              </a:rPr>
              <a:t>Collegiality</a:t>
            </a:r>
          </a:p>
          <a:p>
            <a:r>
              <a:rPr lang="en-GB" sz="1600" b="1" dirty="0">
                <a:solidFill>
                  <a:srgbClr val="0070C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pic>
        <p:nvPicPr>
          <p:cNvPr id="7" name="Picture 6">
            <a:extLst>
              <a:ext uri="{FF2B5EF4-FFF2-40B4-BE49-F238E27FC236}">
                <a16:creationId xmlns:a16="http://schemas.microsoft.com/office/drawing/2014/main" id="{94F62380-34E3-4E53-B23B-723F743356C3}"/>
              </a:ext>
            </a:extLst>
          </p:cNvPr>
          <p:cNvPicPr>
            <a:picLocks noChangeAspect="1"/>
          </p:cNvPicPr>
          <p:nvPr/>
        </p:nvPicPr>
        <p:blipFill>
          <a:blip r:embed="rId3"/>
          <a:stretch>
            <a:fillRect/>
          </a:stretch>
        </p:blipFill>
        <p:spPr>
          <a:xfrm>
            <a:off x="2787759" y="1311275"/>
            <a:ext cx="4638544" cy="3678220"/>
          </a:xfrm>
          <a:prstGeom prst="rect">
            <a:avLst/>
          </a:prstGeom>
        </p:spPr>
      </p:pic>
    </p:spTree>
    <p:extLst>
      <p:ext uri="{BB962C8B-B14F-4D97-AF65-F5344CB8AC3E}">
        <p14:creationId xmlns:p14="http://schemas.microsoft.com/office/powerpoint/2010/main" val="2743873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596" y="1630741"/>
            <a:ext cx="8817935" cy="3046988"/>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rgbClr val="00B0F0"/>
                </a:solidFill>
                <a:latin typeface="Calibri" panose="020F0502020204030204" pitchFamily="34" charset="0"/>
                <a:cs typeface="Calibri" panose="020F0502020204030204" pitchFamily="34" charset="0"/>
              </a:rPr>
              <a:t>Scientific integrity </a:t>
            </a:r>
            <a:r>
              <a:rPr lang="en-GB" sz="2400" dirty="0">
                <a:solidFill>
                  <a:srgbClr val="002060"/>
                </a:solidFill>
                <a:latin typeface="Calibri" panose="020F0502020204030204" pitchFamily="34" charset="0"/>
                <a:cs typeface="Calibri" panose="020F0502020204030204" pitchFamily="34" charset="0"/>
              </a:rPr>
              <a:t>(From Wikipedia):</a:t>
            </a:r>
          </a:p>
          <a:p>
            <a:r>
              <a:rPr lang="en-GB" sz="2400" dirty="0">
                <a:solidFill>
                  <a:srgbClr val="002060"/>
                </a:solidFill>
                <a:latin typeface="Calibri" panose="020F0502020204030204" pitchFamily="34" charset="0"/>
                <a:cs typeface="Calibri" panose="020F0502020204030204" pitchFamily="34" charset="0"/>
              </a:rPr>
              <a:t>Scientific integrity deals with ‘</a:t>
            </a:r>
            <a:r>
              <a:rPr lang="en-GB" sz="2400" b="1" dirty="0">
                <a:solidFill>
                  <a:srgbClr val="002060"/>
                </a:solidFill>
                <a:latin typeface="Calibri" panose="020F0502020204030204" pitchFamily="34" charset="0"/>
                <a:cs typeface="Calibri" panose="020F0502020204030204" pitchFamily="34" charset="0"/>
              </a:rPr>
              <a:t>best practices</a:t>
            </a:r>
            <a:r>
              <a:rPr lang="en-GB" sz="2400" dirty="0">
                <a:solidFill>
                  <a:srgbClr val="002060"/>
                </a:solidFill>
                <a:latin typeface="Calibri" panose="020F0502020204030204" pitchFamily="34" charset="0"/>
                <a:cs typeface="Calibri" panose="020F0502020204030204" pitchFamily="34" charset="0"/>
              </a:rPr>
              <a:t>’ or rules of professional practice of researchers. </a:t>
            </a:r>
          </a:p>
          <a:p>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solidFill>
                  <a:srgbClr val="002060"/>
                </a:solidFill>
                <a:latin typeface="Calibri" panose="020F0502020204030204" pitchFamily="34" charset="0"/>
                <a:cs typeface="Calibri" panose="020F0502020204030204" pitchFamily="34" charset="0"/>
              </a:rPr>
              <a:t>Organisation for Economic Co-operation and</a:t>
            </a:r>
          </a:p>
          <a:p>
            <a:r>
              <a:rPr lang="en-GB" sz="2400" dirty="0">
                <a:solidFill>
                  <a:srgbClr val="002060"/>
                </a:solidFill>
                <a:latin typeface="Calibri" panose="020F0502020204030204" pitchFamily="34" charset="0"/>
                <a:cs typeface="Calibri" panose="020F0502020204030204" pitchFamily="34" charset="0"/>
              </a:rPr>
              <a:t>Development (OECD) report, 2007 </a:t>
            </a:r>
            <a:r>
              <a:rPr lang="en-GB" sz="2400" b="1" dirty="0">
                <a:solidFill>
                  <a:srgbClr val="00B0F0"/>
                </a:solidFill>
                <a:latin typeface="Calibri" panose="020F0502020204030204" pitchFamily="34" charset="0"/>
                <a:cs typeface="Calibri" panose="020F0502020204030204" pitchFamily="34" charset="0"/>
              </a:rPr>
              <a:t>replication (or reproducibility) crisis </a:t>
            </a:r>
            <a:r>
              <a:rPr lang="en-GB" sz="2400" dirty="0">
                <a:solidFill>
                  <a:srgbClr val="002060"/>
                </a:solidFill>
                <a:latin typeface="Calibri" panose="020F0502020204030204" pitchFamily="34" charset="0"/>
                <a:cs typeface="Calibri" panose="020F0502020204030204" pitchFamily="34" charset="0"/>
              </a:rPr>
              <a:t>and the </a:t>
            </a:r>
            <a:r>
              <a:rPr lang="en-GB" sz="2400" b="1" dirty="0">
                <a:solidFill>
                  <a:srgbClr val="00B0F0"/>
                </a:solidFill>
                <a:latin typeface="Calibri" panose="020F0502020204030204" pitchFamily="34" charset="0"/>
                <a:cs typeface="Calibri" panose="020F0502020204030204" pitchFamily="34" charset="0"/>
              </a:rPr>
              <a:t>fight against scientific misconduct</a:t>
            </a:r>
            <a:r>
              <a:rPr lang="en-GB" sz="2400" dirty="0">
                <a:latin typeface="Calibri" panose="020F0502020204030204" pitchFamily="34" charset="0"/>
                <a:cs typeface="Calibri" panose="020F0502020204030204" pitchFamily="34" charset="0"/>
              </a:rPr>
              <a:t>.</a:t>
            </a:r>
          </a:p>
          <a:p>
            <a:endParaRPr lang="en-GB" sz="2400" dirty="0">
              <a:latin typeface="Calibri" panose="020F0502020204030204" pitchFamily="34" charset="0"/>
              <a:cs typeface="Calibri" panose="020F0502020204030204" pitchFamily="34" charset="0"/>
            </a:endParaRPr>
          </a:p>
        </p:txBody>
      </p:sp>
      <p:sp>
        <p:nvSpPr>
          <p:cNvPr id="6" name="Google Shape;135;p26"/>
          <p:cNvSpPr txBox="1">
            <a:spLocks/>
          </p:cNvSpPr>
          <p:nvPr/>
        </p:nvSpPr>
        <p:spPr>
          <a:xfrm>
            <a:off x="263596" y="85595"/>
            <a:ext cx="8520600" cy="132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3200" b="1" dirty="0">
                <a:solidFill>
                  <a:srgbClr val="0070C0"/>
                </a:solidFill>
                <a:latin typeface="Calibri" panose="020F0502020204030204" pitchFamily="34" charset="0"/>
                <a:cs typeface="Calibri" panose="020F0502020204030204" pitchFamily="34" charset="0"/>
              </a:rPr>
              <a:t>a.k.a. Scientific Integrity</a:t>
            </a:r>
          </a:p>
        </p:txBody>
      </p:sp>
    </p:spTree>
    <p:extLst>
      <p:ext uri="{BB962C8B-B14F-4D97-AF65-F5344CB8AC3E}">
        <p14:creationId xmlns:p14="http://schemas.microsoft.com/office/powerpoint/2010/main" val="314793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4" name="Google Shape;135;p26"/>
          <p:cNvSpPr txBox="1">
            <a:spLocks/>
          </p:cNvSpPr>
          <p:nvPr/>
        </p:nvSpPr>
        <p:spPr>
          <a:xfrm>
            <a:off x="1969386" y="126282"/>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PhD Students</a:t>
            </a:r>
            <a:endParaRPr lang="en-GB" sz="3200" dirty="0">
              <a:solidFill>
                <a:srgbClr val="0070C0"/>
              </a:solidFill>
              <a:latin typeface="Calibri"/>
              <a:ea typeface="Calibri"/>
              <a:cs typeface="Calibri"/>
              <a:sym typeface="Calibri"/>
            </a:endParaRPr>
          </a:p>
        </p:txBody>
      </p:sp>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17149" y="5447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3" name="TextBox 2"/>
          <p:cNvSpPr txBox="1"/>
          <p:nvPr/>
        </p:nvSpPr>
        <p:spPr>
          <a:xfrm>
            <a:off x="1664620" y="3459534"/>
            <a:ext cx="7191240" cy="954107"/>
          </a:xfrm>
          <a:prstGeom prst="rect">
            <a:avLst/>
          </a:prstGeom>
          <a:noFill/>
        </p:spPr>
        <p:txBody>
          <a:bodyPr wrap="square" rtlCol="0">
            <a:spAutoFit/>
          </a:bodyPr>
          <a:lstStyle/>
          <a:p>
            <a:pPr algn="ctr"/>
            <a:r>
              <a:rPr lang="en-GB" sz="2800" b="1" dirty="0">
                <a:solidFill>
                  <a:srgbClr val="0070C0"/>
                </a:solidFill>
                <a:latin typeface="Calibri" panose="020F0502020204030204" pitchFamily="34" charset="0"/>
                <a:cs typeface="Calibri" panose="020F0502020204030204" pitchFamily="34" charset="0"/>
              </a:rPr>
              <a:t>It doesn’t matter if it ‘doesn’t work’</a:t>
            </a:r>
          </a:p>
          <a:p>
            <a:pPr algn="ctr"/>
            <a:r>
              <a:rPr lang="en-GB" sz="2800" b="1" dirty="0">
                <a:latin typeface="Calibri" panose="020F0502020204030204" pitchFamily="34" charset="0"/>
                <a:cs typeface="Calibri" panose="020F0502020204030204" pitchFamily="34" charset="0"/>
              </a:rPr>
              <a:t>	</a:t>
            </a:r>
            <a:r>
              <a:rPr lang="en-GB" sz="2800" dirty="0">
                <a:latin typeface="Calibri" panose="020F0502020204030204" pitchFamily="34" charset="0"/>
                <a:cs typeface="Calibri" panose="020F0502020204030204" pitchFamily="34" charset="0"/>
              </a:rPr>
              <a:t>	</a:t>
            </a:r>
            <a:endParaRPr lang="fr-FR" sz="2800" dirty="0">
              <a:latin typeface="Calibri" panose="020F0502020204030204" pitchFamily="34" charset="0"/>
              <a:cs typeface="Calibri" panose="020F0502020204030204" pitchFamily="34" charset="0"/>
            </a:endParaRPr>
          </a:p>
        </p:txBody>
      </p:sp>
      <p:pic>
        <p:nvPicPr>
          <p:cNvPr id="9" name="Graphic 8" descr="Graduation cap">
            <a:extLst>
              <a:ext uri="{FF2B5EF4-FFF2-40B4-BE49-F238E27FC236}">
                <a16:creationId xmlns:a16="http://schemas.microsoft.com/office/drawing/2014/main" id="{09113611-F8AC-8347-A651-B7BCED2A9A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5880" y="1519998"/>
            <a:ext cx="1939536" cy="1939536"/>
          </a:xfrm>
          <a:prstGeom prst="rect">
            <a:avLst/>
          </a:prstGeom>
        </p:spPr>
      </p:pic>
      <p:sp>
        <p:nvSpPr>
          <p:cNvPr id="7" name="TextBox 6">
            <a:extLst>
              <a:ext uri="{FF2B5EF4-FFF2-40B4-BE49-F238E27FC236}">
                <a16:creationId xmlns:a16="http://schemas.microsoft.com/office/drawing/2014/main" id="{0C63D045-786D-429B-911F-DF1CBD884AE3}"/>
              </a:ext>
            </a:extLst>
          </p:cNvPr>
          <p:cNvSpPr txBox="1"/>
          <p:nvPr/>
        </p:nvSpPr>
        <p:spPr>
          <a:xfrm>
            <a:off x="2529796" y="3721143"/>
            <a:ext cx="7191240" cy="523220"/>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	</a:t>
            </a:r>
            <a:endParaRPr lang="fr-F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37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4" name="Google Shape;135;p26"/>
          <p:cNvSpPr txBox="1">
            <a:spLocks/>
          </p:cNvSpPr>
          <p:nvPr/>
        </p:nvSpPr>
        <p:spPr>
          <a:xfrm>
            <a:off x="1969386" y="126282"/>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p:txBody>
      </p:sp>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17149" y="5447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7" name="TextBox 6">
            <a:extLst>
              <a:ext uri="{FF2B5EF4-FFF2-40B4-BE49-F238E27FC236}">
                <a16:creationId xmlns:a16="http://schemas.microsoft.com/office/drawing/2014/main" id="{0C63D045-786D-429B-911F-DF1CBD884AE3}"/>
              </a:ext>
            </a:extLst>
          </p:cNvPr>
          <p:cNvSpPr txBox="1"/>
          <p:nvPr/>
        </p:nvSpPr>
        <p:spPr>
          <a:xfrm>
            <a:off x="2361355" y="1688947"/>
            <a:ext cx="6189740" cy="3108543"/>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	</a:t>
            </a:r>
            <a:endParaRPr lang="fr-FR" sz="2800" dirty="0">
              <a:latin typeface="Calibri" panose="020F0502020204030204" pitchFamily="34" charset="0"/>
              <a:cs typeface="Calibri" panose="020F0502020204030204" pitchFamily="34" charset="0"/>
            </a:endParaRPr>
          </a:p>
          <a:p>
            <a:r>
              <a:rPr lang="en-GB" sz="2800" b="1" dirty="0">
                <a:solidFill>
                  <a:srgbClr val="0070C0"/>
                </a:solidFill>
                <a:latin typeface="Calibri" panose="020F0502020204030204" pitchFamily="34" charset="0"/>
                <a:cs typeface="Calibri" panose="020F0502020204030204" pitchFamily="34" charset="0"/>
              </a:rPr>
              <a:t>Work hard…</a:t>
            </a:r>
          </a:p>
          <a:p>
            <a:endParaRPr lang="en-GB" sz="2800" b="1" dirty="0">
              <a:solidFill>
                <a:srgbClr val="0070C0"/>
              </a:solidFill>
              <a:latin typeface="Calibri" panose="020F0502020204030204" pitchFamily="34" charset="0"/>
              <a:cs typeface="Calibri" panose="020F0502020204030204" pitchFamily="34" charset="0"/>
            </a:endParaRPr>
          </a:p>
          <a:p>
            <a:endParaRPr lang="en-GB" sz="2800" b="1" dirty="0">
              <a:solidFill>
                <a:srgbClr val="0070C0"/>
              </a:solidFill>
              <a:latin typeface="Calibri" panose="020F0502020204030204" pitchFamily="34" charset="0"/>
              <a:cs typeface="Calibri" panose="020F0502020204030204" pitchFamily="34" charset="0"/>
            </a:endParaRPr>
          </a:p>
          <a:p>
            <a:endParaRPr lang="en-GB" sz="2800" b="1" dirty="0">
              <a:solidFill>
                <a:srgbClr val="0070C0"/>
              </a:solidFill>
              <a:latin typeface="Calibri" panose="020F0502020204030204" pitchFamily="34" charset="0"/>
              <a:cs typeface="Calibri" panose="020F0502020204030204" pitchFamily="34" charset="0"/>
            </a:endParaRPr>
          </a:p>
          <a:p>
            <a:r>
              <a:rPr lang="en-GB" sz="2800" b="1" dirty="0">
                <a:solidFill>
                  <a:srgbClr val="0070C0"/>
                </a:solidFill>
                <a:latin typeface="Calibri" panose="020F0502020204030204" pitchFamily="34" charset="0"/>
                <a:cs typeface="Calibri" panose="020F0502020204030204" pitchFamily="34" charset="0"/>
              </a:rPr>
              <a:t>…but what if it is too hard?</a:t>
            </a:r>
          </a:p>
          <a:p>
            <a:endParaRPr lang="en-GB" sz="2800"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D3173F0-0219-4564-BA83-4228AAED7E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87857" y="710513"/>
            <a:ext cx="2450176" cy="2450176"/>
          </a:xfrm>
          <a:prstGeom prst="rect">
            <a:avLst/>
          </a:prstGeom>
        </p:spPr>
      </p:pic>
    </p:spTree>
    <p:extLst>
      <p:ext uri="{BB962C8B-B14F-4D97-AF65-F5344CB8AC3E}">
        <p14:creationId xmlns:p14="http://schemas.microsoft.com/office/powerpoint/2010/main" val="182382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8" name="Rounded Rectangle 4">
            <a:extLst>
              <a:ext uri="{FF2B5EF4-FFF2-40B4-BE49-F238E27FC236}">
                <a16:creationId xmlns:a16="http://schemas.microsoft.com/office/drawing/2014/main" id="{CCE58579-46B8-466A-9A5E-B9B16C66D526}"/>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AB5C895C-6871-45E0-9C02-1F0441819B5C}"/>
              </a:ext>
            </a:extLst>
          </p:cNvPr>
          <p:cNvSpPr/>
          <p:nvPr/>
        </p:nvSpPr>
        <p:spPr>
          <a:xfrm>
            <a:off x="217149" y="5447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10" name="Google Shape;135;p26">
            <a:extLst>
              <a:ext uri="{FF2B5EF4-FFF2-40B4-BE49-F238E27FC236}">
                <a16:creationId xmlns:a16="http://schemas.microsoft.com/office/drawing/2014/main" id="{18895189-D463-4B70-B077-986CA9C4D55A}"/>
              </a:ext>
            </a:extLst>
          </p:cNvPr>
          <p:cNvSpPr txBox="1">
            <a:spLocks/>
          </p:cNvSpPr>
          <p:nvPr/>
        </p:nvSpPr>
        <p:spPr>
          <a:xfrm>
            <a:off x="1954706" y="157705"/>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p:txBody>
      </p:sp>
      <p:pic>
        <p:nvPicPr>
          <p:cNvPr id="11" name="Picture 10">
            <a:extLst>
              <a:ext uri="{FF2B5EF4-FFF2-40B4-BE49-F238E27FC236}">
                <a16:creationId xmlns:a16="http://schemas.microsoft.com/office/drawing/2014/main" id="{BAC098A8-396C-47DC-AAF7-C50EA96B090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87857" y="710513"/>
            <a:ext cx="2450176" cy="2450176"/>
          </a:xfrm>
          <a:prstGeom prst="rect">
            <a:avLst/>
          </a:prstGeom>
        </p:spPr>
      </p:pic>
      <p:sp>
        <p:nvSpPr>
          <p:cNvPr id="2" name="Arrow: Pentagon 1">
            <a:extLst>
              <a:ext uri="{FF2B5EF4-FFF2-40B4-BE49-F238E27FC236}">
                <a16:creationId xmlns:a16="http://schemas.microsoft.com/office/drawing/2014/main" id="{D37D9811-D749-4E9D-B5EE-9814FCC1638E}"/>
              </a:ext>
            </a:extLst>
          </p:cNvPr>
          <p:cNvSpPr/>
          <p:nvPr/>
        </p:nvSpPr>
        <p:spPr>
          <a:xfrm>
            <a:off x="6062577" y="2254307"/>
            <a:ext cx="2103120" cy="634885"/>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Mental Health First Aiders</a:t>
            </a:r>
          </a:p>
        </p:txBody>
      </p:sp>
      <p:sp>
        <p:nvSpPr>
          <p:cNvPr id="12" name="Arrow: Pentagon 11">
            <a:extLst>
              <a:ext uri="{FF2B5EF4-FFF2-40B4-BE49-F238E27FC236}">
                <a16:creationId xmlns:a16="http://schemas.microsoft.com/office/drawing/2014/main" id="{32AB34E3-E4AA-4641-909A-B7DD74900AEE}"/>
              </a:ext>
            </a:extLst>
          </p:cNvPr>
          <p:cNvSpPr/>
          <p:nvPr/>
        </p:nvSpPr>
        <p:spPr>
          <a:xfrm flipH="1">
            <a:off x="2402117" y="2795618"/>
            <a:ext cx="2261323" cy="669002"/>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Graduate Studies</a:t>
            </a:r>
          </a:p>
        </p:txBody>
      </p:sp>
      <p:sp>
        <p:nvSpPr>
          <p:cNvPr id="13" name="Arrow: Pentagon 12">
            <a:extLst>
              <a:ext uri="{FF2B5EF4-FFF2-40B4-BE49-F238E27FC236}">
                <a16:creationId xmlns:a16="http://schemas.microsoft.com/office/drawing/2014/main" id="{DE888D8D-9D62-45D6-AE04-86EAD6F6C62B}"/>
              </a:ext>
            </a:extLst>
          </p:cNvPr>
          <p:cNvSpPr/>
          <p:nvPr/>
        </p:nvSpPr>
        <p:spPr>
          <a:xfrm>
            <a:off x="5500083" y="3133665"/>
            <a:ext cx="971200" cy="634885"/>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HR</a:t>
            </a:r>
          </a:p>
        </p:txBody>
      </p:sp>
      <p:sp>
        <p:nvSpPr>
          <p:cNvPr id="14" name="Arrow: Pentagon 13">
            <a:extLst>
              <a:ext uri="{FF2B5EF4-FFF2-40B4-BE49-F238E27FC236}">
                <a16:creationId xmlns:a16="http://schemas.microsoft.com/office/drawing/2014/main" id="{8A7A775B-9E0B-490D-BBBB-9ACFD78B322F}"/>
              </a:ext>
            </a:extLst>
          </p:cNvPr>
          <p:cNvSpPr/>
          <p:nvPr/>
        </p:nvSpPr>
        <p:spPr>
          <a:xfrm flipH="1">
            <a:off x="3197922" y="3783744"/>
            <a:ext cx="1822966" cy="669002"/>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Pastoral Mentors</a:t>
            </a:r>
          </a:p>
        </p:txBody>
      </p:sp>
      <p:sp>
        <p:nvSpPr>
          <p:cNvPr id="16" name="Arrow: Pentagon 15">
            <a:extLst>
              <a:ext uri="{FF2B5EF4-FFF2-40B4-BE49-F238E27FC236}">
                <a16:creationId xmlns:a16="http://schemas.microsoft.com/office/drawing/2014/main" id="{1820A9FA-1FC7-41B0-B0B0-EF1A9722E6CD}"/>
              </a:ext>
            </a:extLst>
          </p:cNvPr>
          <p:cNvSpPr/>
          <p:nvPr/>
        </p:nvSpPr>
        <p:spPr>
          <a:xfrm>
            <a:off x="6126484" y="4135303"/>
            <a:ext cx="1712417" cy="634885"/>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Hub</a:t>
            </a:r>
          </a:p>
        </p:txBody>
      </p:sp>
      <p:sp>
        <p:nvSpPr>
          <p:cNvPr id="17" name="Arrow: Pentagon 16">
            <a:extLst>
              <a:ext uri="{FF2B5EF4-FFF2-40B4-BE49-F238E27FC236}">
                <a16:creationId xmlns:a16="http://schemas.microsoft.com/office/drawing/2014/main" id="{7142F39B-D641-44B6-B357-94768647B707}"/>
              </a:ext>
            </a:extLst>
          </p:cNvPr>
          <p:cNvSpPr/>
          <p:nvPr/>
        </p:nvSpPr>
        <p:spPr>
          <a:xfrm flipH="1">
            <a:off x="3987857" y="1917192"/>
            <a:ext cx="945165" cy="669002"/>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EAP</a:t>
            </a:r>
          </a:p>
        </p:txBody>
      </p:sp>
    </p:spTree>
    <p:extLst>
      <p:ext uri="{BB962C8B-B14F-4D97-AF65-F5344CB8AC3E}">
        <p14:creationId xmlns:p14="http://schemas.microsoft.com/office/powerpoint/2010/main" val="42660588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pic>
        <p:nvPicPr>
          <p:cNvPr id="3" name="Picture 2">
            <a:extLst>
              <a:ext uri="{FF2B5EF4-FFF2-40B4-BE49-F238E27FC236}">
                <a16:creationId xmlns:a16="http://schemas.microsoft.com/office/drawing/2014/main" id="{5D5BAC5B-7606-4FA2-98E6-740016E54A06}"/>
              </a:ext>
            </a:extLst>
          </p:cNvPr>
          <p:cNvPicPr>
            <a:picLocks noChangeAspect="1"/>
          </p:cNvPicPr>
          <p:nvPr/>
        </p:nvPicPr>
        <p:blipFill>
          <a:blip r:embed="rId3"/>
          <a:stretch>
            <a:fillRect/>
          </a:stretch>
        </p:blipFill>
        <p:spPr>
          <a:xfrm>
            <a:off x="2797116" y="1311275"/>
            <a:ext cx="4896888" cy="3123699"/>
          </a:xfrm>
          <a:prstGeom prst="rect">
            <a:avLst/>
          </a:prstGeom>
        </p:spPr>
      </p:pic>
      <p:sp>
        <p:nvSpPr>
          <p:cNvPr id="7" name="TextBox 6">
            <a:extLst>
              <a:ext uri="{FF2B5EF4-FFF2-40B4-BE49-F238E27FC236}">
                <a16:creationId xmlns:a16="http://schemas.microsoft.com/office/drawing/2014/main" id="{97504BDA-50D4-4A89-A37C-BBBCA46109C1}"/>
              </a:ext>
            </a:extLst>
          </p:cNvPr>
          <p:cNvSpPr txBox="1"/>
          <p:nvPr/>
        </p:nvSpPr>
        <p:spPr>
          <a:xfrm>
            <a:off x="5693079" y="4864240"/>
            <a:ext cx="3504486" cy="246221"/>
          </a:xfrm>
          <a:prstGeom prst="rect">
            <a:avLst/>
          </a:prstGeom>
          <a:noFill/>
        </p:spPr>
        <p:txBody>
          <a:bodyPr wrap="none" rtlCol="0">
            <a:spAutoFit/>
          </a:bodyPr>
          <a:lstStyle/>
          <a:p>
            <a:r>
              <a:rPr lang="en-GB" sz="1000"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https://forbetterscience.com/2020/07/07/science-misconduct/</a:t>
            </a:r>
            <a:endParaRPr lang="en-GB" sz="1000" dirty="0">
              <a:solidFill>
                <a:srgbClr val="0070C0"/>
              </a:solidFill>
              <a:latin typeface="Calibri" panose="020F0502020204030204" pitchFamily="34" charset="0"/>
              <a:cs typeface="Calibri" panose="020F0502020204030204" pitchFamily="34" charset="0"/>
            </a:endParaRPr>
          </a:p>
        </p:txBody>
      </p:sp>
      <p:sp>
        <p:nvSpPr>
          <p:cNvPr id="8" name="Rounded Rectangle 4">
            <a:extLst>
              <a:ext uri="{FF2B5EF4-FFF2-40B4-BE49-F238E27FC236}">
                <a16:creationId xmlns:a16="http://schemas.microsoft.com/office/drawing/2014/main" id="{CCE58579-46B8-466A-9A5E-B9B16C66D526}"/>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AB5C895C-6871-45E0-9C02-1F0441819B5C}"/>
              </a:ext>
            </a:extLst>
          </p:cNvPr>
          <p:cNvSpPr/>
          <p:nvPr/>
        </p:nvSpPr>
        <p:spPr>
          <a:xfrm>
            <a:off x="217149" y="5447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10" name="Google Shape;135;p26">
            <a:extLst>
              <a:ext uri="{FF2B5EF4-FFF2-40B4-BE49-F238E27FC236}">
                <a16:creationId xmlns:a16="http://schemas.microsoft.com/office/drawing/2014/main" id="{18895189-D463-4B70-B077-986CA9C4D55A}"/>
              </a:ext>
            </a:extLst>
          </p:cNvPr>
          <p:cNvSpPr txBox="1">
            <a:spLocks/>
          </p:cNvSpPr>
          <p:nvPr/>
        </p:nvSpPr>
        <p:spPr>
          <a:xfrm>
            <a:off x="1954706" y="157705"/>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p:txBody>
      </p:sp>
    </p:spTree>
    <p:extLst>
      <p:ext uri="{BB962C8B-B14F-4D97-AF65-F5344CB8AC3E}">
        <p14:creationId xmlns:p14="http://schemas.microsoft.com/office/powerpoint/2010/main" val="20824587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10" name="Google Shape;135;p26">
            <a:extLst>
              <a:ext uri="{FF2B5EF4-FFF2-40B4-BE49-F238E27FC236}">
                <a16:creationId xmlns:a16="http://schemas.microsoft.com/office/drawing/2014/main" id="{18895189-D463-4B70-B077-986CA9C4D55A}"/>
              </a:ext>
            </a:extLst>
          </p:cNvPr>
          <p:cNvSpPr txBox="1">
            <a:spLocks/>
          </p:cNvSpPr>
          <p:nvPr/>
        </p:nvSpPr>
        <p:spPr>
          <a:xfrm>
            <a:off x="1963015" y="157705"/>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p:txBody>
      </p:sp>
      <p:sp>
        <p:nvSpPr>
          <p:cNvPr id="11" name="Rounded Rectangle 3">
            <a:extLst>
              <a:ext uri="{FF2B5EF4-FFF2-40B4-BE49-F238E27FC236}">
                <a16:creationId xmlns:a16="http://schemas.microsoft.com/office/drawing/2014/main" id="{59FF50C4-22BE-4B77-A41D-1A0D727F530D}"/>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2809A44-7C70-4C63-A888-786107FB0662}"/>
              </a:ext>
            </a:extLst>
          </p:cNvPr>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graphicFrame>
        <p:nvGraphicFramePr>
          <p:cNvPr id="3" name="Diagram 2">
            <a:extLst>
              <a:ext uri="{FF2B5EF4-FFF2-40B4-BE49-F238E27FC236}">
                <a16:creationId xmlns:a16="http://schemas.microsoft.com/office/drawing/2014/main" id="{F0DA52EB-D0DF-564D-B6EE-36CFBAB58CA5}"/>
              </a:ext>
            </a:extLst>
          </p:cNvPr>
          <p:cNvGraphicFramePr/>
          <p:nvPr>
            <p:extLst>
              <p:ext uri="{D42A27DB-BD31-4B8C-83A1-F6EECF244321}">
                <p14:modId xmlns:p14="http://schemas.microsoft.com/office/powerpoint/2010/main" val="1763672718"/>
              </p:ext>
            </p:extLst>
          </p:nvPr>
        </p:nvGraphicFramePr>
        <p:xfrm>
          <a:off x="2257532" y="48901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a:extLst>
              <a:ext uri="{FF2B5EF4-FFF2-40B4-BE49-F238E27FC236}">
                <a16:creationId xmlns:a16="http://schemas.microsoft.com/office/drawing/2014/main" id="{87F5ABFF-68B4-7F4D-839C-B587100BF20D}"/>
              </a:ext>
            </a:extLst>
          </p:cNvPr>
          <p:cNvSpPr/>
          <p:nvPr/>
        </p:nvSpPr>
        <p:spPr>
          <a:xfrm>
            <a:off x="2747902" y="1277901"/>
            <a:ext cx="470979" cy="768096"/>
          </a:xfrm>
          <a:prstGeom prst="downArrow">
            <a:avLst/>
          </a:prstGeom>
          <a:solidFill>
            <a:srgbClr val="D6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AFC9E6E4-C865-1C43-9D0E-1866DB86CCCE}"/>
              </a:ext>
            </a:extLst>
          </p:cNvPr>
          <p:cNvSpPr/>
          <p:nvPr/>
        </p:nvSpPr>
        <p:spPr>
          <a:xfrm>
            <a:off x="4109564" y="1277901"/>
            <a:ext cx="470979" cy="768096"/>
          </a:xfrm>
          <a:prstGeom prst="downArrow">
            <a:avLst/>
          </a:prstGeom>
          <a:solidFill>
            <a:srgbClr val="D6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3A539CC2-B326-9A41-9759-88EDC37FC3D2}"/>
              </a:ext>
            </a:extLst>
          </p:cNvPr>
          <p:cNvSpPr/>
          <p:nvPr/>
        </p:nvSpPr>
        <p:spPr>
          <a:xfrm>
            <a:off x="5661251" y="1277901"/>
            <a:ext cx="470979" cy="768096"/>
          </a:xfrm>
          <a:prstGeom prst="downArrow">
            <a:avLst/>
          </a:prstGeom>
          <a:solidFill>
            <a:srgbClr val="D6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A650B7A3-C529-0C44-992D-E5E33420D476}"/>
              </a:ext>
            </a:extLst>
          </p:cNvPr>
          <p:cNvSpPr/>
          <p:nvPr/>
        </p:nvSpPr>
        <p:spPr>
          <a:xfrm>
            <a:off x="7118734" y="1277901"/>
            <a:ext cx="470979" cy="768096"/>
          </a:xfrm>
          <a:prstGeom prst="downArrow">
            <a:avLst/>
          </a:prstGeom>
          <a:solidFill>
            <a:srgbClr val="D6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48036BCB-4894-AB40-AA8D-CA4B28329299}"/>
              </a:ext>
            </a:extLst>
          </p:cNvPr>
          <p:cNvSpPr/>
          <p:nvPr/>
        </p:nvSpPr>
        <p:spPr>
          <a:xfrm rot="10800000">
            <a:off x="2747902" y="3033496"/>
            <a:ext cx="470979" cy="76809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CA3B2D03-A03B-C44F-8211-31ECEA29C1B8}"/>
              </a:ext>
            </a:extLst>
          </p:cNvPr>
          <p:cNvSpPr/>
          <p:nvPr/>
        </p:nvSpPr>
        <p:spPr>
          <a:xfrm rot="10800000">
            <a:off x="4109564" y="3033496"/>
            <a:ext cx="470979" cy="76809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9C69E17E-A00C-F142-9024-0A68FFCE1FA1}"/>
              </a:ext>
            </a:extLst>
          </p:cNvPr>
          <p:cNvSpPr/>
          <p:nvPr/>
        </p:nvSpPr>
        <p:spPr>
          <a:xfrm rot="10800000">
            <a:off x="5661251" y="3033496"/>
            <a:ext cx="470979" cy="76809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8274DFC8-3E97-7B45-9826-0A4157ED57C1}"/>
              </a:ext>
            </a:extLst>
          </p:cNvPr>
          <p:cNvSpPr/>
          <p:nvPr/>
        </p:nvSpPr>
        <p:spPr>
          <a:xfrm rot="10800000">
            <a:off x="7118734" y="3033496"/>
            <a:ext cx="470979" cy="76809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7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P spid="18" grpId="0" animBg="1"/>
      <p:bldP spid="19" grpId="0" animBg="1"/>
      <p:bldP spid="20" grpId="0" animBg="1"/>
      <p:bldP spid="2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10" name="Google Shape;135;p26">
            <a:extLst>
              <a:ext uri="{FF2B5EF4-FFF2-40B4-BE49-F238E27FC236}">
                <a16:creationId xmlns:a16="http://schemas.microsoft.com/office/drawing/2014/main" id="{18895189-D463-4B70-B077-986CA9C4D55A}"/>
              </a:ext>
            </a:extLst>
          </p:cNvPr>
          <p:cNvSpPr txBox="1">
            <a:spLocks/>
          </p:cNvSpPr>
          <p:nvPr/>
        </p:nvSpPr>
        <p:spPr>
          <a:xfrm>
            <a:off x="1655448" y="157705"/>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p:txBody>
      </p:sp>
      <p:sp>
        <p:nvSpPr>
          <p:cNvPr id="11" name="Rounded Rectangle 3">
            <a:extLst>
              <a:ext uri="{FF2B5EF4-FFF2-40B4-BE49-F238E27FC236}">
                <a16:creationId xmlns:a16="http://schemas.microsoft.com/office/drawing/2014/main" id="{59FF50C4-22BE-4B77-A41D-1A0D727F530D}"/>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2809A44-7C70-4C63-A888-786107FB0662}"/>
              </a:ext>
            </a:extLst>
          </p:cNvPr>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pic>
        <p:nvPicPr>
          <p:cNvPr id="2" name="Picture 1">
            <a:extLst>
              <a:ext uri="{FF2B5EF4-FFF2-40B4-BE49-F238E27FC236}">
                <a16:creationId xmlns:a16="http://schemas.microsoft.com/office/drawing/2014/main" id="{811EC6D6-684B-4CDA-A123-E9750AA05003}"/>
              </a:ext>
            </a:extLst>
          </p:cNvPr>
          <p:cNvPicPr>
            <a:picLocks noChangeAspect="1"/>
          </p:cNvPicPr>
          <p:nvPr/>
        </p:nvPicPr>
        <p:blipFill>
          <a:blip r:embed="rId3"/>
          <a:stretch>
            <a:fillRect/>
          </a:stretch>
        </p:blipFill>
        <p:spPr>
          <a:xfrm>
            <a:off x="2177676" y="883452"/>
            <a:ext cx="6157432" cy="3824492"/>
          </a:xfrm>
          <a:prstGeom prst="rect">
            <a:avLst/>
          </a:prstGeom>
        </p:spPr>
      </p:pic>
      <p:pic>
        <p:nvPicPr>
          <p:cNvPr id="4" name="Picture 3">
            <a:extLst>
              <a:ext uri="{FF2B5EF4-FFF2-40B4-BE49-F238E27FC236}">
                <a16:creationId xmlns:a16="http://schemas.microsoft.com/office/drawing/2014/main" id="{285A1CE7-9D57-42B0-8616-EDCF28F4420E}"/>
              </a:ext>
            </a:extLst>
          </p:cNvPr>
          <p:cNvPicPr>
            <a:picLocks noChangeAspect="1"/>
          </p:cNvPicPr>
          <p:nvPr/>
        </p:nvPicPr>
        <p:blipFill>
          <a:blip r:embed="rId4"/>
          <a:stretch>
            <a:fillRect/>
          </a:stretch>
        </p:blipFill>
        <p:spPr>
          <a:xfrm>
            <a:off x="7488552" y="222851"/>
            <a:ext cx="1298561" cy="1054699"/>
          </a:xfrm>
          <a:prstGeom prst="rect">
            <a:avLst/>
          </a:prstGeom>
        </p:spPr>
      </p:pic>
    </p:spTree>
    <p:extLst>
      <p:ext uri="{BB962C8B-B14F-4D97-AF65-F5344CB8AC3E}">
        <p14:creationId xmlns:p14="http://schemas.microsoft.com/office/powerpoint/2010/main" val="2364265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How our integrity may be tested</a:t>
            </a:r>
          </a:p>
        </p:txBody>
      </p:sp>
      <p:pic>
        <p:nvPicPr>
          <p:cNvPr id="4" name="Picture 3">
            <a:extLst>
              <a:ext uri="{FF2B5EF4-FFF2-40B4-BE49-F238E27FC236}">
                <a16:creationId xmlns:a16="http://schemas.microsoft.com/office/drawing/2014/main" id="{21913D41-8D6A-4E2D-8E30-2009E7CA8E20}"/>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8146E11E-7CAE-47D6-916C-C9D7242DDB45}"/>
              </a:ext>
            </a:extLst>
          </p:cNvPr>
          <p:cNvPicPr>
            <a:picLocks noChangeAspect="1"/>
          </p:cNvPicPr>
          <p:nvPr/>
        </p:nvPicPr>
        <p:blipFill>
          <a:blip r:embed="rId4"/>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1579404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Publications</a:t>
            </a:r>
          </a:p>
        </p:txBody>
      </p:sp>
      <p:pic>
        <p:nvPicPr>
          <p:cNvPr id="4" name="Picture 3">
            <a:extLst>
              <a:ext uri="{FF2B5EF4-FFF2-40B4-BE49-F238E27FC236}">
                <a16:creationId xmlns:a16="http://schemas.microsoft.com/office/drawing/2014/main" id="{21913D41-8D6A-4E2D-8E30-2009E7CA8E20}"/>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8146E11E-7CAE-47D6-916C-C9D7242DDB45}"/>
              </a:ext>
            </a:extLst>
          </p:cNvPr>
          <p:cNvPicPr>
            <a:picLocks noChangeAspect="1"/>
          </p:cNvPicPr>
          <p:nvPr/>
        </p:nvPicPr>
        <p:blipFill>
          <a:blip r:embed="rId4"/>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31993987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Publish or Perish?</a:t>
            </a:r>
          </a:p>
        </p:txBody>
      </p:sp>
      <p:pic>
        <p:nvPicPr>
          <p:cNvPr id="4" name="Picture 3">
            <a:extLst>
              <a:ext uri="{FF2B5EF4-FFF2-40B4-BE49-F238E27FC236}">
                <a16:creationId xmlns:a16="http://schemas.microsoft.com/office/drawing/2014/main" id="{21913D41-8D6A-4E2D-8E30-2009E7CA8E20}"/>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8146E11E-7CAE-47D6-916C-C9D7242DDB45}"/>
              </a:ext>
            </a:extLst>
          </p:cNvPr>
          <p:cNvPicPr>
            <a:picLocks noChangeAspect="1"/>
          </p:cNvPicPr>
          <p:nvPr/>
        </p:nvPicPr>
        <p:blipFill>
          <a:blip r:embed="rId4"/>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16559817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a:extLst>
              <a:ext uri="{FF2B5EF4-FFF2-40B4-BE49-F238E27FC236}">
                <a16:creationId xmlns:a16="http://schemas.microsoft.com/office/drawing/2014/main" id="{EE5BFC56-DEAC-4FC9-AB71-718D006CFC0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5" name="Rectangle 4">
            <a:extLst>
              <a:ext uri="{FF2B5EF4-FFF2-40B4-BE49-F238E27FC236}">
                <a16:creationId xmlns:a16="http://schemas.microsoft.com/office/drawing/2014/main" id="{4034D8EB-F869-492F-80A7-DBC628D862C5}"/>
              </a:ext>
            </a:extLst>
          </p:cNvPr>
          <p:cNvSpPr/>
          <p:nvPr/>
        </p:nvSpPr>
        <p:spPr>
          <a:xfrm>
            <a:off x="217149" y="519396"/>
            <a:ext cx="1544249" cy="4278094"/>
          </a:xfrm>
          <a:prstGeom prst="rect">
            <a:avLst/>
          </a:prstGeom>
        </p:spPr>
        <p:txBody>
          <a:bodyPr wrap="square">
            <a:spAutoFit/>
          </a:bodyPr>
          <a:lstStyle/>
          <a:p>
            <a:r>
              <a:rPr lang="en-GB" sz="1600" dirty="0">
                <a:solidFill>
                  <a:srgbClr val="002060"/>
                </a:solidFill>
                <a:latin typeface="Calibri" panose="020F0502020204030204" pitchFamily="34" charset="0"/>
                <a:cs typeface="Calibri" panose="020F0502020204030204" pitchFamily="34" charset="0"/>
              </a:rPr>
              <a:t>Accountability</a:t>
            </a:r>
          </a:p>
          <a:p>
            <a:r>
              <a:rPr lang="en-GB" sz="1600" dirty="0">
                <a:solidFill>
                  <a:srgbClr val="002060"/>
                </a:solidFill>
                <a:latin typeface="Calibri" panose="020F0502020204030204" pitchFamily="34" charset="0"/>
                <a:cs typeface="Calibri" panose="020F0502020204030204" pitchFamily="34" charset="0"/>
              </a:rPr>
              <a:t>Accurate</a:t>
            </a:r>
          </a:p>
          <a:p>
            <a:r>
              <a:rPr lang="en-GB" sz="1600" dirty="0">
                <a:solidFill>
                  <a:srgbClr val="002060"/>
                </a:solidFill>
                <a:latin typeface="Calibri" panose="020F0502020204030204" pitchFamily="34" charset="0"/>
                <a:cs typeface="Calibri" panose="020F0502020204030204" pitchFamily="34" charset="0"/>
              </a:rPr>
              <a:t>Care</a:t>
            </a:r>
          </a:p>
          <a:p>
            <a:r>
              <a:rPr lang="en-GB" sz="1600" b="1" dirty="0">
                <a:solidFill>
                  <a:srgbClr val="0070C0"/>
                </a:solidFill>
                <a:latin typeface="Calibri" panose="020F0502020204030204" pitchFamily="34" charset="0"/>
                <a:cs typeface="Calibri" panose="020F0502020204030204" pitchFamily="34" charset="0"/>
              </a:rPr>
              <a:t>Collegiality</a:t>
            </a:r>
          </a:p>
          <a:p>
            <a:r>
              <a:rPr lang="en-GB" sz="1600" b="1" dirty="0">
                <a:solidFill>
                  <a:srgbClr val="0070C0"/>
                </a:solidFill>
                <a:latin typeface="Calibri" panose="020F0502020204030204" pitchFamily="34" charset="0"/>
                <a:cs typeface="Calibri" panose="020F0502020204030204" pitchFamily="34" charset="0"/>
              </a:rPr>
              <a:t>Cooperation</a:t>
            </a:r>
          </a:p>
          <a:p>
            <a:r>
              <a:rPr lang="en-GB" sz="1600" dirty="0">
                <a:solidFill>
                  <a:srgbClr val="002060"/>
                </a:solidFill>
                <a:latin typeface="Calibri" panose="020F0502020204030204" pitchFamily="34" charset="0"/>
                <a:cs typeface="Calibri" panose="020F0502020204030204" pitchFamily="34" charset="0"/>
              </a:rPr>
              <a:t>Ethics</a:t>
            </a:r>
          </a:p>
          <a:p>
            <a:r>
              <a:rPr lang="en-GB" sz="1600" dirty="0">
                <a:solidFill>
                  <a:srgbClr val="002060"/>
                </a:solidFill>
                <a:latin typeface="Calibri" panose="020F0502020204030204" pitchFamily="34" charset="0"/>
                <a:cs typeface="Calibri" panose="020F0502020204030204" pitchFamily="34" charset="0"/>
              </a:rPr>
              <a:t>Fair</a:t>
            </a:r>
          </a:p>
          <a:p>
            <a:r>
              <a:rPr lang="en-GB" sz="1600" dirty="0">
                <a:solidFill>
                  <a:srgbClr val="002060"/>
                </a:solidFill>
                <a:latin typeface="Calibri" panose="020F0502020204030204" pitchFamily="34" charset="0"/>
                <a:cs typeface="Calibri" panose="020F0502020204030204" pitchFamily="34" charset="0"/>
              </a:rPr>
              <a:t>Honesty</a:t>
            </a:r>
          </a:p>
          <a:p>
            <a:r>
              <a:rPr lang="en-GB" sz="1600" dirty="0">
                <a:solidFill>
                  <a:srgbClr val="00206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dirty="0">
                <a:solidFill>
                  <a:srgbClr val="002060"/>
                </a:solidFill>
                <a:latin typeface="Calibri" panose="020F0502020204030204" pitchFamily="34" charset="0"/>
                <a:cs typeface="Calibri" panose="020F0502020204030204" pitchFamily="34" charset="0"/>
              </a:rPr>
              <a:t>Quality</a:t>
            </a:r>
          </a:p>
          <a:p>
            <a:r>
              <a:rPr lang="en-GB" sz="1600" dirty="0">
                <a:solidFill>
                  <a:srgbClr val="002060"/>
                </a:solidFill>
                <a:latin typeface="Calibri" panose="020F0502020204030204" pitchFamily="34" charset="0"/>
                <a:cs typeface="Calibri" panose="020F0502020204030204" pitchFamily="34" charset="0"/>
              </a:rPr>
              <a:t>Reliability</a:t>
            </a:r>
          </a:p>
          <a:p>
            <a:r>
              <a:rPr lang="en-GB" sz="1600" dirty="0">
                <a:solidFill>
                  <a:srgbClr val="002060"/>
                </a:solidFill>
                <a:latin typeface="Calibri" panose="020F0502020204030204" pitchFamily="34" charset="0"/>
                <a:cs typeface="Calibri" panose="020F0502020204030204" pitchFamily="34" charset="0"/>
              </a:rPr>
              <a:t>Reproducibility</a:t>
            </a:r>
          </a:p>
          <a:p>
            <a:r>
              <a:rPr lang="en-GB" sz="1600" dirty="0">
                <a:solidFill>
                  <a:srgbClr val="002060"/>
                </a:solidFill>
                <a:latin typeface="Calibri" panose="020F0502020204030204" pitchFamily="34" charset="0"/>
                <a:cs typeface="Calibri" panose="020F0502020204030204" pitchFamily="34" charset="0"/>
              </a:rPr>
              <a:t>Respect</a:t>
            </a:r>
          </a:p>
          <a:p>
            <a:r>
              <a:rPr lang="en-GB" sz="1600" dirty="0">
                <a:solidFill>
                  <a:srgbClr val="002060"/>
                </a:solidFill>
                <a:latin typeface="Calibri" panose="020F0502020204030204" pitchFamily="34" charset="0"/>
                <a:cs typeface="Calibri" panose="020F0502020204030204" pitchFamily="34" charset="0"/>
              </a:rPr>
              <a:t>Responsibility</a:t>
            </a:r>
          </a:p>
          <a:p>
            <a:r>
              <a:rPr lang="en-GB" sz="1600" dirty="0">
                <a:solidFill>
                  <a:srgbClr val="002060"/>
                </a:solidFill>
                <a:latin typeface="Calibri" panose="020F0502020204030204" pitchFamily="34" charset="0"/>
                <a:cs typeface="Calibri" panose="020F0502020204030204" pitchFamily="34" charset="0"/>
              </a:rPr>
              <a:t>Rigor</a:t>
            </a:r>
          </a:p>
          <a:p>
            <a:r>
              <a:rPr lang="en-GB" sz="1600" dirty="0">
                <a:solidFill>
                  <a:srgbClr val="002060"/>
                </a:solidFill>
                <a:latin typeface="Calibri" panose="020F0502020204030204" pitchFamily="34" charset="0"/>
                <a:cs typeface="Calibri" panose="020F0502020204030204" pitchFamily="34" charset="0"/>
              </a:rPr>
              <a:t>Transparency</a:t>
            </a:r>
          </a:p>
        </p:txBody>
      </p:sp>
      <p:sp>
        <p:nvSpPr>
          <p:cNvPr id="6" name="Google Shape;135;p26">
            <a:extLst>
              <a:ext uri="{FF2B5EF4-FFF2-40B4-BE49-F238E27FC236}">
                <a16:creationId xmlns:a16="http://schemas.microsoft.com/office/drawing/2014/main" id="{560E8F12-7816-433E-99D0-E5702825A178}"/>
              </a:ext>
            </a:extLst>
          </p:cNvPr>
          <p:cNvSpPr txBox="1">
            <a:spLocks/>
          </p:cNvSpPr>
          <p:nvPr/>
        </p:nvSpPr>
        <p:spPr>
          <a:xfrm>
            <a:off x="2358350" y="58201"/>
            <a:ext cx="5402813" cy="7528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a:r>
              <a:rPr lang="en-GB" sz="4000" b="1" dirty="0">
                <a:solidFill>
                  <a:schemeClr val="accent1">
                    <a:lumMod val="50000"/>
                  </a:schemeClr>
                </a:solidFill>
                <a:latin typeface="Calibri"/>
                <a:ea typeface="Calibri"/>
                <a:cs typeface="Calibri"/>
                <a:sym typeface="Calibri"/>
              </a:rPr>
              <a:t>Publications: the good</a:t>
            </a:r>
            <a:endParaRPr lang="en-GB" sz="4000" dirty="0">
              <a:solidFill>
                <a:schemeClr val="accent1">
                  <a:lumMod val="50000"/>
                </a:schemeClr>
              </a:solidFill>
              <a:latin typeface="Calibri"/>
              <a:ea typeface="Calibri"/>
              <a:cs typeface="Calibri"/>
              <a:sym typeface="Calibri"/>
            </a:endParaRPr>
          </a:p>
        </p:txBody>
      </p:sp>
      <p:graphicFrame>
        <p:nvGraphicFramePr>
          <p:cNvPr id="8" name="Diagram 7">
            <a:extLst>
              <a:ext uri="{FF2B5EF4-FFF2-40B4-BE49-F238E27FC236}">
                <a16:creationId xmlns:a16="http://schemas.microsoft.com/office/drawing/2014/main" id="{7676DEE5-0A24-4C80-B250-E94E83E24018}"/>
              </a:ext>
            </a:extLst>
          </p:cNvPr>
          <p:cNvGraphicFramePr/>
          <p:nvPr/>
        </p:nvGraphicFramePr>
        <p:xfrm>
          <a:off x="1949297" y="1020620"/>
          <a:ext cx="6790721" cy="3640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1350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52" y="1463829"/>
            <a:ext cx="9023495" cy="830997"/>
          </a:xfrm>
          <a:prstGeom prst="rect">
            <a:avLst/>
          </a:prstGeom>
          <a:noFill/>
        </p:spPr>
        <p:txBody>
          <a:bodyPr wrap="square" rtlCol="0">
            <a:spAutoFit/>
          </a:bodyPr>
          <a:lstStyle/>
          <a:p>
            <a:pPr marL="342900" lvl="2" indent="-342900">
              <a:buFont typeface="Arial" panose="020B0604020202020204" pitchFamily="34" charset="0"/>
              <a:buChar char="•"/>
            </a:pPr>
            <a:r>
              <a:rPr lang="en-GB" sz="2400" dirty="0">
                <a:solidFill>
                  <a:srgbClr val="002060"/>
                </a:solidFill>
                <a:latin typeface="Calibri" panose="020F0502020204030204" pitchFamily="34" charset="0"/>
                <a:cs typeface="Calibri" panose="020F0502020204030204" pitchFamily="34" charset="0"/>
              </a:rPr>
              <a:t>The</a:t>
            </a:r>
            <a:r>
              <a:rPr lang="en-GB" sz="2400" dirty="0">
                <a:latin typeface="Calibri" panose="020F0502020204030204" pitchFamily="34" charset="0"/>
                <a:cs typeface="Calibri" panose="020F0502020204030204" pitchFamily="34" charset="0"/>
              </a:rPr>
              <a:t> </a:t>
            </a:r>
            <a:r>
              <a:rPr lang="en-GB" sz="2400" b="1" dirty="0">
                <a:solidFill>
                  <a:srgbClr val="00B0F0"/>
                </a:solidFill>
                <a:latin typeface="Calibri" panose="020F0502020204030204" pitchFamily="34" charset="0"/>
                <a:cs typeface="Calibri" panose="020F0502020204030204" pitchFamily="34" charset="0"/>
              </a:rPr>
              <a:t>replication crisis - </a:t>
            </a:r>
            <a:r>
              <a:rPr lang="en-GB" sz="2400" b="1" dirty="0">
                <a:solidFill>
                  <a:srgbClr val="002060"/>
                </a:solidFill>
                <a:latin typeface="Calibri" panose="020F0502020204030204" pitchFamily="34" charset="0"/>
                <a:cs typeface="Calibri" panose="020F0502020204030204" pitchFamily="34" charset="0"/>
              </a:rPr>
              <a:t>scientific studies </a:t>
            </a:r>
            <a:r>
              <a:rPr lang="en-GB" sz="2400" dirty="0">
                <a:solidFill>
                  <a:srgbClr val="002060"/>
                </a:solidFill>
                <a:latin typeface="Calibri" panose="020F0502020204030204" pitchFamily="34" charset="0"/>
                <a:cs typeface="Calibri" panose="020F0502020204030204" pitchFamily="34" charset="0"/>
              </a:rPr>
              <a:t>are </a:t>
            </a:r>
            <a:r>
              <a:rPr lang="en-GB" sz="2400" b="1" dirty="0">
                <a:solidFill>
                  <a:srgbClr val="002060"/>
                </a:solidFill>
                <a:latin typeface="Calibri" panose="020F0502020204030204" pitchFamily="34" charset="0"/>
                <a:cs typeface="Calibri" panose="020F0502020204030204" pitchFamily="34" charset="0"/>
              </a:rPr>
              <a:t>difficult or impossible to replicate </a:t>
            </a:r>
            <a:r>
              <a:rPr lang="en-GB" sz="2400" dirty="0">
                <a:solidFill>
                  <a:srgbClr val="002060"/>
                </a:solidFill>
                <a:latin typeface="Calibri" panose="020F0502020204030204" pitchFamily="34" charset="0"/>
                <a:cs typeface="Calibri" panose="020F0502020204030204" pitchFamily="34" charset="0"/>
              </a:rPr>
              <a:t>or reproduce.</a:t>
            </a:r>
          </a:p>
        </p:txBody>
      </p:sp>
      <p:sp>
        <p:nvSpPr>
          <p:cNvPr id="6" name="Google Shape;135;p26"/>
          <p:cNvSpPr txBox="1">
            <a:spLocks/>
          </p:cNvSpPr>
          <p:nvPr/>
        </p:nvSpPr>
        <p:spPr>
          <a:xfrm>
            <a:off x="263596" y="85595"/>
            <a:ext cx="8520600" cy="132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3200" b="1" dirty="0">
                <a:solidFill>
                  <a:srgbClr val="0070C0"/>
                </a:solidFill>
                <a:latin typeface="Calibri" panose="020F0502020204030204" pitchFamily="34" charset="0"/>
                <a:cs typeface="Calibri" panose="020F0502020204030204" pitchFamily="34" charset="0"/>
              </a:rPr>
              <a:t>a.k.a. Scientific Integrity</a:t>
            </a:r>
          </a:p>
        </p:txBody>
      </p:sp>
      <p:sp>
        <p:nvSpPr>
          <p:cNvPr id="4" name="TextBox 3">
            <a:extLst>
              <a:ext uri="{FF2B5EF4-FFF2-40B4-BE49-F238E27FC236}">
                <a16:creationId xmlns:a16="http://schemas.microsoft.com/office/drawing/2014/main" id="{71804625-CCA9-4BDC-B8A6-72B2734684F4}"/>
              </a:ext>
            </a:extLst>
          </p:cNvPr>
          <p:cNvSpPr txBox="1"/>
          <p:nvPr/>
        </p:nvSpPr>
        <p:spPr>
          <a:xfrm>
            <a:off x="329751" y="4726519"/>
            <a:ext cx="8388289" cy="400110"/>
          </a:xfrm>
          <a:prstGeom prst="rect">
            <a:avLst/>
          </a:prstGeom>
          <a:noFill/>
        </p:spPr>
        <p:txBody>
          <a:bodyPr wrap="square" rtlCol="0">
            <a:spAutoFit/>
          </a:bodyPr>
          <a:lstStyle/>
          <a:p>
            <a:pPr algn="ctr"/>
            <a:r>
              <a:rPr lang="en-GB" sz="1000" dirty="0">
                <a:hlinkClick r:id="rId3"/>
              </a:rPr>
              <a:t>https://osf.io/82fth/</a:t>
            </a:r>
          </a:p>
          <a:p>
            <a:pPr algn="ctr"/>
            <a:r>
              <a:rPr lang="en-GB" sz="1000" dirty="0">
                <a:hlinkClick r:id="rId3"/>
              </a:rPr>
              <a:t>https://www.sciencenews.org/article/cancer-biology-studies-research-replication-reproducibility</a:t>
            </a:r>
            <a:endParaRPr lang="en-GB" sz="1000" dirty="0"/>
          </a:p>
        </p:txBody>
      </p:sp>
      <p:sp>
        <p:nvSpPr>
          <p:cNvPr id="3" name="Rounded Rectangle 2">
            <a:extLst>
              <a:ext uri="{FF2B5EF4-FFF2-40B4-BE49-F238E27FC236}">
                <a16:creationId xmlns:a16="http://schemas.microsoft.com/office/drawing/2014/main" id="{CF23B5F2-C0F1-BBC3-861E-51198B1CE699}"/>
              </a:ext>
            </a:extLst>
          </p:cNvPr>
          <p:cNvSpPr/>
          <p:nvPr/>
        </p:nvSpPr>
        <p:spPr>
          <a:xfrm>
            <a:off x="263596" y="2484687"/>
            <a:ext cx="4110525" cy="204949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2" algn="ctr"/>
            <a:r>
              <a:rPr lang="en-GB" sz="1800" b="1" dirty="0">
                <a:solidFill>
                  <a:srgbClr val="002060"/>
                </a:solidFill>
                <a:latin typeface="Calibri" panose="020F0502020204030204" pitchFamily="34" charset="0"/>
                <a:cs typeface="Calibri" panose="020F0502020204030204" pitchFamily="34" charset="0"/>
              </a:rPr>
              <a:t>Psychology: </a:t>
            </a:r>
          </a:p>
          <a:p>
            <a:pPr lvl="2" algn="ctr"/>
            <a:r>
              <a:rPr lang="en-GB" sz="1800" dirty="0">
                <a:solidFill>
                  <a:srgbClr val="002060"/>
                </a:solidFill>
                <a:latin typeface="Calibri" panose="020F0502020204030204" pitchFamily="34" charset="0"/>
                <a:cs typeface="Calibri" panose="020F0502020204030204" pitchFamily="34" charset="0"/>
              </a:rPr>
              <a:t>Open Science Collaboration </a:t>
            </a:r>
          </a:p>
          <a:p>
            <a:pPr lvl="2" algn="ctr"/>
            <a:r>
              <a:rPr lang="en-GB" sz="1800" dirty="0">
                <a:solidFill>
                  <a:srgbClr val="002060"/>
                </a:solidFill>
                <a:latin typeface="Calibri" panose="020F0502020204030204" pitchFamily="34" charset="0"/>
                <a:cs typeface="Calibri" panose="020F0502020204030204" pitchFamily="34" charset="0"/>
              </a:rPr>
              <a:t>(100 papers from 2012) </a:t>
            </a:r>
          </a:p>
          <a:p>
            <a:pPr lvl="3" algn="ctr"/>
            <a:r>
              <a:rPr lang="en-GB" sz="2000" dirty="0">
                <a:solidFill>
                  <a:srgbClr val="C00000"/>
                </a:solidFill>
                <a:latin typeface="Calibri" panose="020F0502020204030204" pitchFamily="34" charset="0"/>
                <a:cs typeface="Calibri" panose="020F0502020204030204" pitchFamily="34" charset="0"/>
              </a:rPr>
              <a:t>36% of the replications yielded significant findings vs 97% in the original studies.</a:t>
            </a:r>
          </a:p>
        </p:txBody>
      </p:sp>
      <p:sp>
        <p:nvSpPr>
          <p:cNvPr id="5" name="Rounded Rectangle 4">
            <a:extLst>
              <a:ext uri="{FF2B5EF4-FFF2-40B4-BE49-F238E27FC236}">
                <a16:creationId xmlns:a16="http://schemas.microsoft.com/office/drawing/2014/main" id="{5CD8C270-BBAF-2F72-CA1D-165F6CDBB550}"/>
              </a:ext>
            </a:extLst>
          </p:cNvPr>
          <p:cNvSpPr/>
          <p:nvPr/>
        </p:nvSpPr>
        <p:spPr>
          <a:xfrm>
            <a:off x="4769881" y="2485512"/>
            <a:ext cx="4110525" cy="204949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3" algn="ctr"/>
            <a:r>
              <a:rPr lang="en-GB" sz="1800" b="1" dirty="0">
                <a:solidFill>
                  <a:srgbClr val="002060"/>
                </a:solidFill>
                <a:latin typeface="Calibri" panose="020F0502020204030204" pitchFamily="34" charset="0"/>
                <a:cs typeface="Calibri" panose="020F0502020204030204" pitchFamily="34" charset="0"/>
              </a:rPr>
              <a:t>Cancer Research: </a:t>
            </a:r>
          </a:p>
          <a:p>
            <a:pPr lvl="3" algn="ctr"/>
            <a:r>
              <a:rPr lang="en-GB" sz="1800" dirty="0">
                <a:solidFill>
                  <a:srgbClr val="002060"/>
                </a:solidFill>
                <a:latin typeface="Calibri" panose="020F0502020204030204" pitchFamily="34" charset="0"/>
                <a:cs typeface="Calibri" panose="020F0502020204030204" pitchFamily="34" charset="0"/>
              </a:rPr>
              <a:t>Reproducibility Project: Cancer Biology (53 papers from 2010 to 2012)</a:t>
            </a:r>
          </a:p>
          <a:p>
            <a:pPr lvl="3" algn="ctr"/>
            <a:r>
              <a:rPr lang="en-GB" sz="1800" dirty="0">
                <a:solidFill>
                  <a:srgbClr val="C00000"/>
                </a:solidFill>
                <a:latin typeface="Calibri" panose="020F0502020204030204" pitchFamily="34" charset="0"/>
                <a:cs typeface="Calibri" panose="020F0502020204030204" pitchFamily="34" charset="0"/>
              </a:rPr>
              <a:t>25% experiments could be reproduced.</a:t>
            </a:r>
          </a:p>
          <a:p>
            <a:pPr lvl="3" algn="ctr"/>
            <a:r>
              <a:rPr lang="en-GB" sz="1800" dirty="0">
                <a:solidFill>
                  <a:srgbClr val="C00000"/>
                </a:solidFill>
                <a:latin typeface="Calibri" panose="020F0502020204030204" pitchFamily="34" charset="0"/>
                <a:cs typeface="Calibri" panose="020F0502020204030204" pitchFamily="34" charset="0"/>
              </a:rPr>
              <a:t>Replication effect sizes were 85% smaller on average than the original findings.</a:t>
            </a:r>
          </a:p>
        </p:txBody>
      </p:sp>
    </p:spTree>
    <p:extLst>
      <p:ext uri="{BB962C8B-B14F-4D97-AF65-F5344CB8AC3E}">
        <p14:creationId xmlns:p14="http://schemas.microsoft.com/office/powerpoint/2010/main" val="274446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Diagram 90">
            <a:extLst>
              <a:ext uri="{FF2B5EF4-FFF2-40B4-BE49-F238E27FC236}">
                <a16:creationId xmlns:a16="http://schemas.microsoft.com/office/drawing/2014/main" id="{1BD072D5-8ACE-411B-851F-25E31CAF087C}"/>
              </a:ext>
            </a:extLst>
          </p:cNvPr>
          <p:cNvGraphicFramePr/>
          <p:nvPr/>
        </p:nvGraphicFramePr>
        <p:xfrm>
          <a:off x="1679080" y="933886"/>
          <a:ext cx="6790721" cy="3640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0FBB4A47-C2C0-43E4-AC10-70D4DA7BD955}"/>
              </a:ext>
            </a:extLst>
          </p:cNvPr>
          <p:cNvGraphicFramePr/>
          <p:nvPr/>
        </p:nvGraphicFramePr>
        <p:xfrm>
          <a:off x="1679414" y="939598"/>
          <a:ext cx="6790721" cy="36407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ounded Rectangle 4">
            <a:extLst>
              <a:ext uri="{FF2B5EF4-FFF2-40B4-BE49-F238E27FC236}">
                <a16:creationId xmlns:a16="http://schemas.microsoft.com/office/drawing/2014/main" id="{EE5BFC56-DEAC-4FC9-AB71-718D006CFC0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5" name="Rectangle 4">
            <a:extLst>
              <a:ext uri="{FF2B5EF4-FFF2-40B4-BE49-F238E27FC236}">
                <a16:creationId xmlns:a16="http://schemas.microsoft.com/office/drawing/2014/main" id="{4034D8EB-F869-492F-80A7-DBC628D862C5}"/>
              </a:ext>
            </a:extLst>
          </p:cNvPr>
          <p:cNvSpPr/>
          <p:nvPr/>
        </p:nvSpPr>
        <p:spPr>
          <a:xfrm>
            <a:off x="217149" y="519396"/>
            <a:ext cx="1544249" cy="4278094"/>
          </a:xfrm>
          <a:prstGeom prst="rect">
            <a:avLst/>
          </a:prstGeom>
        </p:spPr>
        <p:txBody>
          <a:bodyPr wrap="square">
            <a:spAutoFit/>
          </a:bodyPr>
          <a:lstStyle/>
          <a:p>
            <a:r>
              <a:rPr lang="en-GB" sz="1600" dirty="0">
                <a:solidFill>
                  <a:srgbClr val="002060"/>
                </a:solidFill>
                <a:latin typeface="Calibri" panose="020F0502020204030204" pitchFamily="34" charset="0"/>
                <a:cs typeface="Calibri" panose="020F0502020204030204" pitchFamily="34" charset="0"/>
              </a:rPr>
              <a:t>Accountability</a:t>
            </a:r>
          </a:p>
          <a:p>
            <a:r>
              <a:rPr lang="en-GB" sz="1600" dirty="0">
                <a:solidFill>
                  <a:srgbClr val="002060"/>
                </a:solidFill>
                <a:latin typeface="Calibri" panose="020F0502020204030204" pitchFamily="34" charset="0"/>
                <a:cs typeface="Calibri" panose="020F0502020204030204" pitchFamily="34" charset="0"/>
              </a:rPr>
              <a:t>Accurate</a:t>
            </a:r>
          </a:p>
          <a:p>
            <a:r>
              <a:rPr lang="en-GB" sz="1600" dirty="0">
                <a:solidFill>
                  <a:srgbClr val="002060"/>
                </a:solidFill>
                <a:latin typeface="Calibri" panose="020F0502020204030204" pitchFamily="34" charset="0"/>
                <a:cs typeface="Calibri" panose="020F0502020204030204" pitchFamily="34" charset="0"/>
              </a:rPr>
              <a:t>Care</a:t>
            </a:r>
          </a:p>
          <a:p>
            <a:r>
              <a:rPr lang="en-GB" sz="1600" b="1" dirty="0">
                <a:solidFill>
                  <a:srgbClr val="0070C0"/>
                </a:solidFill>
                <a:latin typeface="Calibri" panose="020F0502020204030204" pitchFamily="34" charset="0"/>
                <a:cs typeface="Calibri" panose="020F0502020204030204" pitchFamily="34" charset="0"/>
              </a:rPr>
              <a:t>Collegiality</a:t>
            </a:r>
          </a:p>
          <a:p>
            <a:r>
              <a:rPr lang="en-GB" sz="1600" b="1" dirty="0">
                <a:solidFill>
                  <a:srgbClr val="0070C0"/>
                </a:solidFill>
                <a:latin typeface="Calibri" panose="020F0502020204030204" pitchFamily="34" charset="0"/>
                <a:cs typeface="Calibri" panose="020F0502020204030204" pitchFamily="34" charset="0"/>
              </a:rPr>
              <a:t>Cooperation</a:t>
            </a:r>
          </a:p>
          <a:p>
            <a:r>
              <a:rPr lang="en-GB" sz="1600" dirty="0">
                <a:solidFill>
                  <a:srgbClr val="002060"/>
                </a:solidFill>
                <a:latin typeface="Calibri" panose="020F0502020204030204" pitchFamily="34" charset="0"/>
                <a:cs typeface="Calibri" panose="020F0502020204030204" pitchFamily="34" charset="0"/>
              </a:rPr>
              <a:t>Ethics</a:t>
            </a:r>
          </a:p>
          <a:p>
            <a:r>
              <a:rPr lang="en-GB" sz="1600" dirty="0">
                <a:solidFill>
                  <a:srgbClr val="002060"/>
                </a:solidFill>
                <a:latin typeface="Calibri" panose="020F0502020204030204" pitchFamily="34" charset="0"/>
                <a:cs typeface="Calibri" panose="020F0502020204030204" pitchFamily="34" charset="0"/>
              </a:rPr>
              <a:t>Fair</a:t>
            </a:r>
          </a:p>
          <a:p>
            <a:r>
              <a:rPr lang="en-GB" sz="1600" dirty="0">
                <a:solidFill>
                  <a:srgbClr val="002060"/>
                </a:solidFill>
                <a:latin typeface="Calibri" panose="020F0502020204030204" pitchFamily="34" charset="0"/>
                <a:cs typeface="Calibri" panose="020F0502020204030204" pitchFamily="34" charset="0"/>
              </a:rPr>
              <a:t>Honesty</a:t>
            </a:r>
          </a:p>
          <a:p>
            <a:r>
              <a:rPr lang="en-GB" sz="1600" dirty="0">
                <a:solidFill>
                  <a:srgbClr val="00206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dirty="0">
                <a:solidFill>
                  <a:srgbClr val="002060"/>
                </a:solidFill>
                <a:latin typeface="Calibri" panose="020F0502020204030204" pitchFamily="34" charset="0"/>
                <a:cs typeface="Calibri" panose="020F0502020204030204" pitchFamily="34" charset="0"/>
              </a:rPr>
              <a:t>Quality</a:t>
            </a:r>
          </a:p>
          <a:p>
            <a:r>
              <a:rPr lang="en-GB" sz="1600" dirty="0">
                <a:solidFill>
                  <a:srgbClr val="002060"/>
                </a:solidFill>
                <a:latin typeface="Calibri" panose="020F0502020204030204" pitchFamily="34" charset="0"/>
                <a:cs typeface="Calibri" panose="020F0502020204030204" pitchFamily="34" charset="0"/>
              </a:rPr>
              <a:t>Reliability</a:t>
            </a:r>
          </a:p>
          <a:p>
            <a:r>
              <a:rPr lang="en-GB" sz="1600" dirty="0">
                <a:solidFill>
                  <a:srgbClr val="002060"/>
                </a:solidFill>
                <a:latin typeface="Calibri" panose="020F0502020204030204" pitchFamily="34" charset="0"/>
                <a:cs typeface="Calibri" panose="020F0502020204030204" pitchFamily="34" charset="0"/>
              </a:rPr>
              <a:t>Reproducibility</a:t>
            </a:r>
          </a:p>
          <a:p>
            <a:r>
              <a:rPr lang="en-GB" sz="1600" dirty="0">
                <a:solidFill>
                  <a:srgbClr val="002060"/>
                </a:solidFill>
                <a:latin typeface="Calibri" panose="020F0502020204030204" pitchFamily="34" charset="0"/>
                <a:cs typeface="Calibri" panose="020F0502020204030204" pitchFamily="34" charset="0"/>
              </a:rPr>
              <a:t>Respect</a:t>
            </a:r>
          </a:p>
          <a:p>
            <a:r>
              <a:rPr lang="en-GB" sz="1600" dirty="0">
                <a:solidFill>
                  <a:srgbClr val="002060"/>
                </a:solidFill>
                <a:latin typeface="Calibri" panose="020F0502020204030204" pitchFamily="34" charset="0"/>
                <a:cs typeface="Calibri" panose="020F0502020204030204" pitchFamily="34" charset="0"/>
              </a:rPr>
              <a:t>Responsibility</a:t>
            </a:r>
          </a:p>
          <a:p>
            <a:r>
              <a:rPr lang="en-GB" sz="1600" dirty="0">
                <a:solidFill>
                  <a:srgbClr val="002060"/>
                </a:solidFill>
                <a:latin typeface="Calibri" panose="020F0502020204030204" pitchFamily="34" charset="0"/>
                <a:cs typeface="Calibri" panose="020F0502020204030204" pitchFamily="34" charset="0"/>
              </a:rPr>
              <a:t>Rigor</a:t>
            </a:r>
          </a:p>
          <a:p>
            <a:r>
              <a:rPr lang="en-GB" sz="1600" dirty="0">
                <a:solidFill>
                  <a:srgbClr val="002060"/>
                </a:solidFill>
                <a:latin typeface="Calibri" panose="020F0502020204030204" pitchFamily="34" charset="0"/>
                <a:cs typeface="Calibri" panose="020F0502020204030204" pitchFamily="34" charset="0"/>
              </a:rPr>
              <a:t>Transparency</a:t>
            </a:r>
          </a:p>
        </p:txBody>
      </p:sp>
      <p:sp>
        <p:nvSpPr>
          <p:cNvPr id="6" name="Google Shape;135;p26">
            <a:extLst>
              <a:ext uri="{FF2B5EF4-FFF2-40B4-BE49-F238E27FC236}">
                <a16:creationId xmlns:a16="http://schemas.microsoft.com/office/drawing/2014/main" id="{560E8F12-7816-433E-99D0-E5702825A178}"/>
              </a:ext>
            </a:extLst>
          </p:cNvPr>
          <p:cNvSpPr txBox="1">
            <a:spLocks/>
          </p:cNvSpPr>
          <p:nvPr/>
        </p:nvSpPr>
        <p:spPr>
          <a:xfrm>
            <a:off x="2358350" y="58201"/>
            <a:ext cx="5402813" cy="7528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a:r>
              <a:rPr lang="en-GB" sz="4000" b="1" dirty="0">
                <a:solidFill>
                  <a:schemeClr val="accent1">
                    <a:lumMod val="50000"/>
                  </a:schemeClr>
                </a:solidFill>
                <a:latin typeface="Calibri"/>
                <a:ea typeface="Calibri"/>
                <a:cs typeface="Calibri"/>
                <a:sym typeface="Calibri"/>
              </a:rPr>
              <a:t>Publications: the bad</a:t>
            </a:r>
            <a:endParaRPr lang="en-GB" sz="4000" dirty="0">
              <a:solidFill>
                <a:schemeClr val="accent1">
                  <a:lumMod val="50000"/>
                </a:schemeClr>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A7C54865-450A-493B-B61C-C54DEAC79F81}"/>
              </a:ext>
            </a:extLst>
          </p:cNvPr>
          <p:cNvSpPr txBox="1"/>
          <p:nvPr/>
        </p:nvSpPr>
        <p:spPr>
          <a:xfrm>
            <a:off x="1973058" y="4438968"/>
            <a:ext cx="3943812" cy="646331"/>
          </a:xfrm>
          <a:prstGeom prst="rect">
            <a:avLst/>
          </a:prstGeom>
          <a:solidFill>
            <a:srgbClr val="C00000">
              <a:alpha val="10196"/>
            </a:srgbClr>
          </a:solidFill>
          <a:ln w="28575">
            <a:solidFill>
              <a:srgbClr val="C00000"/>
            </a:solidFill>
          </a:ln>
        </p:spPr>
        <p:txBody>
          <a:bodyPr wrap="square" rtlCol="0">
            <a:spAutoFit/>
          </a:bodyPr>
          <a:lstStyle/>
          <a:p>
            <a:r>
              <a:rPr lang="en-GB" sz="1200" dirty="0">
                <a:latin typeface="Calibri" panose="020F0502020204030204" pitchFamily="34" charset="0"/>
                <a:cs typeface="Calibri" panose="020F0502020204030204" pitchFamily="34" charset="0"/>
              </a:rPr>
              <a:t>Amgen attempted to replicate </a:t>
            </a:r>
            <a:r>
              <a:rPr lang="en-GB" sz="1200" b="1" dirty="0">
                <a:latin typeface="Calibri" panose="020F0502020204030204" pitchFamily="34" charset="0"/>
                <a:cs typeface="Calibri" panose="020F0502020204030204" pitchFamily="34" charset="0"/>
              </a:rPr>
              <a:t>53</a:t>
            </a:r>
            <a:r>
              <a:rPr lang="en-GB" sz="1200" dirty="0">
                <a:latin typeface="Calibri" panose="020F0502020204030204" pitchFamily="34" charset="0"/>
                <a:cs typeface="Calibri" panose="020F0502020204030204" pitchFamily="34" charset="0"/>
              </a:rPr>
              <a:t> high-impact </a:t>
            </a:r>
          </a:p>
          <a:p>
            <a:r>
              <a:rPr lang="en-GB" sz="1200" b="1" dirty="0">
                <a:latin typeface="Calibri" panose="020F0502020204030204" pitchFamily="34" charset="0"/>
                <a:cs typeface="Calibri" panose="020F0502020204030204" pitchFamily="34" charset="0"/>
              </a:rPr>
              <a:t>cancer research studies</a:t>
            </a:r>
            <a:r>
              <a:rPr lang="en-GB" sz="1200" dirty="0">
                <a:latin typeface="Calibri" panose="020F0502020204030204" pitchFamily="34" charset="0"/>
                <a:cs typeface="Calibri" panose="020F0502020204030204" pitchFamily="34" charset="0"/>
              </a:rPr>
              <a:t>: able to </a:t>
            </a:r>
            <a:r>
              <a:rPr lang="en-GB" sz="1200" b="1" dirty="0">
                <a:latin typeface="Calibri" panose="020F0502020204030204" pitchFamily="34" charset="0"/>
                <a:cs typeface="Calibri" panose="020F0502020204030204" pitchFamily="34" charset="0"/>
              </a:rPr>
              <a:t>replicate only six.</a:t>
            </a:r>
          </a:p>
          <a:p>
            <a:pPr algn="ctr"/>
            <a:r>
              <a:rPr lang="en-GB" sz="1200" b="1" dirty="0">
                <a:solidFill>
                  <a:srgbClr val="C00000"/>
                </a:solidFill>
                <a:latin typeface="Calibri" panose="020F0502020204030204" pitchFamily="34" charset="0"/>
                <a:cs typeface="Calibri" panose="020F0502020204030204" pitchFamily="34" charset="0"/>
              </a:rPr>
              <a:t>Replication crisis</a:t>
            </a:r>
          </a:p>
        </p:txBody>
      </p:sp>
      <p:cxnSp>
        <p:nvCxnSpPr>
          <p:cNvPr id="27" name="Connector: Elbow 26">
            <a:extLst>
              <a:ext uri="{FF2B5EF4-FFF2-40B4-BE49-F238E27FC236}">
                <a16:creationId xmlns:a16="http://schemas.microsoft.com/office/drawing/2014/main" id="{CAB33EBC-391D-4194-AB15-0B33F50A358D}"/>
              </a:ext>
            </a:extLst>
          </p:cNvPr>
          <p:cNvCxnSpPr>
            <a:stCxn id="10" idx="3"/>
          </p:cNvCxnSpPr>
          <p:nvPr/>
        </p:nvCxnSpPr>
        <p:spPr>
          <a:xfrm flipV="1">
            <a:off x="7537531" y="1272758"/>
            <a:ext cx="947844" cy="1196281"/>
          </a:xfrm>
          <a:prstGeom prst="bent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0EDEC60E-3070-477A-9080-7BF83E63F5C9}"/>
              </a:ext>
            </a:extLst>
          </p:cNvPr>
          <p:cNvCxnSpPr>
            <a:cxnSpLocks/>
            <a:endCxn id="14" idx="3"/>
          </p:cNvCxnSpPr>
          <p:nvPr/>
        </p:nvCxnSpPr>
        <p:spPr>
          <a:xfrm rot="5400000">
            <a:off x="5868189" y="4109254"/>
            <a:ext cx="701561" cy="604198"/>
          </a:xfrm>
          <a:prstGeom prst="bent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E59CE912-31E3-4323-B1D3-D7CADD3748D8}"/>
              </a:ext>
            </a:extLst>
          </p:cNvPr>
          <p:cNvGrpSpPr/>
          <p:nvPr/>
        </p:nvGrpSpPr>
        <p:grpSpPr>
          <a:xfrm>
            <a:off x="5029784" y="3825802"/>
            <a:ext cx="2066794" cy="400110"/>
            <a:chOff x="2849027" y="2946896"/>
            <a:chExt cx="1492885" cy="257144"/>
          </a:xfrm>
        </p:grpSpPr>
        <p:sp>
          <p:nvSpPr>
            <p:cNvPr id="32" name="Rectangle: Rounded Corners 31">
              <a:extLst>
                <a:ext uri="{FF2B5EF4-FFF2-40B4-BE49-F238E27FC236}">
                  <a16:creationId xmlns:a16="http://schemas.microsoft.com/office/drawing/2014/main" id="{8F47C07B-31A8-4475-8AF7-0B6C728BA689}"/>
                </a:ext>
              </a:extLst>
            </p:cNvPr>
            <p:cNvSpPr/>
            <p:nvPr/>
          </p:nvSpPr>
          <p:spPr>
            <a:xfrm>
              <a:off x="2849027" y="2946896"/>
              <a:ext cx="1492885" cy="257144"/>
            </a:xfrm>
            <a:prstGeom prst="roundRect">
              <a:avLst/>
            </a:prstGeom>
            <a:solidFill>
              <a:srgbClr val="D6B7E3"/>
            </a:solidFill>
            <a:ln w="28575" cap="flat" cmpd="sng" algn="ctr">
              <a:solidFill>
                <a:srgbClr val="C00000"/>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3" name="Rectangle: Rounded Corners 4">
              <a:extLst>
                <a:ext uri="{FF2B5EF4-FFF2-40B4-BE49-F238E27FC236}">
                  <a16:creationId xmlns:a16="http://schemas.microsoft.com/office/drawing/2014/main" id="{DC67A7C3-FE8F-451A-B5D9-A34720E4C5A2}"/>
                </a:ext>
              </a:extLst>
            </p:cNvPr>
            <p:cNvSpPr txBox="1"/>
            <p:nvPr/>
          </p:nvSpPr>
          <p:spPr>
            <a:xfrm>
              <a:off x="2861580" y="2959442"/>
              <a:ext cx="1467779" cy="232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b="1" kern="1200" dirty="0">
                  <a:solidFill>
                    <a:schemeClr val="bg2">
                      <a:lumMod val="75000"/>
                    </a:schemeClr>
                  </a:solidFill>
                  <a:latin typeface="Calibri" panose="020F0502020204030204"/>
                  <a:ea typeface="+mn-ea"/>
                  <a:cs typeface="+mn-cs"/>
                </a:rPr>
                <a:t>Paper published </a:t>
              </a:r>
              <a:endParaRPr lang="en-GB" b="1" kern="1200" dirty="0">
                <a:solidFill>
                  <a:schemeClr val="tx1"/>
                </a:solidFill>
                <a:latin typeface="Calibri" panose="020F0502020204030204"/>
                <a:ea typeface="+mn-ea"/>
                <a:cs typeface="+mn-cs"/>
              </a:endParaRPr>
            </a:p>
          </p:txBody>
        </p:sp>
      </p:grpSp>
      <p:sp>
        <p:nvSpPr>
          <p:cNvPr id="69" name="TextBox 68">
            <a:extLst>
              <a:ext uri="{FF2B5EF4-FFF2-40B4-BE49-F238E27FC236}">
                <a16:creationId xmlns:a16="http://schemas.microsoft.com/office/drawing/2014/main" id="{39453477-0665-47B4-BB80-A8BE4D99CEA5}"/>
              </a:ext>
            </a:extLst>
          </p:cNvPr>
          <p:cNvSpPr txBox="1"/>
          <p:nvPr/>
        </p:nvSpPr>
        <p:spPr>
          <a:xfrm>
            <a:off x="6144206" y="811093"/>
            <a:ext cx="2952000" cy="461665"/>
          </a:xfrm>
          <a:prstGeom prst="rect">
            <a:avLst/>
          </a:prstGeom>
          <a:solidFill>
            <a:srgbClr val="C00000">
              <a:alpha val="10196"/>
            </a:srgbClr>
          </a:solidFill>
          <a:ln w="28575">
            <a:solidFill>
              <a:srgbClr val="C00000"/>
            </a:solidFill>
          </a:ln>
        </p:spPr>
        <p:txBody>
          <a:bodyPr wrap="square" rtlCol="0">
            <a:spAutoFit/>
          </a:bodyPr>
          <a:lstStyle/>
          <a:p>
            <a:pPr algn="ctr"/>
            <a:r>
              <a:rPr lang="en-GB" sz="1200" dirty="0">
                <a:latin typeface="Calibri" panose="020F0502020204030204" pitchFamily="34" charset="0"/>
                <a:cs typeface="Calibri" panose="020F0502020204030204" pitchFamily="34" charset="0"/>
              </a:rPr>
              <a:t>Random sample of </a:t>
            </a:r>
            <a:r>
              <a:rPr lang="en-GB" sz="1200" b="1" dirty="0">
                <a:latin typeface="Calibri" panose="020F0502020204030204" pitchFamily="34" charset="0"/>
                <a:cs typeface="Calibri" panose="020F0502020204030204" pitchFamily="34" charset="0"/>
              </a:rPr>
              <a:t>1,000 Medline abstracts</a:t>
            </a:r>
            <a:r>
              <a:rPr lang="en-GB" sz="1200" dirty="0">
                <a:latin typeface="Calibri" panose="020F0502020204030204" pitchFamily="34" charset="0"/>
                <a:cs typeface="Calibri" panose="020F0502020204030204" pitchFamily="34" charset="0"/>
              </a:rPr>
              <a:t>:</a:t>
            </a:r>
          </a:p>
          <a:p>
            <a:pPr algn="ctr"/>
            <a:r>
              <a:rPr lang="en-GB" sz="1200" dirty="0">
                <a:latin typeface="Calibri" panose="020F0502020204030204" pitchFamily="34" charset="0"/>
                <a:cs typeface="Calibri" panose="020F0502020204030204" pitchFamily="34" charset="0"/>
              </a:rPr>
              <a:t> </a:t>
            </a:r>
            <a:r>
              <a:rPr lang="en-GB" sz="1200" b="1" dirty="0">
                <a:latin typeface="Calibri" panose="020F0502020204030204" pitchFamily="34" charset="0"/>
                <a:cs typeface="Calibri" panose="020F0502020204030204" pitchFamily="34" charset="0"/>
              </a:rPr>
              <a:t>96%</a:t>
            </a:r>
            <a:r>
              <a:rPr lang="en-GB" sz="1200" dirty="0">
                <a:latin typeface="Calibri" panose="020F0502020204030204" pitchFamily="34" charset="0"/>
                <a:cs typeface="Calibri" panose="020F0502020204030204" pitchFamily="34" charset="0"/>
              </a:rPr>
              <a:t> reported </a:t>
            </a:r>
            <a:r>
              <a:rPr lang="en-GB" sz="1200" b="1" dirty="0">
                <a:latin typeface="Calibri" panose="020F0502020204030204" pitchFamily="34" charset="0"/>
                <a:cs typeface="Calibri" panose="020F0502020204030204" pitchFamily="34" charset="0"/>
              </a:rPr>
              <a:t>significant p-values</a:t>
            </a:r>
          </a:p>
        </p:txBody>
      </p:sp>
      <p:grpSp>
        <p:nvGrpSpPr>
          <p:cNvPr id="84" name="Group 83">
            <a:extLst>
              <a:ext uri="{FF2B5EF4-FFF2-40B4-BE49-F238E27FC236}">
                <a16:creationId xmlns:a16="http://schemas.microsoft.com/office/drawing/2014/main" id="{5F9D28D4-9275-41C6-B64F-142DBEDFBCFF}"/>
              </a:ext>
            </a:extLst>
          </p:cNvPr>
          <p:cNvGrpSpPr/>
          <p:nvPr/>
        </p:nvGrpSpPr>
        <p:grpSpPr>
          <a:xfrm>
            <a:off x="5629737" y="2269498"/>
            <a:ext cx="1922334" cy="379544"/>
            <a:chOff x="3400712" y="1439555"/>
            <a:chExt cx="1922334" cy="314028"/>
          </a:xfrm>
        </p:grpSpPr>
        <p:sp>
          <p:nvSpPr>
            <p:cNvPr id="85" name="Rectangle: Rounded Corners 84">
              <a:extLst>
                <a:ext uri="{FF2B5EF4-FFF2-40B4-BE49-F238E27FC236}">
                  <a16:creationId xmlns:a16="http://schemas.microsoft.com/office/drawing/2014/main" id="{F983E149-17CA-4A47-B119-F3B377D74AA4}"/>
                </a:ext>
              </a:extLst>
            </p:cNvPr>
            <p:cNvSpPr/>
            <p:nvPr/>
          </p:nvSpPr>
          <p:spPr>
            <a:xfrm>
              <a:off x="3400712" y="1455725"/>
              <a:ext cx="1922334" cy="297858"/>
            </a:xfrm>
            <a:prstGeom prst="roundRect">
              <a:avLst/>
            </a:prstGeom>
            <a:solidFill>
              <a:srgbClr val="D6B7E3"/>
            </a:solidFill>
            <a:ln w="28575" cap="flat" cmpd="sng" algn="ctr">
              <a:solidFill>
                <a:srgbClr val="C00000"/>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86" name="Rectangle: Rounded Corners 4">
              <a:extLst>
                <a:ext uri="{FF2B5EF4-FFF2-40B4-BE49-F238E27FC236}">
                  <a16:creationId xmlns:a16="http://schemas.microsoft.com/office/drawing/2014/main" id="{15C8978A-7283-4225-BAAD-CBEA73A2C171}"/>
                </a:ext>
              </a:extLst>
            </p:cNvPr>
            <p:cNvSpPr txBox="1"/>
            <p:nvPr/>
          </p:nvSpPr>
          <p:spPr>
            <a:xfrm>
              <a:off x="3415252" y="1439555"/>
              <a:ext cx="1907794" cy="2994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b="1" kern="1200" dirty="0">
                  <a:solidFill>
                    <a:schemeClr val="bg2">
                      <a:lumMod val="75000"/>
                    </a:schemeClr>
                  </a:solidFill>
                  <a:latin typeface="Calibri" panose="020F0502020204030204"/>
                  <a:ea typeface="+mn-ea"/>
                  <a:cs typeface="+mn-cs"/>
                </a:rPr>
                <a:t>Novel</a:t>
              </a:r>
              <a:r>
                <a:rPr lang="en-US" b="1" kern="1200" dirty="0">
                  <a:solidFill>
                    <a:schemeClr val="bg2">
                      <a:lumMod val="75000"/>
                    </a:schemeClr>
                  </a:solidFill>
                  <a:latin typeface="Calibri" panose="020F0502020204030204"/>
                </a:rPr>
                <a:t> </a:t>
              </a:r>
              <a:r>
                <a:rPr lang="en-US" b="1" kern="1200" dirty="0">
                  <a:solidFill>
                    <a:schemeClr val="bg2">
                      <a:lumMod val="75000"/>
                    </a:schemeClr>
                  </a:solidFill>
                  <a:latin typeface="Calibri" panose="020F0502020204030204"/>
                  <a:ea typeface="+mn-ea"/>
                  <a:cs typeface="+mn-cs"/>
                </a:rPr>
                <a:t>Significant Results</a:t>
              </a:r>
              <a:endParaRPr lang="en-GB" b="1" kern="1200" dirty="0">
                <a:solidFill>
                  <a:schemeClr val="accent2"/>
                </a:solidFill>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1E3AAA10-F9D2-46DC-920D-DFCFA186F752}"/>
              </a:ext>
            </a:extLst>
          </p:cNvPr>
          <p:cNvGrpSpPr/>
          <p:nvPr/>
        </p:nvGrpSpPr>
        <p:grpSpPr>
          <a:xfrm>
            <a:off x="5526154" y="2716342"/>
            <a:ext cx="2475358" cy="360000"/>
            <a:chOff x="3384835" y="2071712"/>
            <a:chExt cx="2136888" cy="303042"/>
          </a:xfrm>
        </p:grpSpPr>
        <p:sp>
          <p:nvSpPr>
            <p:cNvPr id="88" name="Rectangle: Rounded Corners 87">
              <a:extLst>
                <a:ext uri="{FF2B5EF4-FFF2-40B4-BE49-F238E27FC236}">
                  <a16:creationId xmlns:a16="http://schemas.microsoft.com/office/drawing/2014/main" id="{B6F26910-C127-4E4C-B2EE-80FCB0B65DF8}"/>
                </a:ext>
              </a:extLst>
            </p:cNvPr>
            <p:cNvSpPr/>
            <p:nvPr/>
          </p:nvSpPr>
          <p:spPr>
            <a:xfrm>
              <a:off x="3384835" y="2071712"/>
              <a:ext cx="2136888" cy="303042"/>
            </a:xfrm>
            <a:prstGeom prst="roundRect">
              <a:avLst/>
            </a:prstGeom>
            <a:solidFill>
              <a:srgbClr val="D6B7E3"/>
            </a:solidFill>
            <a:ln w="28575"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89" name="Rectangle: Rounded Corners 4">
              <a:extLst>
                <a:ext uri="{FF2B5EF4-FFF2-40B4-BE49-F238E27FC236}">
                  <a16:creationId xmlns:a16="http://schemas.microsoft.com/office/drawing/2014/main" id="{AB1EA0CF-ADB7-416E-965D-B9E2D5288FEF}"/>
                </a:ext>
              </a:extLst>
            </p:cNvPr>
            <p:cNvSpPr txBox="1"/>
            <p:nvPr/>
          </p:nvSpPr>
          <p:spPr>
            <a:xfrm>
              <a:off x="3399628" y="2086505"/>
              <a:ext cx="2107302" cy="2734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b="1" kern="1200" dirty="0">
                  <a:solidFill>
                    <a:schemeClr val="bg2">
                      <a:lumMod val="75000"/>
                    </a:schemeClr>
                  </a:solidFill>
                  <a:latin typeface="Calibri" panose="020F0502020204030204"/>
                  <a:ea typeface="+mn-ea"/>
                  <a:cs typeface="+mn-cs"/>
                </a:rPr>
                <a:t>Rules are ignored, bent, broken</a:t>
              </a:r>
              <a:endParaRPr lang="en-GB" b="1" kern="1200" dirty="0">
                <a:solidFill>
                  <a:schemeClr val="accent2"/>
                </a:solidFill>
                <a:latin typeface="Calibri" panose="020F0502020204030204"/>
                <a:ea typeface="+mn-ea"/>
                <a:cs typeface="+mn-cs"/>
              </a:endParaRPr>
            </a:p>
          </p:txBody>
        </p:sp>
      </p:grpSp>
    </p:spTree>
    <p:extLst>
      <p:ext uri="{BB962C8B-B14F-4D97-AF65-F5344CB8AC3E}">
        <p14:creationId xmlns:p14="http://schemas.microsoft.com/office/powerpoint/2010/main" val="31826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1" grpId="0">
        <p:bldAsOne/>
      </p:bldGraphic>
      <p:bldGraphic spid="7" grpId="0">
        <p:bldAsOne/>
      </p:bldGraphic>
      <p:bldP spid="14" grpId="0" animBg="1"/>
      <p:bldP spid="6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a:extLst>
              <a:ext uri="{FF2B5EF4-FFF2-40B4-BE49-F238E27FC236}">
                <a16:creationId xmlns:a16="http://schemas.microsoft.com/office/drawing/2014/main" id="{210CF7FE-6AE6-4497-ADC3-3A449030AEFC}"/>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5" name="Google Shape;135;p26">
            <a:extLst>
              <a:ext uri="{FF2B5EF4-FFF2-40B4-BE49-F238E27FC236}">
                <a16:creationId xmlns:a16="http://schemas.microsoft.com/office/drawing/2014/main" id="{7BE83EBD-20D2-4615-B0B8-6DD02BBE928F}"/>
              </a:ext>
            </a:extLst>
          </p:cNvPr>
          <p:cNvSpPr txBox="1">
            <a:spLocks/>
          </p:cNvSpPr>
          <p:nvPr/>
        </p:nvSpPr>
        <p:spPr>
          <a:xfrm>
            <a:off x="2358350" y="28510"/>
            <a:ext cx="5402813" cy="7528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a:r>
              <a:rPr lang="en-GB" sz="4000" b="1" dirty="0">
                <a:solidFill>
                  <a:schemeClr val="accent1">
                    <a:lumMod val="50000"/>
                  </a:schemeClr>
                </a:solidFill>
                <a:latin typeface="Calibri"/>
                <a:ea typeface="Calibri"/>
                <a:cs typeface="Calibri"/>
                <a:sym typeface="Calibri"/>
              </a:rPr>
              <a:t>Publications: the bad</a:t>
            </a:r>
            <a:endParaRPr lang="en-GB" sz="4000" dirty="0">
              <a:solidFill>
                <a:schemeClr val="accent1">
                  <a:lumMod val="50000"/>
                </a:schemeClr>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02BB46BD-F5B6-4D31-B582-6753301B937A}"/>
              </a:ext>
            </a:extLst>
          </p:cNvPr>
          <p:cNvSpPr/>
          <p:nvPr/>
        </p:nvSpPr>
        <p:spPr>
          <a:xfrm>
            <a:off x="217149" y="519396"/>
            <a:ext cx="1544249" cy="4278094"/>
          </a:xfrm>
          <a:prstGeom prst="rect">
            <a:avLst/>
          </a:prstGeom>
        </p:spPr>
        <p:txBody>
          <a:bodyPr wrap="square">
            <a:spAutoFit/>
          </a:bodyPr>
          <a:lstStyle/>
          <a:p>
            <a:r>
              <a:rPr lang="en-GB" sz="1600" b="1" dirty="0">
                <a:solidFill>
                  <a:srgbClr val="7030A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7030A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7030A0"/>
                </a:solidFill>
                <a:latin typeface="Calibri" panose="020F0502020204030204" pitchFamily="34" charset="0"/>
                <a:cs typeface="Calibri" panose="020F0502020204030204" pitchFamily="34" charset="0"/>
              </a:rPr>
              <a:t>Honesty</a:t>
            </a:r>
          </a:p>
          <a:p>
            <a:r>
              <a:rPr lang="en-GB" sz="1600" b="1" dirty="0">
                <a:solidFill>
                  <a:srgbClr val="7030A0"/>
                </a:solidFill>
                <a:latin typeface="Calibri" panose="020F0502020204030204" pitchFamily="34" charset="0"/>
                <a:cs typeface="Calibri" panose="020F0502020204030204" pitchFamily="34" charset="0"/>
              </a:rPr>
              <a:t>Objectivity</a:t>
            </a:r>
          </a:p>
          <a:p>
            <a:r>
              <a:rPr lang="en-GB" sz="1600" b="1" dirty="0">
                <a:solidFill>
                  <a:srgbClr val="7030A0"/>
                </a:solidFill>
                <a:latin typeface="Calibri" panose="020F0502020204030204" pitchFamily="34" charset="0"/>
                <a:cs typeface="Calibri" panose="020F0502020204030204" pitchFamily="34" charset="0"/>
              </a:rPr>
              <a:t>Openness</a:t>
            </a:r>
          </a:p>
          <a:p>
            <a:r>
              <a:rPr lang="en-GB" sz="1600" b="1" dirty="0">
                <a:solidFill>
                  <a:srgbClr val="7030A0"/>
                </a:solidFill>
                <a:latin typeface="Calibri" panose="020F0502020204030204" pitchFamily="34" charset="0"/>
                <a:cs typeface="Calibri" panose="020F0502020204030204" pitchFamily="34" charset="0"/>
              </a:rPr>
              <a:t>Quality</a:t>
            </a:r>
          </a:p>
          <a:p>
            <a:r>
              <a:rPr lang="en-GB" sz="1600" b="1" dirty="0">
                <a:solidFill>
                  <a:srgbClr val="7030A0"/>
                </a:solidFill>
                <a:latin typeface="Calibri" panose="020F0502020204030204" pitchFamily="34" charset="0"/>
                <a:cs typeface="Calibri" panose="020F0502020204030204" pitchFamily="34" charset="0"/>
              </a:rPr>
              <a:t>Reliability</a:t>
            </a:r>
          </a:p>
          <a:p>
            <a:r>
              <a:rPr lang="en-GB" sz="1600" b="1" dirty="0">
                <a:solidFill>
                  <a:srgbClr val="7030A0"/>
                </a:solidFill>
                <a:latin typeface="Calibri" panose="020F0502020204030204" pitchFamily="34" charset="0"/>
                <a:cs typeface="Calibri" panose="020F0502020204030204" pitchFamily="34" charset="0"/>
              </a:rPr>
              <a:t>Reproducibility</a:t>
            </a:r>
          </a:p>
          <a:p>
            <a:r>
              <a:rPr lang="en-GB" sz="1600" b="1" dirty="0">
                <a:solidFill>
                  <a:srgbClr val="7030A0"/>
                </a:solidFill>
                <a:latin typeface="Calibri" panose="020F0502020204030204" pitchFamily="34" charset="0"/>
                <a:cs typeface="Calibri" panose="020F0502020204030204" pitchFamily="34" charset="0"/>
              </a:rPr>
              <a:t>Respect</a:t>
            </a:r>
          </a:p>
          <a:p>
            <a:r>
              <a:rPr lang="en-GB" sz="1600" b="1" dirty="0">
                <a:solidFill>
                  <a:srgbClr val="7030A0"/>
                </a:solidFill>
                <a:latin typeface="Calibri" panose="020F0502020204030204" pitchFamily="34" charset="0"/>
                <a:cs typeface="Calibri" panose="020F0502020204030204" pitchFamily="34" charset="0"/>
              </a:rPr>
              <a:t>Responsibility</a:t>
            </a:r>
          </a:p>
          <a:p>
            <a:r>
              <a:rPr lang="en-GB" sz="1600" b="1" dirty="0">
                <a:solidFill>
                  <a:srgbClr val="7030A0"/>
                </a:solidFill>
                <a:latin typeface="Calibri" panose="020F0502020204030204" pitchFamily="34" charset="0"/>
                <a:cs typeface="Calibri" panose="020F0502020204030204" pitchFamily="34" charset="0"/>
              </a:rPr>
              <a:t>Rigor</a:t>
            </a:r>
          </a:p>
          <a:p>
            <a:r>
              <a:rPr lang="en-GB" sz="1600" b="1" dirty="0">
                <a:solidFill>
                  <a:srgbClr val="7030A0"/>
                </a:solidFill>
                <a:latin typeface="Calibri" panose="020F0502020204030204" pitchFamily="34" charset="0"/>
                <a:cs typeface="Calibri" panose="020F0502020204030204" pitchFamily="34" charset="0"/>
              </a:rPr>
              <a:t>Transparency</a:t>
            </a:r>
          </a:p>
        </p:txBody>
      </p:sp>
      <p:sp>
        <p:nvSpPr>
          <p:cNvPr id="9" name="TextBox 8">
            <a:extLst>
              <a:ext uri="{FF2B5EF4-FFF2-40B4-BE49-F238E27FC236}">
                <a16:creationId xmlns:a16="http://schemas.microsoft.com/office/drawing/2014/main" id="{8018CC03-B3B4-4CBD-9E70-FFC0A8BEA06B}"/>
              </a:ext>
            </a:extLst>
          </p:cNvPr>
          <p:cNvSpPr txBox="1"/>
          <p:nvPr/>
        </p:nvSpPr>
        <p:spPr>
          <a:xfrm>
            <a:off x="2358350" y="728519"/>
            <a:ext cx="5501827" cy="461665"/>
          </a:xfrm>
          <a:prstGeom prst="rect">
            <a:avLst/>
          </a:prstGeom>
          <a:noFill/>
        </p:spPr>
        <p:txBody>
          <a:bodyPr wrap="none" rtlCol="0">
            <a:spAutoFit/>
          </a:bodyPr>
          <a:lstStyle/>
          <a:p>
            <a:r>
              <a:rPr lang="en-GB" sz="2400" b="1" dirty="0">
                <a:solidFill>
                  <a:srgbClr val="0070C0"/>
                </a:solidFill>
              </a:rPr>
              <a:t>The most cited paper to be retracted</a:t>
            </a:r>
          </a:p>
        </p:txBody>
      </p:sp>
      <p:pic>
        <p:nvPicPr>
          <p:cNvPr id="14" name="Picture 13">
            <a:extLst>
              <a:ext uri="{FF2B5EF4-FFF2-40B4-BE49-F238E27FC236}">
                <a16:creationId xmlns:a16="http://schemas.microsoft.com/office/drawing/2014/main" id="{5E8CA915-6316-42CC-9DFF-2909F4D62157}"/>
              </a:ext>
            </a:extLst>
          </p:cNvPr>
          <p:cNvPicPr>
            <a:picLocks noChangeAspect="1"/>
          </p:cNvPicPr>
          <p:nvPr/>
        </p:nvPicPr>
        <p:blipFill rotWithShape="1">
          <a:blip r:embed="rId3"/>
          <a:srcRect b="73744"/>
          <a:stretch/>
        </p:blipFill>
        <p:spPr>
          <a:xfrm>
            <a:off x="2458154" y="1593803"/>
            <a:ext cx="5811451" cy="276591"/>
          </a:xfrm>
          <a:prstGeom prst="rect">
            <a:avLst/>
          </a:prstGeom>
        </p:spPr>
      </p:pic>
      <p:sp>
        <p:nvSpPr>
          <p:cNvPr id="2" name="Rectangle 1">
            <a:extLst>
              <a:ext uri="{FF2B5EF4-FFF2-40B4-BE49-F238E27FC236}">
                <a16:creationId xmlns:a16="http://schemas.microsoft.com/office/drawing/2014/main" id="{AC763B57-667A-488A-80C6-E7EDED447A71}"/>
              </a:ext>
            </a:extLst>
          </p:cNvPr>
          <p:cNvSpPr/>
          <p:nvPr/>
        </p:nvSpPr>
        <p:spPr>
          <a:xfrm>
            <a:off x="1966314" y="1252147"/>
            <a:ext cx="6723033" cy="618247"/>
          </a:xfrm>
          <a:prstGeom prst="rect">
            <a:avLst/>
          </a:prstGeom>
          <a:solidFill>
            <a:srgbClr val="D2DCFE">
              <a:alpha val="50196"/>
            </a:srgbClr>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1B78EF54-570E-47DF-B3AB-C79670B317E3}"/>
              </a:ext>
            </a:extLst>
          </p:cNvPr>
          <p:cNvSpPr txBox="1"/>
          <p:nvPr/>
        </p:nvSpPr>
        <p:spPr>
          <a:xfrm>
            <a:off x="1966314" y="1312134"/>
            <a:ext cx="6795133" cy="338554"/>
          </a:xfrm>
          <a:prstGeom prst="rect">
            <a:avLst/>
          </a:prstGeom>
          <a:noFill/>
        </p:spPr>
        <p:txBody>
          <a:bodyPr wrap="square" rtlCol="0">
            <a:spAutoFit/>
          </a:bodyPr>
          <a:lstStyle/>
          <a:p>
            <a:r>
              <a:rPr lang="en-GB" sz="1600" b="1" dirty="0"/>
              <a:t>Pluripotency of mesenchymal stem cells derived from adult marrow</a:t>
            </a:r>
          </a:p>
        </p:txBody>
      </p:sp>
      <p:sp>
        <p:nvSpPr>
          <p:cNvPr id="19" name="Rectangle 18">
            <a:extLst>
              <a:ext uri="{FF2B5EF4-FFF2-40B4-BE49-F238E27FC236}">
                <a16:creationId xmlns:a16="http://schemas.microsoft.com/office/drawing/2014/main" id="{76869991-961D-4D1F-B685-2BBE99D4539C}"/>
              </a:ext>
            </a:extLst>
          </p:cNvPr>
          <p:cNvSpPr/>
          <p:nvPr/>
        </p:nvSpPr>
        <p:spPr>
          <a:xfrm>
            <a:off x="4560614" y="3277568"/>
            <a:ext cx="1606530" cy="461665"/>
          </a:xfrm>
          <a:prstGeom prst="rect">
            <a:avLst/>
          </a:prstGeom>
          <a:solidFill>
            <a:schemeClr val="bg1"/>
          </a:solidFill>
        </p:spPr>
        <p:txBody>
          <a:bodyPr wrap="none">
            <a:spAutoFit/>
          </a:bodyPr>
          <a:lstStyle/>
          <a:p>
            <a:r>
              <a:rPr lang="en-GB" sz="2400" b="1" dirty="0"/>
              <a:t>22 years! </a:t>
            </a:r>
          </a:p>
        </p:txBody>
      </p:sp>
      <p:sp>
        <p:nvSpPr>
          <p:cNvPr id="20" name="Arrow: Circular 19">
            <a:extLst>
              <a:ext uri="{FF2B5EF4-FFF2-40B4-BE49-F238E27FC236}">
                <a16:creationId xmlns:a16="http://schemas.microsoft.com/office/drawing/2014/main" id="{2C4D1AFA-74FE-47A0-987E-8C614627E7BC}"/>
              </a:ext>
            </a:extLst>
          </p:cNvPr>
          <p:cNvSpPr/>
          <p:nvPr/>
        </p:nvSpPr>
        <p:spPr>
          <a:xfrm>
            <a:off x="3619929" y="1687827"/>
            <a:ext cx="3303600" cy="3303600"/>
          </a:xfrm>
          <a:prstGeom prst="circularArrow">
            <a:avLst>
              <a:gd name="adj1" fmla="val 4417"/>
              <a:gd name="adj2" fmla="val 312630"/>
              <a:gd name="adj3" fmla="val 11190288"/>
              <a:gd name="adj4" fmla="val 18057421"/>
              <a:gd name="adj5" fmla="val 6100"/>
            </a:avLst>
          </a:prstGeom>
          <a:solidFill>
            <a:srgbClr val="5E2C72"/>
          </a:solidFill>
        </p:spPr>
        <p:style>
          <a:lnRef idx="0">
            <a:schemeClr val="dk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21" name="Group 20">
            <a:extLst>
              <a:ext uri="{FF2B5EF4-FFF2-40B4-BE49-F238E27FC236}">
                <a16:creationId xmlns:a16="http://schemas.microsoft.com/office/drawing/2014/main" id="{CE5A4858-9434-495A-88DD-7A6DD4F014A1}"/>
              </a:ext>
            </a:extLst>
          </p:cNvPr>
          <p:cNvGrpSpPr/>
          <p:nvPr/>
        </p:nvGrpSpPr>
        <p:grpSpPr>
          <a:xfrm>
            <a:off x="4639205" y="1938256"/>
            <a:ext cx="2190588" cy="618247"/>
            <a:chOff x="1934997" y="83076"/>
            <a:chExt cx="2190588" cy="451548"/>
          </a:xfrm>
        </p:grpSpPr>
        <p:sp>
          <p:nvSpPr>
            <p:cNvPr id="38" name="Rectangle: Rounded Corners 37">
              <a:extLst>
                <a:ext uri="{FF2B5EF4-FFF2-40B4-BE49-F238E27FC236}">
                  <a16:creationId xmlns:a16="http://schemas.microsoft.com/office/drawing/2014/main" id="{F7B4E22C-510E-4F0E-B572-F3ABC064BA38}"/>
                </a:ext>
              </a:extLst>
            </p:cNvPr>
            <p:cNvSpPr/>
            <p:nvPr/>
          </p:nvSpPr>
          <p:spPr>
            <a:xfrm>
              <a:off x="1934997" y="83076"/>
              <a:ext cx="2190588" cy="451548"/>
            </a:xfrm>
            <a:prstGeom prst="roundRect">
              <a:avLst/>
            </a:prstGeom>
            <a:solidFill>
              <a:srgbClr val="D6B7E3"/>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GB"/>
            </a:p>
          </p:txBody>
        </p:sp>
        <p:sp>
          <p:nvSpPr>
            <p:cNvPr id="39" name="Rectangle: Rounded Corners 4">
              <a:extLst>
                <a:ext uri="{FF2B5EF4-FFF2-40B4-BE49-F238E27FC236}">
                  <a16:creationId xmlns:a16="http://schemas.microsoft.com/office/drawing/2014/main" id="{F2E01CD9-996E-45DB-84A4-B96F5BD5804E}"/>
                </a:ext>
              </a:extLst>
            </p:cNvPr>
            <p:cNvSpPr txBox="1"/>
            <p:nvPr/>
          </p:nvSpPr>
          <p:spPr>
            <a:xfrm>
              <a:off x="1957040" y="105119"/>
              <a:ext cx="2146502" cy="4074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2"/>
                  </a:solidFill>
                  <a:latin typeface="Calibri" panose="020F0502020204030204"/>
                  <a:ea typeface="+mn-ea"/>
                  <a:cs typeface="+mn-cs"/>
                </a:rPr>
                <a:t>June 2002</a:t>
              </a:r>
            </a:p>
            <a:p>
              <a:pPr marL="0" lvl="0" indent="0" algn="ctr" defTabSz="622300">
                <a:lnSpc>
                  <a:spcPct val="90000"/>
                </a:lnSpc>
                <a:spcBef>
                  <a:spcPct val="0"/>
                </a:spcBef>
                <a:spcAft>
                  <a:spcPct val="35000"/>
                </a:spcAft>
                <a:buNone/>
              </a:pPr>
              <a:r>
                <a:rPr lang="en-US" sz="1400" b="1" kern="1200" dirty="0">
                  <a:solidFill>
                    <a:schemeClr val="accent2"/>
                  </a:solidFill>
                  <a:latin typeface="Calibri" panose="020F0502020204030204"/>
                  <a:ea typeface="+mn-ea"/>
                  <a:cs typeface="+mn-cs"/>
                </a:rPr>
                <a:t>Paper published in Nature </a:t>
              </a:r>
            </a:p>
          </p:txBody>
        </p:sp>
      </p:grpSp>
      <p:grpSp>
        <p:nvGrpSpPr>
          <p:cNvPr id="22" name="Group 21">
            <a:extLst>
              <a:ext uri="{FF2B5EF4-FFF2-40B4-BE49-F238E27FC236}">
                <a16:creationId xmlns:a16="http://schemas.microsoft.com/office/drawing/2014/main" id="{2520C468-B5F5-4B0A-9743-848A66A2BA01}"/>
              </a:ext>
            </a:extLst>
          </p:cNvPr>
          <p:cNvGrpSpPr/>
          <p:nvPr/>
        </p:nvGrpSpPr>
        <p:grpSpPr>
          <a:xfrm>
            <a:off x="6306376" y="2762485"/>
            <a:ext cx="2382971" cy="1128868"/>
            <a:chOff x="4049377" y="521624"/>
            <a:chExt cx="2382971" cy="1128868"/>
          </a:xfrm>
        </p:grpSpPr>
        <p:sp>
          <p:nvSpPr>
            <p:cNvPr id="36" name="Rectangle: Rounded Corners 35">
              <a:extLst>
                <a:ext uri="{FF2B5EF4-FFF2-40B4-BE49-F238E27FC236}">
                  <a16:creationId xmlns:a16="http://schemas.microsoft.com/office/drawing/2014/main" id="{BAF6D3F5-D74F-43FE-BB73-72920C228A8A}"/>
                </a:ext>
              </a:extLst>
            </p:cNvPr>
            <p:cNvSpPr/>
            <p:nvPr/>
          </p:nvSpPr>
          <p:spPr>
            <a:xfrm>
              <a:off x="4049377" y="521624"/>
              <a:ext cx="2382971" cy="1128868"/>
            </a:xfrm>
            <a:prstGeom prst="roundRect">
              <a:avLst/>
            </a:prstGeom>
            <a:solidFill>
              <a:srgbClr val="CFE1FD"/>
            </a:solidFill>
            <a:ln w="381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GB"/>
            </a:p>
          </p:txBody>
        </p:sp>
        <p:sp>
          <p:nvSpPr>
            <p:cNvPr id="37" name="Rectangle: Rounded Corners 6">
              <a:extLst>
                <a:ext uri="{FF2B5EF4-FFF2-40B4-BE49-F238E27FC236}">
                  <a16:creationId xmlns:a16="http://schemas.microsoft.com/office/drawing/2014/main" id="{A13DB2E7-6366-4330-A64F-85CCEB30E9B8}"/>
                </a:ext>
              </a:extLst>
            </p:cNvPr>
            <p:cNvSpPr txBox="1"/>
            <p:nvPr/>
          </p:nvSpPr>
          <p:spPr>
            <a:xfrm>
              <a:off x="4104484" y="576731"/>
              <a:ext cx="2272757" cy="101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latin typeface="Calibri" panose="020F0502020204030204"/>
                  <a:ea typeface="+mn-ea"/>
                  <a:cs typeface="+mn-cs"/>
                </a:rPr>
                <a:t>Concerns about reproducibility and duplicated images </a:t>
              </a:r>
            </a:p>
            <a:p>
              <a:pPr marL="0" lvl="0" indent="0" algn="ctr" defTabSz="622300">
                <a:lnSpc>
                  <a:spcPct val="90000"/>
                </a:lnSpc>
                <a:spcBef>
                  <a:spcPct val="0"/>
                </a:spcBef>
                <a:spcAft>
                  <a:spcPct val="35000"/>
                </a:spcAft>
                <a:buNone/>
              </a:pPr>
              <a:r>
                <a:rPr lang="en-GB" sz="1400" b="1" kern="1200" dirty="0">
                  <a:solidFill>
                    <a:schemeClr val="accent2"/>
                  </a:solidFill>
                  <a:latin typeface="Calibri" panose="020F0502020204030204"/>
                  <a:ea typeface="+mn-ea"/>
                  <a:cs typeface="+mn-cs"/>
                </a:rPr>
                <a:t>Primarily by New Scientist</a:t>
              </a:r>
            </a:p>
          </p:txBody>
        </p:sp>
      </p:grpSp>
      <p:grpSp>
        <p:nvGrpSpPr>
          <p:cNvPr id="23" name="Group 22">
            <a:extLst>
              <a:ext uri="{FF2B5EF4-FFF2-40B4-BE49-F238E27FC236}">
                <a16:creationId xmlns:a16="http://schemas.microsoft.com/office/drawing/2014/main" id="{AC55CA5F-7AFB-45E7-BFAE-52C54AE8F670}"/>
              </a:ext>
            </a:extLst>
          </p:cNvPr>
          <p:cNvGrpSpPr/>
          <p:nvPr/>
        </p:nvGrpSpPr>
        <p:grpSpPr>
          <a:xfrm>
            <a:off x="2076974" y="3339627"/>
            <a:ext cx="2243232" cy="1483770"/>
            <a:chOff x="0" y="1322570"/>
            <a:chExt cx="2243232" cy="1812257"/>
          </a:xfrm>
        </p:grpSpPr>
        <p:sp>
          <p:nvSpPr>
            <p:cNvPr id="33" name="Rectangle: Rounded Corners 32">
              <a:extLst>
                <a:ext uri="{FF2B5EF4-FFF2-40B4-BE49-F238E27FC236}">
                  <a16:creationId xmlns:a16="http://schemas.microsoft.com/office/drawing/2014/main" id="{AC369339-8710-4EE5-AB22-88EBB6E3FA8A}"/>
                </a:ext>
              </a:extLst>
            </p:cNvPr>
            <p:cNvSpPr/>
            <p:nvPr/>
          </p:nvSpPr>
          <p:spPr>
            <a:xfrm>
              <a:off x="0" y="1322570"/>
              <a:ext cx="2243232" cy="1812257"/>
            </a:xfrm>
            <a:prstGeom prst="roundRect">
              <a:avLst/>
            </a:prstGeom>
            <a:solidFill>
              <a:srgbClr val="CFE1FD"/>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GB"/>
            </a:p>
          </p:txBody>
        </p:sp>
        <p:sp>
          <p:nvSpPr>
            <p:cNvPr id="35" name="Rectangle: Rounded Corners 8">
              <a:extLst>
                <a:ext uri="{FF2B5EF4-FFF2-40B4-BE49-F238E27FC236}">
                  <a16:creationId xmlns:a16="http://schemas.microsoft.com/office/drawing/2014/main" id="{75CB6138-B1C1-43B1-8A73-171B7F1F4426}"/>
                </a:ext>
              </a:extLst>
            </p:cNvPr>
            <p:cNvSpPr txBox="1"/>
            <p:nvPr/>
          </p:nvSpPr>
          <p:spPr>
            <a:xfrm>
              <a:off x="88467" y="1411037"/>
              <a:ext cx="2066298" cy="1635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solidFill>
                  <a:latin typeface="Calibri" panose="020F0502020204030204"/>
                  <a:ea typeface="+mn-ea"/>
                  <a:cs typeface="+mn-cs"/>
                </a:rPr>
                <a:t>December 2019</a:t>
              </a:r>
            </a:p>
            <a:p>
              <a:pPr marL="0" lvl="0" indent="0" algn="ctr" defTabSz="622300">
                <a:lnSpc>
                  <a:spcPct val="90000"/>
                </a:lnSpc>
                <a:spcBef>
                  <a:spcPct val="0"/>
                </a:spcBef>
                <a:spcAft>
                  <a:spcPct val="35000"/>
                </a:spcAft>
                <a:buNone/>
              </a:pPr>
              <a:r>
                <a:rPr lang="en-GB" sz="1400" b="1" kern="1200" dirty="0">
                  <a:solidFill>
                    <a:schemeClr val="tx1"/>
                  </a:solidFill>
                  <a:latin typeface="Calibri" panose="020F0502020204030204"/>
                  <a:ea typeface="+mn-ea"/>
                  <a:cs typeface="+mn-cs"/>
                </a:rPr>
                <a:t>New concerns raised by Elisabeth Bik</a:t>
              </a:r>
              <a:br>
                <a:rPr lang="en-GB" sz="1400" b="1" kern="1200" dirty="0">
                  <a:solidFill>
                    <a:schemeClr val="tx1"/>
                  </a:solidFill>
                  <a:latin typeface="Calibri" panose="020F0502020204030204"/>
                  <a:ea typeface="+mn-ea"/>
                  <a:cs typeface="+mn-cs"/>
                </a:rPr>
              </a:br>
              <a:r>
                <a:rPr lang="en-GB" sz="900" kern="1200" dirty="0">
                  <a:solidFill>
                    <a:schemeClr val="tx1"/>
                  </a:solidFill>
                  <a:hlinkClick r:id="rId4"/>
                </a:rPr>
                <a:t>https://pubpeer.com/publications/DF95522E3585E37663CAD1972E70BD#</a:t>
              </a:r>
              <a:r>
                <a:rPr lang="en-GB" sz="900" kern="1200" dirty="0">
                  <a:solidFill>
                    <a:schemeClr val="tx1"/>
                  </a:solidFill>
                </a:rPr>
                <a:t> </a:t>
              </a:r>
              <a:endParaRPr lang="en-GB" sz="1400" b="1" kern="1200" dirty="0">
                <a:solidFill>
                  <a:schemeClr val="tx1"/>
                </a:solidFill>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990B4F12-E17F-4354-8D1C-D6D4FF3F3015}"/>
              </a:ext>
            </a:extLst>
          </p:cNvPr>
          <p:cNvGrpSpPr/>
          <p:nvPr/>
        </p:nvGrpSpPr>
        <p:grpSpPr>
          <a:xfrm>
            <a:off x="2592326" y="2356531"/>
            <a:ext cx="1912471" cy="683871"/>
            <a:chOff x="258095" y="639389"/>
            <a:chExt cx="1912471" cy="576604"/>
          </a:xfrm>
        </p:grpSpPr>
        <p:sp>
          <p:nvSpPr>
            <p:cNvPr id="31" name="Rectangle: Rounded Corners 30">
              <a:extLst>
                <a:ext uri="{FF2B5EF4-FFF2-40B4-BE49-F238E27FC236}">
                  <a16:creationId xmlns:a16="http://schemas.microsoft.com/office/drawing/2014/main" id="{5970B134-1050-424B-9C3F-946F2B3065D0}"/>
                </a:ext>
              </a:extLst>
            </p:cNvPr>
            <p:cNvSpPr/>
            <p:nvPr/>
          </p:nvSpPr>
          <p:spPr>
            <a:xfrm>
              <a:off x="258095" y="639389"/>
              <a:ext cx="1912471" cy="576604"/>
            </a:xfrm>
            <a:prstGeom prst="roundRect">
              <a:avLst/>
            </a:prstGeom>
            <a:solidFill>
              <a:srgbClr val="D6B7E3"/>
            </a:solidFill>
            <a:ln w="381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GB"/>
            </a:p>
          </p:txBody>
        </p:sp>
        <p:sp>
          <p:nvSpPr>
            <p:cNvPr id="32" name="Rectangle: Rounded Corners 10">
              <a:extLst>
                <a:ext uri="{FF2B5EF4-FFF2-40B4-BE49-F238E27FC236}">
                  <a16:creationId xmlns:a16="http://schemas.microsoft.com/office/drawing/2014/main" id="{E8A2224F-9CAE-4E72-9C5C-301C7A131308}"/>
                </a:ext>
              </a:extLst>
            </p:cNvPr>
            <p:cNvSpPr txBox="1"/>
            <p:nvPr/>
          </p:nvSpPr>
          <p:spPr>
            <a:xfrm>
              <a:off x="286242" y="667536"/>
              <a:ext cx="1856177" cy="5203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June 2024</a:t>
              </a:r>
            </a:p>
            <a:p>
              <a:pPr marL="0" lvl="0" indent="0" algn="ctr" defTabSz="622300">
                <a:lnSpc>
                  <a:spcPct val="90000"/>
                </a:lnSpc>
                <a:spcBef>
                  <a:spcPct val="0"/>
                </a:spcBef>
                <a:spcAft>
                  <a:spcPct val="35000"/>
                </a:spcAft>
                <a:buNone/>
              </a:pPr>
              <a:r>
                <a:rPr lang="en-US" sz="1400" b="1" kern="1200" dirty="0">
                  <a:solidFill>
                    <a:srgbClr val="C00000"/>
                  </a:solidFill>
                  <a:latin typeface="Calibri" panose="020F0502020204030204"/>
                  <a:ea typeface="+mn-ea"/>
                  <a:cs typeface="+mn-cs"/>
                </a:rPr>
                <a:t>Retraction</a:t>
              </a:r>
              <a:r>
                <a:rPr lang="en-US" sz="1400" b="1" kern="1200" dirty="0">
                  <a:solidFill>
                    <a:schemeClr val="tx1"/>
                  </a:solidFill>
                  <a:latin typeface="Calibri" panose="020F0502020204030204"/>
                  <a:ea typeface="+mn-ea"/>
                  <a:cs typeface="+mn-cs"/>
                </a:rPr>
                <a:t> of the paper</a:t>
              </a:r>
            </a:p>
          </p:txBody>
        </p:sp>
      </p:grpSp>
      <p:grpSp>
        <p:nvGrpSpPr>
          <p:cNvPr id="25" name="Group 24">
            <a:extLst>
              <a:ext uri="{FF2B5EF4-FFF2-40B4-BE49-F238E27FC236}">
                <a16:creationId xmlns:a16="http://schemas.microsoft.com/office/drawing/2014/main" id="{484EC265-5D7E-4EAD-A2DE-49DE4C236A1B}"/>
              </a:ext>
            </a:extLst>
          </p:cNvPr>
          <p:cNvGrpSpPr/>
          <p:nvPr/>
        </p:nvGrpSpPr>
        <p:grpSpPr>
          <a:xfrm>
            <a:off x="4605874" y="4425342"/>
            <a:ext cx="1516010" cy="618247"/>
            <a:chOff x="3687733" y="1998006"/>
            <a:chExt cx="1516010" cy="427546"/>
          </a:xfrm>
        </p:grpSpPr>
        <p:sp>
          <p:nvSpPr>
            <p:cNvPr id="29" name="Rectangle: Rounded Corners 28">
              <a:extLst>
                <a:ext uri="{FF2B5EF4-FFF2-40B4-BE49-F238E27FC236}">
                  <a16:creationId xmlns:a16="http://schemas.microsoft.com/office/drawing/2014/main" id="{4C34D8AD-795D-490D-B7A3-F4488B8E04CB}"/>
                </a:ext>
              </a:extLst>
            </p:cNvPr>
            <p:cNvSpPr/>
            <p:nvPr/>
          </p:nvSpPr>
          <p:spPr>
            <a:xfrm>
              <a:off x="3687733" y="1998006"/>
              <a:ext cx="1516010" cy="427546"/>
            </a:xfrm>
            <a:prstGeom prst="roundRect">
              <a:avLst/>
            </a:prstGeom>
            <a:solidFill>
              <a:srgbClr val="D6B7E3"/>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GB"/>
            </a:p>
          </p:txBody>
        </p:sp>
        <p:sp>
          <p:nvSpPr>
            <p:cNvPr id="30" name="Rectangle: Rounded Corners 12">
              <a:extLst>
                <a:ext uri="{FF2B5EF4-FFF2-40B4-BE49-F238E27FC236}">
                  <a16:creationId xmlns:a16="http://schemas.microsoft.com/office/drawing/2014/main" id="{49CAE0C8-0E34-4CD8-B5B2-50659B52E220}"/>
                </a:ext>
              </a:extLst>
            </p:cNvPr>
            <p:cNvSpPr txBox="1"/>
            <p:nvPr/>
          </p:nvSpPr>
          <p:spPr>
            <a:xfrm>
              <a:off x="3708604" y="2018877"/>
              <a:ext cx="1474268" cy="3858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June 2007 </a:t>
              </a:r>
              <a:br>
                <a:rPr lang="en-US" sz="1400" b="1" kern="1200" dirty="0">
                  <a:solidFill>
                    <a:schemeClr val="tx1"/>
                  </a:solidFill>
                  <a:latin typeface="Calibri" panose="020F0502020204030204"/>
                  <a:ea typeface="+mn-ea"/>
                  <a:cs typeface="+mn-cs"/>
                </a:rPr>
              </a:br>
              <a:r>
                <a:rPr lang="en-US" sz="1400" b="1" kern="1200" dirty="0">
                  <a:solidFill>
                    <a:schemeClr val="tx1"/>
                  </a:solidFill>
                  <a:latin typeface="Calibri" panose="020F0502020204030204"/>
                  <a:ea typeface="+mn-ea"/>
                  <a:cs typeface="+mn-cs"/>
                </a:rPr>
                <a:t>Erratum published</a:t>
              </a:r>
              <a:endParaRPr lang="en-US" sz="1400" b="1" kern="1200" dirty="0">
                <a:solidFill>
                  <a:srgbClr val="C00000"/>
                </a:solidFill>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076B085-E410-47B3-A2F6-7B487F80011E}"/>
              </a:ext>
            </a:extLst>
          </p:cNvPr>
          <p:cNvGrpSpPr/>
          <p:nvPr/>
        </p:nvGrpSpPr>
        <p:grpSpPr>
          <a:xfrm>
            <a:off x="6299050" y="3924635"/>
            <a:ext cx="2375734" cy="747156"/>
            <a:chOff x="4431562" y="2437589"/>
            <a:chExt cx="1516010" cy="427546"/>
          </a:xfrm>
        </p:grpSpPr>
        <p:sp>
          <p:nvSpPr>
            <p:cNvPr id="27" name="Rectangle: Rounded Corners 26">
              <a:extLst>
                <a:ext uri="{FF2B5EF4-FFF2-40B4-BE49-F238E27FC236}">
                  <a16:creationId xmlns:a16="http://schemas.microsoft.com/office/drawing/2014/main" id="{A653D75C-33E3-4C6F-8BC5-DFFD0B6F9BAB}"/>
                </a:ext>
              </a:extLst>
            </p:cNvPr>
            <p:cNvSpPr/>
            <p:nvPr/>
          </p:nvSpPr>
          <p:spPr>
            <a:xfrm>
              <a:off x="4431562" y="2437589"/>
              <a:ext cx="1516010" cy="427546"/>
            </a:xfrm>
            <a:prstGeom prst="roundRect">
              <a:avLst/>
            </a:prstGeom>
            <a:solidFill>
              <a:srgbClr val="D6B7E3"/>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GB"/>
            </a:p>
          </p:txBody>
        </p:sp>
        <p:sp>
          <p:nvSpPr>
            <p:cNvPr id="28" name="Rectangle: Rounded Corners 14">
              <a:extLst>
                <a:ext uri="{FF2B5EF4-FFF2-40B4-BE49-F238E27FC236}">
                  <a16:creationId xmlns:a16="http://schemas.microsoft.com/office/drawing/2014/main" id="{CFB01DAD-3BE6-400C-A626-1AAEDDACF428}"/>
                </a:ext>
              </a:extLst>
            </p:cNvPr>
            <p:cNvSpPr txBox="1"/>
            <p:nvPr/>
          </p:nvSpPr>
          <p:spPr>
            <a:xfrm>
              <a:off x="4452433" y="2458460"/>
              <a:ext cx="1474268" cy="3858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b="1" kern="1200" dirty="0">
                  <a:solidFill>
                    <a:schemeClr val="tx1"/>
                  </a:solidFill>
                  <a:latin typeface="Calibri" panose="020F0502020204030204"/>
                  <a:ea typeface="+mn-ea"/>
                  <a:cs typeface="+mn-cs"/>
                </a:rPr>
                <a:t>Investigation by University</a:t>
              </a:r>
            </a:p>
            <a:p>
              <a:pPr marL="0" lvl="0" indent="0" algn="ctr" defTabSz="444500">
                <a:lnSpc>
                  <a:spcPct val="90000"/>
                </a:lnSpc>
                <a:spcBef>
                  <a:spcPct val="0"/>
                </a:spcBef>
                <a:spcAft>
                  <a:spcPct val="35000"/>
                </a:spcAft>
                <a:buNone/>
              </a:pPr>
              <a:r>
                <a:rPr lang="en-US" b="1" kern="1200" dirty="0">
                  <a:solidFill>
                    <a:schemeClr val="tx1"/>
                  </a:solidFill>
                  <a:latin typeface="Calibri" panose="020F0502020204030204"/>
                </a:rPr>
                <a:t>Retraction of related paper</a:t>
              </a:r>
              <a:r>
                <a:rPr lang="en-US" b="1" kern="1200" dirty="0">
                  <a:solidFill>
                    <a:schemeClr val="tx1"/>
                  </a:solidFill>
                  <a:latin typeface="Calibri" panose="020F0502020204030204"/>
                  <a:ea typeface="+mn-ea"/>
                  <a:cs typeface="+mn-cs"/>
                </a:rPr>
                <a:t> </a:t>
              </a:r>
              <a:endParaRPr lang="en-US" b="1" kern="1200" dirty="0">
                <a:solidFill>
                  <a:srgbClr val="C00000"/>
                </a:solidFill>
                <a:latin typeface="Calibri" panose="020F0502020204030204"/>
                <a:ea typeface="+mn-ea"/>
                <a:cs typeface="+mn-cs"/>
              </a:endParaRPr>
            </a:p>
          </p:txBody>
        </p:sp>
      </p:grpSp>
    </p:spTree>
    <p:extLst>
      <p:ext uri="{BB962C8B-B14F-4D97-AF65-F5344CB8AC3E}">
        <p14:creationId xmlns:p14="http://schemas.microsoft.com/office/powerpoint/2010/main" val="41623413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a:extLst>
              <a:ext uri="{FF2B5EF4-FFF2-40B4-BE49-F238E27FC236}">
                <a16:creationId xmlns:a16="http://schemas.microsoft.com/office/drawing/2014/main" id="{210CF7FE-6AE6-4497-ADC3-3A449030AEFC}"/>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8" name="Rectangle 7">
            <a:extLst>
              <a:ext uri="{FF2B5EF4-FFF2-40B4-BE49-F238E27FC236}">
                <a16:creationId xmlns:a16="http://schemas.microsoft.com/office/drawing/2014/main" id="{02BB46BD-F5B6-4D31-B582-6753301B937A}"/>
              </a:ext>
            </a:extLst>
          </p:cNvPr>
          <p:cNvSpPr/>
          <p:nvPr/>
        </p:nvSpPr>
        <p:spPr>
          <a:xfrm>
            <a:off x="217149" y="519396"/>
            <a:ext cx="1544249" cy="4278094"/>
          </a:xfrm>
          <a:prstGeom prst="rect">
            <a:avLst/>
          </a:prstGeom>
        </p:spPr>
        <p:txBody>
          <a:bodyPr wrap="square">
            <a:spAutoFit/>
          </a:bodyPr>
          <a:lstStyle/>
          <a:p>
            <a:r>
              <a:rPr lang="en-GB" sz="1600" b="1" dirty="0">
                <a:solidFill>
                  <a:srgbClr val="7030A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7030A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7030A0"/>
                </a:solidFill>
                <a:latin typeface="Calibri" panose="020F0502020204030204" pitchFamily="34" charset="0"/>
                <a:cs typeface="Calibri" panose="020F0502020204030204" pitchFamily="34" charset="0"/>
              </a:rPr>
              <a:t>Honesty</a:t>
            </a:r>
          </a:p>
          <a:p>
            <a:r>
              <a:rPr lang="en-GB" sz="1600" b="1" dirty="0">
                <a:solidFill>
                  <a:srgbClr val="7030A0"/>
                </a:solidFill>
                <a:latin typeface="Calibri" panose="020F0502020204030204" pitchFamily="34" charset="0"/>
                <a:cs typeface="Calibri" panose="020F0502020204030204" pitchFamily="34" charset="0"/>
              </a:rPr>
              <a:t>Objectivity</a:t>
            </a:r>
          </a:p>
          <a:p>
            <a:r>
              <a:rPr lang="en-GB" sz="1600" b="1" dirty="0">
                <a:solidFill>
                  <a:srgbClr val="7030A0"/>
                </a:solidFill>
                <a:latin typeface="Calibri" panose="020F0502020204030204" pitchFamily="34" charset="0"/>
                <a:cs typeface="Calibri" panose="020F0502020204030204" pitchFamily="34" charset="0"/>
              </a:rPr>
              <a:t>Openness</a:t>
            </a:r>
          </a:p>
          <a:p>
            <a:r>
              <a:rPr lang="en-GB" sz="1600" b="1" dirty="0">
                <a:solidFill>
                  <a:srgbClr val="7030A0"/>
                </a:solidFill>
                <a:latin typeface="Calibri" panose="020F0502020204030204" pitchFamily="34" charset="0"/>
                <a:cs typeface="Calibri" panose="020F0502020204030204" pitchFamily="34" charset="0"/>
              </a:rPr>
              <a:t>Quality</a:t>
            </a:r>
          </a:p>
          <a:p>
            <a:r>
              <a:rPr lang="en-GB" sz="1600" b="1" dirty="0">
                <a:solidFill>
                  <a:srgbClr val="7030A0"/>
                </a:solidFill>
                <a:latin typeface="Calibri" panose="020F0502020204030204" pitchFamily="34" charset="0"/>
                <a:cs typeface="Calibri" panose="020F0502020204030204" pitchFamily="34" charset="0"/>
              </a:rPr>
              <a:t>Reliability</a:t>
            </a:r>
          </a:p>
          <a:p>
            <a:r>
              <a:rPr lang="en-GB" sz="1600" b="1" dirty="0">
                <a:solidFill>
                  <a:srgbClr val="7030A0"/>
                </a:solidFill>
                <a:latin typeface="Calibri" panose="020F0502020204030204" pitchFamily="34" charset="0"/>
                <a:cs typeface="Calibri" panose="020F0502020204030204" pitchFamily="34" charset="0"/>
              </a:rPr>
              <a:t>Reproducibility</a:t>
            </a:r>
          </a:p>
          <a:p>
            <a:r>
              <a:rPr lang="en-GB" sz="1600" b="1" dirty="0">
                <a:solidFill>
                  <a:srgbClr val="7030A0"/>
                </a:solidFill>
                <a:latin typeface="Calibri" panose="020F0502020204030204" pitchFamily="34" charset="0"/>
                <a:cs typeface="Calibri" panose="020F0502020204030204" pitchFamily="34" charset="0"/>
              </a:rPr>
              <a:t>Respect</a:t>
            </a:r>
          </a:p>
          <a:p>
            <a:r>
              <a:rPr lang="en-GB" sz="1600" b="1" dirty="0">
                <a:solidFill>
                  <a:srgbClr val="7030A0"/>
                </a:solidFill>
                <a:latin typeface="Calibri" panose="020F0502020204030204" pitchFamily="34" charset="0"/>
                <a:cs typeface="Calibri" panose="020F0502020204030204" pitchFamily="34" charset="0"/>
              </a:rPr>
              <a:t>Responsibility</a:t>
            </a:r>
          </a:p>
          <a:p>
            <a:r>
              <a:rPr lang="en-GB" sz="1600" b="1" dirty="0">
                <a:solidFill>
                  <a:srgbClr val="7030A0"/>
                </a:solidFill>
                <a:latin typeface="Calibri" panose="020F0502020204030204" pitchFamily="34" charset="0"/>
                <a:cs typeface="Calibri" panose="020F0502020204030204" pitchFamily="34" charset="0"/>
              </a:rPr>
              <a:t>Rigor</a:t>
            </a:r>
          </a:p>
          <a:p>
            <a:r>
              <a:rPr lang="en-GB" sz="1600" b="1" dirty="0">
                <a:solidFill>
                  <a:srgbClr val="7030A0"/>
                </a:solidFill>
                <a:latin typeface="Calibri" panose="020F0502020204030204" pitchFamily="34" charset="0"/>
                <a:cs typeface="Calibri" panose="020F0502020204030204" pitchFamily="34" charset="0"/>
              </a:rPr>
              <a:t>Transparency</a:t>
            </a:r>
          </a:p>
        </p:txBody>
      </p:sp>
      <p:sp>
        <p:nvSpPr>
          <p:cNvPr id="18" name="Rectangle 17">
            <a:extLst>
              <a:ext uri="{FF2B5EF4-FFF2-40B4-BE49-F238E27FC236}">
                <a16:creationId xmlns:a16="http://schemas.microsoft.com/office/drawing/2014/main" id="{D7B8EE9F-184A-4887-A868-020E050EEB7A}"/>
              </a:ext>
            </a:extLst>
          </p:cNvPr>
          <p:cNvSpPr/>
          <p:nvPr/>
        </p:nvSpPr>
        <p:spPr>
          <a:xfrm>
            <a:off x="2142751" y="4712613"/>
            <a:ext cx="6560820" cy="430887"/>
          </a:xfrm>
          <a:prstGeom prst="rect">
            <a:avLst/>
          </a:prstGeom>
        </p:spPr>
        <p:txBody>
          <a:bodyPr wrap="square">
            <a:spAutoFit/>
          </a:bodyPr>
          <a:lstStyle/>
          <a:p>
            <a:r>
              <a:rPr lang="en-GB" sz="1100" dirty="0">
                <a:hlinkClick r:id="rId3"/>
              </a:rPr>
              <a:t>https://retractionwatch.com/the-retraction-watch-leaderboard/top-10-most-highly-cited-retracted-papers/</a:t>
            </a:r>
            <a:endParaRPr lang="en-GB" sz="1100" dirty="0"/>
          </a:p>
          <a:p>
            <a:pPr algn="ctr"/>
            <a:r>
              <a:rPr lang="en-GB" sz="1100" dirty="0"/>
              <a:t>No. 7 is Andrew Wakefield original MMR paper</a:t>
            </a:r>
          </a:p>
        </p:txBody>
      </p:sp>
      <p:graphicFrame>
        <p:nvGraphicFramePr>
          <p:cNvPr id="28" name="Table 27">
            <a:extLst>
              <a:ext uri="{FF2B5EF4-FFF2-40B4-BE49-F238E27FC236}">
                <a16:creationId xmlns:a16="http://schemas.microsoft.com/office/drawing/2014/main" id="{A6309D08-457A-433F-97CD-C9636E1DEC77}"/>
              </a:ext>
            </a:extLst>
          </p:cNvPr>
          <p:cNvGraphicFramePr>
            <a:graphicFrameLocks noGrp="1"/>
          </p:cNvGraphicFramePr>
          <p:nvPr>
            <p:extLst>
              <p:ext uri="{D42A27DB-BD31-4B8C-83A1-F6EECF244321}">
                <p14:modId xmlns:p14="http://schemas.microsoft.com/office/powerpoint/2010/main" val="2330979522"/>
              </p:ext>
            </p:extLst>
          </p:nvPr>
        </p:nvGraphicFramePr>
        <p:xfrm>
          <a:off x="2939074" y="2341139"/>
          <a:ext cx="4932741" cy="1417320"/>
        </p:xfrm>
        <a:graphic>
          <a:graphicData uri="http://schemas.openxmlformats.org/drawingml/2006/table">
            <a:tbl>
              <a:tblPr firstRow="1" bandRow="1">
                <a:tableStyleId>{7DF18680-E054-41AD-8BC1-D1AEF772440D}</a:tableStyleId>
              </a:tblPr>
              <a:tblGrid>
                <a:gridCol w="1463993">
                  <a:extLst>
                    <a:ext uri="{9D8B030D-6E8A-4147-A177-3AD203B41FA5}">
                      <a16:colId xmlns:a16="http://schemas.microsoft.com/office/drawing/2014/main" val="1573551083"/>
                    </a:ext>
                  </a:extLst>
                </a:gridCol>
                <a:gridCol w="1305243">
                  <a:extLst>
                    <a:ext uri="{9D8B030D-6E8A-4147-A177-3AD203B41FA5}">
                      <a16:colId xmlns:a16="http://schemas.microsoft.com/office/drawing/2014/main" val="813125032"/>
                    </a:ext>
                  </a:extLst>
                </a:gridCol>
                <a:gridCol w="1119505">
                  <a:extLst>
                    <a:ext uri="{9D8B030D-6E8A-4147-A177-3AD203B41FA5}">
                      <a16:colId xmlns:a16="http://schemas.microsoft.com/office/drawing/2014/main" val="730190310"/>
                    </a:ext>
                  </a:extLst>
                </a:gridCol>
                <a:gridCol w="1044000">
                  <a:extLst>
                    <a:ext uri="{9D8B030D-6E8A-4147-A177-3AD203B41FA5}">
                      <a16:colId xmlns:a16="http://schemas.microsoft.com/office/drawing/2014/main" val="2884125930"/>
                    </a:ext>
                  </a:extLst>
                </a:gridCol>
              </a:tblGrid>
              <a:tr h="278507">
                <a:tc>
                  <a:txBody>
                    <a:bodyPr/>
                    <a:lstStyle/>
                    <a:p>
                      <a:endParaRPr lang="en-GB" dirty="0"/>
                    </a:p>
                  </a:txBody>
                  <a:tcPr/>
                </a:tc>
                <a:tc>
                  <a:txBody>
                    <a:bodyPr/>
                    <a:lstStyle/>
                    <a:p>
                      <a:r>
                        <a:rPr lang="en-GB" dirty="0"/>
                        <a:t>Published</a:t>
                      </a:r>
                    </a:p>
                  </a:txBody>
                  <a:tcPr/>
                </a:tc>
                <a:tc>
                  <a:txBody>
                    <a:bodyPr/>
                    <a:lstStyle/>
                    <a:p>
                      <a:r>
                        <a:rPr lang="en-GB" dirty="0"/>
                        <a:t>Accesses</a:t>
                      </a:r>
                    </a:p>
                  </a:txBody>
                  <a:tcPr/>
                </a:tc>
                <a:tc>
                  <a:txBody>
                    <a:bodyPr/>
                    <a:lstStyle/>
                    <a:p>
                      <a:r>
                        <a:rPr lang="en-GB" dirty="0"/>
                        <a:t>Citations</a:t>
                      </a:r>
                    </a:p>
                  </a:txBody>
                  <a:tcPr/>
                </a:tc>
                <a:extLst>
                  <a:ext uri="{0D108BD9-81ED-4DB2-BD59-A6C34878D82A}">
                    <a16:rowId xmlns:a16="http://schemas.microsoft.com/office/drawing/2014/main" val="3242322817"/>
                  </a:ext>
                </a:extLst>
              </a:tr>
              <a:tr h="370840">
                <a:tc>
                  <a:txBody>
                    <a:bodyPr/>
                    <a:lstStyle/>
                    <a:p>
                      <a:r>
                        <a:rPr lang="en-GB" dirty="0"/>
                        <a:t>Original Article</a:t>
                      </a:r>
                    </a:p>
                  </a:txBody>
                  <a:tcPr/>
                </a:tc>
                <a:tc>
                  <a:txBody>
                    <a:bodyPr/>
                    <a:lstStyle/>
                    <a:p>
                      <a:r>
                        <a:rPr lang="en-GB" dirty="0"/>
                        <a:t>20 June 2002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dirty="0"/>
                        <a:t>27k</a:t>
                      </a:r>
                    </a:p>
                  </a:txBody>
                  <a:tcPr/>
                </a:tc>
                <a:tc>
                  <a:txBody>
                    <a:bodyPr/>
                    <a:lstStyle/>
                    <a:p>
                      <a:r>
                        <a:rPr lang="en-GB" dirty="0"/>
                        <a:t>4492</a:t>
                      </a:r>
                    </a:p>
                  </a:txBody>
                  <a:tcPr/>
                </a:tc>
                <a:extLst>
                  <a:ext uri="{0D108BD9-81ED-4DB2-BD59-A6C34878D82A}">
                    <a16:rowId xmlns:a16="http://schemas.microsoft.com/office/drawing/2014/main" val="210373952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dirty="0"/>
                        <a:t>Erratum Note</a:t>
                      </a:r>
                      <a:endParaRPr lang="en-GB" b="0" dirty="0"/>
                    </a:p>
                  </a:txBody>
                  <a:tcPr/>
                </a:tc>
                <a:tc>
                  <a:txBody>
                    <a:bodyPr/>
                    <a:lstStyle/>
                    <a:p>
                      <a:r>
                        <a:rPr lang="en-GB" dirty="0"/>
                        <a:t>14 June 2007</a:t>
                      </a:r>
                    </a:p>
                  </a:txBody>
                  <a:tcPr/>
                </a:tc>
                <a:tc>
                  <a:txBody>
                    <a:bodyPr/>
                    <a:lstStyle/>
                    <a:p>
                      <a:r>
                        <a:rPr lang="en-GB" dirty="0"/>
                        <a:t>6289 </a:t>
                      </a:r>
                    </a:p>
                  </a:txBody>
                  <a:tcPr/>
                </a:tc>
                <a:tc>
                  <a:txBody>
                    <a:bodyPr/>
                    <a:lstStyle/>
                    <a:p>
                      <a:r>
                        <a:rPr lang="en-GB" dirty="0"/>
                        <a:t>39</a:t>
                      </a:r>
                    </a:p>
                  </a:txBody>
                  <a:tcPr/>
                </a:tc>
                <a:extLst>
                  <a:ext uri="{0D108BD9-81ED-4DB2-BD59-A6C34878D82A}">
                    <a16:rowId xmlns:a16="http://schemas.microsoft.com/office/drawing/2014/main" val="3906761017"/>
                  </a:ext>
                </a:extLst>
              </a:tr>
              <a:tr h="370840">
                <a:tc>
                  <a:txBody>
                    <a:bodyPr/>
                    <a:lstStyle/>
                    <a:p>
                      <a:r>
                        <a:rPr lang="en-GB" dirty="0"/>
                        <a:t>Retraction Note</a:t>
                      </a:r>
                    </a:p>
                  </a:txBody>
                  <a:tcPr/>
                </a:tc>
                <a:tc>
                  <a:txBody>
                    <a:bodyPr/>
                    <a:lstStyle/>
                    <a:p>
                      <a:r>
                        <a:rPr lang="en-GB" dirty="0"/>
                        <a:t>17 June 2024</a:t>
                      </a:r>
                    </a:p>
                  </a:txBody>
                  <a:tcPr/>
                </a:tc>
                <a:tc>
                  <a:txBody>
                    <a:bodyPr/>
                    <a:lstStyle/>
                    <a:p>
                      <a:r>
                        <a:rPr lang="en-GB" dirty="0"/>
                        <a:t>19k </a:t>
                      </a:r>
                    </a:p>
                  </a:txBody>
                  <a:tcPr/>
                </a:tc>
                <a:tc>
                  <a:txBody>
                    <a:bodyPr/>
                    <a:lstStyle/>
                    <a:p>
                      <a:r>
                        <a:rPr lang="en-GB" dirty="0"/>
                        <a:t>1</a:t>
                      </a:r>
                    </a:p>
                  </a:txBody>
                  <a:tcPr/>
                </a:tc>
                <a:extLst>
                  <a:ext uri="{0D108BD9-81ED-4DB2-BD59-A6C34878D82A}">
                    <a16:rowId xmlns:a16="http://schemas.microsoft.com/office/drawing/2014/main" val="1289285292"/>
                  </a:ext>
                </a:extLst>
              </a:tr>
            </a:tbl>
          </a:graphicData>
        </a:graphic>
      </p:graphicFrame>
      <p:sp>
        <p:nvSpPr>
          <p:cNvPr id="35" name="Rectangle 34">
            <a:extLst>
              <a:ext uri="{FF2B5EF4-FFF2-40B4-BE49-F238E27FC236}">
                <a16:creationId xmlns:a16="http://schemas.microsoft.com/office/drawing/2014/main" id="{D73DD76C-68DC-4490-90B3-25A7821120D8}"/>
              </a:ext>
            </a:extLst>
          </p:cNvPr>
          <p:cNvSpPr/>
          <p:nvPr/>
        </p:nvSpPr>
        <p:spPr>
          <a:xfrm>
            <a:off x="3203318" y="4115864"/>
            <a:ext cx="3712876" cy="338554"/>
          </a:xfrm>
          <a:prstGeom prst="rect">
            <a:avLst/>
          </a:prstGeom>
        </p:spPr>
        <p:txBody>
          <a:bodyPr wrap="none">
            <a:spAutoFit/>
          </a:bodyPr>
          <a:lstStyle/>
          <a:p>
            <a:r>
              <a:rPr lang="en-GB" sz="1600" dirty="0"/>
              <a:t>Most authors agree with the retraction*</a:t>
            </a:r>
          </a:p>
        </p:txBody>
      </p:sp>
      <p:sp>
        <p:nvSpPr>
          <p:cNvPr id="36" name="TextBox 35">
            <a:extLst>
              <a:ext uri="{FF2B5EF4-FFF2-40B4-BE49-F238E27FC236}">
                <a16:creationId xmlns:a16="http://schemas.microsoft.com/office/drawing/2014/main" id="{DD54091D-EB12-4854-9770-9D28D66039A0}"/>
              </a:ext>
            </a:extLst>
          </p:cNvPr>
          <p:cNvSpPr txBox="1"/>
          <p:nvPr/>
        </p:nvSpPr>
        <p:spPr>
          <a:xfrm>
            <a:off x="5717383" y="3695334"/>
            <a:ext cx="1961711" cy="261610"/>
          </a:xfrm>
          <a:prstGeom prst="rect">
            <a:avLst/>
          </a:prstGeom>
          <a:noFill/>
        </p:spPr>
        <p:txBody>
          <a:bodyPr wrap="square" rtlCol="0">
            <a:spAutoFit/>
          </a:bodyPr>
          <a:lstStyle/>
          <a:p>
            <a:r>
              <a:rPr lang="en-GB" sz="1100" dirty="0"/>
              <a:t>(Numbers as of Oct. 2024)</a:t>
            </a:r>
          </a:p>
        </p:txBody>
      </p:sp>
      <p:sp>
        <p:nvSpPr>
          <p:cNvPr id="42" name="Google Shape;135;p26">
            <a:extLst>
              <a:ext uri="{FF2B5EF4-FFF2-40B4-BE49-F238E27FC236}">
                <a16:creationId xmlns:a16="http://schemas.microsoft.com/office/drawing/2014/main" id="{5FA53770-B1A6-41F4-8EE7-40F33F5E2360}"/>
              </a:ext>
            </a:extLst>
          </p:cNvPr>
          <p:cNvSpPr txBox="1">
            <a:spLocks/>
          </p:cNvSpPr>
          <p:nvPr/>
        </p:nvSpPr>
        <p:spPr>
          <a:xfrm>
            <a:off x="2358350" y="28510"/>
            <a:ext cx="5402813" cy="7528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a:r>
              <a:rPr lang="en-GB" sz="4000" b="1" dirty="0">
                <a:solidFill>
                  <a:schemeClr val="accent1">
                    <a:lumMod val="50000"/>
                  </a:schemeClr>
                </a:solidFill>
                <a:latin typeface="Calibri"/>
                <a:ea typeface="Calibri"/>
                <a:cs typeface="Calibri"/>
                <a:sym typeface="Calibri"/>
              </a:rPr>
              <a:t>Publications: the bad</a:t>
            </a:r>
            <a:endParaRPr lang="en-GB" sz="4000" dirty="0">
              <a:solidFill>
                <a:schemeClr val="accent1">
                  <a:lumMod val="50000"/>
                </a:schemeClr>
              </a:solidFill>
              <a:latin typeface="Calibri"/>
              <a:ea typeface="Calibri"/>
              <a:cs typeface="Calibri"/>
              <a:sym typeface="Calibri"/>
            </a:endParaRPr>
          </a:p>
        </p:txBody>
      </p:sp>
      <p:sp>
        <p:nvSpPr>
          <p:cNvPr id="43" name="TextBox 42">
            <a:extLst>
              <a:ext uri="{FF2B5EF4-FFF2-40B4-BE49-F238E27FC236}">
                <a16:creationId xmlns:a16="http://schemas.microsoft.com/office/drawing/2014/main" id="{0EBE0EDA-37FC-45EF-8DB2-E9D3A5975578}"/>
              </a:ext>
            </a:extLst>
          </p:cNvPr>
          <p:cNvSpPr txBox="1"/>
          <p:nvPr/>
        </p:nvSpPr>
        <p:spPr>
          <a:xfrm>
            <a:off x="2358350" y="728519"/>
            <a:ext cx="5501827" cy="461665"/>
          </a:xfrm>
          <a:prstGeom prst="rect">
            <a:avLst/>
          </a:prstGeom>
          <a:noFill/>
        </p:spPr>
        <p:txBody>
          <a:bodyPr wrap="none" rtlCol="0">
            <a:spAutoFit/>
          </a:bodyPr>
          <a:lstStyle/>
          <a:p>
            <a:r>
              <a:rPr lang="en-GB" sz="2400" b="1" dirty="0">
                <a:solidFill>
                  <a:srgbClr val="0070C0"/>
                </a:solidFill>
              </a:rPr>
              <a:t>The most cited paper to be retracted</a:t>
            </a:r>
          </a:p>
        </p:txBody>
      </p:sp>
      <p:pic>
        <p:nvPicPr>
          <p:cNvPr id="46" name="Picture 45">
            <a:extLst>
              <a:ext uri="{FF2B5EF4-FFF2-40B4-BE49-F238E27FC236}">
                <a16:creationId xmlns:a16="http://schemas.microsoft.com/office/drawing/2014/main" id="{BEA986B9-F5E6-497A-88B3-3776022635F1}"/>
              </a:ext>
            </a:extLst>
          </p:cNvPr>
          <p:cNvPicPr>
            <a:picLocks noChangeAspect="1"/>
          </p:cNvPicPr>
          <p:nvPr/>
        </p:nvPicPr>
        <p:blipFill rotWithShape="1">
          <a:blip r:embed="rId4"/>
          <a:srcRect b="73744"/>
          <a:stretch/>
        </p:blipFill>
        <p:spPr>
          <a:xfrm>
            <a:off x="2458154" y="1593803"/>
            <a:ext cx="5811451" cy="276591"/>
          </a:xfrm>
          <a:prstGeom prst="rect">
            <a:avLst/>
          </a:prstGeom>
        </p:spPr>
      </p:pic>
      <p:sp>
        <p:nvSpPr>
          <p:cNvPr id="47" name="Rectangle 46">
            <a:extLst>
              <a:ext uri="{FF2B5EF4-FFF2-40B4-BE49-F238E27FC236}">
                <a16:creationId xmlns:a16="http://schemas.microsoft.com/office/drawing/2014/main" id="{0C3FB551-E880-400D-A02D-1CB2DD4443DE}"/>
              </a:ext>
            </a:extLst>
          </p:cNvPr>
          <p:cNvSpPr/>
          <p:nvPr/>
        </p:nvSpPr>
        <p:spPr>
          <a:xfrm>
            <a:off x="1966314" y="1252147"/>
            <a:ext cx="6723033" cy="618247"/>
          </a:xfrm>
          <a:prstGeom prst="rect">
            <a:avLst/>
          </a:prstGeom>
          <a:solidFill>
            <a:srgbClr val="D2DCFE">
              <a:alpha val="50196"/>
            </a:srgbClr>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702D48B3-132F-405F-817D-E181939249FA}"/>
              </a:ext>
            </a:extLst>
          </p:cNvPr>
          <p:cNvSpPr txBox="1"/>
          <p:nvPr/>
        </p:nvSpPr>
        <p:spPr>
          <a:xfrm>
            <a:off x="1966314" y="1312134"/>
            <a:ext cx="6795133" cy="338554"/>
          </a:xfrm>
          <a:prstGeom prst="rect">
            <a:avLst/>
          </a:prstGeom>
          <a:noFill/>
        </p:spPr>
        <p:txBody>
          <a:bodyPr wrap="square" rtlCol="0">
            <a:spAutoFit/>
          </a:bodyPr>
          <a:lstStyle/>
          <a:p>
            <a:r>
              <a:rPr lang="en-GB" sz="1600" b="1" dirty="0"/>
              <a:t>Pluripotency of mesenchymal stem cells derived from adult marrow</a:t>
            </a:r>
          </a:p>
        </p:txBody>
      </p:sp>
    </p:spTree>
    <p:extLst>
      <p:ext uri="{BB962C8B-B14F-4D97-AF65-F5344CB8AC3E}">
        <p14:creationId xmlns:p14="http://schemas.microsoft.com/office/powerpoint/2010/main" val="6184986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E4181E4D-F308-4D48-B3ED-E9819F916BB5}"/>
              </a:ext>
            </a:extLst>
          </p:cNvPr>
          <p:cNvSpPr/>
          <p:nvPr/>
        </p:nvSpPr>
        <p:spPr>
          <a:xfrm>
            <a:off x="6393541" y="3002576"/>
            <a:ext cx="2542902" cy="1976846"/>
          </a:xfrm>
          <a:prstGeom prst="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Google Shape;135;p26">
            <a:extLst>
              <a:ext uri="{FF2B5EF4-FFF2-40B4-BE49-F238E27FC236}">
                <a16:creationId xmlns:a16="http://schemas.microsoft.com/office/drawing/2014/main" id="{DCC9F761-617B-4365-9273-02540CFF68D5}"/>
              </a:ext>
            </a:extLst>
          </p:cNvPr>
          <p:cNvSpPr txBox="1">
            <a:spLocks/>
          </p:cNvSpPr>
          <p:nvPr/>
        </p:nvSpPr>
        <p:spPr>
          <a:xfrm>
            <a:off x="2232162" y="35164"/>
            <a:ext cx="5402813" cy="7528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a:r>
              <a:rPr lang="en-GB" sz="4000" b="1" dirty="0">
                <a:solidFill>
                  <a:schemeClr val="accent1">
                    <a:lumMod val="50000"/>
                  </a:schemeClr>
                </a:solidFill>
                <a:latin typeface="Calibri"/>
                <a:ea typeface="Calibri"/>
                <a:cs typeface="Calibri"/>
                <a:sym typeface="Calibri"/>
              </a:rPr>
              <a:t>Publications: the ugly</a:t>
            </a:r>
            <a:endParaRPr lang="en-GB" sz="4000" dirty="0">
              <a:solidFill>
                <a:schemeClr val="accent1">
                  <a:lumMod val="50000"/>
                </a:schemeClr>
              </a:solidFill>
              <a:latin typeface="Calibri"/>
              <a:ea typeface="Calibri"/>
              <a:cs typeface="Calibri"/>
              <a:sym typeface="Calibri"/>
            </a:endParaRPr>
          </a:p>
        </p:txBody>
      </p:sp>
      <p:sp>
        <p:nvSpPr>
          <p:cNvPr id="7" name="Rounded Rectangle 4">
            <a:extLst>
              <a:ext uri="{FF2B5EF4-FFF2-40B4-BE49-F238E27FC236}">
                <a16:creationId xmlns:a16="http://schemas.microsoft.com/office/drawing/2014/main" id="{5FD6CC0B-2B4B-4A0C-B428-D89EFFD8915F}"/>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5094B6F4-839E-4652-825D-3F19C354B5E4}"/>
              </a:ext>
            </a:extLst>
          </p:cNvPr>
          <p:cNvSpPr/>
          <p:nvPr/>
        </p:nvSpPr>
        <p:spPr>
          <a:xfrm>
            <a:off x="217149" y="519396"/>
            <a:ext cx="1544249" cy="4278094"/>
          </a:xfrm>
          <a:prstGeom prst="rect">
            <a:avLst/>
          </a:prstGeom>
        </p:spPr>
        <p:txBody>
          <a:bodyPr wrap="square">
            <a:spAutoFit/>
          </a:bodyPr>
          <a:lstStyle/>
          <a:p>
            <a:r>
              <a:rPr lang="en-GB" sz="1600" b="1" dirty="0">
                <a:solidFill>
                  <a:srgbClr val="7030A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7030A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7030A0"/>
                </a:solidFill>
                <a:latin typeface="Calibri" panose="020F0502020204030204" pitchFamily="34" charset="0"/>
                <a:cs typeface="Calibri" panose="020F0502020204030204" pitchFamily="34" charset="0"/>
              </a:rPr>
              <a:t>Honesty</a:t>
            </a:r>
          </a:p>
          <a:p>
            <a:r>
              <a:rPr lang="en-GB" sz="1600" b="1" dirty="0">
                <a:solidFill>
                  <a:srgbClr val="7030A0"/>
                </a:solidFill>
                <a:latin typeface="Calibri" panose="020F0502020204030204" pitchFamily="34" charset="0"/>
                <a:cs typeface="Calibri" panose="020F0502020204030204" pitchFamily="34" charset="0"/>
              </a:rPr>
              <a:t>Objectivity</a:t>
            </a:r>
          </a:p>
          <a:p>
            <a:r>
              <a:rPr lang="en-GB" sz="1600" b="1" dirty="0">
                <a:solidFill>
                  <a:srgbClr val="7030A0"/>
                </a:solidFill>
                <a:latin typeface="Calibri" panose="020F0502020204030204" pitchFamily="34" charset="0"/>
                <a:cs typeface="Calibri" panose="020F0502020204030204" pitchFamily="34" charset="0"/>
              </a:rPr>
              <a:t>Openness</a:t>
            </a:r>
          </a:p>
          <a:p>
            <a:r>
              <a:rPr lang="en-GB" sz="1600" b="1" dirty="0">
                <a:solidFill>
                  <a:srgbClr val="7030A0"/>
                </a:solidFill>
                <a:latin typeface="Calibri" panose="020F0502020204030204" pitchFamily="34" charset="0"/>
                <a:cs typeface="Calibri" panose="020F0502020204030204" pitchFamily="34" charset="0"/>
              </a:rPr>
              <a:t>Quality</a:t>
            </a:r>
          </a:p>
          <a:p>
            <a:r>
              <a:rPr lang="en-GB" sz="1600" b="1" dirty="0">
                <a:solidFill>
                  <a:srgbClr val="7030A0"/>
                </a:solidFill>
                <a:latin typeface="Calibri" panose="020F0502020204030204" pitchFamily="34" charset="0"/>
                <a:cs typeface="Calibri" panose="020F0502020204030204" pitchFamily="34" charset="0"/>
              </a:rPr>
              <a:t>Reliability</a:t>
            </a:r>
          </a:p>
          <a:p>
            <a:r>
              <a:rPr lang="en-GB" sz="1600" b="1" dirty="0">
                <a:solidFill>
                  <a:srgbClr val="7030A0"/>
                </a:solidFill>
                <a:latin typeface="Calibri" panose="020F0502020204030204" pitchFamily="34" charset="0"/>
                <a:cs typeface="Calibri" panose="020F0502020204030204" pitchFamily="34" charset="0"/>
              </a:rPr>
              <a:t>Reproducibility</a:t>
            </a:r>
          </a:p>
          <a:p>
            <a:r>
              <a:rPr lang="en-GB" sz="1600" b="1" dirty="0">
                <a:solidFill>
                  <a:srgbClr val="7030A0"/>
                </a:solidFill>
                <a:latin typeface="Calibri" panose="020F0502020204030204" pitchFamily="34" charset="0"/>
                <a:cs typeface="Calibri" panose="020F0502020204030204" pitchFamily="34" charset="0"/>
              </a:rPr>
              <a:t>Respect</a:t>
            </a:r>
          </a:p>
          <a:p>
            <a:r>
              <a:rPr lang="en-GB" sz="1600" b="1" dirty="0">
                <a:solidFill>
                  <a:srgbClr val="7030A0"/>
                </a:solidFill>
                <a:latin typeface="Calibri" panose="020F0502020204030204" pitchFamily="34" charset="0"/>
                <a:cs typeface="Calibri" panose="020F0502020204030204" pitchFamily="34" charset="0"/>
              </a:rPr>
              <a:t>Responsibility</a:t>
            </a:r>
          </a:p>
          <a:p>
            <a:r>
              <a:rPr lang="en-GB" sz="1600" b="1" dirty="0">
                <a:solidFill>
                  <a:srgbClr val="7030A0"/>
                </a:solidFill>
                <a:latin typeface="Calibri" panose="020F0502020204030204" pitchFamily="34" charset="0"/>
                <a:cs typeface="Calibri" panose="020F0502020204030204" pitchFamily="34" charset="0"/>
              </a:rPr>
              <a:t>Rigor</a:t>
            </a:r>
          </a:p>
          <a:p>
            <a:r>
              <a:rPr lang="en-GB" sz="1600" b="1" dirty="0">
                <a:solidFill>
                  <a:srgbClr val="7030A0"/>
                </a:solidFill>
                <a:latin typeface="Calibri" panose="020F0502020204030204" pitchFamily="34" charset="0"/>
                <a:cs typeface="Calibri" panose="020F0502020204030204" pitchFamily="34" charset="0"/>
              </a:rPr>
              <a:t>Transparency</a:t>
            </a:r>
          </a:p>
        </p:txBody>
      </p:sp>
      <p:pic>
        <p:nvPicPr>
          <p:cNvPr id="3" name="Picture 2">
            <a:extLst>
              <a:ext uri="{FF2B5EF4-FFF2-40B4-BE49-F238E27FC236}">
                <a16:creationId xmlns:a16="http://schemas.microsoft.com/office/drawing/2014/main" id="{2E813047-2001-4B46-BEC4-BF48407BB768}"/>
              </a:ext>
            </a:extLst>
          </p:cNvPr>
          <p:cNvPicPr>
            <a:picLocks noChangeAspect="1"/>
          </p:cNvPicPr>
          <p:nvPr/>
        </p:nvPicPr>
        <p:blipFill rotWithShape="1">
          <a:blip r:embed="rId3"/>
          <a:srcRect l="21143" t="32663" r="19771" b="32793"/>
          <a:stretch/>
        </p:blipFill>
        <p:spPr>
          <a:xfrm>
            <a:off x="6472079" y="3093947"/>
            <a:ext cx="2380939" cy="637065"/>
          </a:xfrm>
          <a:prstGeom prst="rect">
            <a:avLst/>
          </a:prstGeom>
        </p:spPr>
      </p:pic>
      <p:sp>
        <p:nvSpPr>
          <p:cNvPr id="5" name="TextBox 4">
            <a:extLst>
              <a:ext uri="{FF2B5EF4-FFF2-40B4-BE49-F238E27FC236}">
                <a16:creationId xmlns:a16="http://schemas.microsoft.com/office/drawing/2014/main" id="{5223A983-77BB-4A42-877A-FD70B6934673}"/>
              </a:ext>
            </a:extLst>
          </p:cNvPr>
          <p:cNvSpPr txBox="1"/>
          <p:nvPr/>
        </p:nvSpPr>
        <p:spPr>
          <a:xfrm>
            <a:off x="6472079" y="3806668"/>
            <a:ext cx="2380939" cy="954107"/>
          </a:xfrm>
          <a:prstGeom prst="rect">
            <a:avLst/>
          </a:prstGeom>
          <a:noFill/>
        </p:spPr>
        <p:txBody>
          <a:bodyPr wrap="square" rtlCol="0">
            <a:spAutoFit/>
          </a:bodyPr>
          <a:lstStyle/>
          <a:p>
            <a:r>
              <a:rPr lang="en-GB" dirty="0"/>
              <a:t>In 2023 </a:t>
            </a:r>
            <a:r>
              <a:rPr lang="en-GB" dirty="0" err="1"/>
              <a:t>Hindawi</a:t>
            </a:r>
            <a:r>
              <a:rPr lang="en-GB" dirty="0"/>
              <a:t> closed 4 journals because they were</a:t>
            </a:r>
          </a:p>
          <a:p>
            <a:r>
              <a:rPr lang="en-GB" dirty="0"/>
              <a:t>“heavily compromised by paper mills”</a:t>
            </a:r>
          </a:p>
        </p:txBody>
      </p:sp>
      <p:sp>
        <p:nvSpPr>
          <p:cNvPr id="6" name="TextBox 5">
            <a:extLst>
              <a:ext uri="{FF2B5EF4-FFF2-40B4-BE49-F238E27FC236}">
                <a16:creationId xmlns:a16="http://schemas.microsoft.com/office/drawing/2014/main" id="{C9009876-3BDF-4A52-A04E-A5262D2FABBA}"/>
              </a:ext>
            </a:extLst>
          </p:cNvPr>
          <p:cNvSpPr txBox="1"/>
          <p:nvPr/>
        </p:nvSpPr>
        <p:spPr>
          <a:xfrm>
            <a:off x="3885845" y="642831"/>
            <a:ext cx="2095445" cy="584775"/>
          </a:xfrm>
          <a:prstGeom prst="rect">
            <a:avLst/>
          </a:prstGeom>
          <a:noFill/>
        </p:spPr>
        <p:txBody>
          <a:bodyPr wrap="none" rtlCol="0">
            <a:spAutoFit/>
          </a:bodyPr>
          <a:lstStyle/>
          <a:p>
            <a:r>
              <a:rPr lang="en-GB" sz="3200" b="1" dirty="0">
                <a:solidFill>
                  <a:srgbClr val="0070C0"/>
                </a:solidFill>
                <a:latin typeface="Calibri" panose="020F0502020204030204" pitchFamily="34" charset="0"/>
                <a:cs typeface="Calibri" panose="020F0502020204030204" pitchFamily="34" charset="0"/>
              </a:rPr>
              <a:t>Paper Mills</a:t>
            </a:r>
          </a:p>
        </p:txBody>
      </p:sp>
      <p:sp>
        <p:nvSpPr>
          <p:cNvPr id="16" name="TextBox 15">
            <a:extLst>
              <a:ext uri="{FF2B5EF4-FFF2-40B4-BE49-F238E27FC236}">
                <a16:creationId xmlns:a16="http://schemas.microsoft.com/office/drawing/2014/main" id="{6413764C-EC05-45A3-9BAD-2A80CB074383}"/>
              </a:ext>
            </a:extLst>
          </p:cNvPr>
          <p:cNvSpPr txBox="1"/>
          <p:nvPr/>
        </p:nvSpPr>
        <p:spPr>
          <a:xfrm>
            <a:off x="2030917" y="3002576"/>
            <a:ext cx="2749471" cy="400110"/>
          </a:xfrm>
          <a:prstGeom prst="rect">
            <a:avLst/>
          </a:prstGeom>
          <a:noFill/>
        </p:spPr>
        <p:txBody>
          <a:bodyPr wrap="none" rtlCol="0">
            <a:spAutoFit/>
          </a:bodyPr>
          <a:lstStyle/>
          <a:p>
            <a:r>
              <a:rPr lang="en-GB" sz="2000" dirty="0">
                <a:solidFill>
                  <a:srgbClr val="093C92"/>
                </a:solidFill>
              </a:rPr>
              <a:t>Estimated Prevalence </a:t>
            </a:r>
          </a:p>
        </p:txBody>
      </p:sp>
      <p:grpSp>
        <p:nvGrpSpPr>
          <p:cNvPr id="51" name="Group 50">
            <a:extLst>
              <a:ext uri="{FF2B5EF4-FFF2-40B4-BE49-F238E27FC236}">
                <a16:creationId xmlns:a16="http://schemas.microsoft.com/office/drawing/2014/main" id="{335EE23A-52D7-4AA1-8DC7-822C062976F6}"/>
              </a:ext>
            </a:extLst>
          </p:cNvPr>
          <p:cNvGrpSpPr/>
          <p:nvPr/>
        </p:nvGrpSpPr>
        <p:grpSpPr>
          <a:xfrm>
            <a:off x="3405652" y="1434425"/>
            <a:ext cx="3514298" cy="1421031"/>
            <a:chOff x="3012830" y="1029772"/>
            <a:chExt cx="4316766" cy="1745515"/>
          </a:xfrm>
        </p:grpSpPr>
        <p:grpSp>
          <p:nvGrpSpPr>
            <p:cNvPr id="52" name="Group 51">
              <a:extLst>
                <a:ext uri="{FF2B5EF4-FFF2-40B4-BE49-F238E27FC236}">
                  <a16:creationId xmlns:a16="http://schemas.microsoft.com/office/drawing/2014/main" id="{E35F9E17-550B-4849-A7AC-A7E761AFCC4B}"/>
                </a:ext>
              </a:extLst>
            </p:cNvPr>
            <p:cNvGrpSpPr/>
            <p:nvPr/>
          </p:nvGrpSpPr>
          <p:grpSpPr>
            <a:xfrm>
              <a:off x="3012830" y="1029772"/>
              <a:ext cx="4316766" cy="1745515"/>
              <a:chOff x="3012830" y="1029772"/>
              <a:chExt cx="4316766" cy="1745515"/>
            </a:xfrm>
          </p:grpSpPr>
          <p:pic>
            <p:nvPicPr>
              <p:cNvPr id="54" name="Picture 53">
                <a:extLst>
                  <a:ext uri="{FF2B5EF4-FFF2-40B4-BE49-F238E27FC236}">
                    <a16:creationId xmlns:a16="http://schemas.microsoft.com/office/drawing/2014/main" id="{9740FB4B-E670-4342-9F33-35510B33FD6A}"/>
                  </a:ext>
                </a:extLst>
              </p:cNvPr>
              <p:cNvPicPr>
                <a:picLocks noChangeAspect="1"/>
              </p:cNvPicPr>
              <p:nvPr/>
            </p:nvPicPr>
            <p:blipFill>
              <a:blip r:embed="rId4"/>
              <a:stretch>
                <a:fillRect/>
              </a:stretch>
            </p:blipFill>
            <p:spPr>
              <a:xfrm>
                <a:off x="3012830" y="1462203"/>
                <a:ext cx="1656020" cy="1313084"/>
              </a:xfrm>
              <a:prstGeom prst="rect">
                <a:avLst/>
              </a:prstGeom>
            </p:spPr>
          </p:pic>
          <p:pic>
            <p:nvPicPr>
              <p:cNvPr id="55" name="Picture 2" descr="https://png2.cleanpng.com/sh/286bab7d6cc2e94f183e710ee5f459f1/L0KzQoS4UsE6N6d7gpH9cnHxg8HokvVvfF5yh9DueT3lcbi0kCluapDxgdU2aX3kd7a0jBYuaV5ojeR7ZX7miX7pgfcuepZ1itd8ZX73ebBuTgBwfZ87Tao6NEbpdbPohsY6Pl83SaMCM0GzQ4KAUMI6P2I2S6YCNkW7PsH1h5==/transparent-money-bag-symbolic-image-of-a-currency-bag-representing-poun658146febaf696.2117310317029711347658.png">
                <a:extLst>
                  <a:ext uri="{FF2B5EF4-FFF2-40B4-BE49-F238E27FC236}">
                    <a16:creationId xmlns:a16="http://schemas.microsoft.com/office/drawing/2014/main" id="{C6E873F2-3FD0-4019-8CDA-052A509D3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5585" y="1110518"/>
                <a:ext cx="676957" cy="90559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44937D93-18C0-4743-8376-E5FBB1C7821E}"/>
                  </a:ext>
                </a:extLst>
              </p:cNvPr>
              <p:cNvPicPr>
                <a:picLocks noChangeAspect="1"/>
              </p:cNvPicPr>
              <p:nvPr/>
            </p:nvPicPr>
            <p:blipFill>
              <a:blip r:embed="rId6"/>
              <a:stretch>
                <a:fillRect/>
              </a:stretch>
            </p:blipFill>
            <p:spPr>
              <a:xfrm flipH="1" flipV="1">
                <a:off x="5584081" y="1029772"/>
                <a:ext cx="1745515" cy="1745515"/>
              </a:xfrm>
              <a:prstGeom prst="rect">
                <a:avLst/>
              </a:prstGeom>
            </p:spPr>
          </p:pic>
        </p:grpSp>
        <p:pic>
          <p:nvPicPr>
            <p:cNvPr id="53" name="Picture 52">
              <a:extLst>
                <a:ext uri="{FF2B5EF4-FFF2-40B4-BE49-F238E27FC236}">
                  <a16:creationId xmlns:a16="http://schemas.microsoft.com/office/drawing/2014/main" id="{1326E55D-0DDC-47E1-B537-E602B3359D2D}"/>
                </a:ext>
              </a:extLst>
            </p:cNvPr>
            <p:cNvPicPr>
              <a:picLocks noChangeAspect="1"/>
            </p:cNvPicPr>
            <p:nvPr/>
          </p:nvPicPr>
          <p:blipFill>
            <a:blip r:embed="rId7"/>
            <a:stretch>
              <a:fillRect/>
            </a:stretch>
          </p:blipFill>
          <p:spPr>
            <a:xfrm>
              <a:off x="4921530" y="1692160"/>
              <a:ext cx="871804" cy="1072989"/>
            </a:xfrm>
            <a:prstGeom prst="rect">
              <a:avLst/>
            </a:prstGeom>
          </p:spPr>
        </p:pic>
      </p:grpSp>
      <p:grpSp>
        <p:nvGrpSpPr>
          <p:cNvPr id="70" name="Group 69">
            <a:extLst>
              <a:ext uri="{FF2B5EF4-FFF2-40B4-BE49-F238E27FC236}">
                <a16:creationId xmlns:a16="http://schemas.microsoft.com/office/drawing/2014/main" id="{5DC23918-962C-4857-AFC9-2B66CDA1C33C}"/>
              </a:ext>
            </a:extLst>
          </p:cNvPr>
          <p:cNvGrpSpPr/>
          <p:nvPr/>
        </p:nvGrpSpPr>
        <p:grpSpPr>
          <a:xfrm>
            <a:off x="2153921" y="3440082"/>
            <a:ext cx="4156195" cy="1126217"/>
            <a:chOff x="2153921" y="3440082"/>
            <a:chExt cx="4156195" cy="1126217"/>
          </a:xfrm>
        </p:grpSpPr>
        <p:sp>
          <p:nvSpPr>
            <p:cNvPr id="45" name="TextBox 44">
              <a:extLst>
                <a:ext uri="{FF2B5EF4-FFF2-40B4-BE49-F238E27FC236}">
                  <a16:creationId xmlns:a16="http://schemas.microsoft.com/office/drawing/2014/main" id="{DD50588B-0E33-4DA9-A73E-C6FEE7431975}"/>
                </a:ext>
              </a:extLst>
            </p:cNvPr>
            <p:cNvSpPr txBox="1"/>
            <p:nvPr/>
          </p:nvSpPr>
          <p:spPr>
            <a:xfrm>
              <a:off x="5175585" y="4196967"/>
              <a:ext cx="1134531" cy="369332"/>
            </a:xfrm>
            <a:prstGeom prst="rect">
              <a:avLst/>
            </a:prstGeom>
            <a:noFill/>
          </p:spPr>
          <p:txBody>
            <a:bodyPr wrap="square" rtlCol="0">
              <a:spAutoFit/>
            </a:bodyPr>
            <a:lstStyle/>
            <a:p>
              <a:r>
                <a:rPr lang="en-GB" sz="1800" dirty="0"/>
                <a:t>2 – 46%</a:t>
              </a:r>
              <a:r>
                <a:rPr lang="en-GB" sz="1800" baseline="30000" dirty="0"/>
                <a:t>3</a:t>
              </a:r>
            </a:p>
          </p:txBody>
        </p:sp>
        <p:grpSp>
          <p:nvGrpSpPr>
            <p:cNvPr id="50" name="Group 49">
              <a:extLst>
                <a:ext uri="{FF2B5EF4-FFF2-40B4-BE49-F238E27FC236}">
                  <a16:creationId xmlns:a16="http://schemas.microsoft.com/office/drawing/2014/main" id="{656C8C01-D641-4865-9835-AC6E10991652}"/>
                </a:ext>
              </a:extLst>
            </p:cNvPr>
            <p:cNvGrpSpPr/>
            <p:nvPr/>
          </p:nvGrpSpPr>
          <p:grpSpPr>
            <a:xfrm>
              <a:off x="2153921" y="3492881"/>
              <a:ext cx="3050837" cy="1052419"/>
              <a:chOff x="2366698" y="3785535"/>
              <a:chExt cx="2632076" cy="907963"/>
            </a:xfrm>
          </p:grpSpPr>
          <p:pic>
            <p:nvPicPr>
              <p:cNvPr id="49" name="Picture 48">
                <a:extLst>
                  <a:ext uri="{FF2B5EF4-FFF2-40B4-BE49-F238E27FC236}">
                    <a16:creationId xmlns:a16="http://schemas.microsoft.com/office/drawing/2014/main" id="{07DFD6F0-94BB-48E5-90AD-432831D583AB}"/>
                  </a:ext>
                </a:extLst>
              </p:cNvPr>
              <p:cNvPicPr>
                <a:picLocks noChangeAspect="1"/>
              </p:cNvPicPr>
              <p:nvPr/>
            </p:nvPicPr>
            <p:blipFill rotWithShape="1">
              <a:blip r:embed="rId8">
                <a:duotone>
                  <a:schemeClr val="accent1">
                    <a:shade val="45000"/>
                    <a:satMod val="135000"/>
                  </a:schemeClr>
                  <a:prstClr val="white"/>
                </a:duotone>
              </a:blip>
              <a:srcRect r="12840"/>
              <a:stretch/>
            </p:blipFill>
            <p:spPr>
              <a:xfrm>
                <a:off x="2366698" y="4385857"/>
                <a:ext cx="2632076" cy="307641"/>
              </a:xfrm>
              <a:prstGeom prst="rect">
                <a:avLst/>
              </a:prstGeom>
            </p:spPr>
          </p:pic>
          <p:pic>
            <p:nvPicPr>
              <p:cNvPr id="59" name="Picture 58">
                <a:extLst>
                  <a:ext uri="{FF2B5EF4-FFF2-40B4-BE49-F238E27FC236}">
                    <a16:creationId xmlns:a16="http://schemas.microsoft.com/office/drawing/2014/main" id="{9FF99F84-B837-4994-A803-4ACA0ACF6CE7}"/>
                  </a:ext>
                </a:extLst>
              </p:cNvPr>
              <p:cNvPicPr>
                <a:picLocks noChangeAspect="1"/>
              </p:cNvPicPr>
              <p:nvPr/>
            </p:nvPicPr>
            <p:blipFill rotWithShape="1">
              <a:blip r:embed="rId8">
                <a:duotone>
                  <a:schemeClr val="accent5">
                    <a:shade val="45000"/>
                    <a:satMod val="135000"/>
                  </a:schemeClr>
                  <a:prstClr val="white"/>
                </a:duotone>
              </a:blip>
              <a:srcRect t="14027" r="59760"/>
              <a:stretch/>
            </p:blipFill>
            <p:spPr>
              <a:xfrm>
                <a:off x="2383149" y="4111823"/>
                <a:ext cx="1215176" cy="264486"/>
              </a:xfrm>
              <a:prstGeom prst="rect">
                <a:avLst/>
              </a:prstGeom>
            </p:spPr>
          </p:pic>
          <p:pic>
            <p:nvPicPr>
              <p:cNvPr id="60" name="Picture 59">
                <a:extLst>
                  <a:ext uri="{FF2B5EF4-FFF2-40B4-BE49-F238E27FC236}">
                    <a16:creationId xmlns:a16="http://schemas.microsoft.com/office/drawing/2014/main" id="{5C90E9F8-B713-4198-8AA7-11E94A6113AE}"/>
                  </a:ext>
                </a:extLst>
              </p:cNvPr>
              <p:cNvPicPr>
                <a:picLocks noChangeAspect="1"/>
              </p:cNvPicPr>
              <p:nvPr/>
            </p:nvPicPr>
            <p:blipFill rotWithShape="1">
              <a:blip r:embed="rId8">
                <a:duotone>
                  <a:schemeClr val="accent1">
                    <a:shade val="45000"/>
                    <a:satMod val="135000"/>
                  </a:schemeClr>
                  <a:prstClr val="white"/>
                </a:duotone>
              </a:blip>
              <a:srcRect t="14027" r="87324"/>
              <a:stretch/>
            </p:blipFill>
            <p:spPr>
              <a:xfrm>
                <a:off x="2382002" y="3785535"/>
                <a:ext cx="382793" cy="264486"/>
              </a:xfrm>
              <a:prstGeom prst="rect">
                <a:avLst/>
              </a:prstGeom>
            </p:spPr>
          </p:pic>
        </p:grpSp>
        <p:sp>
          <p:nvSpPr>
            <p:cNvPr id="61" name="TextBox 60">
              <a:extLst>
                <a:ext uri="{FF2B5EF4-FFF2-40B4-BE49-F238E27FC236}">
                  <a16:creationId xmlns:a16="http://schemas.microsoft.com/office/drawing/2014/main" id="{44AF7388-6D6C-4D04-8DAB-F9EEFBDABD88}"/>
                </a:ext>
              </a:extLst>
            </p:cNvPr>
            <p:cNvSpPr txBox="1"/>
            <p:nvPr/>
          </p:nvSpPr>
          <p:spPr>
            <a:xfrm>
              <a:off x="3514253" y="3815957"/>
              <a:ext cx="791515" cy="369332"/>
            </a:xfrm>
            <a:prstGeom prst="rect">
              <a:avLst/>
            </a:prstGeom>
            <a:noFill/>
          </p:spPr>
          <p:txBody>
            <a:bodyPr wrap="square" rtlCol="0">
              <a:spAutoFit/>
            </a:bodyPr>
            <a:lstStyle/>
            <a:p>
              <a:r>
                <a:rPr lang="en-GB" sz="1800" dirty="0"/>
                <a:t>11%</a:t>
              </a:r>
              <a:r>
                <a:rPr lang="en-GB" sz="1800" baseline="30000" dirty="0"/>
                <a:t>2</a:t>
              </a:r>
            </a:p>
          </p:txBody>
        </p:sp>
        <p:sp>
          <p:nvSpPr>
            <p:cNvPr id="62" name="TextBox 61">
              <a:extLst>
                <a:ext uri="{FF2B5EF4-FFF2-40B4-BE49-F238E27FC236}">
                  <a16:creationId xmlns:a16="http://schemas.microsoft.com/office/drawing/2014/main" id="{3DD80D4D-7DF6-42C0-A38A-043690974E92}"/>
                </a:ext>
              </a:extLst>
            </p:cNvPr>
            <p:cNvSpPr txBox="1"/>
            <p:nvPr/>
          </p:nvSpPr>
          <p:spPr>
            <a:xfrm>
              <a:off x="2609819" y="3440082"/>
              <a:ext cx="1158584" cy="369332"/>
            </a:xfrm>
            <a:prstGeom prst="rect">
              <a:avLst/>
            </a:prstGeom>
            <a:noFill/>
          </p:spPr>
          <p:txBody>
            <a:bodyPr wrap="square" rtlCol="0">
              <a:spAutoFit/>
            </a:bodyPr>
            <a:lstStyle/>
            <a:p>
              <a:r>
                <a:rPr lang="en-GB" sz="1800" dirty="0"/>
                <a:t>2 – 3%</a:t>
              </a:r>
              <a:r>
                <a:rPr lang="en-GB" sz="1800" baseline="30000" dirty="0"/>
                <a:t>1</a:t>
              </a:r>
            </a:p>
          </p:txBody>
        </p:sp>
      </p:grpSp>
      <p:grpSp>
        <p:nvGrpSpPr>
          <p:cNvPr id="71" name="Group 70">
            <a:extLst>
              <a:ext uri="{FF2B5EF4-FFF2-40B4-BE49-F238E27FC236}">
                <a16:creationId xmlns:a16="http://schemas.microsoft.com/office/drawing/2014/main" id="{719B8B1D-BD61-45F8-A530-74B380AEFCBE}"/>
              </a:ext>
            </a:extLst>
          </p:cNvPr>
          <p:cNvGrpSpPr/>
          <p:nvPr/>
        </p:nvGrpSpPr>
        <p:grpSpPr>
          <a:xfrm>
            <a:off x="2076340" y="4643458"/>
            <a:ext cx="3854197" cy="502527"/>
            <a:chOff x="2076340" y="4643458"/>
            <a:chExt cx="3854197" cy="502527"/>
          </a:xfrm>
        </p:grpSpPr>
        <p:sp>
          <p:nvSpPr>
            <p:cNvPr id="63" name="Rectangle 62">
              <a:extLst>
                <a:ext uri="{FF2B5EF4-FFF2-40B4-BE49-F238E27FC236}">
                  <a16:creationId xmlns:a16="http://schemas.microsoft.com/office/drawing/2014/main" id="{DCE8142C-B043-406E-A30B-C31BBBCA2CBD}"/>
                </a:ext>
              </a:extLst>
            </p:cNvPr>
            <p:cNvSpPr/>
            <p:nvPr/>
          </p:nvSpPr>
          <p:spPr>
            <a:xfrm>
              <a:off x="2076341" y="4643458"/>
              <a:ext cx="3018775" cy="230832"/>
            </a:xfrm>
            <a:prstGeom prst="rect">
              <a:avLst/>
            </a:prstGeom>
          </p:spPr>
          <p:txBody>
            <a:bodyPr wrap="none">
              <a:spAutoFit/>
            </a:bodyPr>
            <a:lstStyle/>
            <a:p>
              <a:r>
                <a:rPr lang="en-GB" sz="900" dirty="0"/>
                <a:t>1. https://www.nature.com/articles/d41586-023-03464-x</a:t>
              </a:r>
            </a:p>
          </p:txBody>
        </p:sp>
        <p:sp>
          <p:nvSpPr>
            <p:cNvPr id="64" name="Rectangle 63">
              <a:extLst>
                <a:ext uri="{FF2B5EF4-FFF2-40B4-BE49-F238E27FC236}">
                  <a16:creationId xmlns:a16="http://schemas.microsoft.com/office/drawing/2014/main" id="{1907DBA2-E3F1-45E2-A143-515806189B9F}"/>
                </a:ext>
              </a:extLst>
            </p:cNvPr>
            <p:cNvSpPr/>
            <p:nvPr/>
          </p:nvSpPr>
          <p:spPr>
            <a:xfrm>
              <a:off x="2076340" y="4783238"/>
              <a:ext cx="3854197" cy="230832"/>
            </a:xfrm>
            <a:prstGeom prst="rect">
              <a:avLst/>
            </a:prstGeom>
          </p:spPr>
          <p:txBody>
            <a:bodyPr wrap="square">
              <a:spAutoFit/>
            </a:bodyPr>
            <a:lstStyle/>
            <a:p>
              <a:r>
                <a:rPr lang="en-GB" sz="900" dirty="0"/>
                <a:t>2. https://www.medrxiv.org/content/10.1101/2023.05.06.23289563v2</a:t>
              </a:r>
            </a:p>
          </p:txBody>
        </p:sp>
        <p:sp>
          <p:nvSpPr>
            <p:cNvPr id="66" name="Rectangle 65">
              <a:extLst>
                <a:ext uri="{FF2B5EF4-FFF2-40B4-BE49-F238E27FC236}">
                  <a16:creationId xmlns:a16="http://schemas.microsoft.com/office/drawing/2014/main" id="{606A5C7A-817D-4AC8-BADF-161921348DB6}"/>
                </a:ext>
              </a:extLst>
            </p:cNvPr>
            <p:cNvSpPr/>
            <p:nvPr/>
          </p:nvSpPr>
          <p:spPr>
            <a:xfrm>
              <a:off x="2085048" y="4915153"/>
              <a:ext cx="2351926" cy="230832"/>
            </a:xfrm>
            <a:prstGeom prst="rect">
              <a:avLst/>
            </a:prstGeom>
          </p:spPr>
          <p:txBody>
            <a:bodyPr wrap="none">
              <a:spAutoFit/>
            </a:bodyPr>
            <a:lstStyle/>
            <a:p>
              <a:r>
                <a:rPr lang="en-GB" sz="900" dirty="0"/>
                <a:t>3. https://publicationethics.org/node/55256</a:t>
              </a:r>
            </a:p>
          </p:txBody>
        </p:sp>
      </p:grpSp>
    </p:spTree>
    <p:extLst>
      <p:ext uri="{BB962C8B-B14F-4D97-AF65-F5344CB8AC3E}">
        <p14:creationId xmlns:p14="http://schemas.microsoft.com/office/powerpoint/2010/main" val="163524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 grpId="0"/>
      <p:bldP spid="1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a:extLst>
              <a:ext uri="{FF2B5EF4-FFF2-40B4-BE49-F238E27FC236}">
                <a16:creationId xmlns:a16="http://schemas.microsoft.com/office/drawing/2014/main" id="{EE5BFC56-DEAC-4FC9-AB71-718D006CFC0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034D8EB-F869-492F-80A7-DBC628D862C5}"/>
              </a:ext>
            </a:extLst>
          </p:cNvPr>
          <p:cNvSpPr/>
          <p:nvPr/>
        </p:nvSpPr>
        <p:spPr>
          <a:xfrm>
            <a:off x="217149" y="519396"/>
            <a:ext cx="1544249" cy="4278094"/>
          </a:xfrm>
          <a:prstGeom prst="rect">
            <a:avLst/>
          </a:prstGeom>
        </p:spPr>
        <p:txBody>
          <a:bodyPr wrap="square">
            <a:spAutoFit/>
          </a:bodyPr>
          <a:lstStyle/>
          <a:p>
            <a:r>
              <a:rPr lang="en-GB" sz="1600" b="1" dirty="0">
                <a:solidFill>
                  <a:srgbClr val="7030A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7030A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7030A0"/>
                </a:solidFill>
                <a:latin typeface="Calibri" panose="020F0502020204030204" pitchFamily="34" charset="0"/>
                <a:cs typeface="Calibri" panose="020F0502020204030204" pitchFamily="34" charset="0"/>
              </a:rPr>
              <a:t>Honesty</a:t>
            </a:r>
          </a:p>
          <a:p>
            <a:r>
              <a:rPr lang="en-GB" sz="1600" b="1" dirty="0">
                <a:solidFill>
                  <a:srgbClr val="7030A0"/>
                </a:solidFill>
                <a:latin typeface="Calibri" panose="020F0502020204030204" pitchFamily="34" charset="0"/>
                <a:cs typeface="Calibri" panose="020F0502020204030204" pitchFamily="34" charset="0"/>
              </a:rPr>
              <a:t>Objectivity</a:t>
            </a:r>
          </a:p>
          <a:p>
            <a:r>
              <a:rPr lang="en-GB" sz="1600" b="1" dirty="0">
                <a:solidFill>
                  <a:srgbClr val="7030A0"/>
                </a:solidFill>
                <a:latin typeface="Calibri" panose="020F0502020204030204" pitchFamily="34" charset="0"/>
                <a:cs typeface="Calibri" panose="020F0502020204030204" pitchFamily="34" charset="0"/>
              </a:rPr>
              <a:t>Openness</a:t>
            </a:r>
          </a:p>
          <a:p>
            <a:r>
              <a:rPr lang="en-GB" sz="1600" b="1" dirty="0">
                <a:solidFill>
                  <a:srgbClr val="7030A0"/>
                </a:solidFill>
                <a:latin typeface="Calibri" panose="020F0502020204030204" pitchFamily="34" charset="0"/>
                <a:cs typeface="Calibri" panose="020F0502020204030204" pitchFamily="34" charset="0"/>
              </a:rPr>
              <a:t>Quality</a:t>
            </a:r>
          </a:p>
          <a:p>
            <a:r>
              <a:rPr lang="en-GB" sz="1600" b="1" dirty="0">
                <a:solidFill>
                  <a:srgbClr val="7030A0"/>
                </a:solidFill>
                <a:latin typeface="Calibri" panose="020F0502020204030204" pitchFamily="34" charset="0"/>
                <a:cs typeface="Calibri" panose="020F0502020204030204" pitchFamily="34" charset="0"/>
              </a:rPr>
              <a:t>Reliability</a:t>
            </a:r>
          </a:p>
          <a:p>
            <a:r>
              <a:rPr lang="en-GB" sz="1600" b="1" dirty="0">
                <a:solidFill>
                  <a:srgbClr val="7030A0"/>
                </a:solidFill>
                <a:latin typeface="Calibri" panose="020F0502020204030204" pitchFamily="34" charset="0"/>
                <a:cs typeface="Calibri" panose="020F0502020204030204" pitchFamily="34" charset="0"/>
              </a:rPr>
              <a:t>Reproducibility</a:t>
            </a:r>
          </a:p>
          <a:p>
            <a:r>
              <a:rPr lang="en-GB" sz="1600" b="1" dirty="0">
                <a:solidFill>
                  <a:srgbClr val="7030A0"/>
                </a:solidFill>
                <a:latin typeface="Calibri" panose="020F0502020204030204" pitchFamily="34" charset="0"/>
                <a:cs typeface="Calibri" panose="020F0502020204030204" pitchFamily="34" charset="0"/>
              </a:rPr>
              <a:t>Respect</a:t>
            </a:r>
          </a:p>
          <a:p>
            <a:r>
              <a:rPr lang="en-GB" sz="1600" b="1" dirty="0">
                <a:solidFill>
                  <a:srgbClr val="7030A0"/>
                </a:solidFill>
                <a:latin typeface="Calibri" panose="020F0502020204030204" pitchFamily="34" charset="0"/>
                <a:cs typeface="Calibri" panose="020F0502020204030204" pitchFamily="34" charset="0"/>
              </a:rPr>
              <a:t>Responsibility</a:t>
            </a:r>
          </a:p>
          <a:p>
            <a:r>
              <a:rPr lang="en-GB" sz="1600" b="1" dirty="0">
                <a:solidFill>
                  <a:srgbClr val="7030A0"/>
                </a:solidFill>
                <a:latin typeface="Calibri" panose="020F0502020204030204" pitchFamily="34" charset="0"/>
                <a:cs typeface="Calibri" panose="020F0502020204030204" pitchFamily="34" charset="0"/>
              </a:rPr>
              <a:t>Rigor</a:t>
            </a:r>
          </a:p>
          <a:p>
            <a:r>
              <a:rPr lang="en-GB" sz="1600" b="1" dirty="0">
                <a:solidFill>
                  <a:srgbClr val="7030A0"/>
                </a:solidFill>
                <a:latin typeface="Calibri" panose="020F0502020204030204" pitchFamily="34" charset="0"/>
                <a:cs typeface="Calibri" panose="020F0502020204030204" pitchFamily="34" charset="0"/>
              </a:rPr>
              <a:t>Transparency</a:t>
            </a:r>
          </a:p>
        </p:txBody>
      </p:sp>
      <p:sp>
        <p:nvSpPr>
          <p:cNvPr id="15" name="Google Shape;135;p26">
            <a:extLst>
              <a:ext uri="{FF2B5EF4-FFF2-40B4-BE49-F238E27FC236}">
                <a16:creationId xmlns:a16="http://schemas.microsoft.com/office/drawing/2014/main" id="{DF601FF4-5C82-422E-907C-635C4FE03965}"/>
              </a:ext>
            </a:extLst>
          </p:cNvPr>
          <p:cNvSpPr txBox="1">
            <a:spLocks/>
          </p:cNvSpPr>
          <p:nvPr/>
        </p:nvSpPr>
        <p:spPr>
          <a:xfrm>
            <a:off x="2358251" y="259750"/>
            <a:ext cx="5402813" cy="7528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a:r>
              <a:rPr lang="en-GB" sz="3800" b="1" dirty="0">
                <a:solidFill>
                  <a:schemeClr val="accent1">
                    <a:lumMod val="50000"/>
                  </a:schemeClr>
                </a:solidFill>
                <a:latin typeface="Calibri"/>
                <a:ea typeface="Calibri"/>
                <a:cs typeface="Calibri"/>
                <a:sym typeface="Calibri"/>
              </a:rPr>
              <a:t>Publications: the balance</a:t>
            </a:r>
            <a:endParaRPr lang="en-GB" sz="3800" dirty="0">
              <a:solidFill>
                <a:schemeClr val="accent1">
                  <a:lumMod val="50000"/>
                </a:schemeClr>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EADF7B86-DF9B-4850-8199-CA8AF712D0C4}"/>
              </a:ext>
            </a:extLst>
          </p:cNvPr>
          <p:cNvPicPr>
            <a:picLocks noChangeAspect="1"/>
          </p:cNvPicPr>
          <p:nvPr/>
        </p:nvPicPr>
        <p:blipFill>
          <a:blip r:embed="rId3">
            <a:duotone>
              <a:schemeClr val="accent6">
                <a:shade val="45000"/>
                <a:satMod val="135000"/>
              </a:schemeClr>
              <a:prstClr val="white"/>
            </a:duotone>
          </a:blip>
          <a:stretch>
            <a:fillRect/>
          </a:stretch>
        </p:blipFill>
        <p:spPr>
          <a:xfrm>
            <a:off x="3577524" y="1311275"/>
            <a:ext cx="2964265" cy="2945739"/>
          </a:xfrm>
          <a:prstGeom prst="rect">
            <a:avLst/>
          </a:prstGeom>
        </p:spPr>
      </p:pic>
    </p:spTree>
    <p:extLst>
      <p:ext uri="{BB962C8B-B14F-4D97-AF65-F5344CB8AC3E}">
        <p14:creationId xmlns:p14="http://schemas.microsoft.com/office/powerpoint/2010/main" val="36658898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Misconduct</a:t>
            </a:r>
          </a:p>
        </p:txBody>
      </p:sp>
      <p:pic>
        <p:nvPicPr>
          <p:cNvPr id="2" name="Picture 1">
            <a:extLst>
              <a:ext uri="{FF2B5EF4-FFF2-40B4-BE49-F238E27FC236}">
                <a16:creationId xmlns:a16="http://schemas.microsoft.com/office/drawing/2014/main" id="{FC18F901-BB7A-49D2-AEFD-946EAE895E89}"/>
              </a:ext>
            </a:extLst>
          </p:cNvPr>
          <p:cNvPicPr>
            <a:picLocks noChangeAspect="1"/>
          </p:cNvPicPr>
          <p:nvPr/>
        </p:nvPicPr>
        <p:blipFill>
          <a:blip r:embed="rId3"/>
          <a:stretch>
            <a:fillRect/>
          </a:stretch>
        </p:blipFill>
        <p:spPr>
          <a:xfrm>
            <a:off x="60569" y="75221"/>
            <a:ext cx="9022862" cy="4993057"/>
          </a:xfrm>
          <a:prstGeom prst="rect">
            <a:avLst/>
          </a:prstGeom>
        </p:spPr>
      </p:pic>
    </p:spTree>
    <p:extLst>
      <p:ext uri="{BB962C8B-B14F-4D97-AF65-F5344CB8AC3E}">
        <p14:creationId xmlns:p14="http://schemas.microsoft.com/office/powerpoint/2010/main" val="8925821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b="1" dirty="0">
                <a:solidFill>
                  <a:srgbClr val="C00000"/>
                </a:solidFill>
                <a:latin typeface="Calibri" panose="020F0502020204030204" pitchFamily="34" charset="0"/>
                <a:cs typeface="Calibri" panose="020F0502020204030204" pitchFamily="34" charset="0"/>
              </a:rPr>
              <a:t>Accountability</a:t>
            </a:r>
          </a:p>
          <a:p>
            <a:r>
              <a:rPr lang="en-GB" sz="1600" b="1" dirty="0">
                <a:solidFill>
                  <a:srgbClr val="C00000"/>
                </a:solidFill>
                <a:latin typeface="Calibri" panose="020F0502020204030204" pitchFamily="34" charset="0"/>
                <a:cs typeface="Calibri" panose="020F0502020204030204" pitchFamily="34" charset="0"/>
              </a:rPr>
              <a:t>Accurate</a:t>
            </a:r>
          </a:p>
          <a:p>
            <a:r>
              <a:rPr lang="en-GB" sz="1600" b="1" dirty="0">
                <a:solidFill>
                  <a:srgbClr val="C00000"/>
                </a:solidFill>
                <a:latin typeface="Calibri" panose="020F0502020204030204" pitchFamily="34" charset="0"/>
                <a:cs typeface="Calibri" panose="020F0502020204030204" pitchFamily="34" charset="0"/>
              </a:rPr>
              <a:t>Care</a:t>
            </a:r>
          </a:p>
          <a:p>
            <a:r>
              <a:rPr lang="en-GB" sz="1600" b="1" dirty="0">
                <a:solidFill>
                  <a:srgbClr val="C00000"/>
                </a:solidFill>
                <a:latin typeface="Calibri" panose="020F0502020204030204" pitchFamily="34" charset="0"/>
                <a:cs typeface="Calibri" panose="020F0502020204030204" pitchFamily="34" charset="0"/>
              </a:rPr>
              <a:t>Collegiality</a:t>
            </a:r>
          </a:p>
          <a:p>
            <a:r>
              <a:rPr lang="en-GB" sz="1600" b="1" dirty="0">
                <a:solidFill>
                  <a:srgbClr val="C00000"/>
                </a:solidFill>
                <a:latin typeface="Calibri" panose="020F0502020204030204" pitchFamily="34" charset="0"/>
                <a:cs typeface="Calibri" panose="020F0502020204030204" pitchFamily="34" charset="0"/>
              </a:rPr>
              <a:t>Cooperation</a:t>
            </a:r>
          </a:p>
          <a:p>
            <a:r>
              <a:rPr lang="en-GB" sz="1600" b="1" dirty="0">
                <a:solidFill>
                  <a:srgbClr val="C00000"/>
                </a:solidFill>
                <a:latin typeface="Calibri" panose="020F0502020204030204" pitchFamily="34" charset="0"/>
                <a:cs typeface="Calibri" panose="020F0502020204030204" pitchFamily="34" charset="0"/>
              </a:rPr>
              <a:t>Ethics</a:t>
            </a:r>
          </a:p>
          <a:p>
            <a:r>
              <a:rPr lang="en-GB" sz="1600" b="1" dirty="0">
                <a:solidFill>
                  <a:srgbClr val="C00000"/>
                </a:solidFill>
                <a:latin typeface="Calibri" panose="020F0502020204030204" pitchFamily="34" charset="0"/>
                <a:cs typeface="Calibri" panose="020F0502020204030204" pitchFamily="34" charset="0"/>
              </a:rPr>
              <a:t>Fair</a:t>
            </a:r>
          </a:p>
          <a:p>
            <a:r>
              <a:rPr lang="en-GB" sz="1600" b="1" dirty="0">
                <a:solidFill>
                  <a:srgbClr val="C00000"/>
                </a:solidFill>
                <a:latin typeface="Calibri" panose="020F0502020204030204" pitchFamily="34" charset="0"/>
                <a:cs typeface="Calibri" panose="020F0502020204030204" pitchFamily="34" charset="0"/>
              </a:rPr>
              <a:t>Honesty</a:t>
            </a:r>
          </a:p>
          <a:p>
            <a:r>
              <a:rPr lang="en-GB" sz="1600" b="1" dirty="0">
                <a:solidFill>
                  <a:srgbClr val="C00000"/>
                </a:solidFill>
                <a:latin typeface="Calibri" panose="020F0502020204030204" pitchFamily="34" charset="0"/>
                <a:cs typeface="Calibri" panose="020F0502020204030204" pitchFamily="34" charset="0"/>
              </a:rPr>
              <a:t>Objectivity</a:t>
            </a:r>
          </a:p>
          <a:p>
            <a:r>
              <a:rPr lang="en-GB" sz="1600" b="1" dirty="0">
                <a:solidFill>
                  <a:srgbClr val="C00000"/>
                </a:solidFill>
                <a:latin typeface="Calibri" panose="020F0502020204030204" pitchFamily="34" charset="0"/>
                <a:cs typeface="Calibri" panose="020F0502020204030204" pitchFamily="34" charset="0"/>
              </a:rPr>
              <a:t>Openness</a:t>
            </a:r>
          </a:p>
          <a:p>
            <a:r>
              <a:rPr lang="en-GB" sz="1600" b="1" dirty="0">
                <a:solidFill>
                  <a:srgbClr val="C00000"/>
                </a:solidFill>
                <a:latin typeface="Calibri" panose="020F0502020204030204" pitchFamily="34" charset="0"/>
                <a:cs typeface="Calibri" panose="020F0502020204030204" pitchFamily="34" charset="0"/>
              </a:rPr>
              <a:t>Quality</a:t>
            </a:r>
          </a:p>
          <a:p>
            <a:r>
              <a:rPr lang="en-GB" sz="1600" b="1" dirty="0">
                <a:solidFill>
                  <a:srgbClr val="C00000"/>
                </a:solidFill>
                <a:latin typeface="Calibri" panose="020F0502020204030204" pitchFamily="34" charset="0"/>
                <a:cs typeface="Calibri" panose="020F0502020204030204" pitchFamily="34" charset="0"/>
              </a:rPr>
              <a:t>Reliability</a:t>
            </a:r>
          </a:p>
          <a:p>
            <a:r>
              <a:rPr lang="en-GB" sz="1600" b="1" dirty="0">
                <a:solidFill>
                  <a:srgbClr val="C00000"/>
                </a:solidFill>
                <a:latin typeface="Calibri" panose="020F0502020204030204" pitchFamily="34" charset="0"/>
                <a:cs typeface="Calibri" panose="020F0502020204030204" pitchFamily="34" charset="0"/>
              </a:rPr>
              <a:t>Reproducibility</a:t>
            </a:r>
          </a:p>
          <a:p>
            <a:r>
              <a:rPr lang="en-GB" sz="1600" b="1" dirty="0">
                <a:solidFill>
                  <a:srgbClr val="C00000"/>
                </a:solidFill>
                <a:latin typeface="Calibri" panose="020F0502020204030204" pitchFamily="34" charset="0"/>
                <a:cs typeface="Calibri" panose="020F0502020204030204" pitchFamily="34" charset="0"/>
              </a:rPr>
              <a:t>Respect</a:t>
            </a:r>
          </a:p>
          <a:p>
            <a:r>
              <a:rPr lang="en-GB" sz="1600" b="1" dirty="0">
                <a:solidFill>
                  <a:srgbClr val="C00000"/>
                </a:solidFill>
                <a:latin typeface="Calibri" panose="020F0502020204030204" pitchFamily="34" charset="0"/>
                <a:cs typeface="Calibri" panose="020F0502020204030204" pitchFamily="34" charset="0"/>
              </a:rPr>
              <a:t>Responsibility</a:t>
            </a:r>
          </a:p>
          <a:p>
            <a:r>
              <a:rPr lang="en-GB" sz="1600" b="1" dirty="0">
                <a:solidFill>
                  <a:srgbClr val="C00000"/>
                </a:solidFill>
                <a:latin typeface="Calibri" panose="020F0502020204030204" pitchFamily="34" charset="0"/>
                <a:cs typeface="Calibri" panose="020F0502020204030204" pitchFamily="34" charset="0"/>
              </a:rPr>
              <a:t>Rigor</a:t>
            </a:r>
          </a:p>
          <a:p>
            <a:r>
              <a:rPr lang="en-GB" sz="1600" b="1" dirty="0">
                <a:solidFill>
                  <a:srgbClr val="C00000"/>
                </a:solidFill>
                <a:latin typeface="Calibri" panose="020F0502020204030204" pitchFamily="34" charset="0"/>
                <a:cs typeface="Calibri" panose="020F0502020204030204" pitchFamily="34" charset="0"/>
              </a:rPr>
              <a:t>Transparency</a:t>
            </a:r>
          </a:p>
        </p:txBody>
      </p:sp>
      <p:pic>
        <p:nvPicPr>
          <p:cNvPr id="7" name="Picture 6">
            <a:extLst>
              <a:ext uri="{FF2B5EF4-FFF2-40B4-BE49-F238E27FC236}">
                <a16:creationId xmlns:a16="http://schemas.microsoft.com/office/drawing/2014/main" id="{A7076728-CFCB-4085-847A-3EDF435B2C6A}"/>
              </a:ext>
            </a:extLst>
          </p:cNvPr>
          <p:cNvPicPr>
            <a:picLocks noChangeAspect="1"/>
          </p:cNvPicPr>
          <p:nvPr/>
        </p:nvPicPr>
        <p:blipFill>
          <a:blip r:embed="rId3"/>
          <a:stretch>
            <a:fillRect/>
          </a:stretch>
        </p:blipFill>
        <p:spPr>
          <a:xfrm>
            <a:off x="6540889" y="1619744"/>
            <a:ext cx="1935764" cy="2419705"/>
          </a:xfrm>
          <a:prstGeom prst="rect">
            <a:avLst/>
          </a:prstGeom>
        </p:spPr>
      </p:pic>
      <p:sp>
        <p:nvSpPr>
          <p:cNvPr id="9" name="Google Shape;135;p26">
            <a:extLst>
              <a:ext uri="{FF2B5EF4-FFF2-40B4-BE49-F238E27FC236}">
                <a16:creationId xmlns:a16="http://schemas.microsoft.com/office/drawing/2014/main" id="{FFC6BB8F-9B55-4FE0-B88C-7B55EC62E501}"/>
              </a:ext>
            </a:extLst>
          </p:cNvPr>
          <p:cNvSpPr txBox="1">
            <a:spLocks/>
          </p:cNvSpPr>
          <p:nvPr/>
        </p:nvSpPr>
        <p:spPr>
          <a:xfrm>
            <a:off x="999498"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Misconduct</a:t>
            </a:r>
            <a:endParaRPr lang="en-GB" sz="3200" dirty="0">
              <a:solidFill>
                <a:srgbClr val="0070C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91B47F8-A3AA-4D0D-92A4-7DAA6860D042}"/>
              </a:ext>
            </a:extLst>
          </p:cNvPr>
          <p:cNvPicPr>
            <a:picLocks noChangeAspect="1"/>
          </p:cNvPicPr>
          <p:nvPr/>
        </p:nvPicPr>
        <p:blipFill>
          <a:blip r:embed="rId4"/>
          <a:stretch>
            <a:fillRect/>
          </a:stretch>
        </p:blipFill>
        <p:spPr>
          <a:xfrm>
            <a:off x="2328281" y="1672942"/>
            <a:ext cx="4167239" cy="2669637"/>
          </a:xfrm>
          <a:prstGeom prst="rect">
            <a:avLst/>
          </a:prstGeom>
        </p:spPr>
      </p:pic>
    </p:spTree>
    <p:extLst>
      <p:ext uri="{BB962C8B-B14F-4D97-AF65-F5344CB8AC3E}">
        <p14:creationId xmlns:p14="http://schemas.microsoft.com/office/powerpoint/2010/main" val="34828072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C0000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3" name="TextBox 2"/>
          <p:cNvSpPr txBox="1"/>
          <p:nvPr/>
        </p:nvSpPr>
        <p:spPr>
          <a:xfrm>
            <a:off x="1978547" y="2044311"/>
            <a:ext cx="7106651" cy="400110"/>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There are </a:t>
            </a:r>
            <a:r>
              <a:rPr lang="en-GB" sz="2000" b="1" dirty="0">
                <a:solidFill>
                  <a:srgbClr val="0070C0"/>
                </a:solidFill>
                <a:latin typeface="Calibri" panose="020F0502020204030204" pitchFamily="34" charset="0"/>
                <a:cs typeface="Calibri" panose="020F0502020204030204" pitchFamily="34" charset="0"/>
              </a:rPr>
              <a:t>many ways to misbehave </a:t>
            </a:r>
            <a:r>
              <a:rPr lang="en-GB" sz="2000" dirty="0">
                <a:latin typeface="Calibri" panose="020F0502020204030204" pitchFamily="34" charset="0"/>
                <a:cs typeface="Calibri" panose="020F0502020204030204" pitchFamily="34" charset="0"/>
              </a:rPr>
              <a:t>when it comes to research</a:t>
            </a:r>
            <a:endParaRPr lang="en-GB" sz="16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A89BF8A-AF49-4782-8DC1-FD774367EA07}"/>
              </a:ext>
            </a:extLst>
          </p:cNvPr>
          <p:cNvPicPr>
            <a:picLocks noChangeAspect="1"/>
          </p:cNvPicPr>
          <p:nvPr/>
        </p:nvPicPr>
        <p:blipFill>
          <a:blip r:embed="rId3"/>
          <a:stretch>
            <a:fillRect/>
          </a:stretch>
        </p:blipFill>
        <p:spPr>
          <a:xfrm>
            <a:off x="3992880" y="866315"/>
            <a:ext cx="2300994" cy="1155099"/>
          </a:xfrm>
          <a:prstGeom prst="rect">
            <a:avLst/>
          </a:prstGeom>
        </p:spPr>
      </p:pic>
      <p:sp>
        <p:nvSpPr>
          <p:cNvPr id="11" name="TextBox 10">
            <a:extLst>
              <a:ext uri="{FF2B5EF4-FFF2-40B4-BE49-F238E27FC236}">
                <a16:creationId xmlns:a16="http://schemas.microsoft.com/office/drawing/2014/main" id="{8F10608E-011E-43BA-A33D-ACD635D4CD27}"/>
              </a:ext>
            </a:extLst>
          </p:cNvPr>
          <p:cNvSpPr txBox="1"/>
          <p:nvPr/>
        </p:nvSpPr>
        <p:spPr>
          <a:xfrm>
            <a:off x="5899201" y="4915147"/>
            <a:ext cx="3244799" cy="246221"/>
          </a:xfrm>
          <a:prstGeom prst="rect">
            <a:avLst/>
          </a:prstGeom>
          <a:noFill/>
        </p:spPr>
        <p:txBody>
          <a:bodyPr wrap="none" rtlCol="0">
            <a:spAutoFit/>
          </a:bodyPr>
          <a:lstStyle/>
          <a:p>
            <a:r>
              <a:rPr lang="en-GB" sz="1000"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https://undsci.berkeley.edu/article/socialsideofscience_06</a:t>
            </a:r>
            <a:endParaRPr lang="en-GB" sz="1000" dirty="0">
              <a:solidFill>
                <a:srgbClr val="0070C0"/>
              </a:solidFill>
              <a:latin typeface="Calibri" panose="020F0502020204030204" pitchFamily="34" charset="0"/>
              <a:cs typeface="Calibri" panose="020F0502020204030204" pitchFamily="34" charset="0"/>
            </a:endParaRPr>
          </a:p>
        </p:txBody>
      </p:sp>
      <p:sp>
        <p:nvSpPr>
          <p:cNvPr id="8" name="Google Shape;135;p26">
            <a:extLst>
              <a:ext uri="{FF2B5EF4-FFF2-40B4-BE49-F238E27FC236}">
                <a16:creationId xmlns:a16="http://schemas.microsoft.com/office/drawing/2014/main" id="{54EDFADB-2FDE-466D-938B-B7BC912396A4}"/>
              </a:ext>
            </a:extLst>
          </p:cNvPr>
          <p:cNvSpPr txBox="1">
            <a:spLocks/>
          </p:cNvSpPr>
          <p:nvPr/>
        </p:nvSpPr>
        <p:spPr>
          <a:xfrm>
            <a:off x="0" y="11596"/>
            <a:ext cx="9144000" cy="724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Misconduct: </a:t>
            </a:r>
            <a:r>
              <a:rPr lang="en-GB" sz="4000" b="1" dirty="0">
                <a:solidFill>
                  <a:srgbClr val="0070C0"/>
                </a:solidFill>
                <a:latin typeface="Calibri" panose="020F0502020204030204" pitchFamily="34" charset="0"/>
                <a:cs typeface="Calibri" panose="020F0502020204030204" pitchFamily="34" charset="0"/>
              </a:rPr>
              <a:t>How?</a:t>
            </a:r>
          </a:p>
        </p:txBody>
      </p:sp>
      <p:pic>
        <p:nvPicPr>
          <p:cNvPr id="2" name="Picture 1">
            <a:extLst>
              <a:ext uri="{FF2B5EF4-FFF2-40B4-BE49-F238E27FC236}">
                <a16:creationId xmlns:a16="http://schemas.microsoft.com/office/drawing/2014/main" id="{F5401CD9-1633-46E9-92F0-7266D4327DBB}"/>
              </a:ext>
            </a:extLst>
          </p:cNvPr>
          <p:cNvPicPr>
            <a:picLocks noChangeAspect="1"/>
          </p:cNvPicPr>
          <p:nvPr/>
        </p:nvPicPr>
        <p:blipFill>
          <a:blip r:embed="rId5"/>
          <a:stretch>
            <a:fillRect/>
          </a:stretch>
        </p:blipFill>
        <p:spPr>
          <a:xfrm>
            <a:off x="5476267" y="2574841"/>
            <a:ext cx="3461596" cy="2340306"/>
          </a:xfrm>
          <a:prstGeom prst="rect">
            <a:avLst/>
          </a:prstGeom>
        </p:spPr>
      </p:pic>
      <p:sp>
        <p:nvSpPr>
          <p:cNvPr id="12" name="TextBox 11">
            <a:extLst>
              <a:ext uri="{FF2B5EF4-FFF2-40B4-BE49-F238E27FC236}">
                <a16:creationId xmlns:a16="http://schemas.microsoft.com/office/drawing/2014/main" id="{BD9EEC86-2893-4723-8FFC-E4D1BDEE03C9}"/>
              </a:ext>
            </a:extLst>
          </p:cNvPr>
          <p:cNvSpPr txBox="1"/>
          <p:nvPr/>
        </p:nvSpPr>
        <p:spPr>
          <a:xfrm>
            <a:off x="2061899" y="2574841"/>
            <a:ext cx="3406702" cy="2308324"/>
          </a:xfrm>
          <a:prstGeom prst="rect">
            <a:avLst/>
          </a:prstGeom>
          <a:noFill/>
        </p:spPr>
        <p:txBody>
          <a:bodyPr wrap="none" rtlCol="0">
            <a:spAutoFit/>
          </a:bodyPr>
          <a:lstStyle/>
          <a:p>
            <a:pPr lvl="2"/>
            <a:r>
              <a:rPr lang="en-GB" sz="1800" dirty="0">
                <a:solidFill>
                  <a:srgbClr val="C00000"/>
                </a:solidFill>
                <a:latin typeface="Calibri" panose="020F0502020204030204" pitchFamily="34" charset="0"/>
                <a:cs typeface="Calibri" panose="020F0502020204030204" pitchFamily="34" charset="0"/>
              </a:rPr>
              <a:t>Plagiarism</a:t>
            </a:r>
          </a:p>
          <a:p>
            <a:r>
              <a:rPr lang="en-GB" sz="1800" dirty="0">
                <a:solidFill>
                  <a:srgbClr val="C00000"/>
                </a:solidFill>
                <a:latin typeface="Calibri" panose="020F0502020204030204" pitchFamily="34" charset="0"/>
                <a:cs typeface="Calibri" panose="020F0502020204030204" pitchFamily="34" charset="0"/>
              </a:rPr>
              <a:t>Fabrication and falsification</a:t>
            </a:r>
          </a:p>
          <a:p>
            <a:r>
              <a:rPr lang="en-GB" sz="1800" dirty="0">
                <a:solidFill>
                  <a:srgbClr val="C00000"/>
                </a:solidFill>
                <a:latin typeface="Calibri" panose="020F0502020204030204" pitchFamily="34" charset="0"/>
                <a:cs typeface="Calibri" panose="020F0502020204030204" pitchFamily="34" charset="0"/>
              </a:rPr>
              <a:t>Inappropriate image manipulation</a:t>
            </a:r>
          </a:p>
          <a:p>
            <a:r>
              <a:rPr lang="en-GB" sz="1800" dirty="0">
                <a:solidFill>
                  <a:srgbClr val="C00000"/>
                </a:solidFill>
                <a:latin typeface="Calibri" panose="020F0502020204030204" pitchFamily="34" charset="0"/>
                <a:cs typeface="Calibri" panose="020F0502020204030204" pitchFamily="34" charset="0"/>
              </a:rPr>
              <a:t>Non-publication of data</a:t>
            </a:r>
          </a:p>
          <a:p>
            <a:r>
              <a:rPr lang="en-GB" sz="1800" dirty="0">
                <a:solidFill>
                  <a:srgbClr val="C00000"/>
                </a:solidFill>
                <a:latin typeface="Calibri" panose="020F0502020204030204" pitchFamily="34" charset="0"/>
                <a:cs typeface="Calibri" panose="020F0502020204030204" pitchFamily="34" charset="0"/>
              </a:rPr>
              <a:t>Faulty data-gathering procedures</a:t>
            </a:r>
          </a:p>
          <a:p>
            <a:r>
              <a:rPr lang="en-GB" sz="1800" dirty="0">
                <a:solidFill>
                  <a:srgbClr val="C00000"/>
                </a:solidFill>
                <a:latin typeface="Calibri" panose="020F0502020204030204" pitchFamily="34" charset="0"/>
                <a:cs typeface="Calibri" panose="020F0502020204030204" pitchFamily="34" charset="0"/>
              </a:rPr>
              <a:t>Poor data storage and retention</a:t>
            </a:r>
          </a:p>
          <a:p>
            <a:r>
              <a:rPr lang="en-GB" sz="1800" dirty="0">
                <a:solidFill>
                  <a:srgbClr val="C00000"/>
                </a:solidFill>
                <a:latin typeface="Calibri" panose="020F0502020204030204" pitchFamily="34" charset="0"/>
                <a:cs typeface="Calibri" panose="020F0502020204030204" pitchFamily="34" charset="0"/>
              </a:rPr>
              <a:t>Misleading authorship</a:t>
            </a:r>
          </a:p>
          <a:p>
            <a:r>
              <a:rPr lang="en-GB" sz="1800" dirty="0">
                <a:solidFill>
                  <a:srgbClr val="C00000"/>
                </a:solidFill>
                <a:latin typeface="Calibri" panose="020F0502020204030204" pitchFamily="34" charset="0"/>
                <a:cs typeface="Calibri" panose="020F0502020204030204" pitchFamily="34" charset="0"/>
              </a:rPr>
              <a:t>Sneaky publication practices</a:t>
            </a:r>
          </a:p>
        </p:txBody>
      </p:sp>
    </p:spTree>
    <p:extLst>
      <p:ext uri="{BB962C8B-B14F-4D97-AF65-F5344CB8AC3E}">
        <p14:creationId xmlns:p14="http://schemas.microsoft.com/office/powerpoint/2010/main" val="248824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20945EC-269F-4A7F-891D-BC82BD83368E}"/>
              </a:ext>
            </a:extLst>
          </p:cNvPr>
          <p:cNvSpPr/>
          <p:nvPr/>
        </p:nvSpPr>
        <p:spPr>
          <a:xfrm>
            <a:off x="-41084" y="4881890"/>
            <a:ext cx="3496470" cy="261610"/>
          </a:xfrm>
          <a:prstGeom prst="rect">
            <a:avLst/>
          </a:prstGeom>
        </p:spPr>
        <p:txBody>
          <a:bodyPr wrap="none">
            <a:spAutoFit/>
          </a:bodyPr>
          <a:lstStyle/>
          <a:p>
            <a:r>
              <a:rPr lang="en-GB" sz="1100" dirty="0"/>
              <a:t>https://www.nature.com/articles/d41586-018-05145-6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624" y="2971339"/>
            <a:ext cx="1160074" cy="1159878"/>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9340" t="39428" r="9516" b="17095"/>
          <a:stretch/>
        </p:blipFill>
        <p:spPr>
          <a:xfrm>
            <a:off x="1828111" y="670687"/>
            <a:ext cx="633727" cy="339546"/>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7151" y="1368168"/>
            <a:ext cx="761637" cy="1015516"/>
          </a:xfrm>
          <a:prstGeom prst="rect">
            <a:avLst/>
          </a:prstGeom>
        </p:spPr>
      </p:pic>
      <p:sp>
        <p:nvSpPr>
          <p:cNvPr id="3" name="Rectangle 2"/>
          <p:cNvSpPr/>
          <p:nvPr/>
        </p:nvSpPr>
        <p:spPr>
          <a:xfrm>
            <a:off x="1948943" y="806429"/>
            <a:ext cx="1529586" cy="523220"/>
          </a:xfrm>
          <a:prstGeom prst="rect">
            <a:avLst/>
          </a:prstGeom>
        </p:spPr>
        <p:txBody>
          <a:bodyPr wrap="none">
            <a:spAutoFit/>
          </a:bodyPr>
          <a:lstStyle/>
          <a:p>
            <a:r>
              <a:rPr lang="en-GB" sz="2800" b="1" dirty="0">
                <a:solidFill>
                  <a:srgbClr val="FF0000"/>
                </a:solidFill>
                <a:latin typeface="+mn-lt"/>
              </a:rPr>
              <a:t>T</a:t>
            </a:r>
            <a:r>
              <a:rPr lang="en-GB" sz="2000" dirty="0">
                <a:latin typeface="+mn-lt"/>
              </a:rPr>
              <a:t>emptation</a:t>
            </a:r>
          </a:p>
        </p:txBody>
      </p:sp>
      <p:sp>
        <p:nvSpPr>
          <p:cNvPr id="5" name="Rectangle 4"/>
          <p:cNvSpPr/>
          <p:nvPr/>
        </p:nvSpPr>
        <p:spPr>
          <a:xfrm>
            <a:off x="2299314" y="1335909"/>
            <a:ext cx="1943161" cy="523220"/>
          </a:xfrm>
          <a:prstGeom prst="rect">
            <a:avLst/>
          </a:prstGeom>
        </p:spPr>
        <p:txBody>
          <a:bodyPr wrap="none">
            <a:spAutoFit/>
          </a:bodyPr>
          <a:lstStyle/>
          <a:p>
            <a:r>
              <a:rPr lang="en-GB" sz="2800" b="1" dirty="0">
                <a:solidFill>
                  <a:srgbClr val="FF0000"/>
                </a:solidFill>
              </a:rPr>
              <a:t>R</a:t>
            </a:r>
            <a:r>
              <a:rPr lang="en-GB" sz="2000" dirty="0"/>
              <a:t>ationalization</a:t>
            </a:r>
          </a:p>
        </p:txBody>
      </p:sp>
      <p:sp>
        <p:nvSpPr>
          <p:cNvPr id="8" name="Rectangle 7"/>
          <p:cNvSpPr/>
          <p:nvPr/>
        </p:nvSpPr>
        <p:spPr>
          <a:xfrm>
            <a:off x="2711755" y="1799751"/>
            <a:ext cx="1271502" cy="523220"/>
          </a:xfrm>
          <a:prstGeom prst="rect">
            <a:avLst/>
          </a:prstGeom>
        </p:spPr>
        <p:txBody>
          <a:bodyPr wrap="none">
            <a:spAutoFit/>
          </a:bodyPr>
          <a:lstStyle/>
          <a:p>
            <a:r>
              <a:rPr lang="en-GB" sz="2800" b="1" dirty="0">
                <a:solidFill>
                  <a:srgbClr val="FF0000"/>
                </a:solidFill>
              </a:rPr>
              <a:t>A</a:t>
            </a:r>
            <a:r>
              <a:rPr lang="en-GB" sz="2000" dirty="0"/>
              <a:t>mbition</a:t>
            </a:r>
          </a:p>
        </p:txBody>
      </p:sp>
      <p:sp>
        <p:nvSpPr>
          <p:cNvPr id="9" name="Rectangle 8"/>
          <p:cNvSpPr/>
          <p:nvPr/>
        </p:nvSpPr>
        <p:spPr>
          <a:xfrm>
            <a:off x="2988482" y="2266506"/>
            <a:ext cx="3666388" cy="523220"/>
          </a:xfrm>
          <a:prstGeom prst="rect">
            <a:avLst/>
          </a:prstGeom>
        </p:spPr>
        <p:txBody>
          <a:bodyPr wrap="none">
            <a:spAutoFit/>
          </a:bodyPr>
          <a:lstStyle/>
          <a:p>
            <a:r>
              <a:rPr lang="en-GB" sz="2800" b="1" dirty="0">
                <a:solidFill>
                  <a:srgbClr val="FF0000"/>
                </a:solidFill>
              </a:rPr>
              <a:t>G</a:t>
            </a:r>
            <a:r>
              <a:rPr lang="en-GB" sz="2000" dirty="0"/>
              <a:t>roup and authority pressure </a:t>
            </a:r>
          </a:p>
        </p:txBody>
      </p:sp>
      <p:grpSp>
        <p:nvGrpSpPr>
          <p:cNvPr id="40" name="Group 39"/>
          <p:cNvGrpSpPr/>
          <p:nvPr/>
        </p:nvGrpSpPr>
        <p:grpSpPr>
          <a:xfrm>
            <a:off x="2518189" y="2448142"/>
            <a:ext cx="544208" cy="544208"/>
            <a:chOff x="4481598" y="3449370"/>
            <a:chExt cx="914400" cy="914400"/>
          </a:xfrm>
        </p:grpSpPr>
        <p:sp>
          <p:nvSpPr>
            <p:cNvPr id="13" name="Oval 12"/>
            <p:cNvSpPr/>
            <p:nvPr/>
          </p:nvSpPr>
          <p:spPr>
            <a:xfrm>
              <a:off x="4481598" y="3449370"/>
              <a:ext cx="914400" cy="914400"/>
            </a:xfrm>
            <a:prstGeom prst="ellipse">
              <a:avLst/>
            </a:prstGeom>
            <a:solidFill>
              <a:schemeClr val="bg1">
                <a:lumMod val="75000"/>
              </a:schemeClr>
            </a:solidFill>
            <a:ln w="285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4579340" y="3552777"/>
              <a:ext cx="707665" cy="707665"/>
            </a:xfrm>
            <a:prstGeom prst="ellipse">
              <a:avLst/>
            </a:prstGeom>
            <a:solidFill>
              <a:schemeClr val="bg1"/>
            </a:solid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p:cNvGrpSpPr/>
            <p:nvPr/>
          </p:nvGrpSpPr>
          <p:grpSpPr>
            <a:xfrm>
              <a:off x="4644672" y="3618069"/>
              <a:ext cx="577114" cy="577820"/>
              <a:chOff x="4644672" y="3618069"/>
              <a:chExt cx="577114" cy="577820"/>
            </a:xfrm>
          </p:grpSpPr>
          <p:sp>
            <p:nvSpPr>
              <p:cNvPr id="14" name="Block Arc 13"/>
              <p:cNvSpPr/>
              <p:nvPr/>
            </p:nvSpPr>
            <p:spPr>
              <a:xfrm>
                <a:off x="4644672" y="3618069"/>
                <a:ext cx="577002" cy="577002"/>
              </a:xfrm>
              <a:prstGeom prst="blockArc">
                <a:avLst>
                  <a:gd name="adj1" fmla="val 7791019"/>
                  <a:gd name="adj2" fmla="val 3245183"/>
                  <a:gd name="adj3" fmla="val 20753"/>
                </a:avLst>
              </a:prstGeom>
              <a:solidFill>
                <a:srgbClr val="FFC000"/>
              </a:solidFill>
              <a:ln w="9525">
                <a:solidFill>
                  <a:srgbClr val="0F2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Block Arc 35"/>
              <p:cNvSpPr/>
              <p:nvPr/>
            </p:nvSpPr>
            <p:spPr>
              <a:xfrm>
                <a:off x="4644672" y="3618887"/>
                <a:ext cx="577002" cy="577002"/>
              </a:xfrm>
              <a:prstGeom prst="blockArc">
                <a:avLst>
                  <a:gd name="adj1" fmla="val 18682610"/>
                  <a:gd name="adj2" fmla="val 3245183"/>
                  <a:gd name="adj3" fmla="val 20753"/>
                </a:avLst>
              </a:prstGeom>
              <a:solidFill>
                <a:srgbClr val="FF0000"/>
              </a:solidFill>
              <a:ln w="9525">
                <a:solidFill>
                  <a:srgbClr val="0F2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Block Arc 36"/>
              <p:cNvSpPr/>
              <p:nvPr/>
            </p:nvSpPr>
            <p:spPr>
              <a:xfrm flipH="1">
                <a:off x="4644784" y="3618069"/>
                <a:ext cx="577002" cy="577002"/>
              </a:xfrm>
              <a:prstGeom prst="blockArc">
                <a:avLst>
                  <a:gd name="adj1" fmla="val 18682610"/>
                  <a:gd name="adj2" fmla="val 3245183"/>
                  <a:gd name="adj3" fmla="val 20753"/>
                </a:avLst>
              </a:prstGeom>
              <a:solidFill>
                <a:srgbClr val="92D050"/>
              </a:solidFill>
              <a:ln w="9525">
                <a:solidFill>
                  <a:srgbClr val="0F2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8" name="Group 37"/>
            <p:cNvGrpSpPr/>
            <p:nvPr/>
          </p:nvGrpSpPr>
          <p:grpSpPr>
            <a:xfrm>
              <a:off x="4804743" y="3852570"/>
              <a:ext cx="309225" cy="108000"/>
              <a:chOff x="4804743" y="3852570"/>
              <a:chExt cx="309225" cy="108000"/>
            </a:xfrm>
          </p:grpSpPr>
          <p:sp>
            <p:nvSpPr>
              <p:cNvPr id="26" name="Oval 25"/>
              <p:cNvSpPr/>
              <p:nvPr/>
            </p:nvSpPr>
            <p:spPr>
              <a:xfrm>
                <a:off x="4875528" y="3852570"/>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p:cNvSpPr/>
              <p:nvPr/>
            </p:nvSpPr>
            <p:spPr>
              <a:xfrm rot="3328165">
                <a:off x="4936496" y="3733922"/>
                <a:ext cx="45719" cy="3092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t="20528" b="21995"/>
          <a:stretch/>
        </p:blipFill>
        <p:spPr>
          <a:xfrm rot="1800000">
            <a:off x="4580617" y="2730522"/>
            <a:ext cx="644199" cy="370261"/>
          </a:xfrm>
          <a:prstGeom prst="rect">
            <a:avLst/>
          </a:prstGeom>
        </p:spPr>
      </p:pic>
      <p:sp>
        <p:nvSpPr>
          <p:cNvPr id="44" name="Rectangle 43"/>
          <p:cNvSpPr/>
          <p:nvPr/>
        </p:nvSpPr>
        <p:spPr>
          <a:xfrm>
            <a:off x="3370444" y="2772882"/>
            <a:ext cx="1534394" cy="523220"/>
          </a:xfrm>
          <a:prstGeom prst="rect">
            <a:avLst/>
          </a:prstGeom>
        </p:spPr>
        <p:txBody>
          <a:bodyPr wrap="none">
            <a:spAutoFit/>
          </a:bodyPr>
          <a:lstStyle/>
          <a:p>
            <a:r>
              <a:rPr lang="en-GB" sz="2800" b="1" dirty="0">
                <a:solidFill>
                  <a:srgbClr val="FF0000"/>
                </a:solidFill>
              </a:rPr>
              <a:t>E</a:t>
            </a:r>
            <a:r>
              <a:rPr lang="en-GB" sz="2000" dirty="0"/>
              <a:t>ntitlement</a:t>
            </a: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3243" y="3360256"/>
            <a:ext cx="547193" cy="547193"/>
          </a:xfrm>
          <a:prstGeom prst="rect">
            <a:avLst/>
          </a:prstGeom>
        </p:spPr>
      </p:pic>
      <p:sp>
        <p:nvSpPr>
          <p:cNvPr id="47" name="Rectangle 46"/>
          <p:cNvSpPr/>
          <p:nvPr/>
        </p:nvSpPr>
        <p:spPr>
          <a:xfrm>
            <a:off x="3699355" y="3228887"/>
            <a:ext cx="1414170" cy="523220"/>
          </a:xfrm>
          <a:prstGeom prst="rect">
            <a:avLst/>
          </a:prstGeom>
        </p:spPr>
        <p:txBody>
          <a:bodyPr wrap="none">
            <a:spAutoFit/>
          </a:bodyPr>
          <a:lstStyle/>
          <a:p>
            <a:r>
              <a:rPr lang="en-GB" sz="2800" b="1" dirty="0">
                <a:solidFill>
                  <a:srgbClr val="FF0000"/>
                </a:solidFill>
              </a:rPr>
              <a:t>D</a:t>
            </a:r>
            <a:r>
              <a:rPr lang="en-GB" sz="2000" dirty="0"/>
              <a:t>eception</a:t>
            </a:r>
          </a:p>
        </p:txBody>
      </p:sp>
      <p:sp>
        <p:nvSpPr>
          <p:cNvPr id="48" name="Rectangle 47"/>
          <p:cNvSpPr/>
          <p:nvPr/>
        </p:nvSpPr>
        <p:spPr>
          <a:xfrm>
            <a:off x="4132742" y="3723675"/>
            <a:ext cx="2021707" cy="523220"/>
          </a:xfrm>
          <a:prstGeom prst="rect">
            <a:avLst/>
          </a:prstGeom>
        </p:spPr>
        <p:txBody>
          <a:bodyPr wrap="none">
            <a:spAutoFit/>
          </a:bodyPr>
          <a:lstStyle/>
          <a:p>
            <a:r>
              <a:rPr lang="en-GB" sz="2800" b="1" dirty="0">
                <a:solidFill>
                  <a:srgbClr val="FF0000"/>
                </a:solidFill>
              </a:rPr>
              <a:t>I</a:t>
            </a:r>
            <a:r>
              <a:rPr lang="en-GB" sz="2000" dirty="0"/>
              <a:t>ncrementalism </a:t>
            </a:r>
          </a:p>
        </p:txBody>
      </p:sp>
      <p:sp>
        <p:nvSpPr>
          <p:cNvPr id="49" name="Rectangle 48"/>
          <p:cNvSpPr/>
          <p:nvPr/>
        </p:nvSpPr>
        <p:spPr>
          <a:xfrm>
            <a:off x="4442286" y="4194034"/>
            <a:ext cx="2130711" cy="523220"/>
          </a:xfrm>
          <a:prstGeom prst="rect">
            <a:avLst/>
          </a:prstGeom>
        </p:spPr>
        <p:txBody>
          <a:bodyPr wrap="none">
            <a:spAutoFit/>
          </a:bodyPr>
          <a:lstStyle/>
          <a:p>
            <a:r>
              <a:rPr lang="en-GB" sz="2800" b="1" dirty="0">
                <a:solidFill>
                  <a:srgbClr val="FF0000"/>
                </a:solidFill>
              </a:rPr>
              <a:t>E</a:t>
            </a:r>
            <a:r>
              <a:rPr lang="en-GB" sz="2000" dirty="0"/>
              <a:t>mbarrassment </a:t>
            </a:r>
          </a:p>
        </p:txBody>
      </p:sp>
      <p:sp>
        <p:nvSpPr>
          <p:cNvPr id="50" name="Rectangle 49"/>
          <p:cNvSpPr/>
          <p:nvPr/>
        </p:nvSpPr>
        <p:spPr>
          <a:xfrm>
            <a:off x="4759770" y="4673681"/>
            <a:ext cx="2247883" cy="523220"/>
          </a:xfrm>
          <a:prstGeom prst="rect">
            <a:avLst/>
          </a:prstGeom>
        </p:spPr>
        <p:txBody>
          <a:bodyPr wrap="square">
            <a:spAutoFit/>
          </a:bodyPr>
          <a:lstStyle/>
          <a:p>
            <a:r>
              <a:rPr lang="en-GB" sz="2800" b="1" dirty="0">
                <a:solidFill>
                  <a:srgbClr val="FF0000"/>
                </a:solidFill>
              </a:rPr>
              <a:t>S</a:t>
            </a:r>
            <a:r>
              <a:rPr lang="en-GB" sz="2000" dirty="0"/>
              <a:t>tupid systems</a:t>
            </a:r>
          </a:p>
        </p:txBody>
      </p:sp>
      <p:pic>
        <p:nvPicPr>
          <p:cNvPr id="53" name="Picture 52"/>
          <p:cNvPicPr>
            <a:picLocks noChangeAspect="1"/>
          </p:cNvPicPr>
          <p:nvPr/>
        </p:nvPicPr>
        <p:blipFill rotWithShape="1">
          <a:blip r:embed="rId8">
            <a:extLst>
              <a:ext uri="{28A0092B-C50C-407E-A947-70E740481C1C}">
                <a14:useLocalDpi xmlns:a14="http://schemas.microsoft.com/office/drawing/2010/main" val="0"/>
              </a:ext>
            </a:extLst>
          </a:blip>
          <a:srcRect t="11941"/>
          <a:stretch/>
        </p:blipFill>
        <p:spPr>
          <a:xfrm>
            <a:off x="6736296" y="4214650"/>
            <a:ext cx="1456485" cy="904985"/>
          </a:xfrm>
          <a:prstGeom prst="rect">
            <a:avLst/>
          </a:prstGeom>
        </p:spPr>
      </p:pic>
      <p:pic>
        <p:nvPicPr>
          <p:cNvPr id="54" name="Picture 5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3759" y="1249928"/>
            <a:ext cx="1298174" cy="1027820"/>
          </a:xfrm>
          <a:prstGeom prst="rect">
            <a:avLst/>
          </a:prstGeom>
        </p:spPr>
      </p:pic>
      <p:pic>
        <p:nvPicPr>
          <p:cNvPr id="59" name="Picture 58"/>
          <p:cNvPicPr>
            <a:picLocks noChangeAspect="1"/>
          </p:cNvPicPr>
          <p:nvPr/>
        </p:nvPicPr>
        <p:blipFill>
          <a:blip r:embed="rId10"/>
          <a:stretch>
            <a:fillRect/>
          </a:stretch>
        </p:blipFill>
        <p:spPr>
          <a:xfrm>
            <a:off x="3737540" y="4329669"/>
            <a:ext cx="788613" cy="517708"/>
          </a:xfrm>
          <a:prstGeom prst="rect">
            <a:avLst/>
          </a:prstGeom>
        </p:spPr>
      </p:pic>
      <p:pic>
        <p:nvPicPr>
          <p:cNvPr id="32" name="Picture 31">
            <a:extLst>
              <a:ext uri="{FF2B5EF4-FFF2-40B4-BE49-F238E27FC236}">
                <a16:creationId xmlns:a16="http://schemas.microsoft.com/office/drawing/2014/main" id="{8D564EF1-F01E-423A-8D26-74C284BD6B24}"/>
              </a:ext>
            </a:extLst>
          </p:cNvPr>
          <p:cNvPicPr>
            <a:picLocks noChangeAspect="1"/>
          </p:cNvPicPr>
          <p:nvPr/>
        </p:nvPicPr>
        <p:blipFill>
          <a:blip r:embed="rId11"/>
          <a:stretch>
            <a:fillRect/>
          </a:stretch>
        </p:blipFill>
        <p:spPr>
          <a:xfrm>
            <a:off x="7741053" y="806429"/>
            <a:ext cx="1116524" cy="1310055"/>
          </a:xfrm>
          <a:prstGeom prst="rect">
            <a:avLst/>
          </a:prstGeom>
        </p:spPr>
      </p:pic>
      <p:sp>
        <p:nvSpPr>
          <p:cNvPr id="33" name="Rectangle 32">
            <a:extLst>
              <a:ext uri="{FF2B5EF4-FFF2-40B4-BE49-F238E27FC236}">
                <a16:creationId xmlns:a16="http://schemas.microsoft.com/office/drawing/2014/main" id="{CE3953C7-7ED0-45CB-B0DA-BBDD495126FA}"/>
              </a:ext>
            </a:extLst>
          </p:cNvPr>
          <p:cNvSpPr/>
          <p:nvPr/>
        </p:nvSpPr>
        <p:spPr>
          <a:xfrm>
            <a:off x="7620288" y="2070357"/>
            <a:ext cx="1545951" cy="307777"/>
          </a:xfrm>
          <a:prstGeom prst="rect">
            <a:avLst/>
          </a:prstGeom>
        </p:spPr>
        <p:txBody>
          <a:bodyPr wrap="square">
            <a:spAutoFit/>
          </a:bodyPr>
          <a:lstStyle/>
          <a:p>
            <a:r>
              <a:rPr lang="en-GB" dirty="0"/>
              <a:t>Tina </a:t>
            </a:r>
            <a:r>
              <a:rPr lang="en-GB" dirty="0" err="1"/>
              <a:t>Gunsalus</a:t>
            </a:r>
            <a:endParaRPr lang="en-GB" dirty="0"/>
          </a:p>
        </p:txBody>
      </p:sp>
      <p:sp>
        <p:nvSpPr>
          <p:cNvPr id="35" name="Google Shape;135;p26">
            <a:extLst>
              <a:ext uri="{FF2B5EF4-FFF2-40B4-BE49-F238E27FC236}">
                <a16:creationId xmlns:a16="http://schemas.microsoft.com/office/drawing/2014/main" id="{BCC71661-212E-4159-B60F-4E9C67CB82DD}"/>
              </a:ext>
            </a:extLst>
          </p:cNvPr>
          <p:cNvSpPr txBox="1">
            <a:spLocks/>
          </p:cNvSpPr>
          <p:nvPr/>
        </p:nvSpPr>
        <p:spPr>
          <a:xfrm>
            <a:off x="0" y="11596"/>
            <a:ext cx="9144000" cy="724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Misconduct: </a:t>
            </a:r>
            <a:r>
              <a:rPr lang="en-GB" sz="4000" b="1" dirty="0">
                <a:solidFill>
                  <a:srgbClr val="0070C0"/>
                </a:solidFill>
                <a:latin typeface="Calibri" panose="020F0502020204030204" pitchFamily="34" charset="0"/>
                <a:cs typeface="Calibri" panose="020F0502020204030204" pitchFamily="34" charset="0"/>
              </a:rPr>
              <a:t>Why?</a:t>
            </a:r>
          </a:p>
        </p:txBody>
      </p:sp>
      <p:sp>
        <p:nvSpPr>
          <p:cNvPr id="41" name="Rounded Rectangle 4">
            <a:extLst>
              <a:ext uri="{FF2B5EF4-FFF2-40B4-BE49-F238E27FC236}">
                <a16:creationId xmlns:a16="http://schemas.microsoft.com/office/drawing/2014/main" id="{33B97E92-E577-4DDD-ABB8-19D0277EFF9E}"/>
              </a:ext>
            </a:extLst>
          </p:cNvPr>
          <p:cNvSpPr/>
          <p:nvPr/>
        </p:nvSpPr>
        <p:spPr>
          <a:xfrm>
            <a:off x="54000" y="518676"/>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3" name="Rectangle 42">
            <a:extLst>
              <a:ext uri="{FF2B5EF4-FFF2-40B4-BE49-F238E27FC236}">
                <a16:creationId xmlns:a16="http://schemas.microsoft.com/office/drawing/2014/main" id="{C279D667-CDAB-42D5-8FA7-5B7950D379DE}"/>
              </a:ext>
            </a:extLst>
          </p:cNvPr>
          <p:cNvSpPr/>
          <p:nvPr/>
        </p:nvSpPr>
        <p:spPr>
          <a:xfrm>
            <a:off x="63592" y="549061"/>
            <a:ext cx="1544249" cy="4278094"/>
          </a:xfrm>
          <a:prstGeom prst="rect">
            <a:avLst/>
          </a:prstGeom>
        </p:spPr>
        <p:txBody>
          <a:bodyPr wrap="square">
            <a:spAutoFit/>
          </a:bodyPr>
          <a:lstStyle/>
          <a:p>
            <a:r>
              <a:rPr lang="en-GB" sz="1600" b="1" dirty="0">
                <a:solidFill>
                  <a:srgbClr val="C0000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C00000"/>
                </a:solidFill>
                <a:latin typeface="Calibri" panose="020F0502020204030204" pitchFamily="34" charset="0"/>
                <a:cs typeface="Calibri" panose="020F0502020204030204" pitchFamily="34" charset="0"/>
              </a:rPr>
              <a:t>Collegiality</a:t>
            </a:r>
          </a:p>
          <a:p>
            <a:r>
              <a:rPr lang="en-GB" sz="1600" b="1" dirty="0">
                <a:solidFill>
                  <a:srgbClr val="C00000"/>
                </a:solidFill>
                <a:latin typeface="Calibri" panose="020F0502020204030204" pitchFamily="34" charset="0"/>
                <a:cs typeface="Calibri" panose="020F0502020204030204" pitchFamily="34" charset="0"/>
              </a:rPr>
              <a:t>Cooperation</a:t>
            </a:r>
          </a:p>
          <a:p>
            <a:r>
              <a:rPr lang="en-GB" sz="1600" b="1" dirty="0">
                <a:solidFill>
                  <a:srgbClr val="C00000"/>
                </a:solidFill>
                <a:latin typeface="Calibri" panose="020F0502020204030204" pitchFamily="34" charset="0"/>
                <a:cs typeface="Calibri" panose="020F0502020204030204" pitchFamily="34" charset="0"/>
              </a:rPr>
              <a:t>Ethics</a:t>
            </a:r>
          </a:p>
          <a:p>
            <a:r>
              <a:rPr lang="en-GB" sz="1600" b="1" dirty="0">
                <a:solidFill>
                  <a:srgbClr val="C00000"/>
                </a:solidFill>
                <a:latin typeface="Calibri" panose="020F0502020204030204" pitchFamily="34" charset="0"/>
                <a:cs typeface="Calibri" panose="020F0502020204030204" pitchFamily="34" charset="0"/>
              </a:rPr>
              <a:t>Fair</a:t>
            </a:r>
          </a:p>
          <a:p>
            <a:r>
              <a:rPr lang="en-GB" sz="1600" b="1" dirty="0">
                <a:solidFill>
                  <a:srgbClr val="C0000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C00000"/>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C00000"/>
                </a:solidFill>
                <a:latin typeface="Calibri" panose="020F0502020204030204" pitchFamily="34" charset="0"/>
                <a:cs typeface="Calibri" panose="020F0502020204030204" pitchFamily="34" charset="0"/>
              </a:rPr>
              <a:t>Respect</a:t>
            </a:r>
          </a:p>
          <a:p>
            <a:r>
              <a:rPr lang="en-GB" sz="1600" b="1" dirty="0">
                <a:solidFill>
                  <a:srgbClr val="C0000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b="1" dirty="0">
                <a:solidFill>
                  <a:srgbClr val="C00000"/>
                </a:solidFill>
                <a:latin typeface="Calibri" panose="020F0502020204030204" pitchFamily="34" charset="0"/>
                <a:cs typeface="Calibri" panose="020F0502020204030204" pitchFamily="34" charset="0"/>
              </a:rPr>
              <a:t>Transparency</a:t>
            </a:r>
          </a:p>
        </p:txBody>
      </p:sp>
      <p:sp>
        <p:nvSpPr>
          <p:cNvPr id="2" name="Rectangle 1">
            <a:extLst>
              <a:ext uri="{FF2B5EF4-FFF2-40B4-BE49-F238E27FC236}">
                <a16:creationId xmlns:a16="http://schemas.microsoft.com/office/drawing/2014/main" id="{6C0E303D-5AAA-4C6F-B39F-073CC5BED0D0}"/>
              </a:ext>
            </a:extLst>
          </p:cNvPr>
          <p:cNvSpPr/>
          <p:nvPr/>
        </p:nvSpPr>
        <p:spPr>
          <a:xfrm>
            <a:off x="2240040" y="1010233"/>
            <a:ext cx="1130403" cy="261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06954F2D-437F-4226-ADF5-993F888130A6}"/>
              </a:ext>
            </a:extLst>
          </p:cNvPr>
          <p:cNvSpPr/>
          <p:nvPr/>
        </p:nvSpPr>
        <p:spPr>
          <a:xfrm>
            <a:off x="2648041" y="1469300"/>
            <a:ext cx="1484701" cy="316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9E2186A-DAD4-4AEF-AD26-17AC6D5F1FBB}"/>
              </a:ext>
            </a:extLst>
          </p:cNvPr>
          <p:cNvSpPr/>
          <p:nvPr/>
        </p:nvSpPr>
        <p:spPr>
          <a:xfrm>
            <a:off x="3062398" y="1997588"/>
            <a:ext cx="871770" cy="23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FD84BF2D-D0F6-404F-98D9-60663544E80A}"/>
              </a:ext>
            </a:extLst>
          </p:cNvPr>
          <p:cNvSpPr/>
          <p:nvPr/>
        </p:nvSpPr>
        <p:spPr>
          <a:xfrm>
            <a:off x="3363977" y="2448142"/>
            <a:ext cx="3127072" cy="27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6BCAACFE-69AC-48AD-8280-FA24F7447C77}"/>
              </a:ext>
            </a:extLst>
          </p:cNvPr>
          <p:cNvSpPr/>
          <p:nvPr/>
        </p:nvSpPr>
        <p:spPr>
          <a:xfrm>
            <a:off x="3699354" y="2941106"/>
            <a:ext cx="1205483" cy="240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0BA7A2DF-61AF-45F9-B1BF-A40887CCA0CD}"/>
              </a:ext>
            </a:extLst>
          </p:cNvPr>
          <p:cNvSpPr/>
          <p:nvPr/>
        </p:nvSpPr>
        <p:spPr>
          <a:xfrm>
            <a:off x="4049383" y="3388410"/>
            <a:ext cx="1160074" cy="315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CC7745D4-3C59-4A09-BF70-7B014CAE5802}"/>
              </a:ext>
            </a:extLst>
          </p:cNvPr>
          <p:cNvSpPr/>
          <p:nvPr/>
        </p:nvSpPr>
        <p:spPr>
          <a:xfrm>
            <a:off x="4312183" y="3903486"/>
            <a:ext cx="1701755" cy="242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D0D03DEB-B92F-4114-B089-BB273E1AA69A}"/>
              </a:ext>
            </a:extLst>
          </p:cNvPr>
          <p:cNvSpPr/>
          <p:nvPr/>
        </p:nvSpPr>
        <p:spPr>
          <a:xfrm>
            <a:off x="4774934" y="4398274"/>
            <a:ext cx="1701755" cy="242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046D5A25-7BED-43D1-8D44-56F7E0F3E7C3}"/>
              </a:ext>
            </a:extLst>
          </p:cNvPr>
          <p:cNvSpPr/>
          <p:nvPr/>
        </p:nvSpPr>
        <p:spPr>
          <a:xfrm>
            <a:off x="5087150" y="4826977"/>
            <a:ext cx="1569874" cy="308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207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5" grpId="0" animBg="1"/>
      <p:bldP spid="51" grpId="0" animBg="1"/>
      <p:bldP spid="52" grpId="0" animBg="1"/>
      <p:bldP spid="56" grpId="0" animBg="1"/>
      <p:bldP spid="57" grpId="0" animBg="1"/>
      <p:bldP spid="58" grpId="0" animBg="1"/>
      <p:bldP spid="60" grpId="0" animBg="1"/>
      <p:bldP spid="6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9CB4D08-AFD9-4A28-AF12-A2C91FDF7BC2}"/>
              </a:ext>
            </a:extLst>
          </p:cNvPr>
          <p:cNvGrpSpPr/>
          <p:nvPr/>
        </p:nvGrpSpPr>
        <p:grpSpPr>
          <a:xfrm>
            <a:off x="1702304" y="1414429"/>
            <a:ext cx="5729648" cy="2151642"/>
            <a:chOff x="1702304" y="1414429"/>
            <a:chExt cx="5729648" cy="2151642"/>
          </a:xfrm>
        </p:grpSpPr>
        <p:sp>
          <p:nvSpPr>
            <p:cNvPr id="12" name="Cloud 11">
              <a:extLst>
                <a:ext uri="{FF2B5EF4-FFF2-40B4-BE49-F238E27FC236}">
                  <a16:creationId xmlns:a16="http://schemas.microsoft.com/office/drawing/2014/main" id="{041A53B9-12AD-480A-9C8B-DE94E64205A8}"/>
                </a:ext>
              </a:extLst>
            </p:cNvPr>
            <p:cNvSpPr/>
            <p:nvPr/>
          </p:nvSpPr>
          <p:spPr>
            <a:xfrm>
              <a:off x="1702304" y="1414429"/>
              <a:ext cx="5729648" cy="2151642"/>
            </a:xfrm>
            <a:prstGeom prst="cloud">
              <a:avLst/>
            </a:prstGeom>
            <a:solidFill>
              <a:srgbClr val="99CCF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390BB87-9F59-47EB-B286-6ED4FC455C2B}"/>
                </a:ext>
              </a:extLst>
            </p:cNvPr>
            <p:cNvSpPr/>
            <p:nvPr/>
          </p:nvSpPr>
          <p:spPr>
            <a:xfrm>
              <a:off x="6208292" y="2490250"/>
              <a:ext cx="379448" cy="451943"/>
            </a:xfrm>
            <a:prstGeom prst="rect">
              <a:avLst/>
            </a:prstGeom>
            <a:solidFill>
              <a:srgbClr val="CCE5FF"/>
            </a:solidFill>
            <a:ln>
              <a:solidFill>
                <a:srgbClr val="CCE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Google Shape;135;p26">
            <a:extLst>
              <a:ext uri="{FF2B5EF4-FFF2-40B4-BE49-F238E27FC236}">
                <a16:creationId xmlns:a16="http://schemas.microsoft.com/office/drawing/2014/main" id="{6D28514C-F2C8-4C30-B8B3-0895F2F12823}"/>
              </a:ext>
            </a:extLst>
          </p:cNvPr>
          <p:cNvSpPr txBox="1">
            <a:spLocks/>
          </p:cNvSpPr>
          <p:nvPr/>
        </p:nvSpPr>
        <p:spPr>
          <a:xfrm>
            <a:off x="509048" y="33039"/>
            <a:ext cx="8520600" cy="737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Misconduct: </a:t>
            </a:r>
            <a:r>
              <a:rPr lang="en-GB" sz="3600" b="1" dirty="0">
                <a:solidFill>
                  <a:srgbClr val="0070C0"/>
                </a:solidFill>
                <a:latin typeface="Calibri"/>
                <a:ea typeface="Calibri"/>
                <a:cs typeface="Calibri"/>
                <a:sym typeface="Calibri"/>
              </a:rPr>
              <a:t>Spot the TRAGEDIES</a:t>
            </a:r>
            <a:endParaRPr lang="en-GB" sz="3200" dirty="0">
              <a:solidFill>
                <a:srgbClr val="0070C0"/>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A2FC88B1-40EE-478F-A4F0-83AFE878F064}"/>
              </a:ext>
            </a:extLst>
          </p:cNvPr>
          <p:cNvSpPr txBox="1"/>
          <p:nvPr/>
        </p:nvSpPr>
        <p:spPr>
          <a:xfrm>
            <a:off x="2826908" y="1726276"/>
            <a:ext cx="3480440" cy="307777"/>
          </a:xfrm>
          <a:prstGeom prst="rect">
            <a:avLst/>
          </a:prstGeom>
          <a:noFill/>
        </p:spPr>
        <p:txBody>
          <a:bodyPr wrap="none" rtlCol="0">
            <a:spAutoFit/>
          </a:bodyPr>
          <a:lstStyle/>
          <a:p>
            <a:pPr algn="ctr"/>
            <a:r>
              <a:rPr lang="en-GB" b="1" dirty="0"/>
              <a:t>A Simple Request from their Professor</a:t>
            </a:r>
          </a:p>
        </p:txBody>
      </p:sp>
      <p:sp>
        <p:nvSpPr>
          <p:cNvPr id="24" name="TextBox 23">
            <a:extLst>
              <a:ext uri="{FF2B5EF4-FFF2-40B4-BE49-F238E27FC236}">
                <a16:creationId xmlns:a16="http://schemas.microsoft.com/office/drawing/2014/main" id="{99D5C1E6-5BBC-4356-89C5-5138E036106A}"/>
              </a:ext>
            </a:extLst>
          </p:cNvPr>
          <p:cNvSpPr txBox="1"/>
          <p:nvPr/>
        </p:nvSpPr>
        <p:spPr>
          <a:xfrm>
            <a:off x="3367651" y="2307764"/>
            <a:ext cx="2321469" cy="307777"/>
          </a:xfrm>
          <a:prstGeom prst="rect">
            <a:avLst/>
          </a:prstGeom>
          <a:noFill/>
        </p:spPr>
        <p:txBody>
          <a:bodyPr wrap="none" rtlCol="0">
            <a:spAutoFit/>
          </a:bodyPr>
          <a:lstStyle/>
          <a:p>
            <a:pPr algn="ctr"/>
            <a:r>
              <a:rPr lang="en-GB" b="1" dirty="0"/>
              <a:t>A Questionable Outcome</a:t>
            </a:r>
          </a:p>
        </p:txBody>
      </p:sp>
      <p:sp>
        <p:nvSpPr>
          <p:cNvPr id="29" name="Rectangle 28">
            <a:extLst>
              <a:ext uri="{FF2B5EF4-FFF2-40B4-BE49-F238E27FC236}">
                <a16:creationId xmlns:a16="http://schemas.microsoft.com/office/drawing/2014/main" id="{4D5B5C4E-68DC-4BFC-8832-D23E9276134B}"/>
              </a:ext>
            </a:extLst>
          </p:cNvPr>
          <p:cNvSpPr/>
          <p:nvPr/>
        </p:nvSpPr>
        <p:spPr>
          <a:xfrm>
            <a:off x="2350409" y="1978271"/>
            <a:ext cx="4589718" cy="307777"/>
          </a:xfrm>
          <a:prstGeom prst="rect">
            <a:avLst/>
          </a:prstGeom>
        </p:spPr>
        <p:txBody>
          <a:bodyPr wrap="none">
            <a:spAutoFit/>
          </a:bodyPr>
          <a:lstStyle/>
          <a:p>
            <a:r>
              <a:rPr lang="en-GB" dirty="0"/>
              <a:t>Verify the numbers in a figure matched the spreadsheet</a:t>
            </a:r>
          </a:p>
        </p:txBody>
      </p:sp>
      <p:sp>
        <p:nvSpPr>
          <p:cNvPr id="2" name="Rectangle 1">
            <a:extLst>
              <a:ext uri="{FF2B5EF4-FFF2-40B4-BE49-F238E27FC236}">
                <a16:creationId xmlns:a16="http://schemas.microsoft.com/office/drawing/2014/main" id="{9D3CA056-669F-43AD-AADC-5738707F89FA}"/>
              </a:ext>
            </a:extLst>
          </p:cNvPr>
          <p:cNvSpPr/>
          <p:nvPr/>
        </p:nvSpPr>
        <p:spPr>
          <a:xfrm>
            <a:off x="404949" y="3007564"/>
            <a:ext cx="1290738" cy="338554"/>
          </a:xfrm>
          <a:prstGeom prst="rect">
            <a:avLst/>
          </a:prstGeom>
        </p:spPr>
        <p:txBody>
          <a:bodyPr wrap="none">
            <a:spAutoFit/>
          </a:bodyPr>
          <a:lstStyle/>
          <a:p>
            <a:r>
              <a:rPr lang="en-GB" sz="1600" b="1" dirty="0">
                <a:solidFill>
                  <a:srgbClr val="0070C0"/>
                </a:solidFill>
              </a:rPr>
              <a:t>Temptation</a:t>
            </a:r>
          </a:p>
        </p:txBody>
      </p:sp>
      <p:sp>
        <p:nvSpPr>
          <p:cNvPr id="3" name="Rectangle 2">
            <a:extLst>
              <a:ext uri="{FF2B5EF4-FFF2-40B4-BE49-F238E27FC236}">
                <a16:creationId xmlns:a16="http://schemas.microsoft.com/office/drawing/2014/main" id="{62CD477A-1909-4B70-A381-B6972BA5F806}"/>
              </a:ext>
            </a:extLst>
          </p:cNvPr>
          <p:cNvSpPr/>
          <p:nvPr/>
        </p:nvSpPr>
        <p:spPr>
          <a:xfrm>
            <a:off x="97172" y="2249651"/>
            <a:ext cx="1656223" cy="338554"/>
          </a:xfrm>
          <a:prstGeom prst="rect">
            <a:avLst/>
          </a:prstGeom>
        </p:spPr>
        <p:txBody>
          <a:bodyPr wrap="none">
            <a:spAutoFit/>
          </a:bodyPr>
          <a:lstStyle/>
          <a:p>
            <a:r>
              <a:rPr lang="en-GB" sz="1600" b="1" dirty="0">
                <a:solidFill>
                  <a:srgbClr val="0070C0"/>
                </a:solidFill>
              </a:rPr>
              <a:t>Rationalisation</a:t>
            </a:r>
          </a:p>
        </p:txBody>
      </p:sp>
      <p:sp>
        <p:nvSpPr>
          <p:cNvPr id="4" name="Rectangle 3">
            <a:extLst>
              <a:ext uri="{FF2B5EF4-FFF2-40B4-BE49-F238E27FC236}">
                <a16:creationId xmlns:a16="http://schemas.microsoft.com/office/drawing/2014/main" id="{709F8F5E-2FBF-4D6C-9924-840951E225F3}"/>
              </a:ext>
            </a:extLst>
          </p:cNvPr>
          <p:cNvSpPr/>
          <p:nvPr/>
        </p:nvSpPr>
        <p:spPr>
          <a:xfrm>
            <a:off x="663139" y="1538895"/>
            <a:ext cx="1074333" cy="338554"/>
          </a:xfrm>
          <a:prstGeom prst="rect">
            <a:avLst/>
          </a:prstGeom>
        </p:spPr>
        <p:txBody>
          <a:bodyPr wrap="none">
            <a:spAutoFit/>
          </a:bodyPr>
          <a:lstStyle/>
          <a:p>
            <a:r>
              <a:rPr lang="en-GB" sz="1600" b="1" dirty="0">
                <a:solidFill>
                  <a:srgbClr val="0070C0"/>
                </a:solidFill>
              </a:rPr>
              <a:t>Ambition</a:t>
            </a:r>
          </a:p>
        </p:txBody>
      </p:sp>
      <p:sp>
        <p:nvSpPr>
          <p:cNvPr id="5" name="Rectangle 4">
            <a:extLst>
              <a:ext uri="{FF2B5EF4-FFF2-40B4-BE49-F238E27FC236}">
                <a16:creationId xmlns:a16="http://schemas.microsoft.com/office/drawing/2014/main" id="{B67B487F-B8B3-4251-AB75-9C881E218C54}"/>
              </a:ext>
            </a:extLst>
          </p:cNvPr>
          <p:cNvSpPr/>
          <p:nvPr/>
        </p:nvSpPr>
        <p:spPr>
          <a:xfrm>
            <a:off x="1355620" y="1070626"/>
            <a:ext cx="3139001" cy="338554"/>
          </a:xfrm>
          <a:prstGeom prst="rect">
            <a:avLst/>
          </a:prstGeom>
        </p:spPr>
        <p:txBody>
          <a:bodyPr wrap="none">
            <a:spAutoFit/>
          </a:bodyPr>
          <a:lstStyle/>
          <a:p>
            <a:r>
              <a:rPr lang="en-GB" sz="1600" b="1" dirty="0">
                <a:solidFill>
                  <a:srgbClr val="0070C0"/>
                </a:solidFill>
              </a:rPr>
              <a:t>Group and authority pressure </a:t>
            </a:r>
          </a:p>
        </p:txBody>
      </p:sp>
      <p:sp>
        <p:nvSpPr>
          <p:cNvPr id="7" name="Rectangle 6">
            <a:extLst>
              <a:ext uri="{FF2B5EF4-FFF2-40B4-BE49-F238E27FC236}">
                <a16:creationId xmlns:a16="http://schemas.microsoft.com/office/drawing/2014/main" id="{7C73D44A-BA6E-4573-8DDF-87C93A5AFC71}"/>
              </a:ext>
            </a:extLst>
          </p:cNvPr>
          <p:cNvSpPr/>
          <p:nvPr/>
        </p:nvSpPr>
        <p:spPr>
          <a:xfrm>
            <a:off x="4832375" y="1051602"/>
            <a:ext cx="1303562" cy="338554"/>
          </a:xfrm>
          <a:prstGeom prst="rect">
            <a:avLst/>
          </a:prstGeom>
        </p:spPr>
        <p:txBody>
          <a:bodyPr wrap="none">
            <a:spAutoFit/>
          </a:bodyPr>
          <a:lstStyle/>
          <a:p>
            <a:r>
              <a:rPr lang="en-GB" sz="1600" b="1" dirty="0">
                <a:solidFill>
                  <a:srgbClr val="0070C0"/>
                </a:solidFill>
              </a:rPr>
              <a:t>Entitlement</a:t>
            </a:r>
          </a:p>
        </p:txBody>
      </p:sp>
      <p:sp>
        <p:nvSpPr>
          <p:cNvPr id="8" name="Rectangle 7">
            <a:extLst>
              <a:ext uri="{FF2B5EF4-FFF2-40B4-BE49-F238E27FC236}">
                <a16:creationId xmlns:a16="http://schemas.microsoft.com/office/drawing/2014/main" id="{8AA9F932-138E-474B-B2A6-D0D58039B623}"/>
              </a:ext>
            </a:extLst>
          </p:cNvPr>
          <p:cNvSpPr/>
          <p:nvPr/>
        </p:nvSpPr>
        <p:spPr>
          <a:xfrm>
            <a:off x="6473692" y="1070626"/>
            <a:ext cx="1175322" cy="338554"/>
          </a:xfrm>
          <a:prstGeom prst="rect">
            <a:avLst/>
          </a:prstGeom>
        </p:spPr>
        <p:txBody>
          <a:bodyPr wrap="none">
            <a:spAutoFit/>
          </a:bodyPr>
          <a:lstStyle/>
          <a:p>
            <a:r>
              <a:rPr lang="en-GB" sz="1600" b="1" dirty="0">
                <a:solidFill>
                  <a:srgbClr val="0070C0"/>
                </a:solidFill>
              </a:rPr>
              <a:t>Deception</a:t>
            </a:r>
          </a:p>
        </p:txBody>
      </p:sp>
      <p:sp>
        <p:nvSpPr>
          <p:cNvPr id="9" name="Rectangle 8">
            <a:extLst>
              <a:ext uri="{FF2B5EF4-FFF2-40B4-BE49-F238E27FC236}">
                <a16:creationId xmlns:a16="http://schemas.microsoft.com/office/drawing/2014/main" id="{E15FC89B-687F-4EB5-8401-47E29DA9FEBF}"/>
              </a:ext>
            </a:extLst>
          </p:cNvPr>
          <p:cNvSpPr/>
          <p:nvPr/>
        </p:nvSpPr>
        <p:spPr>
          <a:xfrm>
            <a:off x="7124150" y="3007563"/>
            <a:ext cx="1701107" cy="338554"/>
          </a:xfrm>
          <a:prstGeom prst="rect">
            <a:avLst/>
          </a:prstGeom>
        </p:spPr>
        <p:txBody>
          <a:bodyPr wrap="none">
            <a:spAutoFit/>
          </a:bodyPr>
          <a:lstStyle/>
          <a:p>
            <a:r>
              <a:rPr lang="en-GB" sz="1600" b="1" dirty="0">
                <a:solidFill>
                  <a:srgbClr val="0070C0"/>
                </a:solidFill>
              </a:rPr>
              <a:t>Stupid systems</a:t>
            </a:r>
          </a:p>
        </p:txBody>
      </p:sp>
      <p:sp>
        <p:nvSpPr>
          <p:cNvPr id="10" name="Rectangle 9">
            <a:extLst>
              <a:ext uri="{FF2B5EF4-FFF2-40B4-BE49-F238E27FC236}">
                <a16:creationId xmlns:a16="http://schemas.microsoft.com/office/drawing/2014/main" id="{30046B54-BF98-4A7A-8F63-56D74E0D735A}"/>
              </a:ext>
            </a:extLst>
          </p:cNvPr>
          <p:cNvSpPr/>
          <p:nvPr/>
        </p:nvSpPr>
        <p:spPr>
          <a:xfrm>
            <a:off x="7422422" y="2249651"/>
            <a:ext cx="1734770" cy="338554"/>
          </a:xfrm>
          <a:prstGeom prst="rect">
            <a:avLst/>
          </a:prstGeom>
        </p:spPr>
        <p:txBody>
          <a:bodyPr wrap="none">
            <a:spAutoFit/>
          </a:bodyPr>
          <a:lstStyle/>
          <a:p>
            <a:r>
              <a:rPr lang="en-GB" sz="1600" b="1" dirty="0">
                <a:solidFill>
                  <a:srgbClr val="0070C0"/>
                </a:solidFill>
              </a:rPr>
              <a:t>Embarrassment</a:t>
            </a:r>
            <a:endParaRPr lang="en-GB" sz="1600" b="1" dirty="0"/>
          </a:p>
        </p:txBody>
      </p:sp>
      <p:sp>
        <p:nvSpPr>
          <p:cNvPr id="11" name="Rectangle 10">
            <a:extLst>
              <a:ext uri="{FF2B5EF4-FFF2-40B4-BE49-F238E27FC236}">
                <a16:creationId xmlns:a16="http://schemas.microsoft.com/office/drawing/2014/main" id="{53FBBEAE-EEE1-4248-A4C4-165210E74196}"/>
              </a:ext>
            </a:extLst>
          </p:cNvPr>
          <p:cNvSpPr/>
          <p:nvPr/>
        </p:nvSpPr>
        <p:spPr>
          <a:xfrm>
            <a:off x="7186791" y="1538895"/>
            <a:ext cx="1691489" cy="338554"/>
          </a:xfrm>
          <a:prstGeom prst="rect">
            <a:avLst/>
          </a:prstGeom>
        </p:spPr>
        <p:txBody>
          <a:bodyPr wrap="none">
            <a:spAutoFit/>
          </a:bodyPr>
          <a:lstStyle/>
          <a:p>
            <a:r>
              <a:rPr lang="en-GB" sz="1600" b="1" dirty="0">
                <a:solidFill>
                  <a:srgbClr val="0070C0"/>
                </a:solidFill>
              </a:rPr>
              <a:t>Incrementalism</a:t>
            </a:r>
            <a:endParaRPr lang="en-GB" sz="1600" b="1" dirty="0"/>
          </a:p>
        </p:txBody>
      </p:sp>
      <p:sp>
        <p:nvSpPr>
          <p:cNvPr id="31" name="Rectangle 30">
            <a:extLst>
              <a:ext uri="{FF2B5EF4-FFF2-40B4-BE49-F238E27FC236}">
                <a16:creationId xmlns:a16="http://schemas.microsoft.com/office/drawing/2014/main" id="{EED4EDE6-474B-4888-A666-1D3DD48915F9}"/>
              </a:ext>
            </a:extLst>
          </p:cNvPr>
          <p:cNvSpPr/>
          <p:nvPr/>
        </p:nvSpPr>
        <p:spPr>
          <a:xfrm>
            <a:off x="-37777" y="4876318"/>
            <a:ext cx="3496470" cy="261610"/>
          </a:xfrm>
          <a:prstGeom prst="rect">
            <a:avLst/>
          </a:prstGeom>
        </p:spPr>
        <p:txBody>
          <a:bodyPr wrap="none">
            <a:spAutoFit/>
          </a:bodyPr>
          <a:lstStyle/>
          <a:p>
            <a:r>
              <a:rPr lang="en-GB" sz="1100" dirty="0"/>
              <a:t>https://www.nature.com/articles/d41586-018-05145-6</a:t>
            </a:r>
          </a:p>
        </p:txBody>
      </p:sp>
      <p:sp>
        <p:nvSpPr>
          <p:cNvPr id="32" name="Rectangle 31">
            <a:extLst>
              <a:ext uri="{FF2B5EF4-FFF2-40B4-BE49-F238E27FC236}">
                <a16:creationId xmlns:a16="http://schemas.microsoft.com/office/drawing/2014/main" id="{A24B90E8-1C2D-4DA0-A16C-C967F02F44B2}"/>
              </a:ext>
            </a:extLst>
          </p:cNvPr>
          <p:cNvSpPr/>
          <p:nvPr/>
        </p:nvSpPr>
        <p:spPr>
          <a:xfrm>
            <a:off x="-37777" y="4636953"/>
            <a:ext cx="2929812" cy="307777"/>
          </a:xfrm>
          <a:prstGeom prst="rect">
            <a:avLst/>
          </a:prstGeom>
        </p:spPr>
        <p:txBody>
          <a:bodyPr wrap="square">
            <a:spAutoFit/>
          </a:bodyPr>
          <a:lstStyle/>
          <a:p>
            <a:r>
              <a:rPr lang="en-GB" dirty="0"/>
              <a:t>A real case from Tina </a:t>
            </a:r>
            <a:r>
              <a:rPr lang="en-GB" dirty="0" err="1"/>
              <a:t>Gunsalus</a:t>
            </a:r>
            <a:endParaRPr lang="en-GB" dirty="0"/>
          </a:p>
        </p:txBody>
      </p:sp>
      <p:grpSp>
        <p:nvGrpSpPr>
          <p:cNvPr id="33" name="Group 32">
            <a:extLst>
              <a:ext uri="{FF2B5EF4-FFF2-40B4-BE49-F238E27FC236}">
                <a16:creationId xmlns:a16="http://schemas.microsoft.com/office/drawing/2014/main" id="{6319D430-32C8-431B-8794-85754CB826B1}"/>
              </a:ext>
            </a:extLst>
          </p:cNvPr>
          <p:cNvGrpSpPr/>
          <p:nvPr/>
        </p:nvGrpSpPr>
        <p:grpSpPr>
          <a:xfrm>
            <a:off x="3796585" y="3421640"/>
            <a:ext cx="1732648" cy="1748236"/>
            <a:chOff x="7510110" y="3468757"/>
            <a:chExt cx="1657606" cy="1672519"/>
          </a:xfrm>
        </p:grpSpPr>
        <p:pic>
          <p:nvPicPr>
            <p:cNvPr id="34" name="Picture 33">
              <a:extLst>
                <a:ext uri="{FF2B5EF4-FFF2-40B4-BE49-F238E27FC236}">
                  <a16:creationId xmlns:a16="http://schemas.microsoft.com/office/drawing/2014/main" id="{A1728F99-FDEC-4808-B754-8FB3B7DBB8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7778" l="4556" r="94778">
                          <a14:foregroundMark x1="52111" y1="39556" x2="52111" y2="39556"/>
                          <a14:foregroundMark x1="46333" y1="83778" x2="46333" y2="83778"/>
                          <a14:foregroundMark x1="11222" y1="88333" x2="11222" y2="88333"/>
                          <a14:foregroundMark x1="41444" y1="65667" x2="23333" y2="83222"/>
                          <a14:foregroundMark x1="12111" y1="92000" x2="24889" y2="82556"/>
                          <a14:foregroundMark x1="67556" y1="81111" x2="85111" y2="95333"/>
                          <a14:foregroundMark x1="94778" y1="97778" x2="89889" y2="90778"/>
                          <a14:foregroundMark x1="4556" y1="96778" x2="7889" y2="92000"/>
                        </a14:backgroundRemoval>
                      </a14:imgEffect>
                    </a14:imgLayer>
                  </a14:imgProps>
                </a:ext>
              </a:extLst>
            </a:blip>
            <a:stretch>
              <a:fillRect/>
            </a:stretch>
          </p:blipFill>
          <p:spPr>
            <a:xfrm>
              <a:off x="7510110" y="3468757"/>
              <a:ext cx="1641704" cy="1641704"/>
            </a:xfrm>
            <a:prstGeom prst="rect">
              <a:avLst/>
            </a:prstGeom>
          </p:spPr>
        </p:pic>
        <p:sp>
          <p:nvSpPr>
            <p:cNvPr id="35" name="TextBox 34">
              <a:extLst>
                <a:ext uri="{FF2B5EF4-FFF2-40B4-BE49-F238E27FC236}">
                  <a16:creationId xmlns:a16="http://schemas.microsoft.com/office/drawing/2014/main" id="{17DE0E6B-C6EA-4E22-94A9-9CC7B0FC449E}"/>
                </a:ext>
              </a:extLst>
            </p:cNvPr>
            <p:cNvSpPr txBox="1"/>
            <p:nvPr/>
          </p:nvSpPr>
          <p:spPr>
            <a:xfrm>
              <a:off x="7532332" y="4833499"/>
              <a:ext cx="1635384" cy="307777"/>
            </a:xfrm>
            <a:prstGeom prst="rect">
              <a:avLst/>
            </a:prstGeom>
            <a:noFill/>
          </p:spPr>
          <p:txBody>
            <a:bodyPr wrap="none" rtlCol="0">
              <a:spAutoFit/>
            </a:bodyPr>
            <a:lstStyle/>
            <a:p>
              <a:r>
                <a:rPr lang="en-GB" b="1" dirty="0">
                  <a:solidFill>
                    <a:schemeClr val="bg1"/>
                  </a:solidFill>
                </a:rPr>
                <a:t>The New Student</a:t>
              </a:r>
            </a:p>
          </p:txBody>
        </p:sp>
      </p:grpSp>
      <p:pic>
        <p:nvPicPr>
          <p:cNvPr id="36" name="Graphic 35" descr="Share with person">
            <a:extLst>
              <a:ext uri="{FF2B5EF4-FFF2-40B4-BE49-F238E27FC236}">
                <a16:creationId xmlns:a16="http://schemas.microsoft.com/office/drawing/2014/main" id="{721A7D37-D5C4-473A-AA73-EE96C35D68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5258" y="-143712"/>
            <a:ext cx="914400" cy="914400"/>
          </a:xfrm>
          <a:prstGeom prst="rect">
            <a:avLst/>
          </a:prstGeom>
        </p:spPr>
      </p:pic>
      <p:grpSp>
        <p:nvGrpSpPr>
          <p:cNvPr id="38" name="Group 37">
            <a:extLst>
              <a:ext uri="{FF2B5EF4-FFF2-40B4-BE49-F238E27FC236}">
                <a16:creationId xmlns:a16="http://schemas.microsoft.com/office/drawing/2014/main" id="{F6BE84F7-0CDB-4B00-BBC9-4F5EA0979C5C}"/>
              </a:ext>
            </a:extLst>
          </p:cNvPr>
          <p:cNvGrpSpPr/>
          <p:nvPr/>
        </p:nvGrpSpPr>
        <p:grpSpPr>
          <a:xfrm>
            <a:off x="7522982" y="3491266"/>
            <a:ext cx="1641704" cy="1655876"/>
            <a:chOff x="7510110" y="3468757"/>
            <a:chExt cx="1641704" cy="1655876"/>
          </a:xfrm>
        </p:grpSpPr>
        <p:pic>
          <p:nvPicPr>
            <p:cNvPr id="39" name="Picture 38">
              <a:extLst>
                <a:ext uri="{FF2B5EF4-FFF2-40B4-BE49-F238E27FC236}">
                  <a16:creationId xmlns:a16="http://schemas.microsoft.com/office/drawing/2014/main" id="{363237A3-E0CA-486F-9E49-3DD53F80C7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7778" l="4556" r="94778">
                          <a14:foregroundMark x1="52111" y1="39556" x2="52111" y2="39556"/>
                          <a14:foregroundMark x1="46333" y1="83778" x2="46333" y2="83778"/>
                          <a14:foregroundMark x1="11222" y1="88333" x2="11222" y2="88333"/>
                          <a14:foregroundMark x1="41444" y1="65667" x2="23333" y2="83222"/>
                          <a14:foregroundMark x1="12111" y1="92000" x2="24889" y2="82556"/>
                          <a14:foregroundMark x1="67556" y1="81111" x2="85111" y2="95333"/>
                          <a14:foregroundMark x1="94778" y1="97778" x2="89889" y2="90778"/>
                          <a14:foregroundMark x1="4556" y1="96778" x2="7889" y2="92000"/>
                        </a14:backgroundRemoval>
                      </a14:imgEffect>
                    </a14:imgLayer>
                  </a14:imgProps>
                </a:ext>
              </a:extLst>
            </a:blip>
            <a:stretch>
              <a:fillRect/>
            </a:stretch>
          </p:blipFill>
          <p:spPr>
            <a:xfrm>
              <a:off x="7510110" y="3468757"/>
              <a:ext cx="1641704" cy="1641704"/>
            </a:xfrm>
            <a:prstGeom prst="rect">
              <a:avLst/>
            </a:prstGeom>
          </p:spPr>
        </p:pic>
        <p:sp>
          <p:nvSpPr>
            <p:cNvPr id="40" name="TextBox 39">
              <a:extLst>
                <a:ext uri="{FF2B5EF4-FFF2-40B4-BE49-F238E27FC236}">
                  <a16:creationId xmlns:a16="http://schemas.microsoft.com/office/drawing/2014/main" id="{E7812A28-BDDA-4849-A8C9-4CCC1A4EA864}"/>
                </a:ext>
              </a:extLst>
            </p:cNvPr>
            <p:cNvSpPr txBox="1"/>
            <p:nvPr/>
          </p:nvSpPr>
          <p:spPr>
            <a:xfrm>
              <a:off x="7634404" y="4816856"/>
              <a:ext cx="1438214" cy="307777"/>
            </a:xfrm>
            <a:prstGeom prst="rect">
              <a:avLst/>
            </a:prstGeom>
            <a:noFill/>
          </p:spPr>
          <p:txBody>
            <a:bodyPr wrap="none" rtlCol="0">
              <a:spAutoFit/>
            </a:bodyPr>
            <a:lstStyle/>
            <a:p>
              <a:r>
                <a:rPr lang="en-GB" b="1" dirty="0">
                  <a:solidFill>
                    <a:schemeClr val="bg1"/>
                  </a:solidFill>
                </a:rPr>
                <a:t>The Professor</a:t>
              </a:r>
            </a:p>
          </p:txBody>
        </p:sp>
      </p:grpSp>
      <p:sp>
        <p:nvSpPr>
          <p:cNvPr id="41" name="TextBox 40">
            <a:extLst>
              <a:ext uri="{FF2B5EF4-FFF2-40B4-BE49-F238E27FC236}">
                <a16:creationId xmlns:a16="http://schemas.microsoft.com/office/drawing/2014/main" id="{1DADDB22-B361-4E22-B32A-57C00FC7084C}"/>
              </a:ext>
            </a:extLst>
          </p:cNvPr>
          <p:cNvSpPr txBox="1"/>
          <p:nvPr/>
        </p:nvSpPr>
        <p:spPr>
          <a:xfrm>
            <a:off x="3570991" y="2897754"/>
            <a:ext cx="2071401" cy="307777"/>
          </a:xfrm>
          <a:prstGeom prst="rect">
            <a:avLst/>
          </a:prstGeom>
          <a:noFill/>
        </p:spPr>
        <p:txBody>
          <a:bodyPr wrap="none" rtlCol="0">
            <a:spAutoFit/>
          </a:bodyPr>
          <a:lstStyle/>
          <a:p>
            <a:pPr algn="ctr"/>
            <a:r>
              <a:rPr lang="en-GB" b="1" dirty="0"/>
              <a:t>They accept the credit</a:t>
            </a:r>
          </a:p>
        </p:txBody>
      </p:sp>
      <p:sp>
        <p:nvSpPr>
          <p:cNvPr id="13" name="Rectangle 12">
            <a:extLst>
              <a:ext uri="{FF2B5EF4-FFF2-40B4-BE49-F238E27FC236}">
                <a16:creationId xmlns:a16="http://schemas.microsoft.com/office/drawing/2014/main" id="{B16343C6-5D64-43B8-9810-0C4405E88E68}"/>
              </a:ext>
            </a:extLst>
          </p:cNvPr>
          <p:cNvSpPr/>
          <p:nvPr/>
        </p:nvSpPr>
        <p:spPr>
          <a:xfrm>
            <a:off x="4309278" y="3162557"/>
            <a:ext cx="671979" cy="307777"/>
          </a:xfrm>
          <a:prstGeom prst="rect">
            <a:avLst/>
          </a:prstGeom>
        </p:spPr>
        <p:txBody>
          <a:bodyPr wrap="none">
            <a:spAutoFit/>
          </a:bodyPr>
          <a:lstStyle/>
          <a:p>
            <a:pPr algn="ctr"/>
            <a:r>
              <a:rPr lang="en-GB" b="1" dirty="0"/>
              <a:t>Why?</a:t>
            </a:r>
          </a:p>
        </p:txBody>
      </p:sp>
      <p:sp>
        <p:nvSpPr>
          <p:cNvPr id="47" name="Rectangle 46">
            <a:extLst>
              <a:ext uri="{FF2B5EF4-FFF2-40B4-BE49-F238E27FC236}">
                <a16:creationId xmlns:a16="http://schemas.microsoft.com/office/drawing/2014/main" id="{5CCFF304-4F59-4049-9919-2DE105F4A7EB}"/>
              </a:ext>
            </a:extLst>
          </p:cNvPr>
          <p:cNvSpPr/>
          <p:nvPr/>
        </p:nvSpPr>
        <p:spPr>
          <a:xfrm>
            <a:off x="2469031" y="2568261"/>
            <a:ext cx="4352474" cy="307777"/>
          </a:xfrm>
          <a:prstGeom prst="rect">
            <a:avLst/>
          </a:prstGeom>
          <a:solidFill>
            <a:srgbClr val="CCE5FF"/>
          </a:solidFill>
        </p:spPr>
        <p:txBody>
          <a:bodyPr wrap="none">
            <a:spAutoFit/>
          </a:bodyPr>
          <a:lstStyle/>
          <a:p>
            <a:r>
              <a:rPr lang="en-GB" dirty="0"/>
              <a:t>Paper published with the new student as a co-author</a:t>
            </a:r>
          </a:p>
        </p:txBody>
      </p:sp>
    </p:spTree>
    <p:extLst>
      <p:ext uri="{BB962C8B-B14F-4D97-AF65-F5344CB8AC3E}">
        <p14:creationId xmlns:p14="http://schemas.microsoft.com/office/powerpoint/2010/main" val="17552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36699" y="1886328"/>
            <a:ext cx="8470603" cy="1161671"/>
          </a:xfrm>
        </p:spPr>
        <p:txBody>
          <a:bodyPr>
            <a:noAutofit/>
          </a:bodyPr>
          <a:lstStyle/>
          <a:p>
            <a:r>
              <a:rPr lang="en-US" sz="3200" b="1" dirty="0">
                <a:solidFill>
                  <a:schemeClr val="accent1">
                    <a:lumMod val="50000"/>
                  </a:schemeClr>
                </a:solidFill>
                <a:latin typeface="Calibri" panose="020F0502020204030204" pitchFamily="34" charset="0"/>
                <a:cs typeface="Calibri" panose="020F0502020204030204" pitchFamily="34" charset="0"/>
              </a:rPr>
              <a:t>Which words are </a:t>
            </a:r>
          </a:p>
          <a:p>
            <a:r>
              <a:rPr lang="en-US" sz="3200" b="1" dirty="0">
                <a:solidFill>
                  <a:schemeClr val="accent1">
                    <a:lumMod val="50000"/>
                  </a:schemeClr>
                </a:solidFill>
                <a:latin typeface="Calibri" panose="020F0502020204030204" pitchFamily="34" charset="0"/>
                <a:cs typeface="Calibri" panose="020F0502020204030204" pitchFamily="34" charset="0"/>
              </a:rPr>
              <a:t>most important/synonymous with integrity?</a:t>
            </a:r>
          </a:p>
          <a:p>
            <a:r>
              <a:rPr lang="en-US" b="1" dirty="0">
                <a:solidFill>
                  <a:srgbClr val="0070C0"/>
                </a:solidFill>
                <a:latin typeface="Calibri" panose="020F0502020204030204" pitchFamily="34" charset="0"/>
                <a:cs typeface="Calibri" panose="020F0502020204030204" pitchFamily="34" charset="0"/>
              </a:rPr>
              <a:t>Exercise</a:t>
            </a:r>
          </a:p>
          <a:p>
            <a:endParaRPr lang="en-US" b="1" dirty="0">
              <a:solidFill>
                <a:schemeClr val="accent1">
                  <a:lumMod val="5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19CA16D-542E-41E7-B192-C36CB229D6F0}"/>
              </a:ext>
            </a:extLst>
          </p:cNvPr>
          <p:cNvPicPr>
            <a:picLocks noChangeAspect="1"/>
          </p:cNvPicPr>
          <p:nvPr/>
        </p:nvPicPr>
        <p:blipFill>
          <a:blip r:embed="rId3"/>
          <a:stretch>
            <a:fillRect/>
          </a:stretch>
        </p:blipFill>
        <p:spPr>
          <a:xfrm>
            <a:off x="16334" y="3533"/>
            <a:ext cx="1888961" cy="1888961"/>
          </a:xfrm>
          <a:prstGeom prst="rect">
            <a:avLst/>
          </a:prstGeom>
        </p:spPr>
      </p:pic>
      <p:pic>
        <p:nvPicPr>
          <p:cNvPr id="6" name="Picture 5">
            <a:extLst>
              <a:ext uri="{FF2B5EF4-FFF2-40B4-BE49-F238E27FC236}">
                <a16:creationId xmlns:a16="http://schemas.microsoft.com/office/drawing/2014/main" id="{25C9AA45-4C9D-4B98-8876-1FC05C92111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835277" y="3416590"/>
            <a:ext cx="1473447" cy="1201244"/>
          </a:xfrm>
          <a:prstGeom prst="rect">
            <a:avLst/>
          </a:prstGeom>
        </p:spPr>
      </p:pic>
      <p:pic>
        <p:nvPicPr>
          <p:cNvPr id="7" name="Picture 6">
            <a:extLst>
              <a:ext uri="{FF2B5EF4-FFF2-40B4-BE49-F238E27FC236}">
                <a16:creationId xmlns:a16="http://schemas.microsoft.com/office/drawing/2014/main" id="{B3015386-D6F8-466B-9B62-7D0252192094}"/>
              </a:ext>
            </a:extLst>
          </p:cNvPr>
          <p:cNvPicPr>
            <a:picLocks noChangeAspect="1"/>
          </p:cNvPicPr>
          <p:nvPr/>
        </p:nvPicPr>
        <p:blipFill>
          <a:blip r:embed="rId6"/>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28774343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7EC16B1-BD3B-4FB5-9DE6-3E611BE61786}"/>
              </a:ext>
            </a:extLst>
          </p:cNvPr>
          <p:cNvSpPr/>
          <p:nvPr/>
        </p:nvSpPr>
        <p:spPr>
          <a:xfrm>
            <a:off x="1995055" y="2695962"/>
            <a:ext cx="6717323" cy="1618801"/>
          </a:xfrm>
          <a:prstGeom prst="rect">
            <a:avLst/>
          </a:prstGeom>
          <a:solidFill>
            <a:srgbClr val="CCE5FF"/>
          </a:solidFill>
          <a:ln>
            <a:solidFill>
              <a:srgbClr val="093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E7212B8-33B1-4CC1-976F-0175F7CA6736}"/>
              </a:ext>
            </a:extLst>
          </p:cNvPr>
          <p:cNvSpPr/>
          <p:nvPr/>
        </p:nvSpPr>
        <p:spPr>
          <a:xfrm>
            <a:off x="2143318" y="3014336"/>
            <a:ext cx="5233272" cy="1077218"/>
          </a:xfrm>
          <a:prstGeom prst="rect">
            <a:avLst/>
          </a:prstGeom>
        </p:spPr>
        <p:txBody>
          <a:bodyPr wrap="square">
            <a:spAutoFit/>
          </a:bodyPr>
          <a:lstStyle/>
          <a:p>
            <a:pPr algn="ctr"/>
            <a:r>
              <a:rPr lang="en-GB" sz="1600" dirty="0"/>
              <a:t>“I never met anyone who said, yeah, you know, that was the day I woke up and decided to you know, put my career at risk, potentially go to jail, embarrass my family, lose my job.”</a:t>
            </a:r>
          </a:p>
        </p:txBody>
      </p:sp>
      <p:pic>
        <p:nvPicPr>
          <p:cNvPr id="4" name="Picture 3">
            <a:extLst>
              <a:ext uri="{FF2B5EF4-FFF2-40B4-BE49-F238E27FC236}">
                <a16:creationId xmlns:a16="http://schemas.microsoft.com/office/drawing/2014/main" id="{0D4D95AE-8D84-4AC3-BEEA-047E7C6B8A09}"/>
              </a:ext>
            </a:extLst>
          </p:cNvPr>
          <p:cNvPicPr>
            <a:picLocks noChangeAspect="1"/>
          </p:cNvPicPr>
          <p:nvPr/>
        </p:nvPicPr>
        <p:blipFill>
          <a:blip r:embed="rId3"/>
          <a:stretch>
            <a:fillRect/>
          </a:stretch>
        </p:blipFill>
        <p:spPr>
          <a:xfrm>
            <a:off x="4152978" y="904566"/>
            <a:ext cx="1180177" cy="1475221"/>
          </a:xfrm>
          <a:prstGeom prst="rect">
            <a:avLst/>
          </a:prstGeom>
        </p:spPr>
      </p:pic>
      <p:sp>
        <p:nvSpPr>
          <p:cNvPr id="6" name="&quot;Not Allowed&quot; Symbol 5">
            <a:extLst>
              <a:ext uri="{FF2B5EF4-FFF2-40B4-BE49-F238E27FC236}">
                <a16:creationId xmlns:a16="http://schemas.microsoft.com/office/drawing/2014/main" id="{95BB533E-DBBD-442A-8142-2ABA9E10A5E8}"/>
              </a:ext>
            </a:extLst>
          </p:cNvPr>
          <p:cNvSpPr/>
          <p:nvPr/>
        </p:nvSpPr>
        <p:spPr>
          <a:xfrm>
            <a:off x="3917639" y="868333"/>
            <a:ext cx="1703417" cy="1703417"/>
          </a:xfrm>
          <a:prstGeom prst="noSmoking">
            <a:avLst>
              <a:gd name="adj" fmla="val 5716"/>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7">
            <a:extLst>
              <a:ext uri="{FF2B5EF4-FFF2-40B4-BE49-F238E27FC236}">
                <a16:creationId xmlns:a16="http://schemas.microsoft.com/office/drawing/2014/main" id="{873744EC-F407-4B2F-9C30-6D5CBCE68375}"/>
              </a:ext>
            </a:extLst>
          </p:cNvPr>
          <p:cNvPicPr>
            <a:picLocks noChangeAspect="1"/>
          </p:cNvPicPr>
          <p:nvPr/>
        </p:nvPicPr>
        <p:blipFill>
          <a:blip r:embed="rId4"/>
          <a:stretch>
            <a:fillRect/>
          </a:stretch>
        </p:blipFill>
        <p:spPr>
          <a:xfrm>
            <a:off x="7454194" y="2760642"/>
            <a:ext cx="1116524" cy="1310055"/>
          </a:xfrm>
          <a:prstGeom prst="rect">
            <a:avLst/>
          </a:prstGeom>
        </p:spPr>
      </p:pic>
      <p:sp>
        <p:nvSpPr>
          <p:cNvPr id="9" name="Rectangle 8">
            <a:extLst>
              <a:ext uri="{FF2B5EF4-FFF2-40B4-BE49-F238E27FC236}">
                <a16:creationId xmlns:a16="http://schemas.microsoft.com/office/drawing/2014/main" id="{FF852D2B-7DAA-4FE6-9F72-31BBFEAA2F95}"/>
              </a:ext>
            </a:extLst>
          </p:cNvPr>
          <p:cNvSpPr/>
          <p:nvPr/>
        </p:nvSpPr>
        <p:spPr>
          <a:xfrm>
            <a:off x="7334228" y="4011350"/>
            <a:ext cx="1545951" cy="307777"/>
          </a:xfrm>
          <a:prstGeom prst="rect">
            <a:avLst/>
          </a:prstGeom>
        </p:spPr>
        <p:txBody>
          <a:bodyPr wrap="square">
            <a:spAutoFit/>
          </a:bodyPr>
          <a:lstStyle/>
          <a:p>
            <a:r>
              <a:rPr lang="en-GB" dirty="0"/>
              <a:t>Tina </a:t>
            </a:r>
            <a:r>
              <a:rPr lang="en-GB" dirty="0" err="1"/>
              <a:t>Gunsalus</a:t>
            </a:r>
            <a:endParaRPr lang="en-GB" dirty="0"/>
          </a:p>
        </p:txBody>
      </p:sp>
      <p:sp>
        <p:nvSpPr>
          <p:cNvPr id="14" name="Google Shape;135;p26">
            <a:extLst>
              <a:ext uri="{FF2B5EF4-FFF2-40B4-BE49-F238E27FC236}">
                <a16:creationId xmlns:a16="http://schemas.microsoft.com/office/drawing/2014/main" id="{4174F4DC-859A-4392-8CF3-D6AAB4D7174E}"/>
              </a:ext>
            </a:extLst>
          </p:cNvPr>
          <p:cNvSpPr txBox="1">
            <a:spLocks/>
          </p:cNvSpPr>
          <p:nvPr/>
        </p:nvSpPr>
        <p:spPr>
          <a:xfrm>
            <a:off x="509048" y="33039"/>
            <a:ext cx="8520600" cy="737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Misconduct: </a:t>
            </a:r>
            <a:r>
              <a:rPr lang="en-GB" sz="3600" b="1" dirty="0">
                <a:solidFill>
                  <a:srgbClr val="0070C0"/>
                </a:solidFill>
                <a:latin typeface="Calibri"/>
                <a:ea typeface="Calibri"/>
                <a:cs typeface="Calibri"/>
                <a:sym typeface="Calibri"/>
              </a:rPr>
              <a:t>In a nutshell</a:t>
            </a:r>
            <a:endParaRPr lang="en-GB" sz="3600" dirty="0">
              <a:solidFill>
                <a:srgbClr val="0070C0"/>
              </a:solidFill>
              <a:latin typeface="Calibri"/>
              <a:ea typeface="Calibri"/>
              <a:cs typeface="Calibri"/>
              <a:sym typeface="Calibri"/>
            </a:endParaRPr>
          </a:p>
          <a:p>
            <a:pPr algn="ctr"/>
            <a:endParaRPr lang="en-GB" sz="3200" dirty="0">
              <a:solidFill>
                <a:srgbClr val="0070C0"/>
              </a:solidFill>
              <a:latin typeface="Calibri"/>
              <a:ea typeface="Calibri"/>
              <a:cs typeface="Calibri"/>
              <a:sym typeface="Calibri"/>
            </a:endParaRPr>
          </a:p>
        </p:txBody>
      </p:sp>
      <p:grpSp>
        <p:nvGrpSpPr>
          <p:cNvPr id="17" name="Group 16">
            <a:extLst>
              <a:ext uri="{FF2B5EF4-FFF2-40B4-BE49-F238E27FC236}">
                <a16:creationId xmlns:a16="http://schemas.microsoft.com/office/drawing/2014/main" id="{31CEF813-AD04-4611-AD1C-C9F554CD7AD0}"/>
              </a:ext>
            </a:extLst>
          </p:cNvPr>
          <p:cNvGrpSpPr/>
          <p:nvPr/>
        </p:nvGrpSpPr>
        <p:grpSpPr>
          <a:xfrm>
            <a:off x="114352" y="662658"/>
            <a:ext cx="1563433" cy="4308479"/>
            <a:chOff x="54000" y="518676"/>
            <a:chExt cx="1563433" cy="4308479"/>
          </a:xfrm>
        </p:grpSpPr>
        <p:sp>
          <p:nvSpPr>
            <p:cNvPr id="15" name="Rounded Rectangle 4">
              <a:extLst>
                <a:ext uri="{FF2B5EF4-FFF2-40B4-BE49-F238E27FC236}">
                  <a16:creationId xmlns:a16="http://schemas.microsoft.com/office/drawing/2014/main" id="{593AE45F-9C15-43DA-8FF7-9E4341CF147F}"/>
                </a:ext>
              </a:extLst>
            </p:cNvPr>
            <p:cNvSpPr/>
            <p:nvPr/>
          </p:nvSpPr>
          <p:spPr>
            <a:xfrm>
              <a:off x="54000" y="518676"/>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Rectangle 15">
              <a:extLst>
                <a:ext uri="{FF2B5EF4-FFF2-40B4-BE49-F238E27FC236}">
                  <a16:creationId xmlns:a16="http://schemas.microsoft.com/office/drawing/2014/main" id="{68C566A3-D570-414C-90E7-5D6E4F664C2A}"/>
                </a:ext>
              </a:extLst>
            </p:cNvPr>
            <p:cNvSpPr/>
            <p:nvPr/>
          </p:nvSpPr>
          <p:spPr>
            <a:xfrm>
              <a:off x="63592" y="549061"/>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C0000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grpSp>
      <p:sp>
        <p:nvSpPr>
          <p:cNvPr id="20" name="Rectangle 19">
            <a:extLst>
              <a:ext uri="{FF2B5EF4-FFF2-40B4-BE49-F238E27FC236}">
                <a16:creationId xmlns:a16="http://schemas.microsoft.com/office/drawing/2014/main" id="{DE70928B-9356-4D17-9750-E965617C2CE1}"/>
              </a:ext>
            </a:extLst>
          </p:cNvPr>
          <p:cNvSpPr/>
          <p:nvPr/>
        </p:nvSpPr>
        <p:spPr>
          <a:xfrm>
            <a:off x="1995854" y="4438976"/>
            <a:ext cx="6338370" cy="646331"/>
          </a:xfrm>
          <a:prstGeom prst="rect">
            <a:avLst/>
          </a:prstGeom>
        </p:spPr>
        <p:txBody>
          <a:bodyPr wrap="square">
            <a:spAutoFit/>
          </a:bodyPr>
          <a:lstStyle/>
          <a:p>
            <a:pPr algn="ctr"/>
            <a:r>
              <a:rPr lang="en-GB" sz="1800" b="1" dirty="0">
                <a:solidFill>
                  <a:srgbClr val="0070C0"/>
                </a:solidFill>
              </a:rPr>
              <a:t>We need to be aware of our feelings and circumstances</a:t>
            </a:r>
          </a:p>
          <a:p>
            <a:pPr algn="ctr"/>
            <a:r>
              <a:rPr lang="en-GB" sz="1800" b="1" dirty="0">
                <a:solidFill>
                  <a:srgbClr val="0070C0"/>
                </a:solidFill>
              </a:rPr>
              <a:t>And acknowledge how they might influence us </a:t>
            </a:r>
          </a:p>
        </p:txBody>
      </p:sp>
    </p:spTree>
    <p:extLst>
      <p:ext uri="{BB962C8B-B14F-4D97-AF65-F5344CB8AC3E}">
        <p14:creationId xmlns:p14="http://schemas.microsoft.com/office/powerpoint/2010/main" val="302076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6" grpId="0" animBg="1"/>
      <p:bldP spid="9" grpId="0"/>
      <p:bldP spid="20"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6C0A92-0CF5-4CB0-8C2D-1782F332C213}"/>
              </a:ext>
            </a:extLst>
          </p:cNvPr>
          <p:cNvPicPr>
            <a:picLocks noChangeAspect="1"/>
          </p:cNvPicPr>
          <p:nvPr/>
        </p:nvPicPr>
        <p:blipFill rotWithShape="1">
          <a:blip r:embed="rId3"/>
          <a:srcRect r="5765"/>
          <a:stretch/>
        </p:blipFill>
        <p:spPr>
          <a:xfrm>
            <a:off x="0" y="653536"/>
            <a:ext cx="9144000" cy="4018819"/>
          </a:xfrm>
          <a:prstGeom prst="rect">
            <a:avLst/>
          </a:prstGeom>
        </p:spPr>
      </p:pic>
      <p:sp>
        <p:nvSpPr>
          <p:cNvPr id="10" name="Google Shape;135;p26">
            <a:extLst>
              <a:ext uri="{FF2B5EF4-FFF2-40B4-BE49-F238E27FC236}">
                <a16:creationId xmlns:a16="http://schemas.microsoft.com/office/drawing/2014/main" id="{42B63370-109D-405C-B09B-ED73DD99C88B}"/>
              </a:ext>
            </a:extLst>
          </p:cNvPr>
          <p:cNvSpPr txBox="1">
            <a:spLocks/>
          </p:cNvSpPr>
          <p:nvPr/>
        </p:nvSpPr>
        <p:spPr>
          <a:xfrm>
            <a:off x="498888" y="-84113"/>
            <a:ext cx="8520600" cy="737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The Only Acceptable Tragedy!*</a:t>
            </a:r>
            <a:endParaRPr lang="en-GB" sz="3200" dirty="0">
              <a:solidFill>
                <a:srgbClr val="0070C0"/>
              </a:solidFill>
              <a:latin typeface="Calibri"/>
              <a:ea typeface="Calibri"/>
              <a:cs typeface="Calibri"/>
              <a:sym typeface="Calibri"/>
            </a:endParaRPr>
          </a:p>
        </p:txBody>
      </p:sp>
      <p:sp>
        <p:nvSpPr>
          <p:cNvPr id="11" name="Rectangle 10">
            <a:extLst>
              <a:ext uri="{FF2B5EF4-FFF2-40B4-BE49-F238E27FC236}">
                <a16:creationId xmlns:a16="http://schemas.microsoft.com/office/drawing/2014/main" id="{4EE84F55-0232-44E0-8049-DFDACB01D30C}"/>
              </a:ext>
            </a:extLst>
          </p:cNvPr>
          <p:cNvSpPr/>
          <p:nvPr/>
        </p:nvSpPr>
        <p:spPr>
          <a:xfrm>
            <a:off x="2403975" y="4627332"/>
            <a:ext cx="4283545" cy="307777"/>
          </a:xfrm>
          <a:prstGeom prst="rect">
            <a:avLst/>
          </a:prstGeom>
        </p:spPr>
        <p:txBody>
          <a:bodyPr wrap="none">
            <a:spAutoFit/>
          </a:bodyPr>
          <a:lstStyle/>
          <a:p>
            <a:r>
              <a:rPr lang="en-GB" dirty="0">
                <a:hlinkClick r:id="rId4"/>
              </a:rPr>
              <a:t>https://www.youtube.com/watch?v=OiwDHHcHPh0</a:t>
            </a:r>
            <a:r>
              <a:rPr lang="en-GB" dirty="0"/>
              <a:t> </a:t>
            </a:r>
          </a:p>
        </p:txBody>
      </p:sp>
      <p:sp>
        <p:nvSpPr>
          <p:cNvPr id="12" name="Rectangle 11">
            <a:extLst>
              <a:ext uri="{FF2B5EF4-FFF2-40B4-BE49-F238E27FC236}">
                <a16:creationId xmlns:a16="http://schemas.microsoft.com/office/drawing/2014/main" id="{C024699A-B984-4E9E-8F2A-CA331665A8B6}"/>
              </a:ext>
            </a:extLst>
          </p:cNvPr>
          <p:cNvSpPr/>
          <p:nvPr/>
        </p:nvSpPr>
        <p:spPr>
          <a:xfrm>
            <a:off x="2306796" y="4889361"/>
            <a:ext cx="4530407" cy="276999"/>
          </a:xfrm>
          <a:prstGeom prst="rect">
            <a:avLst/>
          </a:prstGeom>
        </p:spPr>
        <p:txBody>
          <a:bodyPr wrap="none">
            <a:spAutoFit/>
          </a:bodyPr>
          <a:lstStyle/>
          <a:p>
            <a:r>
              <a:rPr lang="en-GB" sz="1200" dirty="0"/>
              <a:t>*To be fully transparent we should note the Bee Gees did it first!</a:t>
            </a:r>
          </a:p>
        </p:txBody>
      </p:sp>
    </p:spTree>
    <p:extLst>
      <p:ext uri="{BB962C8B-B14F-4D97-AF65-F5344CB8AC3E}">
        <p14:creationId xmlns:p14="http://schemas.microsoft.com/office/powerpoint/2010/main" val="12691859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44EB6-662A-4A1A-B886-041DE1F069D6}"/>
              </a:ext>
            </a:extLst>
          </p:cNvPr>
          <p:cNvSpPr>
            <a:spLocks noGrp="1"/>
          </p:cNvSpPr>
          <p:nvPr>
            <p:ph type="title"/>
          </p:nvPr>
        </p:nvSpPr>
        <p:spPr>
          <a:xfrm>
            <a:off x="431443" y="390596"/>
            <a:ext cx="8520600" cy="572700"/>
          </a:xfrm>
        </p:spPr>
        <p:txBody>
          <a:bodyPr>
            <a:noAutofit/>
          </a:bodyPr>
          <a:lstStyle/>
          <a:p>
            <a:r>
              <a:rPr lang="en-GB" sz="4000" b="1" dirty="0">
                <a:solidFill>
                  <a:srgbClr val="2E60B3"/>
                </a:solidFill>
                <a:latin typeface="Calibri" panose="020F0502020204030204" pitchFamily="34" charset="0"/>
                <a:cs typeface="Calibri" panose="020F0502020204030204" pitchFamily="34" charset="0"/>
              </a:rPr>
              <a:t>Research misconduct</a:t>
            </a:r>
          </a:p>
        </p:txBody>
      </p:sp>
      <p:sp>
        <p:nvSpPr>
          <p:cNvPr id="3" name="Text Placeholder 2">
            <a:extLst>
              <a:ext uri="{FF2B5EF4-FFF2-40B4-BE49-F238E27FC236}">
                <a16:creationId xmlns:a16="http://schemas.microsoft.com/office/drawing/2014/main" id="{B4A101E5-D1EB-444A-8354-297B877C2E05}"/>
              </a:ext>
            </a:extLst>
          </p:cNvPr>
          <p:cNvSpPr>
            <a:spLocks noGrp="1"/>
          </p:cNvSpPr>
          <p:nvPr>
            <p:ph type="body" idx="1"/>
          </p:nvPr>
        </p:nvSpPr>
        <p:spPr/>
        <p:txBody>
          <a:bodyPr>
            <a:normAutofit fontScale="85000" lnSpcReduction="20000"/>
          </a:bodyPr>
          <a:lstStyle/>
          <a:p>
            <a:pPr marL="114300" indent="0">
              <a:buNone/>
            </a:pPr>
            <a:r>
              <a:rPr lang="en-GB" dirty="0">
                <a:solidFill>
                  <a:srgbClr val="0F2D69"/>
                </a:solidFill>
              </a:rPr>
              <a:t>Research misconduct can take many forms, including: </a:t>
            </a:r>
          </a:p>
          <a:p>
            <a:pPr marL="114300" indent="0">
              <a:buNone/>
            </a:pPr>
            <a:r>
              <a:rPr lang="en-GB" dirty="0">
                <a:solidFill>
                  <a:srgbClr val="0F2D69"/>
                </a:solidFill>
              </a:rPr>
              <a:t>fabrication; falsification; plagiarism; failure to meet legal, ethical and professional obligations; misrepresentation; and dealing with allegations of misconduct inappropriately. </a:t>
            </a:r>
          </a:p>
          <a:p>
            <a:pPr marL="114300" indent="0">
              <a:buNone/>
            </a:pPr>
            <a:endParaRPr lang="en-GB" dirty="0">
              <a:solidFill>
                <a:srgbClr val="0F2D69"/>
              </a:solidFill>
            </a:endParaRPr>
          </a:p>
          <a:p>
            <a:pPr marL="114300" indent="0">
              <a:buNone/>
            </a:pPr>
            <a:r>
              <a:rPr lang="en-GB" dirty="0">
                <a:solidFill>
                  <a:srgbClr val="0F2D69"/>
                </a:solidFill>
              </a:rPr>
              <a:t>Honest errors and differences in, e.g., research methodology or interpretations, do not constitute research misconduct.</a:t>
            </a:r>
          </a:p>
          <a:p>
            <a:pPr marL="114300" indent="0">
              <a:buNone/>
            </a:pPr>
            <a:endParaRPr lang="en-GB" dirty="0">
              <a:solidFill>
                <a:srgbClr val="0F2D69"/>
              </a:solidFill>
            </a:endParaRPr>
          </a:p>
          <a:p>
            <a:pPr marL="114300" indent="0">
              <a:buNone/>
            </a:pPr>
            <a:r>
              <a:rPr lang="en-GB" dirty="0">
                <a:solidFill>
                  <a:srgbClr val="0F2D69"/>
                </a:solidFill>
              </a:rPr>
              <a:t>BI-RES-004 RESEARCH MISCONDUCT POLICY.</a:t>
            </a:r>
          </a:p>
          <a:p>
            <a:pPr marL="114300" indent="0">
              <a:buNone/>
            </a:pPr>
            <a:r>
              <a:rPr lang="en-GB" sz="1700" dirty="0">
                <a:solidFill>
                  <a:srgbClr val="0F2D69"/>
                </a:solidFill>
              </a:rPr>
              <a:t>Should be read in conjunction with </a:t>
            </a:r>
          </a:p>
          <a:p>
            <a:pPr marL="114300" indent="0">
              <a:buNone/>
            </a:pPr>
            <a:r>
              <a:rPr lang="en-GB" sz="1700" dirty="0">
                <a:solidFill>
                  <a:srgbClr val="0F2D69"/>
                </a:solidFill>
              </a:rPr>
              <a:t>BI-HR-001 Code of Conduct </a:t>
            </a:r>
          </a:p>
          <a:p>
            <a:pPr marL="114300" indent="0">
              <a:buNone/>
            </a:pPr>
            <a:r>
              <a:rPr lang="en-GB" sz="1700" dirty="0">
                <a:solidFill>
                  <a:srgbClr val="0F2D69"/>
                </a:solidFill>
              </a:rPr>
              <a:t>BI-HR-005 Disciplinary Policy </a:t>
            </a:r>
          </a:p>
          <a:p>
            <a:pPr marL="114300" indent="0">
              <a:buNone/>
            </a:pPr>
            <a:r>
              <a:rPr lang="en-GB" sz="1700" dirty="0">
                <a:solidFill>
                  <a:srgbClr val="0F2D69"/>
                </a:solidFill>
              </a:rPr>
              <a:t>BI-COR-010 Whistleblowing Policy </a:t>
            </a:r>
          </a:p>
          <a:p>
            <a:pPr marL="114300" indent="0">
              <a:buNone/>
            </a:pPr>
            <a:r>
              <a:rPr lang="en-GB" sz="1700" dirty="0">
                <a:solidFill>
                  <a:srgbClr val="0F2D69"/>
                </a:solidFill>
              </a:rPr>
              <a:t>BI-RES-001 Authorship Policy </a:t>
            </a:r>
          </a:p>
          <a:p>
            <a:pPr marL="114300" indent="0">
              <a:buNone/>
            </a:pPr>
            <a:r>
              <a:rPr lang="en-GB" sz="1700" dirty="0">
                <a:solidFill>
                  <a:srgbClr val="0F2D69"/>
                </a:solidFill>
              </a:rPr>
              <a:t>BI-RES-005 Research Integrity Policy </a:t>
            </a:r>
          </a:p>
          <a:p>
            <a:pPr marL="114300" indent="0">
              <a:buNone/>
            </a:pPr>
            <a:r>
              <a:rPr lang="en-GB" sz="1700" dirty="0">
                <a:solidFill>
                  <a:srgbClr val="0F2D69"/>
                </a:solidFill>
              </a:rPr>
              <a:t>Record Retention Policy</a:t>
            </a:r>
          </a:p>
        </p:txBody>
      </p:sp>
    </p:spTree>
    <p:extLst>
      <p:ext uri="{BB962C8B-B14F-4D97-AF65-F5344CB8AC3E}">
        <p14:creationId xmlns:p14="http://schemas.microsoft.com/office/powerpoint/2010/main" val="24568130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The bottom line</a:t>
            </a:r>
          </a:p>
        </p:txBody>
      </p:sp>
      <p:pic>
        <p:nvPicPr>
          <p:cNvPr id="4" name="Picture 3">
            <a:extLst>
              <a:ext uri="{FF2B5EF4-FFF2-40B4-BE49-F238E27FC236}">
                <a16:creationId xmlns:a16="http://schemas.microsoft.com/office/drawing/2014/main" id="{16B34539-E74B-448F-823E-63C380123588}"/>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7C8A68E7-E5B2-4B96-B5AE-191FA693A1A1}"/>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41296104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4" name="Google Shape;135;p26"/>
          <p:cNvSpPr txBox="1">
            <a:spLocks/>
          </p:cNvSpPr>
          <p:nvPr/>
        </p:nvSpPr>
        <p:spPr>
          <a:xfrm>
            <a:off x="316576" y="70334"/>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It’s about being a good scientist</a:t>
            </a:r>
            <a:endParaRPr lang="en-GB" sz="3200" dirty="0">
              <a:solidFill>
                <a:srgbClr val="0070C0"/>
              </a:solidFill>
              <a:latin typeface="Calibri"/>
              <a:ea typeface="Calibri"/>
              <a:cs typeface="Calibri"/>
              <a:sym typeface="Calibri"/>
            </a:endParaRPr>
          </a:p>
        </p:txBody>
      </p:sp>
      <p:sp>
        <p:nvSpPr>
          <p:cNvPr id="7" name="TextBox 6"/>
          <p:cNvSpPr txBox="1"/>
          <p:nvPr/>
        </p:nvSpPr>
        <p:spPr>
          <a:xfrm>
            <a:off x="563112" y="3632463"/>
            <a:ext cx="8017776" cy="1200329"/>
          </a:xfrm>
          <a:prstGeom prst="rect">
            <a:avLst/>
          </a:prstGeom>
          <a:noFill/>
        </p:spPr>
        <p:txBody>
          <a:bodyPr wrap="square" rtlCol="0">
            <a:spAutoFit/>
          </a:bodyPr>
          <a:lstStyle/>
          <a:p>
            <a:pPr algn="ctr"/>
            <a:r>
              <a:rPr lang="en-GB" sz="2400" b="1" dirty="0">
                <a:solidFill>
                  <a:srgbClr val="0070C0"/>
                </a:solidFill>
                <a:latin typeface="Calibri" panose="020F0502020204030204" pitchFamily="34" charset="0"/>
                <a:cs typeface="Calibri" panose="020F0502020204030204" pitchFamily="34" charset="0"/>
              </a:rPr>
              <a:t>Research integrity </a:t>
            </a:r>
          </a:p>
          <a:p>
            <a:pPr algn="ctr"/>
            <a:r>
              <a:rPr lang="en-GB" sz="2400" dirty="0">
                <a:solidFill>
                  <a:schemeClr val="tx1"/>
                </a:solidFill>
                <a:latin typeface="Calibri" panose="020F0502020204030204" pitchFamily="34" charset="0"/>
                <a:cs typeface="Calibri" panose="020F0502020204030204" pitchFamily="34" charset="0"/>
              </a:rPr>
              <a:t>is about </a:t>
            </a:r>
            <a:r>
              <a:rPr lang="en-GB" sz="2400" b="1" dirty="0">
                <a:solidFill>
                  <a:srgbClr val="0070C0"/>
                </a:solidFill>
                <a:latin typeface="Calibri" panose="020F0502020204030204" pitchFamily="34" charset="0"/>
                <a:cs typeface="Calibri" panose="020F0502020204030204" pitchFamily="34" charset="0"/>
              </a:rPr>
              <a:t>owning every step of our research, </a:t>
            </a:r>
            <a:r>
              <a:rPr lang="en-GB" sz="2400" dirty="0">
                <a:solidFill>
                  <a:schemeClr val="tx1"/>
                </a:solidFill>
                <a:latin typeface="Calibri" panose="020F0502020204030204" pitchFamily="34" charset="0"/>
                <a:cs typeface="Calibri" panose="020F0502020204030204" pitchFamily="34" charset="0"/>
              </a:rPr>
              <a:t>and </a:t>
            </a:r>
          </a:p>
          <a:p>
            <a:pPr algn="ctr"/>
            <a:r>
              <a:rPr lang="en-GB" sz="2400" b="1" dirty="0">
                <a:solidFill>
                  <a:srgbClr val="0070C0"/>
                </a:solidFill>
                <a:latin typeface="Calibri" panose="020F0502020204030204" pitchFamily="34" charset="0"/>
                <a:cs typeface="Calibri" panose="020F0502020204030204" pitchFamily="34" charset="0"/>
              </a:rPr>
              <a:t>benefits everyone</a:t>
            </a:r>
            <a:r>
              <a:rPr lang="en-GB" sz="2400" dirty="0">
                <a:solidFill>
                  <a:schemeClr val="tx1"/>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B1C4BF2B-DCF7-4B26-AA6D-C69298B97F6A}"/>
              </a:ext>
            </a:extLst>
          </p:cNvPr>
          <p:cNvPicPr>
            <a:picLocks noChangeAspect="1"/>
          </p:cNvPicPr>
          <p:nvPr/>
        </p:nvPicPr>
        <p:blipFill>
          <a:blip r:embed="rId3"/>
          <a:stretch>
            <a:fillRect/>
          </a:stretch>
        </p:blipFill>
        <p:spPr>
          <a:xfrm>
            <a:off x="2906192" y="1311275"/>
            <a:ext cx="3331615" cy="2358334"/>
          </a:xfrm>
          <a:prstGeom prst="rect">
            <a:avLst/>
          </a:prstGeom>
        </p:spPr>
      </p:pic>
      <p:sp>
        <p:nvSpPr>
          <p:cNvPr id="8" name="Rectangle 7">
            <a:extLst>
              <a:ext uri="{FF2B5EF4-FFF2-40B4-BE49-F238E27FC236}">
                <a16:creationId xmlns:a16="http://schemas.microsoft.com/office/drawing/2014/main" id="{72896D3D-2BAF-4294-BB7C-2AF78DB9B95D}"/>
              </a:ext>
            </a:extLst>
          </p:cNvPr>
          <p:cNvSpPr/>
          <p:nvPr/>
        </p:nvSpPr>
        <p:spPr>
          <a:xfrm>
            <a:off x="4572000" y="4857722"/>
            <a:ext cx="4572000" cy="215444"/>
          </a:xfrm>
          <a:prstGeom prst="rect">
            <a:avLst/>
          </a:prstGeom>
        </p:spPr>
        <p:txBody>
          <a:bodyPr>
            <a:spAutoFit/>
          </a:bodyPr>
          <a:lstStyle/>
          <a:p>
            <a:r>
              <a:rPr lang="en-GB" sz="800" dirty="0">
                <a:hlinkClick r:id="rId4"/>
              </a:rPr>
              <a:t>https://penntoday.upenn.edu/news/pursuit-scientific-truth-adversarial-collaboration-Tetlock-Clark</a:t>
            </a:r>
            <a:r>
              <a:rPr lang="en-GB" sz="800" dirty="0"/>
              <a:t> </a:t>
            </a:r>
          </a:p>
        </p:txBody>
      </p:sp>
    </p:spTree>
    <p:extLst>
      <p:ext uri="{BB962C8B-B14F-4D97-AF65-F5344CB8AC3E}">
        <p14:creationId xmlns:p14="http://schemas.microsoft.com/office/powerpoint/2010/main" val="36639841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BBEB9A-1877-476A-9670-1EE28A1A7C85}"/>
              </a:ext>
            </a:extLst>
          </p:cNvPr>
          <p:cNvPicPr>
            <a:picLocks noChangeAspect="1"/>
          </p:cNvPicPr>
          <p:nvPr/>
        </p:nvPicPr>
        <p:blipFill>
          <a:blip r:embed="rId2"/>
          <a:stretch>
            <a:fillRect/>
          </a:stretch>
        </p:blipFill>
        <p:spPr>
          <a:xfrm>
            <a:off x="33688" y="35774"/>
            <a:ext cx="9076623" cy="5071952"/>
          </a:xfrm>
          <a:prstGeom prst="rect">
            <a:avLst/>
          </a:prstGeom>
        </p:spPr>
      </p:pic>
    </p:spTree>
    <p:extLst>
      <p:ext uri="{BB962C8B-B14F-4D97-AF65-F5344CB8AC3E}">
        <p14:creationId xmlns:p14="http://schemas.microsoft.com/office/powerpoint/2010/main" val="665871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843516" y="1886328"/>
            <a:ext cx="7350641" cy="1161671"/>
          </a:xfrm>
        </p:spPr>
        <p:txBody>
          <a:bodyPr>
            <a:noAutofit/>
          </a:bodyPr>
          <a:lstStyle/>
          <a:p>
            <a:r>
              <a:rPr lang="en-US" b="1" dirty="0">
                <a:solidFill>
                  <a:schemeClr val="accent1">
                    <a:lumMod val="50000"/>
                  </a:schemeClr>
                </a:solidFill>
                <a:latin typeface="Calibri" panose="020F0502020204030204" pitchFamily="34" charset="0"/>
                <a:cs typeface="Calibri" panose="020F0502020204030204" pitchFamily="34" charset="0"/>
              </a:rPr>
              <a:t>What do you think now?</a:t>
            </a:r>
          </a:p>
          <a:p>
            <a:r>
              <a:rPr lang="en-US" b="1" dirty="0">
                <a:solidFill>
                  <a:schemeClr val="accent1">
                    <a:lumMod val="50000"/>
                  </a:schemeClr>
                </a:solidFill>
                <a:latin typeface="Calibri" panose="020F0502020204030204" pitchFamily="34" charset="0"/>
                <a:cs typeface="Calibri" panose="020F0502020204030204" pitchFamily="34" charset="0"/>
              </a:rPr>
              <a:t>Which words are </a:t>
            </a:r>
          </a:p>
          <a:p>
            <a:r>
              <a:rPr lang="en-US" b="1" dirty="0">
                <a:solidFill>
                  <a:schemeClr val="accent1">
                    <a:lumMod val="50000"/>
                  </a:schemeClr>
                </a:solidFill>
                <a:latin typeface="Calibri" panose="020F0502020204030204" pitchFamily="34" charset="0"/>
                <a:cs typeface="Calibri" panose="020F0502020204030204" pitchFamily="34" charset="0"/>
              </a:rPr>
              <a:t>most important/synonymous with integrity?</a:t>
            </a:r>
          </a:p>
        </p:txBody>
      </p:sp>
      <p:pic>
        <p:nvPicPr>
          <p:cNvPr id="4" name="Picture 3">
            <a:extLst>
              <a:ext uri="{FF2B5EF4-FFF2-40B4-BE49-F238E27FC236}">
                <a16:creationId xmlns:a16="http://schemas.microsoft.com/office/drawing/2014/main" id="{819CA16D-542E-41E7-B192-C36CB229D6F0}"/>
              </a:ext>
            </a:extLst>
          </p:cNvPr>
          <p:cNvPicPr>
            <a:picLocks noChangeAspect="1"/>
          </p:cNvPicPr>
          <p:nvPr/>
        </p:nvPicPr>
        <p:blipFill>
          <a:blip r:embed="rId3"/>
          <a:stretch>
            <a:fillRect/>
          </a:stretch>
        </p:blipFill>
        <p:spPr>
          <a:xfrm>
            <a:off x="16334" y="3533"/>
            <a:ext cx="1888961" cy="1888961"/>
          </a:xfrm>
          <a:prstGeom prst="rect">
            <a:avLst/>
          </a:prstGeom>
        </p:spPr>
      </p:pic>
      <p:pic>
        <p:nvPicPr>
          <p:cNvPr id="6" name="Picture 5">
            <a:extLst>
              <a:ext uri="{FF2B5EF4-FFF2-40B4-BE49-F238E27FC236}">
                <a16:creationId xmlns:a16="http://schemas.microsoft.com/office/drawing/2014/main" id="{25C9AA45-4C9D-4B98-8876-1FC05C92111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951187" y="3699264"/>
            <a:ext cx="1473447" cy="1201244"/>
          </a:xfrm>
          <a:prstGeom prst="rect">
            <a:avLst/>
          </a:prstGeom>
        </p:spPr>
      </p:pic>
      <p:pic>
        <p:nvPicPr>
          <p:cNvPr id="7" name="Picture 6">
            <a:extLst>
              <a:ext uri="{FF2B5EF4-FFF2-40B4-BE49-F238E27FC236}">
                <a16:creationId xmlns:a16="http://schemas.microsoft.com/office/drawing/2014/main" id="{B3015386-D6F8-466B-9B62-7D0252192094}"/>
              </a:ext>
            </a:extLst>
          </p:cNvPr>
          <p:cNvPicPr>
            <a:picLocks noChangeAspect="1"/>
          </p:cNvPicPr>
          <p:nvPr/>
        </p:nvPicPr>
        <p:blipFill>
          <a:blip r:embed="rId6"/>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37429348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p:nvPr/>
        </p:nvSpPr>
        <p:spPr>
          <a:xfrm>
            <a:off x="3321346" y="2674444"/>
            <a:ext cx="24051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800" b="1" dirty="0">
                <a:solidFill>
                  <a:sysClr val="windowText" lastClr="000000"/>
                </a:solidFill>
                <a:latin typeface="Calibri" panose="020F0502020204030204" pitchFamily="34" charset="0"/>
                <a:cs typeface="Calibri" panose="020F0502020204030204" pitchFamily="34" charset="0"/>
              </a:rPr>
              <a:t>Scientific integrity</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2" name="Google Shape;142;p27"/>
          <p:cNvSpPr txBox="1"/>
          <p:nvPr/>
        </p:nvSpPr>
        <p:spPr>
          <a:xfrm>
            <a:off x="1839311" y="2098033"/>
            <a:ext cx="1712176"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Accountability</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3" name="Google Shape;143;p27"/>
          <p:cNvSpPr txBox="1"/>
          <p:nvPr/>
        </p:nvSpPr>
        <p:spPr>
          <a:xfrm>
            <a:off x="2319474" y="2800701"/>
            <a:ext cx="626061"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Care</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4" name="Google Shape;144;p27"/>
          <p:cNvSpPr txBox="1"/>
          <p:nvPr/>
        </p:nvSpPr>
        <p:spPr>
          <a:xfrm>
            <a:off x="1484756" y="3231558"/>
            <a:ext cx="113440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Openness</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5" name="Google Shape;145;p27"/>
          <p:cNvSpPr txBox="1"/>
          <p:nvPr/>
        </p:nvSpPr>
        <p:spPr>
          <a:xfrm>
            <a:off x="4442678" y="3701876"/>
            <a:ext cx="147187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Cooperation</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6" name="Google Shape;146;p27"/>
          <p:cNvSpPr txBox="1"/>
          <p:nvPr/>
        </p:nvSpPr>
        <p:spPr>
          <a:xfrm>
            <a:off x="5809398" y="3219914"/>
            <a:ext cx="131979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Accurate</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7" name="Google Shape;147;p27"/>
          <p:cNvSpPr txBox="1"/>
          <p:nvPr/>
        </p:nvSpPr>
        <p:spPr>
          <a:xfrm>
            <a:off x="6024714" y="2606610"/>
            <a:ext cx="110447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Rigor</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8" name="Google Shape;148;p27"/>
          <p:cNvSpPr txBox="1"/>
          <p:nvPr/>
        </p:nvSpPr>
        <p:spPr>
          <a:xfrm>
            <a:off x="6164410" y="2098034"/>
            <a:ext cx="601866"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Fair</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9" name="Google Shape;149;p27"/>
          <p:cNvSpPr txBox="1"/>
          <p:nvPr/>
        </p:nvSpPr>
        <p:spPr>
          <a:xfrm>
            <a:off x="5041841" y="2058815"/>
            <a:ext cx="110447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Honesty </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7" name="Google Shape;135;p26"/>
          <p:cNvSpPr txBox="1">
            <a:spLocks/>
          </p:cNvSpPr>
          <p:nvPr/>
        </p:nvSpPr>
        <p:spPr>
          <a:xfrm>
            <a:off x="313474" y="40834"/>
            <a:ext cx="8520600" cy="132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3200" b="1" dirty="0">
                <a:solidFill>
                  <a:srgbClr val="0070C0"/>
                </a:solidFill>
                <a:latin typeface="Calibri" panose="020F0502020204030204" pitchFamily="34" charset="0"/>
                <a:cs typeface="Calibri" panose="020F0502020204030204" pitchFamily="34" charset="0"/>
              </a:rPr>
              <a:t>More than words</a:t>
            </a:r>
          </a:p>
        </p:txBody>
      </p:sp>
      <p:sp>
        <p:nvSpPr>
          <p:cNvPr id="12" name="Google Shape;143;p27"/>
          <p:cNvSpPr txBox="1"/>
          <p:nvPr/>
        </p:nvSpPr>
        <p:spPr>
          <a:xfrm>
            <a:off x="2806902" y="3284781"/>
            <a:ext cx="89047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Ethics</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3" name="Google Shape;147;p27"/>
          <p:cNvSpPr txBox="1"/>
          <p:nvPr/>
        </p:nvSpPr>
        <p:spPr>
          <a:xfrm>
            <a:off x="3917649" y="4162332"/>
            <a:ext cx="112419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Quality</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 name="Google Shape;147;p27"/>
          <p:cNvSpPr txBox="1"/>
          <p:nvPr/>
        </p:nvSpPr>
        <p:spPr>
          <a:xfrm>
            <a:off x="6576951" y="2931504"/>
            <a:ext cx="1757751"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Reproducibility</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5" name="Google Shape;147;p27"/>
          <p:cNvSpPr txBox="1"/>
          <p:nvPr/>
        </p:nvSpPr>
        <p:spPr>
          <a:xfrm>
            <a:off x="2899459" y="3723556"/>
            <a:ext cx="1134408"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Reliability</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6" name="Google Shape;147;p27"/>
          <p:cNvSpPr txBox="1"/>
          <p:nvPr/>
        </p:nvSpPr>
        <p:spPr>
          <a:xfrm>
            <a:off x="1229161" y="2459030"/>
            <a:ext cx="101481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Respect</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2" name="TextBox 1"/>
          <p:cNvSpPr txBox="1"/>
          <p:nvPr/>
        </p:nvSpPr>
        <p:spPr>
          <a:xfrm>
            <a:off x="3654230" y="1857958"/>
            <a:ext cx="1894644" cy="369332"/>
          </a:xfrm>
          <a:prstGeom prst="rect">
            <a:avLst/>
          </a:prstGeom>
          <a:noFill/>
        </p:spPr>
        <p:txBody>
          <a:bodyPr wrap="square" rtlCol="0">
            <a:spAutoFit/>
          </a:bodyPr>
          <a:lstStyle/>
          <a:p>
            <a:r>
              <a:rPr lang="en-GB" sz="1800" b="1" dirty="0">
                <a:solidFill>
                  <a:sysClr val="windowText" lastClr="000000"/>
                </a:solidFill>
                <a:latin typeface="Calibri" panose="020F0502020204030204" pitchFamily="34" charset="0"/>
                <a:cs typeface="Calibri" panose="020F0502020204030204" pitchFamily="34" charset="0"/>
              </a:rPr>
              <a:t>Responsibility</a:t>
            </a:r>
          </a:p>
        </p:txBody>
      </p:sp>
      <p:sp>
        <p:nvSpPr>
          <p:cNvPr id="3" name="TextBox 2"/>
          <p:cNvSpPr txBox="1"/>
          <p:nvPr/>
        </p:nvSpPr>
        <p:spPr>
          <a:xfrm>
            <a:off x="4076996" y="3266065"/>
            <a:ext cx="1471878" cy="369332"/>
          </a:xfrm>
          <a:prstGeom prst="rect">
            <a:avLst/>
          </a:prstGeom>
          <a:noFill/>
        </p:spPr>
        <p:txBody>
          <a:bodyPr wrap="none" rtlCol="0">
            <a:spAutoFit/>
          </a:bodyPr>
          <a:lstStyle/>
          <a:p>
            <a:r>
              <a:rPr lang="en-GB" sz="1800" b="1" dirty="0">
                <a:solidFill>
                  <a:sysClr val="windowText" lastClr="000000"/>
                </a:solidFill>
                <a:latin typeface="Calibri" panose="020F0502020204030204" pitchFamily="34" charset="0"/>
                <a:cs typeface="Calibri" panose="020F0502020204030204" pitchFamily="34" charset="0"/>
              </a:rPr>
              <a:t>Transparency</a:t>
            </a:r>
          </a:p>
        </p:txBody>
      </p:sp>
      <p:sp>
        <p:nvSpPr>
          <p:cNvPr id="4" name="TextBox 3"/>
          <p:cNvSpPr txBox="1"/>
          <p:nvPr/>
        </p:nvSpPr>
        <p:spPr>
          <a:xfrm>
            <a:off x="5918558" y="3869701"/>
            <a:ext cx="1237839" cy="369332"/>
          </a:xfrm>
          <a:prstGeom prst="rect">
            <a:avLst/>
          </a:prstGeom>
          <a:noFill/>
        </p:spPr>
        <p:txBody>
          <a:bodyPr wrap="none" rtlCol="0">
            <a:spAutoFit/>
          </a:bodyPr>
          <a:lstStyle/>
          <a:p>
            <a:r>
              <a:rPr lang="en-GB" sz="1800" b="1" dirty="0">
                <a:solidFill>
                  <a:sysClr val="windowText" lastClr="000000"/>
                </a:solidFill>
                <a:latin typeface="Calibri" panose="020F0502020204030204" pitchFamily="34" charset="0"/>
                <a:cs typeface="Calibri" panose="020F0502020204030204" pitchFamily="34" charset="0"/>
              </a:rPr>
              <a:t>Collegiality</a:t>
            </a:r>
          </a:p>
        </p:txBody>
      </p:sp>
      <p:sp>
        <p:nvSpPr>
          <p:cNvPr id="28" name="Google Shape;148;p27"/>
          <p:cNvSpPr txBox="1"/>
          <p:nvPr/>
        </p:nvSpPr>
        <p:spPr>
          <a:xfrm>
            <a:off x="6828258" y="2274243"/>
            <a:ext cx="129191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Objectivity</a:t>
            </a:r>
            <a:endParaRPr sz="1800" b="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081153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5;p26"/>
          <p:cNvSpPr txBox="1">
            <a:spLocks/>
          </p:cNvSpPr>
          <p:nvPr/>
        </p:nvSpPr>
        <p:spPr>
          <a:xfrm>
            <a:off x="317852"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Useful resources</a:t>
            </a:r>
            <a:endParaRPr lang="en-GB" sz="3200" dirty="0">
              <a:solidFill>
                <a:srgbClr val="0070C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E6418A3-8BE2-4236-A25B-B30259A39E9C}"/>
              </a:ext>
            </a:extLst>
          </p:cNvPr>
          <p:cNvPicPr>
            <a:picLocks noChangeAspect="1"/>
          </p:cNvPicPr>
          <p:nvPr/>
        </p:nvPicPr>
        <p:blipFill>
          <a:blip r:embed="rId3"/>
          <a:stretch>
            <a:fillRect/>
          </a:stretch>
        </p:blipFill>
        <p:spPr>
          <a:xfrm>
            <a:off x="48071" y="0"/>
            <a:ext cx="2200582" cy="695422"/>
          </a:xfrm>
          <a:prstGeom prst="rect">
            <a:avLst/>
          </a:prstGeom>
        </p:spPr>
      </p:pic>
      <p:pic>
        <p:nvPicPr>
          <p:cNvPr id="8" name="Picture 7">
            <a:extLst>
              <a:ext uri="{FF2B5EF4-FFF2-40B4-BE49-F238E27FC236}">
                <a16:creationId xmlns:a16="http://schemas.microsoft.com/office/drawing/2014/main" id="{B8876B3D-3CAF-4971-9947-0A93D4F77E25}"/>
              </a:ext>
            </a:extLst>
          </p:cNvPr>
          <p:cNvPicPr>
            <a:picLocks noChangeAspect="1"/>
          </p:cNvPicPr>
          <p:nvPr/>
        </p:nvPicPr>
        <p:blipFill>
          <a:blip r:embed="rId4"/>
          <a:stretch>
            <a:fillRect/>
          </a:stretch>
        </p:blipFill>
        <p:spPr>
          <a:xfrm>
            <a:off x="417864" y="1218032"/>
            <a:ext cx="4619249" cy="3785218"/>
          </a:xfrm>
          <a:prstGeom prst="rect">
            <a:avLst/>
          </a:prstGeom>
        </p:spPr>
      </p:pic>
      <p:pic>
        <p:nvPicPr>
          <p:cNvPr id="3" name="Picture 2">
            <a:extLst>
              <a:ext uri="{FF2B5EF4-FFF2-40B4-BE49-F238E27FC236}">
                <a16:creationId xmlns:a16="http://schemas.microsoft.com/office/drawing/2014/main" id="{07128852-3829-4BA1-B148-948195BEA2BB}"/>
              </a:ext>
            </a:extLst>
          </p:cNvPr>
          <p:cNvPicPr>
            <a:picLocks noChangeAspect="1"/>
          </p:cNvPicPr>
          <p:nvPr/>
        </p:nvPicPr>
        <p:blipFill>
          <a:blip r:embed="rId5"/>
          <a:stretch>
            <a:fillRect/>
          </a:stretch>
        </p:blipFill>
        <p:spPr>
          <a:xfrm>
            <a:off x="6111703" y="1218032"/>
            <a:ext cx="1652159" cy="1652159"/>
          </a:xfrm>
          <a:prstGeom prst="rect">
            <a:avLst/>
          </a:prstGeom>
        </p:spPr>
      </p:pic>
      <p:sp>
        <p:nvSpPr>
          <p:cNvPr id="5" name="Rectangle 4">
            <a:extLst>
              <a:ext uri="{FF2B5EF4-FFF2-40B4-BE49-F238E27FC236}">
                <a16:creationId xmlns:a16="http://schemas.microsoft.com/office/drawing/2014/main" id="{F91DEA38-FF3B-4713-BA4F-E55DAE50BD0D}"/>
              </a:ext>
            </a:extLst>
          </p:cNvPr>
          <p:cNvSpPr/>
          <p:nvPr/>
        </p:nvSpPr>
        <p:spPr>
          <a:xfrm>
            <a:off x="5442673" y="2870191"/>
            <a:ext cx="3701327" cy="2031325"/>
          </a:xfrm>
          <a:prstGeom prst="rect">
            <a:avLst/>
          </a:prstGeom>
        </p:spPr>
        <p:txBody>
          <a:bodyPr wrap="square">
            <a:spAutoFit/>
          </a:bodyPr>
          <a:lstStyle/>
          <a:p>
            <a:pPr marL="114300" indent="0">
              <a:buNone/>
            </a:pPr>
            <a:endParaRPr lang="en-GB" dirty="0">
              <a:solidFill>
                <a:srgbClr val="0F2D69"/>
              </a:solidFill>
            </a:endParaRPr>
          </a:p>
          <a:p>
            <a:pPr marL="114300" indent="0">
              <a:buNone/>
            </a:pPr>
            <a:r>
              <a:rPr lang="en-GB" dirty="0">
                <a:solidFill>
                  <a:srgbClr val="0F2D69"/>
                </a:solidFill>
              </a:rPr>
              <a:t>BI-HR-001 Code of Conduct </a:t>
            </a:r>
          </a:p>
          <a:p>
            <a:pPr marL="114300" indent="0">
              <a:buNone/>
            </a:pPr>
            <a:r>
              <a:rPr lang="en-GB" dirty="0">
                <a:solidFill>
                  <a:srgbClr val="0F2D69"/>
                </a:solidFill>
              </a:rPr>
              <a:t>BI-HR-005 Disciplinary Policy </a:t>
            </a:r>
          </a:p>
          <a:p>
            <a:pPr marL="114300" indent="0">
              <a:buNone/>
            </a:pPr>
            <a:r>
              <a:rPr lang="en-GB" dirty="0">
                <a:solidFill>
                  <a:srgbClr val="0F2D69"/>
                </a:solidFill>
              </a:rPr>
              <a:t>BI-COR-010 Whistleblowing Policy </a:t>
            </a:r>
          </a:p>
          <a:p>
            <a:pPr marL="114300" indent="0">
              <a:buNone/>
            </a:pPr>
            <a:r>
              <a:rPr lang="en-GB" dirty="0">
                <a:solidFill>
                  <a:srgbClr val="0F2D69"/>
                </a:solidFill>
              </a:rPr>
              <a:t>BI-RES-001 Authorship Policy </a:t>
            </a:r>
          </a:p>
          <a:p>
            <a:pPr marL="114300" indent="0">
              <a:buNone/>
            </a:pPr>
            <a:r>
              <a:rPr lang="en-GB" dirty="0">
                <a:solidFill>
                  <a:srgbClr val="0F2D69"/>
                </a:solidFill>
              </a:rPr>
              <a:t>BI-RES-004 Research Misconduct Policy</a:t>
            </a:r>
          </a:p>
          <a:p>
            <a:pPr marL="114300" indent="0">
              <a:buNone/>
            </a:pPr>
            <a:r>
              <a:rPr lang="en-GB" dirty="0">
                <a:solidFill>
                  <a:srgbClr val="0F2D69"/>
                </a:solidFill>
              </a:rPr>
              <a:t>BI-RES-005 Research Integrity Policy </a:t>
            </a:r>
          </a:p>
          <a:p>
            <a:pPr marL="114300" indent="0">
              <a:buNone/>
            </a:pPr>
            <a:r>
              <a:rPr lang="en-GB" dirty="0">
                <a:solidFill>
                  <a:srgbClr val="0F2D69"/>
                </a:solidFill>
              </a:rPr>
              <a:t>Record Retention Policy</a:t>
            </a:r>
          </a:p>
          <a:p>
            <a:pPr marL="114300" indent="0">
              <a:buNone/>
            </a:pPr>
            <a:r>
              <a:rPr lang="en-GB" dirty="0">
                <a:solidFill>
                  <a:srgbClr val="0F2D69"/>
                </a:solidFill>
              </a:rPr>
              <a:t>Data Management Guidance</a:t>
            </a:r>
          </a:p>
        </p:txBody>
      </p:sp>
    </p:spTree>
    <p:extLst>
      <p:ext uri="{BB962C8B-B14F-4D97-AF65-F5344CB8AC3E}">
        <p14:creationId xmlns:p14="http://schemas.microsoft.com/office/powerpoint/2010/main" val="22247396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5;p26"/>
          <p:cNvSpPr txBox="1">
            <a:spLocks/>
          </p:cNvSpPr>
          <p:nvPr/>
        </p:nvSpPr>
        <p:spPr>
          <a:xfrm>
            <a:off x="317852"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Useful resources</a:t>
            </a:r>
            <a:endParaRPr lang="en-GB" sz="3200" dirty="0">
              <a:solidFill>
                <a:srgbClr val="0070C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17444FB5-2AD2-41E4-BF70-D85292F851D1}"/>
              </a:ext>
            </a:extLst>
          </p:cNvPr>
          <p:cNvPicPr>
            <a:picLocks noChangeAspect="1"/>
          </p:cNvPicPr>
          <p:nvPr/>
        </p:nvPicPr>
        <p:blipFill rotWithShape="1">
          <a:blip r:embed="rId2"/>
          <a:srcRect b="12702"/>
          <a:stretch/>
        </p:blipFill>
        <p:spPr>
          <a:xfrm>
            <a:off x="251979" y="1311276"/>
            <a:ext cx="5844020" cy="2826616"/>
          </a:xfrm>
          <a:prstGeom prst="rect">
            <a:avLst/>
          </a:prstGeom>
        </p:spPr>
      </p:pic>
      <p:sp>
        <p:nvSpPr>
          <p:cNvPr id="4" name="Rectangle 3">
            <a:extLst>
              <a:ext uri="{FF2B5EF4-FFF2-40B4-BE49-F238E27FC236}">
                <a16:creationId xmlns:a16="http://schemas.microsoft.com/office/drawing/2014/main" id="{6BFE006F-34E8-4CCE-988C-2C24BA492B51}"/>
              </a:ext>
            </a:extLst>
          </p:cNvPr>
          <p:cNvSpPr/>
          <p:nvPr/>
        </p:nvSpPr>
        <p:spPr>
          <a:xfrm>
            <a:off x="401435" y="4231136"/>
            <a:ext cx="5638082" cy="492443"/>
          </a:xfrm>
          <a:prstGeom prst="rect">
            <a:avLst/>
          </a:prstGeom>
        </p:spPr>
        <p:txBody>
          <a:bodyPr wrap="none">
            <a:spAutoFit/>
          </a:bodyPr>
          <a:lstStyle/>
          <a:p>
            <a:r>
              <a:rPr lang="en-GB" sz="2600" dirty="0">
                <a:hlinkClick r:id="rId3"/>
              </a:rPr>
              <a:t>www.bioinformatics.babraham.ac.uk</a:t>
            </a:r>
            <a:r>
              <a:rPr lang="en-GB" sz="2600" dirty="0"/>
              <a:t> </a:t>
            </a:r>
          </a:p>
        </p:txBody>
      </p:sp>
      <p:pic>
        <p:nvPicPr>
          <p:cNvPr id="7" name="Picture 6">
            <a:extLst>
              <a:ext uri="{FF2B5EF4-FFF2-40B4-BE49-F238E27FC236}">
                <a16:creationId xmlns:a16="http://schemas.microsoft.com/office/drawing/2014/main" id="{54830D0B-BE3F-4A0B-A26A-94EA69463946}"/>
              </a:ext>
            </a:extLst>
          </p:cNvPr>
          <p:cNvPicPr>
            <a:picLocks noChangeAspect="1"/>
          </p:cNvPicPr>
          <p:nvPr/>
        </p:nvPicPr>
        <p:blipFill>
          <a:blip r:embed="rId4"/>
          <a:stretch>
            <a:fillRect/>
          </a:stretch>
        </p:blipFill>
        <p:spPr>
          <a:xfrm>
            <a:off x="6436711" y="1583749"/>
            <a:ext cx="2281669" cy="2281669"/>
          </a:xfrm>
          <a:prstGeom prst="rect">
            <a:avLst/>
          </a:prstGeom>
        </p:spPr>
      </p:pic>
      <p:sp>
        <p:nvSpPr>
          <p:cNvPr id="5" name="Rectangle 4">
            <a:extLst>
              <a:ext uri="{FF2B5EF4-FFF2-40B4-BE49-F238E27FC236}">
                <a16:creationId xmlns:a16="http://schemas.microsoft.com/office/drawing/2014/main" id="{5B861FEC-6C07-466A-BC99-4D9DB26256AB}"/>
              </a:ext>
            </a:extLst>
          </p:cNvPr>
          <p:cNvSpPr/>
          <p:nvPr/>
        </p:nvSpPr>
        <p:spPr>
          <a:xfrm>
            <a:off x="6171049" y="3879272"/>
            <a:ext cx="2812992" cy="738664"/>
          </a:xfrm>
          <a:prstGeom prst="rect">
            <a:avLst/>
          </a:prstGeom>
        </p:spPr>
        <p:txBody>
          <a:bodyPr wrap="square">
            <a:spAutoFit/>
          </a:bodyPr>
          <a:lstStyle/>
          <a:p>
            <a:pPr algn="ctr"/>
            <a:r>
              <a:rPr lang="en-GB" dirty="0"/>
              <a:t>MS Teams channel and mailing list. Contact </a:t>
            </a:r>
            <a:r>
              <a:rPr lang="en-GB" dirty="0">
                <a:hlinkClick r:id="rId5"/>
              </a:rPr>
              <a:t>Richard.Acton@babraham.ac.uk</a:t>
            </a:r>
            <a:r>
              <a:rPr lang="en-GB" dirty="0"/>
              <a:t> </a:t>
            </a:r>
          </a:p>
        </p:txBody>
      </p:sp>
    </p:spTree>
    <p:extLst>
      <p:ext uri="{BB962C8B-B14F-4D97-AF65-F5344CB8AC3E}">
        <p14:creationId xmlns:p14="http://schemas.microsoft.com/office/powerpoint/2010/main" val="333378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p:nvPr/>
        </p:nvSpPr>
        <p:spPr>
          <a:xfrm>
            <a:off x="3321346" y="2674444"/>
            <a:ext cx="2405100" cy="431100"/>
          </a:xfrm>
          <a:prstGeom prst="rect">
            <a:avLst/>
          </a:prstGeom>
          <a:solidFill>
            <a:schemeClr val="accent1">
              <a:lumMod val="20000"/>
              <a:lumOff val="80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600" b="1" dirty="0">
                <a:solidFill>
                  <a:srgbClr val="00B0F0"/>
                </a:solidFill>
              </a:rPr>
              <a:t>Scientific integrity</a:t>
            </a:r>
            <a:endParaRPr sz="1600" b="1" dirty="0">
              <a:solidFill>
                <a:srgbClr val="00B0F0"/>
              </a:solidFill>
            </a:endParaRPr>
          </a:p>
        </p:txBody>
      </p:sp>
      <p:sp>
        <p:nvSpPr>
          <p:cNvPr id="17" name="Google Shape;135;p26"/>
          <p:cNvSpPr txBox="1">
            <a:spLocks/>
          </p:cNvSpPr>
          <p:nvPr/>
        </p:nvSpPr>
        <p:spPr>
          <a:xfrm>
            <a:off x="263596" y="40834"/>
            <a:ext cx="8520600" cy="132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3200" b="1" dirty="0">
                <a:solidFill>
                  <a:srgbClr val="0070C0"/>
                </a:solidFill>
                <a:latin typeface="Calibri" panose="020F0502020204030204" pitchFamily="34" charset="0"/>
                <a:cs typeface="Calibri" panose="020F0502020204030204" pitchFamily="34" charset="0"/>
              </a:rPr>
              <a:t>Many words</a:t>
            </a:r>
          </a:p>
        </p:txBody>
      </p:sp>
      <p:grpSp>
        <p:nvGrpSpPr>
          <p:cNvPr id="5" name="Group 4">
            <a:extLst>
              <a:ext uri="{FF2B5EF4-FFF2-40B4-BE49-F238E27FC236}">
                <a16:creationId xmlns:a16="http://schemas.microsoft.com/office/drawing/2014/main" id="{CC3F7D3A-9E50-4BE6-A70B-5A7ED46B731D}"/>
              </a:ext>
            </a:extLst>
          </p:cNvPr>
          <p:cNvGrpSpPr/>
          <p:nvPr/>
        </p:nvGrpSpPr>
        <p:grpSpPr>
          <a:xfrm>
            <a:off x="1554912" y="1857958"/>
            <a:ext cx="6565260" cy="2735231"/>
            <a:chOff x="1554912" y="1857958"/>
            <a:chExt cx="6565260" cy="2735231"/>
          </a:xfrm>
        </p:grpSpPr>
        <p:sp>
          <p:nvSpPr>
            <p:cNvPr id="142" name="Google Shape;142;p27"/>
            <p:cNvSpPr txBox="1"/>
            <p:nvPr/>
          </p:nvSpPr>
          <p:spPr>
            <a:xfrm>
              <a:off x="2062319" y="2098033"/>
              <a:ext cx="1489167"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Accountability</a:t>
              </a:r>
              <a:endParaRPr sz="1600" b="1" dirty="0">
                <a:solidFill>
                  <a:schemeClr val="tx1"/>
                </a:solidFill>
                <a:latin typeface="Calibri" panose="020F0502020204030204" pitchFamily="34" charset="0"/>
                <a:cs typeface="Calibri" panose="020F0502020204030204" pitchFamily="34" charset="0"/>
              </a:endParaRPr>
            </a:p>
          </p:txBody>
        </p:sp>
        <p:sp>
          <p:nvSpPr>
            <p:cNvPr id="143" name="Google Shape;143;p27"/>
            <p:cNvSpPr txBox="1"/>
            <p:nvPr/>
          </p:nvSpPr>
          <p:spPr>
            <a:xfrm>
              <a:off x="2319474" y="2800701"/>
              <a:ext cx="626061"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Care</a:t>
              </a:r>
              <a:endParaRPr sz="1600" b="1" dirty="0">
                <a:latin typeface="Calibri" panose="020F0502020204030204" pitchFamily="34" charset="0"/>
                <a:cs typeface="Calibri" panose="020F0502020204030204" pitchFamily="34" charset="0"/>
              </a:endParaRPr>
            </a:p>
          </p:txBody>
        </p:sp>
        <p:sp>
          <p:nvSpPr>
            <p:cNvPr id="144" name="Google Shape;144;p27"/>
            <p:cNvSpPr txBox="1"/>
            <p:nvPr/>
          </p:nvSpPr>
          <p:spPr>
            <a:xfrm>
              <a:off x="1600646" y="3231558"/>
              <a:ext cx="1018517"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Openness</a:t>
              </a:r>
              <a:endParaRPr sz="1600" b="1" dirty="0">
                <a:latin typeface="Calibri" panose="020F0502020204030204" pitchFamily="34" charset="0"/>
                <a:cs typeface="Calibri" panose="020F0502020204030204" pitchFamily="34" charset="0"/>
              </a:endParaRPr>
            </a:p>
          </p:txBody>
        </p:sp>
        <p:sp>
          <p:nvSpPr>
            <p:cNvPr id="145" name="Google Shape;145;p27"/>
            <p:cNvSpPr txBox="1"/>
            <p:nvPr/>
          </p:nvSpPr>
          <p:spPr>
            <a:xfrm>
              <a:off x="4442679" y="3701876"/>
              <a:ext cx="12851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Cooperation</a:t>
              </a:r>
              <a:endParaRPr sz="1600" b="1" dirty="0">
                <a:latin typeface="Calibri" panose="020F0502020204030204" pitchFamily="34" charset="0"/>
                <a:cs typeface="Calibri" panose="020F0502020204030204" pitchFamily="34" charset="0"/>
              </a:endParaRPr>
            </a:p>
          </p:txBody>
        </p:sp>
        <p:sp>
          <p:nvSpPr>
            <p:cNvPr id="146" name="Google Shape;146;p27"/>
            <p:cNvSpPr txBox="1"/>
            <p:nvPr/>
          </p:nvSpPr>
          <p:spPr>
            <a:xfrm>
              <a:off x="5809398" y="3219914"/>
              <a:ext cx="1020875"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Accurate</a:t>
              </a:r>
              <a:endParaRPr sz="1600" b="1" dirty="0">
                <a:latin typeface="Calibri" panose="020F0502020204030204" pitchFamily="34" charset="0"/>
                <a:cs typeface="Calibri" panose="020F0502020204030204" pitchFamily="34" charset="0"/>
              </a:endParaRPr>
            </a:p>
          </p:txBody>
        </p:sp>
        <p:sp>
          <p:nvSpPr>
            <p:cNvPr id="147" name="Google Shape;147;p27"/>
            <p:cNvSpPr txBox="1"/>
            <p:nvPr/>
          </p:nvSpPr>
          <p:spPr>
            <a:xfrm>
              <a:off x="6024714" y="2606610"/>
              <a:ext cx="1104477"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Rigor</a:t>
              </a:r>
              <a:endParaRPr sz="1600" b="1" dirty="0">
                <a:latin typeface="Calibri" panose="020F0502020204030204" pitchFamily="34" charset="0"/>
                <a:cs typeface="Calibri" panose="020F0502020204030204" pitchFamily="34" charset="0"/>
              </a:endParaRPr>
            </a:p>
          </p:txBody>
        </p:sp>
        <p:sp>
          <p:nvSpPr>
            <p:cNvPr id="148" name="Google Shape;148;p27"/>
            <p:cNvSpPr txBox="1"/>
            <p:nvPr/>
          </p:nvSpPr>
          <p:spPr>
            <a:xfrm>
              <a:off x="6164410" y="2098034"/>
              <a:ext cx="6018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Fair</a:t>
              </a:r>
              <a:endParaRPr sz="1600" b="1" dirty="0">
                <a:latin typeface="Calibri" panose="020F0502020204030204" pitchFamily="34" charset="0"/>
                <a:cs typeface="Calibri" panose="020F0502020204030204" pitchFamily="34" charset="0"/>
              </a:endParaRPr>
            </a:p>
          </p:txBody>
        </p:sp>
        <p:sp>
          <p:nvSpPr>
            <p:cNvPr id="149" name="Google Shape;149;p27"/>
            <p:cNvSpPr txBox="1"/>
            <p:nvPr/>
          </p:nvSpPr>
          <p:spPr>
            <a:xfrm>
              <a:off x="5041841" y="2058815"/>
              <a:ext cx="898561"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Honesty </a:t>
              </a:r>
              <a:endParaRPr sz="1600" b="1" dirty="0">
                <a:solidFill>
                  <a:schemeClr val="tx1"/>
                </a:solidFill>
                <a:latin typeface="Calibri" panose="020F0502020204030204" pitchFamily="34" charset="0"/>
                <a:cs typeface="Calibri" panose="020F0502020204030204" pitchFamily="34" charset="0"/>
              </a:endParaRPr>
            </a:p>
          </p:txBody>
        </p:sp>
        <p:sp>
          <p:nvSpPr>
            <p:cNvPr id="12" name="Google Shape;143;p27"/>
            <p:cNvSpPr txBox="1"/>
            <p:nvPr/>
          </p:nvSpPr>
          <p:spPr>
            <a:xfrm>
              <a:off x="2806902" y="3284781"/>
              <a:ext cx="890477"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Ethics</a:t>
              </a:r>
              <a:endParaRPr sz="1600" b="1" dirty="0">
                <a:latin typeface="Calibri" panose="020F0502020204030204" pitchFamily="34" charset="0"/>
                <a:cs typeface="Calibri" panose="020F0502020204030204" pitchFamily="34" charset="0"/>
              </a:endParaRPr>
            </a:p>
          </p:txBody>
        </p:sp>
        <p:sp>
          <p:nvSpPr>
            <p:cNvPr id="13" name="Google Shape;147;p27"/>
            <p:cNvSpPr txBox="1"/>
            <p:nvPr/>
          </p:nvSpPr>
          <p:spPr>
            <a:xfrm>
              <a:off x="3917649" y="4162332"/>
              <a:ext cx="861678"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Quality</a:t>
              </a:r>
              <a:endParaRPr sz="1600" b="1" dirty="0">
                <a:solidFill>
                  <a:schemeClr val="tx1"/>
                </a:solidFill>
                <a:latin typeface="Calibri" panose="020F0502020204030204" pitchFamily="34" charset="0"/>
                <a:cs typeface="Calibri" panose="020F0502020204030204" pitchFamily="34" charset="0"/>
              </a:endParaRPr>
            </a:p>
          </p:txBody>
        </p:sp>
        <p:sp>
          <p:nvSpPr>
            <p:cNvPr id="14" name="Google Shape;147;p27"/>
            <p:cNvSpPr txBox="1"/>
            <p:nvPr/>
          </p:nvSpPr>
          <p:spPr>
            <a:xfrm>
              <a:off x="6576952" y="2931504"/>
              <a:ext cx="154322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Reproducibility</a:t>
              </a:r>
              <a:endParaRPr sz="1600" b="1" dirty="0">
                <a:solidFill>
                  <a:schemeClr val="tx1"/>
                </a:solidFill>
                <a:latin typeface="Calibri" panose="020F0502020204030204" pitchFamily="34" charset="0"/>
                <a:cs typeface="Calibri" panose="020F0502020204030204" pitchFamily="34" charset="0"/>
              </a:endParaRPr>
            </a:p>
          </p:txBody>
        </p:sp>
        <p:sp>
          <p:nvSpPr>
            <p:cNvPr id="15" name="Google Shape;147;p27"/>
            <p:cNvSpPr txBox="1"/>
            <p:nvPr/>
          </p:nvSpPr>
          <p:spPr>
            <a:xfrm>
              <a:off x="2899459" y="3723556"/>
              <a:ext cx="1134408"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Reliability</a:t>
              </a:r>
              <a:endParaRPr sz="1600" b="1" dirty="0">
                <a:solidFill>
                  <a:schemeClr val="tx1"/>
                </a:solidFill>
                <a:latin typeface="Calibri" panose="020F0502020204030204" pitchFamily="34" charset="0"/>
                <a:cs typeface="Calibri" panose="020F0502020204030204" pitchFamily="34" charset="0"/>
              </a:endParaRPr>
            </a:p>
          </p:txBody>
        </p:sp>
        <p:sp>
          <p:nvSpPr>
            <p:cNvPr id="16" name="Google Shape;147;p27"/>
            <p:cNvSpPr txBox="1"/>
            <p:nvPr/>
          </p:nvSpPr>
          <p:spPr>
            <a:xfrm>
              <a:off x="1554912" y="2438373"/>
              <a:ext cx="1014814"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Respect</a:t>
              </a:r>
              <a:endParaRPr sz="1600" b="1" dirty="0">
                <a:solidFill>
                  <a:schemeClr val="tx1"/>
                </a:solidFill>
                <a:latin typeface="Calibri" panose="020F0502020204030204" pitchFamily="34" charset="0"/>
                <a:cs typeface="Calibri" panose="020F0502020204030204" pitchFamily="34" charset="0"/>
              </a:endParaRPr>
            </a:p>
          </p:txBody>
        </p:sp>
        <p:sp>
          <p:nvSpPr>
            <p:cNvPr id="2" name="TextBox 1"/>
            <p:cNvSpPr txBox="1"/>
            <p:nvPr/>
          </p:nvSpPr>
          <p:spPr>
            <a:xfrm>
              <a:off x="3654230" y="1857958"/>
              <a:ext cx="1486434" cy="338554"/>
            </a:xfrm>
            <a:prstGeom prst="rect">
              <a:avLst/>
            </a:prstGeom>
            <a:noFill/>
          </p:spPr>
          <p:txBody>
            <a:bodyPr wrap="square" rtlCol="0">
              <a:spAutoFit/>
            </a:bodyPr>
            <a:lstStyle/>
            <a:p>
              <a:r>
                <a:rPr lang="en-GB" sz="1600" b="1" dirty="0">
                  <a:solidFill>
                    <a:schemeClr val="dk1"/>
                  </a:solidFill>
                  <a:latin typeface="Calibri" panose="020F0502020204030204" pitchFamily="34" charset="0"/>
                  <a:cs typeface="Calibri" panose="020F0502020204030204" pitchFamily="34" charset="0"/>
                </a:rPr>
                <a:t>Responsibility</a:t>
              </a:r>
              <a:endParaRPr lang="en-GB" sz="1600" b="1" dirty="0">
                <a:latin typeface="Calibri" panose="020F0502020204030204" pitchFamily="34" charset="0"/>
                <a:cs typeface="Calibri" panose="020F0502020204030204" pitchFamily="34" charset="0"/>
              </a:endParaRPr>
            </a:p>
          </p:txBody>
        </p:sp>
        <p:sp>
          <p:nvSpPr>
            <p:cNvPr id="3" name="TextBox 2"/>
            <p:cNvSpPr txBox="1"/>
            <p:nvPr/>
          </p:nvSpPr>
          <p:spPr>
            <a:xfrm>
              <a:off x="4076996" y="3266065"/>
              <a:ext cx="1335622" cy="338554"/>
            </a:xfrm>
            <a:prstGeom prst="rect">
              <a:avLst/>
            </a:prstGeom>
            <a:noFill/>
          </p:spPr>
          <p:txBody>
            <a:bodyPr wrap="none" rtlCol="0">
              <a:spAutoFit/>
            </a:bodyPr>
            <a:lstStyle/>
            <a:p>
              <a:r>
                <a:rPr lang="en-GB" sz="1600" b="1" dirty="0">
                  <a:solidFill>
                    <a:schemeClr val="tx1"/>
                  </a:solidFill>
                  <a:latin typeface="Calibri" panose="020F0502020204030204" pitchFamily="34" charset="0"/>
                  <a:cs typeface="Calibri" panose="020F0502020204030204" pitchFamily="34" charset="0"/>
                </a:rPr>
                <a:t>Transparency</a:t>
              </a:r>
            </a:p>
          </p:txBody>
        </p:sp>
        <p:sp>
          <p:nvSpPr>
            <p:cNvPr id="4" name="TextBox 3"/>
            <p:cNvSpPr txBox="1"/>
            <p:nvPr/>
          </p:nvSpPr>
          <p:spPr>
            <a:xfrm>
              <a:off x="5918558" y="3869701"/>
              <a:ext cx="1122423" cy="338554"/>
            </a:xfrm>
            <a:prstGeom prst="rect">
              <a:avLst/>
            </a:prstGeom>
            <a:noFill/>
          </p:spPr>
          <p:txBody>
            <a:bodyPr wrap="none" rtlCol="0">
              <a:spAutoFit/>
            </a:bodyPr>
            <a:lstStyle/>
            <a:p>
              <a:r>
                <a:rPr lang="en-GB" sz="1600" b="1" dirty="0">
                  <a:solidFill>
                    <a:schemeClr val="dk1"/>
                  </a:solidFill>
                  <a:latin typeface="Calibri" panose="020F0502020204030204" pitchFamily="34" charset="0"/>
                  <a:cs typeface="Calibri" panose="020F0502020204030204" pitchFamily="34" charset="0"/>
                </a:rPr>
                <a:t>Collegiality</a:t>
              </a:r>
              <a:endParaRPr lang="en-GB" sz="1600" b="1" dirty="0">
                <a:latin typeface="Calibri" panose="020F0502020204030204" pitchFamily="34" charset="0"/>
                <a:cs typeface="Calibri" panose="020F0502020204030204" pitchFamily="34" charset="0"/>
              </a:endParaRPr>
            </a:p>
          </p:txBody>
        </p:sp>
        <p:sp>
          <p:nvSpPr>
            <p:cNvPr id="28" name="Google Shape;148;p27"/>
            <p:cNvSpPr txBox="1"/>
            <p:nvPr/>
          </p:nvSpPr>
          <p:spPr>
            <a:xfrm>
              <a:off x="6828258" y="2274243"/>
              <a:ext cx="1291914"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Objectivity</a:t>
              </a:r>
              <a:endParaRPr sz="1600" b="1" dirty="0">
                <a:solidFill>
                  <a:schemeClr val="tx1"/>
                </a:solidFill>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CF172E61-6731-47B5-84D7-3AB14A27815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244245" y="4377760"/>
            <a:ext cx="790696" cy="644624"/>
          </a:xfrm>
          <a:prstGeom prst="rect">
            <a:avLst/>
          </a:prstGeom>
        </p:spPr>
      </p:pic>
    </p:spTree>
    <p:extLst>
      <p:ext uri="{BB962C8B-B14F-4D97-AF65-F5344CB8AC3E}">
        <p14:creationId xmlns:p14="http://schemas.microsoft.com/office/powerpoint/2010/main" val="172982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5;p26">
            <a:extLst>
              <a:ext uri="{FF2B5EF4-FFF2-40B4-BE49-F238E27FC236}">
                <a16:creationId xmlns:a16="http://schemas.microsoft.com/office/drawing/2014/main" id="{1FA08ED9-FED0-4830-BDDA-C85BDE1B10F6}"/>
              </a:ext>
            </a:extLst>
          </p:cNvPr>
          <p:cNvSpPr txBox="1">
            <a:spLocks/>
          </p:cNvSpPr>
          <p:nvPr/>
        </p:nvSpPr>
        <p:spPr>
          <a:xfrm>
            <a:off x="317852"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Useful resources</a:t>
            </a:r>
            <a:endParaRPr lang="en-GB" sz="3200" dirty="0">
              <a:solidFill>
                <a:srgbClr val="0070C0"/>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F928901-11B0-4385-8B63-93B04245C4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25487" y="1718869"/>
            <a:ext cx="3325541" cy="919002"/>
          </a:xfrm>
          <a:prstGeom prst="rect">
            <a:avLst/>
          </a:prstGeom>
        </p:spPr>
      </p:pic>
      <p:pic>
        <p:nvPicPr>
          <p:cNvPr id="9" name="Picture 8">
            <a:extLst>
              <a:ext uri="{FF2B5EF4-FFF2-40B4-BE49-F238E27FC236}">
                <a16:creationId xmlns:a16="http://schemas.microsoft.com/office/drawing/2014/main" id="{625FDC93-F4FF-47CA-8A07-7E6E3C42DD0B}"/>
              </a:ext>
            </a:extLst>
          </p:cNvPr>
          <p:cNvPicPr>
            <a:picLocks noChangeAspect="1"/>
          </p:cNvPicPr>
          <p:nvPr/>
        </p:nvPicPr>
        <p:blipFill>
          <a:blip r:embed="rId5"/>
          <a:stretch>
            <a:fillRect/>
          </a:stretch>
        </p:blipFill>
        <p:spPr>
          <a:xfrm>
            <a:off x="5227546" y="3284091"/>
            <a:ext cx="3335838" cy="1158250"/>
          </a:xfrm>
          <a:prstGeom prst="rect">
            <a:avLst/>
          </a:prstGeom>
        </p:spPr>
      </p:pic>
      <p:pic>
        <p:nvPicPr>
          <p:cNvPr id="14" name="Picture 13">
            <a:extLst>
              <a:ext uri="{FF2B5EF4-FFF2-40B4-BE49-F238E27FC236}">
                <a16:creationId xmlns:a16="http://schemas.microsoft.com/office/drawing/2014/main" id="{D13098CB-F13E-4501-AF04-031A3F48656F}"/>
              </a:ext>
            </a:extLst>
          </p:cNvPr>
          <p:cNvPicPr>
            <a:picLocks noChangeAspect="1"/>
          </p:cNvPicPr>
          <p:nvPr/>
        </p:nvPicPr>
        <p:blipFill>
          <a:blip r:embed="rId6"/>
          <a:stretch>
            <a:fillRect/>
          </a:stretch>
        </p:blipFill>
        <p:spPr>
          <a:xfrm>
            <a:off x="4646930" y="1321667"/>
            <a:ext cx="4497070" cy="1858789"/>
          </a:xfrm>
          <a:prstGeom prst="rect">
            <a:avLst/>
          </a:prstGeom>
        </p:spPr>
      </p:pic>
      <p:pic>
        <p:nvPicPr>
          <p:cNvPr id="3" name="Picture 2">
            <a:extLst>
              <a:ext uri="{FF2B5EF4-FFF2-40B4-BE49-F238E27FC236}">
                <a16:creationId xmlns:a16="http://schemas.microsoft.com/office/drawing/2014/main" id="{7BEF212F-465B-4F83-870D-761E2BC9EECD}"/>
              </a:ext>
            </a:extLst>
          </p:cNvPr>
          <p:cNvPicPr>
            <a:picLocks noChangeAspect="1"/>
          </p:cNvPicPr>
          <p:nvPr/>
        </p:nvPicPr>
        <p:blipFill>
          <a:blip r:embed="rId7"/>
          <a:stretch>
            <a:fillRect/>
          </a:stretch>
        </p:blipFill>
        <p:spPr>
          <a:xfrm>
            <a:off x="580616" y="3238290"/>
            <a:ext cx="3676984" cy="1158250"/>
          </a:xfrm>
          <a:prstGeom prst="rect">
            <a:avLst/>
          </a:prstGeom>
        </p:spPr>
      </p:pic>
    </p:spTree>
    <p:extLst>
      <p:ext uri="{BB962C8B-B14F-4D97-AF65-F5344CB8AC3E}">
        <p14:creationId xmlns:p14="http://schemas.microsoft.com/office/powerpoint/2010/main" val="7481007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A3AA0-4346-7A65-A9E5-E31BA9AA1FCD}"/>
              </a:ext>
            </a:extLst>
          </p:cNvPr>
          <p:cNvPicPr>
            <a:picLocks noChangeAspect="1"/>
          </p:cNvPicPr>
          <p:nvPr/>
        </p:nvPicPr>
        <p:blipFill rotWithShape="1">
          <a:blip r:embed="rId3"/>
          <a:srcRect l="6536" t="7112" r="9809"/>
          <a:stretch/>
        </p:blipFill>
        <p:spPr>
          <a:xfrm>
            <a:off x="2283530" y="369161"/>
            <a:ext cx="3967339" cy="4405177"/>
          </a:xfrm>
          <a:prstGeom prst="rect">
            <a:avLst/>
          </a:prstGeom>
        </p:spPr>
      </p:pic>
    </p:spTree>
    <p:extLst>
      <p:ext uri="{BB962C8B-B14F-4D97-AF65-F5344CB8AC3E}">
        <p14:creationId xmlns:p14="http://schemas.microsoft.com/office/powerpoint/2010/main" val="89606673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grity: Doing the Right Thing">
            <a:extLst>
              <a:ext uri="{FF2B5EF4-FFF2-40B4-BE49-F238E27FC236}">
                <a16:creationId xmlns:a16="http://schemas.microsoft.com/office/drawing/2014/main" id="{39ADD16F-CC68-4DD0-2ED1-275270B64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0" b="31111"/>
          <a:stretch/>
        </p:blipFill>
        <p:spPr bwMode="auto">
          <a:xfrm>
            <a:off x="0" y="-178209"/>
            <a:ext cx="9143999" cy="546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52757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956EA5-9EBC-B010-C748-501FCD24EDC7}"/>
              </a:ext>
            </a:extLst>
          </p:cNvPr>
          <p:cNvSpPr txBox="1"/>
          <p:nvPr/>
        </p:nvSpPr>
        <p:spPr>
          <a:xfrm>
            <a:off x="609600" y="371147"/>
            <a:ext cx="7924800" cy="4401205"/>
          </a:xfrm>
          <a:prstGeom prst="rect">
            <a:avLst/>
          </a:prstGeom>
          <a:noFill/>
        </p:spPr>
        <p:txBody>
          <a:bodyPr wrap="square" rtlCol="0">
            <a:spAutoFit/>
          </a:bodyPr>
          <a:lstStyle/>
          <a:p>
            <a:r>
              <a:rPr lang="en-GB" sz="4000" kern="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“Integrity is doing the right thing when you don’t have to—when no one else is looking or will ever know—when there will be no congratulations or recognition for having done so.”</a:t>
            </a:r>
            <a:endParaRPr lang="en-GB" sz="4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4000" dirty="0"/>
          </a:p>
        </p:txBody>
      </p:sp>
      <p:sp>
        <p:nvSpPr>
          <p:cNvPr id="6" name="TextBox 5">
            <a:extLst>
              <a:ext uri="{FF2B5EF4-FFF2-40B4-BE49-F238E27FC236}">
                <a16:creationId xmlns:a16="http://schemas.microsoft.com/office/drawing/2014/main" id="{21C178AC-AA75-3B55-E71A-347E6F43BD6F}"/>
              </a:ext>
            </a:extLst>
          </p:cNvPr>
          <p:cNvSpPr txBox="1"/>
          <p:nvPr/>
        </p:nvSpPr>
        <p:spPr>
          <a:xfrm>
            <a:off x="781050" y="4228357"/>
            <a:ext cx="8362950" cy="543995"/>
          </a:xfrm>
          <a:prstGeom prst="rect">
            <a:avLst/>
          </a:prstGeom>
          <a:noFill/>
        </p:spPr>
        <p:txBody>
          <a:bodyPr wrap="square">
            <a:spAutoFit/>
          </a:bodyPr>
          <a:lstStyle/>
          <a:p>
            <a:pPr fontAlgn="base">
              <a:lnSpc>
                <a:spcPts val="1800"/>
              </a:lnSpc>
            </a:pPr>
            <a:r>
              <a:rPr lang="en-GB" sz="1400" kern="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Excerpted from </a:t>
            </a:r>
            <a:r>
              <a:rPr lang="en-GB" sz="1400" i="1" u="none" strike="noStrike" kern="0" dirty="0">
                <a:solidFill>
                  <a:srgbClr val="000080"/>
                </a:solidFill>
                <a:effectLst/>
                <a:latin typeface="Arial" panose="020B0604020202020204" pitchFamily="34" charset="0"/>
                <a:ea typeface="Times New Roman" panose="02020603050405020304" pitchFamily="18" charset="0"/>
                <a:cs typeface="Times New Roman" panose="02020603050405020304" pitchFamily="18" charset="0"/>
                <a:hlinkClick r:id="rId3"/>
              </a:rPr>
              <a:t>Shattering the Glass Slipper: Destroying Fairy-tale Thinking Before It Destroys You</a:t>
            </a:r>
            <a:r>
              <a:rPr lang="en-GB" sz="1400" kern="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a:t>
            </a:r>
          </a:p>
          <a:p>
            <a:pPr fontAlgn="base">
              <a:lnSpc>
                <a:spcPts val="1800"/>
              </a:lnSpc>
            </a:pPr>
            <a:r>
              <a:rPr lang="en-GB" sz="1400" kern="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2003 Charles Marshall</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4494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p:nvPr/>
        </p:nvSpPr>
        <p:spPr>
          <a:xfrm>
            <a:off x="3321346" y="2674444"/>
            <a:ext cx="2405100" cy="431100"/>
          </a:xfrm>
          <a:prstGeom prst="rect">
            <a:avLst/>
          </a:prstGeom>
          <a:solidFill>
            <a:schemeClr val="accent1">
              <a:lumMod val="20000"/>
              <a:lumOff val="80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600" b="1" dirty="0">
                <a:solidFill>
                  <a:srgbClr val="00B0F0"/>
                </a:solidFill>
              </a:rPr>
              <a:t>Scientific integrity</a:t>
            </a:r>
            <a:endParaRPr sz="1600" b="1" dirty="0">
              <a:solidFill>
                <a:srgbClr val="00B0F0"/>
              </a:solidFill>
            </a:endParaRPr>
          </a:p>
        </p:txBody>
      </p:sp>
      <p:sp>
        <p:nvSpPr>
          <p:cNvPr id="17" name="Google Shape;135;p26"/>
          <p:cNvSpPr txBox="1">
            <a:spLocks/>
          </p:cNvSpPr>
          <p:nvPr/>
        </p:nvSpPr>
        <p:spPr>
          <a:xfrm>
            <a:off x="263596" y="40834"/>
            <a:ext cx="8520600" cy="132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3200" b="1" dirty="0">
                <a:solidFill>
                  <a:srgbClr val="0070C0"/>
                </a:solidFill>
                <a:latin typeface="Calibri" panose="020F0502020204030204" pitchFamily="34" charset="0"/>
                <a:cs typeface="Calibri" panose="020F0502020204030204" pitchFamily="34" charset="0"/>
              </a:rPr>
              <a:t>More than words</a:t>
            </a:r>
          </a:p>
        </p:txBody>
      </p:sp>
      <p:sp>
        <p:nvSpPr>
          <p:cNvPr id="21" name="Rounded Rectangle 20"/>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Tree>
    <p:extLst>
      <p:ext uri="{BB962C8B-B14F-4D97-AF65-F5344CB8AC3E}">
        <p14:creationId xmlns:p14="http://schemas.microsoft.com/office/powerpoint/2010/main" val="1480419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DE6F53-7D24-4594-96D9-47AF49EA7C53}"/>
              </a:ext>
            </a:extLst>
          </p:cNvPr>
          <p:cNvPicPr>
            <a:picLocks noChangeAspect="1"/>
          </p:cNvPicPr>
          <p:nvPr/>
        </p:nvPicPr>
        <p:blipFill>
          <a:blip r:embed="rId3"/>
          <a:stretch>
            <a:fillRect/>
          </a:stretch>
        </p:blipFill>
        <p:spPr>
          <a:xfrm>
            <a:off x="16335" y="3534"/>
            <a:ext cx="1496780" cy="1496780"/>
          </a:xfrm>
          <a:prstGeom prst="rect">
            <a:avLst/>
          </a:prstGeom>
        </p:spPr>
      </p:pic>
      <p:sp>
        <p:nvSpPr>
          <p:cNvPr id="3" name="Text Placeholder 2">
            <a:extLst>
              <a:ext uri="{FF2B5EF4-FFF2-40B4-BE49-F238E27FC236}">
                <a16:creationId xmlns:a16="http://schemas.microsoft.com/office/drawing/2014/main" id="{0C6F8843-5BF6-48F9-B901-8BEECD114AB6}"/>
              </a:ext>
            </a:extLst>
          </p:cNvPr>
          <p:cNvSpPr>
            <a:spLocks noGrp="1"/>
          </p:cNvSpPr>
          <p:nvPr>
            <p:ph type="body" idx="1"/>
          </p:nvPr>
        </p:nvSpPr>
        <p:spPr>
          <a:xfrm>
            <a:off x="772886" y="1152475"/>
            <a:ext cx="7881257" cy="3416400"/>
          </a:xfrm>
        </p:spPr>
        <p:txBody>
          <a:bodyPr>
            <a:noAutofit/>
          </a:bodyPr>
          <a:lstStyle/>
          <a:p>
            <a:pPr marL="114300" indent="0">
              <a:buNone/>
            </a:pPr>
            <a:r>
              <a:rPr lang="en-GB" sz="2400" dirty="0">
                <a:solidFill>
                  <a:srgbClr val="0F2D69"/>
                </a:solidFill>
              </a:rPr>
              <a:t>Research Integrity means conducting, reviewing and reporting research in a responsible way that allows ourselves and others to have confidence that our research is trustworthy and of the highest quality. </a:t>
            </a:r>
          </a:p>
          <a:p>
            <a:pPr marL="114300" indent="0">
              <a:buNone/>
            </a:pPr>
            <a:r>
              <a:rPr lang="en-GB" sz="2400" dirty="0">
                <a:solidFill>
                  <a:srgbClr val="0F2D69"/>
                </a:solidFill>
              </a:rPr>
              <a:t>It also sets the culture of the Institute as an inclusive, respectful, open and outstanding place to work.</a:t>
            </a:r>
          </a:p>
          <a:p>
            <a:pPr marL="114300" indent="0">
              <a:buNone/>
            </a:pPr>
            <a:endParaRPr lang="en-GB" sz="2400" dirty="0">
              <a:solidFill>
                <a:srgbClr val="0F2D69"/>
              </a:solidFill>
            </a:endParaRPr>
          </a:p>
          <a:p>
            <a:pPr marL="114300" indent="0">
              <a:buNone/>
            </a:pPr>
            <a:r>
              <a:rPr lang="en-GB" sz="2000" dirty="0">
                <a:solidFill>
                  <a:srgbClr val="0F2D69"/>
                </a:solidFill>
              </a:rPr>
              <a:t>BI-RES-005 RESEARCH INTEGRITY POLICY</a:t>
            </a:r>
          </a:p>
        </p:txBody>
      </p:sp>
      <p:sp>
        <p:nvSpPr>
          <p:cNvPr id="4" name="Google Shape;135;p26">
            <a:extLst>
              <a:ext uri="{FF2B5EF4-FFF2-40B4-BE49-F238E27FC236}">
                <a16:creationId xmlns:a16="http://schemas.microsoft.com/office/drawing/2014/main" id="{7BA218DA-2D15-4E6E-AA65-966880A1D195}"/>
              </a:ext>
            </a:extLst>
          </p:cNvPr>
          <p:cNvSpPr txBox="1">
            <a:spLocks/>
          </p:cNvSpPr>
          <p:nvPr/>
        </p:nvSpPr>
        <p:spPr>
          <a:xfrm>
            <a:off x="311700" y="163206"/>
            <a:ext cx="8520600" cy="132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p:txBody>
      </p:sp>
      <p:pic>
        <p:nvPicPr>
          <p:cNvPr id="6" name="Picture 5">
            <a:extLst>
              <a:ext uri="{FF2B5EF4-FFF2-40B4-BE49-F238E27FC236}">
                <a16:creationId xmlns:a16="http://schemas.microsoft.com/office/drawing/2014/main" id="{84632111-F262-44CA-B17C-33E7AD6AA262}"/>
              </a:ext>
            </a:extLst>
          </p:cNvPr>
          <p:cNvPicPr>
            <a:picLocks noChangeAspect="1"/>
          </p:cNvPicPr>
          <p:nvPr/>
        </p:nvPicPr>
        <p:blipFill>
          <a:blip r:embed="rId4"/>
          <a:stretch>
            <a:fillRect/>
          </a:stretch>
        </p:blipFill>
        <p:spPr>
          <a:xfrm>
            <a:off x="7191907" y="4277296"/>
            <a:ext cx="1640393" cy="583157"/>
          </a:xfrm>
          <a:prstGeom prst="rect">
            <a:avLst/>
          </a:prstGeom>
        </p:spPr>
      </p:pic>
    </p:spTree>
    <p:extLst>
      <p:ext uri="{BB962C8B-B14F-4D97-AF65-F5344CB8AC3E}">
        <p14:creationId xmlns:p14="http://schemas.microsoft.com/office/powerpoint/2010/main" val="2507185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Research Integrity in practice</a:t>
            </a:r>
          </a:p>
        </p:txBody>
      </p:sp>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4"/>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248163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645595" y="759676"/>
          <a:ext cx="6674316" cy="4278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Google Shape;135;p26"/>
          <p:cNvSpPr txBox="1">
            <a:spLocks/>
          </p:cNvSpPr>
          <p:nvPr/>
        </p:nvSpPr>
        <p:spPr>
          <a:xfrm>
            <a:off x="1770990" y="-32793"/>
            <a:ext cx="6674316" cy="7924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r>
              <a:rPr lang="en-GB" sz="4000" b="1" dirty="0">
                <a:solidFill>
                  <a:srgbClr val="0070C0"/>
                </a:solidFill>
                <a:latin typeface="Calibri" panose="020F0502020204030204" pitchFamily="34" charset="0"/>
                <a:cs typeface="Calibri" panose="020F0502020204030204" pitchFamily="34" charset="0"/>
              </a:rPr>
              <a:t>In Practice</a:t>
            </a:r>
            <a:endParaRPr lang="en-GB" sz="3200" b="1" dirty="0">
              <a:solidFill>
                <a:srgbClr val="0070C0"/>
              </a:solidFill>
              <a:latin typeface="Calibri" panose="020F0502020204030204" pitchFamily="34" charset="0"/>
              <a:cs typeface="Calibri" panose="020F0502020204030204" pitchFamily="34" charset="0"/>
            </a:endParaRPr>
          </a:p>
        </p:txBody>
      </p:sp>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20" name="Rectangle 19">
            <a:extLst>
              <a:ext uri="{FF2B5EF4-FFF2-40B4-BE49-F238E27FC236}">
                <a16:creationId xmlns:a16="http://schemas.microsoft.com/office/drawing/2014/main" id="{7474CAE6-1F68-453D-8B85-A3DFEE26FB57}"/>
              </a:ext>
            </a:extLst>
          </p:cNvPr>
          <p:cNvSpPr/>
          <p:nvPr/>
        </p:nvSpPr>
        <p:spPr>
          <a:xfrm>
            <a:off x="7422069" y="4914659"/>
            <a:ext cx="1795684" cy="246221"/>
          </a:xfrm>
          <a:prstGeom prst="rect">
            <a:avLst/>
          </a:prstGeom>
        </p:spPr>
        <p:txBody>
          <a:bodyPr wrap="none">
            <a:spAutoFit/>
          </a:bodyPr>
          <a:lstStyle/>
          <a:p>
            <a:r>
              <a:rPr lang="en-GB" sz="1000" dirty="0"/>
              <a:t>Credit: Getty Images/</a:t>
            </a:r>
            <a:r>
              <a:rPr lang="en-GB" sz="1000" dirty="0" err="1"/>
              <a:t>melitas</a:t>
            </a:r>
            <a:endParaRPr lang="en-GB" sz="1000" dirty="0"/>
          </a:p>
        </p:txBody>
      </p:sp>
      <p:grpSp>
        <p:nvGrpSpPr>
          <p:cNvPr id="22" name="Group 21">
            <a:extLst>
              <a:ext uri="{FF2B5EF4-FFF2-40B4-BE49-F238E27FC236}">
                <a16:creationId xmlns:a16="http://schemas.microsoft.com/office/drawing/2014/main" id="{E33AB949-E4B0-4737-A1FC-BD1B70117D77}"/>
              </a:ext>
            </a:extLst>
          </p:cNvPr>
          <p:cNvGrpSpPr/>
          <p:nvPr/>
        </p:nvGrpSpPr>
        <p:grpSpPr>
          <a:xfrm>
            <a:off x="6074359" y="1585832"/>
            <a:ext cx="2174432" cy="612000"/>
            <a:chOff x="4499882" y="826164"/>
            <a:chExt cx="2174432" cy="645615"/>
          </a:xfrm>
        </p:grpSpPr>
        <p:sp>
          <p:nvSpPr>
            <p:cNvPr id="23" name="Rectangle: Rounded Corners 22">
              <a:extLst>
                <a:ext uri="{FF2B5EF4-FFF2-40B4-BE49-F238E27FC236}">
                  <a16:creationId xmlns:a16="http://schemas.microsoft.com/office/drawing/2014/main" id="{A8509846-89E1-4D90-88F7-F1469CA64E24}"/>
                </a:ext>
              </a:extLst>
            </p:cNvPr>
            <p:cNvSpPr/>
            <p:nvPr/>
          </p:nvSpPr>
          <p:spPr>
            <a:xfrm>
              <a:off x="4499882" y="826164"/>
              <a:ext cx="2174432" cy="645615"/>
            </a:xfrm>
            <a:prstGeom prst="roundRect">
              <a:avLst/>
            </a:prstGeom>
            <a:solidFill>
              <a:srgbClr val="FFDDB3"/>
            </a:solidFill>
            <a:ln w="38100" cap="flat" cmpd="sng" algn="ctr">
              <a:solidFill>
                <a:srgbClr val="E68300"/>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4" name="Rectangle: Rounded Corners 4">
              <a:extLst>
                <a:ext uri="{FF2B5EF4-FFF2-40B4-BE49-F238E27FC236}">
                  <a16:creationId xmlns:a16="http://schemas.microsoft.com/office/drawing/2014/main" id="{C588055A-9901-4A25-A583-9C8E5B77F1E8}"/>
                </a:ext>
              </a:extLst>
            </p:cNvPr>
            <p:cNvSpPr txBox="1"/>
            <p:nvPr/>
          </p:nvSpPr>
          <p:spPr>
            <a:xfrm>
              <a:off x="4531398" y="857680"/>
              <a:ext cx="2111400" cy="582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Experimental Design</a:t>
              </a:r>
            </a:p>
          </p:txBody>
        </p:sp>
      </p:grpSp>
      <p:grpSp>
        <p:nvGrpSpPr>
          <p:cNvPr id="25" name="Group 24">
            <a:extLst>
              <a:ext uri="{FF2B5EF4-FFF2-40B4-BE49-F238E27FC236}">
                <a16:creationId xmlns:a16="http://schemas.microsoft.com/office/drawing/2014/main" id="{F8184084-EA05-42DC-8442-44A175B4E08E}"/>
              </a:ext>
            </a:extLst>
          </p:cNvPr>
          <p:cNvGrpSpPr/>
          <p:nvPr/>
        </p:nvGrpSpPr>
        <p:grpSpPr>
          <a:xfrm>
            <a:off x="6430105" y="3163413"/>
            <a:ext cx="1638584" cy="612000"/>
            <a:chOff x="4818778" y="2349681"/>
            <a:chExt cx="1638584" cy="658034"/>
          </a:xfrm>
        </p:grpSpPr>
        <p:sp>
          <p:nvSpPr>
            <p:cNvPr id="26" name="Rectangle: Rounded Corners 25">
              <a:extLst>
                <a:ext uri="{FF2B5EF4-FFF2-40B4-BE49-F238E27FC236}">
                  <a16:creationId xmlns:a16="http://schemas.microsoft.com/office/drawing/2014/main" id="{882F043D-BE71-404E-BA7C-755408A94FD3}"/>
                </a:ext>
              </a:extLst>
            </p:cNvPr>
            <p:cNvSpPr/>
            <p:nvPr/>
          </p:nvSpPr>
          <p:spPr>
            <a:xfrm>
              <a:off x="4818778" y="2349681"/>
              <a:ext cx="1638584" cy="658034"/>
            </a:xfrm>
            <a:prstGeom prst="roundRect">
              <a:avLst/>
            </a:prstGeom>
            <a:solidFill>
              <a:srgbClr val="A9DA74"/>
            </a:solidFill>
            <a:ln w="38100" cap="flat" cmpd="sng" algn="ctr">
              <a:solidFill>
                <a:srgbClr val="538022"/>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7" name="Rectangle: Rounded Corners 4">
              <a:extLst>
                <a:ext uri="{FF2B5EF4-FFF2-40B4-BE49-F238E27FC236}">
                  <a16:creationId xmlns:a16="http://schemas.microsoft.com/office/drawing/2014/main" id="{7CF2E05D-5CAB-463D-86DC-E8407A273204}"/>
                </a:ext>
              </a:extLst>
            </p:cNvPr>
            <p:cNvSpPr txBox="1"/>
            <p:nvPr/>
          </p:nvSpPr>
          <p:spPr>
            <a:xfrm>
              <a:off x="4850901" y="2381804"/>
              <a:ext cx="1574338" cy="5937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Sample Size</a:t>
              </a:r>
            </a:p>
          </p:txBody>
        </p:sp>
      </p:grpSp>
      <p:grpSp>
        <p:nvGrpSpPr>
          <p:cNvPr id="28" name="Group 27">
            <a:extLst>
              <a:ext uri="{FF2B5EF4-FFF2-40B4-BE49-F238E27FC236}">
                <a16:creationId xmlns:a16="http://schemas.microsoft.com/office/drawing/2014/main" id="{C2B52F37-16E8-4B8E-8CA9-59ADFD3520FC}"/>
              </a:ext>
            </a:extLst>
          </p:cNvPr>
          <p:cNvGrpSpPr/>
          <p:nvPr/>
        </p:nvGrpSpPr>
        <p:grpSpPr>
          <a:xfrm>
            <a:off x="2575300" y="4077973"/>
            <a:ext cx="1810438" cy="612000"/>
            <a:chOff x="983303" y="3466790"/>
            <a:chExt cx="1903035" cy="518512"/>
          </a:xfrm>
        </p:grpSpPr>
        <p:sp>
          <p:nvSpPr>
            <p:cNvPr id="29" name="Rectangle: Rounded Corners 28">
              <a:extLst>
                <a:ext uri="{FF2B5EF4-FFF2-40B4-BE49-F238E27FC236}">
                  <a16:creationId xmlns:a16="http://schemas.microsoft.com/office/drawing/2014/main" id="{C6F8D0BB-307A-4F1D-B4E7-D5F4C53245DA}"/>
                </a:ext>
              </a:extLst>
            </p:cNvPr>
            <p:cNvSpPr/>
            <p:nvPr/>
          </p:nvSpPr>
          <p:spPr>
            <a:xfrm>
              <a:off x="983303" y="3466790"/>
              <a:ext cx="1903035" cy="518512"/>
            </a:xfrm>
            <a:prstGeom prst="roundRect">
              <a:avLst/>
            </a:prstGeom>
            <a:solidFill>
              <a:srgbClr val="EB91D8"/>
            </a:solidFill>
            <a:ln w="38100" cap="flat" cmpd="sng" algn="ctr">
              <a:solidFill>
                <a:srgbClr val="AC208E"/>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0" name="Rectangle: Rounded Corners 4">
              <a:extLst>
                <a:ext uri="{FF2B5EF4-FFF2-40B4-BE49-F238E27FC236}">
                  <a16:creationId xmlns:a16="http://schemas.microsoft.com/office/drawing/2014/main" id="{BD385D6E-5F3C-4AFD-B62F-6429D250EF1E}"/>
                </a:ext>
              </a:extLst>
            </p:cNvPr>
            <p:cNvSpPr txBox="1"/>
            <p:nvPr/>
          </p:nvSpPr>
          <p:spPr>
            <a:xfrm>
              <a:off x="1008615" y="3492102"/>
              <a:ext cx="1852411" cy="4678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Data Exploration</a:t>
              </a:r>
            </a:p>
          </p:txBody>
        </p:sp>
      </p:grpSp>
      <p:grpSp>
        <p:nvGrpSpPr>
          <p:cNvPr id="31" name="Group 30">
            <a:extLst>
              <a:ext uri="{FF2B5EF4-FFF2-40B4-BE49-F238E27FC236}">
                <a16:creationId xmlns:a16="http://schemas.microsoft.com/office/drawing/2014/main" id="{B91189F7-7295-4064-A840-98B65C3C0DB7}"/>
              </a:ext>
            </a:extLst>
          </p:cNvPr>
          <p:cNvGrpSpPr/>
          <p:nvPr/>
        </p:nvGrpSpPr>
        <p:grpSpPr>
          <a:xfrm>
            <a:off x="1918784" y="2863267"/>
            <a:ext cx="1522235" cy="612000"/>
            <a:chOff x="258895" y="2293411"/>
            <a:chExt cx="1522235" cy="565581"/>
          </a:xfrm>
        </p:grpSpPr>
        <p:sp>
          <p:nvSpPr>
            <p:cNvPr id="32" name="Rectangle: Rounded Corners 31">
              <a:extLst>
                <a:ext uri="{FF2B5EF4-FFF2-40B4-BE49-F238E27FC236}">
                  <a16:creationId xmlns:a16="http://schemas.microsoft.com/office/drawing/2014/main" id="{8A2D8B36-F638-4536-939A-E09CA059D50F}"/>
                </a:ext>
              </a:extLst>
            </p:cNvPr>
            <p:cNvSpPr/>
            <p:nvPr/>
          </p:nvSpPr>
          <p:spPr>
            <a:xfrm>
              <a:off x="258895" y="2293411"/>
              <a:ext cx="1522235" cy="565581"/>
            </a:xfrm>
            <a:prstGeom prst="roundRect">
              <a:avLst/>
            </a:prstGeom>
            <a:solidFill>
              <a:srgbClr val="C7A1E3"/>
            </a:solidFill>
            <a:ln w="28575" cap="flat" cmpd="sng" algn="ctr">
              <a:solidFill>
                <a:srgbClr val="7030A0"/>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3" name="Rectangle: Rounded Corners 4">
              <a:extLst>
                <a:ext uri="{FF2B5EF4-FFF2-40B4-BE49-F238E27FC236}">
                  <a16:creationId xmlns:a16="http://schemas.microsoft.com/office/drawing/2014/main" id="{9798A2B2-FC4F-44C0-99C3-F9A9D01DB61F}"/>
                </a:ext>
              </a:extLst>
            </p:cNvPr>
            <p:cNvSpPr txBox="1"/>
            <p:nvPr/>
          </p:nvSpPr>
          <p:spPr>
            <a:xfrm>
              <a:off x="286504" y="2321020"/>
              <a:ext cx="1467017" cy="5103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Data Analysis</a:t>
              </a:r>
            </a:p>
          </p:txBody>
        </p:sp>
      </p:grpSp>
      <p:pic>
        <p:nvPicPr>
          <p:cNvPr id="34" name="Graphic 33">
            <a:extLst>
              <a:ext uri="{FF2B5EF4-FFF2-40B4-BE49-F238E27FC236}">
                <a16:creationId xmlns:a16="http://schemas.microsoft.com/office/drawing/2014/main" id="{A8187D47-C25F-4D13-ACD2-F90E65DEB3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43284" y="1258180"/>
            <a:ext cx="2926800" cy="2955494"/>
          </a:xfrm>
          <a:prstGeom prst="rect">
            <a:avLst/>
          </a:prstGeom>
        </p:spPr>
      </p:pic>
    </p:spTree>
    <p:extLst>
      <p:ext uri="{BB962C8B-B14F-4D97-AF65-F5344CB8AC3E}">
        <p14:creationId xmlns:p14="http://schemas.microsoft.com/office/powerpoint/2010/main" val="26168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D12D853-5D6F-409F-94BD-D6B6E1F6189E}"/>
              </a:ext>
            </a:extLst>
          </p:cNvPr>
          <p:cNvSpPr>
            <a:spLocks noChangeAspect="1"/>
          </p:cNvSpPr>
          <p:nvPr/>
        </p:nvSpPr>
        <p:spPr>
          <a:xfrm>
            <a:off x="742637" y="1658706"/>
            <a:ext cx="1192593" cy="1192593"/>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tx1"/>
                </a:solidFill>
              </a:rPr>
              <a:t>A</a:t>
            </a:r>
          </a:p>
        </p:txBody>
      </p:sp>
      <p:sp>
        <p:nvSpPr>
          <p:cNvPr id="5" name="Oval 4">
            <a:extLst>
              <a:ext uri="{FF2B5EF4-FFF2-40B4-BE49-F238E27FC236}">
                <a16:creationId xmlns:a16="http://schemas.microsoft.com/office/drawing/2014/main" id="{D19B580C-7528-4458-B097-7AC0DEECC857}"/>
              </a:ext>
            </a:extLst>
          </p:cNvPr>
          <p:cNvSpPr>
            <a:spLocks noChangeAspect="1"/>
          </p:cNvSpPr>
          <p:nvPr/>
        </p:nvSpPr>
        <p:spPr>
          <a:xfrm>
            <a:off x="2932921" y="1658706"/>
            <a:ext cx="1192593" cy="1192593"/>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tx1"/>
                </a:solidFill>
              </a:rPr>
              <a:t>B</a:t>
            </a:r>
          </a:p>
        </p:txBody>
      </p:sp>
      <p:sp>
        <p:nvSpPr>
          <p:cNvPr id="6" name="Oval 5">
            <a:extLst>
              <a:ext uri="{FF2B5EF4-FFF2-40B4-BE49-F238E27FC236}">
                <a16:creationId xmlns:a16="http://schemas.microsoft.com/office/drawing/2014/main" id="{5ED046CD-DDA7-48EB-9A9E-E982D5BEEB88}"/>
              </a:ext>
            </a:extLst>
          </p:cNvPr>
          <p:cNvSpPr>
            <a:spLocks noChangeAspect="1"/>
          </p:cNvSpPr>
          <p:nvPr/>
        </p:nvSpPr>
        <p:spPr>
          <a:xfrm>
            <a:off x="5137060" y="1658705"/>
            <a:ext cx="1192593" cy="1192593"/>
          </a:xfrm>
          <a:prstGeom prst="ellipse">
            <a:avLst/>
          </a:prstGeom>
          <a:solidFill>
            <a:srgbClr val="FDFFC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tx1"/>
                </a:solidFill>
              </a:rPr>
              <a:t>C</a:t>
            </a:r>
          </a:p>
        </p:txBody>
      </p:sp>
      <p:sp>
        <p:nvSpPr>
          <p:cNvPr id="7" name="Oval 6">
            <a:extLst>
              <a:ext uri="{FF2B5EF4-FFF2-40B4-BE49-F238E27FC236}">
                <a16:creationId xmlns:a16="http://schemas.microsoft.com/office/drawing/2014/main" id="{85FB1CB7-1A9F-4AE7-B943-6B3D035BFA7C}"/>
              </a:ext>
            </a:extLst>
          </p:cNvPr>
          <p:cNvSpPr>
            <a:spLocks noChangeAspect="1"/>
          </p:cNvSpPr>
          <p:nvPr/>
        </p:nvSpPr>
        <p:spPr>
          <a:xfrm>
            <a:off x="7208770" y="1658705"/>
            <a:ext cx="1192593" cy="1192593"/>
          </a:xfrm>
          <a:prstGeom prst="ellipse">
            <a:avLst/>
          </a:prstGeom>
          <a:solidFill>
            <a:srgbClr val="D3FFC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tx1"/>
                </a:solidFill>
              </a:rPr>
              <a:t>D</a:t>
            </a:r>
          </a:p>
        </p:txBody>
      </p:sp>
      <p:pic>
        <p:nvPicPr>
          <p:cNvPr id="13" name="Picture 12">
            <a:extLst>
              <a:ext uri="{FF2B5EF4-FFF2-40B4-BE49-F238E27FC236}">
                <a16:creationId xmlns:a16="http://schemas.microsoft.com/office/drawing/2014/main" id="{5A59975D-152F-4EBB-994A-12E735F8CD85}"/>
              </a:ext>
            </a:extLst>
          </p:cNvPr>
          <p:cNvPicPr>
            <a:picLocks noChangeAspect="1"/>
          </p:cNvPicPr>
          <p:nvPr/>
        </p:nvPicPr>
        <p:blipFill>
          <a:blip r:embed="rId3"/>
          <a:stretch>
            <a:fillRect/>
          </a:stretch>
        </p:blipFill>
        <p:spPr>
          <a:xfrm>
            <a:off x="7311030" y="3173477"/>
            <a:ext cx="1186200" cy="1533673"/>
          </a:xfrm>
          <a:prstGeom prst="rect">
            <a:avLst/>
          </a:prstGeom>
        </p:spPr>
      </p:pic>
      <p:pic>
        <p:nvPicPr>
          <p:cNvPr id="10" name="Picture 9">
            <a:extLst>
              <a:ext uri="{FF2B5EF4-FFF2-40B4-BE49-F238E27FC236}">
                <a16:creationId xmlns:a16="http://schemas.microsoft.com/office/drawing/2014/main" id="{90553E14-4439-4090-8570-30835EEA724E}"/>
              </a:ext>
            </a:extLst>
          </p:cNvPr>
          <p:cNvPicPr>
            <a:picLocks noChangeAspect="1"/>
          </p:cNvPicPr>
          <p:nvPr/>
        </p:nvPicPr>
        <p:blipFill>
          <a:blip r:embed="rId4"/>
          <a:stretch>
            <a:fillRect/>
          </a:stretch>
        </p:blipFill>
        <p:spPr>
          <a:xfrm>
            <a:off x="2895222" y="3083063"/>
            <a:ext cx="1267990" cy="1714500"/>
          </a:xfrm>
          <a:prstGeom prst="rect">
            <a:avLst/>
          </a:prstGeom>
        </p:spPr>
      </p:pic>
      <p:pic>
        <p:nvPicPr>
          <p:cNvPr id="11" name="Picture 10">
            <a:extLst>
              <a:ext uri="{FF2B5EF4-FFF2-40B4-BE49-F238E27FC236}">
                <a16:creationId xmlns:a16="http://schemas.microsoft.com/office/drawing/2014/main" id="{1F929699-40D0-4CCD-AC70-6046A3BC352A}"/>
              </a:ext>
            </a:extLst>
          </p:cNvPr>
          <p:cNvPicPr>
            <a:picLocks noChangeAspect="1"/>
          </p:cNvPicPr>
          <p:nvPr/>
        </p:nvPicPr>
        <p:blipFill>
          <a:blip r:embed="rId5"/>
          <a:stretch>
            <a:fillRect/>
          </a:stretch>
        </p:blipFill>
        <p:spPr>
          <a:xfrm>
            <a:off x="5088587" y="3083063"/>
            <a:ext cx="1289538" cy="1714500"/>
          </a:xfrm>
          <a:prstGeom prst="rect">
            <a:avLst/>
          </a:prstGeom>
        </p:spPr>
      </p:pic>
      <p:pic>
        <p:nvPicPr>
          <p:cNvPr id="12" name="Picture 11">
            <a:extLst>
              <a:ext uri="{FF2B5EF4-FFF2-40B4-BE49-F238E27FC236}">
                <a16:creationId xmlns:a16="http://schemas.microsoft.com/office/drawing/2014/main" id="{FC06764E-2F7F-4A70-9B4A-5E6CDBFCBCD3}"/>
              </a:ext>
            </a:extLst>
          </p:cNvPr>
          <p:cNvPicPr>
            <a:picLocks noChangeAspect="1"/>
          </p:cNvPicPr>
          <p:nvPr/>
        </p:nvPicPr>
        <p:blipFill>
          <a:blip r:embed="rId6"/>
          <a:stretch>
            <a:fillRect/>
          </a:stretch>
        </p:blipFill>
        <p:spPr>
          <a:xfrm>
            <a:off x="742637" y="3083063"/>
            <a:ext cx="1291378" cy="1714500"/>
          </a:xfrm>
          <a:prstGeom prst="rect">
            <a:avLst/>
          </a:prstGeom>
        </p:spPr>
      </p:pic>
    </p:spTree>
    <p:extLst>
      <p:ext uri="{BB962C8B-B14F-4D97-AF65-F5344CB8AC3E}">
        <p14:creationId xmlns:p14="http://schemas.microsoft.com/office/powerpoint/2010/main" val="837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4"/>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1373849" y="1971586"/>
            <a:ext cx="6396302" cy="1200329"/>
          </a:xfrm>
          <a:prstGeom prst="rect">
            <a:avLst/>
          </a:prstGeom>
          <a:noFill/>
        </p:spPr>
        <p:txBody>
          <a:bodyPr wrap="none" rtlCol="0">
            <a:spAutoFit/>
          </a:bodyPr>
          <a:lstStyle/>
          <a:p>
            <a:pPr algn="ctr"/>
            <a:r>
              <a:rPr lang="en-US" sz="4000" b="1" dirty="0">
                <a:solidFill>
                  <a:schemeClr val="accent1">
                    <a:lumMod val="50000"/>
                  </a:schemeClr>
                </a:solidFill>
                <a:latin typeface="Calibri" panose="020F0502020204030204" pitchFamily="34" charset="0"/>
                <a:cs typeface="Calibri" panose="020F0502020204030204" pitchFamily="34" charset="0"/>
              </a:rPr>
              <a:t>Research Integrity in practice</a:t>
            </a:r>
          </a:p>
          <a:p>
            <a:pPr algn="ctr"/>
            <a:r>
              <a:rPr lang="en-US" sz="3200" b="1" dirty="0">
                <a:solidFill>
                  <a:srgbClr val="0070C0"/>
                </a:solidFill>
                <a:latin typeface="Calibri" panose="020F0502020204030204" pitchFamily="34" charset="0"/>
                <a:cs typeface="Calibri" panose="020F0502020204030204" pitchFamily="34" charset="0"/>
              </a:rPr>
              <a:t>Experimental design</a:t>
            </a:r>
          </a:p>
        </p:txBody>
      </p:sp>
    </p:spTree>
    <p:extLst>
      <p:ext uri="{BB962C8B-B14F-4D97-AF65-F5344CB8AC3E}">
        <p14:creationId xmlns:p14="http://schemas.microsoft.com/office/powerpoint/2010/main" val="3448981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930813" y="191715"/>
          <a:ext cx="4895732" cy="3113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chemeClr val="accent4">
                    <a:lumMod val="75000"/>
                  </a:schemeClr>
                </a:solidFill>
                <a:latin typeface="Calibri" panose="020F0502020204030204" pitchFamily="34" charset="0"/>
                <a:cs typeface="Calibri" panose="020F0502020204030204" pitchFamily="34" charset="0"/>
              </a:rPr>
              <a:t>Collegiality</a:t>
            </a:r>
          </a:p>
          <a:p>
            <a:r>
              <a:rPr lang="en-GB" sz="1600" b="1" dirty="0">
                <a:solidFill>
                  <a:schemeClr val="accent4">
                    <a:lumMod val="75000"/>
                  </a:schemeClr>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b="1" dirty="0">
                <a:solidFill>
                  <a:srgbClr val="EF8600"/>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b="1" dirty="0">
                <a:solidFill>
                  <a:srgbClr val="EF8600"/>
                </a:solidFill>
                <a:latin typeface="Calibri" panose="020F0502020204030204" pitchFamily="34" charset="0"/>
                <a:cs typeface="Calibri" panose="020F0502020204030204" pitchFamily="34" charset="0"/>
              </a:rPr>
              <a:t>Quality</a:t>
            </a:r>
          </a:p>
          <a:p>
            <a:r>
              <a:rPr lang="en-GB" sz="1600" b="1" dirty="0">
                <a:solidFill>
                  <a:srgbClr val="EF8600"/>
                </a:solidFill>
                <a:latin typeface="Calibri" panose="020F0502020204030204" pitchFamily="34" charset="0"/>
                <a:cs typeface="Calibri" panose="020F0502020204030204" pitchFamily="34" charset="0"/>
              </a:rPr>
              <a:t>Reliability</a:t>
            </a:r>
          </a:p>
          <a:p>
            <a:r>
              <a:rPr lang="en-GB" sz="1600" b="1" dirty="0">
                <a:solidFill>
                  <a:srgbClr val="EF860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b="1" dirty="0">
                <a:solidFill>
                  <a:srgbClr val="EF8600"/>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7" name="Rounded Rectangle 6"/>
          <p:cNvSpPr/>
          <p:nvPr/>
        </p:nvSpPr>
        <p:spPr>
          <a:xfrm>
            <a:off x="3640912" y="3647854"/>
            <a:ext cx="3533776" cy="342900"/>
          </a:xfrm>
          <a:prstGeom prst="roundRect">
            <a:avLst/>
          </a:prstGeom>
          <a:solidFill>
            <a:srgbClr val="E68300"/>
          </a:solidFill>
          <a:ln>
            <a:solidFill>
              <a:srgbClr val="FFD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 Practical Translation of the Question</a:t>
            </a:r>
          </a:p>
        </p:txBody>
      </p:sp>
      <p:sp>
        <p:nvSpPr>
          <p:cNvPr id="10" name="Rounded Rectangle 9"/>
          <p:cNvSpPr/>
          <p:nvPr/>
        </p:nvSpPr>
        <p:spPr>
          <a:xfrm>
            <a:off x="2028824" y="4495800"/>
            <a:ext cx="2096635" cy="342900"/>
          </a:xfrm>
          <a:prstGeom prst="roundRect">
            <a:avLst/>
          </a:prstGeom>
          <a:solidFill>
            <a:srgbClr val="FF9933"/>
          </a:solidFill>
          <a:ln w="19050">
            <a:solidFill>
              <a:srgbClr val="FFD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Communicating Ideas</a:t>
            </a:r>
          </a:p>
        </p:txBody>
      </p:sp>
      <p:sp>
        <p:nvSpPr>
          <p:cNvPr id="12" name="Rounded Rectangle 11"/>
          <p:cNvSpPr/>
          <p:nvPr/>
        </p:nvSpPr>
        <p:spPr>
          <a:xfrm>
            <a:off x="4383295" y="4495800"/>
            <a:ext cx="2049010" cy="342900"/>
          </a:xfrm>
          <a:prstGeom prst="roundRect">
            <a:avLst/>
          </a:prstGeom>
          <a:solidFill>
            <a:srgbClr val="FF9933"/>
          </a:solidFill>
          <a:ln>
            <a:solidFill>
              <a:srgbClr val="FFD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Types of Design</a:t>
            </a:r>
          </a:p>
        </p:txBody>
      </p:sp>
      <p:sp>
        <p:nvSpPr>
          <p:cNvPr id="13" name="Rounded Rectangle 12"/>
          <p:cNvSpPr/>
          <p:nvPr/>
        </p:nvSpPr>
        <p:spPr>
          <a:xfrm>
            <a:off x="6754415" y="4495800"/>
            <a:ext cx="2049010" cy="342900"/>
          </a:xfrm>
          <a:prstGeom prst="roundRect">
            <a:avLst/>
          </a:prstGeom>
          <a:solidFill>
            <a:srgbClr val="FF9933"/>
          </a:solidFill>
          <a:ln>
            <a:solidFill>
              <a:srgbClr val="FFD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Avoiding Bias</a:t>
            </a:r>
          </a:p>
        </p:txBody>
      </p:sp>
      <p:cxnSp>
        <p:nvCxnSpPr>
          <p:cNvPr id="14" name="Elbow Connector 13"/>
          <p:cNvCxnSpPr/>
          <p:nvPr/>
        </p:nvCxnSpPr>
        <p:spPr>
          <a:xfrm rot="10800000" flipV="1">
            <a:off x="5407801" y="1185864"/>
            <a:ext cx="316727" cy="2461989"/>
          </a:xfrm>
          <a:prstGeom prst="bentConnector2">
            <a:avLst/>
          </a:prstGeom>
          <a:ln w="19050">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Elbow Connector 21"/>
          <p:cNvCxnSpPr/>
          <p:nvPr/>
        </p:nvCxnSpPr>
        <p:spPr>
          <a:xfrm rot="5400000">
            <a:off x="3978042" y="3066042"/>
            <a:ext cx="505046" cy="2354470"/>
          </a:xfrm>
          <a:prstGeom prst="bentConnector3">
            <a:avLst>
              <a:gd name="adj1" fmla="val 50000"/>
            </a:avLst>
          </a:prstGeom>
          <a:ln w="19050">
            <a:solidFill>
              <a:srgbClr val="FFC175"/>
            </a:solidFill>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a:xfrm rot="16200000" flipH="1">
            <a:off x="6340837" y="3057717"/>
            <a:ext cx="505046" cy="2371120"/>
          </a:xfrm>
          <a:prstGeom prst="bentConnector3">
            <a:avLst>
              <a:gd name="adj1" fmla="val 50000"/>
            </a:avLst>
          </a:prstGeom>
          <a:ln w="19050">
            <a:solidFill>
              <a:srgbClr val="FFC175"/>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5407800" y="3990754"/>
            <a:ext cx="0" cy="505046"/>
          </a:xfrm>
          <a:prstGeom prst="straightConnector1">
            <a:avLst/>
          </a:prstGeom>
          <a:ln w="19050">
            <a:solidFill>
              <a:srgbClr val="FFC175"/>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2439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237E8BF-A06F-4A01-9CE4-30658B134EDB}"/>
              </a:ext>
            </a:extLst>
          </p:cNvPr>
          <p:cNvGrpSpPr/>
          <p:nvPr/>
        </p:nvGrpSpPr>
        <p:grpSpPr>
          <a:xfrm>
            <a:off x="541003" y="1839547"/>
            <a:ext cx="1563433" cy="3257371"/>
            <a:chOff x="500939" y="1847850"/>
            <a:chExt cx="1563433" cy="3257371"/>
          </a:xfrm>
        </p:grpSpPr>
        <p:sp>
          <p:nvSpPr>
            <p:cNvPr id="16" name="Rounded Rectangle 3">
              <a:extLst>
                <a:ext uri="{FF2B5EF4-FFF2-40B4-BE49-F238E27FC236}">
                  <a16:creationId xmlns:a16="http://schemas.microsoft.com/office/drawing/2014/main" id="{0389B311-1AAD-463D-BCD1-8400C4F2D813}"/>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74069844-8F02-4D27-8B03-F576DEBC023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dirty="0">
                  <a:solidFill>
                    <a:schemeClr val="tx1"/>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dirty="0">
                  <a:solidFill>
                    <a:schemeClr val="tx1"/>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8" name="Picture 17">
            <a:extLst>
              <a:ext uri="{FF2B5EF4-FFF2-40B4-BE49-F238E27FC236}">
                <a16:creationId xmlns:a16="http://schemas.microsoft.com/office/drawing/2014/main" id="{E16F83E5-0410-408B-B202-51D9891952C8}"/>
              </a:ext>
            </a:extLst>
          </p:cNvPr>
          <p:cNvPicPr>
            <a:picLocks noChangeAspect="1"/>
          </p:cNvPicPr>
          <p:nvPr/>
        </p:nvPicPr>
        <p:blipFill>
          <a:blip r:embed="rId3"/>
          <a:stretch>
            <a:fillRect/>
          </a:stretch>
        </p:blipFill>
        <p:spPr>
          <a:xfrm>
            <a:off x="-254924" y="72299"/>
            <a:ext cx="3155285" cy="1715211"/>
          </a:xfrm>
          <a:prstGeom prst="rect">
            <a:avLst/>
          </a:prstGeom>
        </p:spPr>
      </p:pic>
      <p:sp>
        <p:nvSpPr>
          <p:cNvPr id="20" name="TextBox 19">
            <a:extLst>
              <a:ext uri="{FF2B5EF4-FFF2-40B4-BE49-F238E27FC236}">
                <a16:creationId xmlns:a16="http://schemas.microsoft.com/office/drawing/2014/main" id="{D8087626-7812-4FEA-A91D-946A5EDF2F7C}"/>
              </a:ext>
            </a:extLst>
          </p:cNvPr>
          <p:cNvSpPr txBox="1"/>
          <p:nvPr/>
        </p:nvSpPr>
        <p:spPr>
          <a:xfrm>
            <a:off x="6606712" y="4549331"/>
            <a:ext cx="1515158" cy="369332"/>
          </a:xfrm>
          <a:prstGeom prst="rect">
            <a:avLst/>
          </a:prstGeom>
          <a:noFill/>
        </p:spPr>
        <p:txBody>
          <a:bodyPr wrap="none" rtlCol="0">
            <a:spAutoFit/>
          </a:bodyPr>
          <a:lstStyle/>
          <a:p>
            <a:pPr algn="ctr"/>
            <a:r>
              <a:rPr lang="fr-FR" b="1" dirty="0">
                <a:latin typeface="Calibri" panose="020F0502020204030204" pitchFamily="34" charset="0"/>
                <a:cs typeface="Calibri" panose="020F0502020204030204" pitchFamily="34" charset="0"/>
              </a:rPr>
              <a:t>RNA </a:t>
            </a:r>
            <a:r>
              <a:rPr lang="fr-FR" b="1" dirty="0" err="1">
                <a:latin typeface="Calibri" panose="020F0502020204030204" pitchFamily="34" charset="0"/>
                <a:cs typeface="Calibri" panose="020F0502020204030204" pitchFamily="34" charset="0"/>
              </a:rPr>
              <a:t>seq</a:t>
            </a:r>
            <a:r>
              <a:rPr lang="fr-FR" b="1" dirty="0">
                <a:latin typeface="Calibri" panose="020F0502020204030204" pitchFamily="34" charset="0"/>
                <a:cs typeface="Calibri" panose="020F0502020204030204" pitchFamily="34" charset="0"/>
              </a:rPr>
              <a:t> </a:t>
            </a:r>
            <a:r>
              <a:rPr lang="fr-FR" sz="1800" b="1" dirty="0">
                <a:solidFill>
                  <a:srgbClr val="C00000"/>
                </a:solidFill>
                <a:latin typeface="Calibri" panose="020F0502020204030204" pitchFamily="34" charset="0"/>
                <a:cs typeface="Calibri" panose="020F0502020204030204" pitchFamily="34" charset="0"/>
              </a:rPr>
              <a:t>Library</a:t>
            </a:r>
          </a:p>
        </p:txBody>
      </p:sp>
      <p:sp>
        <p:nvSpPr>
          <p:cNvPr id="21" name="Rectangle 20">
            <a:extLst>
              <a:ext uri="{FF2B5EF4-FFF2-40B4-BE49-F238E27FC236}">
                <a16:creationId xmlns:a16="http://schemas.microsoft.com/office/drawing/2014/main" id="{409F1882-5B13-42F9-A992-EBA7066F84B6}"/>
              </a:ext>
            </a:extLst>
          </p:cNvPr>
          <p:cNvSpPr/>
          <p:nvPr/>
        </p:nvSpPr>
        <p:spPr>
          <a:xfrm>
            <a:off x="5421552" y="1309447"/>
            <a:ext cx="848309" cy="369332"/>
          </a:xfrm>
          <a:prstGeom prst="rect">
            <a:avLst/>
          </a:prstGeom>
        </p:spPr>
        <p:txBody>
          <a:bodyPr wrap="none">
            <a:spAutoFit/>
          </a:bodyPr>
          <a:lstStyle/>
          <a:p>
            <a:r>
              <a:rPr lang="fr-FR" sz="1800" b="1" dirty="0">
                <a:solidFill>
                  <a:srgbClr val="C00000"/>
                </a:solidFill>
                <a:latin typeface="Calibri" panose="020F0502020204030204" pitchFamily="34" charset="0"/>
                <a:cs typeface="Calibri" panose="020F0502020204030204" pitchFamily="34" charset="0"/>
              </a:rPr>
              <a:t>Library</a:t>
            </a:r>
            <a:endParaRPr lang="en-GB" sz="1800" dirty="0"/>
          </a:p>
        </p:txBody>
      </p:sp>
      <p:cxnSp>
        <p:nvCxnSpPr>
          <p:cNvPr id="30" name="Connector: Elbow 29">
            <a:extLst>
              <a:ext uri="{FF2B5EF4-FFF2-40B4-BE49-F238E27FC236}">
                <a16:creationId xmlns:a16="http://schemas.microsoft.com/office/drawing/2014/main" id="{2FE31909-37EA-477D-A9B2-6C3F09F0AB01}"/>
              </a:ext>
            </a:extLst>
          </p:cNvPr>
          <p:cNvCxnSpPr>
            <a:cxnSpLocks/>
            <a:stCxn id="21" idx="2"/>
          </p:cNvCxnSpPr>
          <p:nvPr/>
        </p:nvCxnSpPr>
        <p:spPr>
          <a:xfrm rot="5400000">
            <a:off x="4766303" y="904923"/>
            <a:ext cx="305548" cy="1853261"/>
          </a:xfrm>
          <a:prstGeom prst="bentConnector3">
            <a:avLst>
              <a:gd name="adj1" fmla="val 49999"/>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nector: Elbow 30">
            <a:extLst>
              <a:ext uri="{FF2B5EF4-FFF2-40B4-BE49-F238E27FC236}">
                <a16:creationId xmlns:a16="http://schemas.microsoft.com/office/drawing/2014/main" id="{0D090A88-4FD5-40B6-A7D9-0FC95AF22BA2}"/>
              </a:ext>
            </a:extLst>
          </p:cNvPr>
          <p:cNvCxnSpPr>
            <a:cxnSpLocks/>
            <a:stCxn id="21" idx="2"/>
          </p:cNvCxnSpPr>
          <p:nvPr/>
        </p:nvCxnSpPr>
        <p:spPr>
          <a:xfrm rot="16200000" flipH="1">
            <a:off x="6453938" y="1070547"/>
            <a:ext cx="305548" cy="152201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058EFF45-C6A1-4106-8FFA-49A4E2AB1A03}"/>
              </a:ext>
            </a:extLst>
          </p:cNvPr>
          <p:cNvSpPr txBox="1"/>
          <p:nvPr/>
        </p:nvSpPr>
        <p:spPr>
          <a:xfrm>
            <a:off x="2980532" y="4549331"/>
            <a:ext cx="1739579" cy="369332"/>
          </a:xfrm>
          <a:prstGeom prst="rect">
            <a:avLst/>
          </a:prstGeom>
          <a:noFill/>
        </p:spPr>
        <p:txBody>
          <a:bodyPr wrap="none" rtlCol="0">
            <a:spAutoFit/>
          </a:bodyPr>
          <a:lstStyle/>
          <a:p>
            <a:r>
              <a:rPr lang="fr-FR" sz="1800" b="1" dirty="0">
                <a:solidFill>
                  <a:srgbClr val="C00000"/>
                </a:solidFill>
                <a:latin typeface="Calibri" panose="020F0502020204030204" pitchFamily="34" charset="0"/>
                <a:cs typeface="Calibri" panose="020F0502020204030204" pitchFamily="34" charset="0"/>
              </a:rPr>
              <a:t>Library</a:t>
            </a:r>
            <a:r>
              <a:rPr lang="fr-FR" b="1" dirty="0">
                <a:latin typeface="Calibri" panose="020F0502020204030204" pitchFamily="34" charset="0"/>
                <a:cs typeface="Calibri" panose="020F0502020204030204" pitchFamily="34" charset="0"/>
              </a:rPr>
              <a:t>, Cambridge</a:t>
            </a:r>
          </a:p>
        </p:txBody>
      </p:sp>
      <p:sp>
        <p:nvSpPr>
          <p:cNvPr id="33" name="TextBox 32">
            <a:extLst>
              <a:ext uri="{FF2B5EF4-FFF2-40B4-BE49-F238E27FC236}">
                <a16:creationId xmlns:a16="http://schemas.microsoft.com/office/drawing/2014/main" id="{57DD9AAC-DB94-4F04-AEBA-67B028C8B101}"/>
              </a:ext>
            </a:extLst>
          </p:cNvPr>
          <p:cNvSpPr txBox="1"/>
          <p:nvPr/>
        </p:nvSpPr>
        <p:spPr>
          <a:xfrm>
            <a:off x="3992446" y="240194"/>
            <a:ext cx="3054041"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cs typeface="Calibri" panose="020F0502020204030204" pitchFamily="34" charset="0"/>
              </a:rPr>
              <a:t>Clear Communication</a:t>
            </a:r>
          </a:p>
        </p:txBody>
      </p:sp>
      <p:pic>
        <p:nvPicPr>
          <p:cNvPr id="4" name="Picture 3">
            <a:extLst>
              <a:ext uri="{FF2B5EF4-FFF2-40B4-BE49-F238E27FC236}">
                <a16:creationId xmlns:a16="http://schemas.microsoft.com/office/drawing/2014/main" id="{37BF5AFC-C4B4-4241-BC14-F3A9A555D660}"/>
              </a:ext>
            </a:extLst>
          </p:cNvPr>
          <p:cNvPicPr>
            <a:picLocks noChangeAspect="1"/>
          </p:cNvPicPr>
          <p:nvPr/>
        </p:nvPicPr>
        <p:blipFill>
          <a:blip r:embed="rId4"/>
          <a:stretch>
            <a:fillRect/>
          </a:stretch>
        </p:blipFill>
        <p:spPr>
          <a:xfrm>
            <a:off x="2980532" y="2020951"/>
            <a:ext cx="2023828" cy="2528380"/>
          </a:xfrm>
          <a:prstGeom prst="rect">
            <a:avLst/>
          </a:prstGeom>
        </p:spPr>
      </p:pic>
      <p:pic>
        <p:nvPicPr>
          <p:cNvPr id="19" name="Picture 18">
            <a:extLst>
              <a:ext uri="{FF2B5EF4-FFF2-40B4-BE49-F238E27FC236}">
                <a16:creationId xmlns:a16="http://schemas.microsoft.com/office/drawing/2014/main" id="{72121C88-37E7-4256-B2CF-7DE9540E8238}"/>
              </a:ext>
            </a:extLst>
          </p:cNvPr>
          <p:cNvPicPr>
            <a:picLocks noChangeAspect="1"/>
          </p:cNvPicPr>
          <p:nvPr/>
        </p:nvPicPr>
        <p:blipFill>
          <a:blip r:embed="rId5"/>
          <a:stretch>
            <a:fillRect/>
          </a:stretch>
        </p:blipFill>
        <p:spPr>
          <a:xfrm>
            <a:off x="5880456" y="2102649"/>
            <a:ext cx="3049880" cy="2446682"/>
          </a:xfrm>
          <a:prstGeom prst="rect">
            <a:avLst/>
          </a:prstGeom>
        </p:spPr>
      </p:pic>
    </p:spTree>
    <p:extLst>
      <p:ext uri="{BB962C8B-B14F-4D97-AF65-F5344CB8AC3E}">
        <p14:creationId xmlns:p14="http://schemas.microsoft.com/office/powerpoint/2010/main" val="12522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791611" y="1771317"/>
            <a:ext cx="2496396" cy="1715211"/>
          </a:xfrm>
          <a:prstGeom prst="rect">
            <a:avLst/>
          </a:prstGeom>
        </p:spPr>
      </p:pic>
      <p:pic>
        <p:nvPicPr>
          <p:cNvPr id="13" name="Picture 12"/>
          <p:cNvPicPr>
            <a:picLocks noChangeAspect="1"/>
          </p:cNvPicPr>
          <p:nvPr/>
        </p:nvPicPr>
        <p:blipFill rotWithShape="1">
          <a:blip r:embed="rId4"/>
          <a:srcRect r="50703"/>
          <a:stretch/>
        </p:blipFill>
        <p:spPr>
          <a:xfrm>
            <a:off x="6243641" y="1719452"/>
            <a:ext cx="1822928" cy="791828"/>
          </a:xfrm>
          <a:prstGeom prst="rect">
            <a:avLst/>
          </a:prstGeom>
        </p:spPr>
      </p:pic>
      <p:grpSp>
        <p:nvGrpSpPr>
          <p:cNvPr id="15" name="Group 14">
            <a:extLst>
              <a:ext uri="{FF2B5EF4-FFF2-40B4-BE49-F238E27FC236}">
                <a16:creationId xmlns:a16="http://schemas.microsoft.com/office/drawing/2014/main" id="{1237E8BF-A06F-4A01-9CE4-30658B134EDB}"/>
              </a:ext>
            </a:extLst>
          </p:cNvPr>
          <p:cNvGrpSpPr/>
          <p:nvPr/>
        </p:nvGrpSpPr>
        <p:grpSpPr>
          <a:xfrm>
            <a:off x="541003" y="1839547"/>
            <a:ext cx="1563433" cy="3257371"/>
            <a:chOff x="500939" y="1847850"/>
            <a:chExt cx="1563433" cy="3257371"/>
          </a:xfrm>
        </p:grpSpPr>
        <p:sp>
          <p:nvSpPr>
            <p:cNvPr id="16" name="Rounded Rectangle 3">
              <a:extLst>
                <a:ext uri="{FF2B5EF4-FFF2-40B4-BE49-F238E27FC236}">
                  <a16:creationId xmlns:a16="http://schemas.microsoft.com/office/drawing/2014/main" id="{0389B311-1AAD-463D-BCD1-8400C4F2D813}"/>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74069844-8F02-4D27-8B03-F576DEBC023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dirty="0">
                  <a:solidFill>
                    <a:schemeClr val="tx1"/>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dirty="0">
                  <a:solidFill>
                    <a:schemeClr val="tx1"/>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8" name="Picture 17">
            <a:extLst>
              <a:ext uri="{FF2B5EF4-FFF2-40B4-BE49-F238E27FC236}">
                <a16:creationId xmlns:a16="http://schemas.microsoft.com/office/drawing/2014/main" id="{E16F83E5-0410-408B-B202-51D9891952C8}"/>
              </a:ext>
            </a:extLst>
          </p:cNvPr>
          <p:cNvPicPr>
            <a:picLocks noChangeAspect="1"/>
          </p:cNvPicPr>
          <p:nvPr/>
        </p:nvPicPr>
        <p:blipFill>
          <a:blip r:embed="rId5"/>
          <a:stretch>
            <a:fillRect/>
          </a:stretch>
        </p:blipFill>
        <p:spPr>
          <a:xfrm>
            <a:off x="-254924" y="72299"/>
            <a:ext cx="3155285" cy="1715211"/>
          </a:xfrm>
          <a:prstGeom prst="rect">
            <a:avLst/>
          </a:prstGeom>
        </p:spPr>
      </p:pic>
      <p:sp>
        <p:nvSpPr>
          <p:cNvPr id="5" name="Rectangle 4">
            <a:extLst>
              <a:ext uri="{FF2B5EF4-FFF2-40B4-BE49-F238E27FC236}">
                <a16:creationId xmlns:a16="http://schemas.microsoft.com/office/drawing/2014/main" id="{62709554-01AC-4070-9940-A954462A8D36}"/>
              </a:ext>
            </a:extLst>
          </p:cNvPr>
          <p:cNvSpPr/>
          <p:nvPr/>
        </p:nvSpPr>
        <p:spPr>
          <a:xfrm>
            <a:off x="3438965" y="4195336"/>
            <a:ext cx="4572000" cy="738664"/>
          </a:xfrm>
          <a:prstGeom prst="rect">
            <a:avLst/>
          </a:prstGeom>
        </p:spPr>
        <p:txBody>
          <a:bodyPr>
            <a:spAutoFit/>
          </a:bodyPr>
          <a:lstStyle/>
          <a:p>
            <a:pPr marL="285750" indent="-285750">
              <a:buFontTx/>
              <a:buChar char="-"/>
            </a:pPr>
            <a:r>
              <a:rPr lang="en-GB" dirty="0">
                <a:solidFill>
                  <a:srgbClr val="002060"/>
                </a:solidFill>
                <a:latin typeface="Calibri" panose="020F0502020204030204" pitchFamily="34" charset="0"/>
                <a:ea typeface="Calibri"/>
                <a:cs typeface="Calibri" panose="020F0502020204030204" pitchFamily="34" charset="0"/>
                <a:sym typeface="Calibri"/>
              </a:rPr>
              <a:t>Different words to describe the same data/graphs</a:t>
            </a:r>
          </a:p>
          <a:p>
            <a:pPr marL="285750" indent="-285750">
              <a:buFontTx/>
              <a:buChar char="-"/>
            </a:pPr>
            <a:endParaRPr lang="en-GB" dirty="0">
              <a:solidFill>
                <a:srgbClr val="002060"/>
              </a:solidFill>
              <a:latin typeface="Calibri" panose="020F0502020204030204" pitchFamily="34" charset="0"/>
              <a:ea typeface="Calibri"/>
              <a:cs typeface="Calibri" panose="020F0502020204030204" pitchFamily="34" charset="0"/>
              <a:sym typeface="Calibri"/>
            </a:endParaRPr>
          </a:p>
          <a:p>
            <a:pPr marL="285750" indent="-285750">
              <a:buFontTx/>
              <a:buChar char="-"/>
            </a:pPr>
            <a:r>
              <a:rPr lang="en-GB" dirty="0">
                <a:solidFill>
                  <a:srgbClr val="002060"/>
                </a:solidFill>
                <a:latin typeface="Calibri" panose="020F0502020204030204" pitchFamily="34" charset="0"/>
                <a:ea typeface="Calibri"/>
                <a:cs typeface="Calibri" panose="020F0502020204030204" pitchFamily="34" charset="0"/>
                <a:sym typeface="Calibri"/>
              </a:rPr>
              <a:t>Different traditions in different labs, areas of science</a:t>
            </a:r>
            <a:endParaRPr lang="en-GB" b="1" u="sng" dirty="0">
              <a:solidFill>
                <a:srgbClr val="002060"/>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2A32CDDF-6013-4435-9E90-9F9FECB65D1D}"/>
              </a:ext>
            </a:extLst>
          </p:cNvPr>
          <p:cNvSpPr/>
          <p:nvPr/>
        </p:nvSpPr>
        <p:spPr>
          <a:xfrm>
            <a:off x="5074474" y="1040761"/>
            <a:ext cx="889987" cy="369332"/>
          </a:xfrm>
          <a:prstGeom prst="rect">
            <a:avLst/>
          </a:prstGeom>
        </p:spPr>
        <p:txBody>
          <a:bodyPr wrap="none">
            <a:spAutoFit/>
          </a:bodyPr>
          <a:lstStyle/>
          <a:p>
            <a:r>
              <a:rPr lang="fr-FR" sz="1800" b="1" dirty="0" err="1">
                <a:solidFill>
                  <a:srgbClr val="C00000"/>
                </a:solidFill>
                <a:latin typeface="Calibri" panose="020F0502020204030204" pitchFamily="34" charset="0"/>
                <a:cs typeface="Calibri" panose="020F0502020204030204" pitchFamily="34" charset="0"/>
              </a:rPr>
              <a:t>Sample</a:t>
            </a:r>
            <a:endParaRPr lang="en-GB" sz="1800" dirty="0"/>
          </a:p>
        </p:txBody>
      </p:sp>
      <p:cxnSp>
        <p:nvCxnSpPr>
          <p:cNvPr id="31" name="Connector: Elbow 30">
            <a:extLst>
              <a:ext uri="{FF2B5EF4-FFF2-40B4-BE49-F238E27FC236}">
                <a16:creationId xmlns:a16="http://schemas.microsoft.com/office/drawing/2014/main" id="{0AC0B4D3-5B5C-40A6-A53F-BC93144DF686}"/>
              </a:ext>
            </a:extLst>
          </p:cNvPr>
          <p:cNvCxnSpPr>
            <a:cxnSpLocks/>
            <a:stCxn id="30" idx="2"/>
            <a:endCxn id="12" idx="0"/>
          </p:cNvCxnSpPr>
          <p:nvPr/>
        </p:nvCxnSpPr>
        <p:spPr>
          <a:xfrm rot="5400000">
            <a:off x="4599027" y="850876"/>
            <a:ext cx="361224" cy="147965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ctor: Elbow 31">
            <a:extLst>
              <a:ext uri="{FF2B5EF4-FFF2-40B4-BE49-F238E27FC236}">
                <a16:creationId xmlns:a16="http://schemas.microsoft.com/office/drawing/2014/main" id="{90ACC899-A1C4-4324-A7CF-8CBA79D567EA}"/>
              </a:ext>
            </a:extLst>
          </p:cNvPr>
          <p:cNvCxnSpPr>
            <a:cxnSpLocks/>
            <a:stCxn id="30" idx="2"/>
            <a:endCxn id="13" idx="0"/>
          </p:cNvCxnSpPr>
          <p:nvPr/>
        </p:nvCxnSpPr>
        <p:spPr>
          <a:xfrm rot="16200000" flipH="1">
            <a:off x="6182607" y="746953"/>
            <a:ext cx="309359" cy="1635637"/>
          </a:xfrm>
          <a:prstGeom prst="bentConnector3">
            <a:avLst>
              <a:gd name="adj1" fmla="val 58445"/>
            </a:avLst>
          </a:prstGeom>
          <a:ln>
            <a:tailEnd type="triangle"/>
          </a:ln>
        </p:spPr>
        <p:style>
          <a:lnRef idx="1">
            <a:schemeClr val="dk1"/>
          </a:lnRef>
          <a:fillRef idx="0">
            <a:schemeClr val="dk1"/>
          </a:fillRef>
          <a:effectRef idx="0">
            <a:schemeClr val="dk1"/>
          </a:effectRef>
          <a:fontRef idx="minor">
            <a:schemeClr val="tx1"/>
          </a:fontRef>
        </p:style>
      </p:cxnSp>
      <p:pic>
        <p:nvPicPr>
          <p:cNvPr id="33" name="Picture 32">
            <a:extLst>
              <a:ext uri="{FF2B5EF4-FFF2-40B4-BE49-F238E27FC236}">
                <a16:creationId xmlns:a16="http://schemas.microsoft.com/office/drawing/2014/main" id="{C3676918-7BA9-43D4-9342-9F0A93A5030C}"/>
              </a:ext>
            </a:extLst>
          </p:cNvPr>
          <p:cNvPicPr>
            <a:picLocks noChangeAspect="1"/>
          </p:cNvPicPr>
          <p:nvPr/>
        </p:nvPicPr>
        <p:blipFill rotWithShape="1">
          <a:blip r:embed="rId4"/>
          <a:srcRect l="52688"/>
          <a:stretch/>
        </p:blipFill>
        <p:spPr>
          <a:xfrm>
            <a:off x="6261426" y="2594519"/>
            <a:ext cx="1749539" cy="791828"/>
          </a:xfrm>
          <a:prstGeom prst="rect">
            <a:avLst/>
          </a:prstGeom>
        </p:spPr>
      </p:pic>
      <p:sp>
        <p:nvSpPr>
          <p:cNvPr id="35" name="TextBox 34">
            <a:extLst>
              <a:ext uri="{FF2B5EF4-FFF2-40B4-BE49-F238E27FC236}">
                <a16:creationId xmlns:a16="http://schemas.microsoft.com/office/drawing/2014/main" id="{B4E864E2-AD9D-4DAD-B116-AF5FB60F0543}"/>
              </a:ext>
            </a:extLst>
          </p:cNvPr>
          <p:cNvSpPr txBox="1"/>
          <p:nvPr/>
        </p:nvSpPr>
        <p:spPr>
          <a:xfrm>
            <a:off x="3343144" y="3455374"/>
            <a:ext cx="1393330" cy="369332"/>
          </a:xfrm>
          <a:prstGeom prst="rect">
            <a:avLst/>
          </a:prstGeom>
          <a:noFill/>
        </p:spPr>
        <p:txBody>
          <a:bodyPr wrap="none" rtlCol="0">
            <a:spAutoFit/>
          </a:bodyPr>
          <a:lstStyle/>
          <a:p>
            <a:r>
              <a:rPr lang="fr-FR" b="1" dirty="0">
                <a:latin typeface="Calibri" panose="020F0502020204030204" pitchFamily="34" charset="0"/>
                <a:cs typeface="Calibri" panose="020F0502020204030204" pitchFamily="34" charset="0"/>
              </a:rPr>
              <a:t>Tissue </a:t>
            </a:r>
            <a:r>
              <a:rPr lang="fr-FR" sz="1800" b="1" dirty="0" err="1">
                <a:solidFill>
                  <a:srgbClr val="C00000"/>
                </a:solidFill>
                <a:latin typeface="Calibri" panose="020F0502020204030204" pitchFamily="34" charset="0"/>
                <a:cs typeface="Calibri" panose="020F0502020204030204" pitchFamily="34" charset="0"/>
              </a:rPr>
              <a:t>Sample</a:t>
            </a:r>
            <a:endParaRPr lang="fr-FR" sz="1800" b="1" dirty="0">
              <a:solidFill>
                <a:srgbClr val="C00000"/>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8FBFBBE0-644B-42CE-949C-93FD4E809FAC}"/>
              </a:ext>
            </a:extLst>
          </p:cNvPr>
          <p:cNvSpPr txBox="1"/>
          <p:nvPr/>
        </p:nvSpPr>
        <p:spPr>
          <a:xfrm>
            <a:off x="6446167" y="3453724"/>
            <a:ext cx="1478290" cy="369332"/>
          </a:xfrm>
          <a:prstGeom prst="rect">
            <a:avLst/>
          </a:prstGeom>
          <a:noFill/>
        </p:spPr>
        <p:txBody>
          <a:bodyPr wrap="none" rtlCol="0">
            <a:spAutoFit/>
          </a:bodyPr>
          <a:lstStyle/>
          <a:p>
            <a:r>
              <a:rPr lang="fr-FR" sz="1800" b="1" dirty="0" err="1">
                <a:solidFill>
                  <a:srgbClr val="C00000"/>
                </a:solidFill>
                <a:latin typeface="Calibri" panose="020F0502020204030204" pitchFamily="34" charset="0"/>
                <a:cs typeface="Calibri" panose="020F0502020204030204" pitchFamily="34" charset="0"/>
              </a:rPr>
              <a:t>Sample</a:t>
            </a:r>
            <a:r>
              <a:rPr lang="fr-FR" b="1" dirty="0">
                <a:latin typeface="Calibri" panose="020F0502020204030204" pitchFamily="34" charset="0"/>
                <a:cs typeface="Calibri" panose="020F0502020204030204" pitchFamily="34" charset="0"/>
              </a:rPr>
              <a:t> of </a:t>
            </a:r>
            <a:r>
              <a:rPr lang="fr-FR" b="1" dirty="0" err="1">
                <a:latin typeface="Calibri" panose="020F0502020204030204" pitchFamily="34" charset="0"/>
                <a:cs typeface="Calibri" panose="020F0502020204030204" pitchFamily="34" charset="0"/>
              </a:rPr>
              <a:t>mice</a:t>
            </a:r>
            <a:endParaRPr lang="fr-FR" b="1" dirty="0">
              <a:solidFill>
                <a:srgbClr val="C00000"/>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EB24A1F5-7DF7-4B6E-BC14-122A533F43EE}"/>
              </a:ext>
            </a:extLst>
          </p:cNvPr>
          <p:cNvSpPr txBox="1"/>
          <p:nvPr/>
        </p:nvSpPr>
        <p:spPr>
          <a:xfrm>
            <a:off x="3992446" y="240194"/>
            <a:ext cx="3054041"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cs typeface="Calibri" panose="020F0502020204030204" pitchFamily="34" charset="0"/>
              </a:rPr>
              <a:t>Clear Communication</a:t>
            </a:r>
          </a:p>
        </p:txBody>
      </p:sp>
    </p:spTree>
    <p:extLst>
      <p:ext uri="{BB962C8B-B14F-4D97-AF65-F5344CB8AC3E}">
        <p14:creationId xmlns:p14="http://schemas.microsoft.com/office/powerpoint/2010/main" val="363365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DC4105D-6672-4B0B-BBCF-B20AE9D450D5}"/>
              </a:ext>
            </a:extLst>
          </p:cNvPr>
          <p:cNvSpPr txBox="1"/>
          <p:nvPr/>
        </p:nvSpPr>
        <p:spPr>
          <a:xfrm>
            <a:off x="6823531" y="3236851"/>
            <a:ext cx="1380506"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Good Design</a:t>
            </a:r>
          </a:p>
        </p:txBody>
      </p:sp>
      <p:sp>
        <p:nvSpPr>
          <p:cNvPr id="26" name="Oval 25">
            <a:extLst>
              <a:ext uri="{FF2B5EF4-FFF2-40B4-BE49-F238E27FC236}">
                <a16:creationId xmlns:a16="http://schemas.microsoft.com/office/drawing/2014/main" id="{DF458AC9-E403-49C4-9C6F-08764C6B7597}"/>
              </a:ext>
            </a:extLst>
          </p:cNvPr>
          <p:cNvSpPr>
            <a:spLocks noChangeAspect="1"/>
          </p:cNvSpPr>
          <p:nvPr/>
        </p:nvSpPr>
        <p:spPr>
          <a:xfrm>
            <a:off x="6355531" y="3154579"/>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27" name="Oval 26">
            <a:extLst>
              <a:ext uri="{FF2B5EF4-FFF2-40B4-BE49-F238E27FC236}">
                <a16:creationId xmlns:a16="http://schemas.microsoft.com/office/drawing/2014/main" id="{190AF112-EAD5-42BA-8494-3533A7C4D86B}"/>
              </a:ext>
            </a:extLst>
          </p:cNvPr>
          <p:cNvSpPr>
            <a:spLocks noChangeAspect="1"/>
          </p:cNvSpPr>
          <p:nvPr/>
        </p:nvSpPr>
        <p:spPr>
          <a:xfrm>
            <a:off x="6355531" y="3767515"/>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28" name="Rectangle 27">
            <a:extLst>
              <a:ext uri="{FF2B5EF4-FFF2-40B4-BE49-F238E27FC236}">
                <a16:creationId xmlns:a16="http://schemas.microsoft.com/office/drawing/2014/main" id="{4FE3107A-544F-457A-9EA7-D3C79E74477B}"/>
              </a:ext>
            </a:extLst>
          </p:cNvPr>
          <p:cNvSpPr/>
          <p:nvPr/>
        </p:nvSpPr>
        <p:spPr>
          <a:xfrm>
            <a:off x="6823531" y="3801636"/>
            <a:ext cx="1226618"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Bad Design</a:t>
            </a:r>
          </a:p>
        </p:txBody>
      </p:sp>
      <p:grpSp>
        <p:nvGrpSpPr>
          <p:cNvPr id="8" name="Group 7">
            <a:extLst>
              <a:ext uri="{FF2B5EF4-FFF2-40B4-BE49-F238E27FC236}">
                <a16:creationId xmlns:a16="http://schemas.microsoft.com/office/drawing/2014/main" id="{0E11625C-3DC7-455B-94F0-171267290963}"/>
              </a:ext>
            </a:extLst>
          </p:cNvPr>
          <p:cNvGrpSpPr/>
          <p:nvPr/>
        </p:nvGrpSpPr>
        <p:grpSpPr>
          <a:xfrm>
            <a:off x="541003" y="1839547"/>
            <a:ext cx="1563433" cy="3257371"/>
            <a:chOff x="500939" y="1847850"/>
            <a:chExt cx="1563433" cy="3257371"/>
          </a:xfrm>
        </p:grpSpPr>
        <p:sp>
          <p:nvSpPr>
            <p:cNvPr id="4" name="Rounded Rectangle 3"/>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sp>
        <p:nvSpPr>
          <p:cNvPr id="3" name="TextBox 2"/>
          <p:cNvSpPr txBox="1"/>
          <p:nvPr/>
        </p:nvSpPr>
        <p:spPr>
          <a:xfrm>
            <a:off x="3593476" y="183525"/>
            <a:ext cx="3833101" cy="600164"/>
          </a:xfrm>
          <a:prstGeom prst="rect">
            <a:avLst/>
          </a:prstGeom>
          <a:noFill/>
        </p:spPr>
        <p:txBody>
          <a:bodyPr wrap="none" rtlCol="0">
            <a:spAutoFit/>
          </a:bodyPr>
          <a:lstStyle/>
          <a:p>
            <a:r>
              <a:rPr lang="en-GB" sz="2500" b="1" u="sng" dirty="0">
                <a:solidFill>
                  <a:srgbClr val="002060"/>
                </a:solidFill>
                <a:latin typeface="Calibri" panose="020F0502020204030204" pitchFamily="34" charset="0"/>
                <a:cs typeface="Calibri" panose="020F0502020204030204" pitchFamily="34" charset="0"/>
              </a:rPr>
              <a:t>Appropriate Type of Design</a:t>
            </a:r>
          </a:p>
          <a:p>
            <a:endParaRPr lang="en-GB" sz="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2" name="Rectangle 1">
            <a:extLst>
              <a:ext uri="{FF2B5EF4-FFF2-40B4-BE49-F238E27FC236}">
                <a16:creationId xmlns:a16="http://schemas.microsoft.com/office/drawing/2014/main" id="{656B6FC8-5864-4668-AA1E-E79513B607ED}"/>
              </a:ext>
            </a:extLst>
          </p:cNvPr>
          <p:cNvSpPr/>
          <p:nvPr/>
        </p:nvSpPr>
        <p:spPr>
          <a:xfrm>
            <a:off x="2886127" y="847935"/>
            <a:ext cx="5678151" cy="369332"/>
          </a:xfrm>
          <a:prstGeom prst="rect">
            <a:avLst/>
          </a:prstGeom>
        </p:spPr>
        <p:txBody>
          <a:bodyPr wrap="square">
            <a:spAutoFit/>
          </a:bodyPr>
          <a:lstStyle/>
          <a:p>
            <a:r>
              <a:rPr lang="en-GB" sz="1800" b="1" dirty="0">
                <a:solidFill>
                  <a:srgbClr val="0070C0"/>
                </a:solidFill>
                <a:latin typeface="Calibri" panose="020F0502020204030204" pitchFamily="34" charset="0"/>
                <a:cs typeface="Calibri" panose="020F0502020204030204" pitchFamily="34" charset="0"/>
                <a:sym typeface="Calibri"/>
              </a:rPr>
              <a:t>Distinguish real differences from experimental artefacts…</a:t>
            </a:r>
          </a:p>
        </p:txBody>
      </p:sp>
      <p:pic>
        <p:nvPicPr>
          <p:cNvPr id="7" name="Picture 6">
            <a:extLst>
              <a:ext uri="{FF2B5EF4-FFF2-40B4-BE49-F238E27FC236}">
                <a16:creationId xmlns:a16="http://schemas.microsoft.com/office/drawing/2014/main" id="{E074CF78-A75A-4D0D-8792-7AD6CD030FAA}"/>
              </a:ext>
            </a:extLst>
          </p:cNvPr>
          <p:cNvPicPr>
            <a:picLocks noChangeAspect="1"/>
          </p:cNvPicPr>
          <p:nvPr/>
        </p:nvPicPr>
        <p:blipFill>
          <a:blip r:embed="rId3"/>
          <a:stretch>
            <a:fillRect/>
          </a:stretch>
        </p:blipFill>
        <p:spPr>
          <a:xfrm>
            <a:off x="-254924" y="72299"/>
            <a:ext cx="3155285" cy="1715211"/>
          </a:xfrm>
          <a:prstGeom prst="rect">
            <a:avLst/>
          </a:prstGeom>
        </p:spPr>
      </p:pic>
      <p:sp>
        <p:nvSpPr>
          <p:cNvPr id="19" name="Rectangle 18">
            <a:extLst>
              <a:ext uri="{FF2B5EF4-FFF2-40B4-BE49-F238E27FC236}">
                <a16:creationId xmlns:a16="http://schemas.microsoft.com/office/drawing/2014/main" id="{DED7D2F5-06F8-4F03-AE43-C0141F2C12FD}"/>
              </a:ext>
            </a:extLst>
          </p:cNvPr>
          <p:cNvSpPr/>
          <p:nvPr/>
        </p:nvSpPr>
        <p:spPr>
          <a:xfrm>
            <a:off x="3443616" y="1270615"/>
            <a:ext cx="5120662" cy="369332"/>
          </a:xfrm>
          <a:prstGeom prst="rect">
            <a:avLst/>
          </a:prstGeom>
        </p:spPr>
        <p:txBody>
          <a:bodyPr wrap="square">
            <a:spAutoFit/>
          </a:bodyPr>
          <a:lstStyle/>
          <a:p>
            <a:r>
              <a:rPr lang="en-GB" sz="1800" b="1" dirty="0">
                <a:solidFill>
                  <a:srgbClr val="002060"/>
                </a:solidFill>
                <a:latin typeface="Calibri" panose="020F0502020204030204" pitchFamily="34" charset="0"/>
                <a:cs typeface="Calibri" panose="020F0502020204030204" pitchFamily="34" charset="0"/>
                <a:sym typeface="Calibri"/>
              </a:rPr>
              <a:t>…But experiments can be big and complicated</a:t>
            </a:r>
          </a:p>
        </p:txBody>
      </p:sp>
      <p:grpSp>
        <p:nvGrpSpPr>
          <p:cNvPr id="5" name="Group 4">
            <a:extLst>
              <a:ext uri="{FF2B5EF4-FFF2-40B4-BE49-F238E27FC236}">
                <a16:creationId xmlns:a16="http://schemas.microsoft.com/office/drawing/2014/main" id="{F282CD44-31E1-4EAE-8576-F412D4FECE7D}"/>
              </a:ext>
            </a:extLst>
          </p:cNvPr>
          <p:cNvGrpSpPr/>
          <p:nvPr/>
        </p:nvGrpSpPr>
        <p:grpSpPr>
          <a:xfrm>
            <a:off x="2470215" y="3027162"/>
            <a:ext cx="3636836" cy="1533129"/>
            <a:chOff x="2714202" y="3139872"/>
            <a:chExt cx="2859295" cy="1205352"/>
          </a:xfrm>
        </p:grpSpPr>
        <p:grpSp>
          <p:nvGrpSpPr>
            <p:cNvPr id="10" name="Group 9">
              <a:extLst>
                <a:ext uri="{FF2B5EF4-FFF2-40B4-BE49-F238E27FC236}">
                  <a16:creationId xmlns:a16="http://schemas.microsoft.com/office/drawing/2014/main" id="{421EA5F9-7669-4192-BBDC-B80C0213E671}"/>
                </a:ext>
              </a:extLst>
            </p:cNvPr>
            <p:cNvGrpSpPr/>
            <p:nvPr/>
          </p:nvGrpSpPr>
          <p:grpSpPr>
            <a:xfrm>
              <a:off x="2714202" y="3139872"/>
              <a:ext cx="2859295" cy="961925"/>
              <a:chOff x="2780519" y="2885270"/>
              <a:chExt cx="2859295" cy="961925"/>
            </a:xfrm>
          </p:grpSpPr>
          <p:pic>
            <p:nvPicPr>
              <p:cNvPr id="11" name="Google Shape;346;p40">
                <a:extLst>
                  <a:ext uri="{FF2B5EF4-FFF2-40B4-BE49-F238E27FC236}">
                    <a16:creationId xmlns:a16="http://schemas.microsoft.com/office/drawing/2014/main" id="{A76D51AC-A80C-4499-97B8-59E74DC9F8EC}"/>
                  </a:ext>
                </a:extLst>
              </p:cNvPr>
              <p:cNvPicPr preferRelativeResize="0"/>
              <p:nvPr/>
            </p:nvPicPr>
            <p:blipFill rotWithShape="1">
              <a:blip r:embed="rId4">
                <a:alphaModFix/>
              </a:blip>
              <a:srcRect l="5705" t="28993" r="54838" b="22860"/>
              <a:stretch/>
            </p:blipFill>
            <p:spPr>
              <a:xfrm>
                <a:off x="2796842" y="2954543"/>
                <a:ext cx="2588695" cy="892652"/>
              </a:xfrm>
              <a:prstGeom prst="rect">
                <a:avLst/>
              </a:prstGeom>
              <a:noFill/>
              <a:ln>
                <a:noFill/>
              </a:ln>
            </p:spPr>
          </p:pic>
          <p:sp>
            <p:nvSpPr>
              <p:cNvPr id="22" name="Rectangle 21">
                <a:extLst>
                  <a:ext uri="{FF2B5EF4-FFF2-40B4-BE49-F238E27FC236}">
                    <a16:creationId xmlns:a16="http://schemas.microsoft.com/office/drawing/2014/main" id="{5F534717-66CC-4779-B611-681F3A79BCBD}"/>
                  </a:ext>
                </a:extLst>
              </p:cNvPr>
              <p:cNvSpPr/>
              <p:nvPr/>
            </p:nvSpPr>
            <p:spPr>
              <a:xfrm>
                <a:off x="2780519" y="2885270"/>
                <a:ext cx="858760" cy="253916"/>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Condition 1</a:t>
                </a:r>
              </a:p>
            </p:txBody>
          </p:sp>
          <p:sp>
            <p:nvSpPr>
              <p:cNvPr id="24" name="Rectangle 23">
                <a:extLst>
                  <a:ext uri="{FF2B5EF4-FFF2-40B4-BE49-F238E27FC236}">
                    <a16:creationId xmlns:a16="http://schemas.microsoft.com/office/drawing/2014/main" id="{2AA1EEB2-BD1A-453B-8A90-AA274E5DBBD7}"/>
                  </a:ext>
                </a:extLst>
              </p:cNvPr>
              <p:cNvSpPr/>
              <p:nvPr/>
            </p:nvSpPr>
            <p:spPr>
              <a:xfrm>
                <a:off x="3639279" y="2885656"/>
                <a:ext cx="858760" cy="246221"/>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Condition 2</a:t>
                </a:r>
              </a:p>
            </p:txBody>
          </p:sp>
          <p:sp>
            <p:nvSpPr>
              <p:cNvPr id="25" name="Rectangle 24">
                <a:extLst>
                  <a:ext uri="{FF2B5EF4-FFF2-40B4-BE49-F238E27FC236}">
                    <a16:creationId xmlns:a16="http://schemas.microsoft.com/office/drawing/2014/main" id="{F0CF7B8D-6F91-42C3-801B-612BDE5214CB}"/>
                  </a:ext>
                </a:extLst>
              </p:cNvPr>
              <p:cNvSpPr/>
              <p:nvPr/>
            </p:nvSpPr>
            <p:spPr>
              <a:xfrm>
                <a:off x="4512407" y="2885270"/>
                <a:ext cx="1127407" cy="246221"/>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Condition 3 etc…</a:t>
                </a:r>
              </a:p>
            </p:txBody>
          </p:sp>
        </p:grpSp>
        <p:sp>
          <p:nvSpPr>
            <p:cNvPr id="42" name="Rectangle 41">
              <a:extLst>
                <a:ext uri="{FF2B5EF4-FFF2-40B4-BE49-F238E27FC236}">
                  <a16:creationId xmlns:a16="http://schemas.microsoft.com/office/drawing/2014/main" id="{37FA10B6-E80F-402D-8D7B-966AA02A9EB9}"/>
                </a:ext>
              </a:extLst>
            </p:cNvPr>
            <p:cNvSpPr/>
            <p:nvPr/>
          </p:nvSpPr>
          <p:spPr>
            <a:xfrm>
              <a:off x="2886127" y="4091308"/>
              <a:ext cx="542268" cy="253916"/>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Plate 1</a:t>
              </a:r>
            </a:p>
          </p:txBody>
        </p:sp>
        <p:sp>
          <p:nvSpPr>
            <p:cNvPr id="43" name="Rectangle 42">
              <a:extLst>
                <a:ext uri="{FF2B5EF4-FFF2-40B4-BE49-F238E27FC236}">
                  <a16:creationId xmlns:a16="http://schemas.microsoft.com/office/drawing/2014/main" id="{B9733158-851A-4F31-9C2A-75B813E8C78D}"/>
                </a:ext>
              </a:extLst>
            </p:cNvPr>
            <p:cNvSpPr/>
            <p:nvPr/>
          </p:nvSpPr>
          <p:spPr>
            <a:xfrm>
              <a:off x="3731208" y="4091308"/>
              <a:ext cx="542268" cy="253916"/>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Plate 2</a:t>
              </a:r>
            </a:p>
          </p:txBody>
        </p:sp>
        <p:sp>
          <p:nvSpPr>
            <p:cNvPr id="44" name="Rectangle 43">
              <a:extLst>
                <a:ext uri="{FF2B5EF4-FFF2-40B4-BE49-F238E27FC236}">
                  <a16:creationId xmlns:a16="http://schemas.microsoft.com/office/drawing/2014/main" id="{45F4EC21-563E-4913-9ACE-E2646AEC7ABF}"/>
                </a:ext>
              </a:extLst>
            </p:cNvPr>
            <p:cNvSpPr/>
            <p:nvPr/>
          </p:nvSpPr>
          <p:spPr>
            <a:xfrm>
              <a:off x="4619767" y="4091308"/>
              <a:ext cx="542268" cy="253916"/>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Plate 3</a:t>
              </a:r>
            </a:p>
          </p:txBody>
        </p:sp>
      </p:grpSp>
      <p:sp>
        <p:nvSpPr>
          <p:cNvPr id="45" name="Rectangle 44">
            <a:extLst>
              <a:ext uri="{FF2B5EF4-FFF2-40B4-BE49-F238E27FC236}">
                <a16:creationId xmlns:a16="http://schemas.microsoft.com/office/drawing/2014/main" id="{78F2499A-66D5-4395-9B8E-466E1342F8ED}"/>
              </a:ext>
            </a:extLst>
          </p:cNvPr>
          <p:cNvSpPr/>
          <p:nvPr/>
        </p:nvSpPr>
        <p:spPr>
          <a:xfrm>
            <a:off x="2381471" y="2466821"/>
            <a:ext cx="6707334" cy="338554"/>
          </a:xfrm>
          <a:prstGeom prst="rect">
            <a:avLst/>
          </a:prstGeom>
        </p:spPr>
        <p:txBody>
          <a:bodyPr wrap="square">
            <a:spAutoFit/>
          </a:bodyPr>
          <a:lstStyle/>
          <a:p>
            <a:pPr marL="285750" lvl="2" indent="-285750">
              <a:buFontTx/>
              <a:buChar char="-"/>
            </a:pPr>
            <a:r>
              <a:rPr lang="en-GB" sz="1600" dirty="0">
                <a:solidFill>
                  <a:srgbClr val="002060"/>
                </a:solidFill>
                <a:latin typeface="Calibri" panose="020F0502020204030204" pitchFamily="34" charset="0"/>
                <a:cs typeface="Calibri" panose="020F0502020204030204" pitchFamily="34" charset="0"/>
                <a:sym typeface="Calibri"/>
              </a:rPr>
              <a:t>Each processed at different sites and genotyped on distinct series of plates</a:t>
            </a:r>
          </a:p>
        </p:txBody>
      </p:sp>
      <p:sp>
        <p:nvSpPr>
          <p:cNvPr id="46" name="Rectangle 45">
            <a:extLst>
              <a:ext uri="{FF2B5EF4-FFF2-40B4-BE49-F238E27FC236}">
                <a16:creationId xmlns:a16="http://schemas.microsoft.com/office/drawing/2014/main" id="{7851D768-45B3-4B5E-94F2-FA9FE6C1BCEC}"/>
              </a:ext>
            </a:extLst>
          </p:cNvPr>
          <p:cNvSpPr/>
          <p:nvPr/>
        </p:nvSpPr>
        <p:spPr>
          <a:xfrm>
            <a:off x="2381471" y="1809450"/>
            <a:ext cx="4092132" cy="338554"/>
          </a:xfrm>
          <a:prstGeom prst="rect">
            <a:avLst/>
          </a:prstGeom>
        </p:spPr>
        <p:txBody>
          <a:bodyPr wrap="square">
            <a:spAutoFit/>
          </a:bodyPr>
          <a:lstStyle/>
          <a:p>
            <a:pPr lvl="3"/>
            <a:r>
              <a:rPr lang="en-GB" sz="1600" dirty="0">
                <a:solidFill>
                  <a:srgbClr val="0070C0"/>
                </a:solidFill>
                <a:latin typeface="Calibri" panose="020F0502020204030204" pitchFamily="34" charset="0"/>
                <a:cs typeface="Calibri" panose="020F0502020204030204" pitchFamily="34" charset="0"/>
                <a:sym typeface="Calibri"/>
              </a:rPr>
              <a:t>Seminal </a:t>
            </a:r>
            <a:r>
              <a:rPr lang="en-GB" sz="1600" dirty="0" err="1">
                <a:solidFill>
                  <a:srgbClr val="0070C0"/>
                </a:solidFill>
                <a:latin typeface="Calibri" panose="020F0502020204030204" pitchFamily="34" charset="0"/>
                <a:cs typeface="Calibri" panose="020F0502020204030204" pitchFamily="34" charset="0"/>
                <a:sym typeface="Calibri"/>
              </a:rPr>
              <a:t>Wellcome</a:t>
            </a:r>
            <a:r>
              <a:rPr lang="en-GB" sz="1600" dirty="0">
                <a:solidFill>
                  <a:srgbClr val="0070C0"/>
                </a:solidFill>
                <a:latin typeface="Calibri" panose="020F0502020204030204" pitchFamily="34" charset="0"/>
                <a:cs typeface="Calibri" panose="020F0502020204030204" pitchFamily="34" charset="0"/>
                <a:sym typeface="Calibri"/>
              </a:rPr>
              <a:t> Trust GWAS Study:</a:t>
            </a:r>
          </a:p>
        </p:txBody>
      </p:sp>
      <p:pic>
        <p:nvPicPr>
          <p:cNvPr id="30" name="Picture 29">
            <a:extLst>
              <a:ext uri="{FF2B5EF4-FFF2-40B4-BE49-F238E27FC236}">
                <a16:creationId xmlns:a16="http://schemas.microsoft.com/office/drawing/2014/main" id="{62D1F7E9-6740-4CDF-81EE-ABFEC28F4620}"/>
              </a:ext>
            </a:extLst>
          </p:cNvPr>
          <p:cNvPicPr>
            <a:picLocks noChangeAspect="1"/>
          </p:cNvPicPr>
          <p:nvPr/>
        </p:nvPicPr>
        <p:blipFill>
          <a:blip r:embed="rId5"/>
          <a:stretch>
            <a:fillRect/>
          </a:stretch>
        </p:blipFill>
        <p:spPr>
          <a:xfrm>
            <a:off x="5902475" y="2810948"/>
            <a:ext cx="2857779" cy="1929001"/>
          </a:xfrm>
          <a:prstGeom prst="rect">
            <a:avLst/>
          </a:prstGeom>
        </p:spPr>
      </p:pic>
      <p:pic>
        <p:nvPicPr>
          <p:cNvPr id="31" name="Graphic 30" descr="Share with person">
            <a:extLst>
              <a:ext uri="{FF2B5EF4-FFF2-40B4-BE49-F238E27FC236}">
                <a16:creationId xmlns:a16="http://schemas.microsoft.com/office/drawing/2014/main" id="{2ADD241F-019D-4398-80ED-9A91843B21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29600" y="4310577"/>
            <a:ext cx="914400" cy="914400"/>
          </a:xfrm>
          <a:prstGeom prst="rect">
            <a:avLst/>
          </a:prstGeom>
        </p:spPr>
      </p:pic>
      <p:sp>
        <p:nvSpPr>
          <p:cNvPr id="32" name="Rectangle 31">
            <a:extLst>
              <a:ext uri="{FF2B5EF4-FFF2-40B4-BE49-F238E27FC236}">
                <a16:creationId xmlns:a16="http://schemas.microsoft.com/office/drawing/2014/main" id="{317A4507-4722-4BE9-A434-6193053913C5}"/>
              </a:ext>
            </a:extLst>
          </p:cNvPr>
          <p:cNvSpPr/>
          <p:nvPr/>
        </p:nvSpPr>
        <p:spPr>
          <a:xfrm>
            <a:off x="2678277" y="4693981"/>
            <a:ext cx="5653544" cy="33855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sym typeface="Calibri"/>
              </a:rPr>
              <a:t>Differences between control and cases are confounded by plate</a:t>
            </a:r>
          </a:p>
        </p:txBody>
      </p:sp>
      <p:sp>
        <p:nvSpPr>
          <p:cNvPr id="9" name="Rectangle 8">
            <a:extLst>
              <a:ext uri="{FF2B5EF4-FFF2-40B4-BE49-F238E27FC236}">
                <a16:creationId xmlns:a16="http://schemas.microsoft.com/office/drawing/2014/main" id="{239F96C7-E422-4023-8228-B05482329D3E}"/>
              </a:ext>
            </a:extLst>
          </p:cNvPr>
          <p:cNvSpPr/>
          <p:nvPr/>
        </p:nvSpPr>
        <p:spPr>
          <a:xfrm>
            <a:off x="2387063" y="2131302"/>
            <a:ext cx="4572000" cy="338554"/>
          </a:xfrm>
          <a:prstGeom prst="rect">
            <a:avLst/>
          </a:prstGeom>
        </p:spPr>
        <p:txBody>
          <a:bodyPr>
            <a:spAutoFit/>
          </a:bodyPr>
          <a:lstStyle/>
          <a:p>
            <a:pPr marL="285750" lvl="3" indent="-285750">
              <a:buFontTx/>
              <a:buChar char="-"/>
            </a:pPr>
            <a:r>
              <a:rPr lang="en-GB" sz="1600" dirty="0">
                <a:solidFill>
                  <a:srgbClr val="002060"/>
                </a:solidFill>
                <a:latin typeface="Calibri" panose="020F0502020204030204" pitchFamily="34" charset="0"/>
                <a:cs typeface="Calibri" panose="020F0502020204030204" pitchFamily="34" charset="0"/>
                <a:sym typeface="Calibri"/>
              </a:rPr>
              <a:t>14000 cases of 7 diseases &amp; 3000 shared controls </a:t>
            </a:r>
          </a:p>
        </p:txBody>
      </p:sp>
    </p:spTree>
    <p:extLst>
      <p:ext uri="{BB962C8B-B14F-4D97-AF65-F5344CB8AC3E}">
        <p14:creationId xmlns:p14="http://schemas.microsoft.com/office/powerpoint/2010/main" val="109176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P spid="27" grpId="0" animBg="1"/>
      <p:bldP spid="28" grpId="0"/>
      <p:bldP spid="2" grpId="0"/>
      <p:bldP spid="19" grpId="0"/>
      <p:bldP spid="45" grpId="0"/>
      <p:bldP spid="46" grpId="0"/>
      <p:bldP spid="3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sp>
        <p:nvSpPr>
          <p:cNvPr id="3" name="TextBox 2"/>
          <p:cNvSpPr txBox="1"/>
          <p:nvPr/>
        </p:nvSpPr>
        <p:spPr>
          <a:xfrm>
            <a:off x="3781224" y="196871"/>
            <a:ext cx="3833101"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cs typeface="Calibri" panose="020F0502020204030204" pitchFamily="34" charset="0"/>
              </a:rPr>
              <a:t>Appropriate Type of Design</a:t>
            </a:r>
          </a:p>
        </p:txBody>
      </p:sp>
      <p:pic>
        <p:nvPicPr>
          <p:cNvPr id="19" name="Picture 18">
            <a:extLst>
              <a:ext uri="{FF2B5EF4-FFF2-40B4-BE49-F238E27FC236}">
                <a16:creationId xmlns:a16="http://schemas.microsoft.com/office/drawing/2014/main" id="{892BF32C-B6F7-4770-A61E-32A46A6D9560}"/>
              </a:ext>
            </a:extLst>
          </p:cNvPr>
          <p:cNvPicPr>
            <a:picLocks noChangeAspect="1"/>
          </p:cNvPicPr>
          <p:nvPr/>
        </p:nvPicPr>
        <p:blipFill>
          <a:blip r:embed="rId3"/>
          <a:stretch>
            <a:fillRect/>
          </a:stretch>
        </p:blipFill>
        <p:spPr>
          <a:xfrm>
            <a:off x="6075796" y="2766979"/>
            <a:ext cx="2400977" cy="2051997"/>
          </a:xfrm>
          <a:prstGeom prst="rect">
            <a:avLst/>
          </a:prstGeom>
        </p:spPr>
      </p:pic>
      <p:pic>
        <p:nvPicPr>
          <p:cNvPr id="20" name="Picture 19">
            <a:extLst>
              <a:ext uri="{FF2B5EF4-FFF2-40B4-BE49-F238E27FC236}">
                <a16:creationId xmlns:a16="http://schemas.microsoft.com/office/drawing/2014/main" id="{21F6F217-0190-4310-82DA-75DB5C0948B0}"/>
              </a:ext>
            </a:extLst>
          </p:cNvPr>
          <p:cNvPicPr>
            <a:picLocks noChangeAspect="1"/>
          </p:cNvPicPr>
          <p:nvPr/>
        </p:nvPicPr>
        <p:blipFill rotWithShape="1">
          <a:blip r:embed="rId4"/>
          <a:srcRect l="3408" t="2086" r="1815" b="2941"/>
          <a:stretch/>
        </p:blipFill>
        <p:spPr>
          <a:xfrm>
            <a:off x="2709210" y="2766979"/>
            <a:ext cx="2566327" cy="2054636"/>
          </a:xfrm>
          <a:prstGeom prst="rect">
            <a:avLst/>
          </a:prstGeom>
        </p:spPr>
      </p:pic>
      <p:sp>
        <p:nvSpPr>
          <p:cNvPr id="23" name="Rectangle 22">
            <a:extLst>
              <a:ext uri="{FF2B5EF4-FFF2-40B4-BE49-F238E27FC236}">
                <a16:creationId xmlns:a16="http://schemas.microsoft.com/office/drawing/2014/main" id="{8B20D2A9-210D-4D22-9804-EC5097D16EC9}"/>
              </a:ext>
            </a:extLst>
          </p:cNvPr>
          <p:cNvSpPr/>
          <p:nvPr/>
        </p:nvSpPr>
        <p:spPr>
          <a:xfrm>
            <a:off x="2683773" y="1194253"/>
            <a:ext cx="4222168" cy="584775"/>
          </a:xfrm>
          <a:prstGeom prst="rect">
            <a:avLst/>
          </a:prstGeom>
        </p:spPr>
        <p:txBody>
          <a:bodyPr wrap="square">
            <a:spAutoFit/>
          </a:bodyPr>
          <a:lstStyle/>
          <a:p>
            <a:r>
              <a:rPr lang="en-GB" sz="1600" dirty="0" err="1">
                <a:solidFill>
                  <a:srgbClr val="0070C0"/>
                </a:solidFill>
                <a:latin typeface="Calibri" panose="020F0502020204030204" pitchFamily="34" charset="0"/>
                <a:cs typeface="Calibri" panose="020F0502020204030204" pitchFamily="34" charset="0"/>
                <a:sym typeface="Calibri"/>
              </a:rPr>
              <a:t>GenADA</a:t>
            </a:r>
            <a:r>
              <a:rPr lang="en-GB" sz="1600" dirty="0">
                <a:solidFill>
                  <a:srgbClr val="0070C0"/>
                </a:solidFill>
                <a:latin typeface="Calibri" panose="020F0502020204030204" pitchFamily="34" charset="0"/>
                <a:cs typeface="Calibri" panose="020F0502020204030204" pitchFamily="34" charset="0"/>
                <a:sym typeface="Calibri"/>
              </a:rPr>
              <a:t> multi-site collaborative study: </a:t>
            </a:r>
          </a:p>
          <a:p>
            <a:pPr marL="285750" indent="-285750">
              <a:buFontTx/>
              <a:buChar char="-"/>
            </a:pPr>
            <a:endParaRPr lang="en-GB" sz="1600" dirty="0">
              <a:solidFill>
                <a:srgbClr val="002060"/>
              </a:solidFill>
              <a:latin typeface="Calibri" panose="020F0502020204030204" pitchFamily="34" charset="0"/>
              <a:cs typeface="Calibri" panose="020F0502020204030204" pitchFamily="34" charset="0"/>
              <a:sym typeface="Calibri"/>
            </a:endParaRPr>
          </a:p>
        </p:txBody>
      </p:sp>
      <p:grpSp>
        <p:nvGrpSpPr>
          <p:cNvPr id="4" name="Group 3">
            <a:extLst>
              <a:ext uri="{FF2B5EF4-FFF2-40B4-BE49-F238E27FC236}">
                <a16:creationId xmlns:a16="http://schemas.microsoft.com/office/drawing/2014/main" id="{D3EA3183-EF12-48C7-A67C-1F1D010A0D74}"/>
              </a:ext>
            </a:extLst>
          </p:cNvPr>
          <p:cNvGrpSpPr/>
          <p:nvPr/>
        </p:nvGrpSpPr>
        <p:grpSpPr>
          <a:xfrm>
            <a:off x="6964608" y="1159201"/>
            <a:ext cx="1779710" cy="1031051"/>
            <a:chOff x="7323653" y="1075618"/>
            <a:chExt cx="1520260" cy="880742"/>
          </a:xfrm>
        </p:grpSpPr>
        <p:grpSp>
          <p:nvGrpSpPr>
            <p:cNvPr id="9" name="Group 8">
              <a:extLst>
                <a:ext uri="{FF2B5EF4-FFF2-40B4-BE49-F238E27FC236}">
                  <a16:creationId xmlns:a16="http://schemas.microsoft.com/office/drawing/2014/main" id="{D34DD02A-3597-4248-820F-52C117B0035F}"/>
                </a:ext>
              </a:extLst>
            </p:cNvPr>
            <p:cNvGrpSpPr/>
            <p:nvPr/>
          </p:nvGrpSpPr>
          <p:grpSpPr>
            <a:xfrm>
              <a:off x="7323653" y="1308359"/>
              <a:ext cx="648000" cy="648001"/>
              <a:chOff x="2964180" y="2021267"/>
              <a:chExt cx="2743200" cy="2743200"/>
            </a:xfrm>
          </p:grpSpPr>
          <p:sp>
            <p:nvSpPr>
              <p:cNvPr id="8" name="Rectangle 7">
                <a:extLst>
                  <a:ext uri="{FF2B5EF4-FFF2-40B4-BE49-F238E27FC236}">
                    <a16:creationId xmlns:a16="http://schemas.microsoft.com/office/drawing/2014/main" id="{B5423A4B-C7CA-4269-AA14-F74866B80FAA}"/>
                  </a:ext>
                </a:extLst>
              </p:cNvPr>
              <p:cNvSpPr/>
              <p:nvPr/>
            </p:nvSpPr>
            <p:spPr>
              <a:xfrm>
                <a:off x="2964180" y="20212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30CF578-2D0B-4EA8-99A2-354A68279F0A}"/>
                  </a:ext>
                </a:extLst>
              </p:cNvPr>
              <p:cNvSpPr/>
              <p:nvPr/>
            </p:nvSpPr>
            <p:spPr>
              <a:xfrm>
                <a:off x="3878580" y="20212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78C8D54-B2E5-4EEB-8E21-16B0F19D2418}"/>
                  </a:ext>
                </a:extLst>
              </p:cNvPr>
              <p:cNvSpPr/>
              <p:nvPr/>
            </p:nvSpPr>
            <p:spPr>
              <a:xfrm>
                <a:off x="4792980" y="20212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C001BEE-ECAD-4907-91CD-E03C88D7AFFF}"/>
                  </a:ext>
                </a:extLst>
              </p:cNvPr>
              <p:cNvSpPr/>
              <p:nvPr/>
            </p:nvSpPr>
            <p:spPr>
              <a:xfrm>
                <a:off x="2964180" y="29356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ADC08B0-5812-48F3-873F-A946457927BB}"/>
                  </a:ext>
                </a:extLst>
              </p:cNvPr>
              <p:cNvSpPr/>
              <p:nvPr/>
            </p:nvSpPr>
            <p:spPr>
              <a:xfrm>
                <a:off x="3878580" y="29356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C388E9D-2589-471A-8DE5-CDCD421CC192}"/>
                  </a:ext>
                </a:extLst>
              </p:cNvPr>
              <p:cNvSpPr/>
              <p:nvPr/>
            </p:nvSpPr>
            <p:spPr>
              <a:xfrm>
                <a:off x="4792980" y="29356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05721B3-77E3-4767-9336-CC271088D9CC}"/>
                  </a:ext>
                </a:extLst>
              </p:cNvPr>
              <p:cNvSpPr/>
              <p:nvPr/>
            </p:nvSpPr>
            <p:spPr>
              <a:xfrm>
                <a:off x="2964180" y="38500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F65CD8AB-7531-48F3-A0F6-78919B5646A4}"/>
                  </a:ext>
                </a:extLst>
              </p:cNvPr>
              <p:cNvSpPr/>
              <p:nvPr/>
            </p:nvSpPr>
            <p:spPr>
              <a:xfrm>
                <a:off x="3878580" y="38500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3FF2B12-09A0-4134-92E1-4107D1C378D1}"/>
                  </a:ext>
                </a:extLst>
              </p:cNvPr>
              <p:cNvSpPr/>
              <p:nvPr/>
            </p:nvSpPr>
            <p:spPr>
              <a:xfrm>
                <a:off x="4792980" y="38500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7" name="Group 36">
              <a:extLst>
                <a:ext uri="{FF2B5EF4-FFF2-40B4-BE49-F238E27FC236}">
                  <a16:creationId xmlns:a16="http://schemas.microsoft.com/office/drawing/2014/main" id="{EEFE0CC9-CDEC-40C2-B5CF-4DAF07FE0E50}"/>
                </a:ext>
              </a:extLst>
            </p:cNvPr>
            <p:cNvGrpSpPr/>
            <p:nvPr/>
          </p:nvGrpSpPr>
          <p:grpSpPr>
            <a:xfrm>
              <a:off x="8118990" y="1308358"/>
              <a:ext cx="648000" cy="648001"/>
              <a:chOff x="2964180" y="2021267"/>
              <a:chExt cx="2743200" cy="2743200"/>
            </a:xfrm>
          </p:grpSpPr>
          <p:sp>
            <p:nvSpPr>
              <p:cNvPr id="41" name="Rectangle 40">
                <a:extLst>
                  <a:ext uri="{FF2B5EF4-FFF2-40B4-BE49-F238E27FC236}">
                    <a16:creationId xmlns:a16="http://schemas.microsoft.com/office/drawing/2014/main" id="{A13F385B-E37B-451D-AB7A-3AE786C1424E}"/>
                  </a:ext>
                </a:extLst>
              </p:cNvPr>
              <p:cNvSpPr/>
              <p:nvPr/>
            </p:nvSpPr>
            <p:spPr>
              <a:xfrm>
                <a:off x="2964180" y="20212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97E2720D-01BE-448D-B99E-87713C94E1CE}"/>
                  </a:ext>
                </a:extLst>
              </p:cNvPr>
              <p:cNvSpPr/>
              <p:nvPr/>
            </p:nvSpPr>
            <p:spPr>
              <a:xfrm>
                <a:off x="3878580" y="20212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E72C443A-215B-40FB-BDB2-107F56A97B5E}"/>
                  </a:ext>
                </a:extLst>
              </p:cNvPr>
              <p:cNvSpPr/>
              <p:nvPr/>
            </p:nvSpPr>
            <p:spPr>
              <a:xfrm>
                <a:off x="4792980" y="20212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78FA9ACD-50B9-47BE-8BBA-523014EF33BE}"/>
                  </a:ext>
                </a:extLst>
              </p:cNvPr>
              <p:cNvSpPr/>
              <p:nvPr/>
            </p:nvSpPr>
            <p:spPr>
              <a:xfrm>
                <a:off x="2964180" y="29356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F41AD718-C085-4D76-9E87-DCEDEFD26D66}"/>
                  </a:ext>
                </a:extLst>
              </p:cNvPr>
              <p:cNvSpPr/>
              <p:nvPr/>
            </p:nvSpPr>
            <p:spPr>
              <a:xfrm>
                <a:off x="3878580" y="29356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0D7D0804-52B6-46D2-A494-E55553746FAC}"/>
                  </a:ext>
                </a:extLst>
              </p:cNvPr>
              <p:cNvSpPr/>
              <p:nvPr/>
            </p:nvSpPr>
            <p:spPr>
              <a:xfrm>
                <a:off x="4792980" y="29356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C4867D61-61F2-4624-A033-28BFC73A311F}"/>
                  </a:ext>
                </a:extLst>
              </p:cNvPr>
              <p:cNvSpPr/>
              <p:nvPr/>
            </p:nvSpPr>
            <p:spPr>
              <a:xfrm>
                <a:off x="2964180" y="38500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7925A0-80FB-4A4C-AC69-86D6692FDDD7}"/>
                  </a:ext>
                </a:extLst>
              </p:cNvPr>
              <p:cNvSpPr/>
              <p:nvPr/>
            </p:nvSpPr>
            <p:spPr>
              <a:xfrm>
                <a:off x="3878580" y="38500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1DA6694-65A8-4A4B-8BD3-CE038C68D6D8}"/>
                  </a:ext>
                </a:extLst>
              </p:cNvPr>
              <p:cNvSpPr/>
              <p:nvPr/>
            </p:nvSpPr>
            <p:spPr>
              <a:xfrm>
                <a:off x="4792980" y="38500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4" name="Rectangle 63">
              <a:extLst>
                <a:ext uri="{FF2B5EF4-FFF2-40B4-BE49-F238E27FC236}">
                  <a16:creationId xmlns:a16="http://schemas.microsoft.com/office/drawing/2014/main" id="{8C178ABF-BBCD-4AA2-8268-0C948B1958FE}"/>
                </a:ext>
              </a:extLst>
            </p:cNvPr>
            <p:cNvSpPr/>
            <p:nvPr/>
          </p:nvSpPr>
          <p:spPr>
            <a:xfrm>
              <a:off x="7362278" y="1075618"/>
              <a:ext cx="542268" cy="223472"/>
            </a:xfrm>
            <a:prstGeom prst="rect">
              <a:avLst/>
            </a:prstGeom>
            <a:solidFill>
              <a:schemeClr val="bg1"/>
            </a:solidFill>
          </p:spPr>
          <p:txBody>
            <a:bodyPr wrap="square">
              <a:spAutoFit/>
            </a:bodyPr>
            <a:lstStyle/>
            <a:p>
              <a:r>
                <a:rPr lang="en-GB" sz="1100" dirty="0">
                  <a:solidFill>
                    <a:srgbClr val="002060"/>
                  </a:solidFill>
                  <a:latin typeface="Calibri" panose="020F0502020204030204" pitchFamily="34" charset="0"/>
                  <a:cs typeface="Calibri" panose="020F0502020204030204" pitchFamily="34" charset="0"/>
                  <a:sym typeface="Calibri"/>
                </a:rPr>
                <a:t>Plate 1</a:t>
              </a:r>
            </a:p>
          </p:txBody>
        </p:sp>
        <p:sp>
          <p:nvSpPr>
            <p:cNvPr id="65" name="Rectangle 64">
              <a:extLst>
                <a:ext uri="{FF2B5EF4-FFF2-40B4-BE49-F238E27FC236}">
                  <a16:creationId xmlns:a16="http://schemas.microsoft.com/office/drawing/2014/main" id="{B8197F27-66AE-4584-95A8-A08666AC8476}"/>
                </a:ext>
              </a:extLst>
            </p:cNvPr>
            <p:cNvSpPr/>
            <p:nvPr/>
          </p:nvSpPr>
          <p:spPr>
            <a:xfrm>
              <a:off x="8052579" y="1075618"/>
              <a:ext cx="791334" cy="223472"/>
            </a:xfrm>
            <a:prstGeom prst="rect">
              <a:avLst/>
            </a:prstGeom>
            <a:solidFill>
              <a:schemeClr val="bg1"/>
            </a:solidFill>
          </p:spPr>
          <p:txBody>
            <a:bodyPr wrap="square">
              <a:spAutoFit/>
            </a:bodyPr>
            <a:lstStyle/>
            <a:p>
              <a:r>
                <a:rPr lang="en-GB" sz="1100" dirty="0">
                  <a:solidFill>
                    <a:srgbClr val="002060"/>
                  </a:solidFill>
                  <a:latin typeface="Calibri" panose="020F0502020204030204" pitchFamily="34" charset="0"/>
                  <a:cs typeface="Calibri" panose="020F0502020204030204" pitchFamily="34" charset="0"/>
                  <a:sym typeface="Calibri"/>
                </a:rPr>
                <a:t>Plate 2 etc…</a:t>
              </a:r>
            </a:p>
          </p:txBody>
        </p:sp>
      </p:grpSp>
      <p:sp>
        <p:nvSpPr>
          <p:cNvPr id="67" name="Rectangle 66">
            <a:extLst>
              <a:ext uri="{FF2B5EF4-FFF2-40B4-BE49-F238E27FC236}">
                <a16:creationId xmlns:a16="http://schemas.microsoft.com/office/drawing/2014/main" id="{CD3BC203-2CAD-4191-85AF-706600A041A8}"/>
              </a:ext>
            </a:extLst>
          </p:cNvPr>
          <p:cNvSpPr/>
          <p:nvPr/>
        </p:nvSpPr>
        <p:spPr>
          <a:xfrm>
            <a:off x="2390949" y="2474998"/>
            <a:ext cx="3336548" cy="338554"/>
          </a:xfrm>
          <a:prstGeom prst="rect">
            <a:avLst/>
          </a:prstGeom>
        </p:spPr>
        <p:txBody>
          <a:bodyPr wrap="square">
            <a:spAutoFit/>
          </a:bodyPr>
          <a:lstStyle/>
          <a:p>
            <a:r>
              <a:rPr lang="en-GB" sz="1600" dirty="0">
                <a:solidFill>
                  <a:srgbClr val="002060"/>
                </a:solidFill>
                <a:latin typeface="Calibri" panose="020F0502020204030204" pitchFamily="34" charset="0"/>
                <a:cs typeface="Calibri" panose="020F0502020204030204" pitchFamily="34" charset="0"/>
                <a:sym typeface="Calibri"/>
              </a:rPr>
              <a:t>Still have differences between plates</a:t>
            </a:r>
          </a:p>
        </p:txBody>
      </p:sp>
      <p:sp>
        <p:nvSpPr>
          <p:cNvPr id="68" name="Rectangle 67">
            <a:extLst>
              <a:ext uri="{FF2B5EF4-FFF2-40B4-BE49-F238E27FC236}">
                <a16:creationId xmlns:a16="http://schemas.microsoft.com/office/drawing/2014/main" id="{15ED967C-CE44-4452-9544-89AD2C480891}"/>
              </a:ext>
            </a:extLst>
          </p:cNvPr>
          <p:cNvSpPr/>
          <p:nvPr/>
        </p:nvSpPr>
        <p:spPr>
          <a:xfrm>
            <a:off x="5770201" y="2478819"/>
            <a:ext cx="3119803" cy="338554"/>
          </a:xfrm>
          <a:prstGeom prst="rect">
            <a:avLst/>
          </a:prstGeom>
        </p:spPr>
        <p:txBody>
          <a:bodyPr wrap="square">
            <a:spAutoFit/>
          </a:bodyPr>
          <a:lstStyle/>
          <a:p>
            <a:r>
              <a:rPr lang="en-GB" sz="1600" dirty="0">
                <a:solidFill>
                  <a:srgbClr val="002060"/>
                </a:solidFill>
                <a:latin typeface="Calibri" panose="020F0502020204030204" pitchFamily="34" charset="0"/>
                <a:cs typeface="Calibri" panose="020F0502020204030204" pitchFamily="34" charset="0"/>
                <a:sym typeface="Calibri"/>
              </a:rPr>
              <a:t>Doesn’t confound the experiment</a:t>
            </a:r>
          </a:p>
        </p:txBody>
      </p:sp>
      <p:grpSp>
        <p:nvGrpSpPr>
          <p:cNvPr id="70" name="Group 69">
            <a:extLst>
              <a:ext uri="{FF2B5EF4-FFF2-40B4-BE49-F238E27FC236}">
                <a16:creationId xmlns:a16="http://schemas.microsoft.com/office/drawing/2014/main" id="{3AA8FA12-B213-4850-9DC2-CEFBCBF984C0}"/>
              </a:ext>
            </a:extLst>
          </p:cNvPr>
          <p:cNvGrpSpPr/>
          <p:nvPr/>
        </p:nvGrpSpPr>
        <p:grpSpPr>
          <a:xfrm>
            <a:off x="541003" y="1839547"/>
            <a:ext cx="1563433" cy="3257371"/>
            <a:chOff x="500939" y="1847850"/>
            <a:chExt cx="1563433" cy="3257371"/>
          </a:xfrm>
        </p:grpSpPr>
        <p:sp>
          <p:nvSpPr>
            <p:cNvPr id="71" name="Rounded Rectangle 3">
              <a:extLst>
                <a:ext uri="{FF2B5EF4-FFF2-40B4-BE49-F238E27FC236}">
                  <a16:creationId xmlns:a16="http://schemas.microsoft.com/office/drawing/2014/main" id="{91F204A2-60F0-4CB0-9808-35085A1612E5}"/>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86032934-D0A9-4AAE-886A-EBD58D9B4765}"/>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73" name="Picture 72">
            <a:extLst>
              <a:ext uri="{FF2B5EF4-FFF2-40B4-BE49-F238E27FC236}">
                <a16:creationId xmlns:a16="http://schemas.microsoft.com/office/drawing/2014/main" id="{DB41E5B0-657A-4BA2-AF0A-1FAADEC5CB94}"/>
              </a:ext>
            </a:extLst>
          </p:cNvPr>
          <p:cNvPicPr>
            <a:picLocks noChangeAspect="1"/>
          </p:cNvPicPr>
          <p:nvPr/>
        </p:nvPicPr>
        <p:blipFill>
          <a:blip r:embed="rId5"/>
          <a:stretch>
            <a:fillRect/>
          </a:stretch>
        </p:blipFill>
        <p:spPr>
          <a:xfrm>
            <a:off x="-254924" y="72299"/>
            <a:ext cx="3155285" cy="1715211"/>
          </a:xfrm>
          <a:prstGeom prst="rect">
            <a:avLst/>
          </a:prstGeom>
        </p:spPr>
      </p:pic>
      <p:sp>
        <p:nvSpPr>
          <p:cNvPr id="2" name="Rectangle 1"/>
          <p:cNvSpPr/>
          <p:nvPr/>
        </p:nvSpPr>
        <p:spPr>
          <a:xfrm>
            <a:off x="4572000" y="4919531"/>
            <a:ext cx="4736980" cy="230832"/>
          </a:xfrm>
          <a:prstGeom prst="rect">
            <a:avLst/>
          </a:prstGeom>
        </p:spPr>
        <p:txBody>
          <a:bodyPr wrap="square">
            <a:spAutoFit/>
          </a:bodyPr>
          <a:lstStyle/>
          <a:p>
            <a:r>
              <a:rPr lang="en-GB" sz="900" dirty="0">
                <a:hlinkClick r:id="rId6"/>
              </a:rPr>
              <a:t>https://blog.goldenhelix.com/stop-ignoring-experimental-design-or-my-head-will-explode/</a:t>
            </a:r>
            <a:r>
              <a:rPr lang="en-GB" sz="900" dirty="0"/>
              <a:t> </a:t>
            </a:r>
          </a:p>
        </p:txBody>
      </p:sp>
      <p:sp>
        <p:nvSpPr>
          <p:cNvPr id="5" name="Rectangle 4">
            <a:extLst>
              <a:ext uri="{FF2B5EF4-FFF2-40B4-BE49-F238E27FC236}">
                <a16:creationId xmlns:a16="http://schemas.microsoft.com/office/drawing/2014/main" id="{D4A40BE4-25C8-4E34-B6A7-1BEDC085C0AF}"/>
              </a:ext>
            </a:extLst>
          </p:cNvPr>
          <p:cNvSpPr/>
          <p:nvPr/>
        </p:nvSpPr>
        <p:spPr>
          <a:xfrm>
            <a:off x="2711957" y="1530174"/>
            <a:ext cx="4237762" cy="584775"/>
          </a:xfrm>
          <a:prstGeom prst="rect">
            <a:avLst/>
          </a:prstGeom>
        </p:spPr>
        <p:txBody>
          <a:bodyPr wrap="square">
            <a:spAutoFit/>
          </a:bodyPr>
          <a:lstStyle/>
          <a:p>
            <a:pPr marL="285750" indent="-285750">
              <a:buFontTx/>
              <a:buChar char="-"/>
            </a:pPr>
            <a:r>
              <a:rPr lang="en-GB" sz="1600" dirty="0">
                <a:solidFill>
                  <a:srgbClr val="002060"/>
                </a:solidFill>
                <a:latin typeface="Calibri" panose="020F0502020204030204" pitchFamily="34" charset="0"/>
                <a:cs typeface="Calibri" panose="020F0502020204030204" pitchFamily="34" charset="0"/>
                <a:sym typeface="Calibri"/>
              </a:rPr>
              <a:t>875 </a:t>
            </a:r>
            <a:r>
              <a:rPr lang="en-GB" sz="1600" dirty="0" err="1">
                <a:solidFill>
                  <a:srgbClr val="002060"/>
                </a:solidFill>
                <a:latin typeface="Calibri" panose="020F0502020204030204" pitchFamily="34" charset="0"/>
                <a:cs typeface="Calibri" panose="020F0502020204030204" pitchFamily="34" charset="0"/>
                <a:sym typeface="Calibri"/>
              </a:rPr>
              <a:t>Alzheimers</a:t>
            </a:r>
            <a:r>
              <a:rPr lang="en-GB" sz="1600" dirty="0">
                <a:solidFill>
                  <a:srgbClr val="002060"/>
                </a:solidFill>
                <a:latin typeface="Calibri" panose="020F0502020204030204" pitchFamily="34" charset="0"/>
                <a:cs typeface="Calibri" panose="020F0502020204030204" pitchFamily="34" charset="0"/>
                <a:sym typeface="Calibri"/>
              </a:rPr>
              <a:t> patients, 850 controls, 9 sites</a:t>
            </a:r>
          </a:p>
          <a:p>
            <a:pPr marL="285750" indent="-285750">
              <a:buFontTx/>
              <a:buChar char="-"/>
            </a:pPr>
            <a:r>
              <a:rPr lang="en-GB" sz="1600" dirty="0">
                <a:solidFill>
                  <a:srgbClr val="002060"/>
                </a:solidFill>
                <a:latin typeface="Calibri" panose="020F0502020204030204" pitchFamily="34" charset="0"/>
                <a:cs typeface="Calibri" panose="020F0502020204030204" pitchFamily="34" charset="0"/>
                <a:sym typeface="Calibri"/>
              </a:rPr>
              <a:t>Randomised Block Design</a:t>
            </a:r>
          </a:p>
        </p:txBody>
      </p:sp>
    </p:spTree>
    <p:extLst>
      <p:ext uri="{BB962C8B-B14F-4D97-AF65-F5344CB8AC3E}">
        <p14:creationId xmlns:p14="http://schemas.microsoft.com/office/powerpoint/2010/main" val="370260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3BF59C-9194-4E7B-9357-9A47F6426FE7}"/>
              </a:ext>
            </a:extLst>
          </p:cNvPr>
          <p:cNvGrpSpPr/>
          <p:nvPr/>
        </p:nvGrpSpPr>
        <p:grpSpPr>
          <a:xfrm>
            <a:off x="541003" y="1839547"/>
            <a:ext cx="1563433" cy="3257371"/>
            <a:chOff x="500939" y="1847850"/>
            <a:chExt cx="1563433" cy="3257371"/>
          </a:xfrm>
        </p:grpSpPr>
        <p:sp>
          <p:nvSpPr>
            <p:cNvPr id="3" name="Rounded Rectangle 3">
              <a:extLst>
                <a:ext uri="{FF2B5EF4-FFF2-40B4-BE49-F238E27FC236}">
                  <a16:creationId xmlns:a16="http://schemas.microsoft.com/office/drawing/2014/main" id="{C4DF011B-2C62-4792-9E36-0DC68B0FF825}"/>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16563BC7-5C3D-4901-B0DF-D2A70800347E}"/>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dirty="0">
                  <a:solidFill>
                    <a:schemeClr val="tx1"/>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dirty="0">
                  <a:solidFill>
                    <a:schemeClr val="tx1"/>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5" name="Picture 4">
            <a:extLst>
              <a:ext uri="{FF2B5EF4-FFF2-40B4-BE49-F238E27FC236}">
                <a16:creationId xmlns:a16="http://schemas.microsoft.com/office/drawing/2014/main" id="{0283F716-871A-4731-88BF-71E491FB2109}"/>
              </a:ext>
            </a:extLst>
          </p:cNvPr>
          <p:cNvPicPr>
            <a:picLocks noChangeAspect="1"/>
          </p:cNvPicPr>
          <p:nvPr/>
        </p:nvPicPr>
        <p:blipFill>
          <a:blip r:embed="rId3"/>
          <a:stretch>
            <a:fillRect/>
          </a:stretch>
        </p:blipFill>
        <p:spPr>
          <a:xfrm>
            <a:off x="-254924" y="72299"/>
            <a:ext cx="3155285" cy="1715211"/>
          </a:xfrm>
          <a:prstGeom prst="rect">
            <a:avLst/>
          </a:prstGeom>
        </p:spPr>
      </p:pic>
      <p:sp>
        <p:nvSpPr>
          <p:cNvPr id="9" name="TextBox 8">
            <a:extLst>
              <a:ext uri="{FF2B5EF4-FFF2-40B4-BE49-F238E27FC236}">
                <a16:creationId xmlns:a16="http://schemas.microsoft.com/office/drawing/2014/main" id="{AB54CCB4-42C0-4650-8590-2D40B2874523}"/>
              </a:ext>
            </a:extLst>
          </p:cNvPr>
          <p:cNvSpPr txBox="1"/>
          <p:nvPr/>
        </p:nvSpPr>
        <p:spPr>
          <a:xfrm>
            <a:off x="4572000" y="174011"/>
            <a:ext cx="2045753"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cs typeface="Calibri" panose="020F0502020204030204" pitchFamily="34" charset="0"/>
              </a:rPr>
              <a:t>Avoiding Bias</a:t>
            </a:r>
          </a:p>
        </p:txBody>
      </p:sp>
      <p:pic>
        <p:nvPicPr>
          <p:cNvPr id="7" name="Picture 6">
            <a:extLst>
              <a:ext uri="{FF2B5EF4-FFF2-40B4-BE49-F238E27FC236}">
                <a16:creationId xmlns:a16="http://schemas.microsoft.com/office/drawing/2014/main" id="{B3BDDFB2-8017-44EE-A4EC-360643FFF1AD}"/>
              </a:ext>
            </a:extLst>
          </p:cNvPr>
          <p:cNvPicPr>
            <a:picLocks noChangeAspect="1"/>
          </p:cNvPicPr>
          <p:nvPr/>
        </p:nvPicPr>
        <p:blipFill>
          <a:blip r:embed="rId4"/>
          <a:stretch>
            <a:fillRect/>
          </a:stretch>
        </p:blipFill>
        <p:spPr>
          <a:xfrm>
            <a:off x="4691103" y="1575130"/>
            <a:ext cx="1857462" cy="1789918"/>
          </a:xfrm>
          <a:prstGeom prst="rect">
            <a:avLst/>
          </a:prstGeom>
        </p:spPr>
      </p:pic>
      <p:sp>
        <p:nvSpPr>
          <p:cNvPr id="11" name="Rectangle 10">
            <a:extLst>
              <a:ext uri="{FF2B5EF4-FFF2-40B4-BE49-F238E27FC236}">
                <a16:creationId xmlns:a16="http://schemas.microsoft.com/office/drawing/2014/main" id="{F0D03757-75B0-4C54-A72F-3951BA2E91DD}"/>
              </a:ext>
            </a:extLst>
          </p:cNvPr>
          <p:cNvSpPr/>
          <p:nvPr/>
        </p:nvSpPr>
        <p:spPr>
          <a:xfrm>
            <a:off x="3066620" y="1035904"/>
            <a:ext cx="5510219" cy="369332"/>
          </a:xfrm>
          <a:prstGeom prst="rect">
            <a:avLst/>
          </a:prstGeom>
        </p:spPr>
        <p:txBody>
          <a:bodyPr wrap="square">
            <a:spAutoFit/>
          </a:bodyPr>
          <a:lstStyle/>
          <a:p>
            <a:r>
              <a:rPr lang="en-GB" sz="1800" b="1" dirty="0">
                <a:solidFill>
                  <a:srgbClr val="002060"/>
                </a:solidFill>
                <a:latin typeface="Calibri" panose="020F0502020204030204" pitchFamily="34" charset="0"/>
                <a:cs typeface="Calibri" panose="020F0502020204030204" pitchFamily="34" charset="0"/>
              </a:rPr>
              <a:t>Humans are not always good at remaining objective… </a:t>
            </a:r>
            <a:endParaRPr lang="en-GB" sz="1800" b="1"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B597D7F5-3EE9-466C-B10A-572958074600}"/>
              </a:ext>
            </a:extLst>
          </p:cNvPr>
          <p:cNvSpPr/>
          <p:nvPr/>
        </p:nvSpPr>
        <p:spPr>
          <a:xfrm>
            <a:off x="3685958" y="4223391"/>
            <a:ext cx="4006125" cy="369332"/>
          </a:xfrm>
          <a:prstGeom prst="rect">
            <a:avLst/>
          </a:prstGeom>
        </p:spPr>
        <p:txBody>
          <a:bodyPr wrap="square">
            <a:spAutoFit/>
          </a:bodyPr>
          <a:lstStyle/>
          <a:p>
            <a:r>
              <a:rPr lang="en-GB" sz="1800" b="1" dirty="0">
                <a:solidFill>
                  <a:srgbClr val="002060"/>
                </a:solidFill>
                <a:latin typeface="Calibri" panose="020F0502020204030204" pitchFamily="34" charset="0"/>
                <a:cs typeface="Calibri" panose="020F0502020204030204" pitchFamily="34" charset="0"/>
              </a:rPr>
              <a:t>Biases can also impact our experiments </a:t>
            </a:r>
            <a:endParaRPr lang="en-GB" sz="1800" b="1"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A18F44BB-8BB6-481B-A72A-7037E0E55D07}"/>
              </a:ext>
            </a:extLst>
          </p:cNvPr>
          <p:cNvSpPr/>
          <p:nvPr/>
        </p:nvSpPr>
        <p:spPr>
          <a:xfrm>
            <a:off x="4255734" y="3481091"/>
            <a:ext cx="2866575" cy="369332"/>
          </a:xfrm>
          <a:prstGeom prst="rect">
            <a:avLst/>
          </a:prstGeom>
        </p:spPr>
        <p:txBody>
          <a:bodyPr wrap="square">
            <a:spAutoFit/>
          </a:bodyPr>
          <a:lstStyle/>
          <a:p>
            <a:r>
              <a:rPr lang="en-GB" sz="1800" b="1" dirty="0">
                <a:solidFill>
                  <a:srgbClr val="0070C0"/>
                </a:solidFill>
                <a:latin typeface="Calibri" panose="020F0502020204030204" pitchFamily="34" charset="0"/>
                <a:cs typeface="Calibri" panose="020F0502020204030204" pitchFamily="34" charset="0"/>
              </a:rPr>
              <a:t>Cognitive Bias = Pareidolia</a:t>
            </a:r>
          </a:p>
        </p:txBody>
      </p:sp>
    </p:spTree>
    <p:extLst>
      <p:ext uri="{BB962C8B-B14F-4D97-AF65-F5344CB8AC3E}">
        <p14:creationId xmlns:p14="http://schemas.microsoft.com/office/powerpoint/2010/main" val="326941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3"/>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2581712" y="1971586"/>
            <a:ext cx="3980578" cy="1200329"/>
          </a:xfrm>
          <a:prstGeom prst="rect">
            <a:avLst/>
          </a:prstGeom>
          <a:noFill/>
        </p:spPr>
        <p:txBody>
          <a:bodyPr wrap="none" rtlCol="0">
            <a:spAutoFit/>
          </a:bodyPr>
          <a:lstStyle/>
          <a:p>
            <a:pPr algn="ctr"/>
            <a:r>
              <a:rPr lang="en-US" sz="4000" b="1" dirty="0">
                <a:solidFill>
                  <a:schemeClr val="accent1">
                    <a:lumMod val="50000"/>
                  </a:schemeClr>
                </a:solidFill>
                <a:latin typeface="Calibri" panose="020F0502020204030204" pitchFamily="34" charset="0"/>
                <a:cs typeface="Calibri" panose="020F0502020204030204" pitchFamily="34" charset="0"/>
              </a:rPr>
              <a:t>Confirmation bias</a:t>
            </a:r>
          </a:p>
          <a:p>
            <a:pPr algn="ctr"/>
            <a:r>
              <a:rPr lang="en-US" sz="3200" b="1" dirty="0">
                <a:solidFill>
                  <a:srgbClr val="0070C0"/>
                </a:solidFill>
                <a:latin typeface="Calibri" panose="020F0502020204030204" pitchFamily="34" charset="0"/>
                <a:cs typeface="Calibri" panose="020F0502020204030204" pitchFamily="34" charset="0"/>
              </a:rPr>
              <a:t>Exercise</a:t>
            </a:r>
          </a:p>
        </p:txBody>
      </p:sp>
      <p:pic>
        <p:nvPicPr>
          <p:cNvPr id="7" name="Picture 6">
            <a:extLst>
              <a:ext uri="{FF2B5EF4-FFF2-40B4-BE49-F238E27FC236}">
                <a16:creationId xmlns:a16="http://schemas.microsoft.com/office/drawing/2014/main" id="{D0B10CA4-12AB-4066-BF16-3497ADAF439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652933" y="3235219"/>
            <a:ext cx="1838133" cy="1498559"/>
          </a:xfrm>
          <a:prstGeom prst="rect">
            <a:avLst/>
          </a:prstGeom>
        </p:spPr>
      </p:pic>
    </p:spTree>
    <p:extLst>
      <p:ext uri="{BB962C8B-B14F-4D97-AF65-F5344CB8AC3E}">
        <p14:creationId xmlns:p14="http://schemas.microsoft.com/office/powerpoint/2010/main" val="3857656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569741" y="439137"/>
            <a:ext cx="7997483" cy="1200329"/>
          </a:xfrm>
          <a:prstGeom prst="rect">
            <a:avLst/>
          </a:prstGeom>
        </p:spPr>
        <p:txBody>
          <a:bodyPr wrap="square">
            <a:spAutoFit/>
          </a:bodyPr>
          <a:lstStyle/>
          <a:p>
            <a:pPr algn="ctr"/>
            <a:r>
              <a:rPr lang="en-GB" sz="3600" b="1" dirty="0">
                <a:solidFill>
                  <a:schemeClr val="accent1">
                    <a:lumMod val="50000"/>
                  </a:schemeClr>
                </a:solidFill>
                <a:latin typeface="Calibri" panose="020F0502020204030204" pitchFamily="34" charset="0"/>
                <a:cs typeface="Calibri" panose="020F0502020204030204" pitchFamily="34" charset="0"/>
              </a:rPr>
              <a:t>A Quick Exercise on Confirmation Bias and Hypothesis Testing</a:t>
            </a:r>
          </a:p>
        </p:txBody>
      </p:sp>
      <p:sp>
        <p:nvSpPr>
          <p:cNvPr id="4" name="Rectangle 3">
            <a:extLst>
              <a:ext uri="{FF2B5EF4-FFF2-40B4-BE49-F238E27FC236}">
                <a16:creationId xmlns:a16="http://schemas.microsoft.com/office/drawing/2014/main" id="{5F9CF4B3-FD66-4084-825B-5FC005A7EC38}"/>
              </a:ext>
            </a:extLst>
          </p:cNvPr>
          <p:cNvSpPr/>
          <p:nvPr/>
        </p:nvSpPr>
        <p:spPr>
          <a:xfrm>
            <a:off x="731151" y="1850377"/>
            <a:ext cx="7921960" cy="3046988"/>
          </a:xfrm>
          <a:prstGeom prst="rect">
            <a:avLst/>
          </a:prstGeom>
        </p:spPr>
        <p:txBody>
          <a:bodyPr wrap="square">
            <a:spAutoFit/>
          </a:bodyPr>
          <a:lstStyle/>
          <a:p>
            <a:r>
              <a:rPr lang="en-GB" sz="2400" dirty="0">
                <a:solidFill>
                  <a:srgbClr val="333333"/>
                </a:solidFill>
                <a:latin typeface="Calibri" panose="020F0502020204030204" pitchFamily="34" charset="0"/>
              </a:rPr>
              <a:t>You will be presented with 3 numbers in a sequence.</a:t>
            </a:r>
          </a:p>
          <a:p>
            <a:endParaRPr lang="en-GB" sz="2400" dirty="0">
              <a:solidFill>
                <a:srgbClr val="333333"/>
              </a:solidFill>
              <a:latin typeface="Calibri" panose="020F0502020204030204" pitchFamily="34" charset="0"/>
            </a:endParaRPr>
          </a:p>
          <a:p>
            <a:r>
              <a:rPr lang="en-GB" sz="2400" dirty="0">
                <a:solidFill>
                  <a:srgbClr val="333333"/>
                </a:solidFill>
                <a:latin typeface="Calibri" panose="020F0502020204030204" pitchFamily="34" charset="0"/>
              </a:rPr>
              <a:t>You need to guess the </a:t>
            </a:r>
            <a:r>
              <a:rPr lang="en-GB" sz="2400" b="1" dirty="0">
                <a:solidFill>
                  <a:srgbClr val="333333"/>
                </a:solidFill>
                <a:latin typeface="Calibri" panose="020F0502020204030204" pitchFamily="34" charset="0"/>
              </a:rPr>
              <a:t>rule</a:t>
            </a:r>
            <a:r>
              <a:rPr lang="en-GB" sz="2400" dirty="0">
                <a:solidFill>
                  <a:srgbClr val="333333"/>
                </a:solidFill>
                <a:latin typeface="Calibri" panose="020F0502020204030204" pitchFamily="34" charset="0"/>
              </a:rPr>
              <a:t> that governs the sequence. </a:t>
            </a:r>
          </a:p>
          <a:p>
            <a:endParaRPr lang="en-GB" sz="2400" dirty="0">
              <a:solidFill>
                <a:srgbClr val="333333"/>
              </a:solidFill>
              <a:latin typeface="Calibri" panose="020F0502020204030204" pitchFamily="34" charset="0"/>
            </a:endParaRPr>
          </a:p>
          <a:p>
            <a:r>
              <a:rPr lang="en-GB" sz="2400" dirty="0">
                <a:solidFill>
                  <a:srgbClr val="333333"/>
                </a:solidFill>
                <a:latin typeface="Calibri" panose="020F0502020204030204" pitchFamily="34" charset="0"/>
              </a:rPr>
              <a:t>You can suggest any 3 numbers you like, and we will tell you whether or not your sequence follows the rule. </a:t>
            </a:r>
          </a:p>
          <a:p>
            <a:endParaRPr lang="en-GB" sz="2400" dirty="0">
              <a:solidFill>
                <a:srgbClr val="333333"/>
              </a:solidFill>
              <a:latin typeface="Calibri" panose="020F0502020204030204" pitchFamily="34" charset="0"/>
            </a:endParaRPr>
          </a:p>
          <a:p>
            <a:endParaRPr lang="en-GB" sz="2400" dirty="0">
              <a:solidFill>
                <a:srgbClr val="333333"/>
              </a:solidFill>
              <a:latin typeface="Calibri" panose="020F0502020204030204" pitchFamily="34" charset="0"/>
            </a:endParaRPr>
          </a:p>
        </p:txBody>
      </p:sp>
      <p:pic>
        <p:nvPicPr>
          <p:cNvPr id="6" name="Picture 5">
            <a:extLst>
              <a:ext uri="{FF2B5EF4-FFF2-40B4-BE49-F238E27FC236}">
                <a16:creationId xmlns:a16="http://schemas.microsoft.com/office/drawing/2014/main" id="{EA285B6F-8681-4035-9A7F-C49CF774A3D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00427" y="4040371"/>
            <a:ext cx="1293957" cy="1054913"/>
          </a:xfrm>
          <a:prstGeom prst="rect">
            <a:avLst/>
          </a:prstGeom>
        </p:spPr>
      </p:pic>
    </p:spTree>
    <p:extLst>
      <p:ext uri="{BB962C8B-B14F-4D97-AF65-F5344CB8AC3E}">
        <p14:creationId xmlns:p14="http://schemas.microsoft.com/office/powerpoint/2010/main" val="21017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569741" y="439137"/>
            <a:ext cx="7997483" cy="1200329"/>
          </a:xfrm>
          <a:prstGeom prst="rect">
            <a:avLst/>
          </a:prstGeom>
        </p:spPr>
        <p:txBody>
          <a:bodyPr wrap="square">
            <a:spAutoFit/>
          </a:bodyPr>
          <a:lstStyle/>
          <a:p>
            <a:pPr algn="ctr"/>
            <a:r>
              <a:rPr lang="en-GB" sz="3600" b="1" dirty="0">
                <a:solidFill>
                  <a:schemeClr val="accent1">
                    <a:lumMod val="50000"/>
                  </a:schemeClr>
                </a:solidFill>
                <a:latin typeface="Calibri" panose="020F0502020204030204" pitchFamily="34" charset="0"/>
                <a:cs typeface="Calibri" panose="020F0502020204030204" pitchFamily="34" charset="0"/>
              </a:rPr>
              <a:t>A Quick Exercise on Confirmation Bias and Hypothesis Testing</a:t>
            </a:r>
          </a:p>
        </p:txBody>
      </p:sp>
      <p:graphicFrame>
        <p:nvGraphicFramePr>
          <p:cNvPr id="3" name="Diagram 2">
            <a:extLst>
              <a:ext uri="{FF2B5EF4-FFF2-40B4-BE49-F238E27FC236}">
                <a16:creationId xmlns:a16="http://schemas.microsoft.com/office/drawing/2014/main" id="{07DCAB65-C0D1-4913-A323-F683B96E3CEA}"/>
              </a:ext>
            </a:extLst>
          </p:cNvPr>
          <p:cNvGraphicFramePr/>
          <p:nvPr/>
        </p:nvGraphicFramePr>
        <p:xfrm>
          <a:off x="1520482" y="10795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0838984-7376-40C3-BB80-ABD9CF55039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800427" y="4040371"/>
            <a:ext cx="1293957" cy="1054913"/>
          </a:xfrm>
          <a:prstGeom prst="rect">
            <a:avLst/>
          </a:prstGeom>
        </p:spPr>
      </p:pic>
    </p:spTree>
    <p:extLst>
      <p:ext uri="{BB962C8B-B14F-4D97-AF65-F5344CB8AC3E}">
        <p14:creationId xmlns:p14="http://schemas.microsoft.com/office/powerpoint/2010/main" val="1320882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An illustration</a:t>
            </a:r>
          </a:p>
        </p:txBody>
      </p:sp>
      <p:pic>
        <p:nvPicPr>
          <p:cNvPr id="4" name="Picture 3">
            <a:extLst>
              <a:ext uri="{FF2B5EF4-FFF2-40B4-BE49-F238E27FC236}">
                <a16:creationId xmlns:a16="http://schemas.microsoft.com/office/drawing/2014/main" id="{EDBA9CAD-BDBF-49FF-87DE-DF5289441EE9}"/>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F7021408-0EF0-4560-94A9-80B95053A2D1}"/>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840578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569741" y="439137"/>
            <a:ext cx="7997483" cy="1200329"/>
          </a:xfrm>
          <a:prstGeom prst="rect">
            <a:avLst/>
          </a:prstGeom>
        </p:spPr>
        <p:txBody>
          <a:bodyPr wrap="square">
            <a:spAutoFit/>
          </a:bodyPr>
          <a:lstStyle/>
          <a:p>
            <a:pPr algn="ctr"/>
            <a:r>
              <a:rPr lang="en-GB" sz="3600" b="1" dirty="0">
                <a:solidFill>
                  <a:schemeClr val="accent1">
                    <a:lumMod val="50000"/>
                  </a:schemeClr>
                </a:solidFill>
                <a:latin typeface="Calibri" panose="020F0502020204030204" pitchFamily="34" charset="0"/>
                <a:cs typeface="Calibri" panose="020F0502020204030204" pitchFamily="34" charset="0"/>
              </a:rPr>
              <a:t>A Quick Exercise on Confirmation Bias and Hypothesis Testing</a:t>
            </a:r>
          </a:p>
        </p:txBody>
      </p:sp>
      <p:sp>
        <p:nvSpPr>
          <p:cNvPr id="6" name="Rectangle 5">
            <a:extLst>
              <a:ext uri="{FF2B5EF4-FFF2-40B4-BE49-F238E27FC236}">
                <a16:creationId xmlns:a16="http://schemas.microsoft.com/office/drawing/2014/main" id="{17D14518-B328-4E54-820C-468D3F2B019D}"/>
              </a:ext>
            </a:extLst>
          </p:cNvPr>
          <p:cNvSpPr/>
          <p:nvPr/>
        </p:nvSpPr>
        <p:spPr>
          <a:xfrm>
            <a:off x="715107" y="2303706"/>
            <a:ext cx="7997483" cy="646331"/>
          </a:xfrm>
          <a:prstGeom prst="rect">
            <a:avLst/>
          </a:prstGeom>
        </p:spPr>
        <p:txBody>
          <a:bodyPr wrap="square">
            <a:spAutoFit/>
          </a:bodyPr>
          <a:lstStyle/>
          <a:p>
            <a:pPr algn="ctr"/>
            <a:r>
              <a:rPr lang="en-GB" sz="3600" b="1" dirty="0">
                <a:solidFill>
                  <a:srgbClr val="0070C0"/>
                </a:solidFill>
                <a:latin typeface="Calibri" panose="020F0502020204030204" pitchFamily="34" charset="0"/>
                <a:cs typeface="Calibri" panose="020F0502020204030204" pitchFamily="34" charset="0"/>
              </a:rPr>
              <a:t>What’s the rule?</a:t>
            </a:r>
          </a:p>
        </p:txBody>
      </p:sp>
      <p:pic>
        <p:nvPicPr>
          <p:cNvPr id="8" name="Picture 7">
            <a:extLst>
              <a:ext uri="{FF2B5EF4-FFF2-40B4-BE49-F238E27FC236}">
                <a16:creationId xmlns:a16="http://schemas.microsoft.com/office/drawing/2014/main" id="{E7B2FBDE-B08A-44BA-996D-8C81607CD27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00427" y="4040371"/>
            <a:ext cx="1293957" cy="1054913"/>
          </a:xfrm>
          <a:prstGeom prst="rect">
            <a:avLst/>
          </a:prstGeom>
        </p:spPr>
      </p:pic>
    </p:spTree>
    <p:extLst>
      <p:ext uri="{BB962C8B-B14F-4D97-AF65-F5344CB8AC3E}">
        <p14:creationId xmlns:p14="http://schemas.microsoft.com/office/powerpoint/2010/main" val="761056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44943E3-E8E3-493F-B959-65A8B0E3E225}"/>
              </a:ext>
            </a:extLst>
          </p:cNvPr>
          <p:cNvSpPr/>
          <p:nvPr/>
        </p:nvSpPr>
        <p:spPr>
          <a:xfrm>
            <a:off x="1427868" y="1223891"/>
            <a:ext cx="3495822" cy="2786282"/>
          </a:xfrm>
          <a:prstGeom prst="ellipse">
            <a:avLst/>
          </a:prstGeom>
          <a:solidFill>
            <a:srgbClr val="0070C0">
              <a:alpha val="27843"/>
            </a:srgbClr>
          </a:solidFill>
          <a:ln>
            <a:solidFill>
              <a:srgbClr val="4285F4">
                <a:alpha val="3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1">
                    <a:lumMod val="50000"/>
                  </a:schemeClr>
                </a:solidFill>
                <a:latin typeface="Calibri" panose="020F0502020204030204" pitchFamily="34" charset="0"/>
                <a:cs typeface="Calibri" panose="020F0502020204030204" pitchFamily="34" charset="0"/>
              </a:rPr>
              <a:t>Objective facts</a:t>
            </a:r>
          </a:p>
        </p:txBody>
      </p:sp>
      <p:sp>
        <p:nvSpPr>
          <p:cNvPr id="3" name="Oval 2">
            <a:extLst>
              <a:ext uri="{FF2B5EF4-FFF2-40B4-BE49-F238E27FC236}">
                <a16:creationId xmlns:a16="http://schemas.microsoft.com/office/drawing/2014/main" id="{C06569CA-656E-4AA8-B120-4544699795D6}"/>
              </a:ext>
            </a:extLst>
          </p:cNvPr>
          <p:cNvSpPr/>
          <p:nvPr/>
        </p:nvSpPr>
        <p:spPr>
          <a:xfrm>
            <a:off x="4119487" y="1223891"/>
            <a:ext cx="3495822" cy="2786282"/>
          </a:xfrm>
          <a:prstGeom prst="ellipse">
            <a:avLst/>
          </a:prstGeom>
          <a:solidFill>
            <a:srgbClr val="D2E84E">
              <a:alpha val="41176"/>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1">
                    <a:lumMod val="50000"/>
                  </a:schemeClr>
                </a:solidFill>
                <a:latin typeface="Calibri" panose="020F0502020204030204" pitchFamily="34" charset="0"/>
                <a:cs typeface="Calibri" panose="020F0502020204030204" pitchFamily="34" charset="0"/>
              </a:rPr>
              <a:t>What confirms your beliefs</a:t>
            </a:r>
          </a:p>
        </p:txBody>
      </p:sp>
      <p:sp>
        <p:nvSpPr>
          <p:cNvPr id="4" name="Arc 3">
            <a:extLst>
              <a:ext uri="{FF2B5EF4-FFF2-40B4-BE49-F238E27FC236}">
                <a16:creationId xmlns:a16="http://schemas.microsoft.com/office/drawing/2014/main" id="{8C9D51CF-1313-4A16-8A54-29EC108003F0}"/>
              </a:ext>
            </a:extLst>
          </p:cNvPr>
          <p:cNvSpPr/>
          <p:nvPr/>
        </p:nvSpPr>
        <p:spPr>
          <a:xfrm rot="16811077" flipH="1">
            <a:off x="4243437" y="2184932"/>
            <a:ext cx="2778898" cy="2203352"/>
          </a:xfrm>
          <a:prstGeom prst="arc">
            <a:avLst>
              <a:gd name="adj1" fmla="val 16200000"/>
              <a:gd name="adj2" fmla="val 21380964"/>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a:solidFill>
                <a:schemeClr val="accent1">
                  <a:lumMod val="50000"/>
                </a:schemeClr>
              </a:solidFill>
            </a:endParaRPr>
          </a:p>
        </p:txBody>
      </p:sp>
      <p:sp>
        <p:nvSpPr>
          <p:cNvPr id="5" name="TextBox 4">
            <a:extLst>
              <a:ext uri="{FF2B5EF4-FFF2-40B4-BE49-F238E27FC236}">
                <a16:creationId xmlns:a16="http://schemas.microsoft.com/office/drawing/2014/main" id="{32F52691-747E-480E-81BA-6E7EAEDDD83B}"/>
              </a:ext>
            </a:extLst>
          </p:cNvPr>
          <p:cNvSpPr txBox="1"/>
          <p:nvPr/>
        </p:nvSpPr>
        <p:spPr>
          <a:xfrm>
            <a:off x="5254281" y="4346918"/>
            <a:ext cx="2518638" cy="584775"/>
          </a:xfrm>
          <a:prstGeom prst="rect">
            <a:avLst/>
          </a:prstGeom>
          <a:noFill/>
        </p:spPr>
        <p:txBody>
          <a:bodyPr wrap="none" rtlCol="0">
            <a:spAutoFit/>
          </a:bodyPr>
          <a:lstStyle/>
          <a:p>
            <a:r>
              <a:rPr lang="en-GB" sz="3200" b="1" dirty="0">
                <a:solidFill>
                  <a:schemeClr val="accent1">
                    <a:lumMod val="50000"/>
                  </a:schemeClr>
                </a:solidFill>
                <a:latin typeface="Calibri" panose="020F0502020204030204" pitchFamily="34" charset="0"/>
                <a:cs typeface="Calibri" panose="020F0502020204030204" pitchFamily="34" charset="0"/>
              </a:rPr>
              <a:t>What you see</a:t>
            </a:r>
          </a:p>
        </p:txBody>
      </p:sp>
      <p:sp>
        <p:nvSpPr>
          <p:cNvPr id="6" name="TextBox 5">
            <a:extLst>
              <a:ext uri="{FF2B5EF4-FFF2-40B4-BE49-F238E27FC236}">
                <a16:creationId xmlns:a16="http://schemas.microsoft.com/office/drawing/2014/main" id="{A340FBBF-3360-4B20-AD7D-0399FB49A465}"/>
              </a:ext>
            </a:extLst>
          </p:cNvPr>
          <p:cNvSpPr txBox="1"/>
          <p:nvPr/>
        </p:nvSpPr>
        <p:spPr>
          <a:xfrm>
            <a:off x="2771667" y="152805"/>
            <a:ext cx="3600666" cy="1200329"/>
          </a:xfrm>
          <a:prstGeom prst="rect">
            <a:avLst/>
          </a:prstGeom>
          <a:noFill/>
        </p:spPr>
        <p:txBody>
          <a:bodyPr wrap="none" rtlCol="0">
            <a:spAutoFit/>
          </a:bodyPr>
          <a:lstStyle/>
          <a:p>
            <a:r>
              <a:rPr lang="en-GB" sz="3600" b="1" dirty="0">
                <a:solidFill>
                  <a:srgbClr val="002060"/>
                </a:solidFill>
                <a:latin typeface="Calibri" panose="020F0502020204030204" pitchFamily="34" charset="0"/>
                <a:cs typeface="Calibri" panose="020F0502020204030204" pitchFamily="34" charset="0"/>
              </a:rPr>
              <a:t>Confirmation bias</a:t>
            </a:r>
          </a:p>
          <a:p>
            <a:endParaRPr lang="en-GB"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389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A1E6AD-DBC2-43EB-8D27-5E6559881F84}"/>
              </a:ext>
            </a:extLst>
          </p:cNvPr>
          <p:cNvPicPr>
            <a:picLocks noChangeAspect="1"/>
          </p:cNvPicPr>
          <p:nvPr/>
        </p:nvPicPr>
        <p:blipFill>
          <a:blip r:embed="rId3"/>
          <a:stretch>
            <a:fillRect/>
          </a:stretch>
        </p:blipFill>
        <p:spPr>
          <a:xfrm>
            <a:off x="2158988" y="1787510"/>
            <a:ext cx="2081036" cy="1766635"/>
          </a:xfrm>
          <a:prstGeom prst="rect">
            <a:avLst/>
          </a:prstGeom>
        </p:spPr>
      </p:pic>
      <p:sp>
        <p:nvSpPr>
          <p:cNvPr id="3" name="TextBox 2"/>
          <p:cNvSpPr txBox="1"/>
          <p:nvPr/>
        </p:nvSpPr>
        <p:spPr>
          <a:xfrm>
            <a:off x="3748193" y="271462"/>
            <a:ext cx="3155285" cy="523220"/>
          </a:xfrm>
          <a:prstGeom prst="rect">
            <a:avLst/>
          </a:prstGeom>
          <a:noFill/>
        </p:spPr>
        <p:txBody>
          <a:bodyPr wrap="square" rtlCol="0">
            <a:spAutoFit/>
          </a:bodyPr>
          <a:lstStyle/>
          <a:p>
            <a:r>
              <a:rPr lang="en-GB" sz="2800" b="1" u="sng" dirty="0">
                <a:solidFill>
                  <a:srgbClr val="002060"/>
                </a:solidFill>
                <a:latin typeface="Calibri" panose="020F0502020204030204" pitchFamily="34" charset="0"/>
                <a:cs typeface="Calibri" panose="020F0502020204030204" pitchFamily="34" charset="0"/>
              </a:rPr>
              <a:t>Experimenter Bias </a:t>
            </a:r>
          </a:p>
        </p:txBody>
      </p:sp>
      <p:pic>
        <p:nvPicPr>
          <p:cNvPr id="7" name="Picture 6">
            <a:extLst>
              <a:ext uri="{FF2B5EF4-FFF2-40B4-BE49-F238E27FC236}">
                <a16:creationId xmlns:a16="http://schemas.microsoft.com/office/drawing/2014/main" id="{A12C8E50-33D5-4D8B-8BB0-9C66F0186C72}"/>
              </a:ext>
            </a:extLst>
          </p:cNvPr>
          <p:cNvPicPr>
            <a:picLocks noChangeAspect="1"/>
          </p:cNvPicPr>
          <p:nvPr/>
        </p:nvPicPr>
        <p:blipFill>
          <a:blip r:embed="rId4"/>
          <a:stretch>
            <a:fillRect/>
          </a:stretch>
        </p:blipFill>
        <p:spPr>
          <a:xfrm>
            <a:off x="4240024" y="1787510"/>
            <a:ext cx="2040513" cy="2026392"/>
          </a:xfrm>
          <a:prstGeom prst="rect">
            <a:avLst/>
          </a:prstGeom>
        </p:spPr>
      </p:pic>
      <p:sp>
        <p:nvSpPr>
          <p:cNvPr id="12" name="TextBox 11">
            <a:extLst>
              <a:ext uri="{FF2B5EF4-FFF2-40B4-BE49-F238E27FC236}">
                <a16:creationId xmlns:a16="http://schemas.microsoft.com/office/drawing/2014/main" id="{4338B2E8-18A7-46C8-8104-A233D757F055}"/>
              </a:ext>
            </a:extLst>
          </p:cNvPr>
          <p:cNvSpPr txBox="1"/>
          <p:nvPr/>
        </p:nvSpPr>
        <p:spPr>
          <a:xfrm>
            <a:off x="7598384" y="4832641"/>
            <a:ext cx="1417376" cy="246221"/>
          </a:xfrm>
          <a:prstGeom prst="rect">
            <a:avLst/>
          </a:prstGeom>
          <a:noFill/>
        </p:spPr>
        <p:txBody>
          <a:bodyPr wrap="none" rtlCol="0">
            <a:spAutoFit/>
          </a:bodyPr>
          <a:lstStyle/>
          <a:p>
            <a:r>
              <a:rPr lang="fr-FR" sz="1000" dirty="0" err="1">
                <a:latin typeface="Calibri" panose="020F0502020204030204" pitchFamily="34" charset="0"/>
                <a:cs typeface="Calibri" panose="020F0502020204030204" pitchFamily="34" charset="0"/>
              </a:rPr>
              <a:t>Wetzer</a:t>
            </a:r>
            <a:r>
              <a:rPr lang="fr-FR" sz="1000" dirty="0">
                <a:latin typeface="Calibri" panose="020F0502020204030204" pitchFamily="34" charset="0"/>
                <a:cs typeface="Calibri" panose="020F0502020204030204" pitchFamily="34" charset="0"/>
              </a:rPr>
              <a:t> and </a:t>
            </a:r>
            <a:r>
              <a:rPr lang="fr-FR" sz="1000" dirty="0" err="1">
                <a:latin typeface="Calibri" panose="020F0502020204030204" pitchFamily="34" charset="0"/>
                <a:cs typeface="Calibri" panose="020F0502020204030204" pitchFamily="34" charset="0"/>
              </a:rPr>
              <a:t>Rieck</a:t>
            </a:r>
            <a:r>
              <a:rPr lang="fr-FR" sz="1000" dirty="0">
                <a:latin typeface="Calibri" panose="020F0502020204030204" pitchFamily="34" charset="0"/>
                <a:cs typeface="Calibri" panose="020F0502020204030204" pitchFamily="34" charset="0"/>
              </a:rPr>
              <a:t>, 1960</a:t>
            </a:r>
            <a:endParaRPr lang="en-GB" sz="10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92130DC-FB51-4EFA-A040-E7B71178CB84}"/>
              </a:ext>
            </a:extLst>
          </p:cNvPr>
          <p:cNvPicPr>
            <a:picLocks noChangeAspect="1"/>
          </p:cNvPicPr>
          <p:nvPr/>
        </p:nvPicPr>
        <p:blipFill>
          <a:blip r:embed="rId5"/>
          <a:stretch>
            <a:fillRect/>
          </a:stretch>
        </p:blipFill>
        <p:spPr>
          <a:xfrm>
            <a:off x="6477206" y="1955363"/>
            <a:ext cx="2523267" cy="1454987"/>
          </a:xfrm>
          <a:prstGeom prst="rect">
            <a:avLst/>
          </a:prstGeom>
        </p:spPr>
      </p:pic>
      <p:sp>
        <p:nvSpPr>
          <p:cNvPr id="2" name="Rectangle 1">
            <a:extLst>
              <a:ext uri="{FF2B5EF4-FFF2-40B4-BE49-F238E27FC236}">
                <a16:creationId xmlns:a16="http://schemas.microsoft.com/office/drawing/2014/main" id="{2D35B63E-CD65-43AD-A65C-0E3728DBB2D4}"/>
              </a:ext>
            </a:extLst>
          </p:cNvPr>
          <p:cNvSpPr/>
          <p:nvPr/>
        </p:nvSpPr>
        <p:spPr>
          <a:xfrm>
            <a:off x="3058035" y="3978458"/>
            <a:ext cx="5034405" cy="338554"/>
          </a:xfrm>
          <a:prstGeom prst="rect">
            <a:avLst/>
          </a:prstGeom>
        </p:spPr>
        <p:txBody>
          <a:bodyPr wrap="square">
            <a:spAutoFit/>
          </a:bodyPr>
          <a:lstStyle/>
          <a:p>
            <a:r>
              <a:rPr lang="en-GB" sz="1600" dirty="0">
                <a:solidFill>
                  <a:srgbClr val="002060"/>
                </a:solidFill>
                <a:latin typeface="Calibri" panose="020F0502020204030204" pitchFamily="34" charset="0"/>
                <a:cs typeface="Calibri" panose="020F0502020204030204" pitchFamily="34" charset="0"/>
              </a:rPr>
              <a:t>Scientists should be </a:t>
            </a:r>
            <a:r>
              <a:rPr lang="en-GB" sz="1600" b="1" dirty="0">
                <a:solidFill>
                  <a:srgbClr val="0070C0"/>
                </a:solidFill>
                <a:latin typeface="Calibri" panose="020F0502020204030204" pitchFamily="34" charset="0"/>
                <a:cs typeface="Calibri" panose="020F0502020204030204" pitchFamily="34" charset="0"/>
              </a:rPr>
              <a:t>blind</a:t>
            </a:r>
            <a:r>
              <a:rPr lang="en-GB" sz="1600" dirty="0">
                <a:solidFill>
                  <a:schemeClr val="tx1"/>
                </a:solidFill>
                <a:latin typeface="Calibri" panose="020F0502020204030204" pitchFamily="34" charset="0"/>
                <a:cs typeface="Calibri" panose="020F0502020204030204" pitchFamily="34" charset="0"/>
              </a:rPr>
              <a:t> …  </a:t>
            </a:r>
            <a:r>
              <a:rPr lang="en-GB" sz="1600" dirty="0">
                <a:solidFill>
                  <a:srgbClr val="002060"/>
                </a:solidFill>
                <a:latin typeface="Calibri" panose="020F0502020204030204" pitchFamily="34" charset="0"/>
                <a:cs typeface="Calibri" panose="020F0502020204030204" pitchFamily="34" charset="0"/>
              </a:rPr>
              <a:t>if they want to be </a:t>
            </a:r>
            <a:r>
              <a:rPr lang="en-GB" sz="1600" b="1" dirty="0">
                <a:solidFill>
                  <a:srgbClr val="0070C0"/>
                </a:solidFill>
                <a:latin typeface="Calibri" panose="020F0502020204030204" pitchFamily="34" charset="0"/>
                <a:cs typeface="Calibri" panose="020F0502020204030204" pitchFamily="34" charset="0"/>
              </a:rPr>
              <a:t>objective</a:t>
            </a:r>
            <a:r>
              <a:rPr lang="en-GB" sz="1600" dirty="0">
                <a:solidFill>
                  <a:schemeClr val="tx1"/>
                </a:solidFill>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A91F8EA3-9659-4512-A91E-6833A1EA6000}"/>
              </a:ext>
            </a:extLst>
          </p:cNvPr>
          <p:cNvGrpSpPr/>
          <p:nvPr/>
        </p:nvGrpSpPr>
        <p:grpSpPr>
          <a:xfrm>
            <a:off x="541003" y="1839547"/>
            <a:ext cx="1563433" cy="3257371"/>
            <a:chOff x="500939" y="1847850"/>
            <a:chExt cx="1563433" cy="3257371"/>
          </a:xfrm>
        </p:grpSpPr>
        <p:sp>
          <p:nvSpPr>
            <p:cNvPr id="22" name="Rounded Rectangle 3">
              <a:extLst>
                <a:ext uri="{FF2B5EF4-FFF2-40B4-BE49-F238E27FC236}">
                  <a16:creationId xmlns:a16="http://schemas.microsoft.com/office/drawing/2014/main" id="{9117D4FB-ECEA-4440-B53A-0917D30DCB2D}"/>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BAAAE55F-AFB7-4E14-97BB-4C2436057896}"/>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dirty="0">
                  <a:solidFill>
                    <a:schemeClr val="tx1"/>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dirty="0">
                  <a:solidFill>
                    <a:schemeClr val="tx1"/>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24" name="Picture 23">
            <a:extLst>
              <a:ext uri="{FF2B5EF4-FFF2-40B4-BE49-F238E27FC236}">
                <a16:creationId xmlns:a16="http://schemas.microsoft.com/office/drawing/2014/main" id="{6CBA8755-1CBE-43ED-8B90-DF337CAC12AE}"/>
              </a:ext>
            </a:extLst>
          </p:cNvPr>
          <p:cNvPicPr>
            <a:picLocks noChangeAspect="1"/>
          </p:cNvPicPr>
          <p:nvPr/>
        </p:nvPicPr>
        <p:blipFill>
          <a:blip r:embed="rId6"/>
          <a:stretch>
            <a:fillRect/>
          </a:stretch>
        </p:blipFill>
        <p:spPr>
          <a:xfrm>
            <a:off x="-254924" y="72299"/>
            <a:ext cx="3155285" cy="1715211"/>
          </a:xfrm>
          <a:prstGeom prst="rect">
            <a:avLst/>
          </a:prstGeom>
        </p:spPr>
      </p:pic>
    </p:spTree>
    <p:extLst>
      <p:ext uri="{BB962C8B-B14F-4D97-AF65-F5344CB8AC3E}">
        <p14:creationId xmlns:p14="http://schemas.microsoft.com/office/powerpoint/2010/main" val="301782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844449" y="1787510"/>
            <a:ext cx="3354947" cy="2881061"/>
          </a:xfrm>
          <a:prstGeom prst="rect">
            <a:avLst/>
          </a:prstGeom>
        </p:spPr>
      </p:pic>
      <p:sp>
        <p:nvSpPr>
          <p:cNvPr id="7" name="TextBox 6">
            <a:extLst>
              <a:ext uri="{FF2B5EF4-FFF2-40B4-BE49-F238E27FC236}">
                <a16:creationId xmlns:a16="http://schemas.microsoft.com/office/drawing/2014/main" id="{83DC9BC6-C160-42F1-BEA5-590DCF326CDF}"/>
              </a:ext>
            </a:extLst>
          </p:cNvPr>
          <p:cNvSpPr txBox="1"/>
          <p:nvPr/>
        </p:nvSpPr>
        <p:spPr>
          <a:xfrm>
            <a:off x="3944281" y="356349"/>
            <a:ext cx="3155285" cy="1431161"/>
          </a:xfrm>
          <a:prstGeom prst="rect">
            <a:avLst/>
          </a:prstGeom>
          <a:noFill/>
        </p:spPr>
        <p:txBody>
          <a:bodyPr wrap="square" rtlCol="0">
            <a:spAutoFit/>
          </a:bodyPr>
          <a:lstStyle/>
          <a:p>
            <a:pPr algn="ctr"/>
            <a:r>
              <a:rPr lang="en-GB" sz="2500" b="1" u="sng" dirty="0">
                <a:solidFill>
                  <a:srgbClr val="002060"/>
                </a:solidFill>
                <a:latin typeface="Calibri" panose="020F0502020204030204" pitchFamily="34" charset="0"/>
                <a:cs typeface="Calibri" panose="020F0502020204030204" pitchFamily="34" charset="0"/>
              </a:rPr>
              <a:t>Blinding </a:t>
            </a:r>
          </a:p>
          <a:p>
            <a:pPr algn="ctr"/>
            <a:r>
              <a:rPr lang="en-GB" sz="2500" dirty="0">
                <a:solidFill>
                  <a:srgbClr val="002060"/>
                </a:solidFill>
                <a:latin typeface="Calibri" panose="020F0502020204030204" pitchFamily="34" charset="0"/>
                <a:cs typeface="Calibri" panose="020F0502020204030204" pitchFamily="34" charset="0"/>
              </a:rPr>
              <a:t>is important to avoid </a:t>
            </a:r>
          </a:p>
          <a:p>
            <a:pPr algn="ctr"/>
            <a:r>
              <a:rPr lang="en-GB" sz="2500" b="1" u="sng" dirty="0">
                <a:solidFill>
                  <a:srgbClr val="002060"/>
                </a:solidFill>
                <a:latin typeface="Calibri" panose="020F0502020204030204" pitchFamily="34" charset="0"/>
                <a:cs typeface="Calibri" panose="020F0502020204030204" pitchFamily="34" charset="0"/>
              </a:rPr>
              <a:t>Confirmation bias</a:t>
            </a:r>
          </a:p>
          <a:p>
            <a:pPr algn="ctr"/>
            <a:endParaRPr lang="en-GB" sz="1200" b="1" u="sng" dirty="0">
              <a:solidFill>
                <a:srgbClr val="002060"/>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6DE08F76-6A3E-42A9-8D50-3D0DF34A02FE}"/>
              </a:ext>
            </a:extLst>
          </p:cNvPr>
          <p:cNvGrpSpPr/>
          <p:nvPr/>
        </p:nvGrpSpPr>
        <p:grpSpPr>
          <a:xfrm>
            <a:off x="541003" y="1839547"/>
            <a:ext cx="1563433" cy="3257371"/>
            <a:chOff x="500939" y="1847850"/>
            <a:chExt cx="1563433" cy="3257371"/>
          </a:xfrm>
        </p:grpSpPr>
        <p:sp>
          <p:nvSpPr>
            <p:cNvPr id="17" name="Rounded Rectangle 3">
              <a:extLst>
                <a:ext uri="{FF2B5EF4-FFF2-40B4-BE49-F238E27FC236}">
                  <a16:creationId xmlns:a16="http://schemas.microsoft.com/office/drawing/2014/main" id="{38BBF956-72CC-47AB-BEDE-819EE69F3887}"/>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452645CA-1380-4218-8B5E-AC3D23D96896}"/>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dirty="0">
                  <a:solidFill>
                    <a:schemeClr val="tx1"/>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dirty="0">
                  <a:solidFill>
                    <a:schemeClr val="tx1"/>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9" name="Picture 18">
            <a:extLst>
              <a:ext uri="{FF2B5EF4-FFF2-40B4-BE49-F238E27FC236}">
                <a16:creationId xmlns:a16="http://schemas.microsoft.com/office/drawing/2014/main" id="{041D359A-8DAD-4D6A-A8F8-E1D5F56D6A0D}"/>
              </a:ext>
            </a:extLst>
          </p:cNvPr>
          <p:cNvPicPr>
            <a:picLocks noChangeAspect="1"/>
          </p:cNvPicPr>
          <p:nvPr/>
        </p:nvPicPr>
        <p:blipFill>
          <a:blip r:embed="rId4"/>
          <a:stretch>
            <a:fillRect/>
          </a:stretch>
        </p:blipFill>
        <p:spPr>
          <a:xfrm>
            <a:off x="-254924" y="72299"/>
            <a:ext cx="3155285" cy="1715211"/>
          </a:xfrm>
          <a:prstGeom prst="rect">
            <a:avLst/>
          </a:prstGeom>
        </p:spPr>
      </p:pic>
    </p:spTree>
    <p:extLst>
      <p:ext uri="{BB962C8B-B14F-4D97-AF65-F5344CB8AC3E}">
        <p14:creationId xmlns:p14="http://schemas.microsoft.com/office/powerpoint/2010/main" val="311173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B375A6-8820-49D1-9047-19DD96A8FD42}"/>
              </a:ext>
            </a:extLst>
          </p:cNvPr>
          <p:cNvSpPr txBox="1"/>
          <p:nvPr/>
        </p:nvSpPr>
        <p:spPr>
          <a:xfrm>
            <a:off x="4103429" y="174498"/>
            <a:ext cx="2587370" cy="584775"/>
          </a:xfrm>
          <a:prstGeom prst="rect">
            <a:avLst/>
          </a:prstGeom>
          <a:noFill/>
        </p:spPr>
        <p:txBody>
          <a:bodyPr wrap="square" rtlCol="0">
            <a:spAutoFit/>
          </a:bodyPr>
          <a:lstStyle/>
          <a:p>
            <a:r>
              <a:rPr lang="en-GB" sz="3200" b="1" u="sng" dirty="0">
                <a:solidFill>
                  <a:srgbClr val="002060"/>
                </a:solidFill>
                <a:latin typeface="Calibri" panose="020F0502020204030204" pitchFamily="34" charset="0"/>
                <a:cs typeface="Calibri" panose="020F0502020204030204" pitchFamily="34" charset="0"/>
              </a:rPr>
              <a:t>Selection Bias</a:t>
            </a:r>
          </a:p>
        </p:txBody>
      </p:sp>
      <p:pic>
        <p:nvPicPr>
          <p:cNvPr id="9" name="Picture 8">
            <a:extLst>
              <a:ext uri="{FF2B5EF4-FFF2-40B4-BE49-F238E27FC236}">
                <a16:creationId xmlns:a16="http://schemas.microsoft.com/office/drawing/2014/main" id="{ABC4870F-5AE8-415C-AA5A-1D3CD8C99ADA}"/>
              </a:ext>
            </a:extLst>
          </p:cNvPr>
          <p:cNvPicPr>
            <a:picLocks noChangeAspect="1"/>
          </p:cNvPicPr>
          <p:nvPr/>
        </p:nvPicPr>
        <p:blipFill>
          <a:blip r:embed="rId3"/>
          <a:stretch>
            <a:fillRect/>
          </a:stretch>
        </p:blipFill>
        <p:spPr>
          <a:xfrm>
            <a:off x="3854064" y="1197071"/>
            <a:ext cx="3086099" cy="3030594"/>
          </a:xfrm>
          <a:prstGeom prst="rect">
            <a:avLst/>
          </a:prstGeom>
        </p:spPr>
      </p:pic>
      <p:sp>
        <p:nvSpPr>
          <p:cNvPr id="15" name="TextBox 14">
            <a:extLst>
              <a:ext uri="{FF2B5EF4-FFF2-40B4-BE49-F238E27FC236}">
                <a16:creationId xmlns:a16="http://schemas.microsoft.com/office/drawing/2014/main" id="{83243E6F-9738-4171-9CEB-4F81BF29996E}"/>
              </a:ext>
            </a:extLst>
          </p:cNvPr>
          <p:cNvSpPr txBox="1"/>
          <p:nvPr/>
        </p:nvSpPr>
        <p:spPr>
          <a:xfrm>
            <a:off x="2438362" y="4480797"/>
            <a:ext cx="6591338"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Biases in our sample populations can impact on our conclusions too </a:t>
            </a:r>
          </a:p>
        </p:txBody>
      </p:sp>
      <p:grpSp>
        <p:nvGrpSpPr>
          <p:cNvPr id="13" name="Group 12">
            <a:extLst>
              <a:ext uri="{FF2B5EF4-FFF2-40B4-BE49-F238E27FC236}">
                <a16:creationId xmlns:a16="http://schemas.microsoft.com/office/drawing/2014/main" id="{9DF22729-91E6-42ED-B233-2C192AF900D5}"/>
              </a:ext>
            </a:extLst>
          </p:cNvPr>
          <p:cNvGrpSpPr/>
          <p:nvPr/>
        </p:nvGrpSpPr>
        <p:grpSpPr>
          <a:xfrm>
            <a:off x="541001" y="1886129"/>
            <a:ext cx="1563433" cy="3257371"/>
            <a:chOff x="500939" y="1847850"/>
            <a:chExt cx="1563433" cy="3257371"/>
          </a:xfrm>
        </p:grpSpPr>
        <p:sp>
          <p:nvSpPr>
            <p:cNvPr id="14" name="Rounded Rectangle 3">
              <a:extLst>
                <a:ext uri="{FF2B5EF4-FFF2-40B4-BE49-F238E27FC236}">
                  <a16:creationId xmlns:a16="http://schemas.microsoft.com/office/drawing/2014/main" id="{762C5B48-5400-458B-BA0F-E22F219A77C7}"/>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9A201EE-70ED-46AC-AD01-E16A98AA9788}"/>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7" name="Picture 16">
            <a:extLst>
              <a:ext uri="{FF2B5EF4-FFF2-40B4-BE49-F238E27FC236}">
                <a16:creationId xmlns:a16="http://schemas.microsoft.com/office/drawing/2014/main" id="{92E79BC0-04D6-4F10-B99B-E2B73E7E6C8A}"/>
              </a:ext>
            </a:extLst>
          </p:cNvPr>
          <p:cNvPicPr>
            <a:picLocks noChangeAspect="1"/>
          </p:cNvPicPr>
          <p:nvPr/>
        </p:nvPicPr>
        <p:blipFill>
          <a:blip r:embed="rId4"/>
          <a:stretch>
            <a:fillRect/>
          </a:stretch>
        </p:blipFill>
        <p:spPr>
          <a:xfrm>
            <a:off x="-254924" y="72299"/>
            <a:ext cx="3155285" cy="1715211"/>
          </a:xfrm>
          <a:prstGeom prst="rect">
            <a:avLst/>
          </a:prstGeom>
        </p:spPr>
      </p:pic>
    </p:spTree>
    <p:extLst>
      <p:ext uri="{BB962C8B-B14F-4D97-AF65-F5344CB8AC3E}">
        <p14:creationId xmlns:p14="http://schemas.microsoft.com/office/powerpoint/2010/main" val="545174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9F3668-E421-49DC-8ED7-8644D14B61BF}"/>
              </a:ext>
            </a:extLst>
          </p:cNvPr>
          <p:cNvGrpSpPr/>
          <p:nvPr/>
        </p:nvGrpSpPr>
        <p:grpSpPr>
          <a:xfrm>
            <a:off x="541001" y="1886129"/>
            <a:ext cx="1563433" cy="3257371"/>
            <a:chOff x="500939" y="1847850"/>
            <a:chExt cx="1563433" cy="3257371"/>
          </a:xfrm>
        </p:grpSpPr>
        <p:sp>
          <p:nvSpPr>
            <p:cNvPr id="7" name="Rounded Rectangle 3">
              <a:extLst>
                <a:ext uri="{FF2B5EF4-FFF2-40B4-BE49-F238E27FC236}">
                  <a16:creationId xmlns:a16="http://schemas.microsoft.com/office/drawing/2014/main" id="{E77ECB92-2BBB-467A-871B-BFEEA3493B92}"/>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187F278-DBDA-4655-9691-4D0D2F6CE1F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9" name="Picture 8">
            <a:extLst>
              <a:ext uri="{FF2B5EF4-FFF2-40B4-BE49-F238E27FC236}">
                <a16:creationId xmlns:a16="http://schemas.microsoft.com/office/drawing/2014/main" id="{2B55D9ED-844B-4103-957C-4C5222D110A0}"/>
              </a:ext>
            </a:extLst>
          </p:cNvPr>
          <p:cNvPicPr>
            <a:picLocks noChangeAspect="1"/>
          </p:cNvPicPr>
          <p:nvPr/>
        </p:nvPicPr>
        <p:blipFill>
          <a:blip r:embed="rId3"/>
          <a:stretch>
            <a:fillRect/>
          </a:stretch>
        </p:blipFill>
        <p:spPr>
          <a:xfrm>
            <a:off x="-254924" y="72299"/>
            <a:ext cx="3155285" cy="1715211"/>
          </a:xfrm>
          <a:prstGeom prst="rect">
            <a:avLst/>
          </a:prstGeom>
        </p:spPr>
      </p:pic>
      <p:sp>
        <p:nvSpPr>
          <p:cNvPr id="10" name="TextBox 9">
            <a:extLst>
              <a:ext uri="{FF2B5EF4-FFF2-40B4-BE49-F238E27FC236}">
                <a16:creationId xmlns:a16="http://schemas.microsoft.com/office/drawing/2014/main" id="{AE19ABE9-95CA-4A3F-986A-D0EFFADA95E8}"/>
              </a:ext>
            </a:extLst>
          </p:cNvPr>
          <p:cNvSpPr txBox="1"/>
          <p:nvPr/>
        </p:nvSpPr>
        <p:spPr>
          <a:xfrm>
            <a:off x="4049005" y="226651"/>
            <a:ext cx="2440092"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Randomisation</a:t>
            </a:r>
          </a:p>
        </p:txBody>
      </p:sp>
      <p:sp>
        <p:nvSpPr>
          <p:cNvPr id="16" name="TextBox 15">
            <a:extLst>
              <a:ext uri="{FF2B5EF4-FFF2-40B4-BE49-F238E27FC236}">
                <a16:creationId xmlns:a16="http://schemas.microsoft.com/office/drawing/2014/main" id="{665AFDE2-7219-4947-BF90-1F7DDC999C3E}"/>
              </a:ext>
            </a:extLst>
          </p:cNvPr>
          <p:cNvSpPr txBox="1"/>
          <p:nvPr/>
        </p:nvSpPr>
        <p:spPr>
          <a:xfrm>
            <a:off x="2270722" y="3827883"/>
            <a:ext cx="6700839"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Each experimental unit has equal probability of receiving a treatment</a:t>
            </a:r>
          </a:p>
        </p:txBody>
      </p:sp>
      <p:grpSp>
        <p:nvGrpSpPr>
          <p:cNvPr id="67" name="Group 66">
            <a:extLst>
              <a:ext uri="{FF2B5EF4-FFF2-40B4-BE49-F238E27FC236}">
                <a16:creationId xmlns:a16="http://schemas.microsoft.com/office/drawing/2014/main" id="{D5BAEA04-13B3-4643-A8DF-5232DCDA33B8}"/>
              </a:ext>
            </a:extLst>
          </p:cNvPr>
          <p:cNvGrpSpPr/>
          <p:nvPr/>
        </p:nvGrpSpPr>
        <p:grpSpPr>
          <a:xfrm>
            <a:off x="3049538" y="1810543"/>
            <a:ext cx="1069507" cy="1079396"/>
            <a:chOff x="2527770" y="1805475"/>
            <a:chExt cx="1649704" cy="1664957"/>
          </a:xfrm>
        </p:grpSpPr>
        <p:sp>
          <p:nvSpPr>
            <p:cNvPr id="17" name="Oval 16">
              <a:extLst>
                <a:ext uri="{FF2B5EF4-FFF2-40B4-BE49-F238E27FC236}">
                  <a16:creationId xmlns:a16="http://schemas.microsoft.com/office/drawing/2014/main" id="{83AFEF64-A2C7-418B-9058-0C87B008516C}"/>
                </a:ext>
              </a:extLst>
            </p:cNvPr>
            <p:cNvSpPr/>
            <p:nvPr/>
          </p:nvSpPr>
          <p:spPr>
            <a:xfrm>
              <a:off x="2875615" y="2327914"/>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05C9404-1CBF-4D87-AF23-2C6EA186654A}"/>
                </a:ext>
              </a:extLst>
            </p:cNvPr>
            <p:cNvSpPr/>
            <p:nvPr/>
          </p:nvSpPr>
          <p:spPr>
            <a:xfrm>
              <a:off x="3132554" y="213893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63AE669-E3D2-4BE2-9305-F24B19AF1663}"/>
                </a:ext>
              </a:extLst>
            </p:cNvPr>
            <p:cNvSpPr/>
            <p:nvPr/>
          </p:nvSpPr>
          <p:spPr>
            <a:xfrm>
              <a:off x="3224637" y="2516893"/>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7124CA2-182B-427C-8AF5-FCE4F17FB620}"/>
                </a:ext>
              </a:extLst>
            </p:cNvPr>
            <p:cNvSpPr/>
            <p:nvPr/>
          </p:nvSpPr>
          <p:spPr>
            <a:xfrm>
              <a:off x="3481576" y="219833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D3C5FB14-94F4-4798-9B8D-8C312AA797A3}"/>
                </a:ext>
              </a:extLst>
            </p:cNvPr>
            <p:cNvSpPr/>
            <p:nvPr/>
          </p:nvSpPr>
          <p:spPr>
            <a:xfrm>
              <a:off x="3572586" y="260282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BD4EDEB-0150-49B6-83EC-7E1A6763A270}"/>
                </a:ext>
              </a:extLst>
            </p:cNvPr>
            <p:cNvSpPr/>
            <p:nvPr/>
          </p:nvSpPr>
          <p:spPr>
            <a:xfrm>
              <a:off x="2966625" y="2652814"/>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CDAE7F49-759B-41F2-A330-C9E5CFE12401}"/>
                </a:ext>
              </a:extLst>
            </p:cNvPr>
            <p:cNvSpPr/>
            <p:nvPr/>
          </p:nvSpPr>
          <p:spPr>
            <a:xfrm>
              <a:off x="2618676" y="2705551"/>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FF7FBE4-A96A-4223-B7BF-104E8926ADB1}"/>
                </a:ext>
              </a:extLst>
            </p:cNvPr>
            <p:cNvSpPr/>
            <p:nvPr/>
          </p:nvSpPr>
          <p:spPr>
            <a:xfrm>
              <a:off x="3270142" y="282734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A6AB77D0-5B47-446B-88A6-1049C8DA887D}"/>
                </a:ext>
              </a:extLst>
            </p:cNvPr>
            <p:cNvSpPr/>
            <p:nvPr/>
          </p:nvSpPr>
          <p:spPr>
            <a:xfrm>
              <a:off x="3610045" y="2973329"/>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5EC33C30-CBD0-4F8F-BA6A-A45F1F1F1990}"/>
                </a:ext>
              </a:extLst>
            </p:cNvPr>
            <p:cNvSpPr/>
            <p:nvPr/>
          </p:nvSpPr>
          <p:spPr>
            <a:xfrm>
              <a:off x="2815939" y="2973329"/>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0070C1AF-CFD3-4EFC-B3A1-73BDAA3C5D3C}"/>
                </a:ext>
              </a:extLst>
            </p:cNvPr>
            <p:cNvSpPr/>
            <p:nvPr/>
          </p:nvSpPr>
          <p:spPr>
            <a:xfrm>
              <a:off x="3095094" y="3213493"/>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87AC7B98-F5B4-49A9-8CB4-FF69D76715D7}"/>
                </a:ext>
              </a:extLst>
            </p:cNvPr>
            <p:cNvSpPr/>
            <p:nvPr/>
          </p:nvSpPr>
          <p:spPr>
            <a:xfrm>
              <a:off x="2527770" y="240411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7DBE26EB-043D-454B-BBE0-FE9665319C40}"/>
                </a:ext>
              </a:extLst>
            </p:cNvPr>
            <p:cNvSpPr/>
            <p:nvPr/>
          </p:nvSpPr>
          <p:spPr>
            <a:xfrm>
              <a:off x="3920535" y="2834020"/>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BB05CAEE-A2F5-4070-8EF2-8B0DF21B7799}"/>
                </a:ext>
              </a:extLst>
            </p:cNvPr>
            <p:cNvSpPr/>
            <p:nvPr/>
          </p:nvSpPr>
          <p:spPr>
            <a:xfrm>
              <a:off x="3832992" y="2196923"/>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5CB35056-F1BE-46B7-9312-79DAD9A88839}"/>
                </a:ext>
              </a:extLst>
            </p:cNvPr>
            <p:cNvSpPr/>
            <p:nvPr/>
          </p:nvSpPr>
          <p:spPr>
            <a:xfrm>
              <a:off x="2730926" y="201046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8B724170-2CF7-4782-A457-EAB61F6AE33C}"/>
                </a:ext>
              </a:extLst>
            </p:cNvPr>
            <p:cNvSpPr/>
            <p:nvPr/>
          </p:nvSpPr>
          <p:spPr>
            <a:xfrm>
              <a:off x="3391816" y="180547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a:extLst>
              <a:ext uri="{FF2B5EF4-FFF2-40B4-BE49-F238E27FC236}">
                <a16:creationId xmlns:a16="http://schemas.microsoft.com/office/drawing/2014/main" id="{451ED874-F3C2-4D10-BBB7-A55F91894D63}"/>
              </a:ext>
            </a:extLst>
          </p:cNvPr>
          <p:cNvGrpSpPr>
            <a:grpSpLocks noChangeAspect="1"/>
          </p:cNvGrpSpPr>
          <p:nvPr/>
        </p:nvGrpSpPr>
        <p:grpSpPr>
          <a:xfrm>
            <a:off x="7119440" y="2574142"/>
            <a:ext cx="612000" cy="647910"/>
            <a:chOff x="7482193" y="2627932"/>
            <a:chExt cx="953466" cy="1009412"/>
          </a:xfrm>
        </p:grpSpPr>
        <p:sp>
          <p:nvSpPr>
            <p:cNvPr id="50" name="Oval 49">
              <a:extLst>
                <a:ext uri="{FF2B5EF4-FFF2-40B4-BE49-F238E27FC236}">
                  <a16:creationId xmlns:a16="http://schemas.microsoft.com/office/drawing/2014/main" id="{E0440D50-F7B5-4EE0-B84E-8E535F132768}"/>
                </a:ext>
              </a:extLst>
            </p:cNvPr>
            <p:cNvSpPr/>
            <p:nvPr/>
          </p:nvSpPr>
          <p:spPr>
            <a:xfrm>
              <a:off x="7482193" y="2939106"/>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9DAF518A-F0DC-44F5-BBBC-9714A647EF58}"/>
                </a:ext>
              </a:extLst>
            </p:cNvPr>
            <p:cNvSpPr/>
            <p:nvPr/>
          </p:nvSpPr>
          <p:spPr>
            <a:xfrm>
              <a:off x="7740813" y="271293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E03A84-187D-421D-B16E-BF1E637E2906}"/>
                </a:ext>
              </a:extLst>
            </p:cNvPr>
            <p:cNvSpPr/>
            <p:nvPr/>
          </p:nvSpPr>
          <p:spPr>
            <a:xfrm>
              <a:off x="7883893" y="304155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8AF2333C-4148-4A6D-AE53-CD53A2145AAD}"/>
                </a:ext>
              </a:extLst>
            </p:cNvPr>
            <p:cNvSpPr/>
            <p:nvPr/>
          </p:nvSpPr>
          <p:spPr>
            <a:xfrm>
              <a:off x="7573133" y="3233929"/>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72A5219F-74F7-4709-8FC7-F96B3A34B526}"/>
                </a:ext>
              </a:extLst>
            </p:cNvPr>
            <p:cNvSpPr/>
            <p:nvPr/>
          </p:nvSpPr>
          <p:spPr>
            <a:xfrm>
              <a:off x="7869282" y="338040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2BB5A8A7-0BC0-409D-A144-74F90638D8BF}"/>
                </a:ext>
              </a:extLst>
            </p:cNvPr>
            <p:cNvSpPr/>
            <p:nvPr/>
          </p:nvSpPr>
          <p:spPr>
            <a:xfrm>
              <a:off x="8173416" y="2938648"/>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1BF1FC56-EDAF-4C36-B9EF-20274303D051}"/>
                </a:ext>
              </a:extLst>
            </p:cNvPr>
            <p:cNvSpPr/>
            <p:nvPr/>
          </p:nvSpPr>
          <p:spPr>
            <a:xfrm>
              <a:off x="8051198" y="2627932"/>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C1EBCABF-D254-48E3-B70A-DCA6526589F2}"/>
                </a:ext>
              </a:extLst>
            </p:cNvPr>
            <p:cNvSpPr/>
            <p:nvPr/>
          </p:nvSpPr>
          <p:spPr>
            <a:xfrm>
              <a:off x="8178720" y="3273338"/>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70FDD105-D3F1-463B-947B-866AB7E98FB1}"/>
              </a:ext>
            </a:extLst>
          </p:cNvPr>
          <p:cNvGrpSpPr>
            <a:grpSpLocks noChangeAspect="1"/>
          </p:cNvGrpSpPr>
          <p:nvPr/>
        </p:nvGrpSpPr>
        <p:grpSpPr>
          <a:xfrm>
            <a:off x="7040960" y="1325727"/>
            <a:ext cx="756000" cy="611628"/>
            <a:chOff x="5284318" y="1993041"/>
            <a:chExt cx="1154440" cy="952025"/>
          </a:xfrm>
        </p:grpSpPr>
        <p:sp>
          <p:nvSpPr>
            <p:cNvPr id="58" name="Oval 57">
              <a:extLst>
                <a:ext uri="{FF2B5EF4-FFF2-40B4-BE49-F238E27FC236}">
                  <a16:creationId xmlns:a16="http://schemas.microsoft.com/office/drawing/2014/main" id="{01DA7E25-72EF-4953-BF2D-CB33EF057259}"/>
                </a:ext>
              </a:extLst>
            </p:cNvPr>
            <p:cNvSpPr/>
            <p:nvPr/>
          </p:nvSpPr>
          <p:spPr>
            <a:xfrm>
              <a:off x="5780423" y="2310490"/>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8BDECAD9-67D7-4C5E-A2C0-E72D86CB1BAE}"/>
                </a:ext>
              </a:extLst>
            </p:cNvPr>
            <p:cNvSpPr/>
            <p:nvPr/>
          </p:nvSpPr>
          <p:spPr>
            <a:xfrm>
              <a:off x="6037362" y="212151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8616B0E0-D62B-4E09-B62D-D7C1E102AB0A}"/>
                </a:ext>
              </a:extLst>
            </p:cNvPr>
            <p:cNvSpPr/>
            <p:nvPr/>
          </p:nvSpPr>
          <p:spPr>
            <a:xfrm>
              <a:off x="5871433" y="2635390"/>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42286923-99C7-4B1C-BDCA-0D1B46A14FDA}"/>
                </a:ext>
              </a:extLst>
            </p:cNvPr>
            <p:cNvSpPr/>
            <p:nvPr/>
          </p:nvSpPr>
          <p:spPr>
            <a:xfrm>
              <a:off x="5523484" y="2688127"/>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03DA17A4-9144-4329-B4AD-BC2A94FACCF3}"/>
                </a:ext>
              </a:extLst>
            </p:cNvPr>
            <p:cNvSpPr/>
            <p:nvPr/>
          </p:nvSpPr>
          <p:spPr>
            <a:xfrm>
              <a:off x="5284318" y="2042946"/>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FC3C964E-9FF0-4E2B-9C0D-4D96E4161487}"/>
                </a:ext>
              </a:extLst>
            </p:cNvPr>
            <p:cNvSpPr/>
            <p:nvPr/>
          </p:nvSpPr>
          <p:spPr>
            <a:xfrm>
              <a:off x="6181819" y="2490739"/>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892CFC6F-FD58-48E0-93C3-30B5A96D2DB1}"/>
                </a:ext>
              </a:extLst>
            </p:cNvPr>
            <p:cNvSpPr/>
            <p:nvPr/>
          </p:nvSpPr>
          <p:spPr>
            <a:xfrm>
              <a:off x="5432578" y="238669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B7AFD846-8282-469E-978A-87014AB6EA0F}"/>
                </a:ext>
              </a:extLst>
            </p:cNvPr>
            <p:cNvSpPr/>
            <p:nvPr/>
          </p:nvSpPr>
          <p:spPr>
            <a:xfrm>
              <a:off x="5635734" y="1993041"/>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2" name="Connector: Elbow 81">
            <a:extLst>
              <a:ext uri="{FF2B5EF4-FFF2-40B4-BE49-F238E27FC236}">
                <a16:creationId xmlns:a16="http://schemas.microsoft.com/office/drawing/2014/main" id="{09535A46-C25D-4E57-8C96-2B5E255BF23B}"/>
              </a:ext>
            </a:extLst>
          </p:cNvPr>
          <p:cNvCxnSpPr>
            <a:cxnSpLocks/>
            <a:stCxn id="91" idx="3"/>
          </p:cNvCxnSpPr>
          <p:nvPr/>
        </p:nvCxnSpPr>
        <p:spPr>
          <a:xfrm flipV="1">
            <a:off x="6040518" y="1616058"/>
            <a:ext cx="927722" cy="72727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85" name="Connector: Elbow 84">
            <a:extLst>
              <a:ext uri="{FF2B5EF4-FFF2-40B4-BE49-F238E27FC236}">
                <a16:creationId xmlns:a16="http://schemas.microsoft.com/office/drawing/2014/main" id="{3F76F2FC-B9AA-425A-A8EA-2034B39B34D8}"/>
              </a:ext>
            </a:extLst>
          </p:cNvPr>
          <p:cNvCxnSpPr>
            <a:cxnSpLocks/>
            <a:stCxn id="91" idx="3"/>
          </p:cNvCxnSpPr>
          <p:nvPr/>
        </p:nvCxnSpPr>
        <p:spPr>
          <a:xfrm>
            <a:off x="6040518" y="2343329"/>
            <a:ext cx="931920" cy="55476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90" name="TextBox 89">
            <a:extLst>
              <a:ext uri="{FF2B5EF4-FFF2-40B4-BE49-F238E27FC236}">
                <a16:creationId xmlns:a16="http://schemas.microsoft.com/office/drawing/2014/main" id="{DE59DC59-B26E-4041-BFCD-F0C9435582B4}"/>
              </a:ext>
            </a:extLst>
          </p:cNvPr>
          <p:cNvSpPr txBox="1"/>
          <p:nvPr/>
        </p:nvSpPr>
        <p:spPr>
          <a:xfrm>
            <a:off x="2641182" y="1446997"/>
            <a:ext cx="1885453" cy="307777"/>
          </a:xfrm>
          <a:prstGeom prst="rect">
            <a:avLst/>
          </a:prstGeom>
          <a:noFill/>
        </p:spPr>
        <p:txBody>
          <a:bodyPr wrap="none" rtlCol="0">
            <a:spAutoFit/>
          </a:bodyPr>
          <a:lstStyle/>
          <a:p>
            <a:r>
              <a:rPr lang="en-GB" dirty="0"/>
              <a:t>Pooled starting group</a:t>
            </a:r>
          </a:p>
        </p:txBody>
      </p:sp>
      <p:sp>
        <p:nvSpPr>
          <p:cNvPr id="91" name="Rectangle 90">
            <a:extLst>
              <a:ext uri="{FF2B5EF4-FFF2-40B4-BE49-F238E27FC236}">
                <a16:creationId xmlns:a16="http://schemas.microsoft.com/office/drawing/2014/main" id="{530388B1-A531-4908-A5CA-58AA23E3C24C}"/>
              </a:ext>
            </a:extLst>
          </p:cNvPr>
          <p:cNvSpPr/>
          <p:nvPr/>
        </p:nvSpPr>
        <p:spPr>
          <a:xfrm>
            <a:off x="4921819" y="1886129"/>
            <a:ext cx="1118699"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Random Allocation</a:t>
            </a:r>
          </a:p>
        </p:txBody>
      </p:sp>
      <p:cxnSp>
        <p:nvCxnSpPr>
          <p:cNvPr id="97" name="Straight Arrow Connector 96">
            <a:extLst>
              <a:ext uri="{FF2B5EF4-FFF2-40B4-BE49-F238E27FC236}">
                <a16:creationId xmlns:a16="http://schemas.microsoft.com/office/drawing/2014/main" id="{820E438D-7B1E-45A2-9725-F025ED320C27}"/>
              </a:ext>
            </a:extLst>
          </p:cNvPr>
          <p:cNvCxnSpPr>
            <a:cxnSpLocks/>
          </p:cNvCxnSpPr>
          <p:nvPr/>
        </p:nvCxnSpPr>
        <p:spPr>
          <a:xfrm>
            <a:off x="4188189" y="2343329"/>
            <a:ext cx="6857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DC1F8EA3-042F-453C-9EE8-5A6BA45093EE}"/>
              </a:ext>
            </a:extLst>
          </p:cNvPr>
          <p:cNvSpPr txBox="1"/>
          <p:nvPr/>
        </p:nvSpPr>
        <p:spPr>
          <a:xfrm>
            <a:off x="6891093" y="886196"/>
            <a:ext cx="1308371" cy="307777"/>
          </a:xfrm>
          <a:prstGeom prst="rect">
            <a:avLst/>
          </a:prstGeom>
          <a:noFill/>
        </p:spPr>
        <p:txBody>
          <a:bodyPr wrap="none" rtlCol="0">
            <a:spAutoFit/>
          </a:bodyPr>
          <a:lstStyle/>
          <a:p>
            <a:r>
              <a:rPr lang="en-GB" dirty="0"/>
              <a:t>Control Group</a:t>
            </a:r>
          </a:p>
        </p:txBody>
      </p:sp>
      <p:sp>
        <p:nvSpPr>
          <p:cNvPr id="108" name="TextBox 107">
            <a:extLst>
              <a:ext uri="{FF2B5EF4-FFF2-40B4-BE49-F238E27FC236}">
                <a16:creationId xmlns:a16="http://schemas.microsoft.com/office/drawing/2014/main" id="{FFDD99CB-1345-42D9-B891-FB17E0626D92}"/>
              </a:ext>
            </a:extLst>
          </p:cNvPr>
          <p:cNvSpPr txBox="1"/>
          <p:nvPr/>
        </p:nvSpPr>
        <p:spPr>
          <a:xfrm>
            <a:off x="6891093" y="3310403"/>
            <a:ext cx="1545616" cy="307777"/>
          </a:xfrm>
          <a:prstGeom prst="rect">
            <a:avLst/>
          </a:prstGeom>
          <a:noFill/>
        </p:spPr>
        <p:txBody>
          <a:bodyPr wrap="none" rtlCol="0">
            <a:spAutoFit/>
          </a:bodyPr>
          <a:lstStyle/>
          <a:p>
            <a:r>
              <a:rPr lang="en-GB" dirty="0"/>
              <a:t>Treatment Group</a:t>
            </a:r>
          </a:p>
        </p:txBody>
      </p:sp>
      <p:sp>
        <p:nvSpPr>
          <p:cNvPr id="109" name="TextBox 108">
            <a:extLst>
              <a:ext uri="{FF2B5EF4-FFF2-40B4-BE49-F238E27FC236}">
                <a16:creationId xmlns:a16="http://schemas.microsoft.com/office/drawing/2014/main" id="{0F3DCF9B-528F-4D17-9493-AD529B23D5B7}"/>
              </a:ext>
            </a:extLst>
          </p:cNvPr>
          <p:cNvSpPr txBox="1"/>
          <p:nvPr/>
        </p:nvSpPr>
        <p:spPr>
          <a:xfrm>
            <a:off x="2900360" y="4329780"/>
            <a:ext cx="5007963" cy="646331"/>
          </a:xfrm>
          <a:prstGeom prst="rect">
            <a:avLst/>
          </a:prstGeom>
          <a:noFill/>
        </p:spPr>
        <p:txBody>
          <a:bodyPr wrap="square" rtlCol="0">
            <a:spAutoFit/>
          </a:bodyPr>
          <a:lstStyle/>
          <a:p>
            <a:pPr marL="285750" indent="-285750">
              <a:buFontTx/>
              <a:buChar char="-"/>
            </a:pPr>
            <a:r>
              <a:rPr lang="en-GB" sz="1800" dirty="0">
                <a:solidFill>
                  <a:srgbClr val="002060"/>
                </a:solidFill>
                <a:latin typeface="Calibri" panose="020F0502020204030204" pitchFamily="34" charset="0"/>
                <a:cs typeface="Calibri" panose="020F0502020204030204" pitchFamily="34" charset="0"/>
              </a:rPr>
              <a:t>Minimises Selection Bias</a:t>
            </a:r>
          </a:p>
          <a:p>
            <a:pPr marL="285750" indent="-285750">
              <a:buFontTx/>
              <a:buChar char="-"/>
            </a:pPr>
            <a:r>
              <a:rPr lang="en-GB" sz="1800" dirty="0">
                <a:solidFill>
                  <a:srgbClr val="002060"/>
                </a:solidFill>
                <a:latin typeface="Calibri" panose="020F0502020204030204" pitchFamily="34" charset="0"/>
                <a:cs typeface="Calibri" panose="020F0502020204030204" pitchFamily="34" charset="0"/>
              </a:rPr>
              <a:t>Reduces systematic differences between groups</a:t>
            </a:r>
          </a:p>
        </p:txBody>
      </p:sp>
    </p:spTree>
    <p:extLst>
      <p:ext uri="{BB962C8B-B14F-4D97-AF65-F5344CB8AC3E}">
        <p14:creationId xmlns:p14="http://schemas.microsoft.com/office/powerpoint/2010/main" val="1195200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9F3668-E421-49DC-8ED7-8644D14B61BF}"/>
              </a:ext>
            </a:extLst>
          </p:cNvPr>
          <p:cNvGrpSpPr/>
          <p:nvPr/>
        </p:nvGrpSpPr>
        <p:grpSpPr>
          <a:xfrm>
            <a:off x="541001" y="1886129"/>
            <a:ext cx="1563433" cy="3257371"/>
            <a:chOff x="500939" y="1847850"/>
            <a:chExt cx="1563433" cy="3257371"/>
          </a:xfrm>
        </p:grpSpPr>
        <p:sp>
          <p:nvSpPr>
            <p:cNvPr id="7" name="Rounded Rectangle 3">
              <a:extLst>
                <a:ext uri="{FF2B5EF4-FFF2-40B4-BE49-F238E27FC236}">
                  <a16:creationId xmlns:a16="http://schemas.microsoft.com/office/drawing/2014/main" id="{E77ECB92-2BBB-467A-871B-BFEEA3493B92}"/>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187F278-DBDA-4655-9691-4D0D2F6CE1F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9" name="Picture 8">
            <a:extLst>
              <a:ext uri="{FF2B5EF4-FFF2-40B4-BE49-F238E27FC236}">
                <a16:creationId xmlns:a16="http://schemas.microsoft.com/office/drawing/2014/main" id="{2B55D9ED-844B-4103-957C-4C5222D110A0}"/>
              </a:ext>
            </a:extLst>
          </p:cNvPr>
          <p:cNvPicPr>
            <a:picLocks noChangeAspect="1"/>
          </p:cNvPicPr>
          <p:nvPr/>
        </p:nvPicPr>
        <p:blipFill>
          <a:blip r:embed="rId3"/>
          <a:stretch>
            <a:fillRect/>
          </a:stretch>
        </p:blipFill>
        <p:spPr>
          <a:xfrm>
            <a:off x="-254924" y="72299"/>
            <a:ext cx="3155285" cy="1715211"/>
          </a:xfrm>
          <a:prstGeom prst="rect">
            <a:avLst/>
          </a:prstGeom>
        </p:spPr>
      </p:pic>
      <p:sp>
        <p:nvSpPr>
          <p:cNvPr id="10" name="TextBox 9">
            <a:extLst>
              <a:ext uri="{FF2B5EF4-FFF2-40B4-BE49-F238E27FC236}">
                <a16:creationId xmlns:a16="http://schemas.microsoft.com/office/drawing/2014/main" id="{AE19ABE9-95CA-4A3F-986A-D0EFFADA95E8}"/>
              </a:ext>
            </a:extLst>
          </p:cNvPr>
          <p:cNvSpPr txBox="1"/>
          <p:nvPr/>
        </p:nvSpPr>
        <p:spPr>
          <a:xfrm>
            <a:off x="3794802" y="125815"/>
            <a:ext cx="3110147"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Random Allocation</a:t>
            </a:r>
          </a:p>
        </p:txBody>
      </p:sp>
      <p:pic>
        <p:nvPicPr>
          <p:cNvPr id="12" name="Picture 2" descr="https://www.cancer.gov/sites/g/files/xnrzdm211/files/styles/cgov_enlarged/public/cgov_infographic/100/400/1/files/clinical-trial-randomization-infographic.jpg?itok=Fzi6ttoG">
            <a:extLst>
              <a:ext uri="{FF2B5EF4-FFF2-40B4-BE49-F238E27FC236}">
                <a16:creationId xmlns:a16="http://schemas.microsoft.com/office/drawing/2014/main" id="{6428194C-A761-43E5-B44F-AA0FA4077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153" y="769576"/>
            <a:ext cx="3271796" cy="428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65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9F3668-E421-49DC-8ED7-8644D14B61BF}"/>
              </a:ext>
            </a:extLst>
          </p:cNvPr>
          <p:cNvGrpSpPr/>
          <p:nvPr/>
        </p:nvGrpSpPr>
        <p:grpSpPr>
          <a:xfrm>
            <a:off x="541001" y="1886129"/>
            <a:ext cx="1563433" cy="3257371"/>
            <a:chOff x="500939" y="1847850"/>
            <a:chExt cx="1563433" cy="3257371"/>
          </a:xfrm>
        </p:grpSpPr>
        <p:sp>
          <p:nvSpPr>
            <p:cNvPr id="7" name="Rounded Rectangle 3">
              <a:extLst>
                <a:ext uri="{FF2B5EF4-FFF2-40B4-BE49-F238E27FC236}">
                  <a16:creationId xmlns:a16="http://schemas.microsoft.com/office/drawing/2014/main" id="{E77ECB92-2BBB-467A-871B-BFEEA3493B92}"/>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187F278-DBDA-4655-9691-4D0D2F6CE1F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9" name="Picture 8">
            <a:extLst>
              <a:ext uri="{FF2B5EF4-FFF2-40B4-BE49-F238E27FC236}">
                <a16:creationId xmlns:a16="http://schemas.microsoft.com/office/drawing/2014/main" id="{2B55D9ED-844B-4103-957C-4C5222D110A0}"/>
              </a:ext>
            </a:extLst>
          </p:cNvPr>
          <p:cNvPicPr>
            <a:picLocks noChangeAspect="1"/>
          </p:cNvPicPr>
          <p:nvPr/>
        </p:nvPicPr>
        <p:blipFill>
          <a:blip r:embed="rId3"/>
          <a:stretch>
            <a:fillRect/>
          </a:stretch>
        </p:blipFill>
        <p:spPr>
          <a:xfrm>
            <a:off x="-254924" y="72299"/>
            <a:ext cx="3155285" cy="1715211"/>
          </a:xfrm>
          <a:prstGeom prst="rect">
            <a:avLst/>
          </a:prstGeom>
        </p:spPr>
      </p:pic>
      <p:sp>
        <p:nvSpPr>
          <p:cNvPr id="10" name="TextBox 9">
            <a:extLst>
              <a:ext uri="{FF2B5EF4-FFF2-40B4-BE49-F238E27FC236}">
                <a16:creationId xmlns:a16="http://schemas.microsoft.com/office/drawing/2014/main" id="{AE19ABE9-95CA-4A3F-986A-D0EFFADA95E8}"/>
              </a:ext>
            </a:extLst>
          </p:cNvPr>
          <p:cNvSpPr txBox="1"/>
          <p:nvPr/>
        </p:nvSpPr>
        <p:spPr>
          <a:xfrm>
            <a:off x="4049005" y="226651"/>
            <a:ext cx="3110147"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Random Allocation</a:t>
            </a:r>
          </a:p>
        </p:txBody>
      </p:sp>
      <p:sp>
        <p:nvSpPr>
          <p:cNvPr id="14" name="TextBox 13">
            <a:extLst>
              <a:ext uri="{FF2B5EF4-FFF2-40B4-BE49-F238E27FC236}">
                <a16:creationId xmlns:a16="http://schemas.microsoft.com/office/drawing/2014/main" id="{38797874-05EA-4B83-85BF-4F4E753FDC90}"/>
              </a:ext>
            </a:extLst>
          </p:cNvPr>
          <p:cNvSpPr txBox="1"/>
          <p:nvPr/>
        </p:nvSpPr>
        <p:spPr>
          <a:xfrm>
            <a:off x="2616942" y="2934161"/>
            <a:ext cx="5347193"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Pick out a mouse at random, first 3 get the treatment</a:t>
            </a:r>
          </a:p>
        </p:txBody>
      </p:sp>
      <p:sp>
        <p:nvSpPr>
          <p:cNvPr id="15" name="TextBox 14">
            <a:extLst>
              <a:ext uri="{FF2B5EF4-FFF2-40B4-BE49-F238E27FC236}">
                <a16:creationId xmlns:a16="http://schemas.microsoft.com/office/drawing/2014/main" id="{D23D3F58-69DB-4763-B7D8-5F30F563B3F9}"/>
              </a:ext>
            </a:extLst>
          </p:cNvPr>
          <p:cNvSpPr txBox="1"/>
          <p:nvPr/>
        </p:nvSpPr>
        <p:spPr>
          <a:xfrm>
            <a:off x="4525927" y="3427318"/>
            <a:ext cx="1919418"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Is this random?</a:t>
            </a:r>
          </a:p>
        </p:txBody>
      </p:sp>
      <p:pic>
        <p:nvPicPr>
          <p:cNvPr id="17" name="Picture 16">
            <a:extLst>
              <a:ext uri="{FF2B5EF4-FFF2-40B4-BE49-F238E27FC236}">
                <a16:creationId xmlns:a16="http://schemas.microsoft.com/office/drawing/2014/main" id="{4639A4B7-3618-4E93-B742-1BCA742E5862}"/>
              </a:ext>
            </a:extLst>
          </p:cNvPr>
          <p:cNvPicPr>
            <a:picLocks noChangeAspect="1"/>
          </p:cNvPicPr>
          <p:nvPr/>
        </p:nvPicPr>
        <p:blipFill>
          <a:blip r:embed="rId4"/>
          <a:stretch>
            <a:fillRect/>
          </a:stretch>
        </p:blipFill>
        <p:spPr>
          <a:xfrm>
            <a:off x="5714210" y="1032094"/>
            <a:ext cx="2619375" cy="1743075"/>
          </a:xfrm>
          <a:prstGeom prst="rect">
            <a:avLst/>
          </a:prstGeom>
        </p:spPr>
      </p:pic>
      <p:pic>
        <p:nvPicPr>
          <p:cNvPr id="3" name="Picture 2">
            <a:extLst>
              <a:ext uri="{FF2B5EF4-FFF2-40B4-BE49-F238E27FC236}">
                <a16:creationId xmlns:a16="http://schemas.microsoft.com/office/drawing/2014/main" id="{F4BEFE09-86D9-4D9F-B8DC-4AE6172C46DD}"/>
              </a:ext>
            </a:extLst>
          </p:cNvPr>
          <p:cNvPicPr>
            <a:picLocks noChangeAspect="1"/>
          </p:cNvPicPr>
          <p:nvPr/>
        </p:nvPicPr>
        <p:blipFill>
          <a:blip r:embed="rId5"/>
          <a:stretch>
            <a:fillRect/>
          </a:stretch>
        </p:blipFill>
        <p:spPr>
          <a:xfrm>
            <a:off x="2562246" y="1032094"/>
            <a:ext cx="2572512" cy="1737360"/>
          </a:xfrm>
          <a:prstGeom prst="rect">
            <a:avLst/>
          </a:prstGeom>
        </p:spPr>
      </p:pic>
      <p:sp>
        <p:nvSpPr>
          <p:cNvPr id="19" name="TextBox 18">
            <a:extLst>
              <a:ext uri="{FF2B5EF4-FFF2-40B4-BE49-F238E27FC236}">
                <a16:creationId xmlns:a16="http://schemas.microsoft.com/office/drawing/2014/main" id="{C6DF72F2-0360-4FF0-AD53-EEC633415CCE}"/>
              </a:ext>
            </a:extLst>
          </p:cNvPr>
          <p:cNvSpPr txBox="1"/>
          <p:nvPr/>
        </p:nvSpPr>
        <p:spPr>
          <a:xfrm>
            <a:off x="3139758" y="3920475"/>
            <a:ext cx="4691757"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Does it have the potential to introduce bias?</a:t>
            </a:r>
          </a:p>
        </p:txBody>
      </p:sp>
      <p:sp>
        <p:nvSpPr>
          <p:cNvPr id="16" name="TextBox 15">
            <a:extLst>
              <a:ext uri="{FF2B5EF4-FFF2-40B4-BE49-F238E27FC236}">
                <a16:creationId xmlns:a16="http://schemas.microsoft.com/office/drawing/2014/main" id="{475BCE47-335C-4D7A-AE07-CE77AB09141A}"/>
              </a:ext>
            </a:extLst>
          </p:cNvPr>
          <p:cNvSpPr txBox="1"/>
          <p:nvPr/>
        </p:nvSpPr>
        <p:spPr>
          <a:xfrm>
            <a:off x="4142394" y="4576134"/>
            <a:ext cx="800219"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Biased</a:t>
            </a:r>
          </a:p>
        </p:txBody>
      </p:sp>
      <p:sp>
        <p:nvSpPr>
          <p:cNvPr id="18" name="Oval 17">
            <a:extLst>
              <a:ext uri="{FF2B5EF4-FFF2-40B4-BE49-F238E27FC236}">
                <a16:creationId xmlns:a16="http://schemas.microsoft.com/office/drawing/2014/main" id="{C05E9F48-4369-47B2-9654-FA07811A5ED0}"/>
              </a:ext>
            </a:extLst>
          </p:cNvPr>
          <p:cNvSpPr>
            <a:spLocks noChangeAspect="1"/>
          </p:cNvSpPr>
          <p:nvPr/>
        </p:nvSpPr>
        <p:spPr>
          <a:xfrm>
            <a:off x="3674394" y="4493862"/>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20" name="Oval 19">
            <a:extLst>
              <a:ext uri="{FF2B5EF4-FFF2-40B4-BE49-F238E27FC236}">
                <a16:creationId xmlns:a16="http://schemas.microsoft.com/office/drawing/2014/main" id="{C695FA54-BEDB-4216-BE8B-03C6FB8FDE53}"/>
              </a:ext>
            </a:extLst>
          </p:cNvPr>
          <p:cNvSpPr>
            <a:spLocks noChangeAspect="1"/>
          </p:cNvSpPr>
          <p:nvPr/>
        </p:nvSpPr>
        <p:spPr>
          <a:xfrm>
            <a:off x="5566727" y="4503336"/>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21" name="Rectangle 20">
            <a:extLst>
              <a:ext uri="{FF2B5EF4-FFF2-40B4-BE49-F238E27FC236}">
                <a16:creationId xmlns:a16="http://schemas.microsoft.com/office/drawing/2014/main" id="{1569C758-8F98-4E98-BA78-602DE0F6CE83}"/>
              </a:ext>
            </a:extLst>
          </p:cNvPr>
          <p:cNvSpPr/>
          <p:nvPr/>
        </p:nvSpPr>
        <p:spPr>
          <a:xfrm>
            <a:off x="6034727" y="4537457"/>
            <a:ext cx="1200970"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Not Biased</a:t>
            </a:r>
          </a:p>
        </p:txBody>
      </p:sp>
      <p:pic>
        <p:nvPicPr>
          <p:cNvPr id="22" name="Graphic 21" descr="Share with person">
            <a:extLst>
              <a:ext uri="{FF2B5EF4-FFF2-40B4-BE49-F238E27FC236}">
                <a16:creationId xmlns:a16="http://schemas.microsoft.com/office/drawing/2014/main" id="{2D2C0A46-4A2A-4238-913D-185DB67B70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1939" y="4386426"/>
            <a:ext cx="914400" cy="914400"/>
          </a:xfrm>
          <a:prstGeom prst="rect">
            <a:avLst/>
          </a:prstGeom>
        </p:spPr>
      </p:pic>
    </p:spTree>
    <p:extLst>
      <p:ext uri="{BB962C8B-B14F-4D97-AF65-F5344CB8AC3E}">
        <p14:creationId xmlns:p14="http://schemas.microsoft.com/office/powerpoint/2010/main" val="88737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16" grpId="0"/>
      <p:bldP spid="18" grpId="0" animBg="1"/>
      <p:bldP spid="20" grpId="0" animBg="1"/>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9F3668-E421-49DC-8ED7-8644D14B61BF}"/>
              </a:ext>
            </a:extLst>
          </p:cNvPr>
          <p:cNvGrpSpPr/>
          <p:nvPr/>
        </p:nvGrpSpPr>
        <p:grpSpPr>
          <a:xfrm>
            <a:off x="541001" y="1886129"/>
            <a:ext cx="1563433" cy="3257371"/>
            <a:chOff x="500939" y="1847850"/>
            <a:chExt cx="1563433" cy="3257371"/>
          </a:xfrm>
        </p:grpSpPr>
        <p:sp>
          <p:nvSpPr>
            <p:cNvPr id="7" name="Rounded Rectangle 3">
              <a:extLst>
                <a:ext uri="{FF2B5EF4-FFF2-40B4-BE49-F238E27FC236}">
                  <a16:creationId xmlns:a16="http://schemas.microsoft.com/office/drawing/2014/main" id="{E77ECB92-2BBB-467A-871B-BFEEA3493B92}"/>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187F278-DBDA-4655-9691-4D0D2F6CE1F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9" name="Picture 8">
            <a:extLst>
              <a:ext uri="{FF2B5EF4-FFF2-40B4-BE49-F238E27FC236}">
                <a16:creationId xmlns:a16="http://schemas.microsoft.com/office/drawing/2014/main" id="{2B55D9ED-844B-4103-957C-4C5222D110A0}"/>
              </a:ext>
            </a:extLst>
          </p:cNvPr>
          <p:cNvPicPr>
            <a:picLocks noChangeAspect="1"/>
          </p:cNvPicPr>
          <p:nvPr/>
        </p:nvPicPr>
        <p:blipFill>
          <a:blip r:embed="rId3"/>
          <a:stretch>
            <a:fillRect/>
          </a:stretch>
        </p:blipFill>
        <p:spPr>
          <a:xfrm>
            <a:off x="-254924" y="72299"/>
            <a:ext cx="3155285" cy="1715211"/>
          </a:xfrm>
          <a:prstGeom prst="rect">
            <a:avLst/>
          </a:prstGeom>
        </p:spPr>
      </p:pic>
      <p:sp>
        <p:nvSpPr>
          <p:cNvPr id="10" name="TextBox 9">
            <a:extLst>
              <a:ext uri="{FF2B5EF4-FFF2-40B4-BE49-F238E27FC236}">
                <a16:creationId xmlns:a16="http://schemas.microsoft.com/office/drawing/2014/main" id="{AE19ABE9-95CA-4A3F-986A-D0EFFADA95E8}"/>
              </a:ext>
            </a:extLst>
          </p:cNvPr>
          <p:cNvSpPr txBox="1"/>
          <p:nvPr/>
        </p:nvSpPr>
        <p:spPr>
          <a:xfrm>
            <a:off x="3223090" y="253298"/>
            <a:ext cx="4652236"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Randomisation More Broadly</a:t>
            </a:r>
          </a:p>
        </p:txBody>
      </p:sp>
      <p:sp>
        <p:nvSpPr>
          <p:cNvPr id="20" name="Rectangle 19">
            <a:extLst>
              <a:ext uri="{FF2B5EF4-FFF2-40B4-BE49-F238E27FC236}">
                <a16:creationId xmlns:a16="http://schemas.microsoft.com/office/drawing/2014/main" id="{871A2D7E-E60D-4F01-B445-5727A460E527}"/>
              </a:ext>
            </a:extLst>
          </p:cNvPr>
          <p:cNvSpPr/>
          <p:nvPr/>
        </p:nvSpPr>
        <p:spPr>
          <a:xfrm>
            <a:off x="2755215" y="4205947"/>
            <a:ext cx="6243641" cy="400110"/>
          </a:xfrm>
          <a:prstGeom prst="rect">
            <a:avLst/>
          </a:prstGeom>
        </p:spPr>
        <p:txBody>
          <a:bodyPr wrap="square">
            <a:spAutoFit/>
          </a:bodyPr>
          <a:lstStyle/>
          <a:p>
            <a:r>
              <a:rPr lang="en-GB" sz="2000" dirty="0">
                <a:solidFill>
                  <a:srgbClr val="002060"/>
                </a:solidFill>
                <a:latin typeface="Calibri" panose="020F0502020204030204" pitchFamily="34" charset="0"/>
                <a:cs typeface="Calibri" panose="020F0502020204030204" pitchFamily="34" charset="0"/>
              </a:rPr>
              <a:t>Also consider randomisation </a:t>
            </a:r>
            <a:r>
              <a:rPr lang="en-GB" sz="2000" b="1" dirty="0">
                <a:solidFill>
                  <a:srgbClr val="002060"/>
                </a:solidFill>
                <a:latin typeface="Calibri" panose="020F0502020204030204" pitchFamily="34" charset="0"/>
                <a:cs typeface="Calibri" panose="020F0502020204030204" pitchFamily="34" charset="0"/>
              </a:rPr>
              <a:t>throughout</a:t>
            </a:r>
            <a:r>
              <a:rPr lang="en-GB" sz="2000" dirty="0">
                <a:solidFill>
                  <a:srgbClr val="002060"/>
                </a:solidFill>
                <a:latin typeface="Calibri" panose="020F0502020204030204" pitchFamily="34" charset="0"/>
                <a:cs typeface="Calibri" panose="020F0502020204030204" pitchFamily="34" charset="0"/>
              </a:rPr>
              <a:t> the experiment</a:t>
            </a:r>
          </a:p>
        </p:txBody>
      </p:sp>
      <p:sp>
        <p:nvSpPr>
          <p:cNvPr id="22" name="Rectangle 21">
            <a:extLst>
              <a:ext uri="{FF2B5EF4-FFF2-40B4-BE49-F238E27FC236}">
                <a16:creationId xmlns:a16="http://schemas.microsoft.com/office/drawing/2014/main" id="{394213BE-D29E-4201-84BE-CE73102472EF}"/>
              </a:ext>
            </a:extLst>
          </p:cNvPr>
          <p:cNvSpPr/>
          <p:nvPr/>
        </p:nvSpPr>
        <p:spPr>
          <a:xfrm>
            <a:off x="3865711" y="1226234"/>
            <a:ext cx="3155285" cy="415498"/>
          </a:xfrm>
          <a:prstGeom prst="rect">
            <a:avLst/>
          </a:prstGeom>
        </p:spPr>
        <p:txBody>
          <a:bodyPr wrap="square">
            <a:spAutoFit/>
          </a:bodyPr>
          <a:lstStyle/>
          <a:p>
            <a:r>
              <a:rPr lang="en-GB" sz="2100" b="1" dirty="0">
                <a:solidFill>
                  <a:srgbClr val="002060"/>
                </a:solidFill>
                <a:latin typeface="Calibri" panose="020F0502020204030204" pitchFamily="34" charset="0"/>
                <a:cs typeface="Calibri" panose="020F0502020204030204" pitchFamily="34" charset="0"/>
              </a:rPr>
              <a:t>Consider Nuisance Factors</a:t>
            </a:r>
          </a:p>
        </p:txBody>
      </p:sp>
      <p:sp>
        <p:nvSpPr>
          <p:cNvPr id="47" name="Rectangle 46">
            <a:extLst>
              <a:ext uri="{FF2B5EF4-FFF2-40B4-BE49-F238E27FC236}">
                <a16:creationId xmlns:a16="http://schemas.microsoft.com/office/drawing/2014/main" id="{230CA832-786A-44B7-B6DF-7AA1F4F2AF6B}"/>
              </a:ext>
            </a:extLst>
          </p:cNvPr>
          <p:cNvSpPr/>
          <p:nvPr/>
        </p:nvSpPr>
        <p:spPr>
          <a:xfrm>
            <a:off x="3738283" y="4898103"/>
            <a:ext cx="5513293" cy="276999"/>
          </a:xfrm>
          <a:prstGeom prst="rect">
            <a:avLst/>
          </a:prstGeom>
        </p:spPr>
        <p:txBody>
          <a:bodyPr wrap="square">
            <a:spAutoFit/>
          </a:bodyPr>
          <a:lstStyle/>
          <a:p>
            <a:r>
              <a:rPr lang="en-GB" sz="1200" dirty="0">
                <a:hlinkClick r:id="rId4"/>
              </a:rPr>
              <a:t>https://eda.nc3rs.org.uk/experimental-design-allocation#randomisationstrategy</a:t>
            </a:r>
            <a:r>
              <a:rPr lang="en-GB" sz="1200" dirty="0"/>
              <a:t> </a:t>
            </a:r>
          </a:p>
        </p:txBody>
      </p:sp>
      <p:grpSp>
        <p:nvGrpSpPr>
          <p:cNvPr id="24" name="Group 23">
            <a:extLst>
              <a:ext uri="{FF2B5EF4-FFF2-40B4-BE49-F238E27FC236}">
                <a16:creationId xmlns:a16="http://schemas.microsoft.com/office/drawing/2014/main" id="{8D446D7C-C943-4D5D-B842-407E0849F3F4}"/>
              </a:ext>
            </a:extLst>
          </p:cNvPr>
          <p:cNvGrpSpPr/>
          <p:nvPr/>
        </p:nvGrpSpPr>
        <p:grpSpPr>
          <a:xfrm>
            <a:off x="3222261" y="2358950"/>
            <a:ext cx="1069507" cy="1079396"/>
            <a:chOff x="2527770" y="1805475"/>
            <a:chExt cx="1649704" cy="1664957"/>
          </a:xfrm>
        </p:grpSpPr>
        <p:sp>
          <p:nvSpPr>
            <p:cNvPr id="25" name="Oval 24">
              <a:extLst>
                <a:ext uri="{FF2B5EF4-FFF2-40B4-BE49-F238E27FC236}">
                  <a16:creationId xmlns:a16="http://schemas.microsoft.com/office/drawing/2014/main" id="{7B29FEB5-00B5-44A4-8E95-2567711F63BC}"/>
                </a:ext>
              </a:extLst>
            </p:cNvPr>
            <p:cNvSpPr/>
            <p:nvPr/>
          </p:nvSpPr>
          <p:spPr>
            <a:xfrm>
              <a:off x="2875615" y="2327914"/>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EF449C73-B18B-4B04-B08A-E0FE8D756065}"/>
                </a:ext>
              </a:extLst>
            </p:cNvPr>
            <p:cNvSpPr/>
            <p:nvPr/>
          </p:nvSpPr>
          <p:spPr>
            <a:xfrm>
              <a:off x="3132554" y="213893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4C3F4E53-1FB3-4E5B-8260-A74F311C3DD0}"/>
                </a:ext>
              </a:extLst>
            </p:cNvPr>
            <p:cNvSpPr/>
            <p:nvPr/>
          </p:nvSpPr>
          <p:spPr>
            <a:xfrm>
              <a:off x="3224637" y="2516893"/>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4FE39F9-8968-4A99-BED6-0149159BD34B}"/>
                </a:ext>
              </a:extLst>
            </p:cNvPr>
            <p:cNvSpPr/>
            <p:nvPr/>
          </p:nvSpPr>
          <p:spPr>
            <a:xfrm>
              <a:off x="3481576" y="219833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3AAF974-D9FF-44D6-A299-A4B5F7599320}"/>
                </a:ext>
              </a:extLst>
            </p:cNvPr>
            <p:cNvSpPr/>
            <p:nvPr/>
          </p:nvSpPr>
          <p:spPr>
            <a:xfrm>
              <a:off x="3572586" y="260282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931A0A43-6A99-4B79-B4A4-F3D34985FD81}"/>
                </a:ext>
              </a:extLst>
            </p:cNvPr>
            <p:cNvSpPr/>
            <p:nvPr/>
          </p:nvSpPr>
          <p:spPr>
            <a:xfrm>
              <a:off x="2966625" y="2652814"/>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8C120F7D-5FDD-429C-A5D6-4D70BF9807BC}"/>
                </a:ext>
              </a:extLst>
            </p:cNvPr>
            <p:cNvSpPr/>
            <p:nvPr/>
          </p:nvSpPr>
          <p:spPr>
            <a:xfrm>
              <a:off x="2618676" y="2705551"/>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8E05528F-49B3-49D2-99F9-01FEC6ACFF40}"/>
                </a:ext>
              </a:extLst>
            </p:cNvPr>
            <p:cNvSpPr/>
            <p:nvPr/>
          </p:nvSpPr>
          <p:spPr>
            <a:xfrm>
              <a:off x="3270142" y="282734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7F41FD32-DD57-4866-B93F-1FEF8A550E7D}"/>
                </a:ext>
              </a:extLst>
            </p:cNvPr>
            <p:cNvSpPr/>
            <p:nvPr/>
          </p:nvSpPr>
          <p:spPr>
            <a:xfrm>
              <a:off x="3610045" y="2973329"/>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B0B9BF2-DF53-45E1-8180-2B2B23E23945}"/>
                </a:ext>
              </a:extLst>
            </p:cNvPr>
            <p:cNvSpPr/>
            <p:nvPr/>
          </p:nvSpPr>
          <p:spPr>
            <a:xfrm>
              <a:off x="2815939" y="2973329"/>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1EAB6A12-7195-4A93-8B91-2F67CACFEF11}"/>
                </a:ext>
              </a:extLst>
            </p:cNvPr>
            <p:cNvSpPr/>
            <p:nvPr/>
          </p:nvSpPr>
          <p:spPr>
            <a:xfrm>
              <a:off x="3095094" y="3213493"/>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66CCD9AD-BDF8-4047-B60C-FE892E3C2C33}"/>
                </a:ext>
              </a:extLst>
            </p:cNvPr>
            <p:cNvSpPr/>
            <p:nvPr/>
          </p:nvSpPr>
          <p:spPr>
            <a:xfrm>
              <a:off x="2527770" y="240411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3DFD1C5-493B-4CCD-8E06-010879243768}"/>
                </a:ext>
              </a:extLst>
            </p:cNvPr>
            <p:cNvSpPr/>
            <p:nvPr/>
          </p:nvSpPr>
          <p:spPr>
            <a:xfrm>
              <a:off x="3920535" y="2834020"/>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D60FD7D-A1DE-4C7C-89B9-A5E67F944307}"/>
                </a:ext>
              </a:extLst>
            </p:cNvPr>
            <p:cNvSpPr/>
            <p:nvPr/>
          </p:nvSpPr>
          <p:spPr>
            <a:xfrm>
              <a:off x="3832992" y="2196923"/>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1FA7922B-51D2-4266-85D9-7490DABB457F}"/>
                </a:ext>
              </a:extLst>
            </p:cNvPr>
            <p:cNvSpPr/>
            <p:nvPr/>
          </p:nvSpPr>
          <p:spPr>
            <a:xfrm>
              <a:off x="2730926" y="201046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BB27C252-02DA-407F-A956-53EC3180AD49}"/>
                </a:ext>
              </a:extLst>
            </p:cNvPr>
            <p:cNvSpPr/>
            <p:nvPr/>
          </p:nvSpPr>
          <p:spPr>
            <a:xfrm>
              <a:off x="3391816" y="180547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B2411C83-C0E3-4E2B-80A2-1A744D0C2054}"/>
              </a:ext>
            </a:extLst>
          </p:cNvPr>
          <p:cNvGrpSpPr>
            <a:grpSpLocks noChangeAspect="1"/>
          </p:cNvGrpSpPr>
          <p:nvPr/>
        </p:nvGrpSpPr>
        <p:grpSpPr>
          <a:xfrm>
            <a:off x="7138498" y="3082482"/>
            <a:ext cx="612000" cy="647910"/>
            <a:chOff x="7482193" y="2627932"/>
            <a:chExt cx="953466" cy="1009412"/>
          </a:xfrm>
        </p:grpSpPr>
        <p:sp>
          <p:nvSpPr>
            <p:cNvPr id="42" name="Oval 41">
              <a:extLst>
                <a:ext uri="{FF2B5EF4-FFF2-40B4-BE49-F238E27FC236}">
                  <a16:creationId xmlns:a16="http://schemas.microsoft.com/office/drawing/2014/main" id="{06EB19EC-2B6B-41FF-B1E1-8834D40E2CB7}"/>
                </a:ext>
              </a:extLst>
            </p:cNvPr>
            <p:cNvSpPr/>
            <p:nvPr/>
          </p:nvSpPr>
          <p:spPr>
            <a:xfrm>
              <a:off x="7482193" y="2939106"/>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65A39415-00A2-4F47-88CF-128026255E10}"/>
                </a:ext>
              </a:extLst>
            </p:cNvPr>
            <p:cNvSpPr/>
            <p:nvPr/>
          </p:nvSpPr>
          <p:spPr>
            <a:xfrm>
              <a:off x="7740813" y="271293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47AEC678-2BE5-4648-9816-F4A918CD42A7}"/>
                </a:ext>
              </a:extLst>
            </p:cNvPr>
            <p:cNvSpPr/>
            <p:nvPr/>
          </p:nvSpPr>
          <p:spPr>
            <a:xfrm>
              <a:off x="7883893" y="304155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3A96E34D-AEC2-4017-835C-20A8D091AB3B}"/>
                </a:ext>
              </a:extLst>
            </p:cNvPr>
            <p:cNvSpPr/>
            <p:nvPr/>
          </p:nvSpPr>
          <p:spPr>
            <a:xfrm>
              <a:off x="7573133" y="3233929"/>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28D897D6-1FCC-4B76-8265-A87970E4B8A3}"/>
                </a:ext>
              </a:extLst>
            </p:cNvPr>
            <p:cNvSpPr/>
            <p:nvPr/>
          </p:nvSpPr>
          <p:spPr>
            <a:xfrm>
              <a:off x="7869282" y="338040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9430D1C1-FA68-475C-96C7-CA8D82775E12}"/>
                </a:ext>
              </a:extLst>
            </p:cNvPr>
            <p:cNvSpPr/>
            <p:nvPr/>
          </p:nvSpPr>
          <p:spPr>
            <a:xfrm>
              <a:off x="8173416" y="2938648"/>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7DCB3659-D9E5-4204-ABED-A09EAF7330AE}"/>
                </a:ext>
              </a:extLst>
            </p:cNvPr>
            <p:cNvSpPr/>
            <p:nvPr/>
          </p:nvSpPr>
          <p:spPr>
            <a:xfrm>
              <a:off x="8051198" y="2627932"/>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A1FE9843-891B-45DE-92BD-B14C0B3F0659}"/>
                </a:ext>
              </a:extLst>
            </p:cNvPr>
            <p:cNvSpPr/>
            <p:nvPr/>
          </p:nvSpPr>
          <p:spPr>
            <a:xfrm>
              <a:off x="8178720" y="3273338"/>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4EDCA550-F84E-4B4E-B905-332D047D495A}"/>
              </a:ext>
            </a:extLst>
          </p:cNvPr>
          <p:cNvGrpSpPr>
            <a:grpSpLocks noChangeAspect="1"/>
          </p:cNvGrpSpPr>
          <p:nvPr/>
        </p:nvGrpSpPr>
        <p:grpSpPr>
          <a:xfrm>
            <a:off x="7060018" y="1834067"/>
            <a:ext cx="756000" cy="611628"/>
            <a:chOff x="5284318" y="1993041"/>
            <a:chExt cx="1154440" cy="952025"/>
          </a:xfrm>
        </p:grpSpPr>
        <p:sp>
          <p:nvSpPr>
            <p:cNvPr id="52" name="Oval 51">
              <a:extLst>
                <a:ext uri="{FF2B5EF4-FFF2-40B4-BE49-F238E27FC236}">
                  <a16:creationId xmlns:a16="http://schemas.microsoft.com/office/drawing/2014/main" id="{CBE5BE07-C794-4F2E-9E2D-2A77337185F8}"/>
                </a:ext>
              </a:extLst>
            </p:cNvPr>
            <p:cNvSpPr/>
            <p:nvPr/>
          </p:nvSpPr>
          <p:spPr>
            <a:xfrm>
              <a:off x="5780423" y="2310490"/>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10289935-C190-4FF7-8D21-3CBB7DC77763}"/>
                </a:ext>
              </a:extLst>
            </p:cNvPr>
            <p:cNvSpPr/>
            <p:nvPr/>
          </p:nvSpPr>
          <p:spPr>
            <a:xfrm>
              <a:off x="6037362" y="212151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C487929B-3A4F-444F-9214-60E98C31CCE5}"/>
                </a:ext>
              </a:extLst>
            </p:cNvPr>
            <p:cNvSpPr/>
            <p:nvPr/>
          </p:nvSpPr>
          <p:spPr>
            <a:xfrm>
              <a:off x="5871433" y="2635390"/>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AE662F95-8E4F-41D5-A5DF-705FF6F65171}"/>
                </a:ext>
              </a:extLst>
            </p:cNvPr>
            <p:cNvSpPr/>
            <p:nvPr/>
          </p:nvSpPr>
          <p:spPr>
            <a:xfrm>
              <a:off x="5523484" y="2688127"/>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A8B3B96A-802D-43E1-8A8D-94E99549E8E4}"/>
                </a:ext>
              </a:extLst>
            </p:cNvPr>
            <p:cNvSpPr/>
            <p:nvPr/>
          </p:nvSpPr>
          <p:spPr>
            <a:xfrm>
              <a:off x="5284318" y="2042946"/>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7BCFCC5A-81E2-4A8F-A654-80D1363EAD64}"/>
                </a:ext>
              </a:extLst>
            </p:cNvPr>
            <p:cNvSpPr/>
            <p:nvPr/>
          </p:nvSpPr>
          <p:spPr>
            <a:xfrm>
              <a:off x="6181819" y="2490739"/>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D5A6467B-67CC-4A7C-9359-D92B9F7ED68F}"/>
                </a:ext>
              </a:extLst>
            </p:cNvPr>
            <p:cNvSpPr/>
            <p:nvPr/>
          </p:nvSpPr>
          <p:spPr>
            <a:xfrm>
              <a:off x="5432578" y="238669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6DCC6728-2FA8-4739-8A46-47B116EAC75E}"/>
                </a:ext>
              </a:extLst>
            </p:cNvPr>
            <p:cNvSpPr/>
            <p:nvPr/>
          </p:nvSpPr>
          <p:spPr>
            <a:xfrm>
              <a:off x="5635734" y="1993041"/>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0" name="Connector: Elbow 59">
            <a:extLst>
              <a:ext uri="{FF2B5EF4-FFF2-40B4-BE49-F238E27FC236}">
                <a16:creationId xmlns:a16="http://schemas.microsoft.com/office/drawing/2014/main" id="{4B3E1D9D-96DE-4253-B4AE-B358FFCF9C51}"/>
              </a:ext>
            </a:extLst>
          </p:cNvPr>
          <p:cNvCxnSpPr>
            <a:cxnSpLocks/>
            <a:stCxn id="63" idx="3"/>
          </p:cNvCxnSpPr>
          <p:nvPr/>
        </p:nvCxnSpPr>
        <p:spPr>
          <a:xfrm flipV="1">
            <a:off x="6059576" y="2124398"/>
            <a:ext cx="927722" cy="72727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1" name="Connector: Elbow 60">
            <a:extLst>
              <a:ext uri="{FF2B5EF4-FFF2-40B4-BE49-F238E27FC236}">
                <a16:creationId xmlns:a16="http://schemas.microsoft.com/office/drawing/2014/main" id="{88FDB286-373C-448B-BA81-F92EF7432016}"/>
              </a:ext>
            </a:extLst>
          </p:cNvPr>
          <p:cNvCxnSpPr>
            <a:cxnSpLocks/>
            <a:stCxn id="63" idx="3"/>
          </p:cNvCxnSpPr>
          <p:nvPr/>
        </p:nvCxnSpPr>
        <p:spPr>
          <a:xfrm>
            <a:off x="6059576" y="2851669"/>
            <a:ext cx="931920" cy="55476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63" name="Rectangle 62">
            <a:extLst>
              <a:ext uri="{FF2B5EF4-FFF2-40B4-BE49-F238E27FC236}">
                <a16:creationId xmlns:a16="http://schemas.microsoft.com/office/drawing/2014/main" id="{F5FE6BDA-899A-46D9-BEEC-EE223823EC16}"/>
              </a:ext>
            </a:extLst>
          </p:cNvPr>
          <p:cNvSpPr/>
          <p:nvPr/>
        </p:nvSpPr>
        <p:spPr>
          <a:xfrm>
            <a:off x="4940877" y="2394469"/>
            <a:ext cx="1118699"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Random Allocation</a:t>
            </a:r>
          </a:p>
        </p:txBody>
      </p:sp>
      <p:cxnSp>
        <p:nvCxnSpPr>
          <p:cNvPr id="64" name="Straight Arrow Connector 63">
            <a:extLst>
              <a:ext uri="{FF2B5EF4-FFF2-40B4-BE49-F238E27FC236}">
                <a16:creationId xmlns:a16="http://schemas.microsoft.com/office/drawing/2014/main" id="{32428C72-F17D-48B0-9ED2-B5EE8841F169}"/>
              </a:ext>
            </a:extLst>
          </p:cNvPr>
          <p:cNvCxnSpPr>
            <a:cxnSpLocks/>
          </p:cNvCxnSpPr>
          <p:nvPr/>
        </p:nvCxnSpPr>
        <p:spPr>
          <a:xfrm>
            <a:off x="4207247" y="2851669"/>
            <a:ext cx="6857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9C475159-4EA3-442D-A113-EEF099DE8095}"/>
              </a:ext>
            </a:extLst>
          </p:cNvPr>
          <p:cNvCxnSpPr>
            <a:cxnSpLocks/>
          </p:cNvCxnSpPr>
          <p:nvPr/>
        </p:nvCxnSpPr>
        <p:spPr>
          <a:xfrm flipH="1">
            <a:off x="5500225" y="1629069"/>
            <a:ext cx="1" cy="67428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0354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6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9F3668-E421-49DC-8ED7-8644D14B61BF}"/>
              </a:ext>
            </a:extLst>
          </p:cNvPr>
          <p:cNvGrpSpPr/>
          <p:nvPr/>
        </p:nvGrpSpPr>
        <p:grpSpPr>
          <a:xfrm>
            <a:off x="541001" y="1886129"/>
            <a:ext cx="1563433" cy="3257371"/>
            <a:chOff x="500939" y="1847850"/>
            <a:chExt cx="1563433" cy="3257371"/>
          </a:xfrm>
        </p:grpSpPr>
        <p:sp>
          <p:nvSpPr>
            <p:cNvPr id="7" name="Rounded Rectangle 3">
              <a:extLst>
                <a:ext uri="{FF2B5EF4-FFF2-40B4-BE49-F238E27FC236}">
                  <a16:creationId xmlns:a16="http://schemas.microsoft.com/office/drawing/2014/main" id="{E77ECB92-2BBB-467A-871B-BFEEA3493B92}"/>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187F278-DBDA-4655-9691-4D0D2F6CE1F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9" name="Picture 8">
            <a:extLst>
              <a:ext uri="{FF2B5EF4-FFF2-40B4-BE49-F238E27FC236}">
                <a16:creationId xmlns:a16="http://schemas.microsoft.com/office/drawing/2014/main" id="{2B55D9ED-844B-4103-957C-4C5222D110A0}"/>
              </a:ext>
            </a:extLst>
          </p:cNvPr>
          <p:cNvPicPr>
            <a:picLocks noChangeAspect="1"/>
          </p:cNvPicPr>
          <p:nvPr/>
        </p:nvPicPr>
        <p:blipFill>
          <a:blip r:embed="rId3"/>
          <a:stretch>
            <a:fillRect/>
          </a:stretch>
        </p:blipFill>
        <p:spPr>
          <a:xfrm>
            <a:off x="-254924" y="72299"/>
            <a:ext cx="3155285" cy="1715211"/>
          </a:xfrm>
          <a:prstGeom prst="rect">
            <a:avLst/>
          </a:prstGeom>
        </p:spPr>
      </p:pic>
      <p:sp>
        <p:nvSpPr>
          <p:cNvPr id="10" name="TextBox 9">
            <a:extLst>
              <a:ext uri="{FF2B5EF4-FFF2-40B4-BE49-F238E27FC236}">
                <a16:creationId xmlns:a16="http://schemas.microsoft.com/office/drawing/2014/main" id="{AE19ABE9-95CA-4A3F-986A-D0EFFADA95E8}"/>
              </a:ext>
            </a:extLst>
          </p:cNvPr>
          <p:cNvSpPr txBox="1"/>
          <p:nvPr/>
        </p:nvSpPr>
        <p:spPr>
          <a:xfrm>
            <a:off x="4399525" y="851491"/>
            <a:ext cx="2016899"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In a nutshell</a:t>
            </a:r>
          </a:p>
        </p:txBody>
      </p:sp>
      <p:sp>
        <p:nvSpPr>
          <p:cNvPr id="13" name="TextBox 12">
            <a:extLst>
              <a:ext uri="{FF2B5EF4-FFF2-40B4-BE49-F238E27FC236}">
                <a16:creationId xmlns:a16="http://schemas.microsoft.com/office/drawing/2014/main" id="{3E11329B-AC51-4511-9CD2-3507599DC5BA}"/>
              </a:ext>
            </a:extLst>
          </p:cNvPr>
          <p:cNvSpPr txBox="1"/>
          <p:nvPr/>
        </p:nvSpPr>
        <p:spPr>
          <a:xfrm>
            <a:off x="2765890" y="1911846"/>
            <a:ext cx="5966459" cy="1631216"/>
          </a:xfrm>
          <a:prstGeom prst="rect">
            <a:avLst/>
          </a:prstGeom>
          <a:noFill/>
        </p:spPr>
        <p:txBody>
          <a:bodyPr wrap="square" rtlCol="0">
            <a:spAutoFit/>
          </a:bodyPr>
          <a:lstStyle/>
          <a:p>
            <a:r>
              <a:rPr lang="en-GB" sz="2000" b="1" dirty="0">
                <a:solidFill>
                  <a:srgbClr val="0070C0"/>
                </a:solidFill>
                <a:latin typeface="Calibri" panose="020F0502020204030204" pitchFamily="34" charset="0"/>
                <a:cs typeface="Calibri" panose="020F0502020204030204" pitchFamily="34" charset="0"/>
              </a:rPr>
              <a:t>Good experimental design…</a:t>
            </a:r>
            <a:endParaRPr lang="en-GB" sz="2000" dirty="0">
              <a:solidFill>
                <a:srgbClr val="0070C0"/>
              </a:solidFill>
              <a:latin typeface="Calibri" panose="020F0502020204030204" pitchFamily="34" charset="0"/>
              <a:cs typeface="Calibri" panose="020F0502020204030204" pitchFamily="34" charset="0"/>
            </a:endParaRPr>
          </a:p>
          <a:p>
            <a:endParaRPr lang="en-GB" sz="2000" dirty="0">
              <a:solidFill>
                <a:srgbClr val="002060"/>
              </a:solidFill>
              <a:latin typeface="Calibri" panose="020F0502020204030204" pitchFamily="34" charset="0"/>
              <a:cs typeface="Calibri" panose="020F0502020204030204" pitchFamily="34" charset="0"/>
            </a:endParaRPr>
          </a:p>
          <a:p>
            <a:pPr marL="285750" indent="-285750">
              <a:buFontTx/>
              <a:buChar char="-"/>
            </a:pPr>
            <a:r>
              <a:rPr lang="en-GB" sz="2000" dirty="0">
                <a:solidFill>
                  <a:srgbClr val="002060"/>
                </a:solidFill>
                <a:latin typeface="Calibri" panose="020F0502020204030204" pitchFamily="34" charset="0"/>
                <a:cs typeface="Calibri" panose="020F0502020204030204" pitchFamily="34" charset="0"/>
              </a:rPr>
              <a:t>Translates the scientific question into lab work</a:t>
            </a:r>
          </a:p>
          <a:p>
            <a:pPr marL="285750" indent="-285750">
              <a:buFontTx/>
              <a:buChar char="-"/>
            </a:pPr>
            <a:r>
              <a:rPr lang="en-GB" sz="2000" dirty="0">
                <a:solidFill>
                  <a:srgbClr val="002060"/>
                </a:solidFill>
                <a:latin typeface="Calibri" panose="020F0502020204030204" pitchFamily="34" charset="0"/>
                <a:cs typeface="Calibri" panose="020F0502020204030204" pitchFamily="34" charset="0"/>
              </a:rPr>
              <a:t>Prevents subjectivity</a:t>
            </a:r>
          </a:p>
          <a:p>
            <a:pPr marL="285750" indent="-285750">
              <a:buFontTx/>
              <a:buChar char="-"/>
            </a:pPr>
            <a:r>
              <a:rPr lang="en-GB" sz="2000" dirty="0">
                <a:solidFill>
                  <a:srgbClr val="002060"/>
                </a:solidFill>
                <a:latin typeface="Calibri" panose="020F0502020204030204" pitchFamily="34" charset="0"/>
                <a:cs typeface="Calibri" panose="020F0502020204030204" pitchFamily="34" charset="0"/>
              </a:rPr>
              <a:t>Reduces effects of nuisance variables</a:t>
            </a:r>
          </a:p>
        </p:txBody>
      </p:sp>
      <p:sp>
        <p:nvSpPr>
          <p:cNvPr id="14" name="TextBox 13">
            <a:extLst>
              <a:ext uri="{FF2B5EF4-FFF2-40B4-BE49-F238E27FC236}">
                <a16:creationId xmlns:a16="http://schemas.microsoft.com/office/drawing/2014/main" id="{2339D22B-3526-41CF-AD17-041D48BE4AC7}"/>
              </a:ext>
            </a:extLst>
          </p:cNvPr>
          <p:cNvSpPr txBox="1"/>
          <p:nvPr/>
        </p:nvSpPr>
        <p:spPr>
          <a:xfrm>
            <a:off x="3787603" y="3891899"/>
            <a:ext cx="3240741" cy="400110"/>
          </a:xfrm>
          <a:prstGeom prst="rect">
            <a:avLst/>
          </a:prstGeom>
          <a:noFill/>
        </p:spPr>
        <p:txBody>
          <a:bodyPr wrap="square" rtlCol="0">
            <a:spAutoFit/>
          </a:bodyPr>
          <a:lstStyle/>
          <a:p>
            <a:r>
              <a:rPr lang="en-GB" sz="2000" b="1" dirty="0">
                <a:solidFill>
                  <a:srgbClr val="0070C0"/>
                </a:solidFill>
                <a:latin typeface="Calibri" panose="020F0502020204030204" pitchFamily="34" charset="0"/>
                <a:cs typeface="Calibri" panose="020F0502020204030204" pitchFamily="34" charset="0"/>
              </a:rPr>
              <a:t>…Is a fair way to do science</a:t>
            </a:r>
            <a:endParaRPr lang="en-GB"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099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35;p26">
            <a:extLst>
              <a:ext uri="{FF2B5EF4-FFF2-40B4-BE49-F238E27FC236}">
                <a16:creationId xmlns:a16="http://schemas.microsoft.com/office/drawing/2014/main" id="{C916165D-106F-054A-86F4-BC611EA1B1EE}"/>
              </a:ext>
            </a:extLst>
          </p:cNvPr>
          <p:cNvSpPr txBox="1">
            <a:spLocks/>
          </p:cNvSpPr>
          <p:nvPr/>
        </p:nvSpPr>
        <p:spPr>
          <a:xfrm>
            <a:off x="263596" y="85595"/>
            <a:ext cx="8520600" cy="7968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2800" dirty="0">
                <a:solidFill>
                  <a:srgbClr val="0070C0"/>
                </a:solidFill>
                <a:latin typeface="Calibri" panose="020F0502020204030204" pitchFamily="34" charset="0"/>
                <a:cs typeface="Calibri" panose="020F0502020204030204" pitchFamily="34" charset="0"/>
              </a:rPr>
              <a:t>MMR = Measles, Mumps and Rubella</a:t>
            </a:r>
          </a:p>
          <a:p>
            <a:endParaRPr lang="en-GB" sz="4000" b="1" dirty="0">
              <a:solidFill>
                <a:schemeClr val="accent1">
                  <a:lumMod val="50000"/>
                </a:schemeClr>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118BE81-A723-42CE-B17F-FFB5F512A529}"/>
              </a:ext>
            </a:extLst>
          </p:cNvPr>
          <p:cNvPicPr>
            <a:picLocks noChangeAspect="1"/>
          </p:cNvPicPr>
          <p:nvPr/>
        </p:nvPicPr>
        <p:blipFill>
          <a:blip r:embed="rId2"/>
          <a:stretch>
            <a:fillRect/>
          </a:stretch>
        </p:blipFill>
        <p:spPr>
          <a:xfrm>
            <a:off x="929817" y="1566769"/>
            <a:ext cx="2261618" cy="2822018"/>
          </a:xfrm>
          <a:prstGeom prst="rect">
            <a:avLst/>
          </a:prstGeom>
        </p:spPr>
      </p:pic>
      <p:sp>
        <p:nvSpPr>
          <p:cNvPr id="5" name="TextBox 4">
            <a:extLst>
              <a:ext uri="{FF2B5EF4-FFF2-40B4-BE49-F238E27FC236}">
                <a16:creationId xmlns:a16="http://schemas.microsoft.com/office/drawing/2014/main" id="{21153658-952D-4273-A562-5EF51893A191}"/>
              </a:ext>
            </a:extLst>
          </p:cNvPr>
          <p:cNvSpPr txBox="1"/>
          <p:nvPr/>
        </p:nvSpPr>
        <p:spPr>
          <a:xfrm>
            <a:off x="5622961" y="2237301"/>
            <a:ext cx="2531462" cy="923330"/>
          </a:xfrm>
          <a:prstGeom prst="rect">
            <a:avLst/>
          </a:prstGeom>
          <a:noFill/>
        </p:spPr>
        <p:txBody>
          <a:bodyPr wrap="none" rtlCol="0">
            <a:spAutoFit/>
          </a:bodyPr>
          <a:lstStyle/>
          <a:p>
            <a:r>
              <a:rPr lang="en-GB" sz="5400" b="1" dirty="0">
                <a:solidFill>
                  <a:srgbClr val="0070C0"/>
                </a:solidFill>
              </a:rPr>
              <a:t>Autism</a:t>
            </a:r>
          </a:p>
        </p:txBody>
      </p:sp>
      <p:sp>
        <p:nvSpPr>
          <p:cNvPr id="8" name="Arrow: Left-Right 7">
            <a:extLst>
              <a:ext uri="{FF2B5EF4-FFF2-40B4-BE49-F238E27FC236}">
                <a16:creationId xmlns:a16="http://schemas.microsoft.com/office/drawing/2014/main" id="{0BA10183-3947-4C90-956C-53ED5B107485}"/>
              </a:ext>
            </a:extLst>
          </p:cNvPr>
          <p:cNvSpPr/>
          <p:nvPr/>
        </p:nvSpPr>
        <p:spPr>
          <a:xfrm>
            <a:off x="3711388" y="2494271"/>
            <a:ext cx="1386541" cy="69577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9191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3"/>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1373849" y="1971586"/>
            <a:ext cx="6396302" cy="1200329"/>
          </a:xfrm>
          <a:prstGeom prst="rect">
            <a:avLst/>
          </a:prstGeom>
          <a:noFill/>
        </p:spPr>
        <p:txBody>
          <a:bodyPr wrap="none" rtlCol="0">
            <a:spAutoFit/>
          </a:bodyPr>
          <a:lstStyle/>
          <a:p>
            <a:pPr algn="ctr"/>
            <a:r>
              <a:rPr lang="en-US" sz="4000" b="1" dirty="0">
                <a:solidFill>
                  <a:schemeClr val="accent1">
                    <a:lumMod val="50000"/>
                  </a:schemeClr>
                </a:solidFill>
                <a:latin typeface="Calibri" panose="020F0502020204030204" pitchFamily="34" charset="0"/>
                <a:cs typeface="Calibri" panose="020F0502020204030204" pitchFamily="34" charset="0"/>
              </a:rPr>
              <a:t>Research Integrity in practice</a:t>
            </a:r>
          </a:p>
          <a:p>
            <a:pPr algn="ctr"/>
            <a:r>
              <a:rPr lang="en-US" sz="3200" b="1" dirty="0">
                <a:solidFill>
                  <a:srgbClr val="0070C0"/>
                </a:solidFill>
                <a:latin typeface="Calibri" panose="020F0502020204030204" pitchFamily="34" charset="0"/>
                <a:cs typeface="Calibri" panose="020F0502020204030204" pitchFamily="34" charset="0"/>
              </a:rPr>
              <a:t>Sample size</a:t>
            </a:r>
          </a:p>
        </p:txBody>
      </p:sp>
    </p:spTree>
    <p:extLst>
      <p:ext uri="{BB962C8B-B14F-4D97-AF65-F5344CB8AC3E}">
        <p14:creationId xmlns:p14="http://schemas.microsoft.com/office/powerpoint/2010/main" val="1890737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7CBF33"/>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7CBF33"/>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b="1" dirty="0">
                <a:solidFill>
                  <a:srgbClr val="7CBF33"/>
                </a:solidFill>
                <a:latin typeface="Calibri" panose="020F0502020204030204" pitchFamily="34" charset="0"/>
                <a:cs typeface="Calibri" panose="020F0502020204030204" pitchFamily="34" charset="0"/>
              </a:rPr>
              <a:t>Quality</a:t>
            </a:r>
          </a:p>
          <a:p>
            <a:r>
              <a:rPr lang="en-GB" sz="1600" b="1" dirty="0">
                <a:solidFill>
                  <a:srgbClr val="7CBF33"/>
                </a:solidFill>
                <a:latin typeface="Calibri" panose="020F0502020204030204" pitchFamily="34" charset="0"/>
                <a:cs typeface="Calibri" panose="020F0502020204030204" pitchFamily="34" charset="0"/>
              </a:rPr>
              <a:t>Reliability</a:t>
            </a:r>
          </a:p>
          <a:p>
            <a:r>
              <a:rPr lang="en-GB" sz="1600" b="1" dirty="0">
                <a:solidFill>
                  <a:srgbClr val="7CBF33"/>
                </a:solidFill>
                <a:latin typeface="Calibri" panose="020F0502020204030204" pitchFamily="34" charset="0"/>
                <a:cs typeface="Calibri" panose="020F0502020204030204" pitchFamily="34" charset="0"/>
              </a:rPr>
              <a:t>Reproducibility</a:t>
            </a:r>
          </a:p>
          <a:p>
            <a:r>
              <a:rPr lang="en-GB" sz="1600" b="1" dirty="0">
                <a:solidFill>
                  <a:srgbClr val="7CBF33"/>
                </a:solidFill>
                <a:latin typeface="Calibri" panose="020F0502020204030204" pitchFamily="34" charset="0"/>
                <a:cs typeface="Calibri" panose="020F0502020204030204" pitchFamily="34" charset="0"/>
              </a:rPr>
              <a:t>Respect</a:t>
            </a:r>
          </a:p>
          <a:p>
            <a:r>
              <a:rPr lang="en-GB" sz="1600" b="1" dirty="0">
                <a:solidFill>
                  <a:srgbClr val="7CBF33"/>
                </a:solidFill>
                <a:latin typeface="Calibri" panose="020F0502020204030204" pitchFamily="34" charset="0"/>
                <a:cs typeface="Calibri" panose="020F0502020204030204" pitchFamily="34" charset="0"/>
              </a:rPr>
              <a:t>Responsibility</a:t>
            </a:r>
          </a:p>
          <a:p>
            <a:r>
              <a:rPr lang="en-GB" sz="1600" b="1" dirty="0">
                <a:solidFill>
                  <a:srgbClr val="7CBF33"/>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7" name="Rounded Rectangle 6"/>
          <p:cNvSpPr/>
          <p:nvPr/>
        </p:nvSpPr>
        <p:spPr>
          <a:xfrm>
            <a:off x="3387320" y="3647855"/>
            <a:ext cx="4194580" cy="342900"/>
          </a:xfrm>
          <a:prstGeom prst="roundRect">
            <a:avLst/>
          </a:prstGeom>
          <a:solidFill>
            <a:srgbClr val="679E2A"/>
          </a:solidFill>
          <a:ln>
            <a:solidFill>
              <a:srgbClr val="A9D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Right Size to be Confident in Our Results</a:t>
            </a:r>
          </a:p>
        </p:txBody>
      </p:sp>
      <p:sp>
        <p:nvSpPr>
          <p:cNvPr id="10" name="Rounded Rectangle 9"/>
          <p:cNvSpPr/>
          <p:nvPr/>
        </p:nvSpPr>
        <p:spPr>
          <a:xfrm>
            <a:off x="2895599" y="4505104"/>
            <a:ext cx="2126903" cy="342900"/>
          </a:xfrm>
          <a:prstGeom prst="roundRect">
            <a:avLst/>
          </a:prstGeom>
          <a:solidFill>
            <a:srgbClr val="7CBF33"/>
          </a:solidFill>
          <a:ln w="19050">
            <a:solidFill>
              <a:srgbClr val="A9D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Statistical Power</a:t>
            </a:r>
          </a:p>
        </p:txBody>
      </p:sp>
      <p:sp>
        <p:nvSpPr>
          <p:cNvPr id="13" name="Rounded Rectangle 12"/>
          <p:cNvSpPr/>
          <p:nvPr/>
        </p:nvSpPr>
        <p:spPr>
          <a:xfrm>
            <a:off x="5551879" y="4505104"/>
            <a:ext cx="2126903" cy="342900"/>
          </a:xfrm>
          <a:prstGeom prst="roundRect">
            <a:avLst/>
          </a:prstGeom>
          <a:solidFill>
            <a:srgbClr val="7CBF33"/>
          </a:solidFill>
          <a:ln>
            <a:solidFill>
              <a:srgbClr val="A9D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Replicates</a:t>
            </a:r>
          </a:p>
        </p:txBody>
      </p:sp>
      <p:cxnSp>
        <p:nvCxnSpPr>
          <p:cNvPr id="22" name="Elbow Connector 21"/>
          <p:cNvCxnSpPr/>
          <p:nvPr/>
        </p:nvCxnSpPr>
        <p:spPr>
          <a:xfrm rot="5400000">
            <a:off x="4406780" y="3504081"/>
            <a:ext cx="514349" cy="1487697"/>
          </a:xfrm>
          <a:prstGeom prst="bentConnector3">
            <a:avLst>
              <a:gd name="adj1" fmla="val 50000"/>
            </a:avLst>
          </a:prstGeom>
          <a:ln w="19050">
            <a:solidFill>
              <a:srgbClr val="A9DA74"/>
            </a:solidFill>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a:xfrm rot="16200000" flipH="1">
            <a:off x="5734919" y="3663637"/>
            <a:ext cx="514349" cy="1168583"/>
          </a:xfrm>
          <a:prstGeom prst="bentConnector3">
            <a:avLst>
              <a:gd name="adj1" fmla="val 50000"/>
            </a:avLst>
          </a:prstGeom>
          <a:ln w="19050">
            <a:solidFill>
              <a:srgbClr val="A9DA74"/>
            </a:solidFill>
            <a:tailEnd type="triangle"/>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5695958" y="1828804"/>
            <a:ext cx="104773" cy="333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Elbow Connector 19"/>
          <p:cNvCxnSpPr>
            <a:stCxn id="19" idx="1"/>
          </p:cNvCxnSpPr>
          <p:nvPr/>
        </p:nvCxnSpPr>
        <p:spPr>
          <a:xfrm rot="10800000" flipV="1">
            <a:off x="5407802" y="1995490"/>
            <a:ext cx="288156" cy="1652364"/>
          </a:xfrm>
          <a:prstGeom prst="bentConnector2">
            <a:avLst/>
          </a:prstGeom>
          <a:ln w="19050">
            <a:solidFill>
              <a:srgbClr val="538022"/>
            </a:solidFill>
            <a:tailEnd type="triangle"/>
          </a:ln>
        </p:spPr>
        <p:style>
          <a:lnRef idx="1">
            <a:schemeClr val="dk1"/>
          </a:lnRef>
          <a:fillRef idx="0">
            <a:schemeClr val="dk1"/>
          </a:fillRef>
          <a:effectRef idx="0">
            <a:schemeClr val="dk1"/>
          </a:effectRef>
          <a:fontRef idx="minor">
            <a:schemeClr val="tx1"/>
          </a:fontRef>
        </p:style>
      </p:cxnSp>
      <p:graphicFrame>
        <p:nvGraphicFramePr>
          <p:cNvPr id="21" name="Diagram 20"/>
          <p:cNvGraphicFramePr/>
          <p:nvPr/>
        </p:nvGraphicFramePr>
        <p:xfrm>
          <a:off x="3053330" y="190954"/>
          <a:ext cx="4896000" cy="311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4282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11" name="TextBox 10">
            <a:extLst>
              <a:ext uri="{FF2B5EF4-FFF2-40B4-BE49-F238E27FC236}">
                <a16:creationId xmlns:a16="http://schemas.microsoft.com/office/drawing/2014/main" id="{300E7C3C-B7ED-467E-96F8-BB731E11A088}"/>
              </a:ext>
            </a:extLst>
          </p:cNvPr>
          <p:cNvSpPr txBox="1"/>
          <p:nvPr/>
        </p:nvSpPr>
        <p:spPr>
          <a:xfrm>
            <a:off x="1798000" y="605591"/>
            <a:ext cx="7385037" cy="523220"/>
          </a:xfrm>
          <a:prstGeom prst="rect">
            <a:avLst/>
          </a:prstGeom>
          <a:noFill/>
        </p:spPr>
        <p:txBody>
          <a:bodyPr wrap="square" rtlCol="0">
            <a:spAutoFit/>
          </a:bodyPr>
          <a:lstStyle/>
          <a:p>
            <a:pPr algn="ctr">
              <a:buClr>
                <a:srgbClr val="0070C0"/>
              </a:buClr>
            </a:pPr>
            <a:r>
              <a:rPr lang="en-US" dirty="0">
                <a:solidFill>
                  <a:srgbClr val="002060"/>
                </a:solidFill>
                <a:latin typeface="Calibri" panose="020F0502020204030204" pitchFamily="34" charset="0"/>
                <a:cs typeface="Calibri" panose="020F0502020204030204" pitchFamily="34" charset="0"/>
              </a:rPr>
              <a:t>You send your child into the basement to find a tool.  The child comes back and says "it isn't there". </a:t>
            </a:r>
            <a:r>
              <a:rPr lang="en-US" b="1" dirty="0">
                <a:solidFill>
                  <a:srgbClr val="002060"/>
                </a:solidFill>
                <a:latin typeface="Calibri" panose="020F0502020204030204" pitchFamily="34" charset="0"/>
                <a:cs typeface="Calibri" panose="020F0502020204030204" pitchFamily="34" charset="0"/>
              </a:rPr>
              <a:t>What do you conclude?</a:t>
            </a:r>
            <a:endParaRPr lang="en-US"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B783286-B71B-4D63-B9A1-95FF01AD4FD5}"/>
              </a:ext>
            </a:extLst>
          </p:cNvPr>
          <p:cNvSpPr txBox="1"/>
          <p:nvPr/>
        </p:nvSpPr>
        <p:spPr>
          <a:xfrm>
            <a:off x="1868167" y="1523214"/>
            <a:ext cx="3414476" cy="738664"/>
          </a:xfrm>
          <a:prstGeom prst="rect">
            <a:avLst/>
          </a:prstGeom>
          <a:solidFill>
            <a:schemeClr val="accent1">
              <a:lumMod val="20000"/>
              <a:lumOff val="80000"/>
            </a:schemeClr>
          </a:solidFill>
          <a:ln w="19050">
            <a:noFill/>
          </a:ln>
        </p:spPr>
        <p:txBody>
          <a:bodyPr wrap="square" rtlCol="0">
            <a:spAutoFit/>
          </a:bodyPr>
          <a:lstStyle/>
          <a:p>
            <a:r>
              <a:rPr lang="en-GB" dirty="0">
                <a:solidFill>
                  <a:srgbClr val="0070C0"/>
                </a:solidFill>
                <a:latin typeface="Calibri" panose="020F0502020204030204" pitchFamily="34" charset="0"/>
                <a:cs typeface="Calibri" panose="020F0502020204030204" pitchFamily="34" charset="0"/>
              </a:rPr>
              <a:t> </a:t>
            </a:r>
            <a:r>
              <a:rPr lang="en-US" dirty="0">
                <a:solidFill>
                  <a:srgbClr val="0070C0"/>
                </a:solidFill>
                <a:latin typeface="Calibri" panose="020F0502020204030204" pitchFamily="34" charset="0"/>
                <a:cs typeface="Calibri" panose="020F0502020204030204" pitchFamily="34" charset="0"/>
              </a:rPr>
              <a:t>"If the tool really is in the basement, what are the chances that your child would have found it?” </a:t>
            </a:r>
            <a:endParaRPr lang="fr-FR" dirty="0">
              <a:solidFill>
                <a:srgbClr val="0070C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BF5BB1FA-86FA-44CA-81B7-7CD62DFAFF63}"/>
              </a:ext>
            </a:extLst>
          </p:cNvPr>
          <p:cNvSpPr txBox="1"/>
          <p:nvPr/>
        </p:nvSpPr>
        <p:spPr>
          <a:xfrm>
            <a:off x="5410847" y="1523214"/>
            <a:ext cx="3621052" cy="738664"/>
          </a:xfrm>
          <a:prstGeom prst="rect">
            <a:avLst/>
          </a:prstGeom>
          <a:solidFill>
            <a:schemeClr val="accent1">
              <a:lumMod val="20000"/>
              <a:lumOff val="80000"/>
            </a:schemeClr>
          </a:solidFill>
          <a:ln w="19050">
            <a:noFill/>
          </a:ln>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“If there is a difference between 2 conditions, what are the chances that your experiment will pick it up (p&lt;0.05)?”</a:t>
            </a:r>
          </a:p>
        </p:txBody>
      </p:sp>
      <p:sp>
        <p:nvSpPr>
          <p:cNvPr id="2" name="TextBox 1">
            <a:extLst>
              <a:ext uri="{FF2B5EF4-FFF2-40B4-BE49-F238E27FC236}">
                <a16:creationId xmlns:a16="http://schemas.microsoft.com/office/drawing/2014/main" id="{3B91AA9F-CCA0-48E7-85DE-E2FDB79CF99A}"/>
              </a:ext>
            </a:extLst>
          </p:cNvPr>
          <p:cNvSpPr txBox="1"/>
          <p:nvPr/>
        </p:nvSpPr>
        <p:spPr>
          <a:xfrm>
            <a:off x="3021407" y="1218942"/>
            <a:ext cx="1107996" cy="307777"/>
          </a:xfrm>
          <a:prstGeom prst="rect">
            <a:avLst/>
          </a:prstGeom>
          <a:noFill/>
        </p:spPr>
        <p:txBody>
          <a:bodyPr wrap="none" rtlCol="0">
            <a:spAutoFit/>
          </a:bodyPr>
          <a:lstStyle/>
          <a:p>
            <a:r>
              <a:rPr lang="en-GB" b="1" dirty="0">
                <a:solidFill>
                  <a:srgbClr val="0070C0"/>
                </a:solidFill>
                <a:latin typeface="Calibri" panose="020F0502020204030204" pitchFamily="34" charset="0"/>
                <a:cs typeface="Calibri" panose="020F0502020204030204" pitchFamily="34" charset="0"/>
              </a:rPr>
              <a:t>In the house</a:t>
            </a:r>
          </a:p>
        </p:txBody>
      </p:sp>
      <p:sp>
        <p:nvSpPr>
          <p:cNvPr id="15" name="TextBox 14">
            <a:extLst>
              <a:ext uri="{FF2B5EF4-FFF2-40B4-BE49-F238E27FC236}">
                <a16:creationId xmlns:a16="http://schemas.microsoft.com/office/drawing/2014/main" id="{EE40383A-23F7-46AF-89CE-6A76153DBEF4}"/>
              </a:ext>
            </a:extLst>
          </p:cNvPr>
          <p:cNvSpPr txBox="1"/>
          <p:nvPr/>
        </p:nvSpPr>
        <p:spPr>
          <a:xfrm>
            <a:off x="6777983" y="1218942"/>
            <a:ext cx="886781" cy="307777"/>
          </a:xfrm>
          <a:prstGeom prst="rect">
            <a:avLst/>
          </a:prstGeom>
          <a:noFill/>
        </p:spPr>
        <p:txBody>
          <a:bodyPr wrap="none" rtlCol="0">
            <a:spAutoFit/>
          </a:bodyPr>
          <a:lstStyle/>
          <a:p>
            <a:r>
              <a:rPr lang="en-GB" b="1" dirty="0">
                <a:solidFill>
                  <a:srgbClr val="0070C0"/>
                </a:solidFill>
                <a:latin typeface="Calibri" panose="020F0502020204030204" pitchFamily="34" charset="0"/>
                <a:cs typeface="Calibri" panose="020F0502020204030204" pitchFamily="34" charset="0"/>
              </a:rPr>
              <a:t>In the lab</a:t>
            </a:r>
          </a:p>
        </p:txBody>
      </p:sp>
      <p:sp>
        <p:nvSpPr>
          <p:cNvPr id="18" name="TextBox 17">
            <a:extLst>
              <a:ext uri="{FF2B5EF4-FFF2-40B4-BE49-F238E27FC236}">
                <a16:creationId xmlns:a16="http://schemas.microsoft.com/office/drawing/2014/main" id="{F947ED92-D813-4B26-8CFE-156D7F6C36E4}"/>
              </a:ext>
            </a:extLst>
          </p:cNvPr>
          <p:cNvSpPr txBox="1"/>
          <p:nvPr/>
        </p:nvSpPr>
        <p:spPr>
          <a:xfrm>
            <a:off x="1885342" y="2403269"/>
            <a:ext cx="3414476"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long did the child spend looking? </a:t>
            </a:r>
          </a:p>
        </p:txBody>
      </p:sp>
      <p:sp>
        <p:nvSpPr>
          <p:cNvPr id="20" name="TextBox 19">
            <a:extLst>
              <a:ext uri="{FF2B5EF4-FFF2-40B4-BE49-F238E27FC236}">
                <a16:creationId xmlns:a16="http://schemas.microsoft.com/office/drawing/2014/main" id="{94E8BB8A-56BD-4837-8FE3-E130A2EB8370}"/>
              </a:ext>
            </a:extLst>
          </p:cNvPr>
          <p:cNvSpPr txBox="1"/>
          <p:nvPr/>
        </p:nvSpPr>
        <p:spPr>
          <a:xfrm>
            <a:off x="5410847" y="2403268"/>
            <a:ext cx="3621052"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many mice do you look at? </a:t>
            </a:r>
            <a:r>
              <a:rPr lang="en-GB" b="1" dirty="0">
                <a:solidFill>
                  <a:srgbClr val="002060"/>
                </a:solidFill>
                <a:latin typeface="Calibri" panose="020F0502020204030204" pitchFamily="34" charset="0"/>
                <a:cs typeface="Calibri" panose="020F0502020204030204" pitchFamily="34" charset="0"/>
              </a:rPr>
              <a:t>Sample size</a:t>
            </a:r>
          </a:p>
        </p:txBody>
      </p:sp>
      <p:pic>
        <p:nvPicPr>
          <p:cNvPr id="21" name="Picture 2">
            <a:extLst>
              <a:ext uri="{FF2B5EF4-FFF2-40B4-BE49-F238E27FC236}">
                <a16:creationId xmlns:a16="http://schemas.microsoft.com/office/drawing/2014/main" id="{02C3CC36-5F2C-428E-A1FD-CDF18C1863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9341" y="2718772"/>
            <a:ext cx="467174" cy="46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a:extLst>
              <a:ext uri="{FF2B5EF4-FFF2-40B4-BE49-F238E27FC236}">
                <a16:creationId xmlns:a16="http://schemas.microsoft.com/office/drawing/2014/main" id="{ED126AB8-7C19-4E13-A184-353AE3EC2804}"/>
              </a:ext>
            </a:extLst>
          </p:cNvPr>
          <p:cNvGrpSpPr/>
          <p:nvPr/>
        </p:nvGrpSpPr>
        <p:grpSpPr>
          <a:xfrm>
            <a:off x="6188291" y="2758450"/>
            <a:ext cx="740535" cy="377564"/>
            <a:chOff x="4536080" y="3058981"/>
            <a:chExt cx="1584008" cy="831543"/>
          </a:xfrm>
        </p:grpSpPr>
        <p:pic>
          <p:nvPicPr>
            <p:cNvPr id="24" name="Picture 2">
              <a:extLst>
                <a:ext uri="{FF2B5EF4-FFF2-40B4-BE49-F238E27FC236}">
                  <a16:creationId xmlns:a16="http://schemas.microsoft.com/office/drawing/2014/main" id="{9695D214-4979-4CD5-8A0F-6395CB3D9E0C}"/>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364088" y="307023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9EE1D06A-9F11-4DBD-BEB9-176871ED485A}"/>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932040" y="3058981"/>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a:extLst>
                <a:ext uri="{FF2B5EF4-FFF2-40B4-BE49-F238E27FC236}">
                  <a16:creationId xmlns:a16="http://schemas.microsoft.com/office/drawing/2014/main" id="{F23BE227-E2B7-4959-AB7E-DD8522815280}"/>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536080" y="3070765"/>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7" name="Group 26">
            <a:extLst>
              <a:ext uri="{FF2B5EF4-FFF2-40B4-BE49-F238E27FC236}">
                <a16:creationId xmlns:a16="http://schemas.microsoft.com/office/drawing/2014/main" id="{BF249075-3C1F-4938-AF9F-B3C39742C31F}"/>
              </a:ext>
            </a:extLst>
          </p:cNvPr>
          <p:cNvGrpSpPr/>
          <p:nvPr/>
        </p:nvGrpSpPr>
        <p:grpSpPr>
          <a:xfrm>
            <a:off x="6982515" y="2752876"/>
            <a:ext cx="789112" cy="378142"/>
            <a:chOff x="6808437" y="3060132"/>
            <a:chExt cx="1687915" cy="832815"/>
          </a:xfrm>
        </p:grpSpPr>
        <p:pic>
          <p:nvPicPr>
            <p:cNvPr id="28" name="Picture 2">
              <a:extLst>
                <a:ext uri="{FF2B5EF4-FFF2-40B4-BE49-F238E27FC236}">
                  <a16:creationId xmlns:a16="http://schemas.microsoft.com/office/drawing/2014/main" id="{377331D9-964D-4CD8-9EE7-17B2EBA2458A}"/>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7740352" y="307318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extLst>
                <a:ext uri="{FF2B5EF4-FFF2-40B4-BE49-F238E27FC236}">
                  <a16:creationId xmlns:a16="http://schemas.microsoft.com/office/drawing/2014/main" id="{7229018E-7F91-4825-8285-7776C873C536}"/>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7272384" y="3068960"/>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a:extLst>
                <a:ext uri="{FF2B5EF4-FFF2-40B4-BE49-F238E27FC236}">
                  <a16:creationId xmlns:a16="http://schemas.microsoft.com/office/drawing/2014/main" id="{937871FD-8B6D-4C47-ACAF-E5108613EF3F}"/>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6808437" y="3060132"/>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a:extLst>
              <a:ext uri="{FF2B5EF4-FFF2-40B4-BE49-F238E27FC236}">
                <a16:creationId xmlns:a16="http://schemas.microsoft.com/office/drawing/2014/main" id="{4F7E29F9-5B27-4CBA-A014-A3E53A4B332A}"/>
              </a:ext>
            </a:extLst>
          </p:cNvPr>
          <p:cNvSpPr txBox="1"/>
          <p:nvPr/>
        </p:nvSpPr>
        <p:spPr>
          <a:xfrm>
            <a:off x="1885342" y="3193672"/>
            <a:ext cx="3414476"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big is the tool? </a:t>
            </a:r>
          </a:p>
        </p:txBody>
      </p:sp>
      <p:sp>
        <p:nvSpPr>
          <p:cNvPr id="33" name="TextBox 32">
            <a:extLst>
              <a:ext uri="{FF2B5EF4-FFF2-40B4-BE49-F238E27FC236}">
                <a16:creationId xmlns:a16="http://schemas.microsoft.com/office/drawing/2014/main" id="{A9D0D8A5-7A43-41D9-9451-7727F58AF101}"/>
              </a:ext>
            </a:extLst>
          </p:cNvPr>
          <p:cNvSpPr txBox="1"/>
          <p:nvPr/>
        </p:nvSpPr>
        <p:spPr>
          <a:xfrm>
            <a:off x="5413691" y="3193671"/>
            <a:ext cx="3618208"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big is the difference? </a:t>
            </a:r>
            <a:r>
              <a:rPr lang="en-GB" b="1" dirty="0">
                <a:solidFill>
                  <a:srgbClr val="002060"/>
                </a:solidFill>
                <a:latin typeface="Calibri" panose="020F0502020204030204" pitchFamily="34" charset="0"/>
                <a:cs typeface="Calibri" panose="020F0502020204030204" pitchFamily="34" charset="0"/>
              </a:rPr>
              <a:t>The absolute effect</a:t>
            </a:r>
          </a:p>
        </p:txBody>
      </p:sp>
      <p:pic>
        <p:nvPicPr>
          <p:cNvPr id="34" name="Picture 7">
            <a:extLst>
              <a:ext uri="{FF2B5EF4-FFF2-40B4-BE49-F238E27FC236}">
                <a16:creationId xmlns:a16="http://schemas.microsoft.com/office/drawing/2014/main" id="{51C19E92-5364-4AEC-A4F4-A6242DB31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9950" y="3512693"/>
            <a:ext cx="933689" cy="492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a:extLst>
              <a:ext uri="{FF2B5EF4-FFF2-40B4-BE49-F238E27FC236}">
                <a16:creationId xmlns:a16="http://schemas.microsoft.com/office/drawing/2014/main" id="{9603F193-6916-4113-AA1E-2FC62417BB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857604" y="3681538"/>
            <a:ext cx="229089" cy="18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a:extLst>
              <a:ext uri="{FF2B5EF4-FFF2-40B4-BE49-F238E27FC236}">
                <a16:creationId xmlns:a16="http://schemas.microsoft.com/office/drawing/2014/main" id="{7A0A29E9-80DC-41AE-A255-4FEEC95701DF}"/>
              </a:ext>
            </a:extLst>
          </p:cNvPr>
          <p:cNvSpPr txBox="1"/>
          <p:nvPr/>
        </p:nvSpPr>
        <p:spPr>
          <a:xfrm>
            <a:off x="3457512" y="3584775"/>
            <a:ext cx="352982" cy="323165"/>
          </a:xfrm>
          <a:prstGeom prst="rect">
            <a:avLst/>
          </a:prstGeom>
          <a:noFill/>
        </p:spPr>
        <p:txBody>
          <a:bodyPr wrap="none" rtlCol="0">
            <a:spAutoFit/>
          </a:bodyPr>
          <a:lstStyle/>
          <a:p>
            <a:r>
              <a:rPr lang="en-GB" sz="1500" dirty="0">
                <a:latin typeface="Calibri" panose="020F0502020204030204" pitchFamily="34" charset="0"/>
                <a:cs typeface="Calibri" panose="020F0502020204030204" pitchFamily="34" charset="0"/>
              </a:rPr>
              <a:t>or</a:t>
            </a:r>
          </a:p>
        </p:txBody>
      </p:sp>
      <p:pic>
        <p:nvPicPr>
          <p:cNvPr id="7" name="Picture 6">
            <a:extLst>
              <a:ext uri="{FF2B5EF4-FFF2-40B4-BE49-F238E27FC236}">
                <a16:creationId xmlns:a16="http://schemas.microsoft.com/office/drawing/2014/main" id="{39989DEF-C6EB-4F44-9327-6B98E1F2EF5A}"/>
              </a:ext>
            </a:extLst>
          </p:cNvPr>
          <p:cNvPicPr>
            <a:picLocks noChangeAspect="1"/>
          </p:cNvPicPr>
          <p:nvPr/>
        </p:nvPicPr>
        <p:blipFill>
          <a:blip r:embed="rId7"/>
          <a:stretch>
            <a:fillRect/>
          </a:stretch>
        </p:blipFill>
        <p:spPr>
          <a:xfrm>
            <a:off x="6763035" y="3507887"/>
            <a:ext cx="919521" cy="660169"/>
          </a:xfrm>
          <a:prstGeom prst="rect">
            <a:avLst/>
          </a:prstGeom>
        </p:spPr>
      </p:pic>
      <p:sp>
        <p:nvSpPr>
          <p:cNvPr id="47" name="TextBox 46">
            <a:extLst>
              <a:ext uri="{FF2B5EF4-FFF2-40B4-BE49-F238E27FC236}">
                <a16:creationId xmlns:a16="http://schemas.microsoft.com/office/drawing/2014/main" id="{F19A51FB-1FE2-4CB9-92CE-0FBDD9E81F57}"/>
              </a:ext>
            </a:extLst>
          </p:cNvPr>
          <p:cNvSpPr txBox="1"/>
          <p:nvPr/>
        </p:nvSpPr>
        <p:spPr>
          <a:xfrm>
            <a:off x="1919032" y="4005222"/>
            <a:ext cx="3414476"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messy is the basement? </a:t>
            </a:r>
          </a:p>
        </p:txBody>
      </p:sp>
      <p:sp>
        <p:nvSpPr>
          <p:cNvPr id="48" name="TextBox 47">
            <a:extLst>
              <a:ext uri="{FF2B5EF4-FFF2-40B4-BE49-F238E27FC236}">
                <a16:creationId xmlns:a16="http://schemas.microsoft.com/office/drawing/2014/main" id="{C66D268D-7580-45CD-9848-8BE3F68A14EE}"/>
              </a:ext>
            </a:extLst>
          </p:cNvPr>
          <p:cNvSpPr txBox="1"/>
          <p:nvPr/>
        </p:nvSpPr>
        <p:spPr>
          <a:xfrm>
            <a:off x="5410846" y="4005221"/>
            <a:ext cx="3618207"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messy the data are? </a:t>
            </a:r>
            <a:r>
              <a:rPr lang="en-GB" b="1" dirty="0">
                <a:solidFill>
                  <a:srgbClr val="002060"/>
                </a:solidFill>
                <a:latin typeface="Calibri" panose="020F0502020204030204" pitchFamily="34" charset="0"/>
                <a:cs typeface="Calibri" panose="020F0502020204030204" pitchFamily="34" charset="0"/>
              </a:rPr>
              <a:t>Variability</a:t>
            </a:r>
            <a:r>
              <a:rPr lang="en-GB" dirty="0">
                <a:solidFill>
                  <a:srgbClr val="002060"/>
                </a:solidFill>
                <a:latin typeface="Calibri" panose="020F0502020204030204" pitchFamily="34" charset="0"/>
                <a:cs typeface="Calibri" panose="020F0502020204030204" pitchFamily="34" charset="0"/>
              </a:rPr>
              <a:t> </a:t>
            </a:r>
          </a:p>
        </p:txBody>
      </p:sp>
      <p:pic>
        <p:nvPicPr>
          <p:cNvPr id="49" name="Picture 5">
            <a:extLst>
              <a:ext uri="{FF2B5EF4-FFF2-40B4-BE49-F238E27FC236}">
                <a16:creationId xmlns:a16="http://schemas.microsoft.com/office/drawing/2014/main" id="{BEFDAD1F-5518-46C7-B1A1-43BEEB9D49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9497" y="4363481"/>
            <a:ext cx="754142" cy="60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
            <a:extLst>
              <a:ext uri="{FF2B5EF4-FFF2-40B4-BE49-F238E27FC236}">
                <a16:creationId xmlns:a16="http://schemas.microsoft.com/office/drawing/2014/main" id="{4FA17718-5E82-490E-A1CB-4294D323C38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44278" y="4390991"/>
            <a:ext cx="627722" cy="5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a:extLst>
              <a:ext uri="{FF2B5EF4-FFF2-40B4-BE49-F238E27FC236}">
                <a16:creationId xmlns:a16="http://schemas.microsoft.com/office/drawing/2014/main" id="{B8C8A2A8-D3EE-4AF6-8F2B-5AD0976196F5}"/>
              </a:ext>
            </a:extLst>
          </p:cNvPr>
          <p:cNvSpPr txBox="1"/>
          <p:nvPr/>
        </p:nvSpPr>
        <p:spPr>
          <a:xfrm>
            <a:off x="3449214" y="4478951"/>
            <a:ext cx="352982" cy="323165"/>
          </a:xfrm>
          <a:prstGeom prst="rect">
            <a:avLst/>
          </a:prstGeom>
          <a:noFill/>
        </p:spPr>
        <p:txBody>
          <a:bodyPr wrap="none" rtlCol="0">
            <a:spAutoFit/>
          </a:bodyPr>
          <a:lstStyle/>
          <a:p>
            <a:r>
              <a:rPr lang="en-GB" sz="1500" dirty="0">
                <a:latin typeface="Calibri" panose="020F0502020204030204" pitchFamily="34" charset="0"/>
                <a:cs typeface="Calibri" panose="020F0502020204030204" pitchFamily="34" charset="0"/>
              </a:rPr>
              <a:t>or</a:t>
            </a:r>
          </a:p>
        </p:txBody>
      </p:sp>
      <p:grpSp>
        <p:nvGrpSpPr>
          <p:cNvPr id="52" name="Group 51">
            <a:extLst>
              <a:ext uri="{FF2B5EF4-FFF2-40B4-BE49-F238E27FC236}">
                <a16:creationId xmlns:a16="http://schemas.microsoft.com/office/drawing/2014/main" id="{07D76A16-448C-446B-AF7D-7D22792AD8F0}"/>
              </a:ext>
            </a:extLst>
          </p:cNvPr>
          <p:cNvGrpSpPr/>
          <p:nvPr/>
        </p:nvGrpSpPr>
        <p:grpSpPr>
          <a:xfrm>
            <a:off x="6443174" y="4351495"/>
            <a:ext cx="1734912" cy="671266"/>
            <a:chOff x="5298136" y="5661248"/>
            <a:chExt cx="2724192" cy="1129959"/>
          </a:xfrm>
        </p:grpSpPr>
        <p:pic>
          <p:nvPicPr>
            <p:cNvPr id="53" name="Picture 2">
              <a:extLst>
                <a:ext uri="{FF2B5EF4-FFF2-40B4-BE49-F238E27FC236}">
                  <a16:creationId xmlns:a16="http://schemas.microsoft.com/office/drawing/2014/main" id="{BB3A8283-686A-4583-943C-544D3F412755}"/>
                </a:ext>
              </a:extLst>
            </p:cNvPr>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7574352" y="6237352"/>
              <a:ext cx="332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a:extLst>
                <a:ext uri="{FF2B5EF4-FFF2-40B4-BE49-F238E27FC236}">
                  <a16:creationId xmlns:a16="http://schemas.microsoft.com/office/drawing/2014/main" id="{F1953A04-9A42-4609-BFB3-CFCC34F6780F}"/>
                </a:ext>
              </a:extLst>
            </p:cNvPr>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7524328" y="5661248"/>
              <a:ext cx="498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a:extLst>
                <a:ext uri="{FF2B5EF4-FFF2-40B4-BE49-F238E27FC236}">
                  <a16:creationId xmlns:a16="http://schemas.microsoft.com/office/drawing/2014/main" id="{25240CD0-FE09-488D-9727-8787DB9C4BD4}"/>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6912344" y="566124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a:extLst>
                <a:ext uri="{FF2B5EF4-FFF2-40B4-BE49-F238E27FC236}">
                  <a16:creationId xmlns:a16="http://schemas.microsoft.com/office/drawing/2014/main" id="{5E781947-8396-4CF0-8AF8-18ED15E8917A}"/>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688040" y="597144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a:extLst>
                <a:ext uri="{FF2B5EF4-FFF2-40B4-BE49-F238E27FC236}">
                  <a16:creationId xmlns:a16="http://schemas.microsoft.com/office/drawing/2014/main" id="{19F9C080-BD33-4F51-B644-BF2DB7F67F8B}"/>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652120" y="5733256"/>
              <a:ext cx="332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a:extLst>
                <a:ext uri="{FF2B5EF4-FFF2-40B4-BE49-F238E27FC236}">
                  <a16:creationId xmlns:a16="http://schemas.microsoft.com/office/drawing/2014/main" id="{97C0EB6B-ACF9-40B1-90A2-625B24039203}"/>
                </a:ext>
              </a:extLst>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298136" y="5985344"/>
              <a:ext cx="498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a:extLst>
              <a:ext uri="{FF2B5EF4-FFF2-40B4-BE49-F238E27FC236}">
                <a16:creationId xmlns:a16="http://schemas.microsoft.com/office/drawing/2014/main" id="{7F61B351-BC2E-4ACB-BE03-0E35C787322E}"/>
              </a:ext>
            </a:extLst>
          </p:cNvPr>
          <p:cNvSpPr/>
          <p:nvPr/>
        </p:nvSpPr>
        <p:spPr>
          <a:xfrm>
            <a:off x="3029031" y="50841"/>
            <a:ext cx="4488729" cy="523220"/>
          </a:xfrm>
          <a:prstGeom prst="rect">
            <a:avLst/>
          </a:prstGeom>
        </p:spPr>
        <p:txBody>
          <a:bodyPr wrap="none">
            <a:spAutoFit/>
          </a:bodyPr>
          <a:lstStyle/>
          <a:p>
            <a:r>
              <a:rPr lang="en-GB" sz="2800" b="1" u="sng" dirty="0">
                <a:solidFill>
                  <a:srgbClr val="0070C0"/>
                </a:solidFill>
                <a:latin typeface="Calibri" panose="020F0502020204030204" pitchFamily="34" charset="0"/>
                <a:cs typeface="Calibri" panose="020F0502020204030204" pitchFamily="34" charset="0"/>
              </a:rPr>
              <a:t>Statistical power: an analogy</a:t>
            </a:r>
          </a:p>
        </p:txBody>
      </p:sp>
    </p:spTree>
    <p:extLst>
      <p:ext uri="{BB962C8B-B14F-4D97-AF65-F5344CB8AC3E}">
        <p14:creationId xmlns:p14="http://schemas.microsoft.com/office/powerpoint/2010/main" val="35149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2" grpId="0"/>
      <p:bldP spid="15" grpId="0"/>
      <p:bldP spid="18" grpId="0" animBg="1"/>
      <p:bldP spid="20" grpId="0" animBg="1"/>
      <p:bldP spid="32" grpId="0" animBg="1"/>
      <p:bldP spid="33" grpId="0" animBg="1"/>
      <p:bldP spid="36" grpId="0"/>
      <p:bldP spid="47" grpId="0" animBg="1"/>
      <p:bldP spid="48" grpId="0" animBg="1"/>
      <p:bldP spid="5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BBE278-CE44-4780-BA7D-2B1CA7FA6D25}"/>
              </a:ext>
            </a:extLst>
          </p:cNvPr>
          <p:cNvSpPr txBox="1"/>
          <p:nvPr/>
        </p:nvSpPr>
        <p:spPr>
          <a:xfrm>
            <a:off x="5413951" y="1348218"/>
            <a:ext cx="3621052" cy="738664"/>
          </a:xfrm>
          <a:prstGeom prst="rect">
            <a:avLst/>
          </a:prstGeom>
          <a:solidFill>
            <a:schemeClr val="accent1">
              <a:lumMod val="20000"/>
              <a:lumOff val="80000"/>
            </a:schemeClr>
          </a:solidFill>
          <a:ln w="19050">
            <a:noFill/>
          </a:ln>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“If there is a difference between 2 conditions, what are the chances that your experiment will pick it up (p&lt;0.05)?”</a:t>
            </a:r>
          </a:p>
        </p:txBody>
      </p:sp>
      <p:sp>
        <p:nvSpPr>
          <p:cNvPr id="13" name="TextBox 12">
            <a:extLst>
              <a:ext uri="{FF2B5EF4-FFF2-40B4-BE49-F238E27FC236}">
                <a16:creationId xmlns:a16="http://schemas.microsoft.com/office/drawing/2014/main" id="{54579E54-4251-44B5-868D-E07A6FA2897B}"/>
              </a:ext>
            </a:extLst>
          </p:cNvPr>
          <p:cNvSpPr txBox="1"/>
          <p:nvPr/>
        </p:nvSpPr>
        <p:spPr>
          <a:xfrm>
            <a:off x="5413951" y="2228272"/>
            <a:ext cx="3621052"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many mice do you look at? </a:t>
            </a:r>
            <a:r>
              <a:rPr lang="en-GB" b="1" dirty="0">
                <a:solidFill>
                  <a:srgbClr val="002060"/>
                </a:solidFill>
                <a:latin typeface="Calibri" panose="020F0502020204030204" pitchFamily="34" charset="0"/>
                <a:cs typeface="Calibri" panose="020F0502020204030204" pitchFamily="34" charset="0"/>
              </a:rPr>
              <a:t>Sample size</a:t>
            </a:r>
          </a:p>
        </p:txBody>
      </p:sp>
      <p:grpSp>
        <p:nvGrpSpPr>
          <p:cNvPr id="14" name="Group 13">
            <a:extLst>
              <a:ext uri="{FF2B5EF4-FFF2-40B4-BE49-F238E27FC236}">
                <a16:creationId xmlns:a16="http://schemas.microsoft.com/office/drawing/2014/main" id="{7315206A-42F5-4442-A7B1-E803852FBA7C}"/>
              </a:ext>
            </a:extLst>
          </p:cNvPr>
          <p:cNvGrpSpPr/>
          <p:nvPr/>
        </p:nvGrpSpPr>
        <p:grpSpPr>
          <a:xfrm>
            <a:off x="6191395" y="2583454"/>
            <a:ext cx="740535" cy="377564"/>
            <a:chOff x="4536080" y="3058981"/>
            <a:chExt cx="1584008" cy="831543"/>
          </a:xfrm>
        </p:grpSpPr>
        <p:pic>
          <p:nvPicPr>
            <p:cNvPr id="15" name="Picture 2">
              <a:extLst>
                <a:ext uri="{FF2B5EF4-FFF2-40B4-BE49-F238E27FC236}">
                  <a16:creationId xmlns:a16="http://schemas.microsoft.com/office/drawing/2014/main" id="{D079675B-B08F-4337-9764-FF62C2C2CEF2}"/>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364088" y="307023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EEE5B877-2038-428F-8B9A-85D37BE13E96}"/>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932040" y="3058981"/>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6E17DDCB-5183-490F-8971-D1F05B3C16B1}"/>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536080" y="3070765"/>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 17">
            <a:extLst>
              <a:ext uri="{FF2B5EF4-FFF2-40B4-BE49-F238E27FC236}">
                <a16:creationId xmlns:a16="http://schemas.microsoft.com/office/drawing/2014/main" id="{3EA9B822-CD25-4D7A-BCE0-F70D266BF911}"/>
              </a:ext>
            </a:extLst>
          </p:cNvPr>
          <p:cNvGrpSpPr/>
          <p:nvPr/>
        </p:nvGrpSpPr>
        <p:grpSpPr>
          <a:xfrm>
            <a:off x="6985619" y="2577880"/>
            <a:ext cx="789112" cy="378142"/>
            <a:chOff x="6808437" y="3060132"/>
            <a:chExt cx="1687915" cy="832815"/>
          </a:xfrm>
        </p:grpSpPr>
        <p:pic>
          <p:nvPicPr>
            <p:cNvPr id="19" name="Picture 2">
              <a:extLst>
                <a:ext uri="{FF2B5EF4-FFF2-40B4-BE49-F238E27FC236}">
                  <a16:creationId xmlns:a16="http://schemas.microsoft.com/office/drawing/2014/main" id="{E2123BEB-92E3-4DB4-AA60-58357C419C0D}"/>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7740352" y="307318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a:extLst>
                <a:ext uri="{FF2B5EF4-FFF2-40B4-BE49-F238E27FC236}">
                  <a16:creationId xmlns:a16="http://schemas.microsoft.com/office/drawing/2014/main" id="{FCB869F9-F63C-4374-94B8-09D329AC37B6}"/>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7272384" y="3068960"/>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a16="http://schemas.microsoft.com/office/drawing/2014/main" id="{C398F89E-F69A-4E8D-B00D-4174B8335200}"/>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808437" y="3060132"/>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a:extLst>
              <a:ext uri="{FF2B5EF4-FFF2-40B4-BE49-F238E27FC236}">
                <a16:creationId xmlns:a16="http://schemas.microsoft.com/office/drawing/2014/main" id="{123FFB8C-4493-4C1E-A0AA-240BC26157CF}"/>
              </a:ext>
            </a:extLst>
          </p:cNvPr>
          <p:cNvSpPr txBox="1"/>
          <p:nvPr/>
        </p:nvSpPr>
        <p:spPr>
          <a:xfrm>
            <a:off x="5416795" y="3018675"/>
            <a:ext cx="3618208" cy="307777"/>
          </a:xfrm>
          <a:prstGeom prst="rect">
            <a:avLst/>
          </a:prstGeom>
          <a:solidFill>
            <a:schemeClr val="accent4">
              <a:lumMod val="40000"/>
              <a:lumOff val="60000"/>
              <a:alpha val="74902"/>
            </a:schemeClr>
          </a:solidFill>
          <a:ln w="19050">
            <a:noFill/>
          </a:ln>
        </p:spPr>
        <p:txBody>
          <a:bodyPr wrap="square" rtlCol="0">
            <a:spAutoFit/>
          </a:bodyPr>
          <a:lstStyle/>
          <a:p>
            <a:pPr algn="ctr"/>
            <a:r>
              <a:rPr lang="en-GB" dirty="0">
                <a:solidFill>
                  <a:srgbClr val="C00000"/>
                </a:solidFill>
                <a:latin typeface="Calibri" panose="020F0502020204030204" pitchFamily="34" charset="0"/>
                <a:cs typeface="Calibri" panose="020F0502020204030204" pitchFamily="34" charset="0"/>
              </a:rPr>
              <a:t> How big is the difference? </a:t>
            </a:r>
            <a:r>
              <a:rPr lang="en-GB" b="1" dirty="0">
                <a:solidFill>
                  <a:srgbClr val="C00000"/>
                </a:solidFill>
                <a:latin typeface="Calibri" panose="020F0502020204030204" pitchFamily="34" charset="0"/>
                <a:cs typeface="Calibri" panose="020F0502020204030204" pitchFamily="34" charset="0"/>
              </a:rPr>
              <a:t>The absolute effect</a:t>
            </a:r>
          </a:p>
        </p:txBody>
      </p:sp>
      <p:pic>
        <p:nvPicPr>
          <p:cNvPr id="23" name="Picture 22">
            <a:extLst>
              <a:ext uri="{FF2B5EF4-FFF2-40B4-BE49-F238E27FC236}">
                <a16:creationId xmlns:a16="http://schemas.microsoft.com/office/drawing/2014/main" id="{8C0F32C8-BECF-4A5A-9C9A-5D422DBED566}"/>
              </a:ext>
            </a:extLst>
          </p:cNvPr>
          <p:cNvPicPr>
            <a:picLocks noChangeAspect="1"/>
          </p:cNvPicPr>
          <p:nvPr/>
        </p:nvPicPr>
        <p:blipFill>
          <a:blip r:embed="rId4"/>
          <a:stretch>
            <a:fillRect/>
          </a:stretch>
        </p:blipFill>
        <p:spPr>
          <a:xfrm>
            <a:off x="6766139" y="3332891"/>
            <a:ext cx="919521" cy="660169"/>
          </a:xfrm>
          <a:prstGeom prst="rect">
            <a:avLst/>
          </a:prstGeom>
        </p:spPr>
      </p:pic>
      <p:sp>
        <p:nvSpPr>
          <p:cNvPr id="24" name="TextBox 23">
            <a:extLst>
              <a:ext uri="{FF2B5EF4-FFF2-40B4-BE49-F238E27FC236}">
                <a16:creationId xmlns:a16="http://schemas.microsoft.com/office/drawing/2014/main" id="{6550216A-2247-4BD1-8869-CBF0CE81F743}"/>
              </a:ext>
            </a:extLst>
          </p:cNvPr>
          <p:cNvSpPr txBox="1"/>
          <p:nvPr/>
        </p:nvSpPr>
        <p:spPr>
          <a:xfrm>
            <a:off x="5413950" y="3830225"/>
            <a:ext cx="3618207" cy="307777"/>
          </a:xfrm>
          <a:prstGeom prst="rect">
            <a:avLst/>
          </a:prstGeom>
          <a:solidFill>
            <a:schemeClr val="accent4">
              <a:lumMod val="40000"/>
              <a:lumOff val="60000"/>
              <a:alpha val="74902"/>
            </a:schemeClr>
          </a:solidFill>
          <a:ln w="19050">
            <a:noFill/>
          </a:ln>
        </p:spPr>
        <p:txBody>
          <a:bodyPr wrap="square" rtlCol="0">
            <a:spAutoFit/>
          </a:bodyPr>
          <a:lstStyle/>
          <a:p>
            <a:pPr algn="ctr"/>
            <a:r>
              <a:rPr lang="en-GB" dirty="0">
                <a:solidFill>
                  <a:srgbClr val="C00000"/>
                </a:solidFill>
                <a:latin typeface="Calibri" panose="020F0502020204030204" pitchFamily="34" charset="0"/>
                <a:cs typeface="Calibri" panose="020F0502020204030204" pitchFamily="34" charset="0"/>
              </a:rPr>
              <a:t> How messy the data are? </a:t>
            </a:r>
            <a:r>
              <a:rPr lang="en-GB" b="1" dirty="0">
                <a:solidFill>
                  <a:srgbClr val="C00000"/>
                </a:solidFill>
                <a:latin typeface="Calibri" panose="020F0502020204030204" pitchFamily="34" charset="0"/>
                <a:cs typeface="Calibri" panose="020F0502020204030204" pitchFamily="34" charset="0"/>
              </a:rPr>
              <a:t>Variability</a:t>
            </a:r>
            <a:r>
              <a:rPr lang="en-GB" dirty="0">
                <a:solidFill>
                  <a:srgbClr val="C00000"/>
                </a:solidFill>
                <a:latin typeface="Calibri" panose="020F0502020204030204" pitchFamily="34" charset="0"/>
                <a:cs typeface="Calibri" panose="020F0502020204030204" pitchFamily="34" charset="0"/>
              </a:rPr>
              <a:t> </a:t>
            </a:r>
          </a:p>
        </p:txBody>
      </p:sp>
      <p:grpSp>
        <p:nvGrpSpPr>
          <p:cNvPr id="25" name="Group 24">
            <a:extLst>
              <a:ext uri="{FF2B5EF4-FFF2-40B4-BE49-F238E27FC236}">
                <a16:creationId xmlns:a16="http://schemas.microsoft.com/office/drawing/2014/main" id="{88AC5856-6950-4EDF-AD99-5E9E52460F1A}"/>
              </a:ext>
            </a:extLst>
          </p:cNvPr>
          <p:cNvGrpSpPr/>
          <p:nvPr/>
        </p:nvGrpSpPr>
        <p:grpSpPr>
          <a:xfrm>
            <a:off x="6446278" y="4176499"/>
            <a:ext cx="1734912" cy="671266"/>
            <a:chOff x="5298136" y="5661248"/>
            <a:chExt cx="2724192" cy="1129959"/>
          </a:xfrm>
        </p:grpSpPr>
        <p:pic>
          <p:nvPicPr>
            <p:cNvPr id="26" name="Picture 2">
              <a:extLst>
                <a:ext uri="{FF2B5EF4-FFF2-40B4-BE49-F238E27FC236}">
                  <a16:creationId xmlns:a16="http://schemas.microsoft.com/office/drawing/2014/main" id="{C5E30088-7F52-44F4-AEEE-EE76CB20CBC6}"/>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7574352" y="6237352"/>
              <a:ext cx="332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a:extLst>
                <a:ext uri="{FF2B5EF4-FFF2-40B4-BE49-F238E27FC236}">
                  <a16:creationId xmlns:a16="http://schemas.microsoft.com/office/drawing/2014/main" id="{0334367D-0B13-4869-BDAA-5EB6432C97DA}"/>
                </a:ext>
              </a:extLst>
            </p:cNvPr>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7524328" y="5661248"/>
              <a:ext cx="498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extLst>
                <a:ext uri="{FF2B5EF4-FFF2-40B4-BE49-F238E27FC236}">
                  <a16:creationId xmlns:a16="http://schemas.microsoft.com/office/drawing/2014/main" id="{648B623F-7BA7-46DA-9B5B-6F23EBBD2D8A}"/>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912344" y="566124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a:extLst>
                <a:ext uri="{FF2B5EF4-FFF2-40B4-BE49-F238E27FC236}">
                  <a16:creationId xmlns:a16="http://schemas.microsoft.com/office/drawing/2014/main" id="{0607ED57-9063-4FC8-98BE-9426A3F9B6B3}"/>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688040" y="597144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extLst>
                <a:ext uri="{FF2B5EF4-FFF2-40B4-BE49-F238E27FC236}">
                  <a16:creationId xmlns:a16="http://schemas.microsoft.com/office/drawing/2014/main" id="{3BD2A950-41B6-416D-BDF3-A1BCCE652C92}"/>
                </a:ext>
              </a:extLst>
            </p:cNvP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652120" y="5733256"/>
              <a:ext cx="332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a:extLst>
                <a:ext uri="{FF2B5EF4-FFF2-40B4-BE49-F238E27FC236}">
                  <a16:creationId xmlns:a16="http://schemas.microsoft.com/office/drawing/2014/main" id="{570469B1-40B7-430E-B82A-DBCB013D499F}"/>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298136" y="5985344"/>
              <a:ext cx="498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a:extLst>
              <a:ext uri="{FF2B5EF4-FFF2-40B4-BE49-F238E27FC236}">
                <a16:creationId xmlns:a16="http://schemas.microsoft.com/office/drawing/2014/main" id="{04DC7854-9FFD-4E4D-B160-2DE4F13EF80E}"/>
              </a:ext>
            </a:extLst>
          </p:cNvPr>
          <p:cNvSpPr txBox="1"/>
          <p:nvPr/>
        </p:nvSpPr>
        <p:spPr>
          <a:xfrm>
            <a:off x="3372107" y="3406710"/>
            <a:ext cx="1571264" cy="307777"/>
          </a:xfrm>
          <a:prstGeom prst="rect">
            <a:avLst/>
          </a:prstGeom>
          <a:solidFill>
            <a:schemeClr val="accent4">
              <a:lumMod val="20000"/>
              <a:lumOff val="80000"/>
            </a:schemeClr>
          </a:solidFill>
        </p:spPr>
        <p:txBody>
          <a:bodyPr wrap="none" rtlCol="0">
            <a:spAutoFit/>
          </a:bodyPr>
          <a:lstStyle/>
          <a:p>
            <a:r>
              <a:rPr lang="en-GB" b="1" dirty="0">
                <a:solidFill>
                  <a:srgbClr val="C00000"/>
                </a:solidFill>
                <a:latin typeface="Calibri" panose="020F0502020204030204" pitchFamily="34" charset="0"/>
                <a:cs typeface="Calibri" panose="020F0502020204030204" pitchFamily="34" charset="0"/>
              </a:rPr>
              <a:t>Little to no control</a:t>
            </a:r>
          </a:p>
        </p:txBody>
      </p:sp>
      <p:cxnSp>
        <p:nvCxnSpPr>
          <p:cNvPr id="7" name="Straight Arrow Connector 6">
            <a:extLst>
              <a:ext uri="{FF2B5EF4-FFF2-40B4-BE49-F238E27FC236}">
                <a16:creationId xmlns:a16="http://schemas.microsoft.com/office/drawing/2014/main" id="{BA8ADC33-CA6F-49F3-A913-A1E39DA87397}"/>
              </a:ext>
            </a:extLst>
          </p:cNvPr>
          <p:cNvCxnSpPr>
            <a:stCxn id="2" idx="3"/>
            <a:endCxn id="22" idx="1"/>
          </p:cNvCxnSpPr>
          <p:nvPr/>
        </p:nvCxnSpPr>
        <p:spPr>
          <a:xfrm flipV="1">
            <a:off x="4943371" y="3172564"/>
            <a:ext cx="473424" cy="388035"/>
          </a:xfrm>
          <a:prstGeom prst="straightConnector1">
            <a:avLst/>
          </a:prstGeom>
          <a:ln>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C982AD2-4B9D-4025-ADDE-B55020C0302C}"/>
              </a:ext>
            </a:extLst>
          </p:cNvPr>
          <p:cNvCxnSpPr>
            <a:cxnSpLocks/>
            <a:stCxn id="2" idx="3"/>
            <a:endCxn id="24" idx="1"/>
          </p:cNvCxnSpPr>
          <p:nvPr/>
        </p:nvCxnSpPr>
        <p:spPr>
          <a:xfrm>
            <a:off x="4943371" y="3560599"/>
            <a:ext cx="470579" cy="423515"/>
          </a:xfrm>
          <a:prstGeom prst="straightConnector1">
            <a:avLst/>
          </a:prstGeom>
          <a:ln>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C698454-7C68-4B2E-96F4-1BE4B45B3E14}"/>
              </a:ext>
            </a:extLst>
          </p:cNvPr>
          <p:cNvSpPr txBox="1"/>
          <p:nvPr/>
        </p:nvSpPr>
        <p:spPr>
          <a:xfrm>
            <a:off x="2116250" y="2228271"/>
            <a:ext cx="3096000" cy="324000"/>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Increase </a:t>
            </a:r>
            <a:r>
              <a:rPr lang="en-GB" b="1" dirty="0">
                <a:solidFill>
                  <a:srgbClr val="002060"/>
                </a:solidFill>
                <a:latin typeface="Calibri" panose="020F0502020204030204" pitchFamily="34" charset="0"/>
                <a:cs typeface="Calibri" panose="020F0502020204030204" pitchFamily="34" charset="0"/>
              </a:rPr>
              <a:t>Sample size </a:t>
            </a:r>
            <a:r>
              <a:rPr lang="en-GB" dirty="0">
                <a:solidFill>
                  <a:srgbClr val="002060"/>
                </a:solidFill>
                <a:latin typeface="Calibri" panose="020F0502020204030204" pitchFamily="34" charset="0"/>
                <a:cs typeface="Calibri" panose="020F0502020204030204" pitchFamily="34" charset="0"/>
              </a:rPr>
              <a:t>to increase </a:t>
            </a:r>
            <a:r>
              <a:rPr lang="en-GB" b="1" dirty="0">
                <a:solidFill>
                  <a:srgbClr val="002060"/>
                </a:solidFill>
                <a:latin typeface="Calibri" panose="020F0502020204030204" pitchFamily="34" charset="0"/>
                <a:cs typeface="Calibri" panose="020F0502020204030204" pitchFamily="34" charset="0"/>
              </a:rPr>
              <a:t>Power</a:t>
            </a:r>
          </a:p>
        </p:txBody>
      </p:sp>
      <p:cxnSp>
        <p:nvCxnSpPr>
          <p:cNvPr id="36" name="Straight Arrow Connector 35">
            <a:extLst>
              <a:ext uri="{FF2B5EF4-FFF2-40B4-BE49-F238E27FC236}">
                <a16:creationId xmlns:a16="http://schemas.microsoft.com/office/drawing/2014/main" id="{43485BA6-A548-43B7-A2CC-98E2482B4991}"/>
              </a:ext>
            </a:extLst>
          </p:cNvPr>
          <p:cNvCxnSpPr>
            <a:cxnSpLocks/>
            <a:stCxn id="35" idx="3"/>
            <a:endCxn id="13" idx="1"/>
          </p:cNvCxnSpPr>
          <p:nvPr/>
        </p:nvCxnSpPr>
        <p:spPr>
          <a:xfrm flipV="1">
            <a:off x="5212250" y="2382161"/>
            <a:ext cx="201701" cy="811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60A910B5-B4BD-4036-8537-687E3205B2E7}"/>
              </a:ext>
            </a:extLst>
          </p:cNvPr>
          <p:cNvGrpSpPr/>
          <p:nvPr/>
        </p:nvGrpSpPr>
        <p:grpSpPr>
          <a:xfrm>
            <a:off x="-111958" y="38009"/>
            <a:ext cx="2916000" cy="5079069"/>
            <a:chOff x="-94540" y="38009"/>
            <a:chExt cx="2916000" cy="5079069"/>
          </a:xfrm>
        </p:grpSpPr>
        <p:grpSp>
          <p:nvGrpSpPr>
            <p:cNvPr id="40" name="Group 39">
              <a:extLst>
                <a:ext uri="{FF2B5EF4-FFF2-40B4-BE49-F238E27FC236}">
                  <a16:creationId xmlns:a16="http://schemas.microsoft.com/office/drawing/2014/main" id="{C8FDD2D4-DEF2-4604-B969-0A535AEC5B8D}"/>
                </a:ext>
              </a:extLst>
            </p:cNvPr>
            <p:cNvGrpSpPr/>
            <p:nvPr/>
          </p:nvGrpSpPr>
          <p:grpSpPr>
            <a:xfrm>
              <a:off x="506168" y="1859707"/>
              <a:ext cx="1461212" cy="3257371"/>
              <a:chOff x="500939" y="1847850"/>
              <a:chExt cx="1461212" cy="3257371"/>
            </a:xfrm>
          </p:grpSpPr>
          <p:sp>
            <p:nvSpPr>
              <p:cNvPr id="42" name="Rounded Rectangle 3">
                <a:extLst>
                  <a:ext uri="{FF2B5EF4-FFF2-40B4-BE49-F238E27FC236}">
                    <a16:creationId xmlns:a16="http://schemas.microsoft.com/office/drawing/2014/main" id="{3D3DD357-27C8-400C-BB47-532FAB77CB5B}"/>
                  </a:ext>
                </a:extLst>
              </p:cNvPr>
              <p:cNvSpPr/>
              <p:nvPr/>
            </p:nvSpPr>
            <p:spPr>
              <a:xfrm>
                <a:off x="500939" y="1847850"/>
                <a:ext cx="14040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B31DA143-FDBB-4255-84BE-51E55CCEBF4D}"/>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41" name="Picture 40">
              <a:extLst>
                <a:ext uri="{FF2B5EF4-FFF2-40B4-BE49-F238E27FC236}">
                  <a16:creationId xmlns:a16="http://schemas.microsoft.com/office/drawing/2014/main" id="{BDF72EBD-93EB-4893-A8E4-D0A5FCACE980}"/>
                </a:ext>
              </a:extLst>
            </p:cNvPr>
            <p:cNvPicPr>
              <a:picLocks noChangeAspect="1"/>
            </p:cNvPicPr>
            <p:nvPr/>
          </p:nvPicPr>
          <p:blipFill>
            <a:blip r:embed="rId7"/>
            <a:stretch>
              <a:fillRect/>
            </a:stretch>
          </p:blipFill>
          <p:spPr>
            <a:xfrm>
              <a:off x="-94540" y="38009"/>
              <a:ext cx="2916000" cy="1812989"/>
            </a:xfrm>
            <a:prstGeom prst="rect">
              <a:avLst/>
            </a:prstGeom>
          </p:spPr>
        </p:pic>
      </p:grpSp>
      <p:sp>
        <p:nvSpPr>
          <p:cNvPr id="44" name="TextBox 43">
            <a:extLst>
              <a:ext uri="{FF2B5EF4-FFF2-40B4-BE49-F238E27FC236}">
                <a16:creationId xmlns:a16="http://schemas.microsoft.com/office/drawing/2014/main" id="{936C285E-B8E0-49F6-B82B-1E7C037CA066}"/>
              </a:ext>
            </a:extLst>
          </p:cNvPr>
          <p:cNvSpPr txBox="1"/>
          <p:nvPr/>
        </p:nvSpPr>
        <p:spPr>
          <a:xfrm>
            <a:off x="2966998" y="295735"/>
            <a:ext cx="5516254"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The Importance of Statistical Power</a:t>
            </a:r>
          </a:p>
        </p:txBody>
      </p:sp>
    </p:spTree>
    <p:extLst>
      <p:ext uri="{BB962C8B-B14F-4D97-AF65-F5344CB8AC3E}">
        <p14:creationId xmlns:p14="http://schemas.microsoft.com/office/powerpoint/2010/main" val="257921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A910B5-B4BD-4036-8537-687E3205B2E7}"/>
              </a:ext>
            </a:extLst>
          </p:cNvPr>
          <p:cNvGrpSpPr/>
          <p:nvPr/>
        </p:nvGrpSpPr>
        <p:grpSpPr>
          <a:xfrm>
            <a:off x="-111958" y="38009"/>
            <a:ext cx="2916000" cy="5079069"/>
            <a:chOff x="-94540" y="38009"/>
            <a:chExt cx="2916000" cy="5079069"/>
          </a:xfrm>
        </p:grpSpPr>
        <p:grpSp>
          <p:nvGrpSpPr>
            <p:cNvPr id="40" name="Group 39">
              <a:extLst>
                <a:ext uri="{FF2B5EF4-FFF2-40B4-BE49-F238E27FC236}">
                  <a16:creationId xmlns:a16="http://schemas.microsoft.com/office/drawing/2014/main" id="{C8FDD2D4-DEF2-4604-B969-0A535AEC5B8D}"/>
                </a:ext>
              </a:extLst>
            </p:cNvPr>
            <p:cNvGrpSpPr/>
            <p:nvPr/>
          </p:nvGrpSpPr>
          <p:grpSpPr>
            <a:xfrm>
              <a:off x="506169" y="1859707"/>
              <a:ext cx="1461211" cy="3257371"/>
              <a:chOff x="500940" y="1847850"/>
              <a:chExt cx="1461211" cy="3257371"/>
            </a:xfrm>
          </p:grpSpPr>
          <p:sp>
            <p:nvSpPr>
              <p:cNvPr id="42" name="Rounded Rectangle 3">
                <a:extLst>
                  <a:ext uri="{FF2B5EF4-FFF2-40B4-BE49-F238E27FC236}">
                    <a16:creationId xmlns:a16="http://schemas.microsoft.com/office/drawing/2014/main" id="{3D3DD357-27C8-400C-BB47-532FAB77CB5B}"/>
                  </a:ext>
                </a:extLst>
              </p:cNvPr>
              <p:cNvSpPr/>
              <p:nvPr/>
            </p:nvSpPr>
            <p:spPr>
              <a:xfrm>
                <a:off x="500940" y="1847850"/>
                <a:ext cx="14040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B31DA143-FDBB-4255-84BE-51E55CCEBF4D}"/>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41" name="Picture 40">
              <a:extLst>
                <a:ext uri="{FF2B5EF4-FFF2-40B4-BE49-F238E27FC236}">
                  <a16:creationId xmlns:a16="http://schemas.microsoft.com/office/drawing/2014/main" id="{BDF72EBD-93EB-4893-A8E4-D0A5FCACE980}"/>
                </a:ext>
              </a:extLst>
            </p:cNvPr>
            <p:cNvPicPr>
              <a:picLocks noChangeAspect="1"/>
            </p:cNvPicPr>
            <p:nvPr/>
          </p:nvPicPr>
          <p:blipFill>
            <a:blip r:embed="rId3"/>
            <a:stretch>
              <a:fillRect/>
            </a:stretch>
          </p:blipFill>
          <p:spPr>
            <a:xfrm>
              <a:off x="-94540" y="38009"/>
              <a:ext cx="2916000" cy="1812989"/>
            </a:xfrm>
            <a:prstGeom prst="rect">
              <a:avLst/>
            </a:prstGeom>
          </p:spPr>
        </p:pic>
      </p:grpSp>
      <p:sp>
        <p:nvSpPr>
          <p:cNvPr id="44" name="TextBox 43">
            <a:extLst>
              <a:ext uri="{FF2B5EF4-FFF2-40B4-BE49-F238E27FC236}">
                <a16:creationId xmlns:a16="http://schemas.microsoft.com/office/drawing/2014/main" id="{936C285E-B8E0-49F6-B82B-1E7C037CA066}"/>
              </a:ext>
            </a:extLst>
          </p:cNvPr>
          <p:cNvSpPr txBox="1"/>
          <p:nvPr/>
        </p:nvSpPr>
        <p:spPr>
          <a:xfrm>
            <a:off x="2966998" y="295735"/>
            <a:ext cx="5516254"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The Importance of Statistical Power</a:t>
            </a:r>
          </a:p>
        </p:txBody>
      </p:sp>
      <p:sp>
        <p:nvSpPr>
          <p:cNvPr id="33" name="TextBox 32">
            <a:extLst>
              <a:ext uri="{FF2B5EF4-FFF2-40B4-BE49-F238E27FC236}">
                <a16:creationId xmlns:a16="http://schemas.microsoft.com/office/drawing/2014/main" id="{E272E2B2-9508-44E6-BCD5-08868003DA41}"/>
              </a:ext>
            </a:extLst>
          </p:cNvPr>
          <p:cNvSpPr txBox="1"/>
          <p:nvPr/>
        </p:nvSpPr>
        <p:spPr>
          <a:xfrm>
            <a:off x="3606942" y="1196606"/>
            <a:ext cx="4292789" cy="707886"/>
          </a:xfrm>
          <a:prstGeom prst="rect">
            <a:avLst/>
          </a:prstGeom>
          <a:noFill/>
        </p:spPr>
        <p:txBody>
          <a:bodyPr wrap="square" rtlCol="0">
            <a:spAutoFit/>
          </a:bodyPr>
          <a:lstStyle/>
          <a:p>
            <a:r>
              <a:rPr lang="en-GB" sz="2000" b="1" dirty="0">
                <a:solidFill>
                  <a:srgbClr val="0070C0"/>
                </a:solidFill>
                <a:latin typeface="Calibri" panose="020F0502020204030204" pitchFamily="34" charset="0"/>
                <a:cs typeface="Calibri" panose="020F0502020204030204" pitchFamily="34" charset="0"/>
              </a:rPr>
              <a:t>Low Powered Studies have a greater chance of failing to detect a real effect</a:t>
            </a:r>
            <a:endParaRPr lang="en-GB" sz="2000" b="1" dirty="0">
              <a:solidFill>
                <a:srgbClr val="00B0F0"/>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E6452B1C-3A2D-47E5-BB1F-2C0969924A1B}"/>
              </a:ext>
            </a:extLst>
          </p:cNvPr>
          <p:cNvSpPr txBox="1"/>
          <p:nvPr/>
        </p:nvSpPr>
        <p:spPr>
          <a:xfrm>
            <a:off x="4444731" y="4909643"/>
            <a:ext cx="4453463" cy="338554"/>
          </a:xfrm>
          <a:prstGeom prst="rect">
            <a:avLst/>
          </a:prstGeom>
          <a:noFill/>
        </p:spPr>
        <p:txBody>
          <a:bodyPr wrap="none" rtlCol="0">
            <a:spAutoFit/>
          </a:bodyPr>
          <a:lstStyle/>
          <a:p>
            <a:r>
              <a:rPr lang="en-GB" sz="800" dirty="0">
                <a:hlinkClick r:id="rId4"/>
              </a:rPr>
              <a:t>https://www.taconic.com/taconic-insights/quality/animal-research-sample-size-calculation.html</a:t>
            </a:r>
            <a:endParaRPr lang="en-GB" sz="800" dirty="0"/>
          </a:p>
          <a:p>
            <a:endParaRPr lang="en-GB" sz="800" dirty="0"/>
          </a:p>
        </p:txBody>
      </p:sp>
      <p:sp>
        <p:nvSpPr>
          <p:cNvPr id="38" name="Rectangle 37">
            <a:extLst>
              <a:ext uri="{FF2B5EF4-FFF2-40B4-BE49-F238E27FC236}">
                <a16:creationId xmlns:a16="http://schemas.microsoft.com/office/drawing/2014/main" id="{2A725125-20C0-400B-8063-FF67A52827B1}"/>
              </a:ext>
            </a:extLst>
          </p:cNvPr>
          <p:cNvSpPr/>
          <p:nvPr/>
        </p:nvSpPr>
        <p:spPr>
          <a:xfrm>
            <a:off x="2589060" y="2769723"/>
            <a:ext cx="6407456" cy="400110"/>
          </a:xfrm>
          <a:prstGeom prst="rect">
            <a:avLst/>
          </a:prstGeom>
        </p:spPr>
        <p:txBody>
          <a:bodyPr wrap="square">
            <a:spAutoFit/>
          </a:bodyPr>
          <a:lstStyle/>
          <a:p>
            <a:r>
              <a:rPr lang="en-GB" sz="2000" b="1" dirty="0">
                <a:solidFill>
                  <a:srgbClr val="00B0F0"/>
                </a:solidFill>
                <a:latin typeface="Calibri" panose="020F0502020204030204" pitchFamily="34" charset="0"/>
                <a:cs typeface="Calibri" panose="020F0502020204030204" pitchFamily="34" charset="0"/>
              </a:rPr>
              <a:t>So some underpowered studies will detect a real effect </a:t>
            </a:r>
          </a:p>
        </p:txBody>
      </p:sp>
      <p:sp>
        <p:nvSpPr>
          <p:cNvPr id="12" name="TextBox 11">
            <a:extLst>
              <a:ext uri="{FF2B5EF4-FFF2-40B4-BE49-F238E27FC236}">
                <a16:creationId xmlns:a16="http://schemas.microsoft.com/office/drawing/2014/main" id="{A0D6D180-45E5-417B-BC48-EC55569899A6}"/>
              </a:ext>
            </a:extLst>
          </p:cNvPr>
          <p:cNvSpPr txBox="1"/>
          <p:nvPr/>
        </p:nvSpPr>
        <p:spPr>
          <a:xfrm>
            <a:off x="4209671" y="2096385"/>
            <a:ext cx="3087328" cy="400110"/>
          </a:xfrm>
          <a:prstGeom prst="rect">
            <a:avLst/>
          </a:prstGeom>
          <a:noFill/>
        </p:spPr>
        <p:txBody>
          <a:bodyPr wrap="square" rtlCol="0">
            <a:spAutoFit/>
          </a:bodyPr>
          <a:lstStyle/>
          <a:p>
            <a:r>
              <a:rPr lang="en-GB" sz="2000" b="1" dirty="0">
                <a:solidFill>
                  <a:srgbClr val="0070C0"/>
                </a:solidFill>
                <a:latin typeface="Calibri" panose="020F0502020204030204" pitchFamily="34" charset="0"/>
                <a:cs typeface="Calibri" panose="020F0502020204030204" pitchFamily="34" charset="0"/>
              </a:rPr>
              <a:t>BUT that’s all probability…</a:t>
            </a:r>
            <a:endParaRPr lang="en-GB" sz="2000" b="1" dirty="0">
              <a:solidFill>
                <a:srgbClr val="00B0F0"/>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A8A084D6-04F4-46A9-9FB6-001A2E84F401}"/>
              </a:ext>
            </a:extLst>
          </p:cNvPr>
          <p:cNvSpPr>
            <a:spLocks noChangeAspect="1"/>
          </p:cNvSpPr>
          <p:nvPr/>
        </p:nvSpPr>
        <p:spPr>
          <a:xfrm>
            <a:off x="4444731" y="3855260"/>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15" name="Oval 14">
            <a:extLst>
              <a:ext uri="{FF2B5EF4-FFF2-40B4-BE49-F238E27FC236}">
                <a16:creationId xmlns:a16="http://schemas.microsoft.com/office/drawing/2014/main" id="{292D570B-DB03-4102-8A71-06FF6BFD16CE}"/>
              </a:ext>
            </a:extLst>
          </p:cNvPr>
          <p:cNvSpPr>
            <a:spLocks noChangeAspect="1"/>
          </p:cNvSpPr>
          <p:nvPr/>
        </p:nvSpPr>
        <p:spPr>
          <a:xfrm>
            <a:off x="5943751" y="3855260"/>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16" name="Rectangle 15">
            <a:extLst>
              <a:ext uri="{FF2B5EF4-FFF2-40B4-BE49-F238E27FC236}">
                <a16:creationId xmlns:a16="http://schemas.microsoft.com/office/drawing/2014/main" id="{45017DAB-9B0D-46F6-BE26-EA4C2DB92CDC}"/>
              </a:ext>
            </a:extLst>
          </p:cNvPr>
          <p:cNvSpPr/>
          <p:nvPr/>
        </p:nvSpPr>
        <p:spPr>
          <a:xfrm>
            <a:off x="6411751" y="3889381"/>
            <a:ext cx="508473"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No </a:t>
            </a:r>
          </a:p>
        </p:txBody>
      </p:sp>
      <p:sp>
        <p:nvSpPr>
          <p:cNvPr id="21" name="Rectangle 20">
            <a:extLst>
              <a:ext uri="{FF2B5EF4-FFF2-40B4-BE49-F238E27FC236}">
                <a16:creationId xmlns:a16="http://schemas.microsoft.com/office/drawing/2014/main" id="{70764629-F6DB-4A66-ADA9-5B0854C5DCD6}"/>
              </a:ext>
            </a:extLst>
          </p:cNvPr>
          <p:cNvSpPr/>
          <p:nvPr/>
        </p:nvSpPr>
        <p:spPr>
          <a:xfrm>
            <a:off x="4912731" y="3909423"/>
            <a:ext cx="554960"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Yes </a:t>
            </a:r>
          </a:p>
        </p:txBody>
      </p:sp>
      <p:pic>
        <p:nvPicPr>
          <p:cNvPr id="22" name="Graphic 21" descr="Share with person">
            <a:extLst>
              <a:ext uri="{FF2B5EF4-FFF2-40B4-BE49-F238E27FC236}">
                <a16:creationId xmlns:a16="http://schemas.microsoft.com/office/drawing/2014/main" id="{E9141577-A7A5-4002-AB5B-A234D66703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67731" y="4344889"/>
            <a:ext cx="914400" cy="914400"/>
          </a:xfrm>
          <a:prstGeom prst="rect">
            <a:avLst/>
          </a:prstGeom>
        </p:spPr>
      </p:pic>
      <p:sp>
        <p:nvSpPr>
          <p:cNvPr id="23" name="Rectangle 22">
            <a:extLst>
              <a:ext uri="{FF2B5EF4-FFF2-40B4-BE49-F238E27FC236}">
                <a16:creationId xmlns:a16="http://schemas.microsoft.com/office/drawing/2014/main" id="{206B7724-8BC0-4F78-9208-FF77127D4EB8}"/>
              </a:ext>
            </a:extLst>
          </p:cNvPr>
          <p:cNvSpPr/>
          <p:nvPr/>
        </p:nvSpPr>
        <p:spPr>
          <a:xfrm>
            <a:off x="3798723" y="3191757"/>
            <a:ext cx="3415791" cy="400110"/>
          </a:xfrm>
          <a:prstGeom prst="rect">
            <a:avLst/>
          </a:prstGeom>
        </p:spPr>
        <p:txBody>
          <a:bodyPr wrap="square">
            <a:spAutoFit/>
          </a:bodyPr>
          <a:lstStyle/>
          <a:p>
            <a:r>
              <a:rPr lang="en-GB" sz="2000" b="1" dirty="0">
                <a:solidFill>
                  <a:srgbClr val="00B0F0"/>
                </a:solidFill>
                <a:latin typeface="Calibri" panose="020F0502020204030204" pitchFamily="34" charset="0"/>
                <a:cs typeface="Calibri" panose="020F0502020204030204" pitchFamily="34" charset="0"/>
              </a:rPr>
              <a:t>Are these results trustworthy?</a:t>
            </a:r>
          </a:p>
        </p:txBody>
      </p:sp>
    </p:spTree>
    <p:extLst>
      <p:ext uri="{BB962C8B-B14F-4D97-AF65-F5344CB8AC3E}">
        <p14:creationId xmlns:p14="http://schemas.microsoft.com/office/powerpoint/2010/main" val="296569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p:bldP spid="14" grpId="0" animBg="1"/>
      <p:bldP spid="15" grpId="0" animBg="1"/>
      <p:bldP spid="16" grpId="0"/>
      <p:bldP spid="21"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A910B5-B4BD-4036-8537-687E3205B2E7}"/>
              </a:ext>
            </a:extLst>
          </p:cNvPr>
          <p:cNvGrpSpPr/>
          <p:nvPr/>
        </p:nvGrpSpPr>
        <p:grpSpPr>
          <a:xfrm>
            <a:off x="-111958" y="38009"/>
            <a:ext cx="2916000" cy="5079069"/>
            <a:chOff x="-94540" y="38009"/>
            <a:chExt cx="2916000" cy="5079069"/>
          </a:xfrm>
        </p:grpSpPr>
        <p:grpSp>
          <p:nvGrpSpPr>
            <p:cNvPr id="40" name="Group 39">
              <a:extLst>
                <a:ext uri="{FF2B5EF4-FFF2-40B4-BE49-F238E27FC236}">
                  <a16:creationId xmlns:a16="http://schemas.microsoft.com/office/drawing/2014/main" id="{C8FDD2D4-DEF2-4604-B969-0A535AEC5B8D}"/>
                </a:ext>
              </a:extLst>
            </p:cNvPr>
            <p:cNvGrpSpPr/>
            <p:nvPr/>
          </p:nvGrpSpPr>
          <p:grpSpPr>
            <a:xfrm>
              <a:off x="563181" y="1859707"/>
              <a:ext cx="1404200" cy="3257371"/>
              <a:chOff x="557952" y="1847850"/>
              <a:chExt cx="1404200" cy="3257371"/>
            </a:xfrm>
          </p:grpSpPr>
          <p:sp>
            <p:nvSpPr>
              <p:cNvPr id="42" name="Rounded Rectangle 3">
                <a:extLst>
                  <a:ext uri="{FF2B5EF4-FFF2-40B4-BE49-F238E27FC236}">
                    <a16:creationId xmlns:a16="http://schemas.microsoft.com/office/drawing/2014/main" id="{3D3DD357-27C8-400C-BB47-532FAB77CB5B}"/>
                  </a:ext>
                </a:extLst>
              </p:cNvPr>
              <p:cNvSpPr/>
              <p:nvPr/>
            </p:nvSpPr>
            <p:spPr>
              <a:xfrm>
                <a:off x="557952" y="1847850"/>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B31DA143-FDBB-4255-84BE-51E55CCEBF4D}"/>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41" name="Picture 40">
              <a:extLst>
                <a:ext uri="{FF2B5EF4-FFF2-40B4-BE49-F238E27FC236}">
                  <a16:creationId xmlns:a16="http://schemas.microsoft.com/office/drawing/2014/main" id="{BDF72EBD-93EB-4893-A8E4-D0A5FCACE980}"/>
                </a:ext>
              </a:extLst>
            </p:cNvPr>
            <p:cNvPicPr>
              <a:picLocks noChangeAspect="1"/>
            </p:cNvPicPr>
            <p:nvPr/>
          </p:nvPicPr>
          <p:blipFill>
            <a:blip r:embed="rId3"/>
            <a:stretch>
              <a:fillRect/>
            </a:stretch>
          </p:blipFill>
          <p:spPr>
            <a:xfrm>
              <a:off x="-94540" y="38009"/>
              <a:ext cx="2916000" cy="1812989"/>
            </a:xfrm>
            <a:prstGeom prst="rect">
              <a:avLst/>
            </a:prstGeom>
          </p:spPr>
        </p:pic>
      </p:grpSp>
      <p:sp>
        <p:nvSpPr>
          <p:cNvPr id="44" name="TextBox 43">
            <a:extLst>
              <a:ext uri="{FF2B5EF4-FFF2-40B4-BE49-F238E27FC236}">
                <a16:creationId xmlns:a16="http://schemas.microsoft.com/office/drawing/2014/main" id="{936C285E-B8E0-49F6-B82B-1E7C037CA066}"/>
              </a:ext>
            </a:extLst>
          </p:cNvPr>
          <p:cNvSpPr txBox="1"/>
          <p:nvPr/>
        </p:nvSpPr>
        <p:spPr>
          <a:xfrm>
            <a:off x="2966998" y="295735"/>
            <a:ext cx="5516254"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The Importance of Statistical Power</a:t>
            </a:r>
          </a:p>
        </p:txBody>
      </p:sp>
      <p:pic>
        <p:nvPicPr>
          <p:cNvPr id="12" name="Picture 11">
            <a:extLst>
              <a:ext uri="{FF2B5EF4-FFF2-40B4-BE49-F238E27FC236}">
                <a16:creationId xmlns:a16="http://schemas.microsoft.com/office/drawing/2014/main" id="{F8B06C8C-8F71-426E-8EAB-E1DF5DE17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779" y="2267178"/>
            <a:ext cx="3265293" cy="2535704"/>
          </a:xfrm>
          <a:prstGeom prst="rect">
            <a:avLst/>
          </a:prstGeom>
        </p:spPr>
      </p:pic>
      <p:sp>
        <p:nvSpPr>
          <p:cNvPr id="13" name="TextBox 12">
            <a:extLst>
              <a:ext uri="{FF2B5EF4-FFF2-40B4-BE49-F238E27FC236}">
                <a16:creationId xmlns:a16="http://schemas.microsoft.com/office/drawing/2014/main" id="{250A2561-1B66-4217-ABD0-FB2EA4C60359}"/>
              </a:ext>
            </a:extLst>
          </p:cNvPr>
          <p:cNvSpPr txBox="1"/>
          <p:nvPr/>
        </p:nvSpPr>
        <p:spPr>
          <a:xfrm>
            <a:off x="3271515" y="1038420"/>
            <a:ext cx="4292441" cy="400110"/>
          </a:xfrm>
          <a:prstGeom prst="rect">
            <a:avLst/>
          </a:prstGeom>
          <a:noFill/>
        </p:spPr>
        <p:txBody>
          <a:bodyPr wrap="square" rtlCol="0">
            <a:spAutoFit/>
          </a:bodyPr>
          <a:lstStyle/>
          <a:p>
            <a:r>
              <a:rPr lang="en-GB" sz="2000" b="1" dirty="0">
                <a:solidFill>
                  <a:srgbClr val="002060"/>
                </a:solidFill>
                <a:latin typeface="Calibri" panose="020F0502020204030204" pitchFamily="34" charset="0"/>
                <a:cs typeface="Calibri" panose="020F0502020204030204" pitchFamily="34" charset="0"/>
              </a:rPr>
              <a:t>The Problem of the </a:t>
            </a:r>
            <a:r>
              <a:rPr lang="en-GB" sz="2000" b="1" dirty="0">
                <a:solidFill>
                  <a:srgbClr val="0070C0"/>
                </a:solidFill>
                <a:latin typeface="Calibri" panose="020F0502020204030204" pitchFamily="34" charset="0"/>
                <a:cs typeface="Calibri" panose="020F0502020204030204" pitchFamily="34" charset="0"/>
              </a:rPr>
              <a:t>“Inflation Effect”…</a:t>
            </a:r>
            <a:endParaRPr lang="en-GB" sz="2200" b="1" dirty="0">
              <a:solidFill>
                <a:srgbClr val="00B0F0"/>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3A3DB959-02AD-42E8-BB10-441174C765B8}"/>
              </a:ext>
            </a:extLst>
          </p:cNvPr>
          <p:cNvSpPr/>
          <p:nvPr/>
        </p:nvSpPr>
        <p:spPr>
          <a:xfrm>
            <a:off x="5441221" y="2289459"/>
            <a:ext cx="388983" cy="317518"/>
          </a:xfrm>
          <a:prstGeom prst="rect">
            <a:avLst/>
          </a:pr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F4EDD0C-28FF-463A-9540-532BF0FE675B}"/>
              </a:ext>
            </a:extLst>
          </p:cNvPr>
          <p:cNvSpPr/>
          <p:nvPr/>
        </p:nvSpPr>
        <p:spPr>
          <a:xfrm>
            <a:off x="7692817" y="3794727"/>
            <a:ext cx="255722" cy="325465"/>
          </a:xfrm>
          <a:prstGeom prst="rect">
            <a:avLst/>
          </a:pr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554670EC-63C8-4DE9-BF53-77E5DE54732D}"/>
              </a:ext>
            </a:extLst>
          </p:cNvPr>
          <p:cNvPicPr>
            <a:picLocks noChangeAspect="1"/>
          </p:cNvPicPr>
          <p:nvPr/>
        </p:nvPicPr>
        <p:blipFill rotWithShape="1">
          <a:blip r:embed="rId5">
            <a:extLst>
              <a:ext uri="{28A0092B-C50C-407E-A947-70E740481C1C}">
                <a14:useLocalDpi xmlns:a14="http://schemas.microsoft.com/office/drawing/2010/main" val="0"/>
              </a:ext>
            </a:extLst>
          </a:blip>
          <a:srcRect r="49801"/>
          <a:stretch/>
        </p:blipFill>
        <p:spPr>
          <a:xfrm>
            <a:off x="2168850" y="2374293"/>
            <a:ext cx="2532756" cy="2317761"/>
          </a:xfrm>
          <a:prstGeom prst="rect">
            <a:avLst/>
          </a:prstGeom>
        </p:spPr>
      </p:pic>
      <p:sp>
        <p:nvSpPr>
          <p:cNvPr id="17" name="TextBox 16">
            <a:extLst>
              <a:ext uri="{FF2B5EF4-FFF2-40B4-BE49-F238E27FC236}">
                <a16:creationId xmlns:a16="http://schemas.microsoft.com/office/drawing/2014/main" id="{32DCCC6C-3FD9-471F-AA92-49E71898C3AC}"/>
              </a:ext>
            </a:extLst>
          </p:cNvPr>
          <p:cNvSpPr txBox="1"/>
          <p:nvPr/>
        </p:nvSpPr>
        <p:spPr>
          <a:xfrm>
            <a:off x="2523427" y="2035739"/>
            <a:ext cx="2243782" cy="338554"/>
          </a:xfrm>
          <a:prstGeom prst="rect">
            <a:avLst/>
          </a:prstGeom>
          <a:noFill/>
        </p:spPr>
        <p:txBody>
          <a:bodyPr wrap="square" rtlCol="0">
            <a:spAutoFit/>
          </a:bodyPr>
          <a:lstStyle/>
          <a:p>
            <a:r>
              <a:rPr lang="en-GB" sz="1600" b="1" dirty="0">
                <a:solidFill>
                  <a:srgbClr val="002060"/>
                </a:solidFill>
                <a:latin typeface="Calibri" panose="020F0502020204030204" pitchFamily="34" charset="0"/>
                <a:cs typeface="Calibri" panose="020F0502020204030204" pitchFamily="34" charset="0"/>
              </a:rPr>
              <a:t>The TRUE effect size = 1</a:t>
            </a:r>
            <a:endParaRPr lang="en-GB" sz="1600" b="1" dirty="0">
              <a:solidFill>
                <a:srgbClr val="00B0F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128A8BEB-FCD9-4FC8-B9FD-7322B3E86214}"/>
              </a:ext>
            </a:extLst>
          </p:cNvPr>
          <p:cNvSpPr txBox="1"/>
          <p:nvPr/>
        </p:nvSpPr>
        <p:spPr>
          <a:xfrm>
            <a:off x="5830204" y="2155830"/>
            <a:ext cx="1404199" cy="523220"/>
          </a:xfrm>
          <a:prstGeom prst="rect">
            <a:avLst/>
          </a:prstGeom>
          <a:noFill/>
        </p:spPr>
        <p:txBody>
          <a:bodyPr wrap="square" rtlCol="0">
            <a:spAutoFit/>
          </a:bodyPr>
          <a:lstStyle/>
          <a:p>
            <a:r>
              <a:rPr lang="en-GB" b="1" dirty="0">
                <a:solidFill>
                  <a:srgbClr val="002060"/>
                </a:solidFill>
                <a:latin typeface="Calibri" panose="020F0502020204030204" pitchFamily="34" charset="0"/>
                <a:cs typeface="Calibri" panose="020F0502020204030204" pitchFamily="34" charset="0"/>
              </a:rPr>
              <a:t>n=3</a:t>
            </a:r>
          </a:p>
          <a:p>
            <a:r>
              <a:rPr lang="en-GB" b="1" dirty="0">
                <a:solidFill>
                  <a:srgbClr val="002060"/>
                </a:solidFill>
                <a:latin typeface="Calibri" panose="020F0502020204030204" pitchFamily="34" charset="0"/>
                <a:cs typeface="Calibri" panose="020F0502020204030204" pitchFamily="34" charset="0"/>
              </a:rPr>
              <a:t>power = 0.157</a:t>
            </a:r>
            <a:endParaRPr lang="en-GB" b="1" dirty="0">
              <a:solidFill>
                <a:srgbClr val="00B0F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30DE9A0-E9AF-4E1B-8657-CA88B438CF81}"/>
              </a:ext>
            </a:extLst>
          </p:cNvPr>
          <p:cNvSpPr txBox="1"/>
          <p:nvPr/>
        </p:nvSpPr>
        <p:spPr>
          <a:xfrm>
            <a:off x="7913705" y="3694077"/>
            <a:ext cx="1317382" cy="523220"/>
          </a:xfrm>
          <a:prstGeom prst="rect">
            <a:avLst/>
          </a:prstGeom>
          <a:noFill/>
        </p:spPr>
        <p:txBody>
          <a:bodyPr wrap="square" rtlCol="0">
            <a:spAutoFit/>
          </a:bodyPr>
          <a:lstStyle/>
          <a:p>
            <a:r>
              <a:rPr lang="en-GB" b="1" dirty="0">
                <a:solidFill>
                  <a:srgbClr val="002060"/>
                </a:solidFill>
                <a:latin typeface="Calibri" panose="020F0502020204030204" pitchFamily="34" charset="0"/>
                <a:cs typeface="Calibri" panose="020F0502020204030204" pitchFamily="34" charset="0"/>
              </a:rPr>
              <a:t>n=50</a:t>
            </a:r>
          </a:p>
          <a:p>
            <a:r>
              <a:rPr lang="en-GB" b="1" dirty="0">
                <a:solidFill>
                  <a:srgbClr val="002060"/>
                </a:solidFill>
                <a:latin typeface="Calibri" panose="020F0502020204030204" pitchFamily="34" charset="0"/>
                <a:cs typeface="Calibri" panose="020F0502020204030204" pitchFamily="34" charset="0"/>
              </a:rPr>
              <a:t>power = 0.999</a:t>
            </a:r>
            <a:endParaRPr lang="en-GB" b="1" dirty="0">
              <a:solidFill>
                <a:srgbClr val="00B0F0"/>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388FE566-9679-4403-A4FE-A2A86AC1E462}"/>
              </a:ext>
            </a:extLst>
          </p:cNvPr>
          <p:cNvSpPr/>
          <p:nvPr/>
        </p:nvSpPr>
        <p:spPr>
          <a:xfrm>
            <a:off x="5706111" y="4858556"/>
            <a:ext cx="3437889" cy="246221"/>
          </a:xfrm>
          <a:prstGeom prst="rect">
            <a:avLst/>
          </a:prstGeom>
        </p:spPr>
        <p:txBody>
          <a:bodyPr wrap="square">
            <a:spAutoFit/>
          </a:bodyPr>
          <a:lstStyle/>
          <a:p>
            <a:r>
              <a:rPr lang="en-GB" sz="1000" dirty="0">
                <a:hlinkClick r:id="rId6"/>
              </a:rPr>
              <a:t>https://royalsocietypublishing.org/doi/10.1098/rsos.140216</a:t>
            </a:r>
            <a:endParaRPr lang="en-GB" sz="1000" dirty="0"/>
          </a:p>
        </p:txBody>
      </p:sp>
    </p:spTree>
    <p:extLst>
      <p:ext uri="{BB962C8B-B14F-4D97-AF65-F5344CB8AC3E}">
        <p14:creationId xmlns:p14="http://schemas.microsoft.com/office/powerpoint/2010/main" val="278735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8" grpId="0"/>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A910B5-B4BD-4036-8537-687E3205B2E7}"/>
              </a:ext>
            </a:extLst>
          </p:cNvPr>
          <p:cNvGrpSpPr/>
          <p:nvPr/>
        </p:nvGrpSpPr>
        <p:grpSpPr>
          <a:xfrm>
            <a:off x="-111958" y="38009"/>
            <a:ext cx="2916000" cy="5079069"/>
            <a:chOff x="-94540" y="38009"/>
            <a:chExt cx="2916000" cy="5079069"/>
          </a:xfrm>
        </p:grpSpPr>
        <p:grpSp>
          <p:nvGrpSpPr>
            <p:cNvPr id="40" name="Group 39">
              <a:extLst>
                <a:ext uri="{FF2B5EF4-FFF2-40B4-BE49-F238E27FC236}">
                  <a16:creationId xmlns:a16="http://schemas.microsoft.com/office/drawing/2014/main" id="{C8FDD2D4-DEF2-4604-B969-0A535AEC5B8D}"/>
                </a:ext>
              </a:extLst>
            </p:cNvPr>
            <p:cNvGrpSpPr/>
            <p:nvPr/>
          </p:nvGrpSpPr>
          <p:grpSpPr>
            <a:xfrm>
              <a:off x="563181" y="1859707"/>
              <a:ext cx="1404200" cy="3257371"/>
              <a:chOff x="557952" y="1847850"/>
              <a:chExt cx="1404200" cy="3257371"/>
            </a:xfrm>
          </p:grpSpPr>
          <p:sp>
            <p:nvSpPr>
              <p:cNvPr id="42" name="Rounded Rectangle 3">
                <a:extLst>
                  <a:ext uri="{FF2B5EF4-FFF2-40B4-BE49-F238E27FC236}">
                    <a16:creationId xmlns:a16="http://schemas.microsoft.com/office/drawing/2014/main" id="{3D3DD357-27C8-400C-BB47-532FAB77CB5B}"/>
                  </a:ext>
                </a:extLst>
              </p:cNvPr>
              <p:cNvSpPr/>
              <p:nvPr/>
            </p:nvSpPr>
            <p:spPr>
              <a:xfrm>
                <a:off x="557952" y="1847850"/>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B31DA143-FDBB-4255-84BE-51E55CCEBF4D}"/>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41" name="Picture 40">
              <a:extLst>
                <a:ext uri="{FF2B5EF4-FFF2-40B4-BE49-F238E27FC236}">
                  <a16:creationId xmlns:a16="http://schemas.microsoft.com/office/drawing/2014/main" id="{BDF72EBD-93EB-4893-A8E4-D0A5FCACE980}"/>
                </a:ext>
              </a:extLst>
            </p:cNvPr>
            <p:cNvPicPr>
              <a:picLocks noChangeAspect="1"/>
            </p:cNvPicPr>
            <p:nvPr/>
          </p:nvPicPr>
          <p:blipFill>
            <a:blip r:embed="rId3"/>
            <a:stretch>
              <a:fillRect/>
            </a:stretch>
          </p:blipFill>
          <p:spPr>
            <a:xfrm>
              <a:off x="-94540" y="38009"/>
              <a:ext cx="2916000" cy="1812989"/>
            </a:xfrm>
            <a:prstGeom prst="rect">
              <a:avLst/>
            </a:prstGeom>
          </p:spPr>
        </p:pic>
      </p:grpSp>
      <p:sp>
        <p:nvSpPr>
          <p:cNvPr id="44" name="TextBox 43">
            <a:extLst>
              <a:ext uri="{FF2B5EF4-FFF2-40B4-BE49-F238E27FC236}">
                <a16:creationId xmlns:a16="http://schemas.microsoft.com/office/drawing/2014/main" id="{936C285E-B8E0-49F6-B82B-1E7C037CA066}"/>
              </a:ext>
            </a:extLst>
          </p:cNvPr>
          <p:cNvSpPr txBox="1"/>
          <p:nvPr/>
        </p:nvSpPr>
        <p:spPr>
          <a:xfrm>
            <a:off x="3867099" y="295735"/>
            <a:ext cx="3047629"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Defining Replicates</a:t>
            </a:r>
          </a:p>
        </p:txBody>
      </p:sp>
      <p:sp>
        <p:nvSpPr>
          <p:cNvPr id="13" name="TextBox 12">
            <a:extLst>
              <a:ext uri="{FF2B5EF4-FFF2-40B4-BE49-F238E27FC236}">
                <a16:creationId xmlns:a16="http://schemas.microsoft.com/office/drawing/2014/main" id="{A2F4F270-AEE7-4177-A882-214B393BB6AE}"/>
              </a:ext>
            </a:extLst>
          </p:cNvPr>
          <p:cNvSpPr txBox="1"/>
          <p:nvPr/>
        </p:nvSpPr>
        <p:spPr>
          <a:xfrm>
            <a:off x="3409461" y="818955"/>
            <a:ext cx="4284473" cy="307777"/>
          </a:xfrm>
          <a:prstGeom prst="rect">
            <a:avLst/>
          </a:prstGeom>
          <a:noFill/>
        </p:spPr>
        <p:txBody>
          <a:bodyPr wrap="square" rtlCol="0">
            <a:spAutoFit/>
          </a:bodyPr>
          <a:lstStyle/>
          <a:p>
            <a:r>
              <a:rPr lang="en-GB" i="1" dirty="0">
                <a:solidFill>
                  <a:schemeClr val="bg2"/>
                </a:solidFill>
                <a:latin typeface="Calibri" panose="020F0502020204030204" pitchFamily="34" charset="0"/>
                <a:ea typeface="Calibri"/>
                <a:cs typeface="Calibri" panose="020F0502020204030204" pitchFamily="34" charset="0"/>
                <a:sym typeface="Calibri"/>
              </a:rPr>
              <a:t>By the way: </a:t>
            </a:r>
            <a:r>
              <a:rPr lang="en-GB" b="1" i="1" dirty="0">
                <a:solidFill>
                  <a:schemeClr val="bg2"/>
                </a:solidFill>
                <a:latin typeface="Calibri" panose="020F0502020204030204" pitchFamily="34" charset="0"/>
                <a:ea typeface="Calibri"/>
                <a:cs typeface="Calibri" panose="020F0502020204030204" pitchFamily="34" charset="0"/>
                <a:sym typeface="Calibri"/>
              </a:rPr>
              <a:t>replicates</a:t>
            </a:r>
            <a:r>
              <a:rPr lang="en-GB" i="1" dirty="0">
                <a:solidFill>
                  <a:schemeClr val="bg2"/>
                </a:solidFill>
                <a:latin typeface="Calibri" panose="020F0502020204030204" pitchFamily="34" charset="0"/>
                <a:ea typeface="Calibri"/>
                <a:cs typeface="Calibri" panose="020F0502020204030204" pitchFamily="34" charset="0"/>
                <a:sym typeface="Calibri"/>
              </a:rPr>
              <a:t> = repeat = sample = library</a:t>
            </a:r>
          </a:p>
        </p:txBody>
      </p:sp>
      <p:pic>
        <p:nvPicPr>
          <p:cNvPr id="14" name="Picture 13">
            <a:extLst>
              <a:ext uri="{FF2B5EF4-FFF2-40B4-BE49-F238E27FC236}">
                <a16:creationId xmlns:a16="http://schemas.microsoft.com/office/drawing/2014/main" id="{4139648B-8A12-4089-956A-D31D3244B40A}"/>
              </a:ext>
            </a:extLst>
          </p:cNvPr>
          <p:cNvPicPr>
            <a:picLocks noChangeAspect="1"/>
          </p:cNvPicPr>
          <p:nvPr/>
        </p:nvPicPr>
        <p:blipFill>
          <a:blip r:embed="rId4"/>
          <a:stretch>
            <a:fillRect/>
          </a:stretch>
        </p:blipFill>
        <p:spPr>
          <a:xfrm>
            <a:off x="3290762" y="2067963"/>
            <a:ext cx="4521869" cy="2434368"/>
          </a:xfrm>
          <a:prstGeom prst="rect">
            <a:avLst/>
          </a:prstGeom>
        </p:spPr>
      </p:pic>
      <p:sp>
        <p:nvSpPr>
          <p:cNvPr id="2" name="Rectangle 1">
            <a:extLst>
              <a:ext uri="{FF2B5EF4-FFF2-40B4-BE49-F238E27FC236}">
                <a16:creationId xmlns:a16="http://schemas.microsoft.com/office/drawing/2014/main" id="{8D956EBA-1CE7-4AF4-B23A-8126F59A519D}"/>
              </a:ext>
            </a:extLst>
          </p:cNvPr>
          <p:cNvSpPr/>
          <p:nvPr/>
        </p:nvSpPr>
        <p:spPr>
          <a:xfrm>
            <a:off x="3348526" y="1449897"/>
            <a:ext cx="4084773" cy="400110"/>
          </a:xfrm>
          <a:prstGeom prst="rect">
            <a:avLst/>
          </a:prstGeom>
        </p:spPr>
        <p:txBody>
          <a:bodyPr wrap="none">
            <a:spAutoFit/>
          </a:bodyPr>
          <a:lstStyle/>
          <a:p>
            <a:r>
              <a:rPr lang="en-GB" sz="2000" b="1" dirty="0">
                <a:solidFill>
                  <a:srgbClr val="0070C0"/>
                </a:solidFill>
                <a:latin typeface="Calibri" panose="020F0502020204030204" pitchFamily="34" charset="0"/>
                <a:ea typeface="Calibri"/>
                <a:cs typeface="Calibri" panose="020F0502020204030204" pitchFamily="34" charset="0"/>
                <a:sym typeface="Calibri"/>
              </a:rPr>
              <a:t>Technical </a:t>
            </a:r>
            <a:r>
              <a:rPr lang="en-GB" sz="2000" dirty="0">
                <a:solidFill>
                  <a:srgbClr val="002060"/>
                </a:solidFill>
                <a:latin typeface="Calibri" panose="020F0502020204030204" pitchFamily="34" charset="0"/>
                <a:ea typeface="Calibri"/>
                <a:cs typeface="Calibri" panose="020F0502020204030204" pitchFamily="34" charset="0"/>
                <a:sym typeface="Calibri"/>
              </a:rPr>
              <a:t>versus</a:t>
            </a:r>
            <a:r>
              <a:rPr lang="en-GB" sz="2000" dirty="0">
                <a:solidFill>
                  <a:schemeClr val="tx1"/>
                </a:solidFill>
                <a:latin typeface="Calibri" panose="020F0502020204030204" pitchFamily="34" charset="0"/>
                <a:ea typeface="Calibri"/>
                <a:cs typeface="Calibri" panose="020F0502020204030204" pitchFamily="34" charset="0"/>
                <a:sym typeface="Calibri"/>
              </a:rPr>
              <a:t> </a:t>
            </a:r>
            <a:r>
              <a:rPr lang="en-GB" sz="2000" b="1" dirty="0">
                <a:solidFill>
                  <a:srgbClr val="0070C0"/>
                </a:solidFill>
                <a:latin typeface="Calibri" panose="020F0502020204030204" pitchFamily="34" charset="0"/>
                <a:ea typeface="Calibri"/>
                <a:cs typeface="Calibri" panose="020F0502020204030204" pitchFamily="34" charset="0"/>
                <a:sym typeface="Calibri"/>
              </a:rPr>
              <a:t>biological replicates</a:t>
            </a:r>
          </a:p>
        </p:txBody>
      </p:sp>
    </p:spTree>
    <p:extLst>
      <p:ext uri="{BB962C8B-B14F-4D97-AF65-F5344CB8AC3E}">
        <p14:creationId xmlns:p14="http://schemas.microsoft.com/office/powerpoint/2010/main" val="40497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A910B5-B4BD-4036-8537-687E3205B2E7}"/>
              </a:ext>
            </a:extLst>
          </p:cNvPr>
          <p:cNvGrpSpPr/>
          <p:nvPr/>
        </p:nvGrpSpPr>
        <p:grpSpPr>
          <a:xfrm>
            <a:off x="-111958" y="38009"/>
            <a:ext cx="2916000" cy="5079069"/>
            <a:chOff x="-94540" y="38009"/>
            <a:chExt cx="2916000" cy="5079069"/>
          </a:xfrm>
        </p:grpSpPr>
        <p:grpSp>
          <p:nvGrpSpPr>
            <p:cNvPr id="40" name="Group 39">
              <a:extLst>
                <a:ext uri="{FF2B5EF4-FFF2-40B4-BE49-F238E27FC236}">
                  <a16:creationId xmlns:a16="http://schemas.microsoft.com/office/drawing/2014/main" id="{C8FDD2D4-DEF2-4604-B969-0A535AEC5B8D}"/>
                </a:ext>
              </a:extLst>
            </p:cNvPr>
            <p:cNvGrpSpPr/>
            <p:nvPr/>
          </p:nvGrpSpPr>
          <p:grpSpPr>
            <a:xfrm>
              <a:off x="563181" y="1859707"/>
              <a:ext cx="1404200" cy="3257371"/>
              <a:chOff x="557952" y="1847850"/>
              <a:chExt cx="1404200" cy="3257371"/>
            </a:xfrm>
          </p:grpSpPr>
          <p:sp>
            <p:nvSpPr>
              <p:cNvPr id="42" name="Rounded Rectangle 3">
                <a:extLst>
                  <a:ext uri="{FF2B5EF4-FFF2-40B4-BE49-F238E27FC236}">
                    <a16:creationId xmlns:a16="http://schemas.microsoft.com/office/drawing/2014/main" id="{3D3DD357-27C8-400C-BB47-532FAB77CB5B}"/>
                  </a:ext>
                </a:extLst>
              </p:cNvPr>
              <p:cNvSpPr/>
              <p:nvPr/>
            </p:nvSpPr>
            <p:spPr>
              <a:xfrm>
                <a:off x="557952" y="1847850"/>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B31DA143-FDBB-4255-84BE-51E55CCEBF4D}"/>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41" name="Picture 40">
              <a:extLst>
                <a:ext uri="{FF2B5EF4-FFF2-40B4-BE49-F238E27FC236}">
                  <a16:creationId xmlns:a16="http://schemas.microsoft.com/office/drawing/2014/main" id="{BDF72EBD-93EB-4893-A8E4-D0A5FCACE980}"/>
                </a:ext>
              </a:extLst>
            </p:cNvPr>
            <p:cNvPicPr>
              <a:picLocks noChangeAspect="1"/>
            </p:cNvPicPr>
            <p:nvPr/>
          </p:nvPicPr>
          <p:blipFill>
            <a:blip r:embed="rId3"/>
            <a:stretch>
              <a:fillRect/>
            </a:stretch>
          </p:blipFill>
          <p:spPr>
            <a:xfrm>
              <a:off x="-94540" y="38009"/>
              <a:ext cx="2916000" cy="1812989"/>
            </a:xfrm>
            <a:prstGeom prst="rect">
              <a:avLst/>
            </a:prstGeom>
          </p:spPr>
        </p:pic>
      </p:grpSp>
      <p:sp>
        <p:nvSpPr>
          <p:cNvPr id="44" name="TextBox 43">
            <a:extLst>
              <a:ext uri="{FF2B5EF4-FFF2-40B4-BE49-F238E27FC236}">
                <a16:creationId xmlns:a16="http://schemas.microsoft.com/office/drawing/2014/main" id="{936C285E-B8E0-49F6-B82B-1E7C037CA066}"/>
              </a:ext>
            </a:extLst>
          </p:cNvPr>
          <p:cNvSpPr txBox="1"/>
          <p:nvPr/>
        </p:nvSpPr>
        <p:spPr>
          <a:xfrm>
            <a:off x="2774949" y="287747"/>
            <a:ext cx="6369051"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What is a Biological Replicate in Practice?</a:t>
            </a:r>
          </a:p>
        </p:txBody>
      </p:sp>
      <p:sp>
        <p:nvSpPr>
          <p:cNvPr id="11" name="TextBox 10">
            <a:extLst>
              <a:ext uri="{FF2B5EF4-FFF2-40B4-BE49-F238E27FC236}">
                <a16:creationId xmlns:a16="http://schemas.microsoft.com/office/drawing/2014/main" id="{AA99BA8F-BBB8-4C8C-A6D8-128970C28892}"/>
              </a:ext>
            </a:extLst>
          </p:cNvPr>
          <p:cNvSpPr txBox="1"/>
          <p:nvPr/>
        </p:nvSpPr>
        <p:spPr>
          <a:xfrm>
            <a:off x="7266547" y="2365387"/>
            <a:ext cx="780983"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1 cell</a:t>
            </a:r>
          </a:p>
        </p:txBody>
      </p:sp>
      <p:sp>
        <p:nvSpPr>
          <p:cNvPr id="15" name="TextBox 14">
            <a:extLst>
              <a:ext uri="{FF2B5EF4-FFF2-40B4-BE49-F238E27FC236}">
                <a16:creationId xmlns:a16="http://schemas.microsoft.com/office/drawing/2014/main" id="{984DA0D0-6692-4AA3-996C-1507564BF00F}"/>
              </a:ext>
            </a:extLst>
          </p:cNvPr>
          <p:cNvSpPr txBox="1"/>
          <p:nvPr/>
        </p:nvSpPr>
        <p:spPr>
          <a:xfrm>
            <a:off x="4501332" y="1026976"/>
            <a:ext cx="2188420"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1 biological replicate:</a:t>
            </a:r>
          </a:p>
        </p:txBody>
      </p:sp>
      <p:sp>
        <p:nvSpPr>
          <p:cNvPr id="16" name="TextBox 15">
            <a:extLst>
              <a:ext uri="{FF2B5EF4-FFF2-40B4-BE49-F238E27FC236}">
                <a16:creationId xmlns:a16="http://schemas.microsoft.com/office/drawing/2014/main" id="{ABCF7E8A-6872-477F-B0CD-E4CA34E11F08}"/>
              </a:ext>
            </a:extLst>
          </p:cNvPr>
          <p:cNvSpPr txBox="1"/>
          <p:nvPr/>
        </p:nvSpPr>
        <p:spPr>
          <a:xfrm>
            <a:off x="7276191" y="3807396"/>
            <a:ext cx="906017"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1 worm</a:t>
            </a:r>
          </a:p>
        </p:txBody>
      </p:sp>
      <p:grpSp>
        <p:nvGrpSpPr>
          <p:cNvPr id="17" name="Group 16">
            <a:extLst>
              <a:ext uri="{FF2B5EF4-FFF2-40B4-BE49-F238E27FC236}">
                <a16:creationId xmlns:a16="http://schemas.microsoft.com/office/drawing/2014/main" id="{E23E23E9-CB4B-4D63-9E9A-945B4ED2AFE8}"/>
              </a:ext>
            </a:extLst>
          </p:cNvPr>
          <p:cNvGrpSpPr/>
          <p:nvPr/>
        </p:nvGrpSpPr>
        <p:grpSpPr>
          <a:xfrm>
            <a:off x="2973566" y="3602674"/>
            <a:ext cx="1404200" cy="1378435"/>
            <a:chOff x="2424806" y="-695508"/>
            <a:chExt cx="5703194" cy="5603389"/>
          </a:xfrm>
        </p:grpSpPr>
        <p:pic>
          <p:nvPicPr>
            <p:cNvPr id="18" name="Picture 17">
              <a:extLst>
                <a:ext uri="{FF2B5EF4-FFF2-40B4-BE49-F238E27FC236}">
                  <a16:creationId xmlns:a16="http://schemas.microsoft.com/office/drawing/2014/main" id="{11232000-6688-4148-9A68-4580E934900B}"/>
                </a:ext>
              </a:extLst>
            </p:cNvPr>
            <p:cNvPicPr>
              <a:picLocks noChangeAspect="1"/>
            </p:cNvPicPr>
            <p:nvPr/>
          </p:nvPicPr>
          <p:blipFill>
            <a:blip r:embed="rId4"/>
            <a:stretch>
              <a:fillRect/>
            </a:stretch>
          </p:blipFill>
          <p:spPr>
            <a:xfrm>
              <a:off x="2424806" y="-695508"/>
              <a:ext cx="5703194" cy="5603389"/>
            </a:xfrm>
            <a:prstGeom prst="rect">
              <a:avLst/>
            </a:prstGeom>
          </p:spPr>
        </p:pic>
        <p:pic>
          <p:nvPicPr>
            <p:cNvPr id="19" name="Picture 18">
              <a:extLst>
                <a:ext uri="{FF2B5EF4-FFF2-40B4-BE49-F238E27FC236}">
                  <a16:creationId xmlns:a16="http://schemas.microsoft.com/office/drawing/2014/main" id="{D5BDDBCA-BEA3-42EC-A2B9-EA73479AE3C4}"/>
                </a:ext>
              </a:extLst>
            </p:cNvPr>
            <p:cNvPicPr>
              <a:picLocks noChangeAspect="1"/>
            </p:cNvPicPr>
            <p:nvPr/>
          </p:nvPicPr>
          <p:blipFill>
            <a:blip r:embed="rId5"/>
            <a:stretch>
              <a:fillRect/>
            </a:stretch>
          </p:blipFill>
          <p:spPr>
            <a:xfrm>
              <a:off x="3437659" y="2050349"/>
              <a:ext cx="2273713" cy="449041"/>
            </a:xfrm>
            <a:prstGeom prst="rect">
              <a:avLst/>
            </a:prstGeom>
          </p:spPr>
        </p:pic>
        <p:pic>
          <p:nvPicPr>
            <p:cNvPr id="20" name="Picture 19">
              <a:extLst>
                <a:ext uri="{FF2B5EF4-FFF2-40B4-BE49-F238E27FC236}">
                  <a16:creationId xmlns:a16="http://schemas.microsoft.com/office/drawing/2014/main" id="{CB005243-4EE5-420A-8467-4D29EBC28254}"/>
                </a:ext>
              </a:extLst>
            </p:cNvPr>
            <p:cNvPicPr>
              <a:picLocks noChangeAspect="1"/>
            </p:cNvPicPr>
            <p:nvPr/>
          </p:nvPicPr>
          <p:blipFill>
            <a:blip r:embed="rId5"/>
            <a:stretch>
              <a:fillRect/>
            </a:stretch>
          </p:blipFill>
          <p:spPr>
            <a:xfrm>
              <a:off x="5228331" y="1657145"/>
              <a:ext cx="2273713" cy="449041"/>
            </a:xfrm>
            <a:prstGeom prst="rect">
              <a:avLst/>
            </a:prstGeom>
          </p:spPr>
        </p:pic>
        <p:pic>
          <p:nvPicPr>
            <p:cNvPr id="21" name="Picture 20">
              <a:extLst>
                <a:ext uri="{FF2B5EF4-FFF2-40B4-BE49-F238E27FC236}">
                  <a16:creationId xmlns:a16="http://schemas.microsoft.com/office/drawing/2014/main" id="{AA953A1F-D8AE-47FD-A5B8-1565921C014A}"/>
                </a:ext>
              </a:extLst>
            </p:cNvPr>
            <p:cNvPicPr>
              <a:picLocks noChangeAspect="1"/>
            </p:cNvPicPr>
            <p:nvPr/>
          </p:nvPicPr>
          <p:blipFill>
            <a:blip r:embed="rId5"/>
            <a:stretch>
              <a:fillRect/>
            </a:stretch>
          </p:blipFill>
          <p:spPr>
            <a:xfrm>
              <a:off x="3219945" y="1180186"/>
              <a:ext cx="2273713" cy="449041"/>
            </a:xfrm>
            <a:prstGeom prst="rect">
              <a:avLst/>
            </a:prstGeom>
          </p:spPr>
        </p:pic>
        <p:pic>
          <p:nvPicPr>
            <p:cNvPr id="22" name="Picture 21">
              <a:extLst>
                <a:ext uri="{FF2B5EF4-FFF2-40B4-BE49-F238E27FC236}">
                  <a16:creationId xmlns:a16="http://schemas.microsoft.com/office/drawing/2014/main" id="{6E758840-A72C-4DB7-99E8-8800F74FC506}"/>
                </a:ext>
              </a:extLst>
            </p:cNvPr>
            <p:cNvPicPr>
              <a:picLocks noChangeAspect="1"/>
            </p:cNvPicPr>
            <p:nvPr/>
          </p:nvPicPr>
          <p:blipFill>
            <a:blip r:embed="rId5"/>
            <a:stretch>
              <a:fillRect/>
            </a:stretch>
          </p:blipFill>
          <p:spPr>
            <a:xfrm>
              <a:off x="4484544" y="666011"/>
              <a:ext cx="2273713" cy="449041"/>
            </a:xfrm>
            <a:prstGeom prst="rect">
              <a:avLst/>
            </a:prstGeom>
          </p:spPr>
        </p:pic>
        <p:pic>
          <p:nvPicPr>
            <p:cNvPr id="23" name="Picture 22">
              <a:extLst>
                <a:ext uri="{FF2B5EF4-FFF2-40B4-BE49-F238E27FC236}">
                  <a16:creationId xmlns:a16="http://schemas.microsoft.com/office/drawing/2014/main" id="{D8BBB1E3-EBBB-46AA-8EEB-1566FBA344B1}"/>
                </a:ext>
              </a:extLst>
            </p:cNvPr>
            <p:cNvPicPr>
              <a:picLocks noChangeAspect="1"/>
            </p:cNvPicPr>
            <p:nvPr/>
          </p:nvPicPr>
          <p:blipFill>
            <a:blip r:embed="rId5"/>
            <a:stretch>
              <a:fillRect/>
            </a:stretch>
          </p:blipFill>
          <p:spPr>
            <a:xfrm>
              <a:off x="4869173" y="2618923"/>
              <a:ext cx="2273713" cy="449041"/>
            </a:xfrm>
            <a:prstGeom prst="rect">
              <a:avLst/>
            </a:prstGeom>
          </p:spPr>
        </p:pic>
        <p:pic>
          <p:nvPicPr>
            <p:cNvPr id="24" name="Picture 23">
              <a:extLst>
                <a:ext uri="{FF2B5EF4-FFF2-40B4-BE49-F238E27FC236}">
                  <a16:creationId xmlns:a16="http://schemas.microsoft.com/office/drawing/2014/main" id="{1D677EAD-36D0-4A3B-AAA4-773AD23149BC}"/>
                </a:ext>
              </a:extLst>
            </p:cNvPr>
            <p:cNvPicPr>
              <a:picLocks noChangeAspect="1"/>
            </p:cNvPicPr>
            <p:nvPr/>
          </p:nvPicPr>
          <p:blipFill>
            <a:blip r:embed="rId5"/>
            <a:stretch>
              <a:fillRect/>
            </a:stretch>
          </p:blipFill>
          <p:spPr>
            <a:xfrm>
              <a:off x="3504829" y="3067964"/>
              <a:ext cx="2273713" cy="449041"/>
            </a:xfrm>
            <a:prstGeom prst="rect">
              <a:avLst/>
            </a:prstGeom>
          </p:spPr>
        </p:pic>
      </p:grpSp>
      <p:pic>
        <p:nvPicPr>
          <p:cNvPr id="27" name="Picture 26">
            <a:extLst>
              <a:ext uri="{FF2B5EF4-FFF2-40B4-BE49-F238E27FC236}">
                <a16:creationId xmlns:a16="http://schemas.microsoft.com/office/drawing/2014/main" id="{A9960E89-C59F-4909-9C3C-E633C4F09F84}"/>
              </a:ext>
            </a:extLst>
          </p:cNvPr>
          <p:cNvPicPr>
            <a:picLocks noChangeAspect="1"/>
          </p:cNvPicPr>
          <p:nvPr/>
        </p:nvPicPr>
        <p:blipFill>
          <a:blip r:embed="rId6"/>
          <a:stretch>
            <a:fillRect/>
          </a:stretch>
        </p:blipFill>
        <p:spPr>
          <a:xfrm>
            <a:off x="2941656" y="2363243"/>
            <a:ext cx="1459889" cy="1035895"/>
          </a:xfrm>
          <a:prstGeom prst="rect">
            <a:avLst/>
          </a:prstGeom>
        </p:spPr>
      </p:pic>
      <p:pic>
        <p:nvPicPr>
          <p:cNvPr id="28" name="Graphic 27" descr="Share with person">
            <a:extLst>
              <a:ext uri="{FF2B5EF4-FFF2-40B4-BE49-F238E27FC236}">
                <a16:creationId xmlns:a16="http://schemas.microsoft.com/office/drawing/2014/main" id="{5EA31AD4-06DB-4171-AF2B-B2CD92D199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91939" y="4386426"/>
            <a:ext cx="914400" cy="914400"/>
          </a:xfrm>
          <a:prstGeom prst="rect">
            <a:avLst/>
          </a:prstGeom>
        </p:spPr>
      </p:pic>
      <p:sp>
        <p:nvSpPr>
          <p:cNvPr id="31" name="TextBox 30">
            <a:extLst>
              <a:ext uri="{FF2B5EF4-FFF2-40B4-BE49-F238E27FC236}">
                <a16:creationId xmlns:a16="http://schemas.microsoft.com/office/drawing/2014/main" id="{EC33E49C-248A-451D-B149-CF409927AA47}"/>
              </a:ext>
            </a:extLst>
          </p:cNvPr>
          <p:cNvSpPr txBox="1"/>
          <p:nvPr/>
        </p:nvSpPr>
        <p:spPr>
          <a:xfrm>
            <a:off x="7232442" y="1058818"/>
            <a:ext cx="987771"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1 mouse</a:t>
            </a:r>
          </a:p>
        </p:txBody>
      </p:sp>
      <p:sp>
        <p:nvSpPr>
          <p:cNvPr id="34" name="TextBox 33">
            <a:extLst>
              <a:ext uri="{FF2B5EF4-FFF2-40B4-BE49-F238E27FC236}">
                <a16:creationId xmlns:a16="http://schemas.microsoft.com/office/drawing/2014/main" id="{B11A9920-5B80-493C-B7BB-AB3AD493E2CD}"/>
              </a:ext>
            </a:extLst>
          </p:cNvPr>
          <p:cNvSpPr txBox="1"/>
          <p:nvPr/>
        </p:nvSpPr>
        <p:spPr>
          <a:xfrm>
            <a:off x="4501332" y="2327160"/>
            <a:ext cx="2188420"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1 biological replicate:</a:t>
            </a:r>
          </a:p>
        </p:txBody>
      </p:sp>
      <p:sp>
        <p:nvSpPr>
          <p:cNvPr id="57" name="TextBox 56">
            <a:extLst>
              <a:ext uri="{FF2B5EF4-FFF2-40B4-BE49-F238E27FC236}">
                <a16:creationId xmlns:a16="http://schemas.microsoft.com/office/drawing/2014/main" id="{B43AB667-E3A5-4BB7-B672-B5BA8F75F496}"/>
              </a:ext>
            </a:extLst>
          </p:cNvPr>
          <p:cNvSpPr txBox="1"/>
          <p:nvPr/>
        </p:nvSpPr>
        <p:spPr>
          <a:xfrm>
            <a:off x="4529074" y="3752942"/>
            <a:ext cx="2188420"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1 biological replicate:</a:t>
            </a:r>
          </a:p>
        </p:txBody>
      </p:sp>
      <p:grpSp>
        <p:nvGrpSpPr>
          <p:cNvPr id="8" name="Group 7">
            <a:extLst>
              <a:ext uri="{FF2B5EF4-FFF2-40B4-BE49-F238E27FC236}">
                <a16:creationId xmlns:a16="http://schemas.microsoft.com/office/drawing/2014/main" id="{CADE1DDD-6908-4A53-94EA-7525646B1D73}"/>
              </a:ext>
            </a:extLst>
          </p:cNvPr>
          <p:cNvGrpSpPr/>
          <p:nvPr/>
        </p:nvGrpSpPr>
        <p:grpSpPr>
          <a:xfrm>
            <a:off x="2811572" y="866924"/>
            <a:ext cx="1717502" cy="1283036"/>
            <a:chOff x="8281513" y="1998069"/>
            <a:chExt cx="2811855" cy="2100559"/>
          </a:xfrm>
        </p:grpSpPr>
        <p:pic>
          <p:nvPicPr>
            <p:cNvPr id="7" name="Picture 6">
              <a:extLst>
                <a:ext uri="{FF2B5EF4-FFF2-40B4-BE49-F238E27FC236}">
                  <a16:creationId xmlns:a16="http://schemas.microsoft.com/office/drawing/2014/main" id="{E9A65084-7CDA-4219-9528-C26529A539DB}"/>
                </a:ext>
              </a:extLst>
            </p:cNvPr>
            <p:cNvPicPr>
              <a:picLocks noChangeAspect="1"/>
            </p:cNvPicPr>
            <p:nvPr/>
          </p:nvPicPr>
          <p:blipFill rotWithShape="1">
            <a:blip r:embed="rId9"/>
            <a:srcRect l="32357"/>
            <a:stretch/>
          </p:blipFill>
          <p:spPr>
            <a:xfrm>
              <a:off x="8281513" y="1998069"/>
              <a:ext cx="2811855" cy="2100559"/>
            </a:xfrm>
            <a:prstGeom prst="rect">
              <a:avLst/>
            </a:prstGeom>
          </p:spPr>
        </p:pic>
        <p:pic>
          <p:nvPicPr>
            <p:cNvPr id="61" name="Picture 60">
              <a:extLst>
                <a:ext uri="{FF2B5EF4-FFF2-40B4-BE49-F238E27FC236}">
                  <a16:creationId xmlns:a16="http://schemas.microsoft.com/office/drawing/2014/main" id="{521ABA7E-F6C2-4111-8C82-E7B10069B09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48" b="93939" l="9615" r="89423">
                          <a14:foregroundMark x1="61538" y1="93939" x2="61538" y2="93939"/>
                        </a14:backgroundRemoval>
                      </a14:imgEffect>
                    </a14:imgLayer>
                  </a14:imgProps>
                </a:ext>
              </a:extLst>
            </a:blip>
            <a:stretch>
              <a:fillRect/>
            </a:stretch>
          </p:blipFill>
          <p:spPr>
            <a:xfrm>
              <a:off x="9789922" y="3052290"/>
              <a:ext cx="704041" cy="893590"/>
            </a:xfrm>
            <a:prstGeom prst="rect">
              <a:avLst/>
            </a:prstGeom>
          </p:spPr>
        </p:pic>
        <p:pic>
          <p:nvPicPr>
            <p:cNvPr id="62" name="Picture 61">
              <a:extLst>
                <a:ext uri="{FF2B5EF4-FFF2-40B4-BE49-F238E27FC236}">
                  <a16:creationId xmlns:a16="http://schemas.microsoft.com/office/drawing/2014/main" id="{2ADDF62B-40D7-43A9-A7F1-175B7D6C543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48" b="93939" l="9615" r="89423">
                          <a14:foregroundMark x1="61538" y1="93939" x2="61538" y2="93939"/>
                        </a14:backgroundRemoval>
                      </a14:imgEffect>
                    </a14:imgLayer>
                  </a14:imgProps>
                </a:ext>
              </a:extLst>
            </a:blip>
            <a:stretch>
              <a:fillRect/>
            </a:stretch>
          </p:blipFill>
          <p:spPr>
            <a:xfrm>
              <a:off x="9237985" y="2981189"/>
              <a:ext cx="685486" cy="870039"/>
            </a:xfrm>
            <a:prstGeom prst="rect">
              <a:avLst/>
            </a:prstGeom>
          </p:spPr>
        </p:pic>
        <p:pic>
          <p:nvPicPr>
            <p:cNvPr id="63" name="Picture 62">
              <a:extLst>
                <a:ext uri="{FF2B5EF4-FFF2-40B4-BE49-F238E27FC236}">
                  <a16:creationId xmlns:a16="http://schemas.microsoft.com/office/drawing/2014/main" id="{6049D2B7-29AA-45E2-B8CA-C547A44A636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48" b="93939" l="9615" r="89423">
                          <a14:foregroundMark x1="61538" y1="93939" x2="61538" y2="93939"/>
                        </a14:backgroundRemoval>
                      </a14:imgEffect>
                    </a14:imgLayer>
                  </a14:imgProps>
                </a:ext>
              </a:extLst>
            </a:blip>
            <a:stretch>
              <a:fillRect/>
            </a:stretch>
          </p:blipFill>
          <p:spPr>
            <a:xfrm>
              <a:off x="8546557" y="2718468"/>
              <a:ext cx="685486" cy="870039"/>
            </a:xfrm>
            <a:prstGeom prst="rect">
              <a:avLst/>
            </a:prstGeom>
          </p:spPr>
        </p:pic>
      </p:grpSp>
      <p:sp>
        <p:nvSpPr>
          <p:cNvPr id="29" name="Oval 28">
            <a:extLst>
              <a:ext uri="{FF2B5EF4-FFF2-40B4-BE49-F238E27FC236}">
                <a16:creationId xmlns:a16="http://schemas.microsoft.com/office/drawing/2014/main" id="{AA6F5E4A-0BB9-4E1F-BCF4-69FD552040BA}"/>
              </a:ext>
            </a:extLst>
          </p:cNvPr>
          <p:cNvSpPr>
            <a:spLocks noChangeAspect="1"/>
          </p:cNvSpPr>
          <p:nvPr/>
        </p:nvSpPr>
        <p:spPr>
          <a:xfrm>
            <a:off x="6764442" y="976546"/>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30" name="Oval 29">
            <a:extLst>
              <a:ext uri="{FF2B5EF4-FFF2-40B4-BE49-F238E27FC236}">
                <a16:creationId xmlns:a16="http://schemas.microsoft.com/office/drawing/2014/main" id="{D19D1537-6BFA-40EB-BD4F-512B3D1D977B}"/>
              </a:ext>
            </a:extLst>
          </p:cNvPr>
          <p:cNvSpPr>
            <a:spLocks noChangeAspect="1"/>
          </p:cNvSpPr>
          <p:nvPr/>
        </p:nvSpPr>
        <p:spPr>
          <a:xfrm>
            <a:off x="6764442" y="1553909"/>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3" name="Rectangle 2">
            <a:extLst>
              <a:ext uri="{FF2B5EF4-FFF2-40B4-BE49-F238E27FC236}">
                <a16:creationId xmlns:a16="http://schemas.microsoft.com/office/drawing/2014/main" id="{658D5E59-E7DD-419B-8233-0EF9F540A693}"/>
              </a:ext>
            </a:extLst>
          </p:cNvPr>
          <p:cNvSpPr/>
          <p:nvPr/>
        </p:nvSpPr>
        <p:spPr>
          <a:xfrm>
            <a:off x="7232442" y="1588030"/>
            <a:ext cx="787395"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1 cage</a:t>
            </a:r>
          </a:p>
        </p:txBody>
      </p:sp>
      <p:sp>
        <p:nvSpPr>
          <p:cNvPr id="33" name="Oval 32">
            <a:extLst>
              <a:ext uri="{FF2B5EF4-FFF2-40B4-BE49-F238E27FC236}">
                <a16:creationId xmlns:a16="http://schemas.microsoft.com/office/drawing/2014/main" id="{75B3BA7D-8898-4F9B-A981-6271F3DB50ED}"/>
              </a:ext>
            </a:extLst>
          </p:cNvPr>
          <p:cNvSpPr>
            <a:spLocks noChangeAspect="1"/>
          </p:cNvSpPr>
          <p:nvPr/>
        </p:nvSpPr>
        <p:spPr>
          <a:xfrm>
            <a:off x="6764442" y="2323995"/>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35" name="Oval 34">
            <a:extLst>
              <a:ext uri="{FF2B5EF4-FFF2-40B4-BE49-F238E27FC236}">
                <a16:creationId xmlns:a16="http://schemas.microsoft.com/office/drawing/2014/main" id="{8C6DCBD4-9E9C-4075-A4D5-993AFF494C48}"/>
              </a:ext>
            </a:extLst>
          </p:cNvPr>
          <p:cNvSpPr>
            <a:spLocks noChangeAspect="1"/>
          </p:cNvSpPr>
          <p:nvPr/>
        </p:nvSpPr>
        <p:spPr>
          <a:xfrm>
            <a:off x="6764442" y="2901358"/>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36" name="Oval 35">
            <a:extLst>
              <a:ext uri="{FF2B5EF4-FFF2-40B4-BE49-F238E27FC236}">
                <a16:creationId xmlns:a16="http://schemas.microsoft.com/office/drawing/2014/main" id="{425D8CD1-B52F-4F13-BBF6-A7CF9A19628C}"/>
              </a:ext>
            </a:extLst>
          </p:cNvPr>
          <p:cNvSpPr>
            <a:spLocks noChangeAspect="1"/>
          </p:cNvSpPr>
          <p:nvPr/>
        </p:nvSpPr>
        <p:spPr>
          <a:xfrm>
            <a:off x="6779917" y="3758826"/>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37" name="Oval 36">
            <a:extLst>
              <a:ext uri="{FF2B5EF4-FFF2-40B4-BE49-F238E27FC236}">
                <a16:creationId xmlns:a16="http://schemas.microsoft.com/office/drawing/2014/main" id="{C0A0057D-8EBA-4961-A20B-76048A4579D8}"/>
              </a:ext>
            </a:extLst>
          </p:cNvPr>
          <p:cNvSpPr>
            <a:spLocks noChangeAspect="1"/>
          </p:cNvSpPr>
          <p:nvPr/>
        </p:nvSpPr>
        <p:spPr>
          <a:xfrm>
            <a:off x="6779917" y="4336189"/>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4" name="Rectangle 3">
            <a:extLst>
              <a:ext uri="{FF2B5EF4-FFF2-40B4-BE49-F238E27FC236}">
                <a16:creationId xmlns:a16="http://schemas.microsoft.com/office/drawing/2014/main" id="{725976C9-0D02-4BC7-91A9-A8331CA17A0C}"/>
              </a:ext>
            </a:extLst>
          </p:cNvPr>
          <p:cNvSpPr/>
          <p:nvPr/>
        </p:nvSpPr>
        <p:spPr>
          <a:xfrm>
            <a:off x="7238739" y="2981469"/>
            <a:ext cx="1241045"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1 petri dish</a:t>
            </a:r>
          </a:p>
        </p:txBody>
      </p:sp>
      <p:sp>
        <p:nvSpPr>
          <p:cNvPr id="5" name="Rectangle 4">
            <a:extLst>
              <a:ext uri="{FF2B5EF4-FFF2-40B4-BE49-F238E27FC236}">
                <a16:creationId xmlns:a16="http://schemas.microsoft.com/office/drawing/2014/main" id="{73B48EF1-0045-4CF7-AEB7-8D7240DB0837}"/>
              </a:ext>
            </a:extLst>
          </p:cNvPr>
          <p:cNvSpPr/>
          <p:nvPr/>
        </p:nvSpPr>
        <p:spPr>
          <a:xfrm>
            <a:off x="7247917" y="4386426"/>
            <a:ext cx="1241045"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1 petri dish</a:t>
            </a:r>
          </a:p>
        </p:txBody>
      </p:sp>
    </p:spTree>
    <p:extLst>
      <p:ext uri="{BB962C8B-B14F-4D97-AF65-F5344CB8AC3E}">
        <p14:creationId xmlns:p14="http://schemas.microsoft.com/office/powerpoint/2010/main" val="299454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31" grpId="0"/>
      <p:bldP spid="34" grpId="0"/>
      <p:bldP spid="57" grpId="0"/>
      <p:bldP spid="29" grpId="0" animBg="1"/>
      <p:bldP spid="30" grpId="0" animBg="1"/>
      <p:bldP spid="3" grpId="0"/>
      <p:bldP spid="33" grpId="0" animBg="1"/>
      <p:bldP spid="35" grpId="0" animBg="1"/>
      <p:bldP spid="36" grpId="0" animBg="1"/>
      <p:bldP spid="37" grpId="0" animBg="1"/>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19ABE9-95CA-4A3F-986A-D0EFFADA95E8}"/>
              </a:ext>
            </a:extLst>
          </p:cNvPr>
          <p:cNvSpPr txBox="1"/>
          <p:nvPr/>
        </p:nvSpPr>
        <p:spPr>
          <a:xfrm>
            <a:off x="4323061" y="818507"/>
            <a:ext cx="2016899"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In a nutshell</a:t>
            </a:r>
          </a:p>
        </p:txBody>
      </p:sp>
      <p:grpSp>
        <p:nvGrpSpPr>
          <p:cNvPr id="11" name="Group 10">
            <a:extLst>
              <a:ext uri="{FF2B5EF4-FFF2-40B4-BE49-F238E27FC236}">
                <a16:creationId xmlns:a16="http://schemas.microsoft.com/office/drawing/2014/main" id="{FEE37943-1F6D-4687-9B9F-0C400CCCBB90}"/>
              </a:ext>
            </a:extLst>
          </p:cNvPr>
          <p:cNvGrpSpPr/>
          <p:nvPr/>
        </p:nvGrpSpPr>
        <p:grpSpPr>
          <a:xfrm>
            <a:off x="-111958" y="38009"/>
            <a:ext cx="2916000" cy="5079069"/>
            <a:chOff x="-94540" y="38009"/>
            <a:chExt cx="2916000" cy="5079069"/>
          </a:xfrm>
        </p:grpSpPr>
        <p:grpSp>
          <p:nvGrpSpPr>
            <p:cNvPr id="12" name="Group 11">
              <a:extLst>
                <a:ext uri="{FF2B5EF4-FFF2-40B4-BE49-F238E27FC236}">
                  <a16:creationId xmlns:a16="http://schemas.microsoft.com/office/drawing/2014/main" id="{EDD5244F-389C-424E-B766-343AC6198E52}"/>
                </a:ext>
              </a:extLst>
            </p:cNvPr>
            <p:cNvGrpSpPr/>
            <p:nvPr/>
          </p:nvGrpSpPr>
          <p:grpSpPr>
            <a:xfrm>
              <a:off x="563181" y="1859707"/>
              <a:ext cx="1404200" cy="3257371"/>
              <a:chOff x="557952" y="1847850"/>
              <a:chExt cx="1404200" cy="3257371"/>
            </a:xfrm>
          </p:grpSpPr>
          <p:sp>
            <p:nvSpPr>
              <p:cNvPr id="16" name="Rounded Rectangle 3">
                <a:extLst>
                  <a:ext uri="{FF2B5EF4-FFF2-40B4-BE49-F238E27FC236}">
                    <a16:creationId xmlns:a16="http://schemas.microsoft.com/office/drawing/2014/main" id="{65329E1D-0CEC-41EE-9C6C-D5B1CB99C129}"/>
                  </a:ext>
                </a:extLst>
              </p:cNvPr>
              <p:cNvSpPr/>
              <p:nvPr/>
            </p:nvSpPr>
            <p:spPr>
              <a:xfrm>
                <a:off x="557952" y="1847850"/>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1F452B26-D6D8-4542-B639-45E8B23F6BD0}"/>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5" name="Picture 14">
              <a:extLst>
                <a:ext uri="{FF2B5EF4-FFF2-40B4-BE49-F238E27FC236}">
                  <a16:creationId xmlns:a16="http://schemas.microsoft.com/office/drawing/2014/main" id="{3C8126AE-7E9A-4438-9207-6C3C2F56E079}"/>
                </a:ext>
              </a:extLst>
            </p:cNvPr>
            <p:cNvPicPr>
              <a:picLocks noChangeAspect="1"/>
            </p:cNvPicPr>
            <p:nvPr/>
          </p:nvPicPr>
          <p:blipFill>
            <a:blip r:embed="rId3"/>
            <a:stretch>
              <a:fillRect/>
            </a:stretch>
          </p:blipFill>
          <p:spPr>
            <a:xfrm>
              <a:off x="-94540" y="38009"/>
              <a:ext cx="2916000" cy="1812989"/>
            </a:xfrm>
            <a:prstGeom prst="rect">
              <a:avLst/>
            </a:prstGeom>
          </p:spPr>
        </p:pic>
      </p:grpSp>
      <p:sp>
        <p:nvSpPr>
          <p:cNvPr id="19" name="Rectangle 18">
            <a:extLst>
              <a:ext uri="{FF2B5EF4-FFF2-40B4-BE49-F238E27FC236}">
                <a16:creationId xmlns:a16="http://schemas.microsoft.com/office/drawing/2014/main" id="{9C70EDD2-476A-49BD-AB8A-68799C6F0063}"/>
              </a:ext>
            </a:extLst>
          </p:cNvPr>
          <p:cNvSpPr/>
          <p:nvPr/>
        </p:nvSpPr>
        <p:spPr>
          <a:xfrm>
            <a:off x="2534357" y="2371695"/>
            <a:ext cx="5157721" cy="400110"/>
          </a:xfrm>
          <a:prstGeom prst="rect">
            <a:avLst/>
          </a:prstGeom>
        </p:spPr>
        <p:txBody>
          <a:bodyPr wrap="square">
            <a:spAutoFit/>
          </a:bodyPr>
          <a:lstStyle/>
          <a:p>
            <a:r>
              <a:rPr lang="en-GB" sz="2000" dirty="0">
                <a:solidFill>
                  <a:srgbClr val="002060"/>
                </a:solidFill>
                <a:latin typeface="Calibri" panose="020F0502020204030204" pitchFamily="34" charset="0"/>
                <a:cs typeface="Calibri" panose="020F0502020204030204" pitchFamily="34" charset="0"/>
              </a:rPr>
              <a:t>Underpowered Studies are more likely to:</a:t>
            </a:r>
            <a:endParaRPr lang="en-GB" sz="2000" b="1" dirty="0">
              <a:solidFill>
                <a:srgbClr val="0070C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307D30B1-5FC1-408E-8203-F98CF94F4CAE}"/>
              </a:ext>
            </a:extLst>
          </p:cNvPr>
          <p:cNvSpPr txBox="1"/>
          <p:nvPr/>
        </p:nvSpPr>
        <p:spPr>
          <a:xfrm>
            <a:off x="3618113" y="4215200"/>
            <a:ext cx="3628595" cy="584775"/>
          </a:xfrm>
          <a:prstGeom prst="rect">
            <a:avLst/>
          </a:prstGeom>
          <a:solidFill>
            <a:schemeClr val="accent1">
              <a:lumMod val="20000"/>
              <a:lumOff val="80000"/>
            </a:schemeClr>
          </a:solidFill>
        </p:spPr>
        <p:txBody>
          <a:bodyPr wrap="square" rtlCol="0">
            <a:spAutoFit/>
          </a:bodyPr>
          <a:lstStyle/>
          <a:p>
            <a:pPr algn="ctr"/>
            <a:r>
              <a:rPr lang="en-GB" sz="1600" dirty="0">
                <a:solidFill>
                  <a:schemeClr val="tx1"/>
                </a:solidFill>
                <a:latin typeface="Calibri" panose="020F0502020204030204" pitchFamily="34" charset="0"/>
                <a:cs typeface="Calibri" panose="020F0502020204030204" pitchFamily="34" charset="0"/>
              </a:rPr>
              <a:t>How Many? </a:t>
            </a:r>
          </a:p>
          <a:p>
            <a:pPr algn="ctr"/>
            <a:r>
              <a:rPr lang="en-GB" sz="1600" dirty="0">
                <a:solidFill>
                  <a:schemeClr val="tx1"/>
                </a:solidFill>
                <a:latin typeface="Calibri" panose="020F0502020204030204" pitchFamily="34" charset="0"/>
                <a:cs typeface="Calibri" panose="020F0502020204030204" pitchFamily="34" charset="0"/>
              </a:rPr>
              <a:t>Formalise with power calculations….</a:t>
            </a:r>
            <a:endParaRPr lang="en-GB" sz="1600"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EB95192F-022F-474C-B82A-C0F2AFF0E7DE}"/>
              </a:ext>
            </a:extLst>
          </p:cNvPr>
          <p:cNvSpPr/>
          <p:nvPr/>
        </p:nvSpPr>
        <p:spPr>
          <a:xfrm>
            <a:off x="2934961" y="2750602"/>
            <a:ext cx="3254307" cy="400110"/>
          </a:xfrm>
          <a:prstGeom prst="rect">
            <a:avLst/>
          </a:prstGeom>
        </p:spPr>
        <p:txBody>
          <a:bodyPr wrap="square">
            <a:spAutoFit/>
          </a:bodyPr>
          <a:lstStyle/>
          <a:p>
            <a:r>
              <a:rPr lang="en-GB" sz="2000" dirty="0">
                <a:solidFill>
                  <a:srgbClr val="002060"/>
                </a:solidFill>
                <a:latin typeface="Calibri" panose="020F0502020204030204" pitchFamily="34" charset="0"/>
                <a:cs typeface="Calibri" panose="020F0502020204030204" pitchFamily="34" charset="0"/>
              </a:rPr>
              <a:t>- </a:t>
            </a:r>
            <a:r>
              <a:rPr lang="en-GB" sz="2000" dirty="0">
                <a:solidFill>
                  <a:srgbClr val="0070C0"/>
                </a:solidFill>
                <a:latin typeface="Calibri" panose="020F0502020204030204" pitchFamily="34" charset="0"/>
                <a:cs typeface="Calibri" panose="020F0502020204030204" pitchFamily="34" charset="0"/>
              </a:rPr>
              <a:t>Fail to detect real effects</a:t>
            </a:r>
          </a:p>
        </p:txBody>
      </p:sp>
      <p:sp>
        <p:nvSpPr>
          <p:cNvPr id="22" name="Rectangle 21">
            <a:extLst>
              <a:ext uri="{FF2B5EF4-FFF2-40B4-BE49-F238E27FC236}">
                <a16:creationId xmlns:a16="http://schemas.microsoft.com/office/drawing/2014/main" id="{27AD13A3-84F4-4183-A434-BF7E721305D9}"/>
              </a:ext>
            </a:extLst>
          </p:cNvPr>
          <p:cNvSpPr/>
          <p:nvPr/>
        </p:nvSpPr>
        <p:spPr>
          <a:xfrm>
            <a:off x="2938345" y="3093673"/>
            <a:ext cx="5279050" cy="400110"/>
          </a:xfrm>
          <a:prstGeom prst="rect">
            <a:avLst/>
          </a:prstGeom>
        </p:spPr>
        <p:txBody>
          <a:bodyPr wrap="square">
            <a:spAutoFit/>
          </a:bodyPr>
          <a:lstStyle/>
          <a:p>
            <a:pPr lvl="1"/>
            <a:r>
              <a:rPr lang="en-GB" sz="2000" dirty="0">
                <a:solidFill>
                  <a:srgbClr val="002060"/>
                </a:solidFill>
                <a:latin typeface="Calibri" panose="020F0502020204030204" pitchFamily="34" charset="0"/>
                <a:cs typeface="Calibri" panose="020F0502020204030204" pitchFamily="34" charset="0"/>
              </a:rPr>
              <a:t>- </a:t>
            </a:r>
            <a:r>
              <a:rPr lang="en-GB" sz="2000" dirty="0">
                <a:solidFill>
                  <a:srgbClr val="0070C0"/>
                </a:solidFill>
                <a:latin typeface="Calibri" panose="020F0502020204030204" pitchFamily="34" charset="0"/>
                <a:cs typeface="Calibri" panose="020F0502020204030204" pitchFamily="34" charset="0"/>
              </a:rPr>
              <a:t>Overestimate the effect size of detected effects</a:t>
            </a:r>
            <a:endParaRPr lang="en-GB" sz="2000" b="1" dirty="0">
              <a:solidFill>
                <a:srgbClr val="0070C0"/>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D80AD8F-0C7F-4D17-8D7E-FD0B2E0E8F89}"/>
              </a:ext>
            </a:extLst>
          </p:cNvPr>
          <p:cNvSpPr/>
          <p:nvPr/>
        </p:nvSpPr>
        <p:spPr>
          <a:xfrm>
            <a:off x="2534357" y="1829795"/>
            <a:ext cx="6609643" cy="400110"/>
          </a:xfrm>
          <a:prstGeom prst="rect">
            <a:avLst/>
          </a:prstGeom>
        </p:spPr>
        <p:txBody>
          <a:bodyPr wrap="square">
            <a:spAutoFit/>
          </a:bodyPr>
          <a:lstStyle/>
          <a:p>
            <a:r>
              <a:rPr lang="en-GB" sz="2000" dirty="0">
                <a:solidFill>
                  <a:srgbClr val="002060"/>
                </a:solidFill>
                <a:latin typeface="Calibri" panose="020F0502020204030204" pitchFamily="34" charset="0"/>
                <a:cs typeface="Calibri" panose="020F0502020204030204" pitchFamily="34" charset="0"/>
              </a:rPr>
              <a:t>Sample Size &amp; Power are key to confident results</a:t>
            </a:r>
            <a:endParaRPr lang="en-GB" sz="2000" dirty="0"/>
          </a:p>
        </p:txBody>
      </p:sp>
      <p:sp>
        <p:nvSpPr>
          <p:cNvPr id="31" name="Rectangle 30">
            <a:extLst>
              <a:ext uri="{FF2B5EF4-FFF2-40B4-BE49-F238E27FC236}">
                <a16:creationId xmlns:a16="http://schemas.microsoft.com/office/drawing/2014/main" id="{0BDC36A4-ED6F-482F-967E-1D21D91A47A5}"/>
              </a:ext>
            </a:extLst>
          </p:cNvPr>
          <p:cNvSpPr/>
          <p:nvPr/>
        </p:nvSpPr>
        <p:spPr>
          <a:xfrm>
            <a:off x="2534357" y="3711178"/>
            <a:ext cx="6681519" cy="400110"/>
          </a:xfrm>
          <a:prstGeom prst="rect">
            <a:avLst/>
          </a:prstGeom>
        </p:spPr>
        <p:txBody>
          <a:bodyPr wrap="square">
            <a:spAutoFit/>
          </a:bodyPr>
          <a:lstStyle/>
          <a:p>
            <a:r>
              <a:rPr lang="en-GB" sz="2000" dirty="0">
                <a:solidFill>
                  <a:srgbClr val="002060"/>
                </a:solidFill>
                <a:latin typeface="Calibri" panose="020F0502020204030204" pitchFamily="34" charset="0"/>
                <a:cs typeface="Calibri" panose="020F0502020204030204" pitchFamily="34" charset="0"/>
              </a:rPr>
              <a:t>More biological replicates increase our evidence</a:t>
            </a:r>
            <a:endParaRPr lang="en-GB" sz="2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854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22"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offee">
            <a:extLst>
              <a:ext uri="{FF2B5EF4-FFF2-40B4-BE49-F238E27FC236}">
                <a16:creationId xmlns:a16="http://schemas.microsoft.com/office/drawing/2014/main" id="{815926CB-CC29-4E42-8AA6-FA7B1DEF8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2557" y="1644357"/>
            <a:ext cx="1638886" cy="1638886"/>
          </a:xfrm>
          <a:prstGeom prst="rect">
            <a:avLst/>
          </a:prstGeom>
        </p:spPr>
      </p:pic>
      <p:pic>
        <p:nvPicPr>
          <p:cNvPr id="4" name="Picture 3">
            <a:extLst>
              <a:ext uri="{FF2B5EF4-FFF2-40B4-BE49-F238E27FC236}">
                <a16:creationId xmlns:a16="http://schemas.microsoft.com/office/drawing/2014/main" id="{FFE703B2-AFE1-4D90-A6B3-04CAC8913709}"/>
              </a:ext>
            </a:extLst>
          </p:cNvPr>
          <p:cNvPicPr>
            <a:picLocks noChangeAspect="1"/>
          </p:cNvPicPr>
          <p:nvPr/>
        </p:nvPicPr>
        <p:blipFill>
          <a:blip r:embed="rId4"/>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B0143E80-232B-4BD5-BDF9-B97A2A732C96}"/>
              </a:ext>
            </a:extLst>
          </p:cNvPr>
          <p:cNvPicPr>
            <a:picLocks noChangeAspect="1"/>
          </p:cNvPicPr>
          <p:nvPr/>
        </p:nvPicPr>
        <p:blipFill>
          <a:blip r:embed="rId5"/>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3104320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8BE81-A723-42CE-B17F-FFB5F512A529}"/>
              </a:ext>
            </a:extLst>
          </p:cNvPr>
          <p:cNvPicPr>
            <a:picLocks noChangeAspect="1"/>
          </p:cNvPicPr>
          <p:nvPr/>
        </p:nvPicPr>
        <p:blipFill>
          <a:blip r:embed="rId3"/>
          <a:stretch>
            <a:fillRect/>
          </a:stretch>
        </p:blipFill>
        <p:spPr>
          <a:xfrm>
            <a:off x="269924" y="162111"/>
            <a:ext cx="964610" cy="1203628"/>
          </a:xfrm>
          <a:prstGeom prst="rect">
            <a:avLst/>
          </a:prstGeom>
        </p:spPr>
      </p:pic>
      <p:graphicFrame>
        <p:nvGraphicFramePr>
          <p:cNvPr id="7" name="Diagram 6">
            <a:extLst>
              <a:ext uri="{FF2B5EF4-FFF2-40B4-BE49-F238E27FC236}">
                <a16:creationId xmlns:a16="http://schemas.microsoft.com/office/drawing/2014/main" id="{0FBB4A47-C2C0-43E4-AC10-70D4DA7BD955}"/>
              </a:ext>
            </a:extLst>
          </p:cNvPr>
          <p:cNvGraphicFramePr/>
          <p:nvPr>
            <p:extLst>
              <p:ext uri="{D42A27DB-BD31-4B8C-83A1-F6EECF244321}">
                <p14:modId xmlns:p14="http://schemas.microsoft.com/office/powerpoint/2010/main" val="248817852"/>
              </p:ext>
            </p:extLst>
          </p:nvPr>
        </p:nvGraphicFramePr>
        <p:xfrm>
          <a:off x="334579" y="442373"/>
          <a:ext cx="8539497" cy="4758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54016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4"/>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1373849" y="1971586"/>
            <a:ext cx="6396302" cy="1200329"/>
          </a:xfrm>
          <a:prstGeom prst="rect">
            <a:avLst/>
          </a:prstGeom>
          <a:noFill/>
        </p:spPr>
        <p:txBody>
          <a:bodyPr wrap="none" rtlCol="0">
            <a:spAutoFit/>
          </a:bodyPr>
          <a:lstStyle/>
          <a:p>
            <a:pPr algn="ctr"/>
            <a:r>
              <a:rPr lang="en-US" sz="4000" b="1" dirty="0">
                <a:solidFill>
                  <a:schemeClr val="accent1">
                    <a:lumMod val="50000"/>
                  </a:schemeClr>
                </a:solidFill>
                <a:latin typeface="Calibri" panose="020F0502020204030204" pitchFamily="34" charset="0"/>
                <a:cs typeface="Calibri" panose="020F0502020204030204" pitchFamily="34" charset="0"/>
              </a:rPr>
              <a:t>Research Integrity in practice</a:t>
            </a:r>
          </a:p>
          <a:p>
            <a:pPr algn="ctr"/>
            <a:r>
              <a:rPr lang="en-US" sz="3200" b="1" dirty="0">
                <a:solidFill>
                  <a:srgbClr val="0070C0"/>
                </a:solidFill>
                <a:latin typeface="Calibri" panose="020F0502020204030204" pitchFamily="34" charset="0"/>
                <a:cs typeface="Calibri" panose="020F0502020204030204" pitchFamily="34" charset="0"/>
              </a:rPr>
              <a:t>Data Exploration &amp; Data Analysis</a:t>
            </a:r>
          </a:p>
        </p:txBody>
      </p:sp>
    </p:spTree>
    <p:extLst>
      <p:ext uri="{BB962C8B-B14F-4D97-AF65-F5344CB8AC3E}">
        <p14:creationId xmlns:p14="http://schemas.microsoft.com/office/powerpoint/2010/main" val="3456800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85149" y="2438237"/>
            <a:ext cx="104773" cy="333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b="1" dirty="0">
                <a:solidFill>
                  <a:srgbClr val="E05AC3"/>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E05AC3"/>
                </a:solidFill>
                <a:latin typeface="Calibri" panose="020F0502020204030204" pitchFamily="34" charset="0"/>
                <a:cs typeface="Calibri" panose="020F0502020204030204" pitchFamily="34" charset="0"/>
              </a:rPr>
              <a:t>Collegiality</a:t>
            </a:r>
          </a:p>
          <a:p>
            <a:r>
              <a:rPr lang="en-GB" sz="1600" b="1" dirty="0">
                <a:solidFill>
                  <a:srgbClr val="E05AC3"/>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b="1" dirty="0">
                <a:solidFill>
                  <a:srgbClr val="E05AC3"/>
                </a:solidFill>
                <a:latin typeface="Calibri" panose="020F0502020204030204" pitchFamily="34" charset="0"/>
                <a:cs typeface="Calibri" panose="020F0502020204030204" pitchFamily="34" charset="0"/>
              </a:rPr>
              <a:t>Fair</a:t>
            </a:r>
          </a:p>
          <a:p>
            <a:r>
              <a:rPr lang="en-GB" sz="1600" b="1" dirty="0">
                <a:solidFill>
                  <a:srgbClr val="E05AC3"/>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E05AC3"/>
                </a:solidFill>
                <a:latin typeface="Calibri" panose="020F0502020204030204" pitchFamily="34" charset="0"/>
                <a:cs typeface="Calibri" panose="020F0502020204030204" pitchFamily="34" charset="0"/>
              </a:rPr>
              <a:t>Openness</a:t>
            </a:r>
          </a:p>
          <a:p>
            <a:r>
              <a:rPr lang="en-GB" sz="1600" b="1" dirty="0">
                <a:solidFill>
                  <a:srgbClr val="E05AC3"/>
                </a:solidFill>
                <a:latin typeface="Calibri" panose="020F0502020204030204" pitchFamily="34" charset="0"/>
                <a:cs typeface="Calibri" panose="020F0502020204030204" pitchFamily="34" charset="0"/>
              </a:rPr>
              <a:t>Quality</a:t>
            </a:r>
          </a:p>
          <a:p>
            <a:r>
              <a:rPr lang="en-GB" sz="1600" b="1" dirty="0">
                <a:solidFill>
                  <a:srgbClr val="E05AC3"/>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E05AC3"/>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b="1" dirty="0">
                <a:solidFill>
                  <a:srgbClr val="E05AC3"/>
                </a:solidFill>
                <a:latin typeface="Calibri" panose="020F0502020204030204" pitchFamily="34" charset="0"/>
                <a:cs typeface="Calibri" panose="020F0502020204030204" pitchFamily="34" charset="0"/>
              </a:rPr>
              <a:t>Transparency</a:t>
            </a:r>
          </a:p>
        </p:txBody>
      </p:sp>
      <p:sp>
        <p:nvSpPr>
          <p:cNvPr id="7" name="Rounded Rectangle 6"/>
          <p:cNvSpPr/>
          <p:nvPr/>
        </p:nvSpPr>
        <p:spPr>
          <a:xfrm>
            <a:off x="3387320" y="3647855"/>
            <a:ext cx="4040963" cy="342900"/>
          </a:xfrm>
          <a:prstGeom prst="roundRect">
            <a:avLst/>
          </a:prstGeom>
          <a:solidFill>
            <a:srgbClr val="AC208E"/>
          </a:solidFill>
          <a:ln>
            <a:solidFill>
              <a:srgbClr val="EB9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j-lt"/>
                <a:cs typeface="Calibri" panose="020F0502020204030204" pitchFamily="34" charset="0"/>
              </a:rPr>
              <a:t>A Faithful and Informative View of Our Data</a:t>
            </a:r>
            <a:endParaRPr lang="en-GB" b="1" dirty="0">
              <a:latin typeface="+mj-lt"/>
            </a:endParaRPr>
          </a:p>
        </p:txBody>
      </p:sp>
      <p:sp>
        <p:nvSpPr>
          <p:cNvPr id="10" name="Rounded Rectangle 9"/>
          <p:cNvSpPr/>
          <p:nvPr/>
        </p:nvSpPr>
        <p:spPr>
          <a:xfrm>
            <a:off x="2657475" y="4505104"/>
            <a:ext cx="2287135" cy="342900"/>
          </a:xfrm>
          <a:prstGeom prst="roundRect">
            <a:avLst/>
          </a:prstGeom>
          <a:solidFill>
            <a:srgbClr val="E05AC3"/>
          </a:solidFill>
          <a:ln w="19050">
            <a:solidFill>
              <a:srgbClr val="EB9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Understanding Our Data</a:t>
            </a:r>
          </a:p>
        </p:txBody>
      </p:sp>
      <p:sp>
        <p:nvSpPr>
          <p:cNvPr id="13" name="Rounded Rectangle 12"/>
          <p:cNvSpPr/>
          <p:nvPr/>
        </p:nvSpPr>
        <p:spPr>
          <a:xfrm>
            <a:off x="5551879" y="4505104"/>
            <a:ext cx="2782496" cy="342900"/>
          </a:xfrm>
          <a:prstGeom prst="roundRect">
            <a:avLst/>
          </a:prstGeom>
          <a:solidFill>
            <a:srgbClr val="E05AC3"/>
          </a:solidFill>
          <a:ln>
            <a:solidFill>
              <a:srgbClr val="EB9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Presenting Our Data Honestly</a:t>
            </a:r>
          </a:p>
        </p:txBody>
      </p:sp>
      <p:cxnSp>
        <p:nvCxnSpPr>
          <p:cNvPr id="22" name="Elbow Connector 21"/>
          <p:cNvCxnSpPr/>
          <p:nvPr/>
        </p:nvCxnSpPr>
        <p:spPr>
          <a:xfrm rot="5400000">
            <a:off x="4406780" y="3504081"/>
            <a:ext cx="514349" cy="1487697"/>
          </a:xfrm>
          <a:prstGeom prst="bentConnector3">
            <a:avLst>
              <a:gd name="adj1" fmla="val 50000"/>
            </a:avLst>
          </a:prstGeom>
          <a:ln w="19050">
            <a:solidFill>
              <a:srgbClr val="EB91D8"/>
            </a:solidFill>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a:xfrm rot="16200000" flipH="1">
            <a:off x="5734919" y="3663637"/>
            <a:ext cx="514349" cy="1168583"/>
          </a:xfrm>
          <a:prstGeom prst="bentConnector3">
            <a:avLst>
              <a:gd name="adj1" fmla="val 50000"/>
            </a:avLst>
          </a:prstGeom>
          <a:ln w="19050">
            <a:solidFill>
              <a:srgbClr val="EB91D8"/>
            </a:solidFill>
            <a:tailEnd type="triangle"/>
          </a:ln>
        </p:spPr>
        <p:style>
          <a:lnRef idx="1">
            <a:schemeClr val="dk1"/>
          </a:lnRef>
          <a:fillRef idx="0">
            <a:schemeClr val="dk1"/>
          </a:fillRef>
          <a:effectRef idx="0">
            <a:schemeClr val="dk1"/>
          </a:effectRef>
          <a:fontRef idx="minor">
            <a:schemeClr val="tx1"/>
          </a:fontRef>
        </p:style>
      </p:cxnSp>
      <p:graphicFrame>
        <p:nvGraphicFramePr>
          <p:cNvPr id="14" name="Diagram 13"/>
          <p:cNvGraphicFramePr/>
          <p:nvPr/>
        </p:nvGraphicFramePr>
        <p:xfrm>
          <a:off x="2895600" y="267040"/>
          <a:ext cx="4896000" cy="311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6" name="Elbow Connector 15"/>
          <p:cNvCxnSpPr>
            <a:stCxn id="15" idx="3"/>
          </p:cNvCxnSpPr>
          <p:nvPr/>
        </p:nvCxnSpPr>
        <p:spPr>
          <a:xfrm>
            <a:off x="5289922" y="2604923"/>
            <a:ext cx="117880" cy="1042932"/>
          </a:xfrm>
          <a:prstGeom prst="bentConnector2">
            <a:avLst/>
          </a:prstGeom>
          <a:ln w="19050">
            <a:solidFill>
              <a:srgbClr val="AC208E"/>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77318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5" name="Rectangle 14">
            <a:extLst>
              <a:ext uri="{FF2B5EF4-FFF2-40B4-BE49-F238E27FC236}">
                <a16:creationId xmlns:a16="http://schemas.microsoft.com/office/drawing/2014/main" id="{98A786AF-1CFE-4A6D-89CE-35A60ABD49F1}"/>
              </a:ext>
            </a:extLst>
          </p:cNvPr>
          <p:cNvSpPr/>
          <p:nvPr/>
        </p:nvSpPr>
        <p:spPr>
          <a:xfrm>
            <a:off x="2869450" y="227008"/>
            <a:ext cx="3405099" cy="646331"/>
          </a:xfrm>
          <a:prstGeom prst="rect">
            <a:avLst/>
          </a:prstGeom>
        </p:spPr>
        <p:txBody>
          <a:bodyPr wrap="none">
            <a:spAutoFit/>
          </a:bodyPr>
          <a:lstStyle/>
          <a:p>
            <a:pPr algn="ctr"/>
            <a:r>
              <a:rPr lang="en-GB" sz="3600" b="1" dirty="0">
                <a:solidFill>
                  <a:srgbClr val="093C92"/>
                </a:solidFill>
                <a:latin typeface="Calibri" panose="020F0502020204030204" pitchFamily="34" charset="0"/>
                <a:cs typeface="Calibri" panose="020F0502020204030204" pitchFamily="34" charset="0"/>
              </a:rPr>
              <a:t>Data Exploration</a:t>
            </a:r>
          </a:p>
        </p:txBody>
      </p:sp>
      <p:pic>
        <p:nvPicPr>
          <p:cNvPr id="3" name="Picture 2">
            <a:extLst>
              <a:ext uri="{FF2B5EF4-FFF2-40B4-BE49-F238E27FC236}">
                <a16:creationId xmlns:a16="http://schemas.microsoft.com/office/drawing/2014/main" id="{FEEE4D21-79B7-4B78-B1D1-EDC32E9AC043}"/>
              </a:ext>
            </a:extLst>
          </p:cNvPr>
          <p:cNvPicPr>
            <a:picLocks noChangeAspect="1"/>
          </p:cNvPicPr>
          <p:nvPr/>
        </p:nvPicPr>
        <p:blipFill rotWithShape="1">
          <a:blip r:embed="rId3"/>
          <a:srcRect l="6536" t="7112" r="9809"/>
          <a:stretch/>
        </p:blipFill>
        <p:spPr>
          <a:xfrm>
            <a:off x="5149034" y="399939"/>
            <a:ext cx="3967339" cy="4405177"/>
          </a:xfrm>
          <a:prstGeom prst="rect">
            <a:avLst/>
          </a:prstGeom>
        </p:spPr>
      </p:pic>
      <p:sp>
        <p:nvSpPr>
          <p:cNvPr id="20" name="TextBox 19">
            <a:extLst>
              <a:ext uri="{FF2B5EF4-FFF2-40B4-BE49-F238E27FC236}">
                <a16:creationId xmlns:a16="http://schemas.microsoft.com/office/drawing/2014/main" id="{A7E56EC0-06E7-4180-92AE-50E8F1FE12A9}"/>
              </a:ext>
            </a:extLst>
          </p:cNvPr>
          <p:cNvSpPr txBox="1"/>
          <p:nvPr/>
        </p:nvSpPr>
        <p:spPr>
          <a:xfrm>
            <a:off x="2869450" y="2840811"/>
            <a:ext cx="3559178" cy="461665"/>
          </a:xfrm>
          <a:prstGeom prst="rect">
            <a:avLst/>
          </a:prstGeom>
          <a:noFill/>
        </p:spPr>
        <p:txBody>
          <a:bodyPr wrap="square" rtlCol="0">
            <a:spAutoFit/>
          </a:bodyPr>
          <a:lstStyle/>
          <a:p>
            <a:r>
              <a:rPr lang="en-GB" sz="2400" b="1" dirty="0">
                <a:solidFill>
                  <a:srgbClr val="0F2D69"/>
                </a:solidFill>
                <a:latin typeface="Calibri" panose="020F0502020204030204" pitchFamily="34" charset="0"/>
                <a:cs typeface="Calibri" panose="020F0502020204030204" pitchFamily="34" charset="0"/>
              </a:rPr>
              <a:t>Understanding Our Data:</a:t>
            </a:r>
          </a:p>
        </p:txBody>
      </p:sp>
      <p:sp>
        <p:nvSpPr>
          <p:cNvPr id="9" name="TextBox 8">
            <a:extLst>
              <a:ext uri="{FF2B5EF4-FFF2-40B4-BE49-F238E27FC236}">
                <a16:creationId xmlns:a16="http://schemas.microsoft.com/office/drawing/2014/main" id="{4B604086-5F20-44F4-967F-F18FCE0EEF92}"/>
              </a:ext>
            </a:extLst>
          </p:cNvPr>
          <p:cNvSpPr txBox="1"/>
          <p:nvPr/>
        </p:nvSpPr>
        <p:spPr>
          <a:xfrm>
            <a:off x="2011296" y="4454827"/>
            <a:ext cx="5732882" cy="461665"/>
          </a:xfrm>
          <a:prstGeom prst="rect">
            <a:avLst/>
          </a:prstGeom>
          <a:noFill/>
        </p:spPr>
        <p:txBody>
          <a:bodyPr wrap="square" rtlCol="0">
            <a:spAutoFit/>
          </a:bodyPr>
          <a:lstStyle/>
          <a:p>
            <a:r>
              <a:rPr lang="en-GB" sz="2400" b="1" dirty="0">
                <a:solidFill>
                  <a:srgbClr val="0F2D69"/>
                </a:solidFill>
                <a:latin typeface="Calibri" panose="020F0502020204030204" pitchFamily="34" charset="0"/>
                <a:cs typeface="Calibri" panose="020F0502020204030204" pitchFamily="34" charset="0"/>
              </a:rPr>
              <a:t>Builds Our Understanding and Confidence</a:t>
            </a:r>
          </a:p>
        </p:txBody>
      </p:sp>
      <p:sp>
        <p:nvSpPr>
          <p:cNvPr id="10" name="TextBox 9">
            <a:extLst>
              <a:ext uri="{FF2B5EF4-FFF2-40B4-BE49-F238E27FC236}">
                <a16:creationId xmlns:a16="http://schemas.microsoft.com/office/drawing/2014/main" id="{850A36A5-6001-4A55-BD90-D4F607FC3F83}"/>
              </a:ext>
            </a:extLst>
          </p:cNvPr>
          <p:cNvSpPr txBox="1"/>
          <p:nvPr/>
        </p:nvSpPr>
        <p:spPr>
          <a:xfrm>
            <a:off x="3564289" y="3800059"/>
            <a:ext cx="2462653" cy="461665"/>
          </a:xfrm>
          <a:prstGeom prst="rect">
            <a:avLst/>
          </a:prstGeom>
          <a:noFill/>
        </p:spPr>
        <p:txBody>
          <a:bodyPr wrap="square" rtlCol="0">
            <a:spAutoFit/>
          </a:bodyPr>
          <a:lstStyle/>
          <a:p>
            <a:r>
              <a:rPr lang="en-GB" sz="2400" dirty="0">
                <a:solidFill>
                  <a:srgbClr val="00B0F0"/>
                </a:solidFill>
                <a:latin typeface="Calibri" panose="020F0502020204030204" pitchFamily="34" charset="0"/>
                <a:cs typeface="Calibri" panose="020F0502020204030204" pitchFamily="34" charset="0"/>
              </a:rPr>
              <a:t>- The Quality</a:t>
            </a:r>
          </a:p>
        </p:txBody>
      </p:sp>
      <p:sp>
        <p:nvSpPr>
          <p:cNvPr id="12" name="TextBox 11">
            <a:extLst>
              <a:ext uri="{FF2B5EF4-FFF2-40B4-BE49-F238E27FC236}">
                <a16:creationId xmlns:a16="http://schemas.microsoft.com/office/drawing/2014/main" id="{F5A43E98-D7EA-440A-94B9-94D8AB42FDA9}"/>
              </a:ext>
            </a:extLst>
          </p:cNvPr>
          <p:cNvSpPr txBox="1"/>
          <p:nvPr/>
        </p:nvSpPr>
        <p:spPr>
          <a:xfrm>
            <a:off x="3564291" y="3387868"/>
            <a:ext cx="2229043" cy="461665"/>
          </a:xfrm>
          <a:prstGeom prst="rect">
            <a:avLst/>
          </a:prstGeom>
          <a:noFill/>
        </p:spPr>
        <p:txBody>
          <a:bodyPr wrap="square" rtlCol="0">
            <a:spAutoFit/>
          </a:bodyPr>
          <a:lstStyle/>
          <a:p>
            <a:r>
              <a:rPr lang="en-GB" sz="2400" dirty="0">
                <a:solidFill>
                  <a:srgbClr val="00B0F0"/>
                </a:solidFill>
                <a:latin typeface="Calibri" panose="020F0502020204030204" pitchFamily="34" charset="0"/>
                <a:cs typeface="Calibri" panose="020F0502020204030204" pitchFamily="34" charset="0"/>
              </a:rPr>
              <a:t>- The Biology</a:t>
            </a:r>
          </a:p>
        </p:txBody>
      </p:sp>
    </p:spTree>
    <p:extLst>
      <p:ext uri="{BB962C8B-B14F-4D97-AF65-F5344CB8AC3E}">
        <p14:creationId xmlns:p14="http://schemas.microsoft.com/office/powerpoint/2010/main" val="33208497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5;p26">
            <a:extLst>
              <a:ext uri="{FF2B5EF4-FFF2-40B4-BE49-F238E27FC236}">
                <a16:creationId xmlns:a16="http://schemas.microsoft.com/office/drawing/2014/main" id="{778C638A-11E9-40DD-AA9F-F176540C27F4}"/>
              </a:ext>
            </a:extLst>
          </p:cNvPr>
          <p:cNvSpPr txBox="1">
            <a:spLocks/>
          </p:cNvSpPr>
          <p:nvPr/>
        </p:nvSpPr>
        <p:spPr>
          <a:xfrm>
            <a:off x="1541388" y="93091"/>
            <a:ext cx="7443338" cy="754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Understanding Our Data </a:t>
            </a:r>
          </a:p>
        </p:txBody>
      </p:sp>
      <p:sp>
        <p:nvSpPr>
          <p:cNvPr id="6" name="TextBox 5">
            <a:extLst>
              <a:ext uri="{FF2B5EF4-FFF2-40B4-BE49-F238E27FC236}">
                <a16:creationId xmlns:a16="http://schemas.microsoft.com/office/drawing/2014/main" id="{F7BBC879-D2E2-4B86-8989-BF17F999EF2F}"/>
              </a:ext>
            </a:extLst>
          </p:cNvPr>
          <p:cNvSpPr txBox="1"/>
          <p:nvPr/>
        </p:nvSpPr>
        <p:spPr>
          <a:xfrm>
            <a:off x="2468573" y="999601"/>
            <a:ext cx="5725970" cy="461665"/>
          </a:xfrm>
          <a:prstGeom prst="rect">
            <a:avLst/>
          </a:prstGeom>
          <a:noFill/>
        </p:spPr>
        <p:txBody>
          <a:bodyPr wrap="square" rtlCol="0">
            <a:spAutoFit/>
          </a:bodyPr>
          <a:lstStyle/>
          <a:p>
            <a:r>
              <a:rPr lang="en-GB" sz="2400" b="1" dirty="0">
                <a:solidFill>
                  <a:srgbClr val="00B0F0"/>
                </a:solidFill>
                <a:latin typeface="Calibri" panose="020F0502020204030204" pitchFamily="34" charset="0"/>
                <a:cs typeface="Calibri" panose="020F0502020204030204" pitchFamily="34" charset="0"/>
              </a:rPr>
              <a:t>Often we summarise our data to key values</a:t>
            </a:r>
          </a:p>
        </p:txBody>
      </p:sp>
      <p:sp>
        <p:nvSpPr>
          <p:cNvPr id="9" name="Rounded Rectangle 5">
            <a:extLst>
              <a:ext uri="{FF2B5EF4-FFF2-40B4-BE49-F238E27FC236}">
                <a16:creationId xmlns:a16="http://schemas.microsoft.com/office/drawing/2014/main" id="{9F4C10DA-A2DE-4B03-ACF0-31DCABE61989}"/>
              </a:ext>
            </a:extLst>
          </p:cNvPr>
          <p:cNvSpPr/>
          <p:nvPr/>
        </p:nvSpPr>
        <p:spPr>
          <a:xfrm>
            <a:off x="114957" y="604760"/>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7216153-B9EF-4D16-A571-49BEA58D09DB}"/>
              </a:ext>
            </a:extLst>
          </p:cNvPr>
          <p:cNvSpPr/>
          <p:nvPr/>
        </p:nvSpPr>
        <p:spPr>
          <a:xfrm>
            <a:off x="124549" y="635145"/>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1" name="TextBox 10">
            <a:extLst>
              <a:ext uri="{FF2B5EF4-FFF2-40B4-BE49-F238E27FC236}">
                <a16:creationId xmlns:a16="http://schemas.microsoft.com/office/drawing/2014/main" id="{5A738085-DB38-448D-A782-1FC0EC195C82}"/>
              </a:ext>
            </a:extLst>
          </p:cNvPr>
          <p:cNvSpPr txBox="1"/>
          <p:nvPr/>
        </p:nvSpPr>
        <p:spPr>
          <a:xfrm>
            <a:off x="3810108" y="3935805"/>
            <a:ext cx="2905896" cy="461665"/>
          </a:xfrm>
          <a:prstGeom prst="rect">
            <a:avLst/>
          </a:prstGeom>
          <a:noFill/>
        </p:spPr>
        <p:txBody>
          <a:bodyPr wrap="square" rtlCol="0">
            <a:spAutoFit/>
          </a:bodyPr>
          <a:lstStyle/>
          <a:p>
            <a:r>
              <a:rPr lang="en-GB" sz="2400" b="1" dirty="0">
                <a:solidFill>
                  <a:srgbClr val="0F2D69"/>
                </a:solidFill>
                <a:latin typeface="Calibri" panose="020F0502020204030204" pitchFamily="34" charset="0"/>
                <a:cs typeface="Calibri" panose="020F0502020204030204" pitchFamily="34" charset="0"/>
              </a:rPr>
              <a:t>Can be really useful…</a:t>
            </a:r>
          </a:p>
        </p:txBody>
      </p:sp>
      <p:sp>
        <p:nvSpPr>
          <p:cNvPr id="12" name="TextBox 11">
            <a:extLst>
              <a:ext uri="{FF2B5EF4-FFF2-40B4-BE49-F238E27FC236}">
                <a16:creationId xmlns:a16="http://schemas.microsoft.com/office/drawing/2014/main" id="{AEA99023-F18F-48F1-A8DF-B335BE0A1D55}"/>
              </a:ext>
            </a:extLst>
          </p:cNvPr>
          <p:cNvSpPr txBox="1"/>
          <p:nvPr/>
        </p:nvSpPr>
        <p:spPr>
          <a:xfrm>
            <a:off x="3878610" y="4397470"/>
            <a:ext cx="2905896" cy="461665"/>
          </a:xfrm>
          <a:prstGeom prst="rect">
            <a:avLst/>
          </a:prstGeom>
          <a:noFill/>
        </p:spPr>
        <p:txBody>
          <a:bodyPr wrap="square" rtlCol="0">
            <a:spAutoFit/>
          </a:bodyPr>
          <a:lstStyle/>
          <a:p>
            <a:r>
              <a:rPr lang="en-GB" sz="2400" b="1" dirty="0">
                <a:solidFill>
                  <a:srgbClr val="0F2D69"/>
                </a:solidFill>
                <a:latin typeface="Calibri" panose="020F0502020204030204" pitchFamily="34" charset="0"/>
                <a:cs typeface="Calibri" panose="020F0502020204030204" pitchFamily="34" charset="0"/>
              </a:rPr>
              <a:t>…And also really not!</a:t>
            </a:r>
          </a:p>
        </p:txBody>
      </p:sp>
      <p:graphicFrame>
        <p:nvGraphicFramePr>
          <p:cNvPr id="13" name="Table 12">
            <a:extLst>
              <a:ext uri="{FF2B5EF4-FFF2-40B4-BE49-F238E27FC236}">
                <a16:creationId xmlns:a16="http://schemas.microsoft.com/office/drawing/2014/main" id="{649678D5-7049-4C9C-A67D-B180E92A614B}"/>
              </a:ext>
            </a:extLst>
          </p:cNvPr>
          <p:cNvGraphicFramePr>
            <a:graphicFrameLocks noGrp="1"/>
          </p:cNvGraphicFramePr>
          <p:nvPr/>
        </p:nvGraphicFramePr>
        <p:xfrm>
          <a:off x="4141695" y="1593019"/>
          <a:ext cx="2242722" cy="2225040"/>
        </p:xfrm>
        <a:graphic>
          <a:graphicData uri="http://schemas.openxmlformats.org/drawingml/2006/table">
            <a:tbl>
              <a:tblPr firstRow="1" bandRow="1">
                <a:tableStyleId>{F5AB1C69-6EDB-4FF4-983F-18BD219EF322}</a:tableStyleId>
              </a:tblPr>
              <a:tblGrid>
                <a:gridCol w="1232218">
                  <a:extLst>
                    <a:ext uri="{9D8B030D-6E8A-4147-A177-3AD203B41FA5}">
                      <a16:colId xmlns:a16="http://schemas.microsoft.com/office/drawing/2014/main" val="162247978"/>
                    </a:ext>
                  </a:extLst>
                </a:gridCol>
                <a:gridCol w="1010504">
                  <a:extLst>
                    <a:ext uri="{9D8B030D-6E8A-4147-A177-3AD203B41FA5}">
                      <a16:colId xmlns:a16="http://schemas.microsoft.com/office/drawing/2014/main" val="2841254140"/>
                    </a:ext>
                  </a:extLst>
                </a:gridCol>
              </a:tblGrid>
              <a:tr h="370840">
                <a:tc>
                  <a:txBody>
                    <a:bodyPr/>
                    <a:lstStyle/>
                    <a:p>
                      <a:pPr algn="l"/>
                      <a:r>
                        <a:rPr lang="en-GB" sz="1600" b="0" dirty="0">
                          <a:solidFill>
                            <a:schemeClr val="tx1"/>
                          </a:solidFill>
                        </a:rPr>
                        <a:t>N</a:t>
                      </a:r>
                    </a:p>
                  </a:txBody>
                  <a:tcPr>
                    <a:solidFill>
                      <a:srgbClr val="ECEEEF"/>
                    </a:solidFill>
                  </a:tcPr>
                </a:tc>
                <a:tc>
                  <a:txBody>
                    <a:bodyPr/>
                    <a:lstStyle/>
                    <a:p>
                      <a:pPr algn="l"/>
                      <a:r>
                        <a:rPr lang="en-GB" sz="1600" b="0" dirty="0">
                          <a:solidFill>
                            <a:schemeClr val="tx1"/>
                          </a:solidFill>
                        </a:rPr>
                        <a:t>182</a:t>
                      </a:r>
                    </a:p>
                  </a:txBody>
                  <a:tcPr>
                    <a:solidFill>
                      <a:srgbClr val="ECEEEF"/>
                    </a:solidFill>
                  </a:tcPr>
                </a:tc>
                <a:extLst>
                  <a:ext uri="{0D108BD9-81ED-4DB2-BD59-A6C34878D82A}">
                    <a16:rowId xmlns:a16="http://schemas.microsoft.com/office/drawing/2014/main" val="3391551084"/>
                  </a:ext>
                </a:extLst>
              </a:tr>
              <a:tr h="370840">
                <a:tc>
                  <a:txBody>
                    <a:bodyPr/>
                    <a:lstStyle/>
                    <a:p>
                      <a:pPr algn="l"/>
                      <a:r>
                        <a:rPr lang="en-GB" sz="1600" b="0" dirty="0"/>
                        <a:t>X Mean</a:t>
                      </a:r>
                    </a:p>
                  </a:txBody>
                  <a:tcPr/>
                </a:tc>
                <a:tc>
                  <a:txBody>
                    <a:bodyPr/>
                    <a:lstStyle/>
                    <a:p>
                      <a:pPr algn="l"/>
                      <a:r>
                        <a:rPr lang="en-GB" sz="1600" b="0" dirty="0"/>
                        <a:t>54.26</a:t>
                      </a:r>
                    </a:p>
                  </a:txBody>
                  <a:tcPr/>
                </a:tc>
                <a:extLst>
                  <a:ext uri="{0D108BD9-81ED-4DB2-BD59-A6C34878D82A}">
                    <a16:rowId xmlns:a16="http://schemas.microsoft.com/office/drawing/2014/main" val="1652854055"/>
                  </a:ext>
                </a:extLst>
              </a:tr>
              <a:tr h="370840">
                <a:tc>
                  <a:txBody>
                    <a:bodyPr/>
                    <a:lstStyle/>
                    <a:p>
                      <a:pPr algn="l"/>
                      <a:r>
                        <a:rPr lang="en-GB" sz="1600" b="0" dirty="0"/>
                        <a:t>Y Mean</a:t>
                      </a:r>
                    </a:p>
                  </a:txBody>
                  <a:tcPr/>
                </a:tc>
                <a:tc>
                  <a:txBody>
                    <a:bodyPr/>
                    <a:lstStyle/>
                    <a:p>
                      <a:pPr algn="l"/>
                      <a:r>
                        <a:rPr lang="en-GB" sz="1600" b="0" dirty="0"/>
                        <a:t>47.83</a:t>
                      </a:r>
                    </a:p>
                  </a:txBody>
                  <a:tcPr/>
                </a:tc>
                <a:extLst>
                  <a:ext uri="{0D108BD9-81ED-4DB2-BD59-A6C34878D82A}">
                    <a16:rowId xmlns:a16="http://schemas.microsoft.com/office/drawing/2014/main" val="774439900"/>
                  </a:ext>
                </a:extLst>
              </a:tr>
              <a:tr h="370840">
                <a:tc>
                  <a:txBody>
                    <a:bodyPr/>
                    <a:lstStyle/>
                    <a:p>
                      <a:pPr algn="l"/>
                      <a:r>
                        <a:rPr lang="en-GB" sz="1600" b="0" dirty="0"/>
                        <a:t>X SD</a:t>
                      </a:r>
                    </a:p>
                  </a:txBody>
                  <a:tcPr/>
                </a:tc>
                <a:tc>
                  <a:txBody>
                    <a:bodyPr/>
                    <a:lstStyle/>
                    <a:p>
                      <a:pPr algn="l"/>
                      <a:r>
                        <a:rPr lang="en-GB" sz="1600" b="0" dirty="0"/>
                        <a:t>16.76</a:t>
                      </a:r>
                    </a:p>
                  </a:txBody>
                  <a:tcPr/>
                </a:tc>
                <a:extLst>
                  <a:ext uri="{0D108BD9-81ED-4DB2-BD59-A6C34878D82A}">
                    <a16:rowId xmlns:a16="http://schemas.microsoft.com/office/drawing/2014/main" val="1519020749"/>
                  </a:ext>
                </a:extLst>
              </a:tr>
              <a:tr h="370840">
                <a:tc>
                  <a:txBody>
                    <a:bodyPr/>
                    <a:lstStyle/>
                    <a:p>
                      <a:pPr algn="l"/>
                      <a:r>
                        <a:rPr lang="en-GB" sz="1600" b="0" dirty="0"/>
                        <a:t>Y SD</a:t>
                      </a:r>
                    </a:p>
                  </a:txBody>
                  <a:tcPr/>
                </a:tc>
                <a:tc>
                  <a:txBody>
                    <a:bodyPr/>
                    <a:lstStyle/>
                    <a:p>
                      <a:pPr algn="l"/>
                      <a:r>
                        <a:rPr lang="en-GB" sz="1600" b="0" dirty="0"/>
                        <a:t>26.93</a:t>
                      </a:r>
                    </a:p>
                  </a:txBody>
                  <a:tcPr/>
                </a:tc>
                <a:extLst>
                  <a:ext uri="{0D108BD9-81ED-4DB2-BD59-A6C34878D82A}">
                    <a16:rowId xmlns:a16="http://schemas.microsoft.com/office/drawing/2014/main" val="2714526621"/>
                  </a:ext>
                </a:extLst>
              </a:tr>
              <a:tr h="370840">
                <a:tc>
                  <a:txBody>
                    <a:bodyPr/>
                    <a:lstStyle/>
                    <a:p>
                      <a:pPr algn="l"/>
                      <a:r>
                        <a:rPr lang="en-GB" sz="1600" b="0" dirty="0"/>
                        <a:t>Correlation</a:t>
                      </a:r>
                    </a:p>
                  </a:txBody>
                  <a:tcPr/>
                </a:tc>
                <a:tc>
                  <a:txBody>
                    <a:bodyPr/>
                    <a:lstStyle/>
                    <a:p>
                      <a:pPr algn="l"/>
                      <a:r>
                        <a:rPr lang="en-GB" sz="1600" b="0" dirty="0"/>
                        <a:t>-0.06</a:t>
                      </a:r>
                    </a:p>
                  </a:txBody>
                  <a:tcPr/>
                </a:tc>
                <a:extLst>
                  <a:ext uri="{0D108BD9-81ED-4DB2-BD59-A6C34878D82A}">
                    <a16:rowId xmlns:a16="http://schemas.microsoft.com/office/drawing/2014/main" val="3286065052"/>
                  </a:ext>
                </a:extLst>
              </a:tr>
            </a:tbl>
          </a:graphicData>
        </a:graphic>
      </p:graphicFrame>
    </p:spTree>
    <p:extLst>
      <p:ext uri="{BB962C8B-B14F-4D97-AF65-F5344CB8AC3E}">
        <p14:creationId xmlns:p14="http://schemas.microsoft.com/office/powerpoint/2010/main" val="1285424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BD20303-C834-465F-AC08-53952E9B6CCF}"/>
              </a:ext>
            </a:extLst>
          </p:cNvPr>
          <p:cNvSpPr txBox="1"/>
          <p:nvPr/>
        </p:nvSpPr>
        <p:spPr>
          <a:xfrm>
            <a:off x="2102658" y="928914"/>
            <a:ext cx="5627937" cy="400110"/>
          </a:xfrm>
          <a:prstGeom prst="rect">
            <a:avLst/>
          </a:prstGeom>
          <a:solidFill>
            <a:schemeClr val="accent1">
              <a:lumMod val="20000"/>
              <a:lumOff val="80000"/>
            </a:schemeClr>
          </a:solidFill>
          <a:ln>
            <a:solidFill>
              <a:srgbClr val="2E60B3"/>
            </a:solidFill>
          </a:ln>
        </p:spPr>
        <p:txBody>
          <a:bodyPr wrap="square" rtlCol="0">
            <a:spAutoFit/>
          </a:bodyPr>
          <a:lstStyle/>
          <a:p>
            <a:pPr algn="ctr"/>
            <a:endParaRPr lang="en-GB" sz="1600" dirty="0">
              <a:latin typeface="Calibri" panose="020F0502020204030204" pitchFamily="34" charset="0"/>
              <a:cs typeface="Calibri" panose="020F0502020204030204" pitchFamily="34" charset="0"/>
            </a:endParaRPr>
          </a:p>
        </p:txBody>
      </p:sp>
      <p:sp>
        <p:nvSpPr>
          <p:cNvPr id="10" name="Google Shape;135;p26">
            <a:extLst>
              <a:ext uri="{FF2B5EF4-FFF2-40B4-BE49-F238E27FC236}">
                <a16:creationId xmlns:a16="http://schemas.microsoft.com/office/drawing/2014/main" id="{69381130-9590-4189-A3BA-589474E9F3E3}"/>
              </a:ext>
            </a:extLst>
          </p:cNvPr>
          <p:cNvSpPr txBox="1">
            <a:spLocks/>
          </p:cNvSpPr>
          <p:nvPr/>
        </p:nvSpPr>
        <p:spPr>
          <a:xfrm>
            <a:off x="1565351" y="59564"/>
            <a:ext cx="7003500" cy="754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Anscombe’s Quartet</a:t>
            </a:r>
          </a:p>
        </p:txBody>
      </p:sp>
      <p:sp>
        <p:nvSpPr>
          <p:cNvPr id="15" name="TextBox 14">
            <a:extLst>
              <a:ext uri="{FF2B5EF4-FFF2-40B4-BE49-F238E27FC236}">
                <a16:creationId xmlns:a16="http://schemas.microsoft.com/office/drawing/2014/main" id="{6082FB05-E383-4673-B557-8991865E67EF}"/>
              </a:ext>
            </a:extLst>
          </p:cNvPr>
          <p:cNvSpPr txBox="1"/>
          <p:nvPr/>
        </p:nvSpPr>
        <p:spPr>
          <a:xfrm>
            <a:off x="2626123" y="4677368"/>
            <a:ext cx="5482591" cy="400110"/>
          </a:xfrm>
          <a:prstGeom prst="rect">
            <a:avLst/>
          </a:prstGeom>
          <a:noFill/>
        </p:spPr>
        <p:txBody>
          <a:bodyPr wrap="none" rtlCol="0">
            <a:spAutoFit/>
          </a:bodyPr>
          <a:lstStyle/>
          <a:p>
            <a:r>
              <a:rPr lang="en-GB" sz="2000" dirty="0">
                <a:solidFill>
                  <a:srgbClr val="00B0F0"/>
                </a:solidFill>
                <a:latin typeface="Calibri" panose="020F0502020204030204" pitchFamily="34" charset="0"/>
                <a:cs typeface="Calibri" panose="020F0502020204030204" pitchFamily="34" charset="0"/>
              </a:rPr>
              <a:t>All 4 datasets have the same summary statistics...</a:t>
            </a:r>
          </a:p>
        </p:txBody>
      </p:sp>
      <p:grpSp>
        <p:nvGrpSpPr>
          <p:cNvPr id="23" name="Group 22">
            <a:extLst>
              <a:ext uri="{FF2B5EF4-FFF2-40B4-BE49-F238E27FC236}">
                <a16:creationId xmlns:a16="http://schemas.microsoft.com/office/drawing/2014/main" id="{990755A3-B409-4929-81EA-820E89B5B742}"/>
              </a:ext>
            </a:extLst>
          </p:cNvPr>
          <p:cNvGrpSpPr/>
          <p:nvPr/>
        </p:nvGrpSpPr>
        <p:grpSpPr>
          <a:xfrm>
            <a:off x="7757672" y="895681"/>
            <a:ext cx="1235650" cy="2215235"/>
            <a:chOff x="9801561" y="2244251"/>
            <a:chExt cx="1573462" cy="2820855"/>
          </a:xfrm>
        </p:grpSpPr>
        <p:pic>
          <p:nvPicPr>
            <p:cNvPr id="21" name="Picture 20">
              <a:extLst>
                <a:ext uri="{FF2B5EF4-FFF2-40B4-BE49-F238E27FC236}">
                  <a16:creationId xmlns:a16="http://schemas.microsoft.com/office/drawing/2014/main" id="{FEBBDDFB-45D4-4BA6-AB23-8EE376DADDC7}"/>
                </a:ext>
              </a:extLst>
            </p:cNvPr>
            <p:cNvPicPr>
              <a:picLocks noChangeAspect="1"/>
            </p:cNvPicPr>
            <p:nvPr/>
          </p:nvPicPr>
          <p:blipFill>
            <a:blip r:embed="rId3"/>
            <a:stretch>
              <a:fillRect/>
            </a:stretch>
          </p:blipFill>
          <p:spPr>
            <a:xfrm flipH="1">
              <a:off x="9836042" y="2244251"/>
              <a:ext cx="1504500" cy="2076209"/>
            </a:xfrm>
            <a:prstGeom prst="rect">
              <a:avLst/>
            </a:prstGeom>
          </p:spPr>
        </p:pic>
        <p:sp>
          <p:nvSpPr>
            <p:cNvPr id="22" name="Rectangle 21">
              <a:extLst>
                <a:ext uri="{FF2B5EF4-FFF2-40B4-BE49-F238E27FC236}">
                  <a16:creationId xmlns:a16="http://schemas.microsoft.com/office/drawing/2014/main" id="{4B9AE6E7-5079-4CF3-A807-7BA243C4247A}"/>
                </a:ext>
              </a:extLst>
            </p:cNvPr>
            <p:cNvSpPr/>
            <p:nvPr/>
          </p:nvSpPr>
          <p:spPr>
            <a:xfrm>
              <a:off x="9801561" y="4320460"/>
              <a:ext cx="1573462" cy="744646"/>
            </a:xfrm>
            <a:prstGeom prst="rect">
              <a:avLst/>
            </a:prstGeom>
          </p:spPr>
          <p:txBody>
            <a:bodyPr wrap="square">
              <a:spAutoFit/>
            </a:bodyPr>
            <a:lstStyle/>
            <a:p>
              <a:pPr algn="ctr"/>
              <a:r>
                <a:rPr lang="en-GB" sz="1600" b="1" dirty="0">
                  <a:solidFill>
                    <a:srgbClr val="0F2D69"/>
                  </a:solidFill>
                </a:rPr>
                <a:t>Francis Anscombe</a:t>
              </a:r>
              <a:endParaRPr lang="en-GB" sz="1600" dirty="0">
                <a:solidFill>
                  <a:srgbClr val="0F2D69"/>
                </a:solidFill>
              </a:endParaRPr>
            </a:p>
          </p:txBody>
        </p:sp>
      </p:grpSp>
      <p:sp>
        <p:nvSpPr>
          <p:cNvPr id="24" name="Rectangle 23">
            <a:extLst>
              <a:ext uri="{FF2B5EF4-FFF2-40B4-BE49-F238E27FC236}">
                <a16:creationId xmlns:a16="http://schemas.microsoft.com/office/drawing/2014/main" id="{472B1F19-DCDE-478B-B5ED-87CBF6CEFD33}"/>
              </a:ext>
            </a:extLst>
          </p:cNvPr>
          <p:cNvSpPr/>
          <p:nvPr/>
        </p:nvSpPr>
        <p:spPr>
          <a:xfrm>
            <a:off x="2302944" y="961029"/>
            <a:ext cx="5243743" cy="338554"/>
          </a:xfrm>
          <a:prstGeom prst="rect">
            <a:avLst/>
          </a:prstGeom>
        </p:spPr>
        <p:txBody>
          <a:bodyPr wrap="none">
            <a:spAutoFit/>
          </a:bodyPr>
          <a:lstStyle/>
          <a:p>
            <a:r>
              <a:rPr lang="en-GB" sz="1600" dirty="0"/>
              <a:t>“A computer should make both calculations </a:t>
            </a:r>
            <a:r>
              <a:rPr lang="en-GB" sz="1600" i="1" dirty="0"/>
              <a:t>and</a:t>
            </a:r>
            <a:r>
              <a:rPr lang="en-GB" sz="1600" dirty="0"/>
              <a:t> graphs"</a:t>
            </a:r>
          </a:p>
        </p:txBody>
      </p:sp>
      <p:sp>
        <p:nvSpPr>
          <p:cNvPr id="27" name="TextBox 26">
            <a:extLst>
              <a:ext uri="{FF2B5EF4-FFF2-40B4-BE49-F238E27FC236}">
                <a16:creationId xmlns:a16="http://schemas.microsoft.com/office/drawing/2014/main" id="{F1DB242F-F887-4007-B5A7-6BE9470078E5}"/>
              </a:ext>
            </a:extLst>
          </p:cNvPr>
          <p:cNvSpPr txBox="1"/>
          <p:nvPr/>
        </p:nvSpPr>
        <p:spPr>
          <a:xfrm>
            <a:off x="3186618" y="4020926"/>
            <a:ext cx="3760966" cy="707886"/>
          </a:xfrm>
          <a:prstGeom prst="rect">
            <a:avLst/>
          </a:prstGeom>
          <a:noFill/>
        </p:spPr>
        <p:txBody>
          <a:bodyPr wrap="none" rtlCol="0">
            <a:spAutoFit/>
          </a:bodyPr>
          <a:lstStyle/>
          <a:p>
            <a:pPr algn="ctr"/>
            <a:r>
              <a:rPr lang="en-GB" sz="2000" dirty="0">
                <a:solidFill>
                  <a:srgbClr val="002060"/>
                </a:solidFill>
                <a:latin typeface="Calibri" panose="020F0502020204030204" pitchFamily="34" charset="0"/>
                <a:cs typeface="Calibri" panose="020F0502020204030204" pitchFamily="34" charset="0"/>
              </a:rPr>
              <a:t>4 datasets</a:t>
            </a:r>
          </a:p>
          <a:p>
            <a:pPr algn="ctr"/>
            <a:r>
              <a:rPr lang="en-GB" sz="2000" dirty="0">
                <a:solidFill>
                  <a:srgbClr val="002060"/>
                </a:solidFill>
                <a:latin typeface="Calibri" panose="020F0502020204030204" pitchFamily="34" charset="0"/>
                <a:cs typeface="Calibri" panose="020F0502020204030204" pitchFamily="34" charset="0"/>
              </a:rPr>
              <a:t>Each consisting of X and Y variable</a:t>
            </a:r>
          </a:p>
        </p:txBody>
      </p:sp>
      <p:sp>
        <p:nvSpPr>
          <p:cNvPr id="29" name="Rounded Rectangle 5">
            <a:extLst>
              <a:ext uri="{FF2B5EF4-FFF2-40B4-BE49-F238E27FC236}">
                <a16:creationId xmlns:a16="http://schemas.microsoft.com/office/drawing/2014/main" id="{E3B3FC25-6365-423B-AD92-C7ECD4D03151}"/>
              </a:ext>
            </a:extLst>
          </p:cNvPr>
          <p:cNvSpPr/>
          <p:nvPr/>
        </p:nvSpPr>
        <p:spPr>
          <a:xfrm>
            <a:off x="114957" y="604760"/>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3429F605-BC8F-4DE3-ABCC-55B0440EC28D}"/>
              </a:ext>
            </a:extLst>
          </p:cNvPr>
          <p:cNvSpPr/>
          <p:nvPr/>
        </p:nvSpPr>
        <p:spPr>
          <a:xfrm>
            <a:off x="124549" y="635145"/>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graphicFrame>
        <p:nvGraphicFramePr>
          <p:cNvPr id="35" name="Table 34">
            <a:extLst>
              <a:ext uri="{FF2B5EF4-FFF2-40B4-BE49-F238E27FC236}">
                <a16:creationId xmlns:a16="http://schemas.microsoft.com/office/drawing/2014/main" id="{2BF930CD-5B60-4492-AA96-42C778B8DFF9}"/>
              </a:ext>
            </a:extLst>
          </p:cNvPr>
          <p:cNvGraphicFramePr>
            <a:graphicFrameLocks noGrp="1"/>
          </p:cNvGraphicFramePr>
          <p:nvPr/>
        </p:nvGraphicFramePr>
        <p:xfrm>
          <a:off x="2302944" y="1471758"/>
          <a:ext cx="5184000" cy="2520000"/>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4290133702"/>
                    </a:ext>
                  </a:extLst>
                </a:gridCol>
                <a:gridCol w="648000">
                  <a:extLst>
                    <a:ext uri="{9D8B030D-6E8A-4147-A177-3AD203B41FA5}">
                      <a16:colId xmlns:a16="http://schemas.microsoft.com/office/drawing/2014/main" val="4047212672"/>
                    </a:ext>
                  </a:extLst>
                </a:gridCol>
                <a:gridCol w="648000">
                  <a:extLst>
                    <a:ext uri="{9D8B030D-6E8A-4147-A177-3AD203B41FA5}">
                      <a16:colId xmlns:a16="http://schemas.microsoft.com/office/drawing/2014/main" val="1163812916"/>
                    </a:ext>
                  </a:extLst>
                </a:gridCol>
                <a:gridCol w="648000">
                  <a:extLst>
                    <a:ext uri="{9D8B030D-6E8A-4147-A177-3AD203B41FA5}">
                      <a16:colId xmlns:a16="http://schemas.microsoft.com/office/drawing/2014/main" val="978666690"/>
                    </a:ext>
                  </a:extLst>
                </a:gridCol>
                <a:gridCol w="648000">
                  <a:extLst>
                    <a:ext uri="{9D8B030D-6E8A-4147-A177-3AD203B41FA5}">
                      <a16:colId xmlns:a16="http://schemas.microsoft.com/office/drawing/2014/main" val="2159908906"/>
                    </a:ext>
                  </a:extLst>
                </a:gridCol>
                <a:gridCol w="648000">
                  <a:extLst>
                    <a:ext uri="{9D8B030D-6E8A-4147-A177-3AD203B41FA5}">
                      <a16:colId xmlns:a16="http://schemas.microsoft.com/office/drawing/2014/main" val="3128361108"/>
                    </a:ext>
                  </a:extLst>
                </a:gridCol>
                <a:gridCol w="648000">
                  <a:extLst>
                    <a:ext uri="{9D8B030D-6E8A-4147-A177-3AD203B41FA5}">
                      <a16:colId xmlns:a16="http://schemas.microsoft.com/office/drawing/2014/main" val="1572389568"/>
                    </a:ext>
                  </a:extLst>
                </a:gridCol>
                <a:gridCol w="648000">
                  <a:extLst>
                    <a:ext uri="{9D8B030D-6E8A-4147-A177-3AD203B41FA5}">
                      <a16:colId xmlns:a16="http://schemas.microsoft.com/office/drawing/2014/main" val="529197609"/>
                    </a:ext>
                  </a:extLst>
                </a:gridCol>
              </a:tblGrid>
              <a:tr h="288000">
                <a:tc gridSpan="2">
                  <a:txBody>
                    <a:bodyPr/>
                    <a:lstStyle/>
                    <a:p>
                      <a:pPr algn="ctr" fontAlgn="b"/>
                      <a:r>
                        <a:rPr lang="en-GB" sz="1400" b="1" i="0" u="none" strike="noStrike" dirty="0">
                          <a:solidFill>
                            <a:srgbClr val="000000"/>
                          </a:solidFill>
                          <a:effectLst/>
                          <a:latin typeface="Calibri" panose="020F0502020204030204" pitchFamily="34" charset="0"/>
                        </a:rPr>
                        <a:t>Dataset 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tc>
                <a:tc gridSpan="2">
                  <a:txBody>
                    <a:bodyPr/>
                    <a:lstStyle/>
                    <a:p>
                      <a:pPr algn="ctr" fontAlgn="b"/>
                      <a:r>
                        <a:rPr lang="en-GB" sz="1400" b="1" i="0" u="none" strike="noStrike" dirty="0">
                          <a:solidFill>
                            <a:srgbClr val="000000"/>
                          </a:solidFill>
                          <a:effectLst/>
                          <a:latin typeface="Calibri" panose="020F0502020204030204" pitchFamily="34" charset="0"/>
                        </a:rPr>
                        <a:t>Dataset 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6CBE"/>
                    </a:solidFill>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tc>
                <a:tc gridSpan="2">
                  <a:txBody>
                    <a:bodyPr/>
                    <a:lstStyle/>
                    <a:p>
                      <a:pPr algn="ctr" fontAlgn="b"/>
                      <a:r>
                        <a:rPr lang="en-GB" sz="1400" b="1" i="0" u="none" strike="noStrike" dirty="0">
                          <a:solidFill>
                            <a:srgbClr val="000000"/>
                          </a:solidFill>
                          <a:effectLst/>
                          <a:latin typeface="Calibri" panose="020F0502020204030204" pitchFamily="34" charset="0"/>
                        </a:rPr>
                        <a:t>Dataset 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tc>
                <a:tc gridSpan="2">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Arial"/>
                        </a:rPr>
                        <a:t>Dataset 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endParaRPr kumimoji="0" lang="en-GB" sz="11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Arial"/>
                      </a:endParaRPr>
                    </a:p>
                  </a:txBody>
                  <a:tcPr marL="7620" marR="7620" marT="7620" marB="0" anchor="b"/>
                </a:tc>
                <a:extLst>
                  <a:ext uri="{0D108BD9-81ED-4DB2-BD59-A6C34878D82A}">
                    <a16:rowId xmlns:a16="http://schemas.microsoft.com/office/drawing/2014/main" val="2221653885"/>
                  </a:ext>
                </a:extLst>
              </a:tr>
              <a:tr h="252000">
                <a:tc>
                  <a:txBody>
                    <a:bodyPr/>
                    <a:lstStyle/>
                    <a:p>
                      <a:pPr algn="ctr" fontAlgn="b"/>
                      <a:r>
                        <a:rPr lang="en-GB" sz="1400" b="1" i="0" u="none" strike="noStrike" dirty="0">
                          <a:solidFill>
                            <a:srgbClr val="000000"/>
                          </a:solidFill>
                          <a:effectLst/>
                          <a:latin typeface="Calibri" panose="020F0502020204030204" pitchFamily="34" charset="0"/>
                        </a:rPr>
                        <a:t>X1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GB" sz="1400" b="1" i="0" u="none" strike="noStrike" dirty="0">
                          <a:solidFill>
                            <a:srgbClr val="000000"/>
                          </a:solidFill>
                          <a:effectLst/>
                          <a:latin typeface="Calibri" panose="020F0502020204030204" pitchFamily="34" charset="0"/>
                        </a:rPr>
                        <a:t>Y1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GB" sz="1400" b="1" i="0" u="none" strike="noStrike" dirty="0">
                          <a:solidFill>
                            <a:srgbClr val="000000"/>
                          </a:solidFill>
                          <a:effectLst/>
                          <a:latin typeface="Calibri" panose="020F0502020204030204" pitchFamily="34" charset="0"/>
                        </a:rPr>
                        <a:t>X2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6CBE"/>
                    </a:solidFill>
                  </a:tcPr>
                </a:tc>
                <a:tc>
                  <a:txBody>
                    <a:bodyPr/>
                    <a:lstStyle/>
                    <a:p>
                      <a:pPr algn="ctr" fontAlgn="b"/>
                      <a:r>
                        <a:rPr lang="en-GB" sz="1400" b="1" i="0" u="none" strike="noStrike" dirty="0">
                          <a:solidFill>
                            <a:srgbClr val="000000"/>
                          </a:solidFill>
                          <a:effectLst/>
                          <a:latin typeface="Calibri" panose="020F0502020204030204" pitchFamily="34" charset="0"/>
                        </a:rPr>
                        <a:t>Y2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6CBE"/>
                    </a:solidFill>
                  </a:tcPr>
                </a:tc>
                <a:tc>
                  <a:txBody>
                    <a:bodyPr/>
                    <a:lstStyle/>
                    <a:p>
                      <a:pPr algn="ctr" fontAlgn="b"/>
                      <a:r>
                        <a:rPr lang="en-GB" sz="1400" b="1" i="0" u="none" strike="noStrike" dirty="0">
                          <a:solidFill>
                            <a:srgbClr val="000000"/>
                          </a:solidFill>
                          <a:effectLst/>
                          <a:latin typeface="Calibri" panose="020F0502020204030204" pitchFamily="34" charset="0"/>
                        </a:rPr>
                        <a:t>X3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85F4"/>
                    </a:solidFill>
                  </a:tcPr>
                </a:tc>
                <a:tc>
                  <a:txBody>
                    <a:bodyPr/>
                    <a:lstStyle/>
                    <a:p>
                      <a:pPr algn="ctr" fontAlgn="b"/>
                      <a:r>
                        <a:rPr lang="en-GB" sz="1400" b="1" i="0" u="none" strike="noStrike" dirty="0">
                          <a:solidFill>
                            <a:srgbClr val="000000"/>
                          </a:solidFill>
                          <a:effectLst/>
                          <a:latin typeface="Calibri" panose="020F0502020204030204" pitchFamily="34" charset="0"/>
                        </a:rPr>
                        <a:t>Y3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85F4"/>
                    </a:solidFill>
                  </a:tcPr>
                </a:tc>
                <a:tc>
                  <a:txBody>
                    <a:bodyPr/>
                    <a:lstStyle/>
                    <a:p>
                      <a:pPr algn="ctr" fontAlgn="b"/>
                      <a:r>
                        <a:rPr lang="en-GB" sz="1400" b="1" i="0" u="none" strike="noStrike" dirty="0">
                          <a:solidFill>
                            <a:srgbClr val="000000"/>
                          </a:solidFill>
                          <a:effectLst/>
                          <a:latin typeface="Calibri" panose="020F0502020204030204" pitchFamily="34" charset="0"/>
                        </a:rPr>
                        <a:t>X4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GB" sz="1400" b="1" i="0" u="none" strike="noStrike" dirty="0">
                          <a:solidFill>
                            <a:srgbClr val="000000"/>
                          </a:solidFill>
                          <a:effectLst/>
                          <a:latin typeface="Calibri" panose="020F0502020204030204" pitchFamily="34" charset="0"/>
                        </a:rPr>
                        <a:t>Y4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741308877"/>
                  </a:ext>
                </a:extLst>
              </a:tr>
              <a:tr h="180000">
                <a:tc>
                  <a:txBody>
                    <a:bodyPr/>
                    <a:lstStyle/>
                    <a:p>
                      <a:pPr algn="r" fontAlgn="b"/>
                      <a:r>
                        <a:rPr lang="en-GB" sz="1100" b="0" i="0" u="none" strike="noStrike" dirty="0">
                          <a:solidFill>
                            <a:srgbClr val="000000"/>
                          </a:solidFill>
                          <a:effectLst/>
                          <a:latin typeface="Calibri" panose="020F0502020204030204" pitchFamily="34" charset="0"/>
                        </a:rPr>
                        <a:t>10.00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8.04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10.00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10.00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7.46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6.58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2862950480"/>
                  </a:ext>
                </a:extLst>
              </a:tr>
              <a:tr h="180000">
                <a:tc>
                  <a:txBody>
                    <a:bodyPr/>
                    <a:lstStyle/>
                    <a:p>
                      <a:pPr algn="r" fontAlgn="b"/>
                      <a:r>
                        <a:rPr lang="en-GB" sz="1100" b="0" i="0" u="none" strike="noStrike" dirty="0">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6.95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8.14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6.77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5.76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3990049983"/>
                  </a:ext>
                </a:extLst>
              </a:tr>
              <a:tr h="180000">
                <a:tc>
                  <a:txBody>
                    <a:bodyPr/>
                    <a:lstStyle/>
                    <a:p>
                      <a:pPr algn="r" fontAlgn="b"/>
                      <a:r>
                        <a:rPr lang="en-GB" sz="1100" b="0" i="0" u="none" strike="noStrike">
                          <a:solidFill>
                            <a:srgbClr val="000000"/>
                          </a:solidFill>
                          <a:effectLst/>
                          <a:latin typeface="Calibri" panose="020F0502020204030204" pitchFamily="34" charset="0"/>
                        </a:rPr>
                        <a:t>13.00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7.58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13.00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8.74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13.00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12.74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7.71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3527952108"/>
                  </a:ext>
                </a:extLst>
              </a:tr>
              <a:tr h="180000">
                <a:tc>
                  <a:txBody>
                    <a:bodyPr/>
                    <a:lstStyle/>
                    <a:p>
                      <a:pPr algn="r" fontAlgn="b"/>
                      <a:r>
                        <a:rPr lang="en-GB" sz="1100" b="0" i="0" u="none" strike="noStrike">
                          <a:solidFill>
                            <a:srgbClr val="000000"/>
                          </a:solidFill>
                          <a:effectLst/>
                          <a:latin typeface="Calibri" panose="020F0502020204030204" pitchFamily="34" charset="0"/>
                        </a:rPr>
                        <a:t>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8.81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8.77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7.11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8.84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4140999925"/>
                  </a:ext>
                </a:extLst>
              </a:tr>
              <a:tr h="180000">
                <a:tc>
                  <a:txBody>
                    <a:bodyPr/>
                    <a:lstStyle/>
                    <a:p>
                      <a:pPr algn="r" fontAlgn="b"/>
                      <a:r>
                        <a:rPr lang="en-GB" sz="1100" b="0" i="0" u="none" strike="noStrike">
                          <a:solidFill>
                            <a:srgbClr val="000000"/>
                          </a:solidFill>
                          <a:effectLst/>
                          <a:latin typeface="Calibri" panose="020F0502020204030204" pitchFamily="34" charset="0"/>
                        </a:rPr>
                        <a:t>11.00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8.33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11.00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9.26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11.00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7.81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8.47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303937007"/>
                  </a:ext>
                </a:extLst>
              </a:tr>
              <a:tr h="180000">
                <a:tc>
                  <a:txBody>
                    <a:bodyPr/>
                    <a:lstStyle/>
                    <a:p>
                      <a:pPr algn="r" fontAlgn="b"/>
                      <a:r>
                        <a:rPr lang="en-GB" sz="1100" b="0" i="0" u="none" strike="noStrike">
                          <a:solidFill>
                            <a:srgbClr val="000000"/>
                          </a:solidFill>
                          <a:effectLst/>
                          <a:latin typeface="Calibri" panose="020F0502020204030204" pitchFamily="34" charset="0"/>
                        </a:rPr>
                        <a:t>14.00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9.96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14.00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8.10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14.00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8.84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7.04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1003834104"/>
                  </a:ext>
                </a:extLst>
              </a:tr>
              <a:tr h="180000">
                <a:tc>
                  <a:txBody>
                    <a:bodyPr/>
                    <a:lstStyle/>
                    <a:p>
                      <a:pPr algn="r" fontAlgn="b"/>
                      <a:r>
                        <a:rPr lang="en-GB" sz="1100" b="0" i="0" u="none" strike="noStrike">
                          <a:solidFill>
                            <a:srgbClr val="000000"/>
                          </a:solidFill>
                          <a:effectLst/>
                          <a:latin typeface="Calibri" panose="020F0502020204030204" pitchFamily="34" charset="0"/>
                        </a:rPr>
                        <a:t>6.00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7.24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6.00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6.13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6.00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6.08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3531248828"/>
                  </a:ext>
                </a:extLst>
              </a:tr>
              <a:tr h="180000">
                <a:tc>
                  <a:txBody>
                    <a:bodyPr/>
                    <a:lstStyle/>
                    <a:p>
                      <a:pPr algn="r" fontAlgn="b"/>
                      <a:r>
                        <a:rPr lang="en-GB" sz="1100" b="0" i="0" u="none" strike="noStrike">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4.26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3.10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5.39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19.00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12.50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1980577489"/>
                  </a:ext>
                </a:extLst>
              </a:tr>
              <a:tr h="180000">
                <a:tc>
                  <a:txBody>
                    <a:bodyPr/>
                    <a:lstStyle/>
                    <a:p>
                      <a:pPr algn="r" fontAlgn="b"/>
                      <a:r>
                        <a:rPr lang="en-GB" sz="1100" b="0" i="0" u="none" strike="noStrike">
                          <a:solidFill>
                            <a:srgbClr val="000000"/>
                          </a:solidFill>
                          <a:effectLst/>
                          <a:latin typeface="Calibri" panose="020F0502020204030204" pitchFamily="34" charset="0"/>
                        </a:rPr>
                        <a:t>12.00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10.84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12.00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9.13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12.00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dirty="0">
                          <a:solidFill>
                            <a:srgbClr val="000000"/>
                          </a:solidFill>
                          <a:effectLst/>
                          <a:latin typeface="Calibri" panose="020F0502020204030204" pitchFamily="34" charset="0"/>
                        </a:rPr>
                        <a:t>5.56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2324624703"/>
                  </a:ext>
                </a:extLst>
              </a:tr>
              <a:tr h="180000">
                <a:tc>
                  <a:txBody>
                    <a:bodyPr/>
                    <a:lstStyle/>
                    <a:p>
                      <a:pPr algn="r" fontAlgn="b"/>
                      <a:r>
                        <a:rPr lang="en-GB" sz="1100" b="0" i="0" u="none" strike="noStrike">
                          <a:solidFill>
                            <a:srgbClr val="000000"/>
                          </a:solidFill>
                          <a:effectLst/>
                          <a:latin typeface="Calibri" panose="020F0502020204030204" pitchFamily="34" charset="0"/>
                        </a:rPr>
                        <a:t>7.00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4.82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7.00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7.26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7.00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6.42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dirty="0">
                          <a:solidFill>
                            <a:srgbClr val="000000"/>
                          </a:solidFill>
                          <a:effectLst/>
                          <a:latin typeface="Calibri" panose="020F0502020204030204" pitchFamily="34" charset="0"/>
                        </a:rPr>
                        <a:t>7.91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669284315"/>
                  </a:ext>
                </a:extLst>
              </a:tr>
              <a:tr h="180000">
                <a:tc>
                  <a:txBody>
                    <a:bodyPr/>
                    <a:lstStyle/>
                    <a:p>
                      <a:pPr algn="r" fontAlgn="b"/>
                      <a:r>
                        <a:rPr lang="en-GB" sz="1100" b="0" i="0" u="none" strike="noStrike" dirty="0">
                          <a:solidFill>
                            <a:srgbClr val="000000"/>
                          </a:solidFill>
                          <a:effectLst/>
                          <a:latin typeface="Calibri" panose="020F0502020204030204" pitchFamily="34" charset="0"/>
                        </a:rPr>
                        <a:t>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5.68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4.74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5.73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dirty="0">
                          <a:solidFill>
                            <a:srgbClr val="000000"/>
                          </a:solidFill>
                          <a:effectLst/>
                          <a:latin typeface="Calibri" panose="020F0502020204030204" pitchFamily="34" charset="0"/>
                        </a:rPr>
                        <a:t>6.89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1696894225"/>
                  </a:ext>
                </a:extLst>
              </a:tr>
            </a:tbl>
          </a:graphicData>
        </a:graphic>
      </p:graphicFrame>
    </p:spTree>
    <p:extLst>
      <p:ext uri="{BB962C8B-B14F-4D97-AF65-F5344CB8AC3E}">
        <p14:creationId xmlns:p14="http://schemas.microsoft.com/office/powerpoint/2010/main" val="224646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1FD6EAC-08F5-4324-AAD2-B5172823630E}"/>
              </a:ext>
            </a:extLst>
          </p:cNvPr>
          <p:cNvGraphicFramePr>
            <a:graphicFrameLocks noGrp="1"/>
          </p:cNvGraphicFramePr>
          <p:nvPr/>
        </p:nvGraphicFramePr>
        <p:xfrm>
          <a:off x="2142927" y="3636337"/>
          <a:ext cx="4071741" cy="1248129"/>
        </p:xfrm>
        <a:graphic>
          <a:graphicData uri="http://schemas.openxmlformats.org/drawingml/2006/table">
            <a:tbl>
              <a:tblPr/>
              <a:tblGrid>
                <a:gridCol w="813889">
                  <a:extLst>
                    <a:ext uri="{9D8B030D-6E8A-4147-A177-3AD203B41FA5}">
                      <a16:colId xmlns:a16="http://schemas.microsoft.com/office/drawing/2014/main" val="1549779249"/>
                    </a:ext>
                  </a:extLst>
                </a:gridCol>
                <a:gridCol w="1337392">
                  <a:extLst>
                    <a:ext uri="{9D8B030D-6E8A-4147-A177-3AD203B41FA5}">
                      <a16:colId xmlns:a16="http://schemas.microsoft.com/office/drawing/2014/main" val="3595265151"/>
                    </a:ext>
                  </a:extLst>
                </a:gridCol>
                <a:gridCol w="1920460">
                  <a:extLst>
                    <a:ext uri="{9D8B030D-6E8A-4147-A177-3AD203B41FA5}">
                      <a16:colId xmlns:a16="http://schemas.microsoft.com/office/drawing/2014/main" val="2071096358"/>
                    </a:ext>
                  </a:extLst>
                </a:gridCol>
              </a:tblGrid>
              <a:tr h="240129">
                <a:tc>
                  <a:txBody>
                    <a:bodyPr/>
                    <a:lstStyle/>
                    <a:p>
                      <a:pPr algn="ctr" fontAlgn="b"/>
                      <a:r>
                        <a:rPr lang="en-GB" sz="1500" b="0" i="0" u="none" strike="noStrike" dirty="0">
                          <a:solidFill>
                            <a:srgbClr val="000000"/>
                          </a:solidFill>
                          <a:effectLst/>
                          <a:latin typeface="Calibri" panose="020F0502020204030204" pitchFamily="34" charset="0"/>
                        </a:rPr>
                        <a:t> </a:t>
                      </a:r>
                    </a:p>
                  </a:txBody>
                  <a:tcPr marL="9525" marR="9525" marT="9525" marB="0" anchor="b">
                    <a:lnL w="63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500" b="0" i="0" u="none" strike="noStrike" dirty="0">
                          <a:solidFill>
                            <a:srgbClr val="000000"/>
                          </a:solidFill>
                          <a:effectLst/>
                          <a:latin typeface="Calibri" panose="020F0502020204030204" pitchFamily="34" charset="0"/>
                        </a:rPr>
                        <a:t>Correlation (r)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500" b="0" i="0" u="none" strike="noStrike" dirty="0">
                          <a:solidFill>
                            <a:srgbClr val="000000"/>
                          </a:solidFill>
                          <a:effectLst/>
                          <a:latin typeface="Calibri" panose="020F0502020204030204" pitchFamily="34" charset="0"/>
                        </a:rPr>
                        <a:t>Line of Best Fit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696650322"/>
                  </a:ext>
                </a:extLst>
              </a:tr>
              <a:tr h="252000">
                <a:tc>
                  <a:txBody>
                    <a:bodyPr/>
                    <a:lstStyle/>
                    <a:p>
                      <a:pPr algn="ctr" fontAlgn="b"/>
                      <a:r>
                        <a:rPr lang="en-GB" sz="1500" b="0" i="0" u="none" strike="noStrike" dirty="0">
                          <a:solidFill>
                            <a:srgbClr val="000000"/>
                          </a:solidFill>
                          <a:effectLst/>
                          <a:latin typeface="Calibri" panose="020F0502020204030204" pitchFamily="34" charset="0"/>
                        </a:rPr>
                        <a:t>x1 vs. y1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500" b="0" i="0" u="none" strike="noStrike" dirty="0">
                          <a:solidFill>
                            <a:srgbClr val="000000"/>
                          </a:solidFill>
                          <a:effectLst/>
                          <a:latin typeface="Calibri" panose="020F0502020204030204" pitchFamily="34" charset="0"/>
                        </a:rPr>
                        <a:t>r = 0.8164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500" b="0" i="0" u="none" strike="noStrike" dirty="0">
                          <a:solidFill>
                            <a:srgbClr val="000000"/>
                          </a:solidFill>
                          <a:effectLst/>
                          <a:latin typeface="Calibri" panose="020F0502020204030204" pitchFamily="34" charset="0"/>
                        </a:rPr>
                        <a:t>Y = 0.5001*X + 3.000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extLst>
                  <a:ext uri="{0D108BD9-81ED-4DB2-BD59-A6C34878D82A}">
                    <a16:rowId xmlns:a16="http://schemas.microsoft.com/office/drawing/2014/main" val="2408544016"/>
                  </a:ext>
                </a:extLst>
              </a:tr>
              <a:tr h="252000">
                <a:tc>
                  <a:txBody>
                    <a:bodyPr/>
                    <a:lstStyle/>
                    <a:p>
                      <a:pPr algn="ctr" fontAlgn="b"/>
                      <a:r>
                        <a:rPr lang="en-GB" sz="1500" b="0" i="0" u="none" strike="noStrike" dirty="0">
                          <a:solidFill>
                            <a:srgbClr val="000000"/>
                          </a:solidFill>
                          <a:effectLst/>
                          <a:latin typeface="Calibri" panose="020F0502020204030204" pitchFamily="34" charset="0"/>
                        </a:rPr>
                        <a:t>x2 vs. y2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6CBE"/>
                    </a:solidFill>
                  </a:tcPr>
                </a:tc>
                <a:tc>
                  <a:txBody>
                    <a:bodyPr/>
                    <a:lstStyle/>
                    <a:p>
                      <a:pPr algn="ctr" fontAlgn="b"/>
                      <a:r>
                        <a:rPr lang="en-GB" sz="1500" b="0" i="0" u="none" strike="noStrike" dirty="0">
                          <a:solidFill>
                            <a:srgbClr val="000000"/>
                          </a:solidFill>
                          <a:effectLst/>
                          <a:latin typeface="Calibri" panose="020F0502020204030204" pitchFamily="34" charset="0"/>
                        </a:rPr>
                        <a:t>r = 0.8162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ctr" fontAlgn="b"/>
                      <a:r>
                        <a:rPr lang="en-GB" sz="1500" b="0" i="0" u="none" strike="noStrike" dirty="0">
                          <a:solidFill>
                            <a:srgbClr val="000000"/>
                          </a:solidFill>
                          <a:effectLst/>
                          <a:latin typeface="Calibri" panose="020F0502020204030204" pitchFamily="34" charset="0"/>
                        </a:rPr>
                        <a:t>Y = 0.5000*X + 3.001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extLst>
                  <a:ext uri="{0D108BD9-81ED-4DB2-BD59-A6C34878D82A}">
                    <a16:rowId xmlns:a16="http://schemas.microsoft.com/office/drawing/2014/main" val="481639032"/>
                  </a:ext>
                </a:extLst>
              </a:tr>
              <a:tr h="252000">
                <a:tc>
                  <a:txBody>
                    <a:bodyPr/>
                    <a:lstStyle/>
                    <a:p>
                      <a:pPr algn="ctr" fontAlgn="b"/>
                      <a:r>
                        <a:rPr lang="en-GB" sz="1500" b="0" i="0" u="none" strike="noStrike" dirty="0">
                          <a:solidFill>
                            <a:srgbClr val="000000"/>
                          </a:solidFill>
                          <a:effectLst/>
                          <a:latin typeface="Calibri" panose="020F0502020204030204" pitchFamily="34" charset="0"/>
                        </a:rPr>
                        <a:t>x3 vs. y3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85F4"/>
                    </a:solidFill>
                  </a:tcPr>
                </a:tc>
                <a:tc>
                  <a:txBody>
                    <a:bodyPr/>
                    <a:lstStyle/>
                    <a:p>
                      <a:pPr algn="ctr" fontAlgn="b"/>
                      <a:r>
                        <a:rPr lang="en-GB" sz="1500" b="0" i="0" u="none" strike="noStrike" dirty="0">
                          <a:solidFill>
                            <a:srgbClr val="000000"/>
                          </a:solidFill>
                          <a:effectLst/>
                          <a:latin typeface="Calibri" panose="020F0502020204030204" pitchFamily="34" charset="0"/>
                        </a:rPr>
                        <a:t>r = 0.8163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ctr" fontAlgn="b"/>
                      <a:r>
                        <a:rPr lang="en-GB" sz="1500" b="0" i="0" u="none" strike="noStrike" dirty="0">
                          <a:solidFill>
                            <a:srgbClr val="000000"/>
                          </a:solidFill>
                          <a:effectLst/>
                          <a:latin typeface="Calibri" panose="020F0502020204030204" pitchFamily="34" charset="0"/>
                        </a:rPr>
                        <a:t>Y = 0.4997*X + 3.002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extLst>
                  <a:ext uri="{0D108BD9-81ED-4DB2-BD59-A6C34878D82A}">
                    <a16:rowId xmlns:a16="http://schemas.microsoft.com/office/drawing/2014/main" val="2127866609"/>
                  </a:ext>
                </a:extLst>
              </a:tr>
              <a:tr h="252000">
                <a:tc>
                  <a:txBody>
                    <a:bodyPr/>
                    <a:lstStyle/>
                    <a:p>
                      <a:pPr algn="ctr" fontAlgn="b"/>
                      <a:r>
                        <a:rPr lang="en-GB" sz="1500" b="0" i="0" u="none" strike="noStrike" dirty="0">
                          <a:solidFill>
                            <a:srgbClr val="000000"/>
                          </a:solidFill>
                          <a:effectLst/>
                          <a:latin typeface="Calibri" panose="020F0502020204030204" pitchFamily="34" charset="0"/>
                        </a:rPr>
                        <a:t>x4 vs. y4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500" b="0" i="0" u="none" strike="noStrike" dirty="0">
                          <a:solidFill>
                            <a:srgbClr val="000000"/>
                          </a:solidFill>
                          <a:effectLst/>
                          <a:latin typeface="Calibri" panose="020F0502020204030204" pitchFamily="34" charset="0"/>
                        </a:rPr>
                        <a:t>r = 0.8165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tc>
                  <a:txBody>
                    <a:bodyPr/>
                    <a:lstStyle/>
                    <a:p>
                      <a:pPr algn="ctr" fontAlgn="b"/>
                      <a:r>
                        <a:rPr lang="en-GB" sz="1500" b="0" i="0" u="none" strike="noStrike" dirty="0">
                          <a:solidFill>
                            <a:srgbClr val="000000"/>
                          </a:solidFill>
                          <a:effectLst/>
                          <a:latin typeface="Calibri" panose="020F0502020204030204" pitchFamily="34" charset="0"/>
                        </a:rPr>
                        <a:t>Y = 0.4999*X + 3.002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extLst>
                  <a:ext uri="{0D108BD9-81ED-4DB2-BD59-A6C34878D82A}">
                    <a16:rowId xmlns:a16="http://schemas.microsoft.com/office/drawing/2014/main" val="181725304"/>
                  </a:ext>
                </a:extLst>
              </a:tr>
            </a:tbl>
          </a:graphicData>
        </a:graphic>
      </p:graphicFrame>
      <p:graphicFrame>
        <p:nvGraphicFramePr>
          <p:cNvPr id="7" name="Table 6">
            <a:extLst>
              <a:ext uri="{FF2B5EF4-FFF2-40B4-BE49-F238E27FC236}">
                <a16:creationId xmlns:a16="http://schemas.microsoft.com/office/drawing/2014/main" id="{FC58363F-DAA4-4A3A-A708-6DEB686A46B1}"/>
              </a:ext>
            </a:extLst>
          </p:cNvPr>
          <p:cNvGraphicFramePr>
            <a:graphicFrameLocks noGrp="1"/>
          </p:cNvGraphicFramePr>
          <p:nvPr/>
        </p:nvGraphicFramePr>
        <p:xfrm>
          <a:off x="2343791" y="1235455"/>
          <a:ext cx="4926185" cy="1512000"/>
        </p:xfrm>
        <a:graphic>
          <a:graphicData uri="http://schemas.openxmlformats.org/drawingml/2006/table">
            <a:tbl>
              <a:tblPr/>
              <a:tblGrid>
                <a:gridCol w="563737">
                  <a:extLst>
                    <a:ext uri="{9D8B030D-6E8A-4147-A177-3AD203B41FA5}">
                      <a16:colId xmlns:a16="http://schemas.microsoft.com/office/drawing/2014/main" val="1549779249"/>
                    </a:ext>
                  </a:extLst>
                </a:gridCol>
                <a:gridCol w="496887">
                  <a:extLst>
                    <a:ext uri="{9D8B030D-6E8A-4147-A177-3AD203B41FA5}">
                      <a16:colId xmlns:a16="http://schemas.microsoft.com/office/drawing/2014/main" val="3595265151"/>
                    </a:ext>
                  </a:extLst>
                </a:gridCol>
                <a:gridCol w="593725">
                  <a:extLst>
                    <a:ext uri="{9D8B030D-6E8A-4147-A177-3AD203B41FA5}">
                      <a16:colId xmlns:a16="http://schemas.microsoft.com/office/drawing/2014/main" val="2071096358"/>
                    </a:ext>
                  </a:extLst>
                </a:gridCol>
                <a:gridCol w="496887">
                  <a:extLst>
                    <a:ext uri="{9D8B030D-6E8A-4147-A177-3AD203B41FA5}">
                      <a16:colId xmlns:a16="http://schemas.microsoft.com/office/drawing/2014/main" val="584391064"/>
                    </a:ext>
                  </a:extLst>
                </a:gridCol>
                <a:gridCol w="593725">
                  <a:extLst>
                    <a:ext uri="{9D8B030D-6E8A-4147-A177-3AD203B41FA5}">
                      <a16:colId xmlns:a16="http://schemas.microsoft.com/office/drawing/2014/main" val="3431234340"/>
                    </a:ext>
                  </a:extLst>
                </a:gridCol>
                <a:gridCol w="496887">
                  <a:extLst>
                    <a:ext uri="{9D8B030D-6E8A-4147-A177-3AD203B41FA5}">
                      <a16:colId xmlns:a16="http://schemas.microsoft.com/office/drawing/2014/main" val="4189589623"/>
                    </a:ext>
                  </a:extLst>
                </a:gridCol>
                <a:gridCol w="593725">
                  <a:extLst>
                    <a:ext uri="{9D8B030D-6E8A-4147-A177-3AD203B41FA5}">
                      <a16:colId xmlns:a16="http://schemas.microsoft.com/office/drawing/2014/main" val="3229003713"/>
                    </a:ext>
                  </a:extLst>
                </a:gridCol>
                <a:gridCol w="496887">
                  <a:extLst>
                    <a:ext uri="{9D8B030D-6E8A-4147-A177-3AD203B41FA5}">
                      <a16:colId xmlns:a16="http://schemas.microsoft.com/office/drawing/2014/main" val="1842384414"/>
                    </a:ext>
                  </a:extLst>
                </a:gridCol>
                <a:gridCol w="593725">
                  <a:extLst>
                    <a:ext uri="{9D8B030D-6E8A-4147-A177-3AD203B41FA5}">
                      <a16:colId xmlns:a16="http://schemas.microsoft.com/office/drawing/2014/main" val="2059650079"/>
                    </a:ext>
                  </a:extLst>
                </a:gridCol>
              </a:tblGrid>
              <a:tr h="252000">
                <a:tc rowSpan="2">
                  <a:txBody>
                    <a:bodyPr/>
                    <a:lstStyle/>
                    <a:p>
                      <a:pPr algn="ctr" fontAlgn="b"/>
                      <a:r>
                        <a:rPr lang="en-GB" sz="1400" b="0" i="0" u="none" strike="noStrike" dirty="0">
                          <a:solidFill>
                            <a:srgbClr val="000000"/>
                          </a:solidFill>
                          <a:effectLst/>
                          <a:latin typeface="Calibri" panose="020F0502020204030204" pitchFamily="34" charset="0"/>
                        </a:rPr>
                        <a:t> </a:t>
                      </a:r>
                    </a:p>
                  </a:txBody>
                  <a:tcPr marL="9525" marR="9525" marT="9525" marB="0" anchor="b">
                    <a:lnL w="63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r>
                        <a:rPr lang="en-GB" sz="1400" b="1" i="0" u="none" strike="noStrike" dirty="0">
                          <a:solidFill>
                            <a:srgbClr val="000000"/>
                          </a:solidFill>
                          <a:effectLst/>
                          <a:latin typeface="Calibri" panose="020F0502020204030204" pitchFamily="34" charset="0"/>
                        </a:rPr>
                        <a:t>Dataset 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gridSpan="2">
                  <a:txBody>
                    <a:bodyPr/>
                    <a:lstStyle/>
                    <a:p>
                      <a:pPr algn="ctr" fontAlgn="b"/>
                      <a:r>
                        <a:rPr lang="en-GB" sz="1400" b="1" i="0" u="none" strike="noStrike" dirty="0">
                          <a:solidFill>
                            <a:srgbClr val="000000"/>
                          </a:solidFill>
                          <a:effectLst/>
                          <a:latin typeface="Calibri" panose="020F0502020204030204" pitchFamily="34" charset="0"/>
                        </a:rPr>
                        <a:t>Dataset 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6CBE"/>
                    </a:solidFill>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gridSpan="2">
                  <a:txBody>
                    <a:bodyPr/>
                    <a:lstStyle/>
                    <a:p>
                      <a:pPr algn="ctr" fontAlgn="b"/>
                      <a:r>
                        <a:rPr lang="en-GB" sz="1400" b="1" i="0" u="none" strike="noStrike" dirty="0">
                          <a:solidFill>
                            <a:srgbClr val="000000"/>
                          </a:solidFill>
                          <a:effectLst/>
                          <a:latin typeface="Calibri" panose="020F0502020204030204" pitchFamily="34" charset="0"/>
                        </a:rPr>
                        <a:t>Dataset 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85F4"/>
                    </a:solidFill>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gridSpan="2">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Arial"/>
                        </a:rPr>
                        <a:t>Dataset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endParaRPr kumimoji="0" lang="en-GB" sz="11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Arial"/>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388782242"/>
                  </a:ext>
                </a:extLst>
              </a:tr>
              <a:tr h="252000">
                <a:tc vMerge="1">
                  <a:txBody>
                    <a:bodyPr/>
                    <a:lstStyle/>
                    <a:p>
                      <a:pPr algn="ctr" fontAlgn="b"/>
                      <a:endParaRPr lang="en-GB" sz="15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400" b="1" i="0" u="none" strike="noStrike" dirty="0">
                          <a:solidFill>
                            <a:srgbClr val="000000"/>
                          </a:solidFill>
                          <a:effectLst/>
                          <a:latin typeface="Calibri" panose="020F0502020204030204" pitchFamily="34" charset="0"/>
                        </a:rPr>
                        <a:t>X1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400" b="1" i="0" u="none" strike="noStrike" dirty="0">
                          <a:solidFill>
                            <a:srgbClr val="000000"/>
                          </a:solidFill>
                          <a:effectLst/>
                          <a:latin typeface="Calibri" panose="020F0502020204030204" pitchFamily="34" charset="0"/>
                        </a:rPr>
                        <a:t>Y1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400" b="1" i="0" u="none" strike="noStrike" dirty="0">
                          <a:solidFill>
                            <a:srgbClr val="000000"/>
                          </a:solidFill>
                          <a:effectLst/>
                          <a:latin typeface="Calibri" panose="020F0502020204030204" pitchFamily="34" charset="0"/>
                        </a:rPr>
                        <a:t>X2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6CBE"/>
                    </a:solidFill>
                  </a:tcPr>
                </a:tc>
                <a:tc>
                  <a:txBody>
                    <a:bodyPr/>
                    <a:lstStyle/>
                    <a:p>
                      <a:pPr algn="ctr" fontAlgn="b"/>
                      <a:r>
                        <a:rPr lang="en-GB" sz="1400" b="1" i="0" u="none" strike="noStrike" dirty="0">
                          <a:solidFill>
                            <a:srgbClr val="000000"/>
                          </a:solidFill>
                          <a:effectLst/>
                          <a:latin typeface="Calibri" panose="020F0502020204030204" pitchFamily="34" charset="0"/>
                        </a:rPr>
                        <a:t>Y2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6CBE"/>
                    </a:solidFill>
                  </a:tcPr>
                </a:tc>
                <a:tc>
                  <a:txBody>
                    <a:bodyPr/>
                    <a:lstStyle/>
                    <a:p>
                      <a:pPr algn="ctr" fontAlgn="b"/>
                      <a:r>
                        <a:rPr lang="en-GB" sz="1400" b="1" i="0" u="none" strike="noStrike" dirty="0">
                          <a:solidFill>
                            <a:srgbClr val="000000"/>
                          </a:solidFill>
                          <a:effectLst/>
                          <a:latin typeface="Calibri" panose="020F0502020204030204" pitchFamily="34" charset="0"/>
                        </a:rPr>
                        <a:t>X3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85F4"/>
                    </a:solidFill>
                  </a:tcPr>
                </a:tc>
                <a:tc>
                  <a:txBody>
                    <a:bodyPr/>
                    <a:lstStyle/>
                    <a:p>
                      <a:pPr algn="ctr" fontAlgn="b"/>
                      <a:r>
                        <a:rPr lang="en-GB" sz="1400" b="1" i="0" u="none" strike="noStrike" dirty="0">
                          <a:solidFill>
                            <a:srgbClr val="000000"/>
                          </a:solidFill>
                          <a:effectLst/>
                          <a:latin typeface="Calibri" panose="020F0502020204030204" pitchFamily="34" charset="0"/>
                        </a:rPr>
                        <a:t>Y3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85F4"/>
                    </a:solidFill>
                  </a:tcPr>
                </a:tc>
                <a:tc>
                  <a:txBody>
                    <a:bodyPr/>
                    <a:lstStyle/>
                    <a:p>
                      <a:pPr algn="ctr" fontAlgn="b"/>
                      <a:r>
                        <a:rPr lang="en-GB" sz="1400" b="1" i="0" u="none" strike="noStrike" dirty="0">
                          <a:solidFill>
                            <a:srgbClr val="000000"/>
                          </a:solidFill>
                          <a:effectLst/>
                          <a:latin typeface="Calibri" panose="020F0502020204030204" pitchFamily="34" charset="0"/>
                        </a:rPr>
                        <a:t>X4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400" b="1" i="0" u="none" strike="noStrike" dirty="0">
                          <a:solidFill>
                            <a:srgbClr val="000000"/>
                          </a:solidFill>
                          <a:effectLst/>
                          <a:latin typeface="Calibri" panose="020F0502020204030204" pitchFamily="34" charset="0"/>
                        </a:rPr>
                        <a:t>Y4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96650322"/>
                  </a:ext>
                </a:extLst>
              </a:tr>
              <a:tr h="252000">
                <a:tc>
                  <a:txBody>
                    <a:bodyPr/>
                    <a:lstStyle/>
                    <a:p>
                      <a:pPr algn="ctr" fontAlgn="b"/>
                      <a:r>
                        <a:rPr lang="en-GB" sz="1400" b="0" i="0" u="none" strike="noStrike" dirty="0">
                          <a:solidFill>
                            <a:srgbClr val="000000"/>
                          </a:solidFill>
                          <a:effectLst/>
                          <a:latin typeface="Calibri" panose="020F0502020204030204" pitchFamily="34" charset="0"/>
                        </a:rPr>
                        <a:t>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extLst>
                  <a:ext uri="{0D108BD9-81ED-4DB2-BD59-A6C34878D82A}">
                    <a16:rowId xmlns:a16="http://schemas.microsoft.com/office/drawing/2014/main" val="2408544016"/>
                  </a:ext>
                </a:extLst>
              </a:tr>
              <a:tr h="252000">
                <a:tc>
                  <a:txBody>
                    <a:bodyPr/>
                    <a:lstStyle/>
                    <a:p>
                      <a:pPr algn="ctr" fontAlgn="b"/>
                      <a:r>
                        <a:rPr lang="en-GB" sz="1400" b="0" i="0" u="none" strike="noStrike" dirty="0">
                          <a:solidFill>
                            <a:srgbClr val="000000"/>
                          </a:solidFill>
                          <a:effectLst/>
                          <a:latin typeface="Calibri" panose="020F0502020204030204" pitchFamily="34" charset="0"/>
                        </a:rPr>
                        <a:t>Mean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400" b="0" i="0" u="none" strike="noStrike" dirty="0">
                          <a:solidFill>
                            <a:srgbClr val="000000"/>
                          </a:solidFill>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tc>
                  <a:txBody>
                    <a:bodyPr/>
                    <a:lstStyle/>
                    <a:p>
                      <a:pPr algn="ctr" fontAlgn="b"/>
                      <a:r>
                        <a:rPr lang="en-GB" sz="1400" b="0" i="0" u="none" strike="noStrike" dirty="0">
                          <a:solidFill>
                            <a:srgbClr val="000000"/>
                          </a:solidFill>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extLst>
                  <a:ext uri="{0D108BD9-81ED-4DB2-BD59-A6C34878D82A}">
                    <a16:rowId xmlns:a16="http://schemas.microsoft.com/office/drawing/2014/main" val="481639032"/>
                  </a:ext>
                </a:extLst>
              </a:tr>
              <a:tr h="252000">
                <a:tc>
                  <a:txBody>
                    <a:bodyPr/>
                    <a:lstStyle/>
                    <a:p>
                      <a:pPr algn="ctr" fontAlgn="b"/>
                      <a:r>
                        <a:rPr lang="en-GB" sz="1400" b="0" i="0" u="none" strike="noStrike" dirty="0">
                          <a:solidFill>
                            <a:srgbClr val="000000"/>
                          </a:solidFill>
                          <a:effectLst/>
                          <a:latin typeface="Calibri" panose="020F0502020204030204" pitchFamily="34" charset="0"/>
                        </a:rPr>
                        <a:t>STD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400" b="0" i="0" u="none" strike="noStrike" dirty="0">
                          <a:solidFill>
                            <a:srgbClr val="000000"/>
                          </a:solidFill>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tc>
                  <a:txBody>
                    <a:bodyPr/>
                    <a:lstStyle/>
                    <a:p>
                      <a:pPr algn="ctr" fontAlgn="b"/>
                      <a:r>
                        <a:rPr lang="en-GB" sz="1400" b="0" i="0" u="none" strike="noStrike" dirty="0">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extLst>
                  <a:ext uri="{0D108BD9-81ED-4DB2-BD59-A6C34878D82A}">
                    <a16:rowId xmlns:a16="http://schemas.microsoft.com/office/drawing/2014/main" val="2127866609"/>
                  </a:ext>
                </a:extLst>
              </a:tr>
              <a:tr h="252000">
                <a:tc>
                  <a:txBody>
                    <a:bodyPr/>
                    <a:lstStyle/>
                    <a:p>
                      <a:pPr algn="ctr" fontAlgn="b"/>
                      <a:r>
                        <a:rPr lang="en-GB" sz="1400" b="0" i="0" u="none" strike="noStrike" dirty="0">
                          <a:solidFill>
                            <a:srgbClr val="000000"/>
                          </a:solidFill>
                          <a:effectLst/>
                          <a:latin typeface="Calibri" panose="020F0502020204030204" pitchFamily="34" charset="0"/>
                        </a:rPr>
                        <a:t>SEM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4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0.612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0.612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0.612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tc>
                  <a:txBody>
                    <a:bodyPr/>
                    <a:lstStyle/>
                    <a:p>
                      <a:pPr algn="ctr" fontAlgn="b"/>
                      <a:r>
                        <a:rPr lang="en-GB" sz="1400" b="0" i="0" u="none" strike="noStrike" dirty="0">
                          <a:solidFill>
                            <a:srgbClr val="000000"/>
                          </a:solidFill>
                          <a:effectLst/>
                          <a:latin typeface="Calibri" panose="020F0502020204030204" pitchFamily="34" charset="0"/>
                        </a:rPr>
                        <a:t>0.612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extLst>
                  <a:ext uri="{0D108BD9-81ED-4DB2-BD59-A6C34878D82A}">
                    <a16:rowId xmlns:a16="http://schemas.microsoft.com/office/drawing/2014/main" val="181725304"/>
                  </a:ext>
                </a:extLst>
              </a:tr>
            </a:tbl>
          </a:graphicData>
        </a:graphic>
      </p:graphicFrame>
      <p:sp>
        <p:nvSpPr>
          <p:cNvPr id="10" name="TextBox 9">
            <a:extLst>
              <a:ext uri="{FF2B5EF4-FFF2-40B4-BE49-F238E27FC236}">
                <a16:creationId xmlns:a16="http://schemas.microsoft.com/office/drawing/2014/main" id="{4290267F-C44F-4C09-812E-007A92CA3419}"/>
              </a:ext>
            </a:extLst>
          </p:cNvPr>
          <p:cNvSpPr txBox="1"/>
          <p:nvPr/>
        </p:nvSpPr>
        <p:spPr>
          <a:xfrm>
            <a:off x="2027555" y="778923"/>
            <a:ext cx="6662401" cy="400110"/>
          </a:xfrm>
          <a:prstGeom prst="rect">
            <a:avLst/>
          </a:prstGeom>
          <a:noFill/>
        </p:spPr>
        <p:txBody>
          <a:bodyPr wrap="none" rtlCol="0">
            <a:spAutoFit/>
          </a:bodyPr>
          <a:lstStyle/>
          <a:p>
            <a:r>
              <a:rPr lang="en-GB" sz="2000" dirty="0">
                <a:solidFill>
                  <a:srgbClr val="00B0F0"/>
                </a:solidFill>
                <a:latin typeface="Calibri" panose="020F0502020204030204" pitchFamily="34" charset="0"/>
                <a:cs typeface="Calibri" panose="020F0502020204030204" pitchFamily="34" charset="0"/>
              </a:rPr>
              <a:t>The average and spread of the conditions appears the same </a:t>
            </a:r>
          </a:p>
        </p:txBody>
      </p:sp>
      <p:sp>
        <p:nvSpPr>
          <p:cNvPr id="11" name="TextBox 10">
            <a:extLst>
              <a:ext uri="{FF2B5EF4-FFF2-40B4-BE49-F238E27FC236}">
                <a16:creationId xmlns:a16="http://schemas.microsoft.com/office/drawing/2014/main" id="{A42DD366-C108-4819-A043-07550E3BA67A}"/>
              </a:ext>
            </a:extLst>
          </p:cNvPr>
          <p:cNvSpPr txBox="1"/>
          <p:nvPr/>
        </p:nvSpPr>
        <p:spPr>
          <a:xfrm>
            <a:off x="2142927" y="3044960"/>
            <a:ext cx="6365845" cy="400110"/>
          </a:xfrm>
          <a:prstGeom prst="rect">
            <a:avLst/>
          </a:prstGeom>
          <a:noFill/>
        </p:spPr>
        <p:txBody>
          <a:bodyPr wrap="none" rtlCol="0">
            <a:spAutoFit/>
          </a:bodyPr>
          <a:lstStyle/>
          <a:p>
            <a:r>
              <a:rPr lang="en-GB" sz="2000" dirty="0">
                <a:solidFill>
                  <a:srgbClr val="00B0F0"/>
                </a:solidFill>
                <a:latin typeface="Calibri" panose="020F0502020204030204" pitchFamily="34" charset="0"/>
                <a:cs typeface="Calibri" panose="020F0502020204030204" pitchFamily="34" charset="0"/>
              </a:rPr>
              <a:t>The relationship between X &amp; Y can be described the same </a:t>
            </a:r>
          </a:p>
        </p:txBody>
      </p:sp>
      <p:graphicFrame>
        <p:nvGraphicFramePr>
          <p:cNvPr id="12" name="Object 11">
            <a:extLst>
              <a:ext uri="{FF2B5EF4-FFF2-40B4-BE49-F238E27FC236}">
                <a16:creationId xmlns:a16="http://schemas.microsoft.com/office/drawing/2014/main" id="{70DF9F6F-452B-457D-852E-5B98AFA65F53}"/>
              </a:ext>
            </a:extLst>
          </p:cNvPr>
          <p:cNvGraphicFramePr>
            <a:graphicFrameLocks noChangeAspect="1"/>
          </p:cNvGraphicFramePr>
          <p:nvPr/>
        </p:nvGraphicFramePr>
        <p:xfrm>
          <a:off x="6340785" y="3411263"/>
          <a:ext cx="2458115" cy="1709112"/>
        </p:xfrm>
        <a:graphic>
          <a:graphicData uri="http://schemas.openxmlformats.org/presentationml/2006/ole">
            <mc:AlternateContent xmlns:mc="http://schemas.openxmlformats.org/markup-compatibility/2006">
              <mc:Choice xmlns:v="urn:schemas-microsoft-com:vml" Requires="v">
                <p:oleObj name="Prism 8" r:id="rId3" imgW="9814874" imgH="6825232" progId="Prism8.Document">
                  <p:embed/>
                </p:oleObj>
              </mc:Choice>
              <mc:Fallback>
                <p:oleObj name="Prism 8" r:id="rId3" imgW="9814874" imgH="6825232" progId="Prism8.Document">
                  <p:embed/>
                  <p:pic>
                    <p:nvPicPr>
                      <p:cNvPr id="12" name="Object 11">
                        <a:extLst>
                          <a:ext uri="{FF2B5EF4-FFF2-40B4-BE49-F238E27FC236}">
                            <a16:creationId xmlns:a16="http://schemas.microsoft.com/office/drawing/2014/main" id="{70DF9F6F-452B-457D-852E-5B98AFA65F53}"/>
                          </a:ext>
                        </a:extLst>
                      </p:cNvPr>
                      <p:cNvPicPr/>
                      <p:nvPr/>
                    </p:nvPicPr>
                    <p:blipFill>
                      <a:blip r:embed="rId4"/>
                      <a:stretch>
                        <a:fillRect/>
                      </a:stretch>
                    </p:blipFill>
                    <p:spPr>
                      <a:xfrm>
                        <a:off x="6340785" y="3411263"/>
                        <a:ext cx="2458115" cy="1709112"/>
                      </a:xfrm>
                      <a:prstGeom prst="rect">
                        <a:avLst/>
                      </a:prstGeom>
                    </p:spPr>
                  </p:pic>
                </p:oleObj>
              </mc:Fallback>
            </mc:AlternateContent>
          </a:graphicData>
        </a:graphic>
      </p:graphicFrame>
      <p:sp>
        <p:nvSpPr>
          <p:cNvPr id="13" name="Rounded Rectangle 5">
            <a:extLst>
              <a:ext uri="{FF2B5EF4-FFF2-40B4-BE49-F238E27FC236}">
                <a16:creationId xmlns:a16="http://schemas.microsoft.com/office/drawing/2014/main" id="{41EF0793-3870-4908-BF4E-030C4DD25E20}"/>
              </a:ext>
            </a:extLst>
          </p:cNvPr>
          <p:cNvSpPr/>
          <p:nvPr/>
        </p:nvSpPr>
        <p:spPr>
          <a:xfrm>
            <a:off x="1149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61304001-691E-48F8-991D-AB87ECC75451}"/>
              </a:ext>
            </a:extLst>
          </p:cNvPr>
          <p:cNvSpPr/>
          <p:nvPr/>
        </p:nvSpPr>
        <p:spPr>
          <a:xfrm>
            <a:off x="1245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6" name="Google Shape;135;p26">
            <a:extLst>
              <a:ext uri="{FF2B5EF4-FFF2-40B4-BE49-F238E27FC236}">
                <a16:creationId xmlns:a16="http://schemas.microsoft.com/office/drawing/2014/main" id="{3EE1A1EB-31FB-4A7E-B9C5-727CBCCD77AF}"/>
              </a:ext>
            </a:extLst>
          </p:cNvPr>
          <p:cNvSpPr txBox="1">
            <a:spLocks/>
          </p:cNvSpPr>
          <p:nvPr/>
        </p:nvSpPr>
        <p:spPr>
          <a:xfrm>
            <a:off x="1565351" y="59564"/>
            <a:ext cx="7003500" cy="754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Anscombe’s Quartet</a:t>
            </a:r>
          </a:p>
        </p:txBody>
      </p:sp>
      <p:pic>
        <p:nvPicPr>
          <p:cNvPr id="21" name="Picture 20">
            <a:extLst>
              <a:ext uri="{FF2B5EF4-FFF2-40B4-BE49-F238E27FC236}">
                <a16:creationId xmlns:a16="http://schemas.microsoft.com/office/drawing/2014/main" id="{7BCDB8A5-134F-402C-AB89-63A2B5BE6A78}"/>
              </a:ext>
            </a:extLst>
          </p:cNvPr>
          <p:cNvPicPr>
            <a:picLocks noChangeAspect="1"/>
          </p:cNvPicPr>
          <p:nvPr/>
        </p:nvPicPr>
        <p:blipFill rotWithShape="1">
          <a:blip r:embed="rId5"/>
          <a:srcRect l="18571" r="18381"/>
          <a:stretch/>
        </p:blipFill>
        <p:spPr>
          <a:xfrm>
            <a:off x="7519358" y="1306027"/>
            <a:ext cx="1049493" cy="1441428"/>
          </a:xfrm>
          <a:prstGeom prst="rect">
            <a:avLst/>
          </a:prstGeom>
        </p:spPr>
      </p:pic>
    </p:spTree>
    <p:extLst>
      <p:ext uri="{BB962C8B-B14F-4D97-AF65-F5344CB8AC3E}">
        <p14:creationId xmlns:p14="http://schemas.microsoft.com/office/powerpoint/2010/main" val="259836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7B954938-4D45-4B36-B7E8-7D17EA47EF90}"/>
              </a:ext>
            </a:extLst>
          </p:cNvPr>
          <p:cNvGraphicFramePr>
            <a:graphicFrameLocks noChangeAspect="1"/>
          </p:cNvGraphicFramePr>
          <p:nvPr/>
        </p:nvGraphicFramePr>
        <p:xfrm>
          <a:off x="1860312" y="1558609"/>
          <a:ext cx="3721077" cy="2408041"/>
        </p:xfrm>
        <a:graphic>
          <a:graphicData uri="http://schemas.openxmlformats.org/presentationml/2006/ole">
            <mc:AlternateContent xmlns:mc="http://schemas.openxmlformats.org/markup-compatibility/2006">
              <mc:Choice xmlns:v="urn:schemas-microsoft-com:vml" Requires="v">
                <p:oleObj name="Prism 9" r:id="rId3" imgW="9238922" imgH="5979638" progId="Prism9.Document">
                  <p:embed/>
                </p:oleObj>
              </mc:Choice>
              <mc:Fallback>
                <p:oleObj name="Prism 9" r:id="rId3" imgW="9238922" imgH="5979638" progId="Prism9.Document">
                  <p:embed/>
                  <p:pic>
                    <p:nvPicPr>
                      <p:cNvPr id="8" name="Object 7">
                        <a:extLst>
                          <a:ext uri="{FF2B5EF4-FFF2-40B4-BE49-F238E27FC236}">
                            <a16:creationId xmlns:a16="http://schemas.microsoft.com/office/drawing/2014/main" id="{7B954938-4D45-4B36-B7E8-7D17EA47EF90}"/>
                          </a:ext>
                        </a:extLst>
                      </p:cNvPr>
                      <p:cNvPicPr/>
                      <p:nvPr/>
                    </p:nvPicPr>
                    <p:blipFill>
                      <a:blip r:embed="rId4"/>
                      <a:stretch>
                        <a:fillRect/>
                      </a:stretch>
                    </p:blipFill>
                    <p:spPr>
                      <a:xfrm>
                        <a:off x="1860312" y="1558609"/>
                        <a:ext cx="3721077" cy="2408041"/>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91A30C4-A194-4507-B7F3-78650740C106}"/>
              </a:ext>
            </a:extLst>
          </p:cNvPr>
          <p:cNvSpPr txBox="1"/>
          <p:nvPr/>
        </p:nvSpPr>
        <p:spPr>
          <a:xfrm>
            <a:off x="2792868" y="891494"/>
            <a:ext cx="5113900" cy="400110"/>
          </a:xfrm>
          <a:prstGeom prst="rect">
            <a:avLst/>
          </a:prstGeom>
          <a:noFill/>
        </p:spPr>
        <p:txBody>
          <a:bodyPr wrap="none" rtlCol="0">
            <a:spAutoFit/>
          </a:bodyPr>
          <a:lstStyle/>
          <a:p>
            <a:r>
              <a:rPr lang="en-GB" sz="2000" b="1" dirty="0">
                <a:solidFill>
                  <a:srgbClr val="002060"/>
                </a:solidFill>
                <a:latin typeface="Calibri" panose="020F0502020204030204" pitchFamily="34" charset="0"/>
                <a:cs typeface="Calibri" panose="020F0502020204030204" pitchFamily="34" charset="0"/>
              </a:rPr>
              <a:t>How does the data behave within the groups?</a:t>
            </a:r>
          </a:p>
        </p:txBody>
      </p:sp>
      <p:graphicFrame>
        <p:nvGraphicFramePr>
          <p:cNvPr id="12" name="Object 11">
            <a:extLst>
              <a:ext uri="{FF2B5EF4-FFF2-40B4-BE49-F238E27FC236}">
                <a16:creationId xmlns:a16="http://schemas.microsoft.com/office/drawing/2014/main" id="{B7F3B1D3-D289-4B4B-9FD1-62C8A2FF7C69}"/>
              </a:ext>
            </a:extLst>
          </p:cNvPr>
          <p:cNvGraphicFramePr>
            <a:graphicFrameLocks noChangeAspect="1"/>
          </p:cNvGraphicFramePr>
          <p:nvPr/>
        </p:nvGraphicFramePr>
        <p:xfrm>
          <a:off x="5349819" y="1463700"/>
          <a:ext cx="3867737" cy="2502950"/>
        </p:xfrm>
        <a:graphic>
          <a:graphicData uri="http://schemas.openxmlformats.org/presentationml/2006/ole">
            <mc:AlternateContent xmlns:mc="http://schemas.openxmlformats.org/markup-compatibility/2006">
              <mc:Choice xmlns:v="urn:schemas-microsoft-com:vml" Requires="v">
                <p:oleObj name="Prism 9" r:id="rId5" imgW="9238922" imgH="5979638" progId="Prism9.Document">
                  <p:embed/>
                </p:oleObj>
              </mc:Choice>
              <mc:Fallback>
                <p:oleObj name="Prism 9" r:id="rId5" imgW="9238922" imgH="5979638" progId="Prism9.Document">
                  <p:embed/>
                  <p:pic>
                    <p:nvPicPr>
                      <p:cNvPr id="12" name="Object 11">
                        <a:extLst>
                          <a:ext uri="{FF2B5EF4-FFF2-40B4-BE49-F238E27FC236}">
                            <a16:creationId xmlns:a16="http://schemas.microsoft.com/office/drawing/2014/main" id="{B7F3B1D3-D289-4B4B-9FD1-62C8A2FF7C69}"/>
                          </a:ext>
                        </a:extLst>
                      </p:cNvPr>
                      <p:cNvPicPr/>
                      <p:nvPr/>
                    </p:nvPicPr>
                    <p:blipFill>
                      <a:blip r:embed="rId6"/>
                      <a:stretch>
                        <a:fillRect/>
                      </a:stretch>
                    </p:blipFill>
                    <p:spPr>
                      <a:xfrm>
                        <a:off x="5349819" y="1463700"/>
                        <a:ext cx="3867737" cy="2502950"/>
                      </a:xfrm>
                      <a:prstGeom prst="rect">
                        <a:avLst/>
                      </a:prstGeom>
                    </p:spPr>
                  </p:pic>
                </p:oleObj>
              </mc:Fallback>
            </mc:AlternateContent>
          </a:graphicData>
        </a:graphic>
      </p:graphicFrame>
      <p:sp>
        <p:nvSpPr>
          <p:cNvPr id="14" name="Rounded Rectangle 5">
            <a:extLst>
              <a:ext uri="{FF2B5EF4-FFF2-40B4-BE49-F238E27FC236}">
                <a16:creationId xmlns:a16="http://schemas.microsoft.com/office/drawing/2014/main" id="{0E042AD3-6936-4B68-A2D4-5D7CF74B5FB2}"/>
              </a:ext>
            </a:extLst>
          </p:cNvPr>
          <p:cNvSpPr/>
          <p:nvPr/>
        </p:nvSpPr>
        <p:spPr>
          <a:xfrm>
            <a:off x="1149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4FF306AA-60F9-4AEC-AC83-E9667D6AC634}"/>
              </a:ext>
            </a:extLst>
          </p:cNvPr>
          <p:cNvSpPr/>
          <p:nvPr/>
        </p:nvSpPr>
        <p:spPr>
          <a:xfrm>
            <a:off x="1245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6" name="TextBox 15">
            <a:extLst>
              <a:ext uri="{FF2B5EF4-FFF2-40B4-BE49-F238E27FC236}">
                <a16:creationId xmlns:a16="http://schemas.microsoft.com/office/drawing/2014/main" id="{10199942-B7EB-4158-AAA7-4F0A26420D58}"/>
              </a:ext>
            </a:extLst>
          </p:cNvPr>
          <p:cNvSpPr txBox="1"/>
          <p:nvPr/>
        </p:nvSpPr>
        <p:spPr>
          <a:xfrm>
            <a:off x="2566899" y="4197937"/>
            <a:ext cx="5565839" cy="707886"/>
          </a:xfrm>
          <a:prstGeom prst="rect">
            <a:avLst/>
          </a:prstGeom>
          <a:noFill/>
        </p:spPr>
        <p:txBody>
          <a:bodyPr wrap="square" rtlCol="0">
            <a:spAutoFit/>
          </a:bodyPr>
          <a:lstStyle/>
          <a:p>
            <a:pPr algn="ctr"/>
            <a:r>
              <a:rPr lang="en-GB" sz="2000" b="1" dirty="0">
                <a:solidFill>
                  <a:srgbClr val="002060"/>
                </a:solidFill>
                <a:latin typeface="Calibri" panose="020F0502020204030204" pitchFamily="34" charset="0"/>
                <a:cs typeface="Calibri" panose="020F0502020204030204" pitchFamily="34" charset="0"/>
              </a:rPr>
              <a:t>We’re still not getting a complete view of the data</a:t>
            </a:r>
          </a:p>
          <a:p>
            <a:pPr algn="ctr"/>
            <a:r>
              <a:rPr lang="en-GB" sz="2000" b="1" dirty="0">
                <a:solidFill>
                  <a:srgbClr val="002060"/>
                </a:solidFill>
                <a:latin typeface="Calibri" panose="020F0502020204030204" pitchFamily="34" charset="0"/>
                <a:cs typeface="Calibri" panose="020F0502020204030204" pitchFamily="34" charset="0"/>
              </a:rPr>
              <a:t>What about the relationship between X &amp; Y?</a:t>
            </a:r>
          </a:p>
        </p:txBody>
      </p:sp>
      <p:sp>
        <p:nvSpPr>
          <p:cNvPr id="17" name="Google Shape;135;p26">
            <a:extLst>
              <a:ext uri="{FF2B5EF4-FFF2-40B4-BE49-F238E27FC236}">
                <a16:creationId xmlns:a16="http://schemas.microsoft.com/office/drawing/2014/main" id="{B753C23E-9713-4857-9759-1467EBD5D599}"/>
              </a:ext>
            </a:extLst>
          </p:cNvPr>
          <p:cNvSpPr txBox="1">
            <a:spLocks/>
          </p:cNvSpPr>
          <p:nvPr/>
        </p:nvSpPr>
        <p:spPr>
          <a:xfrm>
            <a:off x="1565351" y="59564"/>
            <a:ext cx="7003500" cy="754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Anscombe’s Quartet</a:t>
            </a:r>
          </a:p>
        </p:txBody>
      </p:sp>
    </p:spTree>
    <p:extLst>
      <p:ext uri="{BB962C8B-B14F-4D97-AF65-F5344CB8AC3E}">
        <p14:creationId xmlns:p14="http://schemas.microsoft.com/office/powerpoint/2010/main" val="80820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5">
            <a:extLst>
              <a:ext uri="{FF2B5EF4-FFF2-40B4-BE49-F238E27FC236}">
                <a16:creationId xmlns:a16="http://schemas.microsoft.com/office/drawing/2014/main" id="{108EF94D-7A9C-4500-B0E8-F86773B965FC}"/>
              </a:ext>
            </a:extLst>
          </p:cNvPr>
          <p:cNvSpPr/>
          <p:nvPr/>
        </p:nvSpPr>
        <p:spPr>
          <a:xfrm>
            <a:off x="686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4B55F81C-83A5-4F5D-9DB5-F2A6FA40C7DE}"/>
              </a:ext>
            </a:extLst>
          </p:cNvPr>
          <p:cNvSpPr/>
          <p:nvPr/>
        </p:nvSpPr>
        <p:spPr>
          <a:xfrm>
            <a:off x="782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32" name="TextBox 31">
            <a:extLst>
              <a:ext uri="{FF2B5EF4-FFF2-40B4-BE49-F238E27FC236}">
                <a16:creationId xmlns:a16="http://schemas.microsoft.com/office/drawing/2014/main" id="{94829BA5-D6F3-471A-8B4A-0D2F06577D66}"/>
              </a:ext>
            </a:extLst>
          </p:cNvPr>
          <p:cNvSpPr txBox="1"/>
          <p:nvPr/>
        </p:nvSpPr>
        <p:spPr>
          <a:xfrm>
            <a:off x="2461199" y="792823"/>
            <a:ext cx="5565839" cy="400110"/>
          </a:xfrm>
          <a:prstGeom prst="rect">
            <a:avLst/>
          </a:prstGeom>
          <a:noFill/>
        </p:spPr>
        <p:txBody>
          <a:bodyPr wrap="square" rtlCol="0">
            <a:spAutoFit/>
          </a:bodyPr>
          <a:lstStyle/>
          <a:p>
            <a:pPr algn="ctr"/>
            <a:r>
              <a:rPr lang="en-GB" sz="2000" b="1" dirty="0">
                <a:solidFill>
                  <a:srgbClr val="002060"/>
                </a:solidFill>
                <a:latin typeface="Calibri" panose="020F0502020204030204" pitchFamily="34" charset="0"/>
                <a:cs typeface="Calibri" panose="020F0502020204030204" pitchFamily="34" charset="0"/>
              </a:rPr>
              <a:t>What about the relationship between X &amp; Y?</a:t>
            </a:r>
          </a:p>
        </p:txBody>
      </p:sp>
      <p:sp>
        <p:nvSpPr>
          <p:cNvPr id="33" name="Google Shape;135;p26">
            <a:extLst>
              <a:ext uri="{FF2B5EF4-FFF2-40B4-BE49-F238E27FC236}">
                <a16:creationId xmlns:a16="http://schemas.microsoft.com/office/drawing/2014/main" id="{4E8FFB6E-22E5-4670-98A9-D429926B7911}"/>
              </a:ext>
            </a:extLst>
          </p:cNvPr>
          <p:cNvSpPr txBox="1">
            <a:spLocks/>
          </p:cNvSpPr>
          <p:nvPr/>
        </p:nvSpPr>
        <p:spPr>
          <a:xfrm>
            <a:off x="1565351" y="59564"/>
            <a:ext cx="7003500" cy="754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Anscombe’s Quartet</a:t>
            </a:r>
          </a:p>
        </p:txBody>
      </p:sp>
      <p:pic>
        <p:nvPicPr>
          <p:cNvPr id="38" name="Picture 37">
            <a:extLst>
              <a:ext uri="{FF2B5EF4-FFF2-40B4-BE49-F238E27FC236}">
                <a16:creationId xmlns:a16="http://schemas.microsoft.com/office/drawing/2014/main" id="{A3CEA0E9-4889-4F87-B6D1-7DFC2A14C1B7}"/>
              </a:ext>
            </a:extLst>
          </p:cNvPr>
          <p:cNvPicPr>
            <a:picLocks noChangeAspect="1"/>
          </p:cNvPicPr>
          <p:nvPr/>
        </p:nvPicPr>
        <p:blipFill rotWithShape="1">
          <a:blip r:embed="rId3"/>
          <a:srcRect l="18342" r="15716" b="933"/>
          <a:stretch/>
        </p:blipFill>
        <p:spPr>
          <a:xfrm>
            <a:off x="3045720" y="1144211"/>
            <a:ext cx="1880959" cy="1743968"/>
          </a:xfrm>
          <a:prstGeom prst="rect">
            <a:avLst/>
          </a:prstGeom>
        </p:spPr>
      </p:pic>
      <p:grpSp>
        <p:nvGrpSpPr>
          <p:cNvPr id="43" name="Group 42">
            <a:extLst>
              <a:ext uri="{FF2B5EF4-FFF2-40B4-BE49-F238E27FC236}">
                <a16:creationId xmlns:a16="http://schemas.microsoft.com/office/drawing/2014/main" id="{FF493FB2-C0B6-429F-BC2F-B65D5466858C}"/>
              </a:ext>
            </a:extLst>
          </p:cNvPr>
          <p:cNvGrpSpPr/>
          <p:nvPr/>
        </p:nvGrpSpPr>
        <p:grpSpPr>
          <a:xfrm>
            <a:off x="1706372" y="2888179"/>
            <a:ext cx="7248904" cy="2255321"/>
            <a:chOff x="1706372" y="2888179"/>
            <a:chExt cx="7248904" cy="2255321"/>
          </a:xfrm>
        </p:grpSpPr>
        <p:pic>
          <p:nvPicPr>
            <p:cNvPr id="36" name="Picture 35">
              <a:extLst>
                <a:ext uri="{FF2B5EF4-FFF2-40B4-BE49-F238E27FC236}">
                  <a16:creationId xmlns:a16="http://schemas.microsoft.com/office/drawing/2014/main" id="{82115EE9-4A75-43B4-9285-7A36D20F7DFB}"/>
                </a:ext>
              </a:extLst>
            </p:cNvPr>
            <p:cNvPicPr>
              <a:picLocks noChangeAspect="1"/>
            </p:cNvPicPr>
            <p:nvPr/>
          </p:nvPicPr>
          <p:blipFill rotWithShape="1">
            <a:blip r:embed="rId4"/>
            <a:srcRect t="24181" b="25451"/>
            <a:stretch/>
          </p:blipFill>
          <p:spPr>
            <a:xfrm>
              <a:off x="1706372" y="2888179"/>
              <a:ext cx="7248904" cy="2255321"/>
            </a:xfrm>
            <a:prstGeom prst="rect">
              <a:avLst/>
            </a:prstGeom>
          </p:spPr>
        </p:pic>
        <p:sp>
          <p:nvSpPr>
            <p:cNvPr id="39" name="Rectangle 38">
              <a:extLst>
                <a:ext uri="{FF2B5EF4-FFF2-40B4-BE49-F238E27FC236}">
                  <a16:creationId xmlns:a16="http://schemas.microsoft.com/office/drawing/2014/main" id="{9B4D6D89-B0F4-49EC-9A5F-E1F95DB8F46A}"/>
                </a:ext>
              </a:extLst>
            </p:cNvPr>
            <p:cNvSpPr/>
            <p:nvPr/>
          </p:nvSpPr>
          <p:spPr>
            <a:xfrm>
              <a:off x="5519738" y="2958112"/>
              <a:ext cx="1657350" cy="199426"/>
            </a:xfrm>
            <a:prstGeom prst="rect">
              <a:avLst/>
            </a:prstGeom>
            <a:solidFill>
              <a:srgbClr val="D2DC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C4C8D44-89BC-4D9A-B595-1889B1F08631}"/>
                </a:ext>
              </a:extLst>
            </p:cNvPr>
            <p:cNvSpPr/>
            <p:nvPr/>
          </p:nvSpPr>
          <p:spPr>
            <a:xfrm>
              <a:off x="7243762" y="2958112"/>
              <a:ext cx="1647825" cy="199426"/>
            </a:xfrm>
            <a:prstGeom prst="rect">
              <a:avLst/>
            </a:prstGeom>
            <a:solidFill>
              <a:srgbClr val="D3FFC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731510C8-052A-47EA-A2D7-FEAE6274B92C}"/>
                </a:ext>
              </a:extLst>
            </p:cNvPr>
            <p:cNvSpPr/>
            <p:nvPr/>
          </p:nvSpPr>
          <p:spPr>
            <a:xfrm>
              <a:off x="3795714" y="2958112"/>
              <a:ext cx="1657350" cy="199426"/>
            </a:xfrm>
            <a:prstGeom prst="rect">
              <a:avLst/>
            </a:prstGeom>
            <a:solidFill>
              <a:srgbClr val="FFE0E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C00153EB-AD3B-4C5F-B026-86C2CE32444E}"/>
                </a:ext>
              </a:extLst>
            </p:cNvPr>
            <p:cNvSpPr/>
            <p:nvPr/>
          </p:nvSpPr>
          <p:spPr>
            <a:xfrm>
              <a:off x="2081216" y="2958113"/>
              <a:ext cx="1647825" cy="199426"/>
            </a:xfrm>
            <a:prstGeom prst="rect">
              <a:avLst/>
            </a:prstGeom>
            <a:solidFill>
              <a:srgbClr val="FDFFC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2" name="Table 1">
            <a:extLst>
              <a:ext uri="{FF2B5EF4-FFF2-40B4-BE49-F238E27FC236}">
                <a16:creationId xmlns:a16="http://schemas.microsoft.com/office/drawing/2014/main" id="{DEE2ABFB-0E23-4E3D-84DE-9354FE7064B6}"/>
              </a:ext>
            </a:extLst>
          </p:cNvPr>
          <p:cNvGraphicFramePr>
            <a:graphicFrameLocks noGrp="1"/>
          </p:cNvGraphicFramePr>
          <p:nvPr/>
        </p:nvGraphicFramePr>
        <p:xfrm>
          <a:off x="4818861" y="1423804"/>
          <a:ext cx="2853691" cy="238125"/>
        </p:xfrm>
        <a:graphic>
          <a:graphicData uri="http://schemas.openxmlformats.org/drawingml/2006/table">
            <a:tbl>
              <a:tblPr/>
              <a:tblGrid>
                <a:gridCol w="992542">
                  <a:extLst>
                    <a:ext uri="{9D8B030D-6E8A-4147-A177-3AD203B41FA5}">
                      <a16:colId xmlns:a16="http://schemas.microsoft.com/office/drawing/2014/main" val="3325299186"/>
                    </a:ext>
                  </a:extLst>
                </a:gridCol>
                <a:gridCol w="1861149">
                  <a:extLst>
                    <a:ext uri="{9D8B030D-6E8A-4147-A177-3AD203B41FA5}">
                      <a16:colId xmlns:a16="http://schemas.microsoft.com/office/drawing/2014/main" val="1814698743"/>
                    </a:ext>
                  </a:extLst>
                </a:gridCol>
              </a:tblGrid>
              <a:tr h="219750">
                <a:tc>
                  <a:txBody>
                    <a:bodyPr/>
                    <a:lstStyle/>
                    <a:p>
                      <a:pPr algn="ctr" fontAlgn="b"/>
                      <a:r>
                        <a:rPr lang="en-GB" sz="1500" b="0" i="0" u="none" strike="noStrike" dirty="0">
                          <a:solidFill>
                            <a:srgbClr val="000000"/>
                          </a:solidFill>
                          <a:effectLst/>
                          <a:latin typeface="Calibri" panose="020F0502020204030204" pitchFamily="34" charset="0"/>
                        </a:rPr>
                        <a:t>r = 0.816</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0" i="0" u="none" strike="noStrike" dirty="0">
                          <a:solidFill>
                            <a:srgbClr val="000000"/>
                          </a:solidFill>
                          <a:effectLst/>
                          <a:latin typeface="Calibri" panose="020F0502020204030204" pitchFamily="34" charset="0"/>
                        </a:rPr>
                        <a:t>Y = 0.500*X + 3.00</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042344"/>
                  </a:ext>
                </a:extLst>
              </a:tr>
            </a:tbl>
          </a:graphicData>
        </a:graphic>
      </p:graphicFrame>
    </p:spTree>
    <p:extLst>
      <p:ext uri="{BB962C8B-B14F-4D97-AF65-F5344CB8AC3E}">
        <p14:creationId xmlns:p14="http://schemas.microsoft.com/office/powerpoint/2010/main" val="10501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707B260-E5E3-4914-AA2B-5F1807ED2FA7}"/>
              </a:ext>
            </a:extLst>
          </p:cNvPr>
          <p:cNvSpPr txBox="1"/>
          <p:nvPr/>
        </p:nvSpPr>
        <p:spPr>
          <a:xfrm>
            <a:off x="7204745" y="3356776"/>
            <a:ext cx="1556836" cy="646331"/>
          </a:xfrm>
          <a:prstGeom prst="rect">
            <a:avLst/>
          </a:prstGeom>
          <a:noFill/>
        </p:spPr>
        <p:txBody>
          <a:bodyPr wrap="none" rtlCol="0">
            <a:spAutoFit/>
          </a:bodyPr>
          <a:lstStyle/>
          <a:p>
            <a:pPr algn="ctr"/>
            <a:r>
              <a:rPr lang="en-GB" sz="1800" dirty="0">
                <a:solidFill>
                  <a:srgbClr val="002060"/>
                </a:solidFill>
                <a:latin typeface="Calibri" panose="020F0502020204030204" pitchFamily="34" charset="0"/>
                <a:cs typeface="Calibri" panose="020F0502020204030204" pitchFamily="34" charset="0"/>
              </a:rPr>
              <a:t>I Don’t Know…</a:t>
            </a:r>
          </a:p>
          <a:p>
            <a:pPr algn="ctr"/>
            <a:r>
              <a:rPr lang="en-GB" sz="1800" dirty="0">
                <a:solidFill>
                  <a:srgbClr val="002060"/>
                </a:solidFill>
                <a:latin typeface="Calibri" panose="020F0502020204030204" pitchFamily="34" charset="0"/>
                <a:cs typeface="Calibri" panose="020F0502020204030204" pitchFamily="34" charset="0"/>
              </a:rPr>
              <a:t>A Dinosaur!</a:t>
            </a:r>
          </a:p>
        </p:txBody>
      </p:sp>
      <p:sp>
        <p:nvSpPr>
          <p:cNvPr id="10" name="TextBox 9">
            <a:extLst>
              <a:ext uri="{FF2B5EF4-FFF2-40B4-BE49-F238E27FC236}">
                <a16:creationId xmlns:a16="http://schemas.microsoft.com/office/drawing/2014/main" id="{5AECC195-3F04-4989-8CCF-64FD46666A68}"/>
              </a:ext>
            </a:extLst>
          </p:cNvPr>
          <p:cNvSpPr txBox="1"/>
          <p:nvPr/>
        </p:nvSpPr>
        <p:spPr>
          <a:xfrm>
            <a:off x="2101241" y="2019454"/>
            <a:ext cx="572593"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Line</a:t>
            </a:r>
          </a:p>
        </p:txBody>
      </p:sp>
      <p:sp>
        <p:nvSpPr>
          <p:cNvPr id="11" name="TextBox 10">
            <a:extLst>
              <a:ext uri="{FF2B5EF4-FFF2-40B4-BE49-F238E27FC236}">
                <a16:creationId xmlns:a16="http://schemas.microsoft.com/office/drawing/2014/main" id="{5DB5234D-42B5-41D2-A92F-297FDCA965EA}"/>
              </a:ext>
            </a:extLst>
          </p:cNvPr>
          <p:cNvSpPr txBox="1"/>
          <p:nvPr/>
        </p:nvSpPr>
        <p:spPr>
          <a:xfrm>
            <a:off x="2105041" y="3453515"/>
            <a:ext cx="707245"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Circle</a:t>
            </a:r>
          </a:p>
        </p:txBody>
      </p:sp>
      <p:sp>
        <p:nvSpPr>
          <p:cNvPr id="12" name="TextBox 11">
            <a:extLst>
              <a:ext uri="{FF2B5EF4-FFF2-40B4-BE49-F238E27FC236}">
                <a16:creationId xmlns:a16="http://schemas.microsoft.com/office/drawing/2014/main" id="{B00D1A86-1AF7-449C-A0EE-1D99E0CB0264}"/>
              </a:ext>
            </a:extLst>
          </p:cNvPr>
          <p:cNvSpPr txBox="1"/>
          <p:nvPr/>
        </p:nvSpPr>
        <p:spPr>
          <a:xfrm>
            <a:off x="7204745" y="2019453"/>
            <a:ext cx="1436612"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Unstructured</a:t>
            </a:r>
          </a:p>
        </p:txBody>
      </p:sp>
      <p:sp>
        <p:nvSpPr>
          <p:cNvPr id="13" name="Google Shape;135;p26">
            <a:extLst>
              <a:ext uri="{FF2B5EF4-FFF2-40B4-BE49-F238E27FC236}">
                <a16:creationId xmlns:a16="http://schemas.microsoft.com/office/drawing/2014/main" id="{030A9875-58E6-4B0A-AB52-FD2A4B2AACC9}"/>
              </a:ext>
            </a:extLst>
          </p:cNvPr>
          <p:cNvSpPr txBox="1">
            <a:spLocks/>
          </p:cNvSpPr>
          <p:nvPr/>
        </p:nvSpPr>
        <p:spPr>
          <a:xfrm>
            <a:off x="1899153" y="120679"/>
            <a:ext cx="6345524" cy="72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Can You Predict The Data Structure?</a:t>
            </a:r>
          </a:p>
        </p:txBody>
      </p:sp>
      <p:pic>
        <p:nvPicPr>
          <p:cNvPr id="19" name="Graphic 18" descr="Share with person">
            <a:extLst>
              <a:ext uri="{FF2B5EF4-FFF2-40B4-BE49-F238E27FC236}">
                <a16:creationId xmlns:a16="http://schemas.microsoft.com/office/drawing/2014/main" id="{5EAA0F16-D3A9-4D67-A992-0B823273DC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67731" y="4344889"/>
            <a:ext cx="914400" cy="914400"/>
          </a:xfrm>
          <a:prstGeom prst="rect">
            <a:avLst/>
          </a:prstGeom>
        </p:spPr>
      </p:pic>
      <p:sp>
        <p:nvSpPr>
          <p:cNvPr id="20" name="Rounded Rectangle 5">
            <a:extLst>
              <a:ext uri="{FF2B5EF4-FFF2-40B4-BE49-F238E27FC236}">
                <a16:creationId xmlns:a16="http://schemas.microsoft.com/office/drawing/2014/main" id="{DDB654AA-ACE4-4459-835F-0E5EE1167D6C}"/>
              </a:ext>
            </a:extLst>
          </p:cNvPr>
          <p:cNvSpPr/>
          <p:nvPr/>
        </p:nvSpPr>
        <p:spPr>
          <a:xfrm>
            <a:off x="98932" y="743654"/>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93B4F860-1C2D-4DB6-8C5C-019995F60437}"/>
              </a:ext>
            </a:extLst>
          </p:cNvPr>
          <p:cNvSpPr/>
          <p:nvPr/>
        </p:nvSpPr>
        <p:spPr>
          <a:xfrm>
            <a:off x="108524" y="774039"/>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23" name="Oval 22">
            <a:extLst>
              <a:ext uri="{FF2B5EF4-FFF2-40B4-BE49-F238E27FC236}">
                <a16:creationId xmlns:a16="http://schemas.microsoft.com/office/drawing/2014/main" id="{996D0725-757E-4E86-BCF4-8CE4E465CB02}"/>
              </a:ext>
            </a:extLst>
          </p:cNvPr>
          <p:cNvSpPr>
            <a:spLocks noChangeAspect="1"/>
          </p:cNvSpPr>
          <p:nvPr/>
        </p:nvSpPr>
        <p:spPr>
          <a:xfrm>
            <a:off x="2892179" y="1778067"/>
            <a:ext cx="720000" cy="720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A</a:t>
            </a:r>
          </a:p>
        </p:txBody>
      </p:sp>
      <p:sp>
        <p:nvSpPr>
          <p:cNvPr id="24" name="Oval 23">
            <a:extLst>
              <a:ext uri="{FF2B5EF4-FFF2-40B4-BE49-F238E27FC236}">
                <a16:creationId xmlns:a16="http://schemas.microsoft.com/office/drawing/2014/main" id="{1CF33EE4-5A5E-44AE-A8DC-D5CDACE2BA7A}"/>
              </a:ext>
            </a:extLst>
          </p:cNvPr>
          <p:cNvSpPr>
            <a:spLocks noChangeAspect="1"/>
          </p:cNvSpPr>
          <p:nvPr/>
        </p:nvSpPr>
        <p:spPr>
          <a:xfrm>
            <a:off x="2892179" y="3220704"/>
            <a:ext cx="720000" cy="720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B</a:t>
            </a:r>
          </a:p>
        </p:txBody>
      </p:sp>
      <p:sp>
        <p:nvSpPr>
          <p:cNvPr id="25" name="Oval 24">
            <a:extLst>
              <a:ext uri="{FF2B5EF4-FFF2-40B4-BE49-F238E27FC236}">
                <a16:creationId xmlns:a16="http://schemas.microsoft.com/office/drawing/2014/main" id="{44E5E2E6-9201-42B3-A1BC-0D4CC4BDAEFB}"/>
              </a:ext>
            </a:extLst>
          </p:cNvPr>
          <p:cNvSpPr>
            <a:spLocks noChangeAspect="1"/>
          </p:cNvSpPr>
          <p:nvPr/>
        </p:nvSpPr>
        <p:spPr>
          <a:xfrm>
            <a:off x="6508527" y="1778067"/>
            <a:ext cx="720000" cy="720000"/>
          </a:xfrm>
          <a:prstGeom prst="ellipse">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C</a:t>
            </a:r>
          </a:p>
        </p:txBody>
      </p:sp>
      <p:sp>
        <p:nvSpPr>
          <p:cNvPr id="26" name="Oval 25">
            <a:extLst>
              <a:ext uri="{FF2B5EF4-FFF2-40B4-BE49-F238E27FC236}">
                <a16:creationId xmlns:a16="http://schemas.microsoft.com/office/drawing/2014/main" id="{D379E568-9807-44B5-BD0B-4CAB352F9947}"/>
              </a:ext>
            </a:extLst>
          </p:cNvPr>
          <p:cNvSpPr>
            <a:spLocks noChangeAspect="1"/>
          </p:cNvSpPr>
          <p:nvPr/>
        </p:nvSpPr>
        <p:spPr>
          <a:xfrm>
            <a:off x="6508527" y="3220704"/>
            <a:ext cx="720000" cy="720000"/>
          </a:xfrm>
          <a:prstGeom prst="ellipse">
            <a:avLst/>
          </a:prstGeom>
          <a:solidFill>
            <a:srgbClr val="CC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D</a:t>
            </a:r>
          </a:p>
        </p:txBody>
      </p:sp>
      <p:graphicFrame>
        <p:nvGraphicFramePr>
          <p:cNvPr id="27" name="Table 26">
            <a:extLst>
              <a:ext uri="{FF2B5EF4-FFF2-40B4-BE49-F238E27FC236}">
                <a16:creationId xmlns:a16="http://schemas.microsoft.com/office/drawing/2014/main" id="{11C34AFE-E4BA-4800-BF32-7534E68437C7}"/>
              </a:ext>
            </a:extLst>
          </p:cNvPr>
          <p:cNvGraphicFramePr>
            <a:graphicFrameLocks noGrp="1"/>
          </p:cNvGraphicFramePr>
          <p:nvPr/>
        </p:nvGraphicFramePr>
        <p:xfrm>
          <a:off x="3950554" y="1778067"/>
          <a:ext cx="2242722" cy="2225040"/>
        </p:xfrm>
        <a:graphic>
          <a:graphicData uri="http://schemas.openxmlformats.org/drawingml/2006/table">
            <a:tbl>
              <a:tblPr firstRow="1" bandRow="1">
                <a:tableStyleId>{F5AB1C69-6EDB-4FF4-983F-18BD219EF322}</a:tableStyleId>
              </a:tblPr>
              <a:tblGrid>
                <a:gridCol w="1232218">
                  <a:extLst>
                    <a:ext uri="{9D8B030D-6E8A-4147-A177-3AD203B41FA5}">
                      <a16:colId xmlns:a16="http://schemas.microsoft.com/office/drawing/2014/main" val="162247978"/>
                    </a:ext>
                  </a:extLst>
                </a:gridCol>
                <a:gridCol w="1010504">
                  <a:extLst>
                    <a:ext uri="{9D8B030D-6E8A-4147-A177-3AD203B41FA5}">
                      <a16:colId xmlns:a16="http://schemas.microsoft.com/office/drawing/2014/main" val="2841254140"/>
                    </a:ext>
                  </a:extLst>
                </a:gridCol>
              </a:tblGrid>
              <a:tr h="370840">
                <a:tc>
                  <a:txBody>
                    <a:bodyPr/>
                    <a:lstStyle/>
                    <a:p>
                      <a:pPr algn="l"/>
                      <a:r>
                        <a:rPr lang="en-GB" sz="1600" b="0" dirty="0">
                          <a:solidFill>
                            <a:schemeClr val="tx1"/>
                          </a:solidFill>
                        </a:rPr>
                        <a:t>N</a:t>
                      </a:r>
                    </a:p>
                  </a:txBody>
                  <a:tcPr>
                    <a:solidFill>
                      <a:srgbClr val="ECEEEF"/>
                    </a:solidFill>
                  </a:tcPr>
                </a:tc>
                <a:tc>
                  <a:txBody>
                    <a:bodyPr/>
                    <a:lstStyle/>
                    <a:p>
                      <a:pPr algn="l"/>
                      <a:r>
                        <a:rPr lang="en-GB" sz="1600" b="0" dirty="0">
                          <a:solidFill>
                            <a:schemeClr val="tx1"/>
                          </a:solidFill>
                        </a:rPr>
                        <a:t>182</a:t>
                      </a:r>
                    </a:p>
                  </a:txBody>
                  <a:tcPr>
                    <a:solidFill>
                      <a:srgbClr val="ECEEEF"/>
                    </a:solidFill>
                  </a:tcPr>
                </a:tc>
                <a:extLst>
                  <a:ext uri="{0D108BD9-81ED-4DB2-BD59-A6C34878D82A}">
                    <a16:rowId xmlns:a16="http://schemas.microsoft.com/office/drawing/2014/main" val="3391551084"/>
                  </a:ext>
                </a:extLst>
              </a:tr>
              <a:tr h="370840">
                <a:tc>
                  <a:txBody>
                    <a:bodyPr/>
                    <a:lstStyle/>
                    <a:p>
                      <a:pPr algn="l"/>
                      <a:r>
                        <a:rPr lang="en-GB" sz="1600" b="0" dirty="0"/>
                        <a:t>X Mean</a:t>
                      </a:r>
                    </a:p>
                  </a:txBody>
                  <a:tcPr/>
                </a:tc>
                <a:tc>
                  <a:txBody>
                    <a:bodyPr/>
                    <a:lstStyle/>
                    <a:p>
                      <a:pPr algn="l"/>
                      <a:r>
                        <a:rPr lang="en-GB" sz="1600" b="0" dirty="0"/>
                        <a:t>54.26</a:t>
                      </a:r>
                    </a:p>
                  </a:txBody>
                  <a:tcPr/>
                </a:tc>
                <a:extLst>
                  <a:ext uri="{0D108BD9-81ED-4DB2-BD59-A6C34878D82A}">
                    <a16:rowId xmlns:a16="http://schemas.microsoft.com/office/drawing/2014/main" val="1652854055"/>
                  </a:ext>
                </a:extLst>
              </a:tr>
              <a:tr h="370840">
                <a:tc>
                  <a:txBody>
                    <a:bodyPr/>
                    <a:lstStyle/>
                    <a:p>
                      <a:pPr algn="l"/>
                      <a:r>
                        <a:rPr lang="en-GB" sz="1600" b="0" dirty="0"/>
                        <a:t>Y Mean</a:t>
                      </a:r>
                    </a:p>
                  </a:txBody>
                  <a:tcPr/>
                </a:tc>
                <a:tc>
                  <a:txBody>
                    <a:bodyPr/>
                    <a:lstStyle/>
                    <a:p>
                      <a:pPr algn="l"/>
                      <a:r>
                        <a:rPr lang="en-GB" sz="1600" b="0" dirty="0"/>
                        <a:t>47.83</a:t>
                      </a:r>
                    </a:p>
                  </a:txBody>
                  <a:tcPr/>
                </a:tc>
                <a:extLst>
                  <a:ext uri="{0D108BD9-81ED-4DB2-BD59-A6C34878D82A}">
                    <a16:rowId xmlns:a16="http://schemas.microsoft.com/office/drawing/2014/main" val="774439900"/>
                  </a:ext>
                </a:extLst>
              </a:tr>
              <a:tr h="370840">
                <a:tc>
                  <a:txBody>
                    <a:bodyPr/>
                    <a:lstStyle/>
                    <a:p>
                      <a:pPr algn="l"/>
                      <a:r>
                        <a:rPr lang="en-GB" sz="1600" b="0" dirty="0"/>
                        <a:t>X SD</a:t>
                      </a:r>
                    </a:p>
                  </a:txBody>
                  <a:tcPr/>
                </a:tc>
                <a:tc>
                  <a:txBody>
                    <a:bodyPr/>
                    <a:lstStyle/>
                    <a:p>
                      <a:pPr algn="l"/>
                      <a:r>
                        <a:rPr lang="en-GB" sz="1600" b="0" dirty="0"/>
                        <a:t>16.76</a:t>
                      </a:r>
                    </a:p>
                  </a:txBody>
                  <a:tcPr/>
                </a:tc>
                <a:extLst>
                  <a:ext uri="{0D108BD9-81ED-4DB2-BD59-A6C34878D82A}">
                    <a16:rowId xmlns:a16="http://schemas.microsoft.com/office/drawing/2014/main" val="1519020749"/>
                  </a:ext>
                </a:extLst>
              </a:tr>
              <a:tr h="370840">
                <a:tc>
                  <a:txBody>
                    <a:bodyPr/>
                    <a:lstStyle/>
                    <a:p>
                      <a:pPr algn="l"/>
                      <a:r>
                        <a:rPr lang="en-GB" sz="1600" b="0" dirty="0"/>
                        <a:t>Y SD</a:t>
                      </a:r>
                    </a:p>
                  </a:txBody>
                  <a:tcPr/>
                </a:tc>
                <a:tc>
                  <a:txBody>
                    <a:bodyPr/>
                    <a:lstStyle/>
                    <a:p>
                      <a:pPr algn="l"/>
                      <a:r>
                        <a:rPr lang="en-GB" sz="1600" b="0" dirty="0"/>
                        <a:t>26.93</a:t>
                      </a:r>
                    </a:p>
                  </a:txBody>
                  <a:tcPr/>
                </a:tc>
                <a:extLst>
                  <a:ext uri="{0D108BD9-81ED-4DB2-BD59-A6C34878D82A}">
                    <a16:rowId xmlns:a16="http://schemas.microsoft.com/office/drawing/2014/main" val="2714526621"/>
                  </a:ext>
                </a:extLst>
              </a:tr>
              <a:tr h="370840">
                <a:tc>
                  <a:txBody>
                    <a:bodyPr/>
                    <a:lstStyle/>
                    <a:p>
                      <a:pPr algn="l"/>
                      <a:r>
                        <a:rPr lang="en-GB" sz="1600" b="0" dirty="0"/>
                        <a:t>Correlation</a:t>
                      </a:r>
                    </a:p>
                  </a:txBody>
                  <a:tcPr/>
                </a:tc>
                <a:tc>
                  <a:txBody>
                    <a:bodyPr/>
                    <a:lstStyle/>
                    <a:p>
                      <a:pPr algn="l"/>
                      <a:r>
                        <a:rPr lang="en-GB" sz="1600" b="0" dirty="0"/>
                        <a:t>-0.06</a:t>
                      </a:r>
                    </a:p>
                  </a:txBody>
                  <a:tcPr/>
                </a:tc>
                <a:extLst>
                  <a:ext uri="{0D108BD9-81ED-4DB2-BD59-A6C34878D82A}">
                    <a16:rowId xmlns:a16="http://schemas.microsoft.com/office/drawing/2014/main" val="3286065052"/>
                  </a:ext>
                </a:extLst>
              </a:tr>
            </a:tbl>
          </a:graphicData>
        </a:graphic>
      </p:graphicFrame>
      <p:sp>
        <p:nvSpPr>
          <p:cNvPr id="28" name="Rectangle 27">
            <a:extLst>
              <a:ext uri="{FF2B5EF4-FFF2-40B4-BE49-F238E27FC236}">
                <a16:creationId xmlns:a16="http://schemas.microsoft.com/office/drawing/2014/main" id="{701B9901-859A-4D63-B082-C85DBAE95D2C}"/>
              </a:ext>
            </a:extLst>
          </p:cNvPr>
          <p:cNvSpPr/>
          <p:nvPr/>
        </p:nvSpPr>
        <p:spPr>
          <a:xfrm>
            <a:off x="2175357" y="843316"/>
            <a:ext cx="6192374" cy="461665"/>
          </a:xfrm>
          <a:prstGeom prst="rect">
            <a:avLst/>
          </a:prstGeom>
        </p:spPr>
        <p:txBody>
          <a:bodyPr wrap="square">
            <a:spAutoFit/>
          </a:bodyPr>
          <a:lstStyle/>
          <a:p>
            <a:pPr algn="ctr"/>
            <a:r>
              <a:rPr lang="en-GB" sz="2400" b="1" dirty="0">
                <a:solidFill>
                  <a:srgbClr val="00B0F0"/>
                </a:solidFill>
                <a:latin typeface="Calibri" panose="020F0502020204030204" pitchFamily="34" charset="0"/>
                <a:cs typeface="Calibri" panose="020F0502020204030204" pitchFamily="34" charset="0"/>
              </a:rPr>
              <a:t>We already know what the data will look like…</a:t>
            </a:r>
          </a:p>
        </p:txBody>
      </p:sp>
    </p:spTree>
    <p:extLst>
      <p:ext uri="{BB962C8B-B14F-4D97-AF65-F5344CB8AC3E}">
        <p14:creationId xmlns:p14="http://schemas.microsoft.com/office/powerpoint/2010/main" val="365015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3" grpId="0" animBg="1"/>
      <p:bldP spid="24" grpId="0" animBg="1"/>
      <p:bldP spid="25" grpId="0" animBg="1"/>
      <p:bldP spid="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7B4B9D-F74C-4033-880C-4A689B66E6F6}"/>
              </a:ext>
            </a:extLst>
          </p:cNvPr>
          <p:cNvPicPr>
            <a:picLocks noChangeAspect="1"/>
          </p:cNvPicPr>
          <p:nvPr/>
        </p:nvPicPr>
        <p:blipFill>
          <a:blip r:embed="rId3"/>
          <a:stretch>
            <a:fillRect/>
          </a:stretch>
        </p:blipFill>
        <p:spPr>
          <a:xfrm>
            <a:off x="6741758" y="1123879"/>
            <a:ext cx="2358000" cy="1596874"/>
          </a:xfrm>
          <a:prstGeom prst="rect">
            <a:avLst/>
          </a:prstGeom>
        </p:spPr>
      </p:pic>
      <p:pic>
        <p:nvPicPr>
          <p:cNvPr id="13" name="Picture 12">
            <a:extLst>
              <a:ext uri="{FF2B5EF4-FFF2-40B4-BE49-F238E27FC236}">
                <a16:creationId xmlns:a16="http://schemas.microsoft.com/office/drawing/2014/main" id="{F2A1FFFC-102C-4F2F-8086-1510F8995BF9}"/>
              </a:ext>
            </a:extLst>
          </p:cNvPr>
          <p:cNvPicPr>
            <a:picLocks noChangeAspect="1"/>
          </p:cNvPicPr>
          <p:nvPr/>
        </p:nvPicPr>
        <p:blipFill>
          <a:blip r:embed="rId4"/>
          <a:stretch>
            <a:fillRect/>
          </a:stretch>
        </p:blipFill>
        <p:spPr>
          <a:xfrm>
            <a:off x="6785789" y="3299620"/>
            <a:ext cx="2358211" cy="1668545"/>
          </a:xfrm>
          <a:prstGeom prst="rect">
            <a:avLst/>
          </a:prstGeom>
        </p:spPr>
      </p:pic>
      <p:sp>
        <p:nvSpPr>
          <p:cNvPr id="15" name="Google Shape;135;p26">
            <a:extLst>
              <a:ext uri="{FF2B5EF4-FFF2-40B4-BE49-F238E27FC236}">
                <a16:creationId xmlns:a16="http://schemas.microsoft.com/office/drawing/2014/main" id="{B8CEE063-F824-4F08-9ACE-2C60535EAC6C}"/>
              </a:ext>
            </a:extLst>
          </p:cNvPr>
          <p:cNvSpPr txBox="1">
            <a:spLocks/>
          </p:cNvSpPr>
          <p:nvPr/>
        </p:nvSpPr>
        <p:spPr>
          <a:xfrm>
            <a:off x="2096246" y="103252"/>
            <a:ext cx="4951508" cy="72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rgbClr val="093C92"/>
                </a:solidFill>
                <a:latin typeface="Calibri" panose="020F0502020204030204" pitchFamily="34" charset="0"/>
                <a:cs typeface="Calibri" panose="020F0502020204030204" pitchFamily="34" charset="0"/>
              </a:rPr>
              <a:t>The </a:t>
            </a:r>
            <a:r>
              <a:rPr lang="en-GB" sz="4000" b="1" dirty="0" err="1">
                <a:solidFill>
                  <a:srgbClr val="093C92"/>
                </a:solidFill>
                <a:latin typeface="Calibri" panose="020F0502020204030204" pitchFamily="34" charset="0"/>
                <a:cs typeface="Calibri" panose="020F0502020204030204" pitchFamily="34" charset="0"/>
              </a:rPr>
              <a:t>Datasaurus</a:t>
            </a:r>
            <a:r>
              <a:rPr lang="en-GB" sz="4000" b="1" dirty="0">
                <a:solidFill>
                  <a:srgbClr val="093C92"/>
                </a:solidFill>
                <a:latin typeface="Calibri" panose="020F0502020204030204" pitchFamily="34" charset="0"/>
                <a:cs typeface="Calibri" panose="020F0502020204030204" pitchFamily="34" charset="0"/>
              </a:rPr>
              <a:t> Dozen</a:t>
            </a:r>
          </a:p>
        </p:txBody>
      </p:sp>
      <p:pic>
        <p:nvPicPr>
          <p:cNvPr id="17" name="Picture 16">
            <a:extLst>
              <a:ext uri="{FF2B5EF4-FFF2-40B4-BE49-F238E27FC236}">
                <a16:creationId xmlns:a16="http://schemas.microsoft.com/office/drawing/2014/main" id="{7D3A2A1B-6C48-43F4-BCF8-EE1C2C9F79DC}"/>
              </a:ext>
            </a:extLst>
          </p:cNvPr>
          <p:cNvPicPr>
            <a:picLocks noChangeAspect="1"/>
          </p:cNvPicPr>
          <p:nvPr/>
        </p:nvPicPr>
        <p:blipFill>
          <a:blip r:embed="rId5"/>
          <a:stretch>
            <a:fillRect/>
          </a:stretch>
        </p:blipFill>
        <p:spPr>
          <a:xfrm>
            <a:off x="0" y="3299620"/>
            <a:ext cx="2358000" cy="1633049"/>
          </a:xfrm>
          <a:prstGeom prst="rect">
            <a:avLst/>
          </a:prstGeom>
        </p:spPr>
      </p:pic>
      <p:sp>
        <p:nvSpPr>
          <p:cNvPr id="18" name="Rectangle 17">
            <a:extLst>
              <a:ext uri="{FF2B5EF4-FFF2-40B4-BE49-F238E27FC236}">
                <a16:creationId xmlns:a16="http://schemas.microsoft.com/office/drawing/2014/main" id="{71A22C9E-B7C3-4202-BA7D-186E9AFE2C1A}"/>
              </a:ext>
            </a:extLst>
          </p:cNvPr>
          <p:cNvSpPr/>
          <p:nvPr/>
        </p:nvSpPr>
        <p:spPr>
          <a:xfrm>
            <a:off x="2096246" y="4866501"/>
            <a:ext cx="5466185" cy="276999"/>
          </a:xfrm>
          <a:prstGeom prst="rect">
            <a:avLst/>
          </a:prstGeom>
        </p:spPr>
        <p:txBody>
          <a:bodyPr wrap="square">
            <a:spAutoFit/>
          </a:bodyPr>
          <a:lstStyle/>
          <a:p>
            <a:r>
              <a:rPr lang="en-GB" sz="1200" dirty="0"/>
              <a:t>https://www.research.autodesk.com/publications/same-stats-different-graphs/</a:t>
            </a:r>
          </a:p>
        </p:txBody>
      </p:sp>
      <p:pic>
        <p:nvPicPr>
          <p:cNvPr id="19" name="Picture 18">
            <a:extLst>
              <a:ext uri="{FF2B5EF4-FFF2-40B4-BE49-F238E27FC236}">
                <a16:creationId xmlns:a16="http://schemas.microsoft.com/office/drawing/2014/main" id="{AC145467-6FA4-4B50-9451-C9B868283F14}"/>
              </a:ext>
            </a:extLst>
          </p:cNvPr>
          <p:cNvPicPr>
            <a:picLocks noChangeAspect="1"/>
          </p:cNvPicPr>
          <p:nvPr/>
        </p:nvPicPr>
        <p:blipFill>
          <a:blip r:embed="rId6"/>
          <a:stretch>
            <a:fillRect/>
          </a:stretch>
        </p:blipFill>
        <p:spPr>
          <a:xfrm>
            <a:off x="0" y="1146242"/>
            <a:ext cx="2358000" cy="1574511"/>
          </a:xfrm>
          <a:prstGeom prst="rect">
            <a:avLst/>
          </a:prstGeom>
        </p:spPr>
      </p:pic>
      <p:sp>
        <p:nvSpPr>
          <p:cNvPr id="20" name="Rectangle 19">
            <a:extLst>
              <a:ext uri="{FF2B5EF4-FFF2-40B4-BE49-F238E27FC236}">
                <a16:creationId xmlns:a16="http://schemas.microsoft.com/office/drawing/2014/main" id="{B387D7B9-F05F-4FEB-8F58-CBE8DE829E53}"/>
              </a:ext>
            </a:extLst>
          </p:cNvPr>
          <p:cNvSpPr/>
          <p:nvPr/>
        </p:nvSpPr>
        <p:spPr>
          <a:xfrm>
            <a:off x="3392894" y="4116144"/>
            <a:ext cx="2358000" cy="523220"/>
          </a:xfrm>
          <a:prstGeom prst="rect">
            <a:avLst/>
          </a:prstGeom>
        </p:spPr>
        <p:txBody>
          <a:bodyPr wrap="square">
            <a:spAutoFit/>
          </a:bodyPr>
          <a:lstStyle/>
          <a:p>
            <a:pPr algn="ctr"/>
            <a:r>
              <a:rPr lang="en-GB" sz="2800" b="1" dirty="0">
                <a:solidFill>
                  <a:srgbClr val="00B0F0"/>
                </a:solidFill>
                <a:latin typeface="Calibri" panose="020F0502020204030204" pitchFamily="34" charset="0"/>
                <a:cs typeface="Calibri" panose="020F0502020204030204" pitchFamily="34" charset="0"/>
              </a:rPr>
              <a:t>And More!</a:t>
            </a:r>
          </a:p>
        </p:txBody>
      </p:sp>
      <p:sp>
        <p:nvSpPr>
          <p:cNvPr id="43" name="Oval 42">
            <a:extLst>
              <a:ext uri="{FF2B5EF4-FFF2-40B4-BE49-F238E27FC236}">
                <a16:creationId xmlns:a16="http://schemas.microsoft.com/office/drawing/2014/main" id="{0E11B49A-39F7-41F9-89EF-EFEFC09712DE}"/>
              </a:ext>
            </a:extLst>
          </p:cNvPr>
          <p:cNvSpPr>
            <a:spLocks noChangeAspect="1"/>
          </p:cNvSpPr>
          <p:nvPr/>
        </p:nvSpPr>
        <p:spPr>
          <a:xfrm>
            <a:off x="2449441" y="1661911"/>
            <a:ext cx="720000" cy="720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A</a:t>
            </a:r>
          </a:p>
        </p:txBody>
      </p:sp>
      <p:sp>
        <p:nvSpPr>
          <p:cNvPr id="44" name="Oval 43">
            <a:extLst>
              <a:ext uri="{FF2B5EF4-FFF2-40B4-BE49-F238E27FC236}">
                <a16:creationId xmlns:a16="http://schemas.microsoft.com/office/drawing/2014/main" id="{AB48AEA3-D7E6-43D2-BA99-BDF39F18BFFF}"/>
              </a:ext>
            </a:extLst>
          </p:cNvPr>
          <p:cNvSpPr>
            <a:spLocks noChangeAspect="1"/>
          </p:cNvSpPr>
          <p:nvPr/>
        </p:nvSpPr>
        <p:spPr>
          <a:xfrm>
            <a:off x="2449441" y="3104548"/>
            <a:ext cx="720000" cy="720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B</a:t>
            </a:r>
          </a:p>
        </p:txBody>
      </p:sp>
      <p:sp>
        <p:nvSpPr>
          <p:cNvPr id="45" name="Oval 44">
            <a:extLst>
              <a:ext uri="{FF2B5EF4-FFF2-40B4-BE49-F238E27FC236}">
                <a16:creationId xmlns:a16="http://schemas.microsoft.com/office/drawing/2014/main" id="{BA681A8D-2A56-4789-85D9-9E02024FE63C}"/>
              </a:ext>
            </a:extLst>
          </p:cNvPr>
          <p:cNvSpPr>
            <a:spLocks noChangeAspect="1"/>
          </p:cNvSpPr>
          <p:nvPr/>
        </p:nvSpPr>
        <p:spPr>
          <a:xfrm>
            <a:off x="6065789" y="1661911"/>
            <a:ext cx="720000" cy="720000"/>
          </a:xfrm>
          <a:prstGeom prst="ellipse">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C</a:t>
            </a:r>
          </a:p>
        </p:txBody>
      </p:sp>
      <p:sp>
        <p:nvSpPr>
          <p:cNvPr id="46" name="Oval 45">
            <a:extLst>
              <a:ext uri="{FF2B5EF4-FFF2-40B4-BE49-F238E27FC236}">
                <a16:creationId xmlns:a16="http://schemas.microsoft.com/office/drawing/2014/main" id="{C84D25DE-DD8F-43ED-93E6-CB60210CBE0F}"/>
              </a:ext>
            </a:extLst>
          </p:cNvPr>
          <p:cNvSpPr>
            <a:spLocks noChangeAspect="1"/>
          </p:cNvSpPr>
          <p:nvPr/>
        </p:nvSpPr>
        <p:spPr>
          <a:xfrm>
            <a:off x="6065789" y="3104548"/>
            <a:ext cx="720000" cy="720000"/>
          </a:xfrm>
          <a:prstGeom prst="ellipse">
            <a:avLst/>
          </a:prstGeom>
          <a:solidFill>
            <a:srgbClr val="CC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D</a:t>
            </a:r>
          </a:p>
        </p:txBody>
      </p:sp>
      <p:graphicFrame>
        <p:nvGraphicFramePr>
          <p:cNvPr id="47" name="Table 46">
            <a:extLst>
              <a:ext uri="{FF2B5EF4-FFF2-40B4-BE49-F238E27FC236}">
                <a16:creationId xmlns:a16="http://schemas.microsoft.com/office/drawing/2014/main" id="{CEC2711B-FFDB-44EA-B15F-A2CB59E2CDD9}"/>
              </a:ext>
            </a:extLst>
          </p:cNvPr>
          <p:cNvGraphicFramePr>
            <a:graphicFrameLocks noGrp="1"/>
          </p:cNvGraphicFramePr>
          <p:nvPr/>
        </p:nvGraphicFramePr>
        <p:xfrm>
          <a:off x="3507816" y="1661911"/>
          <a:ext cx="2242722" cy="2225040"/>
        </p:xfrm>
        <a:graphic>
          <a:graphicData uri="http://schemas.openxmlformats.org/drawingml/2006/table">
            <a:tbl>
              <a:tblPr firstRow="1" bandRow="1">
                <a:tableStyleId>{F5AB1C69-6EDB-4FF4-983F-18BD219EF322}</a:tableStyleId>
              </a:tblPr>
              <a:tblGrid>
                <a:gridCol w="1232218">
                  <a:extLst>
                    <a:ext uri="{9D8B030D-6E8A-4147-A177-3AD203B41FA5}">
                      <a16:colId xmlns:a16="http://schemas.microsoft.com/office/drawing/2014/main" val="162247978"/>
                    </a:ext>
                  </a:extLst>
                </a:gridCol>
                <a:gridCol w="1010504">
                  <a:extLst>
                    <a:ext uri="{9D8B030D-6E8A-4147-A177-3AD203B41FA5}">
                      <a16:colId xmlns:a16="http://schemas.microsoft.com/office/drawing/2014/main" val="2841254140"/>
                    </a:ext>
                  </a:extLst>
                </a:gridCol>
              </a:tblGrid>
              <a:tr h="370840">
                <a:tc>
                  <a:txBody>
                    <a:bodyPr/>
                    <a:lstStyle/>
                    <a:p>
                      <a:pPr algn="l"/>
                      <a:r>
                        <a:rPr lang="en-GB" sz="1600" b="0" dirty="0">
                          <a:solidFill>
                            <a:schemeClr val="tx1"/>
                          </a:solidFill>
                        </a:rPr>
                        <a:t>N</a:t>
                      </a:r>
                    </a:p>
                  </a:txBody>
                  <a:tcPr>
                    <a:solidFill>
                      <a:srgbClr val="ECEEEF"/>
                    </a:solidFill>
                  </a:tcPr>
                </a:tc>
                <a:tc>
                  <a:txBody>
                    <a:bodyPr/>
                    <a:lstStyle/>
                    <a:p>
                      <a:pPr algn="l"/>
                      <a:r>
                        <a:rPr lang="en-GB" sz="1600" b="0" dirty="0">
                          <a:solidFill>
                            <a:schemeClr val="tx1"/>
                          </a:solidFill>
                        </a:rPr>
                        <a:t>182</a:t>
                      </a:r>
                    </a:p>
                  </a:txBody>
                  <a:tcPr>
                    <a:solidFill>
                      <a:srgbClr val="ECEEEF"/>
                    </a:solidFill>
                  </a:tcPr>
                </a:tc>
                <a:extLst>
                  <a:ext uri="{0D108BD9-81ED-4DB2-BD59-A6C34878D82A}">
                    <a16:rowId xmlns:a16="http://schemas.microsoft.com/office/drawing/2014/main" val="3391551084"/>
                  </a:ext>
                </a:extLst>
              </a:tr>
              <a:tr h="370840">
                <a:tc>
                  <a:txBody>
                    <a:bodyPr/>
                    <a:lstStyle/>
                    <a:p>
                      <a:pPr algn="l"/>
                      <a:r>
                        <a:rPr lang="en-GB" sz="1600" b="0" dirty="0"/>
                        <a:t>X Mean</a:t>
                      </a:r>
                    </a:p>
                  </a:txBody>
                  <a:tcPr/>
                </a:tc>
                <a:tc>
                  <a:txBody>
                    <a:bodyPr/>
                    <a:lstStyle/>
                    <a:p>
                      <a:pPr algn="l"/>
                      <a:r>
                        <a:rPr lang="en-GB" sz="1600" b="0" dirty="0"/>
                        <a:t>54.26</a:t>
                      </a:r>
                    </a:p>
                  </a:txBody>
                  <a:tcPr/>
                </a:tc>
                <a:extLst>
                  <a:ext uri="{0D108BD9-81ED-4DB2-BD59-A6C34878D82A}">
                    <a16:rowId xmlns:a16="http://schemas.microsoft.com/office/drawing/2014/main" val="1652854055"/>
                  </a:ext>
                </a:extLst>
              </a:tr>
              <a:tr h="370840">
                <a:tc>
                  <a:txBody>
                    <a:bodyPr/>
                    <a:lstStyle/>
                    <a:p>
                      <a:pPr algn="l"/>
                      <a:r>
                        <a:rPr lang="en-GB" sz="1600" b="0" dirty="0"/>
                        <a:t>Y Mean</a:t>
                      </a:r>
                    </a:p>
                  </a:txBody>
                  <a:tcPr/>
                </a:tc>
                <a:tc>
                  <a:txBody>
                    <a:bodyPr/>
                    <a:lstStyle/>
                    <a:p>
                      <a:pPr algn="l"/>
                      <a:r>
                        <a:rPr lang="en-GB" sz="1600" b="0" dirty="0"/>
                        <a:t>47.83</a:t>
                      </a:r>
                    </a:p>
                  </a:txBody>
                  <a:tcPr/>
                </a:tc>
                <a:extLst>
                  <a:ext uri="{0D108BD9-81ED-4DB2-BD59-A6C34878D82A}">
                    <a16:rowId xmlns:a16="http://schemas.microsoft.com/office/drawing/2014/main" val="774439900"/>
                  </a:ext>
                </a:extLst>
              </a:tr>
              <a:tr h="370840">
                <a:tc>
                  <a:txBody>
                    <a:bodyPr/>
                    <a:lstStyle/>
                    <a:p>
                      <a:pPr algn="l"/>
                      <a:r>
                        <a:rPr lang="en-GB" sz="1600" b="0" dirty="0"/>
                        <a:t>X SD</a:t>
                      </a:r>
                    </a:p>
                  </a:txBody>
                  <a:tcPr/>
                </a:tc>
                <a:tc>
                  <a:txBody>
                    <a:bodyPr/>
                    <a:lstStyle/>
                    <a:p>
                      <a:pPr algn="l"/>
                      <a:r>
                        <a:rPr lang="en-GB" sz="1600" b="0" dirty="0"/>
                        <a:t>16.76</a:t>
                      </a:r>
                    </a:p>
                  </a:txBody>
                  <a:tcPr/>
                </a:tc>
                <a:extLst>
                  <a:ext uri="{0D108BD9-81ED-4DB2-BD59-A6C34878D82A}">
                    <a16:rowId xmlns:a16="http://schemas.microsoft.com/office/drawing/2014/main" val="1519020749"/>
                  </a:ext>
                </a:extLst>
              </a:tr>
              <a:tr h="370840">
                <a:tc>
                  <a:txBody>
                    <a:bodyPr/>
                    <a:lstStyle/>
                    <a:p>
                      <a:pPr algn="l"/>
                      <a:r>
                        <a:rPr lang="en-GB" sz="1600" b="0" dirty="0"/>
                        <a:t>Y SD</a:t>
                      </a:r>
                    </a:p>
                  </a:txBody>
                  <a:tcPr/>
                </a:tc>
                <a:tc>
                  <a:txBody>
                    <a:bodyPr/>
                    <a:lstStyle/>
                    <a:p>
                      <a:pPr algn="l"/>
                      <a:r>
                        <a:rPr lang="en-GB" sz="1600" b="0" dirty="0"/>
                        <a:t>26.93</a:t>
                      </a:r>
                    </a:p>
                  </a:txBody>
                  <a:tcPr/>
                </a:tc>
                <a:extLst>
                  <a:ext uri="{0D108BD9-81ED-4DB2-BD59-A6C34878D82A}">
                    <a16:rowId xmlns:a16="http://schemas.microsoft.com/office/drawing/2014/main" val="2714526621"/>
                  </a:ext>
                </a:extLst>
              </a:tr>
              <a:tr h="370840">
                <a:tc>
                  <a:txBody>
                    <a:bodyPr/>
                    <a:lstStyle/>
                    <a:p>
                      <a:pPr algn="l"/>
                      <a:r>
                        <a:rPr lang="en-GB" sz="1600" b="0" dirty="0"/>
                        <a:t>Correlation</a:t>
                      </a:r>
                    </a:p>
                  </a:txBody>
                  <a:tcPr/>
                </a:tc>
                <a:tc>
                  <a:txBody>
                    <a:bodyPr/>
                    <a:lstStyle/>
                    <a:p>
                      <a:pPr algn="l"/>
                      <a:r>
                        <a:rPr lang="en-GB" sz="1600" b="0" dirty="0"/>
                        <a:t>-0.06</a:t>
                      </a:r>
                    </a:p>
                  </a:txBody>
                  <a:tcPr/>
                </a:tc>
                <a:extLst>
                  <a:ext uri="{0D108BD9-81ED-4DB2-BD59-A6C34878D82A}">
                    <a16:rowId xmlns:a16="http://schemas.microsoft.com/office/drawing/2014/main" val="3286065052"/>
                  </a:ext>
                </a:extLst>
              </a:tr>
            </a:tbl>
          </a:graphicData>
        </a:graphic>
      </p:graphicFrame>
    </p:spTree>
    <p:extLst>
      <p:ext uri="{BB962C8B-B14F-4D97-AF65-F5344CB8AC3E}">
        <p14:creationId xmlns:p14="http://schemas.microsoft.com/office/powerpoint/2010/main" val="285078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35;p26">
            <a:extLst>
              <a:ext uri="{FF2B5EF4-FFF2-40B4-BE49-F238E27FC236}">
                <a16:creationId xmlns:a16="http://schemas.microsoft.com/office/drawing/2014/main" id="{C916165D-106F-054A-86F4-BC611EA1B1EE}"/>
              </a:ext>
            </a:extLst>
          </p:cNvPr>
          <p:cNvSpPr txBox="1">
            <a:spLocks/>
          </p:cNvSpPr>
          <p:nvPr/>
        </p:nvSpPr>
        <p:spPr>
          <a:xfrm>
            <a:off x="263596" y="85595"/>
            <a:ext cx="8520600" cy="7968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p:txBody>
      </p:sp>
      <p:pic>
        <p:nvPicPr>
          <p:cNvPr id="2" name="Picture 1">
            <a:extLst>
              <a:ext uri="{FF2B5EF4-FFF2-40B4-BE49-F238E27FC236}">
                <a16:creationId xmlns:a16="http://schemas.microsoft.com/office/drawing/2014/main" id="{2118BE81-A723-42CE-B17F-FFB5F512A529}"/>
              </a:ext>
            </a:extLst>
          </p:cNvPr>
          <p:cNvPicPr>
            <a:picLocks noChangeAspect="1"/>
          </p:cNvPicPr>
          <p:nvPr/>
        </p:nvPicPr>
        <p:blipFill>
          <a:blip r:embed="rId3"/>
          <a:stretch>
            <a:fillRect/>
          </a:stretch>
        </p:blipFill>
        <p:spPr>
          <a:xfrm>
            <a:off x="549267" y="1051346"/>
            <a:ext cx="857717" cy="1070249"/>
          </a:xfrm>
          <a:prstGeom prst="rect">
            <a:avLst/>
          </a:prstGeom>
        </p:spPr>
      </p:pic>
      <p:pic>
        <p:nvPicPr>
          <p:cNvPr id="4" name="Picture 3">
            <a:extLst>
              <a:ext uri="{FF2B5EF4-FFF2-40B4-BE49-F238E27FC236}">
                <a16:creationId xmlns:a16="http://schemas.microsoft.com/office/drawing/2014/main" id="{7FA49C94-A69B-44B7-BF6A-CF3819E204D2}"/>
              </a:ext>
            </a:extLst>
          </p:cNvPr>
          <p:cNvPicPr>
            <a:picLocks noChangeAspect="1"/>
          </p:cNvPicPr>
          <p:nvPr/>
        </p:nvPicPr>
        <p:blipFill>
          <a:blip r:embed="rId4"/>
          <a:stretch>
            <a:fillRect/>
          </a:stretch>
        </p:blipFill>
        <p:spPr>
          <a:xfrm>
            <a:off x="380896" y="2326022"/>
            <a:ext cx="3443098" cy="2010698"/>
          </a:xfrm>
          <a:prstGeom prst="rect">
            <a:avLst/>
          </a:prstGeom>
        </p:spPr>
      </p:pic>
      <p:sp>
        <p:nvSpPr>
          <p:cNvPr id="8" name="TextBox 7">
            <a:extLst>
              <a:ext uri="{FF2B5EF4-FFF2-40B4-BE49-F238E27FC236}">
                <a16:creationId xmlns:a16="http://schemas.microsoft.com/office/drawing/2014/main" id="{CD5DEC60-06D3-47B5-BEF7-08E45EF99672}"/>
              </a:ext>
            </a:extLst>
          </p:cNvPr>
          <p:cNvSpPr txBox="1"/>
          <p:nvPr/>
        </p:nvSpPr>
        <p:spPr>
          <a:xfrm>
            <a:off x="4023196" y="971312"/>
            <a:ext cx="5120804" cy="160043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Scientists and organisations across the world </a:t>
            </a:r>
            <a:r>
              <a:rPr lang="en-GB" b="1" dirty="0">
                <a:solidFill>
                  <a:srgbClr val="0070C0"/>
                </a:solidFill>
                <a:latin typeface="Calibri" panose="020F0502020204030204" pitchFamily="34" charset="0"/>
                <a:cs typeface="Calibri" panose="020F0502020204030204" pitchFamily="34" charset="0"/>
              </a:rPr>
              <a:t>spent a great deal of time and money</a:t>
            </a:r>
            <a:r>
              <a:rPr lang="en-GB" dirty="0">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rPr>
              <a:t>refuting the results of a minor paper in the </a:t>
            </a:r>
            <a:r>
              <a:rPr lang="en-GB" i="1" dirty="0">
                <a:solidFill>
                  <a:srgbClr val="002060"/>
                </a:solidFill>
                <a:latin typeface="Calibri" panose="020F0502020204030204" pitchFamily="34" charset="0"/>
                <a:cs typeface="Calibri" panose="020F0502020204030204" pitchFamily="34" charset="0"/>
              </a:rPr>
              <a:t>Lancet</a:t>
            </a:r>
            <a:r>
              <a:rPr lang="en-GB" dirty="0">
                <a:solidFill>
                  <a:srgbClr val="002060"/>
                </a:solidFill>
                <a:latin typeface="Calibri" panose="020F0502020204030204" pitchFamily="34" charset="0"/>
                <a:cs typeface="Calibri" panose="020F0502020204030204" pitchFamily="34" charset="0"/>
              </a:rPr>
              <a:t> . </a:t>
            </a:r>
          </a:p>
          <a:p>
            <a:pPr marL="285750" indent="-285750">
              <a:buFont typeface="Arial" panose="020B0604020202020204" pitchFamily="34" charset="0"/>
              <a:buChar char="•"/>
            </a:pPr>
            <a:endParaRPr lang="en-GB" b="1" dirty="0">
              <a:solidFill>
                <a:srgbClr val="0070C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rgbClr val="0070C0"/>
                </a:solidFill>
                <a:latin typeface="Calibri" panose="020F0502020204030204" pitchFamily="34" charset="0"/>
                <a:cs typeface="Calibri" panose="020F0502020204030204" pitchFamily="34" charset="0"/>
              </a:rPr>
              <a:t>MMR vaccination</a:t>
            </a:r>
            <a:r>
              <a:rPr lang="en-GB" dirty="0">
                <a:latin typeface="Calibri" panose="020F0502020204030204" pitchFamily="34" charset="0"/>
                <a:cs typeface="Calibri" panose="020F0502020204030204" pitchFamily="34" charset="0"/>
              </a:rPr>
              <a:t>: </a:t>
            </a:r>
            <a:r>
              <a:rPr lang="en-GB" b="1" dirty="0">
                <a:solidFill>
                  <a:srgbClr val="00B050"/>
                </a:solidFill>
                <a:latin typeface="Calibri" panose="020F0502020204030204" pitchFamily="34" charset="0"/>
                <a:cs typeface="Calibri" panose="020F0502020204030204" pitchFamily="34" charset="0"/>
              </a:rPr>
              <a:t>1995: 95% </a:t>
            </a:r>
            <a:r>
              <a:rPr lang="en-GB" dirty="0">
                <a:solidFill>
                  <a:srgbClr val="002060"/>
                </a:solidFill>
                <a:latin typeface="Calibri" panose="020F0502020204030204" pitchFamily="34" charset="0"/>
                <a:cs typeface="Calibri" panose="020F0502020204030204" pitchFamily="34" charset="0"/>
              </a:rPr>
              <a:t>to</a:t>
            </a:r>
            <a:r>
              <a:rPr lang="en-GB" dirty="0">
                <a:latin typeface="Calibri" panose="020F0502020204030204" pitchFamily="34" charset="0"/>
                <a:cs typeface="Calibri" panose="020F0502020204030204" pitchFamily="34" charset="0"/>
              </a:rPr>
              <a:t> </a:t>
            </a:r>
            <a:r>
              <a:rPr lang="en-GB" b="1" dirty="0">
                <a:solidFill>
                  <a:srgbClr val="C00000"/>
                </a:solidFill>
                <a:latin typeface="Calibri" panose="020F0502020204030204" pitchFamily="34" charset="0"/>
                <a:cs typeface="Calibri" panose="020F0502020204030204" pitchFamily="34" charset="0"/>
              </a:rPr>
              <a:t>2002: 81 %</a:t>
            </a: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Measles outbreaks in the UK in 2008 and 2009</a:t>
            </a:r>
          </a:p>
          <a:p>
            <a:pPr marL="285750" indent="-285750">
              <a:buFont typeface="Arial" panose="020B0604020202020204" pitchFamily="34" charset="0"/>
              <a:buChar char="•"/>
            </a:pPr>
            <a:r>
              <a:rPr lang="en-GB" b="1" dirty="0">
                <a:solidFill>
                  <a:srgbClr val="0070C0"/>
                </a:solidFill>
                <a:latin typeface="Calibri" panose="020F0502020204030204" pitchFamily="34" charset="0"/>
                <a:cs typeface="Calibri" panose="020F0502020204030204" pitchFamily="34" charset="0"/>
              </a:rPr>
              <a:t>2020</a:t>
            </a:r>
            <a:r>
              <a:rPr lang="en-GB" dirty="0">
                <a:latin typeface="Calibri" panose="020F0502020204030204" pitchFamily="34" charset="0"/>
                <a:cs typeface="Calibri" panose="020F0502020204030204" pitchFamily="34" charset="0"/>
              </a:rPr>
              <a:t>: </a:t>
            </a:r>
            <a:r>
              <a:rPr lang="en-US" dirty="0">
                <a:solidFill>
                  <a:srgbClr val="002060"/>
                </a:solidFill>
                <a:latin typeface="Calibri" panose="020F0502020204030204"/>
              </a:rPr>
              <a:t>Uptake of MMR vaccine: </a:t>
            </a:r>
            <a:r>
              <a:rPr lang="en-US" b="1" dirty="0">
                <a:solidFill>
                  <a:srgbClr val="0070C0"/>
                </a:solidFill>
                <a:latin typeface="Calibri" panose="020F0502020204030204"/>
              </a:rPr>
              <a:t>91%</a:t>
            </a:r>
            <a:r>
              <a:rPr lang="en-GB" dirty="0">
                <a:solidFill>
                  <a:schemeClr val="tx1"/>
                </a:solidFill>
              </a:rPr>
              <a:t> (</a:t>
            </a:r>
            <a:r>
              <a:rPr lang="en-GB" dirty="0">
                <a:solidFill>
                  <a:srgbClr val="0070C0"/>
                </a:solidFill>
                <a:latin typeface="Calibri" panose="020F0502020204030204" pitchFamily="34" charset="0"/>
                <a:cs typeface="Calibri" panose="020F0502020204030204" pitchFamily="34" charset="0"/>
              </a:rPr>
              <a:t>still below herd immunity</a:t>
            </a:r>
            <a:r>
              <a:rPr lang="en-GB" dirty="0">
                <a:latin typeface="Calibri" panose="020F0502020204030204" pitchFamily="34" charset="0"/>
                <a:cs typeface="Calibri" panose="020F0502020204030204" pitchFamily="34" charset="0"/>
              </a:rPr>
              <a:t>)</a:t>
            </a:r>
          </a:p>
        </p:txBody>
      </p:sp>
      <p:sp>
        <p:nvSpPr>
          <p:cNvPr id="11" name="Rectangle: Rounded Corners 10">
            <a:extLst>
              <a:ext uri="{FF2B5EF4-FFF2-40B4-BE49-F238E27FC236}">
                <a16:creationId xmlns:a16="http://schemas.microsoft.com/office/drawing/2014/main" id="{E8C3041F-C717-4077-957D-BA39307ED986}"/>
              </a:ext>
            </a:extLst>
          </p:cNvPr>
          <p:cNvSpPr/>
          <p:nvPr/>
        </p:nvSpPr>
        <p:spPr>
          <a:xfrm>
            <a:off x="484094" y="2408630"/>
            <a:ext cx="3263153" cy="519953"/>
          </a:xfrm>
          <a:prstGeom prst="roundRect">
            <a:avLst/>
          </a:prstGeom>
          <a:solidFill>
            <a:srgbClr val="F9B5B5">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rgbClr val="C00000"/>
                </a:solidFill>
              </a:rPr>
              <a:t>                        2010</a:t>
            </a:r>
          </a:p>
        </p:txBody>
      </p:sp>
      <p:pic>
        <p:nvPicPr>
          <p:cNvPr id="3" name="Picture 2">
            <a:extLst>
              <a:ext uri="{FF2B5EF4-FFF2-40B4-BE49-F238E27FC236}">
                <a16:creationId xmlns:a16="http://schemas.microsoft.com/office/drawing/2014/main" id="{26295F9A-4C9B-46DE-922E-D197B690391A}"/>
              </a:ext>
            </a:extLst>
          </p:cNvPr>
          <p:cNvPicPr>
            <a:picLocks noChangeAspect="1"/>
          </p:cNvPicPr>
          <p:nvPr/>
        </p:nvPicPr>
        <p:blipFill>
          <a:blip r:embed="rId5"/>
          <a:stretch>
            <a:fillRect/>
          </a:stretch>
        </p:blipFill>
        <p:spPr>
          <a:xfrm>
            <a:off x="4523896" y="2660660"/>
            <a:ext cx="4094922" cy="2286902"/>
          </a:xfrm>
          <a:prstGeom prst="rect">
            <a:avLst/>
          </a:prstGeom>
        </p:spPr>
      </p:pic>
      <p:sp>
        <p:nvSpPr>
          <p:cNvPr id="5" name="TextBox 4">
            <a:extLst>
              <a:ext uri="{FF2B5EF4-FFF2-40B4-BE49-F238E27FC236}">
                <a16:creationId xmlns:a16="http://schemas.microsoft.com/office/drawing/2014/main" id="{4BC7C4A4-C9BE-4F82-8515-1350E566A2DC}"/>
              </a:ext>
            </a:extLst>
          </p:cNvPr>
          <p:cNvSpPr txBox="1"/>
          <p:nvPr/>
        </p:nvSpPr>
        <p:spPr>
          <a:xfrm>
            <a:off x="2647784" y="2514717"/>
            <a:ext cx="901209" cy="307777"/>
          </a:xfrm>
          <a:prstGeom prst="rect">
            <a:avLst/>
          </a:prstGeom>
          <a:solidFill>
            <a:srgbClr val="F9B5B5"/>
          </a:solidFill>
        </p:spPr>
        <p:txBody>
          <a:bodyPr wrap="none" rtlCol="0">
            <a:spAutoFit/>
          </a:bodyPr>
          <a:lstStyle/>
          <a:p>
            <a:r>
              <a:rPr lang="en-GB" b="1" dirty="0">
                <a:solidFill>
                  <a:srgbClr val="660033"/>
                </a:solidFill>
              </a:rPr>
              <a:t>12 years</a:t>
            </a:r>
          </a:p>
        </p:txBody>
      </p:sp>
      <p:cxnSp>
        <p:nvCxnSpPr>
          <p:cNvPr id="9" name="Straight Arrow Connector 8">
            <a:extLst>
              <a:ext uri="{FF2B5EF4-FFF2-40B4-BE49-F238E27FC236}">
                <a16:creationId xmlns:a16="http://schemas.microsoft.com/office/drawing/2014/main" id="{D89613EB-2CFC-407B-ACF8-CAB74041907B}"/>
              </a:ext>
            </a:extLst>
          </p:cNvPr>
          <p:cNvCxnSpPr>
            <a:cxnSpLocks/>
            <a:stCxn id="5" idx="1"/>
          </p:cNvCxnSpPr>
          <p:nvPr/>
        </p:nvCxnSpPr>
        <p:spPr>
          <a:xfrm flipH="1">
            <a:off x="1033670" y="2668606"/>
            <a:ext cx="1614114" cy="39264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02562AE-80B9-BEFF-AEC5-3E9BC6E4CFD7}"/>
              </a:ext>
            </a:extLst>
          </p:cNvPr>
          <p:cNvSpPr txBox="1"/>
          <p:nvPr/>
        </p:nvSpPr>
        <p:spPr>
          <a:xfrm>
            <a:off x="7825693" y="4459804"/>
            <a:ext cx="641660" cy="215444"/>
          </a:xfrm>
          <a:prstGeom prst="rect">
            <a:avLst/>
          </a:prstGeom>
          <a:noFill/>
        </p:spPr>
        <p:txBody>
          <a:bodyPr wrap="square" rtlCol="0">
            <a:spAutoFit/>
          </a:bodyPr>
          <a:lstStyle/>
          <a:p>
            <a:pPr algn="ctr"/>
            <a:r>
              <a:rPr lang="en-US" sz="800" dirty="0"/>
              <a:t>2022-23</a:t>
            </a:r>
          </a:p>
        </p:txBody>
      </p:sp>
      <p:sp>
        <p:nvSpPr>
          <p:cNvPr id="7" name="TextBox 6">
            <a:extLst>
              <a:ext uri="{FF2B5EF4-FFF2-40B4-BE49-F238E27FC236}">
                <a16:creationId xmlns:a16="http://schemas.microsoft.com/office/drawing/2014/main" id="{ACA5D2D8-968E-36E4-F0DD-82E782E23D6E}"/>
              </a:ext>
            </a:extLst>
          </p:cNvPr>
          <p:cNvSpPr txBox="1"/>
          <p:nvPr/>
        </p:nvSpPr>
        <p:spPr>
          <a:xfrm>
            <a:off x="7825693" y="3804111"/>
            <a:ext cx="641660" cy="215444"/>
          </a:xfrm>
          <a:prstGeom prst="rect">
            <a:avLst/>
          </a:prstGeom>
          <a:noFill/>
        </p:spPr>
        <p:txBody>
          <a:bodyPr wrap="square" rtlCol="0">
            <a:spAutoFit/>
          </a:bodyPr>
          <a:lstStyle/>
          <a:p>
            <a:pPr algn="ctr"/>
            <a:r>
              <a:rPr lang="en-US" sz="800" dirty="0">
                <a:solidFill>
                  <a:srgbClr val="FF0000"/>
                </a:solidFill>
              </a:rPr>
              <a:t>84%</a:t>
            </a:r>
          </a:p>
        </p:txBody>
      </p:sp>
    </p:spTree>
    <p:extLst>
      <p:ext uri="{BB962C8B-B14F-4D97-AF65-F5344CB8AC3E}">
        <p14:creationId xmlns:p14="http://schemas.microsoft.com/office/powerpoint/2010/main" val="233021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5;p26">
            <a:extLst>
              <a:ext uri="{FF2B5EF4-FFF2-40B4-BE49-F238E27FC236}">
                <a16:creationId xmlns:a16="http://schemas.microsoft.com/office/drawing/2014/main" id="{041EE34A-CE39-4056-9DBE-035C6318EC01}"/>
              </a:ext>
            </a:extLst>
          </p:cNvPr>
          <p:cNvSpPr txBox="1">
            <a:spLocks/>
          </p:cNvSpPr>
          <p:nvPr/>
        </p:nvSpPr>
        <p:spPr>
          <a:xfrm>
            <a:off x="1828590" y="119628"/>
            <a:ext cx="7003500" cy="8803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Seeing is Believing! </a:t>
            </a:r>
          </a:p>
        </p:txBody>
      </p:sp>
      <p:pic>
        <p:nvPicPr>
          <p:cNvPr id="3" name="Picture 2">
            <a:extLst>
              <a:ext uri="{FF2B5EF4-FFF2-40B4-BE49-F238E27FC236}">
                <a16:creationId xmlns:a16="http://schemas.microsoft.com/office/drawing/2014/main" id="{8B9A7230-CD9C-4675-92B9-3A92A160F9A5}"/>
              </a:ext>
            </a:extLst>
          </p:cNvPr>
          <p:cNvPicPr>
            <a:picLocks noChangeAspect="1"/>
          </p:cNvPicPr>
          <p:nvPr/>
        </p:nvPicPr>
        <p:blipFill>
          <a:blip r:embed="rId3"/>
          <a:stretch>
            <a:fillRect/>
          </a:stretch>
        </p:blipFill>
        <p:spPr>
          <a:xfrm>
            <a:off x="2119046" y="3295439"/>
            <a:ext cx="2314245" cy="1692340"/>
          </a:xfrm>
          <a:prstGeom prst="rect">
            <a:avLst/>
          </a:prstGeom>
        </p:spPr>
      </p:pic>
      <p:graphicFrame>
        <p:nvGraphicFramePr>
          <p:cNvPr id="12" name="Object 11">
            <a:extLst>
              <a:ext uri="{FF2B5EF4-FFF2-40B4-BE49-F238E27FC236}">
                <a16:creationId xmlns:a16="http://schemas.microsoft.com/office/drawing/2014/main" id="{380DD26A-39B9-49CC-B099-FB977DBB69C5}"/>
              </a:ext>
            </a:extLst>
          </p:cNvPr>
          <p:cNvGraphicFramePr>
            <a:graphicFrameLocks noChangeAspect="1"/>
          </p:cNvGraphicFramePr>
          <p:nvPr/>
        </p:nvGraphicFramePr>
        <p:xfrm>
          <a:off x="4652426" y="1220507"/>
          <a:ext cx="2002496" cy="1295887"/>
        </p:xfrm>
        <a:graphic>
          <a:graphicData uri="http://schemas.openxmlformats.org/presentationml/2006/ole">
            <mc:AlternateContent xmlns:mc="http://schemas.openxmlformats.org/markup-compatibility/2006">
              <mc:Choice xmlns:v="urn:schemas-microsoft-com:vml" Requires="v">
                <p:oleObj name="Prism 9" r:id="rId4" imgW="9238922" imgH="5979638" progId="Prism9.Document">
                  <p:embed/>
                </p:oleObj>
              </mc:Choice>
              <mc:Fallback>
                <p:oleObj name="Prism 9" r:id="rId4" imgW="9238922" imgH="5979638" progId="Prism9.Document">
                  <p:embed/>
                  <p:pic>
                    <p:nvPicPr>
                      <p:cNvPr id="12" name="Object 11">
                        <a:extLst>
                          <a:ext uri="{FF2B5EF4-FFF2-40B4-BE49-F238E27FC236}">
                            <a16:creationId xmlns:a16="http://schemas.microsoft.com/office/drawing/2014/main" id="{380DD26A-39B9-49CC-B099-FB977DBB69C5}"/>
                          </a:ext>
                        </a:extLst>
                      </p:cNvPr>
                      <p:cNvPicPr/>
                      <p:nvPr/>
                    </p:nvPicPr>
                    <p:blipFill>
                      <a:blip r:embed="rId5"/>
                      <a:stretch>
                        <a:fillRect/>
                      </a:stretch>
                    </p:blipFill>
                    <p:spPr>
                      <a:xfrm>
                        <a:off x="4652426" y="1220507"/>
                        <a:ext cx="2002496" cy="129588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B6B19F2-F9D4-4E23-A124-75B39D36992D}"/>
              </a:ext>
            </a:extLst>
          </p:cNvPr>
          <p:cNvGraphicFramePr>
            <a:graphicFrameLocks noChangeAspect="1"/>
          </p:cNvGraphicFramePr>
          <p:nvPr/>
        </p:nvGraphicFramePr>
        <p:xfrm>
          <a:off x="4453504" y="3334762"/>
          <a:ext cx="2400340" cy="1553344"/>
        </p:xfrm>
        <a:graphic>
          <a:graphicData uri="http://schemas.openxmlformats.org/presentationml/2006/ole">
            <mc:AlternateContent xmlns:mc="http://schemas.openxmlformats.org/markup-compatibility/2006">
              <mc:Choice xmlns:v="urn:schemas-microsoft-com:vml" Requires="v">
                <p:oleObj name="Prism 9" r:id="rId6" imgW="9238922" imgH="5979638" progId="Prism9.Document">
                  <p:embed/>
                </p:oleObj>
              </mc:Choice>
              <mc:Fallback>
                <p:oleObj name="Prism 9" r:id="rId6" imgW="9238922" imgH="5979638" progId="Prism9.Document">
                  <p:embed/>
                  <p:pic>
                    <p:nvPicPr>
                      <p:cNvPr id="13" name="Object 12">
                        <a:extLst>
                          <a:ext uri="{FF2B5EF4-FFF2-40B4-BE49-F238E27FC236}">
                            <a16:creationId xmlns:a16="http://schemas.microsoft.com/office/drawing/2014/main" id="{BB6B19F2-F9D4-4E23-A124-75B39D36992D}"/>
                          </a:ext>
                        </a:extLst>
                      </p:cNvPr>
                      <p:cNvPicPr/>
                      <p:nvPr/>
                    </p:nvPicPr>
                    <p:blipFill>
                      <a:blip r:embed="rId7"/>
                      <a:stretch>
                        <a:fillRect/>
                      </a:stretch>
                    </p:blipFill>
                    <p:spPr>
                      <a:xfrm>
                        <a:off x="4453504" y="3334762"/>
                        <a:ext cx="2400340" cy="1553344"/>
                      </a:xfrm>
                      <a:prstGeom prst="rect">
                        <a:avLst/>
                      </a:prstGeom>
                    </p:spPr>
                  </p:pic>
                </p:oleObj>
              </mc:Fallback>
            </mc:AlternateContent>
          </a:graphicData>
        </a:graphic>
      </p:graphicFrame>
      <p:sp>
        <p:nvSpPr>
          <p:cNvPr id="15" name="Rounded Rectangle 5">
            <a:extLst>
              <a:ext uri="{FF2B5EF4-FFF2-40B4-BE49-F238E27FC236}">
                <a16:creationId xmlns:a16="http://schemas.microsoft.com/office/drawing/2014/main" id="{A0CF3F4A-E1A4-4913-A835-B0D83432E7C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39CEE6B3-C8A0-4808-B6A8-AFFCABF862EF}"/>
              </a:ext>
            </a:extLst>
          </p:cNvPr>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7" name="Rectangle 16">
            <a:extLst>
              <a:ext uri="{FF2B5EF4-FFF2-40B4-BE49-F238E27FC236}">
                <a16:creationId xmlns:a16="http://schemas.microsoft.com/office/drawing/2014/main" id="{915739CD-3C9B-4972-AB4D-A294622579CE}"/>
              </a:ext>
            </a:extLst>
          </p:cNvPr>
          <p:cNvSpPr/>
          <p:nvPr/>
        </p:nvSpPr>
        <p:spPr>
          <a:xfrm>
            <a:off x="2586348" y="795426"/>
            <a:ext cx="5487983" cy="400110"/>
          </a:xfrm>
          <a:prstGeom prst="rect">
            <a:avLst/>
          </a:prstGeom>
        </p:spPr>
        <p:txBody>
          <a:bodyPr wrap="square">
            <a:spAutoFit/>
          </a:bodyPr>
          <a:lstStyle/>
          <a:p>
            <a:pPr lvl="1" algn="ctr"/>
            <a:r>
              <a:rPr lang="en-GB" sz="2000" dirty="0">
                <a:solidFill>
                  <a:srgbClr val="00B0F0"/>
                </a:solidFill>
                <a:latin typeface="Calibri" panose="020F0502020204030204" pitchFamily="34" charset="0"/>
                <a:cs typeface="Calibri" panose="020F0502020204030204" pitchFamily="34" charset="0"/>
              </a:rPr>
              <a:t>Beware of statistical or graphical summaries…</a:t>
            </a:r>
          </a:p>
        </p:txBody>
      </p:sp>
      <p:pic>
        <p:nvPicPr>
          <p:cNvPr id="18" name="Picture 17">
            <a:extLst>
              <a:ext uri="{FF2B5EF4-FFF2-40B4-BE49-F238E27FC236}">
                <a16:creationId xmlns:a16="http://schemas.microsoft.com/office/drawing/2014/main" id="{6FCB7169-6D08-46F7-8DE9-C7CA4110B684}"/>
              </a:ext>
            </a:extLst>
          </p:cNvPr>
          <p:cNvPicPr>
            <a:picLocks noChangeAspect="1"/>
          </p:cNvPicPr>
          <p:nvPr/>
        </p:nvPicPr>
        <p:blipFill>
          <a:blip r:embed="rId8"/>
          <a:stretch>
            <a:fillRect/>
          </a:stretch>
        </p:blipFill>
        <p:spPr>
          <a:xfrm>
            <a:off x="6808176" y="3386581"/>
            <a:ext cx="2093435" cy="1481204"/>
          </a:xfrm>
          <a:prstGeom prst="rect">
            <a:avLst/>
          </a:prstGeom>
        </p:spPr>
      </p:pic>
      <p:sp>
        <p:nvSpPr>
          <p:cNvPr id="2" name="Rectangle 1">
            <a:extLst>
              <a:ext uri="{FF2B5EF4-FFF2-40B4-BE49-F238E27FC236}">
                <a16:creationId xmlns:a16="http://schemas.microsoft.com/office/drawing/2014/main" id="{B619B9E1-44CA-4952-90BA-56FA3C1D371A}"/>
              </a:ext>
            </a:extLst>
          </p:cNvPr>
          <p:cNvSpPr/>
          <p:nvPr/>
        </p:nvSpPr>
        <p:spPr>
          <a:xfrm>
            <a:off x="2888003" y="2759505"/>
            <a:ext cx="4884671" cy="400110"/>
          </a:xfrm>
          <a:prstGeom prst="rect">
            <a:avLst/>
          </a:prstGeom>
        </p:spPr>
        <p:txBody>
          <a:bodyPr wrap="none">
            <a:spAutoFit/>
          </a:bodyPr>
          <a:lstStyle/>
          <a:p>
            <a:r>
              <a:rPr lang="en-GB" sz="2000" dirty="0">
                <a:solidFill>
                  <a:srgbClr val="00B0F0"/>
                </a:solidFill>
                <a:latin typeface="Calibri" panose="020F0502020204030204" pitchFamily="34" charset="0"/>
                <a:cs typeface="Calibri" panose="020F0502020204030204" pitchFamily="34" charset="0"/>
              </a:rPr>
              <a:t>…without proper exploration &amp; visualisation!</a:t>
            </a:r>
            <a:endParaRPr lang="en-GB" sz="2000" dirty="0"/>
          </a:p>
        </p:txBody>
      </p:sp>
      <p:pic>
        <p:nvPicPr>
          <p:cNvPr id="6" name="Picture 5">
            <a:extLst>
              <a:ext uri="{FF2B5EF4-FFF2-40B4-BE49-F238E27FC236}">
                <a16:creationId xmlns:a16="http://schemas.microsoft.com/office/drawing/2014/main" id="{85D87F91-DD86-4334-8699-B75E4444C4D8}"/>
              </a:ext>
            </a:extLst>
          </p:cNvPr>
          <p:cNvPicPr>
            <a:picLocks noChangeAspect="1"/>
          </p:cNvPicPr>
          <p:nvPr/>
        </p:nvPicPr>
        <p:blipFill>
          <a:blip r:embed="rId9"/>
          <a:stretch>
            <a:fillRect/>
          </a:stretch>
        </p:blipFill>
        <p:spPr>
          <a:xfrm>
            <a:off x="2234409" y="1576879"/>
            <a:ext cx="2219095" cy="763950"/>
          </a:xfrm>
          <a:prstGeom prst="rect">
            <a:avLst/>
          </a:prstGeom>
        </p:spPr>
      </p:pic>
      <p:pic>
        <p:nvPicPr>
          <p:cNvPr id="9" name="Picture 8">
            <a:extLst>
              <a:ext uri="{FF2B5EF4-FFF2-40B4-BE49-F238E27FC236}">
                <a16:creationId xmlns:a16="http://schemas.microsoft.com/office/drawing/2014/main" id="{B7BCE881-7F17-45A4-87F7-47777D4B7671}"/>
              </a:ext>
            </a:extLst>
          </p:cNvPr>
          <p:cNvPicPr>
            <a:picLocks noChangeAspect="1"/>
          </p:cNvPicPr>
          <p:nvPr/>
        </p:nvPicPr>
        <p:blipFill>
          <a:blip r:embed="rId10"/>
          <a:stretch>
            <a:fillRect/>
          </a:stretch>
        </p:blipFill>
        <p:spPr>
          <a:xfrm>
            <a:off x="6909591" y="1275618"/>
            <a:ext cx="1221840" cy="1225107"/>
          </a:xfrm>
          <a:prstGeom prst="rect">
            <a:avLst/>
          </a:prstGeom>
        </p:spPr>
      </p:pic>
      <p:sp>
        <p:nvSpPr>
          <p:cNvPr id="24" name="Rectangle: Rounded Corners 23">
            <a:extLst>
              <a:ext uri="{FF2B5EF4-FFF2-40B4-BE49-F238E27FC236}">
                <a16:creationId xmlns:a16="http://schemas.microsoft.com/office/drawing/2014/main" id="{25388E44-9BB1-4B26-A398-C589E3A4A7C3}"/>
              </a:ext>
            </a:extLst>
          </p:cNvPr>
          <p:cNvSpPr/>
          <p:nvPr/>
        </p:nvSpPr>
        <p:spPr>
          <a:xfrm>
            <a:off x="1991360" y="3200400"/>
            <a:ext cx="7024268" cy="1808480"/>
          </a:xfrm>
          <a:prstGeom prst="roundRect">
            <a:avLst/>
          </a:prstGeom>
          <a:solidFill>
            <a:srgbClr val="92D050">
              <a:alpha val="1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B4CF101C-EB0B-444A-90F0-FC50CD4AFF04}"/>
              </a:ext>
            </a:extLst>
          </p:cNvPr>
          <p:cNvSpPr/>
          <p:nvPr/>
        </p:nvSpPr>
        <p:spPr>
          <a:xfrm>
            <a:off x="1991360" y="1182986"/>
            <a:ext cx="7024268" cy="1435424"/>
          </a:xfrm>
          <a:prstGeom prst="roundRect">
            <a:avLst/>
          </a:prstGeom>
          <a:solidFill>
            <a:srgbClr val="C00000">
              <a:alpha val="1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80481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4"/>
          <a:stretch>
            <a:fillRect/>
          </a:stretch>
        </p:blipFill>
        <p:spPr>
          <a:xfrm>
            <a:off x="7070035" y="4299886"/>
            <a:ext cx="1972644" cy="701272"/>
          </a:xfrm>
          <a:prstGeom prst="rect">
            <a:avLst/>
          </a:prstGeom>
        </p:spPr>
      </p:pic>
      <p:pic>
        <p:nvPicPr>
          <p:cNvPr id="7" name="Picture 6">
            <a:extLst>
              <a:ext uri="{FF2B5EF4-FFF2-40B4-BE49-F238E27FC236}">
                <a16:creationId xmlns:a16="http://schemas.microsoft.com/office/drawing/2014/main" id="{4B28FD53-AACB-4DEF-966E-6D4C3DEC142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923338" y="3206367"/>
            <a:ext cx="1297324" cy="1057658"/>
          </a:xfrm>
          <a:prstGeom prst="rect">
            <a:avLst/>
          </a:prstGeom>
        </p:spPr>
      </p:pic>
      <p:sp>
        <p:nvSpPr>
          <p:cNvPr id="8" name="TextBox 7">
            <a:extLst>
              <a:ext uri="{FF2B5EF4-FFF2-40B4-BE49-F238E27FC236}">
                <a16:creationId xmlns:a16="http://schemas.microsoft.com/office/drawing/2014/main" id="{97CD2A82-FD0E-4C1C-923B-DDD8573C43B0}"/>
              </a:ext>
            </a:extLst>
          </p:cNvPr>
          <p:cNvSpPr txBox="1"/>
          <p:nvPr/>
        </p:nvSpPr>
        <p:spPr>
          <a:xfrm>
            <a:off x="2685906" y="1963120"/>
            <a:ext cx="3772188" cy="1200329"/>
          </a:xfrm>
          <a:prstGeom prst="rect">
            <a:avLst/>
          </a:prstGeom>
          <a:noFill/>
        </p:spPr>
        <p:txBody>
          <a:bodyPr wrap="none" rtlCol="0">
            <a:spAutoFit/>
          </a:bodyPr>
          <a:lstStyle/>
          <a:p>
            <a:pPr algn="ctr"/>
            <a:r>
              <a:rPr lang="en-US" sz="4000" b="1" dirty="0">
                <a:solidFill>
                  <a:schemeClr val="accent1">
                    <a:lumMod val="50000"/>
                  </a:schemeClr>
                </a:solidFill>
                <a:latin typeface="Calibri" panose="020F0502020204030204" pitchFamily="34" charset="0"/>
                <a:cs typeface="Calibri" panose="020F0502020204030204" pitchFamily="34" charset="0"/>
              </a:rPr>
              <a:t>Data Exploration</a:t>
            </a:r>
          </a:p>
          <a:p>
            <a:pPr algn="ctr"/>
            <a:r>
              <a:rPr lang="en-US" sz="3200" b="1" dirty="0">
                <a:solidFill>
                  <a:srgbClr val="0070C0"/>
                </a:solidFill>
                <a:latin typeface="Calibri" panose="020F0502020204030204" pitchFamily="34" charset="0"/>
                <a:cs typeface="Calibri" panose="020F0502020204030204" pitchFamily="34" charset="0"/>
              </a:rPr>
              <a:t>Exercise</a:t>
            </a:r>
          </a:p>
        </p:txBody>
      </p:sp>
    </p:spTree>
    <p:extLst>
      <p:ext uri="{BB962C8B-B14F-4D97-AF65-F5344CB8AC3E}">
        <p14:creationId xmlns:p14="http://schemas.microsoft.com/office/powerpoint/2010/main" val="18673156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9CF4B3-FD66-4084-825B-5FC005A7EC38}"/>
              </a:ext>
            </a:extLst>
          </p:cNvPr>
          <p:cNvSpPr/>
          <p:nvPr/>
        </p:nvSpPr>
        <p:spPr>
          <a:xfrm>
            <a:off x="1584117" y="4615733"/>
            <a:ext cx="6677558" cy="461665"/>
          </a:xfrm>
          <a:prstGeom prst="rect">
            <a:avLst/>
          </a:prstGeom>
        </p:spPr>
        <p:txBody>
          <a:bodyPr wrap="square">
            <a:spAutoFit/>
          </a:bodyPr>
          <a:lstStyle/>
          <a:p>
            <a:r>
              <a:rPr lang="en-GB" sz="2400" dirty="0">
                <a:solidFill>
                  <a:srgbClr val="002060"/>
                </a:solidFill>
                <a:latin typeface="Calibri" panose="020F0502020204030204" pitchFamily="34" charset="0"/>
              </a:rPr>
              <a:t>Values from 3 conditions from one experiment</a:t>
            </a:r>
          </a:p>
        </p:txBody>
      </p:sp>
      <p:graphicFrame>
        <p:nvGraphicFramePr>
          <p:cNvPr id="6" name="Object 5">
            <a:extLst>
              <a:ext uri="{FF2B5EF4-FFF2-40B4-BE49-F238E27FC236}">
                <a16:creationId xmlns:a16="http://schemas.microsoft.com/office/drawing/2014/main" id="{A06E6937-28EC-4555-B3B1-E77D7D1E610F}"/>
              </a:ext>
            </a:extLst>
          </p:cNvPr>
          <p:cNvGraphicFramePr>
            <a:graphicFrameLocks noChangeAspect="1"/>
          </p:cNvGraphicFramePr>
          <p:nvPr>
            <p:extLst>
              <p:ext uri="{D42A27DB-BD31-4B8C-83A1-F6EECF244321}">
                <p14:modId xmlns:p14="http://schemas.microsoft.com/office/powerpoint/2010/main" val="3557018751"/>
              </p:ext>
            </p:extLst>
          </p:nvPr>
        </p:nvGraphicFramePr>
        <p:xfrm>
          <a:off x="3145982" y="857780"/>
          <a:ext cx="2850442" cy="3537934"/>
        </p:xfrm>
        <a:graphic>
          <a:graphicData uri="http://schemas.openxmlformats.org/presentationml/2006/ole">
            <mc:AlternateContent xmlns:mc="http://schemas.openxmlformats.org/markup-compatibility/2006">
              <mc:Choice xmlns:v="urn:schemas-microsoft-com:vml" Requires="v">
                <p:oleObj name="Prism 9" r:id="rId3" imgW="7836193" imgH="9716596" progId="Prism9.Document">
                  <p:embed/>
                </p:oleObj>
              </mc:Choice>
              <mc:Fallback>
                <p:oleObj name="Prism 9" r:id="rId3" imgW="7836193" imgH="9716596" progId="Prism9.Document">
                  <p:embed/>
                  <p:pic>
                    <p:nvPicPr>
                      <p:cNvPr id="6" name="Object 5">
                        <a:extLst>
                          <a:ext uri="{FF2B5EF4-FFF2-40B4-BE49-F238E27FC236}">
                            <a16:creationId xmlns:a16="http://schemas.microsoft.com/office/drawing/2014/main" id="{A06E6937-28EC-4555-B3B1-E77D7D1E610F}"/>
                          </a:ext>
                        </a:extLst>
                      </p:cNvPr>
                      <p:cNvPicPr/>
                      <p:nvPr/>
                    </p:nvPicPr>
                    <p:blipFill>
                      <a:blip r:embed="rId4"/>
                      <a:stretch>
                        <a:fillRect/>
                      </a:stretch>
                    </p:blipFill>
                    <p:spPr>
                      <a:xfrm>
                        <a:off x="3145982" y="857780"/>
                        <a:ext cx="2850442" cy="3537934"/>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380E81F4-3C69-4276-B0DA-01E61B78074C}"/>
              </a:ext>
            </a:extLst>
          </p:cNvPr>
          <p:cNvSpPr/>
          <p:nvPr/>
        </p:nvSpPr>
        <p:spPr>
          <a:xfrm>
            <a:off x="120698" y="66102"/>
            <a:ext cx="8901011" cy="584775"/>
          </a:xfrm>
          <a:prstGeom prst="rect">
            <a:avLst/>
          </a:prstGeom>
        </p:spPr>
        <p:txBody>
          <a:bodyPr wrap="square">
            <a:spAutoFit/>
          </a:bodyPr>
          <a:lstStyle/>
          <a:p>
            <a:pPr algn="ctr"/>
            <a:r>
              <a:rPr lang="en-GB" sz="3200" b="1" dirty="0">
                <a:solidFill>
                  <a:srgbClr val="00AEEF"/>
                </a:solidFill>
                <a:latin typeface="Calibri" panose="020F0502020204030204" pitchFamily="34" charset="0"/>
              </a:rPr>
              <a:t>What do you think of this graph?</a:t>
            </a:r>
            <a:endParaRPr lang="en-GB" sz="3200" b="1" dirty="0">
              <a:solidFill>
                <a:srgbClr val="00AEEF"/>
              </a:solidFill>
            </a:endParaRPr>
          </a:p>
        </p:txBody>
      </p:sp>
      <p:pic>
        <p:nvPicPr>
          <p:cNvPr id="9" name="Graphic 8" descr="Share with person">
            <a:extLst>
              <a:ext uri="{FF2B5EF4-FFF2-40B4-BE49-F238E27FC236}">
                <a16:creationId xmlns:a16="http://schemas.microsoft.com/office/drawing/2014/main" id="{B9C4EA9F-54B9-4CF8-ABB7-157D43B4C8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76917" y="4175694"/>
            <a:ext cx="914400" cy="914400"/>
          </a:xfrm>
          <a:prstGeom prst="rect">
            <a:avLst/>
          </a:prstGeom>
        </p:spPr>
      </p:pic>
    </p:spTree>
    <p:extLst>
      <p:ext uri="{BB962C8B-B14F-4D97-AF65-F5344CB8AC3E}">
        <p14:creationId xmlns:p14="http://schemas.microsoft.com/office/powerpoint/2010/main" val="31373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0" y="1"/>
            <a:ext cx="9144000" cy="1077218"/>
          </a:xfrm>
          <a:prstGeom prst="rect">
            <a:avLst/>
          </a:prstGeom>
        </p:spPr>
        <p:txBody>
          <a:bodyPr wrap="square">
            <a:spAutoFit/>
          </a:bodyPr>
          <a:lstStyle/>
          <a:p>
            <a:pPr algn="ctr"/>
            <a:r>
              <a:rPr lang="en-GB" sz="3200" b="1" dirty="0">
                <a:solidFill>
                  <a:srgbClr val="0F2D69"/>
                </a:solidFill>
                <a:latin typeface="Calibri" panose="020F0502020204030204" pitchFamily="34" charset="0"/>
                <a:cs typeface="Calibri" panose="020F0502020204030204" pitchFamily="34" charset="0"/>
              </a:rPr>
              <a:t>Representing Dataset 1: </a:t>
            </a:r>
          </a:p>
          <a:p>
            <a:pPr algn="ctr"/>
            <a:r>
              <a:rPr lang="en-GB" sz="3200" b="1" u="sng" dirty="0">
                <a:solidFill>
                  <a:srgbClr val="093C92"/>
                </a:solidFill>
                <a:latin typeface="Calibri" panose="020F0502020204030204" pitchFamily="34" charset="0"/>
              </a:rPr>
              <a:t>Create</a:t>
            </a:r>
            <a:r>
              <a:rPr lang="en-GB" sz="3200" dirty="0">
                <a:solidFill>
                  <a:srgbClr val="093C92"/>
                </a:solidFill>
                <a:latin typeface="Calibri" panose="020F0502020204030204" pitchFamily="34" charset="0"/>
              </a:rPr>
              <a:t> the </a:t>
            </a:r>
            <a:r>
              <a:rPr lang="en-GB" sz="3200" b="1" dirty="0">
                <a:solidFill>
                  <a:srgbClr val="093C92"/>
                </a:solidFill>
                <a:latin typeface="Calibri" panose="020F0502020204030204" pitchFamily="34" charset="0"/>
              </a:rPr>
              <a:t>most informative graph</a:t>
            </a:r>
            <a:r>
              <a:rPr lang="en-GB" sz="3200" b="1" dirty="0">
                <a:solidFill>
                  <a:srgbClr val="093C92"/>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id="{B60BBEE1-E7DD-4A44-909D-2F101707AD67}"/>
              </a:ext>
            </a:extLst>
          </p:cNvPr>
          <p:cNvSpPr/>
          <p:nvPr/>
        </p:nvSpPr>
        <p:spPr>
          <a:xfrm>
            <a:off x="224170" y="1159755"/>
            <a:ext cx="3764172" cy="430887"/>
          </a:xfrm>
          <a:prstGeom prst="rect">
            <a:avLst/>
          </a:prstGeom>
        </p:spPr>
        <p:txBody>
          <a:bodyPr wrap="none">
            <a:spAutoFit/>
          </a:bodyPr>
          <a:lstStyle/>
          <a:p>
            <a:pPr lvl="1"/>
            <a:r>
              <a:rPr lang="en-GB" sz="2200" b="1" u="sng" dirty="0">
                <a:latin typeface="Calibri" panose="020F0502020204030204" pitchFamily="34" charset="0"/>
                <a:cs typeface="Calibri" panose="020F0502020204030204" pitchFamily="34" charset="0"/>
                <a:hlinkClick r:id="rId3" tooltip="https://tinyurl.com/ridataexp"/>
              </a:rPr>
              <a:t>https://tinyurl.com/RIdataExp</a:t>
            </a:r>
            <a:endParaRPr lang="en-GB" sz="2200" b="1" u="sng"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E86C53A5-DA8F-4340-8685-0BDE78775C8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20769" y="4339517"/>
            <a:ext cx="1030154" cy="839845"/>
          </a:xfrm>
          <a:prstGeom prst="rect">
            <a:avLst/>
          </a:prstGeom>
        </p:spPr>
      </p:pic>
      <p:grpSp>
        <p:nvGrpSpPr>
          <p:cNvPr id="10" name="Group 9">
            <a:extLst>
              <a:ext uri="{FF2B5EF4-FFF2-40B4-BE49-F238E27FC236}">
                <a16:creationId xmlns:a16="http://schemas.microsoft.com/office/drawing/2014/main" id="{5E510FF4-61E8-444D-BCFC-74E5A5EF609B}"/>
              </a:ext>
            </a:extLst>
          </p:cNvPr>
          <p:cNvGrpSpPr/>
          <p:nvPr/>
        </p:nvGrpSpPr>
        <p:grpSpPr>
          <a:xfrm>
            <a:off x="1410510" y="1638707"/>
            <a:ext cx="6167336" cy="2762758"/>
            <a:chOff x="1488329" y="1686773"/>
            <a:chExt cx="6167336" cy="2762758"/>
          </a:xfrm>
        </p:grpSpPr>
        <p:pic>
          <p:nvPicPr>
            <p:cNvPr id="5" name="Picture 4">
              <a:extLst>
                <a:ext uri="{FF2B5EF4-FFF2-40B4-BE49-F238E27FC236}">
                  <a16:creationId xmlns:a16="http://schemas.microsoft.com/office/drawing/2014/main" id="{74C1684F-B7BE-45FB-8B09-5ABE43500D74}"/>
                </a:ext>
              </a:extLst>
            </p:cNvPr>
            <p:cNvPicPr>
              <a:picLocks noChangeAspect="1"/>
            </p:cNvPicPr>
            <p:nvPr/>
          </p:nvPicPr>
          <p:blipFill>
            <a:blip r:embed="rId6"/>
            <a:stretch>
              <a:fillRect/>
            </a:stretch>
          </p:blipFill>
          <p:spPr>
            <a:xfrm>
              <a:off x="1488329" y="1686773"/>
              <a:ext cx="6167336" cy="2762758"/>
            </a:xfrm>
            <a:prstGeom prst="rect">
              <a:avLst/>
            </a:prstGeom>
          </p:spPr>
        </p:pic>
        <p:sp>
          <p:nvSpPr>
            <p:cNvPr id="6" name="Rectangle 5">
              <a:extLst>
                <a:ext uri="{FF2B5EF4-FFF2-40B4-BE49-F238E27FC236}">
                  <a16:creationId xmlns:a16="http://schemas.microsoft.com/office/drawing/2014/main" id="{0E973E76-51FC-41DD-9737-CD331F647013}"/>
                </a:ext>
              </a:extLst>
            </p:cNvPr>
            <p:cNvSpPr/>
            <p:nvPr/>
          </p:nvSpPr>
          <p:spPr>
            <a:xfrm>
              <a:off x="1488330" y="1686773"/>
              <a:ext cx="369653" cy="132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grpSp>
      <p:sp>
        <p:nvSpPr>
          <p:cNvPr id="11" name="Rectangle 10">
            <a:extLst>
              <a:ext uri="{FF2B5EF4-FFF2-40B4-BE49-F238E27FC236}">
                <a16:creationId xmlns:a16="http://schemas.microsoft.com/office/drawing/2014/main" id="{B35DAA51-1D85-4DDE-A17A-C4B04272A663}"/>
              </a:ext>
            </a:extLst>
          </p:cNvPr>
          <p:cNvSpPr/>
          <p:nvPr/>
        </p:nvSpPr>
        <p:spPr>
          <a:xfrm>
            <a:off x="3988342" y="1159753"/>
            <a:ext cx="4863830" cy="430887"/>
          </a:xfrm>
          <a:prstGeom prst="rect">
            <a:avLst/>
          </a:prstGeom>
        </p:spPr>
        <p:txBody>
          <a:bodyPr wrap="square">
            <a:spAutoFit/>
          </a:bodyPr>
          <a:lstStyle/>
          <a:p>
            <a:pPr lvl="1"/>
            <a:r>
              <a:rPr lang="en-GB" sz="2200" b="1" dirty="0">
                <a:solidFill>
                  <a:srgbClr val="C00000"/>
                </a:solidFill>
                <a:latin typeface="Calibri" panose="020F0502020204030204" pitchFamily="34" charset="0"/>
              </a:rPr>
              <a:t>Make sure you are looking at Dataset 1</a:t>
            </a:r>
          </a:p>
        </p:txBody>
      </p:sp>
      <p:sp>
        <p:nvSpPr>
          <p:cNvPr id="12" name="TextBox 11">
            <a:extLst>
              <a:ext uri="{FF2B5EF4-FFF2-40B4-BE49-F238E27FC236}">
                <a16:creationId xmlns:a16="http://schemas.microsoft.com/office/drawing/2014/main" id="{5B6D612A-F717-4DA5-808C-EF89201E290A}"/>
              </a:ext>
            </a:extLst>
          </p:cNvPr>
          <p:cNvSpPr txBox="1"/>
          <p:nvPr/>
        </p:nvSpPr>
        <p:spPr>
          <a:xfrm>
            <a:off x="2435037" y="4427083"/>
            <a:ext cx="4273927" cy="707886"/>
          </a:xfrm>
          <a:prstGeom prst="rect">
            <a:avLst/>
          </a:prstGeom>
          <a:noFill/>
        </p:spPr>
        <p:txBody>
          <a:bodyPr wrap="none" rtlCol="0">
            <a:spAutoFit/>
          </a:bodyPr>
          <a:lstStyle/>
          <a:p>
            <a:pPr algn="ctr"/>
            <a:r>
              <a:rPr lang="en-GB" sz="2000" b="1" dirty="0">
                <a:solidFill>
                  <a:srgbClr val="00AEEF"/>
                </a:solidFill>
                <a:latin typeface="Calibri" panose="020F0502020204030204" pitchFamily="34" charset="0"/>
              </a:rPr>
              <a:t>Plot for initial exploration of the data?</a:t>
            </a:r>
          </a:p>
          <a:p>
            <a:pPr algn="ctr"/>
            <a:r>
              <a:rPr lang="en-GB" sz="2000" b="1" dirty="0">
                <a:solidFill>
                  <a:srgbClr val="00AEEF"/>
                </a:solidFill>
                <a:latin typeface="Calibri" panose="020F0502020204030204" pitchFamily="34" charset="0"/>
              </a:rPr>
              <a:t>Plot for presentation/ publication?</a:t>
            </a:r>
            <a:endParaRPr lang="en-GB" sz="2000" b="1" dirty="0">
              <a:solidFill>
                <a:srgbClr val="00AEEF"/>
              </a:solidFill>
            </a:endParaRPr>
          </a:p>
        </p:txBody>
      </p:sp>
    </p:spTree>
    <p:extLst>
      <p:ext uri="{BB962C8B-B14F-4D97-AF65-F5344CB8AC3E}">
        <p14:creationId xmlns:p14="http://schemas.microsoft.com/office/powerpoint/2010/main" val="3981075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18A842-CB09-4FDC-BA3D-91DD848B30AE}"/>
              </a:ext>
            </a:extLst>
          </p:cNvPr>
          <p:cNvPicPr>
            <a:picLocks noChangeAspect="1"/>
          </p:cNvPicPr>
          <p:nvPr/>
        </p:nvPicPr>
        <p:blipFill>
          <a:blip r:embed="rId3"/>
          <a:stretch>
            <a:fillRect/>
          </a:stretch>
        </p:blipFill>
        <p:spPr>
          <a:xfrm>
            <a:off x="1513030" y="1077219"/>
            <a:ext cx="6117938" cy="3337657"/>
          </a:xfrm>
          <a:prstGeom prst="rect">
            <a:avLst/>
          </a:prstGeom>
        </p:spPr>
      </p:pic>
      <p:sp>
        <p:nvSpPr>
          <p:cNvPr id="7" name="Rectangle 6">
            <a:extLst>
              <a:ext uri="{FF2B5EF4-FFF2-40B4-BE49-F238E27FC236}">
                <a16:creationId xmlns:a16="http://schemas.microsoft.com/office/drawing/2014/main" id="{742851B0-402C-40EE-9055-AED2E00209C0}"/>
              </a:ext>
            </a:extLst>
          </p:cNvPr>
          <p:cNvSpPr/>
          <p:nvPr/>
        </p:nvSpPr>
        <p:spPr>
          <a:xfrm>
            <a:off x="121495" y="1"/>
            <a:ext cx="8901011" cy="1077218"/>
          </a:xfrm>
          <a:prstGeom prst="rect">
            <a:avLst/>
          </a:prstGeom>
        </p:spPr>
        <p:txBody>
          <a:bodyPr wrap="square">
            <a:spAutoFit/>
          </a:bodyPr>
          <a:lstStyle/>
          <a:p>
            <a:pPr algn="ctr"/>
            <a:r>
              <a:rPr lang="en-GB" sz="3200" b="1" dirty="0">
                <a:solidFill>
                  <a:srgbClr val="0F2D69"/>
                </a:solidFill>
                <a:latin typeface="Calibri" panose="020F0502020204030204" pitchFamily="34" charset="0"/>
                <a:cs typeface="Calibri" panose="020F0502020204030204" pitchFamily="34" charset="0"/>
              </a:rPr>
              <a:t>Representing Dataset 1: </a:t>
            </a:r>
          </a:p>
          <a:p>
            <a:pPr algn="ctr"/>
            <a:r>
              <a:rPr lang="en-GB" sz="3200" b="1" u="sng" dirty="0">
                <a:solidFill>
                  <a:srgbClr val="093C92"/>
                </a:solidFill>
                <a:latin typeface="Calibri" panose="020F0502020204030204" pitchFamily="34" charset="0"/>
              </a:rPr>
              <a:t>Create</a:t>
            </a:r>
            <a:r>
              <a:rPr lang="en-GB" sz="3200" dirty="0">
                <a:solidFill>
                  <a:srgbClr val="093C92"/>
                </a:solidFill>
                <a:latin typeface="Calibri" panose="020F0502020204030204" pitchFamily="34" charset="0"/>
              </a:rPr>
              <a:t> the </a:t>
            </a:r>
            <a:r>
              <a:rPr lang="en-GB" sz="3200" b="1" dirty="0">
                <a:solidFill>
                  <a:srgbClr val="093C92"/>
                </a:solidFill>
                <a:latin typeface="Calibri" panose="020F0502020204030204" pitchFamily="34" charset="0"/>
              </a:rPr>
              <a:t>most informative graph</a:t>
            </a:r>
            <a:r>
              <a:rPr lang="en-GB" sz="3200" b="1" dirty="0">
                <a:solidFill>
                  <a:srgbClr val="093C92"/>
                </a:solidFill>
                <a:latin typeface="Calibri" panose="020F0502020204030204" pitchFamily="34" charset="0"/>
                <a:cs typeface="Calibri" panose="020F0502020204030204" pitchFamily="34" charset="0"/>
              </a:rPr>
              <a:t>  </a:t>
            </a:r>
          </a:p>
        </p:txBody>
      </p:sp>
      <p:sp>
        <p:nvSpPr>
          <p:cNvPr id="13" name="TextBox 12">
            <a:extLst>
              <a:ext uri="{FF2B5EF4-FFF2-40B4-BE49-F238E27FC236}">
                <a16:creationId xmlns:a16="http://schemas.microsoft.com/office/drawing/2014/main" id="{E7D17DFD-BABB-4625-8527-39EC968AE772}"/>
              </a:ext>
            </a:extLst>
          </p:cNvPr>
          <p:cNvSpPr txBox="1"/>
          <p:nvPr/>
        </p:nvSpPr>
        <p:spPr>
          <a:xfrm>
            <a:off x="1139019" y="4446586"/>
            <a:ext cx="6865982" cy="707886"/>
          </a:xfrm>
          <a:prstGeom prst="rect">
            <a:avLst/>
          </a:prstGeom>
          <a:noFill/>
        </p:spPr>
        <p:txBody>
          <a:bodyPr wrap="none" rtlCol="0">
            <a:spAutoFit/>
          </a:bodyPr>
          <a:lstStyle/>
          <a:p>
            <a:pPr algn="ctr"/>
            <a:r>
              <a:rPr lang="en-GB" sz="2000" b="1" dirty="0">
                <a:solidFill>
                  <a:srgbClr val="00AEEF"/>
                </a:solidFill>
                <a:latin typeface="Calibri" panose="020F0502020204030204" pitchFamily="34" charset="0"/>
              </a:rPr>
              <a:t>Which plots did we choose and why?</a:t>
            </a:r>
          </a:p>
          <a:p>
            <a:pPr algn="ctr"/>
            <a:r>
              <a:rPr lang="en-GB" sz="2000" b="1" dirty="0">
                <a:solidFill>
                  <a:srgbClr val="00AEEF"/>
                </a:solidFill>
                <a:latin typeface="Calibri" panose="020F0502020204030204" pitchFamily="34" charset="0"/>
              </a:rPr>
              <a:t>Any differences between initial exploration and presentation? </a:t>
            </a:r>
            <a:endParaRPr lang="en-GB" sz="2000" b="1" dirty="0">
              <a:solidFill>
                <a:srgbClr val="00AEEF"/>
              </a:solidFill>
            </a:endParaRPr>
          </a:p>
        </p:txBody>
      </p:sp>
      <p:pic>
        <p:nvPicPr>
          <p:cNvPr id="10" name="Picture 9">
            <a:extLst>
              <a:ext uri="{FF2B5EF4-FFF2-40B4-BE49-F238E27FC236}">
                <a16:creationId xmlns:a16="http://schemas.microsoft.com/office/drawing/2014/main" id="{52BF9C07-6B7E-470D-BF80-DB5C688F251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20769" y="4339517"/>
            <a:ext cx="1030154" cy="839845"/>
          </a:xfrm>
          <a:prstGeom prst="rect">
            <a:avLst/>
          </a:prstGeom>
        </p:spPr>
      </p:pic>
    </p:spTree>
    <p:extLst>
      <p:ext uri="{BB962C8B-B14F-4D97-AF65-F5344CB8AC3E}">
        <p14:creationId xmlns:p14="http://schemas.microsoft.com/office/powerpoint/2010/main" val="36466921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9CF4B3-FD66-4084-825B-5FC005A7EC38}"/>
              </a:ext>
            </a:extLst>
          </p:cNvPr>
          <p:cNvSpPr/>
          <p:nvPr/>
        </p:nvSpPr>
        <p:spPr>
          <a:xfrm>
            <a:off x="977447" y="4632894"/>
            <a:ext cx="7189106" cy="461665"/>
          </a:xfrm>
          <a:prstGeom prst="rect">
            <a:avLst/>
          </a:prstGeom>
        </p:spPr>
        <p:txBody>
          <a:bodyPr wrap="square">
            <a:spAutoFit/>
          </a:bodyPr>
          <a:lstStyle/>
          <a:p>
            <a:r>
              <a:rPr lang="en-GB" sz="2400" dirty="0">
                <a:solidFill>
                  <a:srgbClr val="002060"/>
                </a:solidFill>
                <a:latin typeface="Calibri" panose="020F0502020204030204" pitchFamily="34" charset="0"/>
              </a:rPr>
              <a:t>Values for before-after treatment from 4 experiments.</a:t>
            </a:r>
          </a:p>
        </p:txBody>
      </p:sp>
      <p:sp>
        <p:nvSpPr>
          <p:cNvPr id="8" name="Rectangle 7">
            <a:extLst>
              <a:ext uri="{FF2B5EF4-FFF2-40B4-BE49-F238E27FC236}">
                <a16:creationId xmlns:a16="http://schemas.microsoft.com/office/drawing/2014/main" id="{380E81F4-3C69-4276-B0DA-01E61B78074C}"/>
              </a:ext>
            </a:extLst>
          </p:cNvPr>
          <p:cNvSpPr/>
          <p:nvPr/>
        </p:nvSpPr>
        <p:spPr>
          <a:xfrm>
            <a:off x="1648838" y="253972"/>
            <a:ext cx="6985279" cy="584775"/>
          </a:xfrm>
          <a:prstGeom prst="rect">
            <a:avLst/>
          </a:prstGeom>
        </p:spPr>
        <p:txBody>
          <a:bodyPr wrap="square">
            <a:spAutoFit/>
          </a:bodyPr>
          <a:lstStyle/>
          <a:p>
            <a:r>
              <a:rPr lang="en-GB" sz="3200" b="1" dirty="0">
                <a:solidFill>
                  <a:srgbClr val="00AEEF"/>
                </a:solidFill>
                <a:latin typeface="Calibri" panose="020F0502020204030204" pitchFamily="34" charset="0"/>
              </a:rPr>
              <a:t>What do you think of this graph?</a:t>
            </a:r>
            <a:endParaRPr lang="en-GB" sz="3200" b="1" dirty="0">
              <a:solidFill>
                <a:srgbClr val="00AEEF"/>
              </a:solidFill>
            </a:endParaRPr>
          </a:p>
        </p:txBody>
      </p:sp>
      <p:pic>
        <p:nvPicPr>
          <p:cNvPr id="9" name="Graphic 8" descr="Share with person">
            <a:extLst>
              <a:ext uri="{FF2B5EF4-FFF2-40B4-BE49-F238E27FC236}">
                <a16:creationId xmlns:a16="http://schemas.microsoft.com/office/drawing/2014/main" id="{B9C4EA9F-54B9-4CF8-ABB7-157D43B4C8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6917" y="4175694"/>
            <a:ext cx="914400" cy="914400"/>
          </a:xfrm>
          <a:prstGeom prst="rect">
            <a:avLst/>
          </a:prstGeom>
        </p:spPr>
      </p:pic>
      <p:grpSp>
        <p:nvGrpSpPr>
          <p:cNvPr id="3" name="Group 2">
            <a:extLst>
              <a:ext uri="{FF2B5EF4-FFF2-40B4-BE49-F238E27FC236}">
                <a16:creationId xmlns:a16="http://schemas.microsoft.com/office/drawing/2014/main" id="{2E0F8785-11E2-4F30-BC57-E4EC719B30E4}"/>
              </a:ext>
            </a:extLst>
          </p:cNvPr>
          <p:cNvGrpSpPr/>
          <p:nvPr/>
        </p:nvGrpSpPr>
        <p:grpSpPr>
          <a:xfrm>
            <a:off x="3450684" y="1125069"/>
            <a:ext cx="2550374" cy="3221503"/>
            <a:chOff x="3413898" y="1536691"/>
            <a:chExt cx="2368550" cy="2991833"/>
          </a:xfrm>
        </p:grpSpPr>
        <p:graphicFrame>
          <p:nvGraphicFramePr>
            <p:cNvPr id="10" name="Object 9">
              <a:extLst>
                <a:ext uri="{FF2B5EF4-FFF2-40B4-BE49-F238E27FC236}">
                  <a16:creationId xmlns:a16="http://schemas.microsoft.com/office/drawing/2014/main" id="{99D11641-1B98-42B2-AB9A-332EFDECCBDE}"/>
                </a:ext>
              </a:extLst>
            </p:cNvPr>
            <p:cNvGraphicFramePr>
              <a:graphicFrameLocks noChangeAspect="1"/>
            </p:cNvGraphicFramePr>
            <p:nvPr/>
          </p:nvGraphicFramePr>
          <p:xfrm>
            <a:off x="3413898" y="1536691"/>
            <a:ext cx="2368550" cy="2941638"/>
          </p:xfrm>
          <a:graphic>
            <a:graphicData uri="http://schemas.openxmlformats.org/presentationml/2006/ole">
              <mc:AlternateContent xmlns:mc="http://schemas.openxmlformats.org/markup-compatibility/2006">
                <mc:Choice xmlns:v="urn:schemas-microsoft-com:vml" Requires="v">
                  <p:oleObj name="Prism 9" r:id="rId5" imgW="7915423" imgH="9827883" progId="Prism9.Document">
                    <p:embed/>
                  </p:oleObj>
                </mc:Choice>
                <mc:Fallback>
                  <p:oleObj name="Prism 9" r:id="rId5" imgW="7915423" imgH="9827883" progId="Prism9.Document">
                    <p:embed/>
                    <p:pic>
                      <p:nvPicPr>
                        <p:cNvPr id="10" name="Object 9">
                          <a:extLst>
                            <a:ext uri="{FF2B5EF4-FFF2-40B4-BE49-F238E27FC236}">
                              <a16:creationId xmlns:a16="http://schemas.microsoft.com/office/drawing/2014/main" id="{99D11641-1B98-42B2-AB9A-332EFDECCBDE}"/>
                            </a:ext>
                          </a:extLst>
                        </p:cNvPr>
                        <p:cNvPicPr/>
                        <p:nvPr/>
                      </p:nvPicPr>
                      <p:blipFill>
                        <a:blip r:embed="rId6"/>
                        <a:stretch>
                          <a:fillRect/>
                        </a:stretch>
                      </p:blipFill>
                      <p:spPr>
                        <a:xfrm>
                          <a:off x="3413898" y="1536691"/>
                          <a:ext cx="2368550" cy="294163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BCCFA0B-467F-409D-9298-2DF3262314CC}"/>
                </a:ext>
              </a:extLst>
            </p:cNvPr>
            <p:cNvSpPr txBox="1"/>
            <p:nvPr/>
          </p:nvSpPr>
          <p:spPr>
            <a:xfrm>
              <a:off x="3809897" y="4267704"/>
              <a:ext cx="788275" cy="257251"/>
            </a:xfrm>
            <a:prstGeom prst="rect">
              <a:avLst/>
            </a:prstGeom>
            <a:solidFill>
              <a:schemeClr val="bg1"/>
            </a:solidFill>
          </p:spPr>
          <p:txBody>
            <a:bodyPr wrap="square" rtlCol="0">
              <a:spAutoFit/>
            </a:bodyPr>
            <a:lstStyle/>
            <a:p>
              <a:pPr algn="ctr"/>
              <a:r>
                <a:rPr lang="en-GB" sz="1200" dirty="0"/>
                <a:t>Before</a:t>
              </a:r>
            </a:p>
          </p:txBody>
        </p:sp>
        <p:sp>
          <p:nvSpPr>
            <p:cNvPr id="11" name="TextBox 10">
              <a:extLst>
                <a:ext uri="{FF2B5EF4-FFF2-40B4-BE49-F238E27FC236}">
                  <a16:creationId xmlns:a16="http://schemas.microsoft.com/office/drawing/2014/main" id="{AC382150-BCA3-4FDC-AFDA-D05C12BBD761}"/>
                </a:ext>
              </a:extLst>
            </p:cNvPr>
            <p:cNvSpPr txBox="1"/>
            <p:nvPr/>
          </p:nvSpPr>
          <p:spPr>
            <a:xfrm>
              <a:off x="4600033" y="4271273"/>
              <a:ext cx="788275" cy="257251"/>
            </a:xfrm>
            <a:prstGeom prst="rect">
              <a:avLst/>
            </a:prstGeom>
            <a:solidFill>
              <a:schemeClr val="bg1"/>
            </a:solidFill>
          </p:spPr>
          <p:txBody>
            <a:bodyPr wrap="square" rtlCol="0">
              <a:spAutoFit/>
            </a:bodyPr>
            <a:lstStyle/>
            <a:p>
              <a:pPr algn="ctr"/>
              <a:r>
                <a:rPr lang="en-GB" sz="1200" dirty="0"/>
                <a:t>After</a:t>
              </a:r>
            </a:p>
          </p:txBody>
        </p:sp>
      </p:grpSp>
    </p:spTree>
    <p:extLst>
      <p:ext uri="{BB962C8B-B14F-4D97-AF65-F5344CB8AC3E}">
        <p14:creationId xmlns:p14="http://schemas.microsoft.com/office/powerpoint/2010/main" val="1364886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121495" y="37064"/>
            <a:ext cx="8901011" cy="1077218"/>
          </a:xfrm>
          <a:prstGeom prst="rect">
            <a:avLst/>
          </a:prstGeom>
        </p:spPr>
        <p:txBody>
          <a:bodyPr wrap="square">
            <a:spAutoFit/>
          </a:bodyPr>
          <a:lstStyle/>
          <a:p>
            <a:pPr algn="ctr"/>
            <a:r>
              <a:rPr lang="en-GB" sz="3200" b="1" dirty="0">
                <a:solidFill>
                  <a:srgbClr val="0F2D69"/>
                </a:solidFill>
                <a:latin typeface="Calibri" panose="020F0502020204030204" pitchFamily="34" charset="0"/>
                <a:cs typeface="Calibri" panose="020F0502020204030204" pitchFamily="34" charset="0"/>
              </a:rPr>
              <a:t>Representing Dataset 2: </a:t>
            </a:r>
          </a:p>
          <a:p>
            <a:pPr algn="ctr"/>
            <a:r>
              <a:rPr lang="en-GB" sz="3200" b="1" u="sng" dirty="0">
                <a:solidFill>
                  <a:srgbClr val="093C92"/>
                </a:solidFill>
                <a:latin typeface="Calibri" panose="020F0502020204030204" pitchFamily="34" charset="0"/>
              </a:rPr>
              <a:t>Create</a:t>
            </a:r>
            <a:r>
              <a:rPr lang="en-GB" sz="3200" dirty="0">
                <a:solidFill>
                  <a:srgbClr val="093C92"/>
                </a:solidFill>
                <a:latin typeface="Calibri" panose="020F0502020204030204" pitchFamily="34" charset="0"/>
              </a:rPr>
              <a:t> the </a:t>
            </a:r>
            <a:r>
              <a:rPr lang="en-GB" sz="3200" b="1" dirty="0">
                <a:solidFill>
                  <a:srgbClr val="093C92"/>
                </a:solidFill>
                <a:latin typeface="Calibri" panose="020F0502020204030204" pitchFamily="34" charset="0"/>
              </a:rPr>
              <a:t>most informative graph</a:t>
            </a:r>
            <a:r>
              <a:rPr lang="en-GB" sz="3200" b="1" dirty="0">
                <a:solidFill>
                  <a:srgbClr val="093C92"/>
                </a:solidFill>
                <a:latin typeface="Calibri" panose="020F0502020204030204" pitchFamily="34" charset="0"/>
                <a:cs typeface="Calibri" panose="020F0502020204030204" pitchFamily="34" charset="0"/>
              </a:rPr>
              <a:t>  </a:t>
            </a:r>
          </a:p>
        </p:txBody>
      </p:sp>
      <p:sp>
        <p:nvSpPr>
          <p:cNvPr id="4" name="Rectangle 3">
            <a:extLst>
              <a:ext uri="{FF2B5EF4-FFF2-40B4-BE49-F238E27FC236}">
                <a16:creationId xmlns:a16="http://schemas.microsoft.com/office/drawing/2014/main" id="{5F9CF4B3-FD66-4084-825B-5FC005A7EC38}"/>
              </a:ext>
            </a:extLst>
          </p:cNvPr>
          <p:cNvSpPr/>
          <p:nvPr/>
        </p:nvSpPr>
        <p:spPr>
          <a:xfrm>
            <a:off x="233465" y="1325395"/>
            <a:ext cx="3871608" cy="430887"/>
          </a:xfrm>
          <a:prstGeom prst="rect">
            <a:avLst/>
          </a:prstGeom>
        </p:spPr>
        <p:txBody>
          <a:bodyPr wrap="square">
            <a:spAutoFit/>
          </a:bodyPr>
          <a:lstStyle/>
          <a:p>
            <a:pPr lvl="1"/>
            <a:r>
              <a:rPr lang="en-GB" sz="2200" b="1" dirty="0">
                <a:solidFill>
                  <a:srgbClr val="C00000"/>
                </a:solidFill>
                <a:latin typeface="Calibri" panose="020F0502020204030204" pitchFamily="34" charset="0"/>
                <a:hlinkClick r:id="rId3"/>
              </a:rPr>
              <a:t>https://tinyurl.com/RIDataExp</a:t>
            </a:r>
            <a:endParaRPr lang="en-GB" sz="1800" dirty="0">
              <a:solidFill>
                <a:srgbClr val="002060"/>
              </a:solidFill>
              <a:latin typeface="Calibri" panose="020F0502020204030204" pitchFamily="34" charset="0"/>
            </a:endParaRPr>
          </a:p>
        </p:txBody>
      </p:sp>
      <p:pic>
        <p:nvPicPr>
          <p:cNvPr id="7" name="Picture 6">
            <a:extLst>
              <a:ext uri="{FF2B5EF4-FFF2-40B4-BE49-F238E27FC236}">
                <a16:creationId xmlns:a16="http://schemas.microsoft.com/office/drawing/2014/main" id="{82529118-7DEF-4DF0-8B47-486E1E868F1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00428" y="4040372"/>
            <a:ext cx="1293957" cy="1054913"/>
          </a:xfrm>
          <a:prstGeom prst="rect">
            <a:avLst/>
          </a:prstGeom>
        </p:spPr>
      </p:pic>
      <p:sp>
        <p:nvSpPr>
          <p:cNvPr id="5" name="Rectangle 4">
            <a:extLst>
              <a:ext uri="{FF2B5EF4-FFF2-40B4-BE49-F238E27FC236}">
                <a16:creationId xmlns:a16="http://schemas.microsoft.com/office/drawing/2014/main" id="{EA4751C9-9C89-41AF-B8A6-90070C961768}"/>
              </a:ext>
            </a:extLst>
          </p:cNvPr>
          <p:cNvSpPr/>
          <p:nvPr/>
        </p:nvSpPr>
        <p:spPr>
          <a:xfrm>
            <a:off x="4105075" y="1325395"/>
            <a:ext cx="4820156" cy="430887"/>
          </a:xfrm>
          <a:prstGeom prst="rect">
            <a:avLst/>
          </a:prstGeom>
        </p:spPr>
        <p:txBody>
          <a:bodyPr wrap="square">
            <a:spAutoFit/>
          </a:bodyPr>
          <a:lstStyle/>
          <a:p>
            <a:pPr lvl="1"/>
            <a:r>
              <a:rPr lang="en-GB" sz="2200" b="1" dirty="0">
                <a:solidFill>
                  <a:srgbClr val="C00000"/>
                </a:solidFill>
                <a:latin typeface="Calibri" panose="020F0502020204030204" pitchFamily="34" charset="0"/>
              </a:rPr>
              <a:t>Make sure you are looking at Dataset 2</a:t>
            </a:r>
          </a:p>
        </p:txBody>
      </p:sp>
      <p:grpSp>
        <p:nvGrpSpPr>
          <p:cNvPr id="6" name="Group 5">
            <a:extLst>
              <a:ext uri="{FF2B5EF4-FFF2-40B4-BE49-F238E27FC236}">
                <a16:creationId xmlns:a16="http://schemas.microsoft.com/office/drawing/2014/main" id="{9F31EBBF-121D-4166-A656-302B7052A038}"/>
              </a:ext>
            </a:extLst>
          </p:cNvPr>
          <p:cNvGrpSpPr/>
          <p:nvPr/>
        </p:nvGrpSpPr>
        <p:grpSpPr>
          <a:xfrm>
            <a:off x="1461580" y="1723339"/>
            <a:ext cx="6220837" cy="2808245"/>
            <a:chOff x="1313236" y="1756281"/>
            <a:chExt cx="6220837" cy="2808245"/>
          </a:xfrm>
        </p:grpSpPr>
        <p:pic>
          <p:nvPicPr>
            <p:cNvPr id="3" name="Picture 2">
              <a:extLst>
                <a:ext uri="{FF2B5EF4-FFF2-40B4-BE49-F238E27FC236}">
                  <a16:creationId xmlns:a16="http://schemas.microsoft.com/office/drawing/2014/main" id="{43BE3736-B3AD-4293-8AB2-07910F11524B}"/>
                </a:ext>
              </a:extLst>
            </p:cNvPr>
            <p:cNvPicPr>
              <a:picLocks noChangeAspect="1"/>
            </p:cNvPicPr>
            <p:nvPr/>
          </p:nvPicPr>
          <p:blipFill>
            <a:blip r:embed="rId6"/>
            <a:stretch>
              <a:fillRect/>
            </a:stretch>
          </p:blipFill>
          <p:spPr>
            <a:xfrm>
              <a:off x="1313236" y="1756281"/>
              <a:ext cx="6220837" cy="2808245"/>
            </a:xfrm>
            <a:prstGeom prst="rect">
              <a:avLst/>
            </a:prstGeom>
          </p:spPr>
        </p:pic>
        <p:sp>
          <p:nvSpPr>
            <p:cNvPr id="11" name="Rectangle 10">
              <a:extLst>
                <a:ext uri="{FF2B5EF4-FFF2-40B4-BE49-F238E27FC236}">
                  <a16:creationId xmlns:a16="http://schemas.microsoft.com/office/drawing/2014/main" id="{F36EB9B6-4675-4F10-8A48-3821ACF6AA4A}"/>
                </a:ext>
              </a:extLst>
            </p:cNvPr>
            <p:cNvSpPr/>
            <p:nvPr/>
          </p:nvSpPr>
          <p:spPr>
            <a:xfrm>
              <a:off x="1678022" y="1756281"/>
              <a:ext cx="369653" cy="132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grpSp>
      <p:sp>
        <p:nvSpPr>
          <p:cNvPr id="12" name="TextBox 11">
            <a:extLst>
              <a:ext uri="{FF2B5EF4-FFF2-40B4-BE49-F238E27FC236}">
                <a16:creationId xmlns:a16="http://schemas.microsoft.com/office/drawing/2014/main" id="{7628F037-FFF2-401C-A8CE-3CC6591768E4}"/>
              </a:ext>
            </a:extLst>
          </p:cNvPr>
          <p:cNvSpPr txBox="1"/>
          <p:nvPr/>
        </p:nvSpPr>
        <p:spPr>
          <a:xfrm>
            <a:off x="2002233" y="4498639"/>
            <a:ext cx="5139548" cy="707886"/>
          </a:xfrm>
          <a:prstGeom prst="rect">
            <a:avLst/>
          </a:prstGeom>
          <a:noFill/>
        </p:spPr>
        <p:txBody>
          <a:bodyPr wrap="none" rtlCol="0">
            <a:spAutoFit/>
          </a:bodyPr>
          <a:lstStyle/>
          <a:p>
            <a:pPr algn="ctr"/>
            <a:r>
              <a:rPr lang="en-GB" sz="2000" b="1" dirty="0">
                <a:solidFill>
                  <a:srgbClr val="00AEEF"/>
                </a:solidFill>
                <a:latin typeface="Calibri" panose="020F0502020204030204" pitchFamily="34" charset="0"/>
              </a:rPr>
              <a:t>Create a plot to best represent dataset 2</a:t>
            </a:r>
          </a:p>
          <a:p>
            <a:pPr algn="ctr"/>
            <a:r>
              <a:rPr lang="en-GB" sz="2000" b="1" dirty="0">
                <a:solidFill>
                  <a:srgbClr val="00AEEF"/>
                </a:solidFill>
                <a:latin typeface="Calibri" panose="020F0502020204030204" pitchFamily="34" charset="0"/>
              </a:rPr>
              <a:t>Think about experimental design and statistics</a:t>
            </a:r>
          </a:p>
        </p:txBody>
      </p:sp>
    </p:spTree>
    <p:extLst>
      <p:ext uri="{BB962C8B-B14F-4D97-AF65-F5344CB8AC3E}">
        <p14:creationId xmlns:p14="http://schemas.microsoft.com/office/powerpoint/2010/main" val="397064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3F9215-739D-4618-AC9E-CC19DED8CB48}"/>
              </a:ext>
            </a:extLst>
          </p:cNvPr>
          <p:cNvPicPr>
            <a:picLocks noChangeAspect="1"/>
          </p:cNvPicPr>
          <p:nvPr/>
        </p:nvPicPr>
        <p:blipFill>
          <a:blip r:embed="rId3"/>
          <a:stretch>
            <a:fillRect/>
          </a:stretch>
        </p:blipFill>
        <p:spPr>
          <a:xfrm>
            <a:off x="1529503" y="1301889"/>
            <a:ext cx="6084992" cy="3227692"/>
          </a:xfrm>
          <a:prstGeom prst="rect">
            <a:avLst/>
          </a:prstGeom>
        </p:spPr>
      </p:pic>
      <p:sp>
        <p:nvSpPr>
          <p:cNvPr id="9" name="Rectangle 8">
            <a:extLst>
              <a:ext uri="{FF2B5EF4-FFF2-40B4-BE49-F238E27FC236}">
                <a16:creationId xmlns:a16="http://schemas.microsoft.com/office/drawing/2014/main" id="{E640B3C6-295A-4F27-BFCA-56E49296C846}"/>
              </a:ext>
            </a:extLst>
          </p:cNvPr>
          <p:cNvSpPr/>
          <p:nvPr/>
        </p:nvSpPr>
        <p:spPr>
          <a:xfrm>
            <a:off x="121495" y="37064"/>
            <a:ext cx="8901011" cy="1077218"/>
          </a:xfrm>
          <a:prstGeom prst="rect">
            <a:avLst/>
          </a:prstGeom>
        </p:spPr>
        <p:txBody>
          <a:bodyPr wrap="square">
            <a:spAutoFit/>
          </a:bodyPr>
          <a:lstStyle/>
          <a:p>
            <a:pPr algn="ctr"/>
            <a:r>
              <a:rPr lang="en-GB" sz="3200" b="1" dirty="0">
                <a:solidFill>
                  <a:srgbClr val="0F2D69"/>
                </a:solidFill>
                <a:latin typeface="Calibri" panose="020F0502020204030204" pitchFamily="34" charset="0"/>
                <a:cs typeface="Calibri" panose="020F0502020204030204" pitchFamily="34" charset="0"/>
              </a:rPr>
              <a:t>Representing Dataset 2: </a:t>
            </a:r>
          </a:p>
          <a:p>
            <a:pPr algn="ctr"/>
            <a:r>
              <a:rPr lang="en-GB" sz="3200" b="1" u="sng" dirty="0">
                <a:solidFill>
                  <a:srgbClr val="093C92"/>
                </a:solidFill>
                <a:latin typeface="Calibri" panose="020F0502020204030204" pitchFamily="34" charset="0"/>
              </a:rPr>
              <a:t>Create</a:t>
            </a:r>
            <a:r>
              <a:rPr lang="en-GB" sz="3200" dirty="0">
                <a:solidFill>
                  <a:srgbClr val="093C92"/>
                </a:solidFill>
                <a:latin typeface="Calibri" panose="020F0502020204030204" pitchFamily="34" charset="0"/>
              </a:rPr>
              <a:t> the </a:t>
            </a:r>
            <a:r>
              <a:rPr lang="en-GB" sz="3200" b="1" dirty="0">
                <a:solidFill>
                  <a:srgbClr val="093C92"/>
                </a:solidFill>
                <a:latin typeface="Calibri" panose="020F0502020204030204" pitchFamily="34" charset="0"/>
              </a:rPr>
              <a:t>most informative graph</a:t>
            </a:r>
            <a:r>
              <a:rPr lang="en-GB" sz="3200" b="1" dirty="0">
                <a:solidFill>
                  <a:srgbClr val="093C92"/>
                </a:solidFill>
                <a:latin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A1E7C54B-12C6-491E-BD8A-9A4C72A78159}"/>
              </a:ext>
            </a:extLst>
          </p:cNvPr>
          <p:cNvSpPr txBox="1"/>
          <p:nvPr/>
        </p:nvSpPr>
        <p:spPr>
          <a:xfrm>
            <a:off x="2305996" y="4490669"/>
            <a:ext cx="4532010" cy="707886"/>
          </a:xfrm>
          <a:prstGeom prst="rect">
            <a:avLst/>
          </a:prstGeom>
          <a:noFill/>
        </p:spPr>
        <p:txBody>
          <a:bodyPr wrap="none" rtlCol="0">
            <a:spAutoFit/>
          </a:bodyPr>
          <a:lstStyle/>
          <a:p>
            <a:pPr algn="ctr"/>
            <a:r>
              <a:rPr lang="en-GB" sz="2000" b="1" dirty="0">
                <a:solidFill>
                  <a:srgbClr val="00AEEF"/>
                </a:solidFill>
                <a:latin typeface="Calibri" panose="020F0502020204030204" pitchFamily="34" charset="0"/>
              </a:rPr>
              <a:t>Which plots did we choose and why?</a:t>
            </a:r>
          </a:p>
          <a:p>
            <a:pPr algn="ctr"/>
            <a:r>
              <a:rPr lang="en-GB" sz="2000" b="1" dirty="0">
                <a:solidFill>
                  <a:srgbClr val="00AEEF"/>
                </a:solidFill>
                <a:latin typeface="Calibri" panose="020F0502020204030204" pitchFamily="34" charset="0"/>
              </a:rPr>
              <a:t>What do you think about the stats now?</a:t>
            </a:r>
          </a:p>
        </p:txBody>
      </p:sp>
      <p:pic>
        <p:nvPicPr>
          <p:cNvPr id="15" name="Picture 14">
            <a:extLst>
              <a:ext uri="{FF2B5EF4-FFF2-40B4-BE49-F238E27FC236}">
                <a16:creationId xmlns:a16="http://schemas.microsoft.com/office/drawing/2014/main" id="{15106BDD-87C6-42C5-AE26-67A070A5D8E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20769" y="4339517"/>
            <a:ext cx="1030154" cy="839845"/>
          </a:xfrm>
          <a:prstGeom prst="rect">
            <a:avLst/>
          </a:prstGeom>
        </p:spPr>
      </p:pic>
    </p:spTree>
    <p:extLst>
      <p:ext uri="{BB962C8B-B14F-4D97-AF65-F5344CB8AC3E}">
        <p14:creationId xmlns:p14="http://schemas.microsoft.com/office/powerpoint/2010/main" val="850532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141668" y="213665"/>
            <a:ext cx="8901011" cy="584775"/>
          </a:xfrm>
          <a:prstGeom prst="rect">
            <a:avLst/>
          </a:prstGeom>
        </p:spPr>
        <p:txBody>
          <a:bodyPr wrap="square">
            <a:spAutoFit/>
          </a:bodyPr>
          <a:lstStyle/>
          <a:p>
            <a:pPr algn="ctr"/>
            <a:r>
              <a:rPr lang="en-GB" sz="3200" b="1" dirty="0">
                <a:solidFill>
                  <a:schemeClr val="accent1">
                    <a:lumMod val="50000"/>
                  </a:schemeClr>
                </a:solidFill>
                <a:latin typeface="Calibri" panose="020F0502020204030204" pitchFamily="34" charset="0"/>
                <a:cs typeface="Calibri" panose="020F0502020204030204" pitchFamily="34" charset="0"/>
              </a:rPr>
              <a:t>An Aside to Help with Better Figure Design…</a:t>
            </a:r>
          </a:p>
        </p:txBody>
      </p:sp>
      <p:grpSp>
        <p:nvGrpSpPr>
          <p:cNvPr id="3" name="Group 2">
            <a:extLst>
              <a:ext uri="{FF2B5EF4-FFF2-40B4-BE49-F238E27FC236}">
                <a16:creationId xmlns:a16="http://schemas.microsoft.com/office/drawing/2014/main" id="{86B8EFC5-12BD-45CE-BC2F-EA3B4AB81410}"/>
              </a:ext>
            </a:extLst>
          </p:cNvPr>
          <p:cNvGrpSpPr/>
          <p:nvPr/>
        </p:nvGrpSpPr>
        <p:grpSpPr>
          <a:xfrm>
            <a:off x="1172488" y="1301637"/>
            <a:ext cx="2321080" cy="3231653"/>
            <a:chOff x="3280479" y="1499194"/>
            <a:chExt cx="2059839" cy="2883775"/>
          </a:xfrm>
        </p:grpSpPr>
        <p:pic>
          <p:nvPicPr>
            <p:cNvPr id="4" name="Picture 3">
              <a:extLst>
                <a:ext uri="{FF2B5EF4-FFF2-40B4-BE49-F238E27FC236}">
                  <a16:creationId xmlns:a16="http://schemas.microsoft.com/office/drawing/2014/main" id="{5F538ADB-AF52-4A57-9680-A0B504B8C6A5}"/>
                </a:ext>
              </a:extLst>
            </p:cNvPr>
            <p:cNvPicPr>
              <a:picLocks noChangeAspect="1"/>
            </p:cNvPicPr>
            <p:nvPr/>
          </p:nvPicPr>
          <p:blipFill>
            <a:blip r:embed="rId3"/>
            <a:stretch>
              <a:fillRect/>
            </a:stretch>
          </p:blipFill>
          <p:spPr>
            <a:xfrm>
              <a:off x="3280479" y="1499194"/>
              <a:ext cx="2059839" cy="2883775"/>
            </a:xfrm>
            <a:prstGeom prst="rect">
              <a:avLst/>
            </a:prstGeom>
          </p:spPr>
        </p:pic>
        <p:sp>
          <p:nvSpPr>
            <p:cNvPr id="5" name="Rectangle 4">
              <a:extLst>
                <a:ext uri="{FF2B5EF4-FFF2-40B4-BE49-F238E27FC236}">
                  <a16:creationId xmlns:a16="http://schemas.microsoft.com/office/drawing/2014/main" id="{B6D67FE0-B588-4171-9837-A99096EF9AE4}"/>
                </a:ext>
              </a:extLst>
            </p:cNvPr>
            <p:cNvSpPr/>
            <p:nvPr/>
          </p:nvSpPr>
          <p:spPr>
            <a:xfrm>
              <a:off x="3471131" y="2349500"/>
              <a:ext cx="1697769"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7D2ED02B-1415-4119-B95A-331D44827110}"/>
              </a:ext>
            </a:extLst>
          </p:cNvPr>
          <p:cNvSpPr txBox="1"/>
          <p:nvPr/>
        </p:nvSpPr>
        <p:spPr>
          <a:xfrm>
            <a:off x="1445736" y="2416143"/>
            <a:ext cx="1774584" cy="1200329"/>
          </a:xfrm>
          <a:prstGeom prst="rect">
            <a:avLst/>
          </a:prstGeom>
          <a:noFill/>
        </p:spPr>
        <p:txBody>
          <a:bodyPr wrap="square" rtlCol="0">
            <a:spAutoFit/>
          </a:bodyPr>
          <a:lstStyle/>
          <a:p>
            <a:pPr algn="ctr"/>
            <a:r>
              <a:rPr lang="en-GB" sz="2400" b="1" dirty="0">
                <a:solidFill>
                  <a:srgbClr val="093C92"/>
                </a:solidFill>
              </a:rPr>
              <a:t>Scientific Figure Design</a:t>
            </a:r>
          </a:p>
        </p:txBody>
      </p:sp>
      <p:pic>
        <p:nvPicPr>
          <p:cNvPr id="9" name="Picture 8">
            <a:extLst>
              <a:ext uri="{FF2B5EF4-FFF2-40B4-BE49-F238E27FC236}">
                <a16:creationId xmlns:a16="http://schemas.microsoft.com/office/drawing/2014/main" id="{9D67330A-E531-4782-8F7C-C2FF02E99D66}"/>
              </a:ext>
            </a:extLst>
          </p:cNvPr>
          <p:cNvPicPr>
            <a:picLocks noChangeAspect="1"/>
          </p:cNvPicPr>
          <p:nvPr/>
        </p:nvPicPr>
        <p:blipFill>
          <a:blip r:embed="rId4"/>
          <a:stretch>
            <a:fillRect/>
          </a:stretch>
        </p:blipFill>
        <p:spPr>
          <a:xfrm>
            <a:off x="5624624" y="1222447"/>
            <a:ext cx="2514630" cy="3231653"/>
          </a:xfrm>
          <a:prstGeom prst="rect">
            <a:avLst/>
          </a:prstGeom>
        </p:spPr>
      </p:pic>
      <p:pic>
        <p:nvPicPr>
          <p:cNvPr id="7" name="Picture 6">
            <a:extLst>
              <a:ext uri="{FF2B5EF4-FFF2-40B4-BE49-F238E27FC236}">
                <a16:creationId xmlns:a16="http://schemas.microsoft.com/office/drawing/2014/main" id="{1687A9F6-1221-4F77-99A6-071857E00AC8}"/>
              </a:ext>
            </a:extLst>
          </p:cNvPr>
          <p:cNvPicPr>
            <a:picLocks noChangeAspect="1"/>
          </p:cNvPicPr>
          <p:nvPr/>
        </p:nvPicPr>
        <p:blipFill>
          <a:blip r:embed="rId5"/>
          <a:stretch>
            <a:fillRect/>
          </a:stretch>
        </p:blipFill>
        <p:spPr>
          <a:xfrm>
            <a:off x="3851001" y="2130179"/>
            <a:ext cx="1416190" cy="1416190"/>
          </a:xfrm>
          <a:prstGeom prst="rect">
            <a:avLst/>
          </a:prstGeom>
        </p:spPr>
      </p:pic>
    </p:spTree>
    <p:extLst>
      <p:ext uri="{BB962C8B-B14F-4D97-AF65-F5344CB8AC3E}">
        <p14:creationId xmlns:p14="http://schemas.microsoft.com/office/powerpoint/2010/main" val="596252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4"/>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1261644" y="1971586"/>
            <a:ext cx="6620723" cy="1200329"/>
          </a:xfrm>
          <a:prstGeom prst="rect">
            <a:avLst/>
          </a:prstGeom>
          <a:noFill/>
        </p:spPr>
        <p:txBody>
          <a:bodyPr wrap="none" rtlCol="0">
            <a:spAutoFit/>
          </a:bodyPr>
          <a:lstStyle/>
          <a:p>
            <a:pPr algn="ctr"/>
            <a:r>
              <a:rPr lang="en-US" sz="4000" b="1" dirty="0">
                <a:solidFill>
                  <a:srgbClr val="002060"/>
                </a:solidFill>
                <a:latin typeface="Calibri" panose="020F0502020204030204" pitchFamily="34" charset="0"/>
                <a:cs typeface="Calibri" panose="020F0502020204030204" pitchFamily="34" charset="0"/>
              </a:rPr>
              <a:t>Data exploration</a:t>
            </a:r>
          </a:p>
          <a:p>
            <a:pPr algn="ctr"/>
            <a:r>
              <a:rPr lang="en-US" sz="3200" b="1" dirty="0">
                <a:solidFill>
                  <a:srgbClr val="0070C0"/>
                </a:solidFill>
                <a:latin typeface="Calibri" panose="020F0502020204030204" pitchFamily="34" charset="0"/>
                <a:cs typeface="Calibri" panose="020F0502020204030204" pitchFamily="34" charset="0"/>
              </a:rPr>
              <a:t>What can go wrong if we don’t do it?!</a:t>
            </a:r>
          </a:p>
        </p:txBody>
      </p:sp>
    </p:spTree>
    <p:extLst>
      <p:ext uri="{BB962C8B-B14F-4D97-AF65-F5344CB8AC3E}">
        <p14:creationId xmlns:p14="http://schemas.microsoft.com/office/powerpoint/2010/main" val="2668405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35;p26">
            <a:extLst>
              <a:ext uri="{FF2B5EF4-FFF2-40B4-BE49-F238E27FC236}">
                <a16:creationId xmlns:a16="http://schemas.microsoft.com/office/drawing/2014/main" id="{C916165D-106F-054A-86F4-BC611EA1B1EE}"/>
              </a:ext>
            </a:extLst>
          </p:cNvPr>
          <p:cNvSpPr txBox="1">
            <a:spLocks/>
          </p:cNvSpPr>
          <p:nvPr/>
        </p:nvSpPr>
        <p:spPr>
          <a:xfrm>
            <a:off x="263596" y="85595"/>
            <a:ext cx="8520600" cy="7968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p:txBody>
      </p:sp>
      <p:sp>
        <p:nvSpPr>
          <p:cNvPr id="8" name="TextBox 7">
            <a:extLst>
              <a:ext uri="{FF2B5EF4-FFF2-40B4-BE49-F238E27FC236}">
                <a16:creationId xmlns:a16="http://schemas.microsoft.com/office/drawing/2014/main" id="{CD5DEC60-06D3-47B5-BEF7-08E45EF99672}"/>
              </a:ext>
            </a:extLst>
          </p:cNvPr>
          <p:cNvSpPr txBox="1"/>
          <p:nvPr/>
        </p:nvSpPr>
        <p:spPr>
          <a:xfrm>
            <a:off x="3448370" y="972255"/>
            <a:ext cx="5695630" cy="3785652"/>
          </a:xfrm>
          <a:prstGeom prst="rect">
            <a:avLst/>
          </a:prstGeom>
          <a:noFill/>
        </p:spPr>
        <p:txBody>
          <a:bodyPr wrap="square" rtlCol="0">
            <a:spAutoFit/>
          </a:bodyPr>
          <a:lstStyle/>
          <a:p>
            <a:pPr marL="285750" indent="-285750">
              <a:buFont typeface="Arial" panose="020B0604020202020204" pitchFamily="34" charset="0"/>
              <a:buChar char="•"/>
            </a:pPr>
            <a:r>
              <a:rPr lang="en-GB" sz="2000" b="1" dirty="0">
                <a:solidFill>
                  <a:srgbClr val="002060"/>
                </a:solidFill>
                <a:latin typeface="Calibri" panose="020F0502020204030204" pitchFamily="34" charset="0"/>
                <a:cs typeface="Calibri" panose="020F0502020204030204" pitchFamily="34" charset="0"/>
              </a:rPr>
              <a:t>2016</a:t>
            </a:r>
            <a:r>
              <a:rPr lang="en-GB" sz="2000" dirty="0">
                <a:solidFill>
                  <a:srgbClr val="002060"/>
                </a:solidFill>
                <a:latin typeface="Calibri" panose="020F0502020204030204" pitchFamily="34" charset="0"/>
                <a:cs typeface="Calibri" panose="020F0502020204030204" pitchFamily="34" charset="0"/>
              </a:rPr>
              <a:t>: UK declared measles free</a:t>
            </a:r>
          </a:p>
          <a:p>
            <a:r>
              <a:rPr lang="en-GB" sz="2000" dirty="0">
                <a:solidFill>
                  <a:srgbClr val="002060"/>
                </a:solidFill>
                <a:latin typeface="Calibri" panose="020F0502020204030204" pitchFamily="34" charset="0"/>
                <a:cs typeface="Calibri" panose="020F0502020204030204" pitchFamily="34" charset="0"/>
              </a:rPr>
              <a:t>	Now lost this status</a:t>
            </a:r>
          </a:p>
          <a:p>
            <a:pPr marL="285750" indent="-285750">
              <a:buFont typeface="Arial" panose="020B0604020202020204" pitchFamily="34" charset="0"/>
              <a:buChar char="•"/>
            </a:pPr>
            <a:endParaRPr lang="en-GB" sz="2000" b="1" dirty="0">
              <a:solidFill>
                <a:srgbClr val="0070C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Increases in number of measles cases</a:t>
            </a:r>
          </a:p>
          <a:p>
            <a:pPr marL="285750" indent="-285750">
              <a:buFont typeface="Arial" panose="020B0604020202020204" pitchFamily="34" charset="0"/>
              <a:buChar char="•"/>
            </a:pPr>
            <a:r>
              <a:rPr lang="en-GB" sz="2000" b="1" dirty="0">
                <a:solidFill>
                  <a:srgbClr val="0070C0"/>
                </a:solidFill>
                <a:latin typeface="Calibri" panose="020F0502020204030204" pitchFamily="34" charset="0"/>
                <a:cs typeface="Calibri" panose="020F0502020204030204" pitchFamily="34" charset="0"/>
              </a:rPr>
              <a:t>2022-23</a:t>
            </a:r>
            <a:r>
              <a:rPr lang="en-GB" sz="2000" dirty="0">
                <a:latin typeface="Calibri" panose="020F0502020204030204" pitchFamily="34" charset="0"/>
                <a:cs typeface="Calibri" panose="020F0502020204030204" pitchFamily="34" charset="0"/>
              </a:rPr>
              <a:t>: </a:t>
            </a:r>
            <a:r>
              <a:rPr lang="en-GB" sz="2000" b="1" dirty="0">
                <a:solidFill>
                  <a:srgbClr val="00B050"/>
                </a:solidFill>
                <a:latin typeface="Calibri" panose="020F0502020204030204" pitchFamily="34" charset="0"/>
                <a:cs typeface="Calibri" panose="020F0502020204030204" pitchFamily="34" charset="0"/>
              </a:rPr>
              <a:t>: 84% children in England </a:t>
            </a:r>
          </a:p>
          <a:p>
            <a:pPr marL="285750" lvl="2" indent="-285750">
              <a:buFont typeface="Arial" panose="020B0604020202020204" pitchFamily="34" charset="0"/>
              <a:buChar char="•"/>
            </a:pPr>
            <a:r>
              <a:rPr lang="en-GB" sz="2000" b="1" dirty="0">
                <a:solidFill>
                  <a:srgbClr val="FF0000"/>
                </a:solidFill>
                <a:latin typeface="Calibri" panose="020F0502020204030204" pitchFamily="34" charset="0"/>
                <a:cs typeface="Calibri" panose="020F0502020204030204" pitchFamily="34" charset="0"/>
              </a:rPr>
              <a:t>(74% in London, vs 90% South West)</a:t>
            </a:r>
            <a:endParaRPr lang="en-GB" sz="2000" dirty="0">
              <a:solidFill>
                <a:srgbClr val="FF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Need vaccination rate of </a:t>
            </a:r>
            <a:r>
              <a:rPr lang="en-GB" sz="2000" b="1" dirty="0">
                <a:solidFill>
                  <a:srgbClr val="002060"/>
                </a:solidFill>
                <a:latin typeface="Calibri" panose="020F0502020204030204" pitchFamily="34" charset="0"/>
                <a:cs typeface="Calibri" panose="020F0502020204030204" pitchFamily="34" charset="0"/>
              </a:rPr>
              <a:t>95%</a:t>
            </a:r>
          </a:p>
          <a:p>
            <a:pPr marL="285750" indent="-285750">
              <a:buFont typeface="Arial" panose="020B0604020202020204" pitchFamily="34" charset="0"/>
              <a:buChar char="•"/>
            </a:pPr>
            <a:r>
              <a:rPr lang="en-GB" sz="2000" b="1" dirty="0">
                <a:solidFill>
                  <a:srgbClr val="0070C0"/>
                </a:solidFill>
                <a:latin typeface="Calibri" panose="020F0502020204030204" pitchFamily="34" charset="0"/>
                <a:cs typeface="Calibri" panose="020F0502020204030204" pitchFamily="34" charset="0"/>
              </a:rPr>
              <a:t>Current decline due to:</a:t>
            </a:r>
          </a:p>
          <a:p>
            <a:pPr lvl="6"/>
            <a:r>
              <a:rPr lang="en-GB" sz="2000" b="1" dirty="0">
                <a:solidFill>
                  <a:srgbClr val="0070C0"/>
                </a:solidFill>
                <a:latin typeface="Calibri" panose="020F0502020204030204" pitchFamily="34" charset="0"/>
                <a:cs typeface="Calibri" panose="020F0502020204030204" pitchFamily="34" charset="0"/>
              </a:rPr>
              <a:t>	</a:t>
            </a:r>
            <a:r>
              <a:rPr lang="en-GB" sz="2000" dirty="0">
                <a:solidFill>
                  <a:srgbClr val="0070C0"/>
                </a:solidFill>
                <a:latin typeface="Calibri" panose="020F0502020204030204" pitchFamily="34" charset="0"/>
                <a:cs typeface="Calibri" panose="020F0502020204030204" pitchFamily="34" charset="0"/>
              </a:rPr>
              <a:t>Vaccine misinformation</a:t>
            </a:r>
          </a:p>
          <a:p>
            <a:pPr lvl="6"/>
            <a:r>
              <a:rPr lang="en-GB" sz="2000" dirty="0">
                <a:solidFill>
                  <a:srgbClr val="0070C0"/>
                </a:solidFill>
                <a:latin typeface="Calibri" panose="020F0502020204030204" pitchFamily="34" charset="0"/>
                <a:cs typeface="Calibri" panose="020F0502020204030204" pitchFamily="34" charset="0"/>
              </a:rPr>
              <a:t>	Not serious?</a:t>
            </a:r>
          </a:p>
          <a:p>
            <a:pPr lvl="6"/>
            <a:r>
              <a:rPr lang="en-GB" sz="2000" dirty="0">
                <a:solidFill>
                  <a:srgbClr val="0070C0"/>
                </a:solidFill>
                <a:latin typeface="Calibri" panose="020F0502020204030204" pitchFamily="34" charset="0"/>
                <a:cs typeface="Calibri" panose="020F0502020204030204" pitchFamily="34" charset="0"/>
              </a:rPr>
              <a:t>	Difficulty accessing appointments</a:t>
            </a:r>
          </a:p>
          <a:p>
            <a:pPr lvl="6"/>
            <a:r>
              <a:rPr lang="en-GB" sz="2000" dirty="0">
                <a:solidFill>
                  <a:srgbClr val="0070C0"/>
                </a:solidFill>
                <a:latin typeface="Calibri" panose="020F0502020204030204" pitchFamily="34" charset="0"/>
                <a:cs typeface="Calibri" panose="020F0502020204030204" pitchFamily="34" charset="0"/>
              </a:rPr>
              <a:t>	Impact of covid pandemic</a:t>
            </a:r>
            <a:endParaRPr lang="en-GB" sz="2000" dirty="0">
              <a:latin typeface="Calibri" panose="020F0502020204030204" pitchFamily="34" charset="0"/>
              <a:cs typeface="Calibri" panose="020F0502020204030204" pitchFamily="34" charset="0"/>
            </a:endParaRPr>
          </a:p>
        </p:txBody>
      </p:sp>
      <p:pic>
        <p:nvPicPr>
          <p:cNvPr id="7" name="Picture 6" descr="A blue and white logo&#10;&#10;Description automatically generated">
            <a:extLst>
              <a:ext uri="{FF2B5EF4-FFF2-40B4-BE49-F238E27FC236}">
                <a16:creationId xmlns:a16="http://schemas.microsoft.com/office/drawing/2014/main" id="{9F5298FC-7D22-FCB0-F479-B94770D9B96C}"/>
              </a:ext>
            </a:extLst>
          </p:cNvPr>
          <p:cNvPicPr>
            <a:picLocks noChangeAspect="1"/>
          </p:cNvPicPr>
          <p:nvPr/>
        </p:nvPicPr>
        <p:blipFill>
          <a:blip r:embed="rId3"/>
          <a:stretch>
            <a:fillRect/>
          </a:stretch>
        </p:blipFill>
        <p:spPr>
          <a:xfrm>
            <a:off x="0" y="972255"/>
            <a:ext cx="3147934" cy="1276717"/>
          </a:xfrm>
          <a:prstGeom prst="rect">
            <a:avLst/>
          </a:prstGeom>
        </p:spPr>
      </p:pic>
      <p:pic>
        <p:nvPicPr>
          <p:cNvPr id="13" name="Picture 12" descr="A close-up of a vial&#10;&#10;Description automatically generated">
            <a:extLst>
              <a:ext uri="{FF2B5EF4-FFF2-40B4-BE49-F238E27FC236}">
                <a16:creationId xmlns:a16="http://schemas.microsoft.com/office/drawing/2014/main" id="{C0E9EB75-0E40-F385-7773-425E8D05270B}"/>
              </a:ext>
            </a:extLst>
          </p:cNvPr>
          <p:cNvPicPr>
            <a:picLocks noChangeAspect="1"/>
          </p:cNvPicPr>
          <p:nvPr/>
        </p:nvPicPr>
        <p:blipFill>
          <a:blip r:embed="rId4"/>
          <a:stretch>
            <a:fillRect/>
          </a:stretch>
        </p:blipFill>
        <p:spPr>
          <a:xfrm>
            <a:off x="0" y="2285766"/>
            <a:ext cx="3147934" cy="2857734"/>
          </a:xfrm>
          <a:prstGeom prst="rect">
            <a:avLst/>
          </a:prstGeom>
        </p:spPr>
      </p:pic>
    </p:spTree>
    <p:extLst>
      <p:ext uri="{BB962C8B-B14F-4D97-AF65-F5344CB8AC3E}">
        <p14:creationId xmlns:p14="http://schemas.microsoft.com/office/powerpoint/2010/main" val="307560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3B9D-4CE6-4B01-BC1B-FA92E7305793}"/>
              </a:ext>
            </a:extLst>
          </p:cNvPr>
          <p:cNvSpPr>
            <a:spLocks noGrp="1"/>
          </p:cNvSpPr>
          <p:nvPr>
            <p:ph type="title"/>
          </p:nvPr>
        </p:nvSpPr>
        <p:spPr>
          <a:xfrm>
            <a:off x="1644462" y="4187700"/>
            <a:ext cx="7131111" cy="572700"/>
          </a:xfrm>
        </p:spPr>
        <p:txBody>
          <a:bodyPr>
            <a:normAutofit fontScale="90000"/>
          </a:bodyPr>
          <a:lstStyle/>
          <a:p>
            <a:r>
              <a:rPr lang="en-GB" b="1" dirty="0">
                <a:solidFill>
                  <a:srgbClr val="093C92"/>
                </a:solidFill>
                <a:latin typeface="Calibri" panose="020F0502020204030204" pitchFamily="34" charset="0"/>
                <a:cs typeface="Calibri" panose="020F0502020204030204" pitchFamily="34" charset="0"/>
              </a:rPr>
              <a:t>Risk missing the actual story the data is telling…</a:t>
            </a:r>
            <a:endParaRPr lang="en-GB" dirty="0"/>
          </a:p>
        </p:txBody>
      </p:sp>
      <p:sp>
        <p:nvSpPr>
          <p:cNvPr id="11" name="TextBox 10">
            <a:extLst>
              <a:ext uri="{FF2B5EF4-FFF2-40B4-BE49-F238E27FC236}">
                <a16:creationId xmlns:a16="http://schemas.microsoft.com/office/drawing/2014/main" id="{4F610C0D-2813-44B5-A4BF-439FA5DB61C5}"/>
              </a:ext>
            </a:extLst>
          </p:cNvPr>
          <p:cNvSpPr txBox="1"/>
          <p:nvPr/>
        </p:nvSpPr>
        <p:spPr>
          <a:xfrm>
            <a:off x="2024313" y="-21867"/>
            <a:ext cx="5445723" cy="1200329"/>
          </a:xfrm>
          <a:prstGeom prst="rect">
            <a:avLst/>
          </a:prstGeom>
          <a:noFill/>
        </p:spPr>
        <p:txBody>
          <a:bodyPr wrap="none" rtlCol="0">
            <a:spAutoFit/>
          </a:bodyPr>
          <a:lstStyle/>
          <a:p>
            <a:pPr algn="ctr"/>
            <a:r>
              <a:rPr lang="en-US" sz="4000" b="1" dirty="0">
                <a:solidFill>
                  <a:srgbClr val="002060"/>
                </a:solidFill>
                <a:latin typeface="Calibri" panose="020F0502020204030204" pitchFamily="34" charset="0"/>
                <a:cs typeface="Calibri" panose="020F0502020204030204" pitchFamily="34" charset="0"/>
              </a:rPr>
              <a:t>Data exploration</a:t>
            </a:r>
          </a:p>
          <a:p>
            <a:pPr algn="ctr"/>
            <a:r>
              <a:rPr lang="en-US" sz="3200" b="1" dirty="0">
                <a:solidFill>
                  <a:srgbClr val="0070C0"/>
                </a:solidFill>
                <a:latin typeface="Calibri" panose="020F0502020204030204" pitchFamily="34" charset="0"/>
                <a:cs typeface="Calibri" panose="020F0502020204030204" pitchFamily="34" charset="0"/>
              </a:rPr>
              <a:t>Less Exploring more Assuming!</a:t>
            </a:r>
          </a:p>
        </p:txBody>
      </p:sp>
      <p:sp>
        <p:nvSpPr>
          <p:cNvPr id="3" name="Rectangle 2">
            <a:extLst>
              <a:ext uri="{FF2B5EF4-FFF2-40B4-BE49-F238E27FC236}">
                <a16:creationId xmlns:a16="http://schemas.microsoft.com/office/drawing/2014/main" id="{F2014161-6D2B-4794-B46C-7657992E27F2}"/>
              </a:ext>
            </a:extLst>
          </p:cNvPr>
          <p:cNvSpPr/>
          <p:nvPr/>
        </p:nvSpPr>
        <p:spPr>
          <a:xfrm>
            <a:off x="4747174" y="4904468"/>
            <a:ext cx="4659488" cy="261610"/>
          </a:xfrm>
          <a:prstGeom prst="rect">
            <a:avLst/>
          </a:prstGeom>
        </p:spPr>
        <p:txBody>
          <a:bodyPr wrap="square">
            <a:spAutoFit/>
          </a:bodyPr>
          <a:lstStyle/>
          <a:p>
            <a:r>
              <a:rPr lang="en-GB" sz="1050" dirty="0"/>
              <a:t>Image from https://link.springer.com/article/10.1007/s00246-017-1742-2</a:t>
            </a:r>
          </a:p>
        </p:txBody>
      </p:sp>
      <p:pic>
        <p:nvPicPr>
          <p:cNvPr id="6" name="Picture 5">
            <a:extLst>
              <a:ext uri="{FF2B5EF4-FFF2-40B4-BE49-F238E27FC236}">
                <a16:creationId xmlns:a16="http://schemas.microsoft.com/office/drawing/2014/main" id="{A9F23E5A-4C13-4173-AA46-AFF7D0AA75BD}"/>
              </a:ext>
            </a:extLst>
          </p:cNvPr>
          <p:cNvPicPr>
            <a:picLocks noChangeAspect="1"/>
          </p:cNvPicPr>
          <p:nvPr/>
        </p:nvPicPr>
        <p:blipFill>
          <a:blip r:embed="rId3"/>
          <a:stretch>
            <a:fillRect/>
          </a:stretch>
        </p:blipFill>
        <p:spPr>
          <a:xfrm>
            <a:off x="2699299" y="1178462"/>
            <a:ext cx="4095750" cy="3009238"/>
          </a:xfrm>
          <a:prstGeom prst="rect">
            <a:avLst/>
          </a:prstGeom>
        </p:spPr>
      </p:pic>
    </p:spTree>
    <p:extLst>
      <p:ext uri="{BB962C8B-B14F-4D97-AF65-F5344CB8AC3E}">
        <p14:creationId xmlns:p14="http://schemas.microsoft.com/office/powerpoint/2010/main" val="15940494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0FE88-7BE3-430B-9AEE-4CD925D3AF2A}"/>
              </a:ext>
            </a:extLst>
          </p:cNvPr>
          <p:cNvSpPr>
            <a:spLocks noGrp="1"/>
          </p:cNvSpPr>
          <p:nvPr>
            <p:ph type="title"/>
          </p:nvPr>
        </p:nvSpPr>
        <p:spPr>
          <a:xfrm>
            <a:off x="4908884" y="4489157"/>
            <a:ext cx="4235117" cy="572700"/>
          </a:xfrm>
        </p:spPr>
        <p:txBody>
          <a:bodyPr>
            <a:noAutofit/>
          </a:bodyPr>
          <a:lstStyle/>
          <a:p>
            <a:r>
              <a:rPr lang="en-GB" sz="3200" b="1" dirty="0">
                <a:solidFill>
                  <a:srgbClr val="002060"/>
                </a:solidFill>
                <a:latin typeface="Calibri" panose="020F0502020204030204" pitchFamily="34" charset="0"/>
                <a:cs typeface="Calibri" panose="020F0502020204030204" pitchFamily="34" charset="0"/>
              </a:rPr>
              <a:t>…Suspicious Summaries</a:t>
            </a:r>
          </a:p>
        </p:txBody>
      </p:sp>
      <p:pic>
        <p:nvPicPr>
          <p:cNvPr id="6" name="Picture 5">
            <a:extLst>
              <a:ext uri="{FF2B5EF4-FFF2-40B4-BE49-F238E27FC236}">
                <a16:creationId xmlns:a16="http://schemas.microsoft.com/office/drawing/2014/main" id="{719C5BA6-53EF-436A-966E-9B2F3659F558}"/>
              </a:ext>
            </a:extLst>
          </p:cNvPr>
          <p:cNvPicPr>
            <a:picLocks noChangeAspect="1"/>
          </p:cNvPicPr>
          <p:nvPr/>
        </p:nvPicPr>
        <p:blipFill>
          <a:blip r:embed="rId3"/>
          <a:stretch>
            <a:fillRect/>
          </a:stretch>
        </p:blipFill>
        <p:spPr>
          <a:xfrm>
            <a:off x="1987901" y="892451"/>
            <a:ext cx="5021241" cy="3523257"/>
          </a:xfrm>
          <a:prstGeom prst="rect">
            <a:avLst/>
          </a:prstGeom>
        </p:spPr>
      </p:pic>
      <p:sp>
        <p:nvSpPr>
          <p:cNvPr id="5" name="Title 1">
            <a:extLst>
              <a:ext uri="{FF2B5EF4-FFF2-40B4-BE49-F238E27FC236}">
                <a16:creationId xmlns:a16="http://schemas.microsoft.com/office/drawing/2014/main" id="{7EB0FE88-7BE3-430B-9AEE-4CD925D3AF2A}"/>
              </a:ext>
            </a:extLst>
          </p:cNvPr>
          <p:cNvSpPr txBox="1">
            <a:spLocks/>
          </p:cNvSpPr>
          <p:nvPr/>
        </p:nvSpPr>
        <p:spPr>
          <a:xfrm>
            <a:off x="197401" y="0"/>
            <a:ext cx="4301121" cy="8190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4000" b="1" dirty="0">
                <a:solidFill>
                  <a:srgbClr val="093C92"/>
                </a:solidFill>
                <a:latin typeface="Calibri" panose="020F0502020204030204" pitchFamily="34" charset="0"/>
                <a:cs typeface="Calibri" panose="020F0502020204030204" pitchFamily="34" charset="0"/>
              </a:rPr>
              <a:t>Data Exploration…</a:t>
            </a:r>
          </a:p>
        </p:txBody>
      </p:sp>
    </p:spTree>
    <p:extLst>
      <p:ext uri="{BB962C8B-B14F-4D97-AF65-F5344CB8AC3E}">
        <p14:creationId xmlns:p14="http://schemas.microsoft.com/office/powerpoint/2010/main" val="35460693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BA42B4C6-03BE-4457-A748-A796205AEB3A}"/>
              </a:ext>
            </a:extLst>
          </p:cNvPr>
          <p:cNvGraphicFramePr>
            <a:graphicFrameLocks noChangeAspect="1"/>
          </p:cNvGraphicFramePr>
          <p:nvPr/>
        </p:nvGraphicFramePr>
        <p:xfrm>
          <a:off x="2920441" y="2642172"/>
          <a:ext cx="2462213" cy="1998663"/>
        </p:xfrm>
        <a:graphic>
          <a:graphicData uri="http://schemas.openxmlformats.org/presentationml/2006/ole">
            <mc:AlternateContent xmlns:mc="http://schemas.openxmlformats.org/markup-compatibility/2006">
              <mc:Choice xmlns:v="urn:schemas-microsoft-com:vml" Requires="v">
                <p:oleObj name="Prism 9" r:id="rId3" imgW="4922015" imgH="3541302" progId="Prism9.Document">
                  <p:embed/>
                </p:oleObj>
              </mc:Choice>
              <mc:Fallback>
                <p:oleObj name="Prism 9" r:id="rId3" imgW="4922015" imgH="3541302" progId="Prism9.Document">
                  <p:embed/>
                  <p:pic>
                    <p:nvPicPr>
                      <p:cNvPr id="7" name="Object 6">
                        <a:extLst>
                          <a:ext uri="{FF2B5EF4-FFF2-40B4-BE49-F238E27FC236}">
                            <a16:creationId xmlns:a16="http://schemas.microsoft.com/office/drawing/2014/main" id="{BA42B4C6-03BE-4457-A748-A796205AEB3A}"/>
                          </a:ext>
                        </a:extLst>
                      </p:cNvPr>
                      <p:cNvPicPr/>
                      <p:nvPr/>
                    </p:nvPicPr>
                    <p:blipFill>
                      <a:blip r:embed="rId4"/>
                      <a:stretch>
                        <a:fillRect/>
                      </a:stretch>
                    </p:blipFill>
                    <p:spPr>
                      <a:xfrm>
                        <a:off x="2920441" y="2642172"/>
                        <a:ext cx="2462213" cy="1998663"/>
                      </a:xfrm>
                      <a:prstGeom prst="rect">
                        <a:avLst/>
                      </a:prstGeom>
                    </p:spPr>
                  </p:pic>
                </p:oleObj>
              </mc:Fallback>
            </mc:AlternateContent>
          </a:graphicData>
        </a:graphic>
      </p:graphicFrame>
      <p:sp>
        <p:nvSpPr>
          <p:cNvPr id="15" name="Content Placeholder 2">
            <a:extLst>
              <a:ext uri="{FF2B5EF4-FFF2-40B4-BE49-F238E27FC236}">
                <a16:creationId xmlns:a16="http://schemas.microsoft.com/office/drawing/2014/main" id="{D94D011F-5B7E-4B6C-8B95-B18BCEA9A73C}"/>
              </a:ext>
            </a:extLst>
          </p:cNvPr>
          <p:cNvSpPr txBox="1">
            <a:spLocks/>
          </p:cNvSpPr>
          <p:nvPr/>
        </p:nvSpPr>
        <p:spPr>
          <a:xfrm>
            <a:off x="2393315" y="1579452"/>
            <a:ext cx="6670410" cy="62537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7175" indent="-257175" defTabSz="685800">
              <a:buClrTx/>
              <a:defRPr/>
            </a:pPr>
            <a:r>
              <a:rPr lang="en-GB" sz="1600" u="sng" dirty="0">
                <a:solidFill>
                  <a:srgbClr val="002060"/>
                </a:solidFill>
                <a:latin typeface="Calibri" panose="020F0502020204030204"/>
              </a:rPr>
              <a:t>Four experiments</a:t>
            </a:r>
            <a:r>
              <a:rPr lang="en-GB" sz="1600" dirty="0">
                <a:solidFill>
                  <a:srgbClr val="002060"/>
                </a:solidFill>
                <a:latin typeface="Calibri" panose="020F0502020204030204"/>
              </a:rPr>
              <a:t>: Before-After treatment effect on a variable of interest.</a:t>
            </a:r>
          </a:p>
          <a:p>
            <a:pPr marL="257175" indent="-257175" defTabSz="685800">
              <a:buClrTx/>
              <a:defRPr/>
            </a:pPr>
            <a:r>
              <a:rPr lang="en-GB" sz="1600" u="sng" dirty="0">
                <a:solidFill>
                  <a:srgbClr val="002060"/>
                </a:solidFill>
                <a:latin typeface="Calibri" panose="020F0502020204030204"/>
              </a:rPr>
              <a:t>Hypothesis</a:t>
            </a:r>
            <a:r>
              <a:rPr lang="en-GB" sz="1600" dirty="0">
                <a:solidFill>
                  <a:srgbClr val="002060"/>
                </a:solidFill>
                <a:latin typeface="Calibri" panose="020F0502020204030204"/>
              </a:rPr>
              <a:t>: Treatment will decrease the levels of the variable of interest</a:t>
            </a:r>
          </a:p>
        </p:txBody>
      </p:sp>
      <p:pic>
        <p:nvPicPr>
          <p:cNvPr id="2" name="Picture 1">
            <a:extLst>
              <a:ext uri="{FF2B5EF4-FFF2-40B4-BE49-F238E27FC236}">
                <a16:creationId xmlns:a16="http://schemas.microsoft.com/office/drawing/2014/main" id="{64D63970-BBE9-49C2-ABB5-A3FD1BDD933F}"/>
              </a:ext>
            </a:extLst>
          </p:cNvPr>
          <p:cNvPicPr>
            <a:picLocks noChangeAspect="1"/>
          </p:cNvPicPr>
          <p:nvPr/>
        </p:nvPicPr>
        <p:blipFill>
          <a:blip r:embed="rId5"/>
          <a:stretch>
            <a:fillRect/>
          </a:stretch>
        </p:blipFill>
        <p:spPr>
          <a:xfrm>
            <a:off x="5779055" y="2571750"/>
            <a:ext cx="2736711" cy="2123726"/>
          </a:xfrm>
          <a:prstGeom prst="rect">
            <a:avLst/>
          </a:prstGeom>
        </p:spPr>
      </p:pic>
      <p:sp>
        <p:nvSpPr>
          <p:cNvPr id="11" name="TextBox 10">
            <a:extLst>
              <a:ext uri="{FF2B5EF4-FFF2-40B4-BE49-F238E27FC236}">
                <a16:creationId xmlns:a16="http://schemas.microsoft.com/office/drawing/2014/main" id="{4F46CE8D-843E-405F-B3D2-B3E88EDD1D6A}"/>
              </a:ext>
            </a:extLst>
          </p:cNvPr>
          <p:cNvSpPr txBox="1"/>
          <p:nvPr/>
        </p:nvSpPr>
        <p:spPr>
          <a:xfrm>
            <a:off x="4468782" y="343641"/>
            <a:ext cx="1827744" cy="553998"/>
          </a:xfrm>
          <a:prstGeom prst="rect">
            <a:avLst/>
          </a:prstGeom>
          <a:noFill/>
        </p:spPr>
        <p:txBody>
          <a:bodyPr wrap="none" rtlCol="0">
            <a:spAutoFit/>
          </a:bodyPr>
          <a:lstStyle/>
          <a:p>
            <a:r>
              <a:rPr lang="en-GB" sz="3000" b="1" u="sng" dirty="0">
                <a:solidFill>
                  <a:srgbClr val="002060"/>
                </a:solidFill>
                <a:latin typeface="Calibri" panose="020F0502020204030204" pitchFamily="34" charset="0"/>
                <a:ea typeface="Calibri"/>
                <a:cs typeface="Calibri" panose="020F0502020204030204" pitchFamily="34" charset="0"/>
              </a:rPr>
              <a:t>Example 1</a:t>
            </a:r>
          </a:p>
        </p:txBody>
      </p:sp>
      <p:grpSp>
        <p:nvGrpSpPr>
          <p:cNvPr id="17" name="Group 16">
            <a:extLst>
              <a:ext uri="{FF2B5EF4-FFF2-40B4-BE49-F238E27FC236}">
                <a16:creationId xmlns:a16="http://schemas.microsoft.com/office/drawing/2014/main" id="{2D3FC3F0-2320-4D13-8D7C-A19F908B33A1}"/>
              </a:ext>
            </a:extLst>
          </p:cNvPr>
          <p:cNvGrpSpPr/>
          <p:nvPr/>
        </p:nvGrpSpPr>
        <p:grpSpPr>
          <a:xfrm>
            <a:off x="-173682" y="-10432"/>
            <a:ext cx="2824317" cy="5146573"/>
            <a:chOff x="-173682" y="-10432"/>
            <a:chExt cx="2824317" cy="5146573"/>
          </a:xfrm>
        </p:grpSpPr>
        <p:pic>
          <p:nvPicPr>
            <p:cNvPr id="18" name="Picture 17">
              <a:extLst>
                <a:ext uri="{FF2B5EF4-FFF2-40B4-BE49-F238E27FC236}">
                  <a16:creationId xmlns:a16="http://schemas.microsoft.com/office/drawing/2014/main" id="{82A5E2CD-6F81-432D-B0BA-846924AF6530}"/>
                </a:ext>
              </a:extLst>
            </p:cNvPr>
            <p:cNvPicPr>
              <a:picLocks noChangeAspect="1"/>
            </p:cNvPicPr>
            <p:nvPr/>
          </p:nvPicPr>
          <p:blipFill>
            <a:blip r:embed="rId6"/>
            <a:stretch>
              <a:fillRect/>
            </a:stretch>
          </p:blipFill>
          <p:spPr>
            <a:xfrm>
              <a:off x="-173682" y="-10432"/>
              <a:ext cx="2824317" cy="1902573"/>
            </a:xfrm>
            <a:prstGeom prst="rect">
              <a:avLst/>
            </a:prstGeom>
          </p:spPr>
        </p:pic>
        <p:grpSp>
          <p:nvGrpSpPr>
            <p:cNvPr id="19" name="Group 18">
              <a:extLst>
                <a:ext uri="{FF2B5EF4-FFF2-40B4-BE49-F238E27FC236}">
                  <a16:creationId xmlns:a16="http://schemas.microsoft.com/office/drawing/2014/main" id="{6145C9A6-F8FC-4D38-9E47-EE8D538870DC}"/>
                </a:ext>
              </a:extLst>
            </p:cNvPr>
            <p:cNvGrpSpPr/>
            <p:nvPr/>
          </p:nvGrpSpPr>
          <p:grpSpPr>
            <a:xfrm>
              <a:off x="518959" y="1878770"/>
              <a:ext cx="1404200" cy="3257371"/>
              <a:chOff x="333135" y="1886129"/>
              <a:chExt cx="1404200" cy="3257371"/>
            </a:xfrm>
          </p:grpSpPr>
          <p:sp>
            <p:nvSpPr>
              <p:cNvPr id="20" name="Rounded Rectangle 3">
                <a:extLst>
                  <a:ext uri="{FF2B5EF4-FFF2-40B4-BE49-F238E27FC236}">
                    <a16:creationId xmlns:a16="http://schemas.microsoft.com/office/drawing/2014/main" id="{C027D9C7-7159-4153-976F-44D3CD3FF425}"/>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78ED31AC-2FDA-465C-B017-F7C786339DD2}"/>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Tree>
    <p:extLst>
      <p:ext uri="{BB962C8B-B14F-4D97-AF65-F5344CB8AC3E}">
        <p14:creationId xmlns:p14="http://schemas.microsoft.com/office/powerpoint/2010/main" val="260400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5643633" y="2166449"/>
          <a:ext cx="3205772" cy="2169821"/>
        </p:xfrm>
        <a:graphic>
          <a:graphicData uri="http://schemas.openxmlformats.org/presentationml/2006/ole">
            <mc:AlternateContent xmlns:mc="http://schemas.openxmlformats.org/markup-compatibility/2006">
              <mc:Choice xmlns:v="urn:schemas-microsoft-com:vml" Requires="v">
                <p:oleObj name="Prism 6" r:id="rId3" imgW="3585871" imgH="2427078" progId="Prism6.Document">
                  <p:embed/>
                </p:oleObj>
              </mc:Choice>
              <mc:Fallback>
                <p:oleObj name="Prism 6" r:id="rId3" imgW="3585871" imgH="2427078" progId="Prism6.Document">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633" y="2166449"/>
                        <a:ext cx="3205772" cy="2169821"/>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nvGraphicFramePr>
        <p:xfrm>
          <a:off x="2109498" y="2017235"/>
          <a:ext cx="3456384" cy="2373345"/>
        </p:xfrm>
        <a:graphic>
          <a:graphicData uri="http://schemas.openxmlformats.org/presentationml/2006/ole">
            <mc:AlternateContent xmlns:mc="http://schemas.openxmlformats.org/markup-compatibility/2006">
              <mc:Choice xmlns:v="urn:schemas-microsoft-com:vml" Requires="v">
                <p:oleObj name="Prism 6" r:id="rId5" imgW="3585871" imgH="2427078" progId="Prism6.Document">
                  <p:embed/>
                </p:oleObj>
              </mc:Choice>
              <mc:Fallback>
                <p:oleObj name="Prism 6" r:id="rId5" imgW="3585871" imgH="2427078" progId="Prism6.Document">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9498" y="2017235"/>
                        <a:ext cx="3456384" cy="2373345"/>
                      </a:xfrm>
                      <a:prstGeom prst="rect">
                        <a:avLst/>
                      </a:prstGeom>
                      <a:noFill/>
                      <a:ln>
                        <a:noFill/>
                      </a:ln>
                    </p:spPr>
                  </p:pic>
                </p:oleObj>
              </mc:Fallback>
            </mc:AlternateContent>
          </a:graphicData>
        </a:graphic>
      </p:graphicFrame>
      <p:sp>
        <p:nvSpPr>
          <p:cNvPr id="9" name="TextBox 8">
            <a:extLst>
              <a:ext uri="{FF2B5EF4-FFF2-40B4-BE49-F238E27FC236}">
                <a16:creationId xmlns:a16="http://schemas.microsoft.com/office/drawing/2014/main" id="{F8861A73-9280-4705-AA23-F933314A42BB}"/>
              </a:ext>
            </a:extLst>
          </p:cNvPr>
          <p:cNvSpPr txBox="1"/>
          <p:nvPr/>
        </p:nvSpPr>
        <p:spPr>
          <a:xfrm>
            <a:off x="4371703" y="593856"/>
            <a:ext cx="1827744" cy="553998"/>
          </a:xfrm>
          <a:prstGeom prst="rect">
            <a:avLst/>
          </a:prstGeom>
          <a:noFill/>
        </p:spPr>
        <p:txBody>
          <a:bodyPr wrap="none" rtlCol="0">
            <a:spAutoFit/>
          </a:bodyPr>
          <a:lstStyle/>
          <a:p>
            <a:r>
              <a:rPr lang="en-GB" sz="3000" b="1" u="sng" dirty="0">
                <a:solidFill>
                  <a:srgbClr val="002060"/>
                </a:solidFill>
                <a:latin typeface="Calibri" panose="020F0502020204030204" pitchFamily="34" charset="0"/>
                <a:ea typeface="Calibri"/>
                <a:cs typeface="Calibri" panose="020F0502020204030204" pitchFamily="34" charset="0"/>
              </a:rPr>
              <a:t>Example 2</a:t>
            </a:r>
          </a:p>
        </p:txBody>
      </p:sp>
      <p:grpSp>
        <p:nvGrpSpPr>
          <p:cNvPr id="10" name="Group 9">
            <a:extLst>
              <a:ext uri="{FF2B5EF4-FFF2-40B4-BE49-F238E27FC236}">
                <a16:creationId xmlns:a16="http://schemas.microsoft.com/office/drawing/2014/main" id="{F63D212D-A1E0-4CEC-A3AB-99F0A7F1E04D}"/>
              </a:ext>
            </a:extLst>
          </p:cNvPr>
          <p:cNvGrpSpPr/>
          <p:nvPr/>
        </p:nvGrpSpPr>
        <p:grpSpPr>
          <a:xfrm>
            <a:off x="-173682" y="-10432"/>
            <a:ext cx="2824317" cy="5146573"/>
            <a:chOff x="-173682" y="-10432"/>
            <a:chExt cx="2824317" cy="5146573"/>
          </a:xfrm>
        </p:grpSpPr>
        <p:pic>
          <p:nvPicPr>
            <p:cNvPr id="12" name="Picture 11">
              <a:extLst>
                <a:ext uri="{FF2B5EF4-FFF2-40B4-BE49-F238E27FC236}">
                  <a16:creationId xmlns:a16="http://schemas.microsoft.com/office/drawing/2014/main" id="{1C4FE870-8EE1-44DE-B58E-E7C22BAF729C}"/>
                </a:ext>
              </a:extLst>
            </p:cNvPr>
            <p:cNvPicPr>
              <a:picLocks noChangeAspect="1"/>
            </p:cNvPicPr>
            <p:nvPr/>
          </p:nvPicPr>
          <p:blipFill>
            <a:blip r:embed="rId7"/>
            <a:stretch>
              <a:fillRect/>
            </a:stretch>
          </p:blipFill>
          <p:spPr>
            <a:xfrm>
              <a:off x="-173682" y="-10432"/>
              <a:ext cx="2824317" cy="1902573"/>
            </a:xfrm>
            <a:prstGeom prst="rect">
              <a:avLst/>
            </a:prstGeom>
          </p:spPr>
        </p:pic>
        <p:grpSp>
          <p:nvGrpSpPr>
            <p:cNvPr id="13" name="Group 12">
              <a:extLst>
                <a:ext uri="{FF2B5EF4-FFF2-40B4-BE49-F238E27FC236}">
                  <a16:creationId xmlns:a16="http://schemas.microsoft.com/office/drawing/2014/main" id="{3E49A45F-B2D5-477D-8FEC-D2AAAA5DD55C}"/>
                </a:ext>
              </a:extLst>
            </p:cNvPr>
            <p:cNvGrpSpPr/>
            <p:nvPr/>
          </p:nvGrpSpPr>
          <p:grpSpPr>
            <a:xfrm>
              <a:off x="518959" y="1878770"/>
              <a:ext cx="1404200" cy="3257371"/>
              <a:chOff x="333135" y="1886129"/>
              <a:chExt cx="1404200" cy="3257371"/>
            </a:xfrm>
          </p:grpSpPr>
          <p:sp>
            <p:nvSpPr>
              <p:cNvPr id="14" name="Rounded Rectangle 3">
                <a:extLst>
                  <a:ext uri="{FF2B5EF4-FFF2-40B4-BE49-F238E27FC236}">
                    <a16:creationId xmlns:a16="http://schemas.microsoft.com/office/drawing/2014/main" id="{E82BBAEC-FB2B-4939-86DB-1B4C87069D1B}"/>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F05F02D2-1E2A-4F01-B31A-A2980A85EB03}"/>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Tree>
    <p:extLst>
      <p:ext uri="{BB962C8B-B14F-4D97-AF65-F5344CB8AC3E}">
        <p14:creationId xmlns:p14="http://schemas.microsoft.com/office/powerpoint/2010/main" val="16934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2197896" y="2444339"/>
          <a:ext cx="2503272" cy="2088100"/>
        </p:xfrm>
        <a:graphic>
          <a:graphicData uri="http://schemas.openxmlformats.org/presentationml/2006/ole">
            <mc:AlternateContent xmlns:mc="http://schemas.openxmlformats.org/markup-compatibility/2006">
              <mc:Choice xmlns:v="urn:schemas-microsoft-com:vml" Requires="v">
                <p:oleObj name="Prism 9" r:id="rId3" imgW="8552863" imgH="7133931" progId="Prism9.Document">
                  <p:embed/>
                </p:oleObj>
              </mc:Choice>
              <mc:Fallback>
                <p:oleObj name="Prism 9" r:id="rId3" imgW="8552863" imgH="7133931" progId="Prism9.Document">
                  <p:embed/>
                  <p:pic>
                    <p:nvPicPr>
                      <p:cNvPr id="2" name="Object 1"/>
                      <p:cNvPicPr/>
                      <p:nvPr/>
                    </p:nvPicPr>
                    <p:blipFill>
                      <a:blip r:embed="rId4"/>
                      <a:stretch>
                        <a:fillRect/>
                      </a:stretch>
                    </p:blipFill>
                    <p:spPr>
                      <a:xfrm>
                        <a:off x="2197896" y="2444339"/>
                        <a:ext cx="2503272" cy="2088100"/>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4409693" y="2397540"/>
          <a:ext cx="2552988" cy="2130264"/>
        </p:xfrm>
        <a:graphic>
          <a:graphicData uri="http://schemas.openxmlformats.org/presentationml/2006/ole">
            <mc:AlternateContent xmlns:mc="http://schemas.openxmlformats.org/markup-compatibility/2006">
              <mc:Choice xmlns:v="urn:schemas-microsoft-com:vml" Requires="v">
                <p:oleObj name="Prism 9" r:id="rId5" imgW="8548181" imgH="7133931" progId="Prism9.Document">
                  <p:embed/>
                </p:oleObj>
              </mc:Choice>
              <mc:Fallback>
                <p:oleObj name="Prism 9" r:id="rId5" imgW="8548181" imgH="7133931" progId="Prism9.Document">
                  <p:embed/>
                  <p:pic>
                    <p:nvPicPr>
                      <p:cNvPr id="3" name="Object 2"/>
                      <p:cNvPicPr/>
                      <p:nvPr/>
                    </p:nvPicPr>
                    <p:blipFill>
                      <a:blip r:embed="rId6"/>
                      <a:stretch>
                        <a:fillRect/>
                      </a:stretch>
                    </p:blipFill>
                    <p:spPr>
                      <a:xfrm>
                        <a:off x="4409693" y="2397540"/>
                        <a:ext cx="2552988" cy="2130264"/>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6732166" y="2324954"/>
          <a:ext cx="2638257" cy="2202850"/>
        </p:xfrm>
        <a:graphic>
          <a:graphicData uri="http://schemas.openxmlformats.org/presentationml/2006/ole">
            <mc:AlternateContent xmlns:mc="http://schemas.openxmlformats.org/markup-compatibility/2006">
              <mc:Choice xmlns:v="urn:schemas-microsoft-com:vml" Requires="v">
                <p:oleObj name="Prism 9" r:id="rId7" imgW="8545300" imgH="7133931" progId="Prism9.Document">
                  <p:embed/>
                </p:oleObj>
              </mc:Choice>
              <mc:Fallback>
                <p:oleObj name="Prism 9" r:id="rId7" imgW="8545300" imgH="7133931" progId="Prism9.Document">
                  <p:embed/>
                  <p:pic>
                    <p:nvPicPr>
                      <p:cNvPr id="10" name="Object 9"/>
                      <p:cNvPicPr/>
                      <p:nvPr/>
                    </p:nvPicPr>
                    <p:blipFill>
                      <a:blip r:embed="rId8"/>
                      <a:stretch>
                        <a:fillRect/>
                      </a:stretch>
                    </p:blipFill>
                    <p:spPr>
                      <a:xfrm>
                        <a:off x="6732166" y="2324954"/>
                        <a:ext cx="2638257" cy="220285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ADC0C159-939A-493C-B773-D1AAC42E872F}"/>
              </a:ext>
            </a:extLst>
          </p:cNvPr>
          <p:cNvSpPr txBox="1"/>
          <p:nvPr/>
        </p:nvSpPr>
        <p:spPr>
          <a:xfrm>
            <a:off x="4409693" y="702327"/>
            <a:ext cx="1827744" cy="553998"/>
          </a:xfrm>
          <a:prstGeom prst="rect">
            <a:avLst/>
          </a:prstGeom>
          <a:noFill/>
        </p:spPr>
        <p:txBody>
          <a:bodyPr wrap="none" rtlCol="0">
            <a:spAutoFit/>
          </a:bodyPr>
          <a:lstStyle/>
          <a:p>
            <a:r>
              <a:rPr lang="en-GB" sz="3000" b="1" u="sng" dirty="0">
                <a:solidFill>
                  <a:srgbClr val="002060"/>
                </a:solidFill>
                <a:latin typeface="Calibri" panose="020F0502020204030204" pitchFamily="34" charset="0"/>
                <a:ea typeface="Calibri"/>
                <a:cs typeface="Calibri" panose="020F0502020204030204" pitchFamily="34" charset="0"/>
              </a:rPr>
              <a:t>Example 3</a:t>
            </a:r>
          </a:p>
        </p:txBody>
      </p:sp>
      <p:grpSp>
        <p:nvGrpSpPr>
          <p:cNvPr id="11" name="Group 10">
            <a:extLst>
              <a:ext uri="{FF2B5EF4-FFF2-40B4-BE49-F238E27FC236}">
                <a16:creationId xmlns:a16="http://schemas.microsoft.com/office/drawing/2014/main" id="{4D7CB449-A7F8-476C-8783-FCAFF02E48E6}"/>
              </a:ext>
            </a:extLst>
          </p:cNvPr>
          <p:cNvGrpSpPr/>
          <p:nvPr/>
        </p:nvGrpSpPr>
        <p:grpSpPr>
          <a:xfrm>
            <a:off x="-173682" y="-10432"/>
            <a:ext cx="2824317" cy="5146573"/>
            <a:chOff x="-173682" y="-10432"/>
            <a:chExt cx="2824317" cy="5146573"/>
          </a:xfrm>
        </p:grpSpPr>
        <p:pic>
          <p:nvPicPr>
            <p:cNvPr id="13" name="Picture 12">
              <a:extLst>
                <a:ext uri="{FF2B5EF4-FFF2-40B4-BE49-F238E27FC236}">
                  <a16:creationId xmlns:a16="http://schemas.microsoft.com/office/drawing/2014/main" id="{7D26B551-2B05-4538-92CB-A51DFB92CD3B}"/>
                </a:ext>
              </a:extLst>
            </p:cNvPr>
            <p:cNvPicPr>
              <a:picLocks noChangeAspect="1"/>
            </p:cNvPicPr>
            <p:nvPr/>
          </p:nvPicPr>
          <p:blipFill>
            <a:blip r:embed="rId9"/>
            <a:stretch>
              <a:fillRect/>
            </a:stretch>
          </p:blipFill>
          <p:spPr>
            <a:xfrm>
              <a:off x="-173682" y="-10432"/>
              <a:ext cx="2824317" cy="1902573"/>
            </a:xfrm>
            <a:prstGeom prst="rect">
              <a:avLst/>
            </a:prstGeom>
          </p:spPr>
        </p:pic>
        <p:grpSp>
          <p:nvGrpSpPr>
            <p:cNvPr id="14" name="Group 13">
              <a:extLst>
                <a:ext uri="{FF2B5EF4-FFF2-40B4-BE49-F238E27FC236}">
                  <a16:creationId xmlns:a16="http://schemas.microsoft.com/office/drawing/2014/main" id="{E34C5658-4219-4205-B113-C1DF2DA97155}"/>
                </a:ext>
              </a:extLst>
            </p:cNvPr>
            <p:cNvGrpSpPr/>
            <p:nvPr/>
          </p:nvGrpSpPr>
          <p:grpSpPr>
            <a:xfrm>
              <a:off x="518959" y="1878770"/>
              <a:ext cx="1404200" cy="3257371"/>
              <a:chOff x="333135" y="1886129"/>
              <a:chExt cx="1404200" cy="3257371"/>
            </a:xfrm>
          </p:grpSpPr>
          <p:sp>
            <p:nvSpPr>
              <p:cNvPr id="15" name="Rounded Rectangle 3">
                <a:extLst>
                  <a:ext uri="{FF2B5EF4-FFF2-40B4-BE49-F238E27FC236}">
                    <a16:creationId xmlns:a16="http://schemas.microsoft.com/office/drawing/2014/main" id="{D446C8AD-694B-4A05-BAE5-CAD553F17E6F}"/>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9CD0A7B-2F4C-407D-8882-D234CD4EF935}"/>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Tree>
    <p:extLst>
      <p:ext uri="{BB962C8B-B14F-4D97-AF65-F5344CB8AC3E}">
        <p14:creationId xmlns:p14="http://schemas.microsoft.com/office/powerpoint/2010/main" val="103063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0FE88-7BE3-430B-9AEE-4CD925D3AF2A}"/>
              </a:ext>
            </a:extLst>
          </p:cNvPr>
          <p:cNvSpPr>
            <a:spLocks noGrp="1"/>
          </p:cNvSpPr>
          <p:nvPr>
            <p:ph type="title"/>
          </p:nvPr>
        </p:nvSpPr>
        <p:spPr>
          <a:xfrm>
            <a:off x="5667555" y="4489157"/>
            <a:ext cx="3476445" cy="572700"/>
          </a:xfrm>
        </p:spPr>
        <p:txBody>
          <a:bodyPr>
            <a:noAutofit/>
          </a:bodyPr>
          <a:lstStyle/>
          <a:p>
            <a:r>
              <a:rPr lang="en-GB" sz="3200" b="1" dirty="0">
                <a:solidFill>
                  <a:srgbClr val="002060"/>
                </a:solidFill>
                <a:latin typeface="Calibri" panose="020F0502020204030204" pitchFamily="34" charset="0"/>
                <a:cs typeface="Calibri" panose="020F0502020204030204" pitchFamily="34" charset="0"/>
              </a:rPr>
              <a:t>…Dubious Datasets</a:t>
            </a:r>
          </a:p>
        </p:txBody>
      </p:sp>
      <p:pic>
        <p:nvPicPr>
          <p:cNvPr id="6" name="Picture 5">
            <a:extLst>
              <a:ext uri="{FF2B5EF4-FFF2-40B4-BE49-F238E27FC236}">
                <a16:creationId xmlns:a16="http://schemas.microsoft.com/office/drawing/2014/main" id="{719C5BA6-53EF-436A-966E-9B2F3659F558}"/>
              </a:ext>
            </a:extLst>
          </p:cNvPr>
          <p:cNvPicPr>
            <a:picLocks noChangeAspect="1"/>
          </p:cNvPicPr>
          <p:nvPr/>
        </p:nvPicPr>
        <p:blipFill>
          <a:blip r:embed="rId3"/>
          <a:stretch>
            <a:fillRect/>
          </a:stretch>
        </p:blipFill>
        <p:spPr>
          <a:xfrm>
            <a:off x="1987901" y="892451"/>
            <a:ext cx="5021241" cy="3523257"/>
          </a:xfrm>
          <a:prstGeom prst="rect">
            <a:avLst/>
          </a:prstGeom>
        </p:spPr>
      </p:pic>
      <p:sp>
        <p:nvSpPr>
          <p:cNvPr id="5" name="Title 1">
            <a:extLst>
              <a:ext uri="{FF2B5EF4-FFF2-40B4-BE49-F238E27FC236}">
                <a16:creationId xmlns:a16="http://schemas.microsoft.com/office/drawing/2014/main" id="{7EB0FE88-7BE3-430B-9AEE-4CD925D3AF2A}"/>
              </a:ext>
            </a:extLst>
          </p:cNvPr>
          <p:cNvSpPr txBox="1">
            <a:spLocks/>
          </p:cNvSpPr>
          <p:nvPr/>
        </p:nvSpPr>
        <p:spPr>
          <a:xfrm>
            <a:off x="197401" y="0"/>
            <a:ext cx="4301121" cy="8190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4000" b="1" dirty="0">
                <a:solidFill>
                  <a:srgbClr val="093C92"/>
                </a:solidFill>
                <a:latin typeface="Calibri" panose="020F0502020204030204" pitchFamily="34" charset="0"/>
                <a:cs typeface="Calibri" panose="020F0502020204030204" pitchFamily="34" charset="0"/>
              </a:rPr>
              <a:t>Data Exploration…</a:t>
            </a:r>
          </a:p>
        </p:txBody>
      </p:sp>
    </p:spTree>
    <p:extLst>
      <p:ext uri="{BB962C8B-B14F-4D97-AF65-F5344CB8AC3E}">
        <p14:creationId xmlns:p14="http://schemas.microsoft.com/office/powerpoint/2010/main" val="15283429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E2249E-88FC-49E9-8079-05E4B659DC20}"/>
              </a:ext>
            </a:extLst>
          </p:cNvPr>
          <p:cNvGrpSpPr/>
          <p:nvPr/>
        </p:nvGrpSpPr>
        <p:grpSpPr>
          <a:xfrm>
            <a:off x="2947164" y="1169744"/>
            <a:ext cx="5184782" cy="780105"/>
            <a:chOff x="2152650" y="1356517"/>
            <a:chExt cx="7743826" cy="1323974"/>
          </a:xfrm>
        </p:grpSpPr>
        <p:pic>
          <p:nvPicPr>
            <p:cNvPr id="11" name="Picture 10">
              <a:extLst>
                <a:ext uri="{FF2B5EF4-FFF2-40B4-BE49-F238E27FC236}">
                  <a16:creationId xmlns:a16="http://schemas.microsoft.com/office/drawing/2014/main" id="{AF5A1030-B233-4CA4-95F0-D231E3F6550D}"/>
                </a:ext>
              </a:extLst>
            </p:cNvPr>
            <p:cNvPicPr>
              <a:picLocks noChangeAspect="1"/>
            </p:cNvPicPr>
            <p:nvPr/>
          </p:nvPicPr>
          <p:blipFill>
            <a:blip r:embed="rId3"/>
            <a:stretch>
              <a:fillRect/>
            </a:stretch>
          </p:blipFill>
          <p:spPr>
            <a:xfrm>
              <a:off x="2152650" y="1356517"/>
              <a:ext cx="1619250" cy="466725"/>
            </a:xfrm>
            <a:prstGeom prst="rect">
              <a:avLst/>
            </a:prstGeom>
          </p:spPr>
        </p:pic>
        <p:pic>
          <p:nvPicPr>
            <p:cNvPr id="12" name="Picture 11">
              <a:extLst>
                <a:ext uri="{FF2B5EF4-FFF2-40B4-BE49-F238E27FC236}">
                  <a16:creationId xmlns:a16="http://schemas.microsoft.com/office/drawing/2014/main" id="{CE910CEF-DA5E-4BDD-8F39-AAAEA6F69106}"/>
                </a:ext>
              </a:extLst>
            </p:cNvPr>
            <p:cNvPicPr>
              <a:picLocks noChangeAspect="1"/>
            </p:cNvPicPr>
            <p:nvPr/>
          </p:nvPicPr>
          <p:blipFill>
            <a:blip r:embed="rId4"/>
            <a:stretch>
              <a:fillRect/>
            </a:stretch>
          </p:blipFill>
          <p:spPr>
            <a:xfrm>
              <a:off x="2152651" y="1823241"/>
              <a:ext cx="7743825" cy="857250"/>
            </a:xfrm>
            <a:prstGeom prst="rect">
              <a:avLst/>
            </a:prstGeom>
          </p:spPr>
        </p:pic>
      </p:grpSp>
      <p:sp>
        <p:nvSpPr>
          <p:cNvPr id="13" name="Google Shape;135;p26">
            <a:extLst>
              <a:ext uri="{FF2B5EF4-FFF2-40B4-BE49-F238E27FC236}">
                <a16:creationId xmlns:a16="http://schemas.microsoft.com/office/drawing/2014/main" id="{B111BD92-5759-4D34-96D1-9DE881C6BFFD}"/>
              </a:ext>
            </a:extLst>
          </p:cNvPr>
          <p:cNvSpPr txBox="1">
            <a:spLocks/>
          </p:cNvSpPr>
          <p:nvPr/>
        </p:nvSpPr>
        <p:spPr>
          <a:xfrm>
            <a:off x="1828800" y="205367"/>
            <a:ext cx="7003500" cy="802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000" b="1" dirty="0">
                <a:solidFill>
                  <a:schemeClr val="accent1">
                    <a:lumMod val="50000"/>
                  </a:schemeClr>
                </a:solidFill>
                <a:latin typeface="Calibri" panose="020F0502020204030204" pitchFamily="34" charset="0"/>
                <a:cs typeface="Calibri" panose="020F0502020204030204" pitchFamily="34" charset="0"/>
              </a:rPr>
              <a:t>Example 1: A Knockout? </a:t>
            </a:r>
          </a:p>
        </p:txBody>
      </p:sp>
      <p:pic>
        <p:nvPicPr>
          <p:cNvPr id="5" name="Picture 4">
            <a:extLst>
              <a:ext uri="{FF2B5EF4-FFF2-40B4-BE49-F238E27FC236}">
                <a16:creationId xmlns:a16="http://schemas.microsoft.com/office/drawing/2014/main" id="{56EC39EB-0C03-4CAE-879B-EB6C60190AE5}"/>
              </a:ext>
            </a:extLst>
          </p:cNvPr>
          <p:cNvPicPr>
            <a:picLocks noChangeAspect="1"/>
          </p:cNvPicPr>
          <p:nvPr/>
        </p:nvPicPr>
        <p:blipFill>
          <a:blip r:embed="rId5"/>
          <a:stretch>
            <a:fillRect/>
          </a:stretch>
        </p:blipFill>
        <p:spPr>
          <a:xfrm>
            <a:off x="2335983" y="2215180"/>
            <a:ext cx="6574612" cy="2610268"/>
          </a:xfrm>
          <a:prstGeom prst="rect">
            <a:avLst/>
          </a:prstGeom>
        </p:spPr>
      </p:pic>
      <p:grpSp>
        <p:nvGrpSpPr>
          <p:cNvPr id="6" name="Group 5">
            <a:extLst>
              <a:ext uri="{FF2B5EF4-FFF2-40B4-BE49-F238E27FC236}">
                <a16:creationId xmlns:a16="http://schemas.microsoft.com/office/drawing/2014/main" id="{DDF2C736-9E53-47CE-8FA9-D5DDC248562A}"/>
              </a:ext>
            </a:extLst>
          </p:cNvPr>
          <p:cNvGrpSpPr/>
          <p:nvPr/>
        </p:nvGrpSpPr>
        <p:grpSpPr>
          <a:xfrm>
            <a:off x="-173682" y="-10432"/>
            <a:ext cx="2824317" cy="5146573"/>
            <a:chOff x="-173682" y="-10432"/>
            <a:chExt cx="2824317" cy="5146573"/>
          </a:xfrm>
        </p:grpSpPr>
        <p:pic>
          <p:nvPicPr>
            <p:cNvPr id="3" name="Picture 2">
              <a:extLst>
                <a:ext uri="{FF2B5EF4-FFF2-40B4-BE49-F238E27FC236}">
                  <a16:creationId xmlns:a16="http://schemas.microsoft.com/office/drawing/2014/main" id="{D1FBD570-77C7-4656-8BBF-3779398D5318}"/>
                </a:ext>
              </a:extLst>
            </p:cNvPr>
            <p:cNvPicPr>
              <a:picLocks noChangeAspect="1"/>
            </p:cNvPicPr>
            <p:nvPr/>
          </p:nvPicPr>
          <p:blipFill>
            <a:blip r:embed="rId6"/>
            <a:stretch>
              <a:fillRect/>
            </a:stretch>
          </p:blipFill>
          <p:spPr>
            <a:xfrm>
              <a:off x="-173682" y="-10432"/>
              <a:ext cx="2824317" cy="1902573"/>
            </a:xfrm>
            <a:prstGeom prst="rect">
              <a:avLst/>
            </a:prstGeom>
          </p:spPr>
        </p:pic>
        <p:grpSp>
          <p:nvGrpSpPr>
            <p:cNvPr id="4" name="Group 3">
              <a:extLst>
                <a:ext uri="{FF2B5EF4-FFF2-40B4-BE49-F238E27FC236}">
                  <a16:creationId xmlns:a16="http://schemas.microsoft.com/office/drawing/2014/main" id="{33273DB9-95E9-48AB-9895-BF3E79596393}"/>
                </a:ext>
              </a:extLst>
            </p:cNvPr>
            <p:cNvGrpSpPr/>
            <p:nvPr/>
          </p:nvGrpSpPr>
          <p:grpSpPr>
            <a:xfrm>
              <a:off x="518959" y="1878770"/>
              <a:ext cx="1404200" cy="3257371"/>
              <a:chOff x="333135" y="1886129"/>
              <a:chExt cx="1404200" cy="3257371"/>
            </a:xfrm>
          </p:grpSpPr>
          <p:sp>
            <p:nvSpPr>
              <p:cNvPr id="15" name="Rounded Rectangle 3">
                <a:extLst>
                  <a:ext uri="{FF2B5EF4-FFF2-40B4-BE49-F238E27FC236}">
                    <a16:creationId xmlns:a16="http://schemas.microsoft.com/office/drawing/2014/main" id="{02269450-E2C9-468A-8E36-F29C91AE26D7}"/>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AF090CB-6D69-493F-8CF4-070C74D57B29}"/>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
        <p:nvSpPr>
          <p:cNvPr id="2" name="Rectangle 1">
            <a:extLst>
              <a:ext uri="{FF2B5EF4-FFF2-40B4-BE49-F238E27FC236}">
                <a16:creationId xmlns:a16="http://schemas.microsoft.com/office/drawing/2014/main" id="{2074B30B-9426-4B3C-8C8A-4D0EC41593B1}"/>
              </a:ext>
            </a:extLst>
          </p:cNvPr>
          <p:cNvSpPr/>
          <p:nvPr/>
        </p:nvSpPr>
        <p:spPr>
          <a:xfrm>
            <a:off x="3194304" y="2630551"/>
            <a:ext cx="5695696" cy="993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3D830EE2-E3F1-467B-A240-4421297C7A8A}"/>
              </a:ext>
            </a:extLst>
          </p:cNvPr>
          <p:cNvPicPr>
            <a:picLocks noChangeAspect="1"/>
          </p:cNvPicPr>
          <p:nvPr/>
        </p:nvPicPr>
        <p:blipFill rotWithShape="1">
          <a:blip r:embed="rId5"/>
          <a:srcRect t="12083" r="87702" b="4232"/>
          <a:stretch/>
        </p:blipFill>
        <p:spPr>
          <a:xfrm>
            <a:off x="2335982" y="2531745"/>
            <a:ext cx="808537" cy="2184400"/>
          </a:xfrm>
          <a:prstGeom prst="rect">
            <a:avLst/>
          </a:prstGeom>
        </p:spPr>
      </p:pic>
    </p:spTree>
    <p:extLst>
      <p:ext uri="{BB962C8B-B14F-4D97-AF65-F5344CB8AC3E}">
        <p14:creationId xmlns:p14="http://schemas.microsoft.com/office/powerpoint/2010/main" val="19082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35;p26">
            <a:extLst>
              <a:ext uri="{FF2B5EF4-FFF2-40B4-BE49-F238E27FC236}">
                <a16:creationId xmlns:a16="http://schemas.microsoft.com/office/drawing/2014/main" id="{B111BD92-5759-4D34-96D1-9DE881C6BFFD}"/>
              </a:ext>
            </a:extLst>
          </p:cNvPr>
          <p:cNvSpPr txBox="1">
            <a:spLocks/>
          </p:cNvSpPr>
          <p:nvPr/>
        </p:nvSpPr>
        <p:spPr>
          <a:xfrm>
            <a:off x="2650635" y="290710"/>
            <a:ext cx="6493365" cy="802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000" b="1" dirty="0">
                <a:solidFill>
                  <a:schemeClr val="accent1">
                    <a:lumMod val="50000"/>
                  </a:schemeClr>
                </a:solidFill>
                <a:latin typeface="Calibri" panose="020F0502020204030204" pitchFamily="34" charset="0"/>
                <a:cs typeface="Calibri" panose="020F0502020204030204" pitchFamily="34" charset="0"/>
              </a:rPr>
              <a:t>Example 2: A Case of Mistaken Identity</a:t>
            </a:r>
          </a:p>
        </p:txBody>
      </p:sp>
      <p:pic>
        <p:nvPicPr>
          <p:cNvPr id="10" name="Picture 9">
            <a:extLst>
              <a:ext uri="{FF2B5EF4-FFF2-40B4-BE49-F238E27FC236}">
                <a16:creationId xmlns:a16="http://schemas.microsoft.com/office/drawing/2014/main" id="{FFE71260-FA39-4EB7-BB62-E9568339C2A0}"/>
              </a:ext>
            </a:extLst>
          </p:cNvPr>
          <p:cNvPicPr>
            <a:picLocks noChangeAspect="1"/>
          </p:cNvPicPr>
          <p:nvPr/>
        </p:nvPicPr>
        <p:blipFill>
          <a:blip r:embed="rId3"/>
          <a:stretch>
            <a:fillRect/>
          </a:stretch>
        </p:blipFill>
        <p:spPr>
          <a:xfrm>
            <a:off x="3129872" y="1173084"/>
            <a:ext cx="5131236" cy="845146"/>
          </a:xfrm>
          <a:prstGeom prst="rect">
            <a:avLst/>
          </a:prstGeom>
        </p:spPr>
      </p:pic>
      <p:pic>
        <p:nvPicPr>
          <p:cNvPr id="14" name="Picture 13">
            <a:extLst>
              <a:ext uri="{FF2B5EF4-FFF2-40B4-BE49-F238E27FC236}">
                <a16:creationId xmlns:a16="http://schemas.microsoft.com/office/drawing/2014/main" id="{65A64F7E-725B-4116-8DBE-8D1004FA1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548" y="2345965"/>
            <a:ext cx="6393078" cy="2348698"/>
          </a:xfrm>
          <a:prstGeom prst="rect">
            <a:avLst/>
          </a:prstGeom>
        </p:spPr>
      </p:pic>
      <p:grpSp>
        <p:nvGrpSpPr>
          <p:cNvPr id="15" name="Group 14">
            <a:extLst>
              <a:ext uri="{FF2B5EF4-FFF2-40B4-BE49-F238E27FC236}">
                <a16:creationId xmlns:a16="http://schemas.microsoft.com/office/drawing/2014/main" id="{4959F8EB-48F9-4326-93E6-EB89DC43230C}"/>
              </a:ext>
            </a:extLst>
          </p:cNvPr>
          <p:cNvGrpSpPr/>
          <p:nvPr/>
        </p:nvGrpSpPr>
        <p:grpSpPr>
          <a:xfrm>
            <a:off x="7674236" y="2397315"/>
            <a:ext cx="1173744" cy="2297348"/>
            <a:chOff x="7812360" y="2516380"/>
            <a:chExt cx="1331640" cy="2833352"/>
          </a:xfrm>
        </p:grpSpPr>
        <p:sp>
          <p:nvSpPr>
            <p:cNvPr id="18" name="Rectangle 17">
              <a:extLst>
                <a:ext uri="{FF2B5EF4-FFF2-40B4-BE49-F238E27FC236}">
                  <a16:creationId xmlns:a16="http://schemas.microsoft.com/office/drawing/2014/main" id="{2868F34B-39D7-411D-A638-71EB872590CF}"/>
                </a:ext>
              </a:extLst>
            </p:cNvPr>
            <p:cNvSpPr/>
            <p:nvPr/>
          </p:nvSpPr>
          <p:spPr>
            <a:xfrm>
              <a:off x="7812360" y="2516380"/>
              <a:ext cx="1331640" cy="141667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4500" dirty="0"/>
                <a:t>WT</a:t>
              </a:r>
            </a:p>
          </p:txBody>
        </p:sp>
        <p:sp>
          <p:nvSpPr>
            <p:cNvPr id="19" name="Rectangle 18">
              <a:extLst>
                <a:ext uri="{FF2B5EF4-FFF2-40B4-BE49-F238E27FC236}">
                  <a16:creationId xmlns:a16="http://schemas.microsoft.com/office/drawing/2014/main" id="{DC0DBE52-DD3C-4CCA-962E-BDD3C428B855}"/>
                </a:ext>
              </a:extLst>
            </p:cNvPr>
            <p:cNvSpPr/>
            <p:nvPr/>
          </p:nvSpPr>
          <p:spPr>
            <a:xfrm>
              <a:off x="7812360" y="3933056"/>
              <a:ext cx="1331640" cy="141667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4500" dirty="0"/>
                <a:t>KO</a:t>
              </a:r>
            </a:p>
          </p:txBody>
        </p:sp>
      </p:grpSp>
      <p:grpSp>
        <p:nvGrpSpPr>
          <p:cNvPr id="11" name="Group 10">
            <a:extLst>
              <a:ext uri="{FF2B5EF4-FFF2-40B4-BE49-F238E27FC236}">
                <a16:creationId xmlns:a16="http://schemas.microsoft.com/office/drawing/2014/main" id="{E1EAEA3A-B812-452E-A786-527B5D7CFD43}"/>
              </a:ext>
            </a:extLst>
          </p:cNvPr>
          <p:cNvGrpSpPr/>
          <p:nvPr/>
        </p:nvGrpSpPr>
        <p:grpSpPr>
          <a:xfrm>
            <a:off x="-173682" y="-10432"/>
            <a:ext cx="2824317" cy="5146573"/>
            <a:chOff x="-173682" y="-10432"/>
            <a:chExt cx="2824317" cy="5146573"/>
          </a:xfrm>
        </p:grpSpPr>
        <p:pic>
          <p:nvPicPr>
            <p:cNvPr id="12" name="Picture 11">
              <a:extLst>
                <a:ext uri="{FF2B5EF4-FFF2-40B4-BE49-F238E27FC236}">
                  <a16:creationId xmlns:a16="http://schemas.microsoft.com/office/drawing/2014/main" id="{99BE1C85-F0BA-4D65-A52D-B9012EB5D462}"/>
                </a:ext>
              </a:extLst>
            </p:cNvPr>
            <p:cNvPicPr>
              <a:picLocks noChangeAspect="1"/>
            </p:cNvPicPr>
            <p:nvPr/>
          </p:nvPicPr>
          <p:blipFill>
            <a:blip r:embed="rId5"/>
            <a:stretch>
              <a:fillRect/>
            </a:stretch>
          </p:blipFill>
          <p:spPr>
            <a:xfrm>
              <a:off x="-173682" y="-10432"/>
              <a:ext cx="2824317" cy="1902573"/>
            </a:xfrm>
            <a:prstGeom prst="rect">
              <a:avLst/>
            </a:prstGeom>
          </p:spPr>
        </p:pic>
        <p:grpSp>
          <p:nvGrpSpPr>
            <p:cNvPr id="20" name="Group 19">
              <a:extLst>
                <a:ext uri="{FF2B5EF4-FFF2-40B4-BE49-F238E27FC236}">
                  <a16:creationId xmlns:a16="http://schemas.microsoft.com/office/drawing/2014/main" id="{0DC99C48-EC28-41DA-A4A1-9551360EA018}"/>
                </a:ext>
              </a:extLst>
            </p:cNvPr>
            <p:cNvGrpSpPr/>
            <p:nvPr/>
          </p:nvGrpSpPr>
          <p:grpSpPr>
            <a:xfrm>
              <a:off x="518959" y="1878770"/>
              <a:ext cx="1404200" cy="3257371"/>
              <a:chOff x="333135" y="1886129"/>
              <a:chExt cx="1404200" cy="3257371"/>
            </a:xfrm>
          </p:grpSpPr>
          <p:sp>
            <p:nvSpPr>
              <p:cNvPr id="21" name="Rounded Rectangle 3">
                <a:extLst>
                  <a:ext uri="{FF2B5EF4-FFF2-40B4-BE49-F238E27FC236}">
                    <a16:creationId xmlns:a16="http://schemas.microsoft.com/office/drawing/2014/main" id="{E44595B3-E3E1-4DFC-9557-F882F422F2EA}"/>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A36AF4D1-9CF9-4114-B441-6EE59A08CA25}"/>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Tree>
    <p:extLst>
      <p:ext uri="{BB962C8B-B14F-4D97-AF65-F5344CB8AC3E}">
        <p14:creationId xmlns:p14="http://schemas.microsoft.com/office/powerpoint/2010/main" val="67517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35;p26">
            <a:extLst>
              <a:ext uri="{FF2B5EF4-FFF2-40B4-BE49-F238E27FC236}">
                <a16:creationId xmlns:a16="http://schemas.microsoft.com/office/drawing/2014/main" id="{B111BD92-5759-4D34-96D1-9DE881C6BFFD}"/>
              </a:ext>
            </a:extLst>
          </p:cNvPr>
          <p:cNvSpPr txBox="1">
            <a:spLocks/>
          </p:cNvSpPr>
          <p:nvPr/>
        </p:nvSpPr>
        <p:spPr>
          <a:xfrm>
            <a:off x="2077807" y="228857"/>
            <a:ext cx="7315201" cy="802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000" b="1" dirty="0">
                <a:solidFill>
                  <a:schemeClr val="accent1">
                    <a:lumMod val="50000"/>
                  </a:schemeClr>
                </a:solidFill>
                <a:latin typeface="Calibri" panose="020F0502020204030204" pitchFamily="34" charset="0"/>
                <a:cs typeface="Calibri" panose="020F0502020204030204" pitchFamily="34" charset="0"/>
              </a:rPr>
              <a:t>Example 3: Of Mice and Mycoplasma!</a:t>
            </a:r>
          </a:p>
        </p:txBody>
      </p:sp>
      <p:pic>
        <p:nvPicPr>
          <p:cNvPr id="3" name="Picture 2">
            <a:extLst>
              <a:ext uri="{FF2B5EF4-FFF2-40B4-BE49-F238E27FC236}">
                <a16:creationId xmlns:a16="http://schemas.microsoft.com/office/drawing/2014/main" id="{3B50C908-B2E1-42C8-989B-EDBA5F59AB26}"/>
              </a:ext>
            </a:extLst>
          </p:cNvPr>
          <p:cNvPicPr>
            <a:picLocks noChangeAspect="1"/>
          </p:cNvPicPr>
          <p:nvPr/>
        </p:nvPicPr>
        <p:blipFill rotWithShape="1">
          <a:blip r:embed="rId3"/>
          <a:srcRect l="9919" t="15879" r="44236" b="21570"/>
          <a:stretch/>
        </p:blipFill>
        <p:spPr>
          <a:xfrm rot="5400000">
            <a:off x="5099645" y="698993"/>
            <a:ext cx="1116276" cy="4129344"/>
          </a:xfrm>
          <a:prstGeom prst="rect">
            <a:avLst/>
          </a:prstGeom>
        </p:spPr>
      </p:pic>
      <p:sp>
        <p:nvSpPr>
          <p:cNvPr id="5" name="TextBox 4">
            <a:extLst>
              <a:ext uri="{FF2B5EF4-FFF2-40B4-BE49-F238E27FC236}">
                <a16:creationId xmlns:a16="http://schemas.microsoft.com/office/drawing/2014/main" id="{A06C5346-039C-49C5-B645-DEE6D4A7C33C}"/>
              </a:ext>
            </a:extLst>
          </p:cNvPr>
          <p:cNvSpPr txBox="1"/>
          <p:nvPr/>
        </p:nvSpPr>
        <p:spPr>
          <a:xfrm>
            <a:off x="2626308" y="2420203"/>
            <a:ext cx="798238" cy="234904"/>
          </a:xfrm>
          <a:prstGeom prst="rect">
            <a:avLst/>
          </a:prstGeom>
          <a:noFill/>
        </p:spPr>
        <p:txBody>
          <a:bodyPr wrap="none" rtlCol="0">
            <a:spAutoFit/>
          </a:bodyPr>
          <a:lstStyle/>
          <a:p>
            <a:r>
              <a:rPr lang="en-GB" sz="1200" dirty="0">
                <a:latin typeface="Calibri" panose="020F0502020204030204" pitchFamily="34" charset="0"/>
                <a:cs typeface="Calibri" panose="020F0502020204030204" pitchFamily="34" charset="0"/>
              </a:rPr>
              <a:t>Condition 1 </a:t>
            </a:r>
          </a:p>
        </p:txBody>
      </p:sp>
      <p:sp>
        <p:nvSpPr>
          <p:cNvPr id="22" name="TextBox 21">
            <a:extLst>
              <a:ext uri="{FF2B5EF4-FFF2-40B4-BE49-F238E27FC236}">
                <a16:creationId xmlns:a16="http://schemas.microsoft.com/office/drawing/2014/main" id="{18402536-3556-4ACF-889A-0093B35DB646}"/>
              </a:ext>
            </a:extLst>
          </p:cNvPr>
          <p:cNvSpPr txBox="1"/>
          <p:nvPr/>
        </p:nvSpPr>
        <p:spPr>
          <a:xfrm>
            <a:off x="2638554" y="2938508"/>
            <a:ext cx="798238" cy="234904"/>
          </a:xfrm>
          <a:prstGeom prst="rect">
            <a:avLst/>
          </a:prstGeom>
          <a:noFill/>
        </p:spPr>
        <p:txBody>
          <a:bodyPr wrap="none" rtlCol="0">
            <a:spAutoFit/>
          </a:bodyPr>
          <a:lstStyle/>
          <a:p>
            <a:r>
              <a:rPr lang="en-GB" sz="1200" dirty="0">
                <a:latin typeface="Calibri" panose="020F0502020204030204" pitchFamily="34" charset="0"/>
                <a:cs typeface="Calibri" panose="020F0502020204030204" pitchFamily="34" charset="0"/>
              </a:rPr>
              <a:t>Condition 2 </a:t>
            </a:r>
          </a:p>
        </p:txBody>
      </p:sp>
      <p:pic>
        <p:nvPicPr>
          <p:cNvPr id="23" name="Picture 22">
            <a:extLst>
              <a:ext uri="{FF2B5EF4-FFF2-40B4-BE49-F238E27FC236}">
                <a16:creationId xmlns:a16="http://schemas.microsoft.com/office/drawing/2014/main" id="{99703DEF-FD37-4405-A44F-327A786C33C3}"/>
              </a:ext>
            </a:extLst>
          </p:cNvPr>
          <p:cNvPicPr>
            <a:picLocks noChangeAspect="1"/>
          </p:cNvPicPr>
          <p:nvPr/>
        </p:nvPicPr>
        <p:blipFill rotWithShape="1">
          <a:blip r:embed="rId3"/>
          <a:srcRect l="55147" t="15879" b="21570"/>
          <a:stretch/>
        </p:blipFill>
        <p:spPr>
          <a:xfrm rot="5400000">
            <a:off x="5119090" y="2186760"/>
            <a:ext cx="1092118" cy="4129343"/>
          </a:xfrm>
          <a:prstGeom prst="rect">
            <a:avLst/>
          </a:prstGeom>
        </p:spPr>
      </p:pic>
      <p:sp>
        <p:nvSpPr>
          <p:cNvPr id="7" name="Left Bracket 6">
            <a:extLst>
              <a:ext uri="{FF2B5EF4-FFF2-40B4-BE49-F238E27FC236}">
                <a16:creationId xmlns:a16="http://schemas.microsoft.com/office/drawing/2014/main" id="{3A116239-6098-4596-B02A-CE37A9BF149E}"/>
              </a:ext>
            </a:extLst>
          </p:cNvPr>
          <p:cNvSpPr/>
          <p:nvPr/>
        </p:nvSpPr>
        <p:spPr>
          <a:xfrm>
            <a:off x="3486578" y="2264650"/>
            <a:ext cx="106533" cy="609124"/>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4" name="Left Bracket 23">
            <a:extLst>
              <a:ext uri="{FF2B5EF4-FFF2-40B4-BE49-F238E27FC236}">
                <a16:creationId xmlns:a16="http://schemas.microsoft.com/office/drawing/2014/main" id="{8C879F9C-ACE3-49B3-8EBA-303438AD8F59}"/>
              </a:ext>
            </a:extLst>
          </p:cNvPr>
          <p:cNvSpPr/>
          <p:nvPr/>
        </p:nvSpPr>
        <p:spPr>
          <a:xfrm>
            <a:off x="3493945" y="2894951"/>
            <a:ext cx="106533" cy="396879"/>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5" name="TextBox 24">
            <a:extLst>
              <a:ext uri="{FF2B5EF4-FFF2-40B4-BE49-F238E27FC236}">
                <a16:creationId xmlns:a16="http://schemas.microsoft.com/office/drawing/2014/main" id="{F585159F-F462-40D2-B23D-37B91D6914C7}"/>
              </a:ext>
            </a:extLst>
          </p:cNvPr>
          <p:cNvSpPr txBox="1"/>
          <p:nvPr/>
        </p:nvSpPr>
        <p:spPr>
          <a:xfrm>
            <a:off x="2641055" y="3892592"/>
            <a:ext cx="798238" cy="234904"/>
          </a:xfrm>
          <a:prstGeom prst="rect">
            <a:avLst/>
          </a:prstGeom>
          <a:noFill/>
        </p:spPr>
        <p:txBody>
          <a:bodyPr wrap="none" rtlCol="0">
            <a:spAutoFit/>
          </a:bodyPr>
          <a:lstStyle/>
          <a:p>
            <a:r>
              <a:rPr lang="en-GB" sz="1200" dirty="0">
                <a:latin typeface="Calibri" panose="020F0502020204030204" pitchFamily="34" charset="0"/>
                <a:cs typeface="Calibri" panose="020F0502020204030204" pitchFamily="34" charset="0"/>
              </a:rPr>
              <a:t>Condition 1 </a:t>
            </a:r>
          </a:p>
        </p:txBody>
      </p:sp>
      <p:sp>
        <p:nvSpPr>
          <p:cNvPr id="26" name="TextBox 25">
            <a:extLst>
              <a:ext uri="{FF2B5EF4-FFF2-40B4-BE49-F238E27FC236}">
                <a16:creationId xmlns:a16="http://schemas.microsoft.com/office/drawing/2014/main" id="{9A68B15F-46F2-4D16-95AB-CD1F2E250451}"/>
              </a:ext>
            </a:extLst>
          </p:cNvPr>
          <p:cNvSpPr txBox="1"/>
          <p:nvPr/>
        </p:nvSpPr>
        <p:spPr>
          <a:xfrm>
            <a:off x="2653301" y="4410897"/>
            <a:ext cx="798238" cy="234904"/>
          </a:xfrm>
          <a:prstGeom prst="rect">
            <a:avLst/>
          </a:prstGeom>
          <a:noFill/>
        </p:spPr>
        <p:txBody>
          <a:bodyPr wrap="none" rtlCol="0">
            <a:spAutoFit/>
          </a:bodyPr>
          <a:lstStyle/>
          <a:p>
            <a:r>
              <a:rPr lang="en-GB" sz="1200" dirty="0">
                <a:latin typeface="Calibri" panose="020F0502020204030204" pitchFamily="34" charset="0"/>
                <a:cs typeface="Calibri" panose="020F0502020204030204" pitchFamily="34" charset="0"/>
              </a:rPr>
              <a:t>Condition 2 </a:t>
            </a:r>
          </a:p>
        </p:txBody>
      </p:sp>
      <p:sp>
        <p:nvSpPr>
          <p:cNvPr id="27" name="Left Bracket 26">
            <a:extLst>
              <a:ext uri="{FF2B5EF4-FFF2-40B4-BE49-F238E27FC236}">
                <a16:creationId xmlns:a16="http://schemas.microsoft.com/office/drawing/2014/main" id="{43F00561-D5A7-45FE-96CE-C0358534F756}"/>
              </a:ext>
            </a:extLst>
          </p:cNvPr>
          <p:cNvSpPr/>
          <p:nvPr/>
        </p:nvSpPr>
        <p:spPr>
          <a:xfrm>
            <a:off x="3501325" y="3737038"/>
            <a:ext cx="106533" cy="609124"/>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8" name="Left Bracket 27">
            <a:extLst>
              <a:ext uri="{FF2B5EF4-FFF2-40B4-BE49-F238E27FC236}">
                <a16:creationId xmlns:a16="http://schemas.microsoft.com/office/drawing/2014/main" id="{8D0FEB76-1B7A-448B-B1E2-CD98BA9D4A98}"/>
              </a:ext>
            </a:extLst>
          </p:cNvPr>
          <p:cNvSpPr/>
          <p:nvPr/>
        </p:nvSpPr>
        <p:spPr>
          <a:xfrm>
            <a:off x="3508692" y="4367339"/>
            <a:ext cx="106533" cy="396879"/>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9" name="Title 1">
            <a:extLst>
              <a:ext uri="{FF2B5EF4-FFF2-40B4-BE49-F238E27FC236}">
                <a16:creationId xmlns:a16="http://schemas.microsoft.com/office/drawing/2014/main" id="{0513B7A4-F953-41CC-9057-5EC4BE27B62F}"/>
              </a:ext>
            </a:extLst>
          </p:cNvPr>
          <p:cNvSpPr txBox="1">
            <a:spLocks/>
          </p:cNvSpPr>
          <p:nvPr/>
        </p:nvSpPr>
        <p:spPr>
          <a:xfrm>
            <a:off x="4365916" y="1887262"/>
            <a:ext cx="2030600" cy="3461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1400" dirty="0">
                <a:solidFill>
                  <a:srgbClr val="002060"/>
                </a:solidFill>
                <a:latin typeface="Calibri" panose="020F0502020204030204" pitchFamily="34" charset="0"/>
                <a:cs typeface="Calibri" panose="020F0502020204030204" pitchFamily="34" charset="0"/>
              </a:rPr>
              <a:t>% Alignment to Mouse</a:t>
            </a:r>
          </a:p>
        </p:txBody>
      </p:sp>
      <p:sp>
        <p:nvSpPr>
          <p:cNvPr id="30" name="Title 1">
            <a:extLst>
              <a:ext uri="{FF2B5EF4-FFF2-40B4-BE49-F238E27FC236}">
                <a16:creationId xmlns:a16="http://schemas.microsoft.com/office/drawing/2014/main" id="{003F34E6-5500-4C8E-AACB-CC42BC4DD104}"/>
              </a:ext>
            </a:extLst>
          </p:cNvPr>
          <p:cNvSpPr txBox="1">
            <a:spLocks/>
          </p:cNvSpPr>
          <p:nvPr/>
        </p:nvSpPr>
        <p:spPr>
          <a:xfrm>
            <a:off x="4060072" y="3390862"/>
            <a:ext cx="2657023" cy="3461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1400" dirty="0">
                <a:solidFill>
                  <a:srgbClr val="002060"/>
                </a:solidFill>
                <a:latin typeface="Calibri" panose="020F0502020204030204" pitchFamily="34" charset="0"/>
                <a:cs typeface="Calibri" panose="020F0502020204030204" pitchFamily="34" charset="0"/>
              </a:rPr>
              <a:t>% Alignment to Mycoplasma</a:t>
            </a:r>
          </a:p>
        </p:txBody>
      </p:sp>
      <p:sp>
        <p:nvSpPr>
          <p:cNvPr id="18" name="TextBox 17">
            <a:extLst>
              <a:ext uri="{FF2B5EF4-FFF2-40B4-BE49-F238E27FC236}">
                <a16:creationId xmlns:a16="http://schemas.microsoft.com/office/drawing/2014/main" id="{2F9511D5-9B9B-4B94-AE47-B56E28E3A5A3}"/>
              </a:ext>
            </a:extLst>
          </p:cNvPr>
          <p:cNvSpPr txBox="1"/>
          <p:nvPr/>
        </p:nvSpPr>
        <p:spPr>
          <a:xfrm>
            <a:off x="6709727" y="1999951"/>
            <a:ext cx="475691" cy="234904"/>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50%</a:t>
            </a:r>
          </a:p>
        </p:txBody>
      </p:sp>
      <p:sp>
        <p:nvSpPr>
          <p:cNvPr id="19" name="TextBox 18">
            <a:extLst>
              <a:ext uri="{FF2B5EF4-FFF2-40B4-BE49-F238E27FC236}">
                <a16:creationId xmlns:a16="http://schemas.microsoft.com/office/drawing/2014/main" id="{CB7BA8C8-A43F-4056-8F59-88020BD9F5C6}"/>
              </a:ext>
            </a:extLst>
          </p:cNvPr>
          <p:cNvSpPr txBox="1"/>
          <p:nvPr/>
        </p:nvSpPr>
        <p:spPr>
          <a:xfrm>
            <a:off x="6786520" y="4710775"/>
            <a:ext cx="475691" cy="234904"/>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50%</a:t>
            </a:r>
          </a:p>
        </p:txBody>
      </p:sp>
      <p:grpSp>
        <p:nvGrpSpPr>
          <p:cNvPr id="11" name="Group 10">
            <a:extLst>
              <a:ext uri="{FF2B5EF4-FFF2-40B4-BE49-F238E27FC236}">
                <a16:creationId xmlns:a16="http://schemas.microsoft.com/office/drawing/2014/main" id="{5CC70408-325B-4581-8431-8001632CC216}"/>
              </a:ext>
            </a:extLst>
          </p:cNvPr>
          <p:cNvGrpSpPr/>
          <p:nvPr/>
        </p:nvGrpSpPr>
        <p:grpSpPr>
          <a:xfrm>
            <a:off x="2650635" y="1133659"/>
            <a:ext cx="6276216" cy="370995"/>
            <a:chOff x="2152178" y="1357199"/>
            <a:chExt cx="6849044" cy="404856"/>
          </a:xfrm>
        </p:grpSpPr>
        <p:pic>
          <p:nvPicPr>
            <p:cNvPr id="9" name="Picture 8">
              <a:extLst>
                <a:ext uri="{FF2B5EF4-FFF2-40B4-BE49-F238E27FC236}">
                  <a16:creationId xmlns:a16="http://schemas.microsoft.com/office/drawing/2014/main" id="{A7F1E7B8-CFBC-4931-B780-6B852FD8A06D}"/>
                </a:ext>
              </a:extLst>
            </p:cNvPr>
            <p:cNvPicPr>
              <a:picLocks noChangeAspect="1"/>
            </p:cNvPicPr>
            <p:nvPr/>
          </p:nvPicPr>
          <p:blipFill>
            <a:blip r:embed="rId4"/>
            <a:stretch>
              <a:fillRect/>
            </a:stretch>
          </p:blipFill>
          <p:spPr>
            <a:xfrm>
              <a:off x="4060389" y="1357199"/>
              <a:ext cx="4940833" cy="383208"/>
            </a:xfrm>
            <a:prstGeom prst="rect">
              <a:avLst/>
            </a:prstGeom>
          </p:spPr>
        </p:pic>
        <p:pic>
          <p:nvPicPr>
            <p:cNvPr id="10" name="Picture 9">
              <a:extLst>
                <a:ext uri="{FF2B5EF4-FFF2-40B4-BE49-F238E27FC236}">
                  <a16:creationId xmlns:a16="http://schemas.microsoft.com/office/drawing/2014/main" id="{A72C3E67-E8C2-4A26-BF70-EE99B0E8868B}"/>
                </a:ext>
              </a:extLst>
            </p:cNvPr>
            <p:cNvPicPr>
              <a:picLocks noChangeAspect="1"/>
            </p:cNvPicPr>
            <p:nvPr/>
          </p:nvPicPr>
          <p:blipFill rotWithShape="1">
            <a:blip r:embed="rId5"/>
            <a:srcRect t="7133" b="10778"/>
            <a:stretch/>
          </p:blipFill>
          <p:spPr>
            <a:xfrm>
              <a:off x="2152178" y="1370233"/>
              <a:ext cx="1878842" cy="391822"/>
            </a:xfrm>
            <a:prstGeom prst="rect">
              <a:avLst/>
            </a:prstGeom>
          </p:spPr>
        </p:pic>
      </p:grpSp>
      <p:grpSp>
        <p:nvGrpSpPr>
          <p:cNvPr id="31" name="Group 30">
            <a:extLst>
              <a:ext uri="{FF2B5EF4-FFF2-40B4-BE49-F238E27FC236}">
                <a16:creationId xmlns:a16="http://schemas.microsoft.com/office/drawing/2014/main" id="{13D3A886-BE0A-4EF1-B4D7-A0B6175F0CEA}"/>
              </a:ext>
            </a:extLst>
          </p:cNvPr>
          <p:cNvGrpSpPr/>
          <p:nvPr/>
        </p:nvGrpSpPr>
        <p:grpSpPr>
          <a:xfrm>
            <a:off x="-173682" y="-10432"/>
            <a:ext cx="2824317" cy="5146573"/>
            <a:chOff x="-173682" y="-10432"/>
            <a:chExt cx="2824317" cy="5146573"/>
          </a:xfrm>
        </p:grpSpPr>
        <p:pic>
          <p:nvPicPr>
            <p:cNvPr id="32" name="Picture 31">
              <a:extLst>
                <a:ext uri="{FF2B5EF4-FFF2-40B4-BE49-F238E27FC236}">
                  <a16:creationId xmlns:a16="http://schemas.microsoft.com/office/drawing/2014/main" id="{85BC2698-525F-450D-88E0-8BAB7FF92275}"/>
                </a:ext>
              </a:extLst>
            </p:cNvPr>
            <p:cNvPicPr>
              <a:picLocks noChangeAspect="1"/>
            </p:cNvPicPr>
            <p:nvPr/>
          </p:nvPicPr>
          <p:blipFill>
            <a:blip r:embed="rId6"/>
            <a:stretch>
              <a:fillRect/>
            </a:stretch>
          </p:blipFill>
          <p:spPr>
            <a:xfrm>
              <a:off x="-173682" y="-10432"/>
              <a:ext cx="2824317" cy="1902573"/>
            </a:xfrm>
            <a:prstGeom prst="rect">
              <a:avLst/>
            </a:prstGeom>
          </p:spPr>
        </p:pic>
        <p:grpSp>
          <p:nvGrpSpPr>
            <p:cNvPr id="33" name="Group 32">
              <a:extLst>
                <a:ext uri="{FF2B5EF4-FFF2-40B4-BE49-F238E27FC236}">
                  <a16:creationId xmlns:a16="http://schemas.microsoft.com/office/drawing/2014/main" id="{1C717C66-2A9D-4062-A86A-50EDC90A6B58}"/>
                </a:ext>
              </a:extLst>
            </p:cNvPr>
            <p:cNvGrpSpPr/>
            <p:nvPr/>
          </p:nvGrpSpPr>
          <p:grpSpPr>
            <a:xfrm>
              <a:off x="518959" y="1878770"/>
              <a:ext cx="1404200" cy="3257371"/>
              <a:chOff x="333135" y="1886129"/>
              <a:chExt cx="1404200" cy="3257371"/>
            </a:xfrm>
          </p:grpSpPr>
          <p:sp>
            <p:nvSpPr>
              <p:cNvPr id="34" name="Rounded Rectangle 3">
                <a:extLst>
                  <a:ext uri="{FF2B5EF4-FFF2-40B4-BE49-F238E27FC236}">
                    <a16:creationId xmlns:a16="http://schemas.microsoft.com/office/drawing/2014/main" id="{73336B4F-E5E8-4803-B3A5-652830CD6DA9}"/>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759625B0-6D56-44E1-A92A-963276CC4AAD}"/>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Tree>
    <p:extLst>
      <p:ext uri="{BB962C8B-B14F-4D97-AF65-F5344CB8AC3E}">
        <p14:creationId xmlns:p14="http://schemas.microsoft.com/office/powerpoint/2010/main" val="256631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8" grpId="0" animBg="1"/>
      <p:bldP spid="30" grpId="0"/>
      <p:bldP spid="1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B166-E77F-495B-BA44-202153E066C1}"/>
              </a:ext>
            </a:extLst>
          </p:cNvPr>
          <p:cNvSpPr>
            <a:spLocks noGrp="1"/>
          </p:cNvSpPr>
          <p:nvPr>
            <p:ph type="title"/>
          </p:nvPr>
        </p:nvSpPr>
        <p:spPr>
          <a:xfrm>
            <a:off x="2533662" y="3750473"/>
            <a:ext cx="6477420" cy="572700"/>
          </a:xfrm>
        </p:spPr>
        <p:txBody>
          <a:bodyPr>
            <a:noAutofit/>
          </a:bodyPr>
          <a:lstStyle/>
          <a:p>
            <a:r>
              <a:rPr lang="en-GB" sz="2400" b="1" dirty="0">
                <a:solidFill>
                  <a:srgbClr val="093C92"/>
                </a:solidFill>
                <a:latin typeface="Calibri" panose="020F0502020204030204" pitchFamily="34" charset="0"/>
                <a:cs typeface="Calibri" panose="020F0502020204030204" pitchFamily="34" charset="0"/>
              </a:rPr>
              <a:t>…Is it okay if you don’t know there’s a problem?</a:t>
            </a:r>
          </a:p>
        </p:txBody>
      </p:sp>
      <p:pic>
        <p:nvPicPr>
          <p:cNvPr id="9" name="Picture 8">
            <a:extLst>
              <a:ext uri="{FF2B5EF4-FFF2-40B4-BE49-F238E27FC236}">
                <a16:creationId xmlns:a16="http://schemas.microsoft.com/office/drawing/2014/main" id="{EFE2D4CB-F3EC-45E4-8904-8CB4FD8C63B9}"/>
              </a:ext>
            </a:extLst>
          </p:cNvPr>
          <p:cNvPicPr>
            <a:picLocks noChangeAspect="1"/>
          </p:cNvPicPr>
          <p:nvPr/>
        </p:nvPicPr>
        <p:blipFill>
          <a:blip r:embed="rId3"/>
          <a:stretch>
            <a:fillRect/>
          </a:stretch>
        </p:blipFill>
        <p:spPr>
          <a:xfrm>
            <a:off x="4791911" y="2392278"/>
            <a:ext cx="1271196" cy="1271196"/>
          </a:xfrm>
          <a:prstGeom prst="rect">
            <a:avLst/>
          </a:prstGeom>
        </p:spPr>
      </p:pic>
      <p:grpSp>
        <p:nvGrpSpPr>
          <p:cNvPr id="11" name="Group 10">
            <a:extLst>
              <a:ext uri="{FF2B5EF4-FFF2-40B4-BE49-F238E27FC236}">
                <a16:creationId xmlns:a16="http://schemas.microsoft.com/office/drawing/2014/main" id="{14D89BA2-D05E-4707-AA10-57C5DC014340}"/>
              </a:ext>
            </a:extLst>
          </p:cNvPr>
          <p:cNvGrpSpPr/>
          <p:nvPr/>
        </p:nvGrpSpPr>
        <p:grpSpPr>
          <a:xfrm>
            <a:off x="-173682" y="-10432"/>
            <a:ext cx="2824317" cy="5146573"/>
            <a:chOff x="-173682" y="-10432"/>
            <a:chExt cx="2824317" cy="5146573"/>
          </a:xfrm>
        </p:grpSpPr>
        <p:pic>
          <p:nvPicPr>
            <p:cNvPr id="12" name="Picture 11">
              <a:extLst>
                <a:ext uri="{FF2B5EF4-FFF2-40B4-BE49-F238E27FC236}">
                  <a16:creationId xmlns:a16="http://schemas.microsoft.com/office/drawing/2014/main" id="{351F1C16-8D3A-423D-B070-5E056D5125D9}"/>
                </a:ext>
              </a:extLst>
            </p:cNvPr>
            <p:cNvPicPr>
              <a:picLocks noChangeAspect="1"/>
            </p:cNvPicPr>
            <p:nvPr/>
          </p:nvPicPr>
          <p:blipFill>
            <a:blip r:embed="rId4"/>
            <a:stretch>
              <a:fillRect/>
            </a:stretch>
          </p:blipFill>
          <p:spPr>
            <a:xfrm>
              <a:off x="-173682" y="-10432"/>
              <a:ext cx="2824317" cy="1902573"/>
            </a:xfrm>
            <a:prstGeom prst="rect">
              <a:avLst/>
            </a:prstGeom>
          </p:spPr>
        </p:pic>
        <p:grpSp>
          <p:nvGrpSpPr>
            <p:cNvPr id="13" name="Group 12">
              <a:extLst>
                <a:ext uri="{FF2B5EF4-FFF2-40B4-BE49-F238E27FC236}">
                  <a16:creationId xmlns:a16="http://schemas.microsoft.com/office/drawing/2014/main" id="{FEE9E76B-8884-4628-9EBC-E7EDA3C5ED4B}"/>
                </a:ext>
              </a:extLst>
            </p:cNvPr>
            <p:cNvGrpSpPr/>
            <p:nvPr/>
          </p:nvGrpSpPr>
          <p:grpSpPr>
            <a:xfrm>
              <a:off x="518959" y="1878770"/>
              <a:ext cx="1404200" cy="3257371"/>
              <a:chOff x="333135" y="1886129"/>
              <a:chExt cx="1404200" cy="3257371"/>
            </a:xfrm>
          </p:grpSpPr>
          <p:sp>
            <p:nvSpPr>
              <p:cNvPr id="14" name="Rounded Rectangle 3">
                <a:extLst>
                  <a:ext uri="{FF2B5EF4-FFF2-40B4-BE49-F238E27FC236}">
                    <a16:creationId xmlns:a16="http://schemas.microsoft.com/office/drawing/2014/main" id="{6473CF6B-7BB8-4DEE-AAD7-A79AC958A2EE}"/>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B258748B-E6D6-4C87-A92D-C861E85AF8C5}"/>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
        <p:nvSpPr>
          <p:cNvPr id="18" name="Google Shape;135;p26">
            <a:extLst>
              <a:ext uri="{FF2B5EF4-FFF2-40B4-BE49-F238E27FC236}">
                <a16:creationId xmlns:a16="http://schemas.microsoft.com/office/drawing/2014/main" id="{15EA90D6-76B4-40B5-8CA8-ECD48851BD62}"/>
              </a:ext>
            </a:extLst>
          </p:cNvPr>
          <p:cNvSpPr txBox="1">
            <a:spLocks/>
          </p:cNvSpPr>
          <p:nvPr/>
        </p:nvSpPr>
        <p:spPr>
          <a:xfrm>
            <a:off x="2596147" y="1192361"/>
            <a:ext cx="6352450" cy="802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000" b="1" dirty="0">
                <a:solidFill>
                  <a:schemeClr val="accent1">
                    <a:lumMod val="50000"/>
                  </a:schemeClr>
                </a:solidFill>
                <a:latin typeface="Calibri" panose="020F0502020204030204" pitchFamily="34" charset="0"/>
                <a:cs typeface="Calibri" panose="020F0502020204030204" pitchFamily="34" charset="0"/>
              </a:rPr>
              <a:t>All highlight the perils of assuming and not exploring…. </a:t>
            </a:r>
          </a:p>
        </p:txBody>
      </p:sp>
    </p:spTree>
    <p:extLst>
      <p:ext uri="{BB962C8B-B14F-4D97-AF65-F5344CB8AC3E}">
        <p14:creationId xmlns:p14="http://schemas.microsoft.com/office/powerpoint/2010/main" val="37606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0FE88-7BE3-430B-9AEE-4CD925D3AF2A}"/>
              </a:ext>
            </a:extLst>
          </p:cNvPr>
          <p:cNvSpPr>
            <a:spLocks noGrp="1"/>
          </p:cNvSpPr>
          <p:nvPr>
            <p:ph type="title"/>
          </p:nvPr>
        </p:nvSpPr>
        <p:spPr>
          <a:xfrm>
            <a:off x="311700" y="246302"/>
            <a:ext cx="8520600" cy="572700"/>
          </a:xfrm>
        </p:spPr>
        <p:txBody>
          <a:bodyPr>
            <a:normAutofit fontScale="90000"/>
          </a:bodyPr>
          <a:lstStyle/>
          <a:p>
            <a:r>
              <a:rPr lang="en-GB" b="1" dirty="0">
                <a:solidFill>
                  <a:srgbClr val="336699"/>
                </a:solidFill>
                <a:latin typeface="Calibri" panose="020F0502020204030204" pitchFamily="34" charset="0"/>
                <a:cs typeface="Calibri" panose="020F0502020204030204" pitchFamily="34" charset="0"/>
              </a:rPr>
              <a:t>Obvious examples are obvious, but…</a:t>
            </a:r>
          </a:p>
        </p:txBody>
      </p:sp>
      <p:pic>
        <p:nvPicPr>
          <p:cNvPr id="6" name="Picture 5">
            <a:extLst>
              <a:ext uri="{FF2B5EF4-FFF2-40B4-BE49-F238E27FC236}">
                <a16:creationId xmlns:a16="http://schemas.microsoft.com/office/drawing/2014/main" id="{719C5BA6-53EF-436A-966E-9B2F3659F558}"/>
              </a:ext>
            </a:extLst>
          </p:cNvPr>
          <p:cNvPicPr>
            <a:picLocks noChangeAspect="1"/>
          </p:cNvPicPr>
          <p:nvPr/>
        </p:nvPicPr>
        <p:blipFill>
          <a:blip r:embed="rId3"/>
          <a:stretch>
            <a:fillRect/>
          </a:stretch>
        </p:blipFill>
        <p:spPr>
          <a:xfrm>
            <a:off x="1754909" y="819002"/>
            <a:ext cx="5634182" cy="3953340"/>
          </a:xfrm>
          <a:prstGeom prst="rect">
            <a:avLst/>
          </a:prstGeom>
        </p:spPr>
      </p:pic>
    </p:spTree>
    <p:extLst>
      <p:ext uri="{BB962C8B-B14F-4D97-AF65-F5344CB8AC3E}">
        <p14:creationId xmlns:p14="http://schemas.microsoft.com/office/powerpoint/2010/main" val="15092505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28;p34"/>
          <p:cNvSpPr txBox="1"/>
          <p:nvPr/>
        </p:nvSpPr>
        <p:spPr>
          <a:xfrm>
            <a:off x="4310399" y="4317206"/>
            <a:ext cx="2741326" cy="684773"/>
          </a:xfrm>
          <a:prstGeom prst="rect">
            <a:avLst/>
          </a:prstGeom>
          <a:noFill/>
          <a:ln>
            <a:noFill/>
          </a:ln>
        </p:spPr>
        <p:txBody>
          <a:bodyPr spcFirstLastPara="1" wrap="square" lIns="68575" tIns="34275" rIns="68575" bIns="34275" anchor="t" anchorCtr="0">
            <a:spAutoFit/>
          </a:bodyPr>
          <a:lstStyle/>
          <a:p>
            <a:pPr lvl="1">
              <a:buClr>
                <a:schemeClr val="dk1"/>
              </a:buClr>
              <a:buSzPts val="1800"/>
            </a:pPr>
            <a:r>
              <a:rPr lang="en-GB" sz="2000" b="1" dirty="0">
                <a:solidFill>
                  <a:srgbClr val="00B0F0"/>
                </a:solidFill>
                <a:latin typeface="Calibri"/>
                <a:ea typeface="Calibri"/>
                <a:cs typeface="Calibri"/>
                <a:sym typeface="Calibri"/>
              </a:rPr>
              <a:t>- Know what's out there </a:t>
            </a:r>
          </a:p>
          <a:p>
            <a:pPr lvl="1">
              <a:buClr>
                <a:schemeClr val="dk1"/>
              </a:buClr>
              <a:buSzPts val="1800"/>
            </a:pPr>
            <a:r>
              <a:rPr lang="en-GB" sz="2000" b="1" dirty="0">
                <a:solidFill>
                  <a:srgbClr val="00B0F0"/>
                </a:solidFill>
                <a:latin typeface="Calibri"/>
                <a:ea typeface="Calibri"/>
                <a:cs typeface="Calibri"/>
                <a:sym typeface="Calibri"/>
              </a:rPr>
              <a:t>- Learn how to use it</a:t>
            </a:r>
          </a:p>
        </p:txBody>
      </p:sp>
      <p:pic>
        <p:nvPicPr>
          <p:cNvPr id="2" name="Picture 1"/>
          <p:cNvPicPr>
            <a:picLocks noChangeAspect="1"/>
          </p:cNvPicPr>
          <p:nvPr/>
        </p:nvPicPr>
        <p:blipFill>
          <a:blip r:embed="rId3"/>
          <a:stretch>
            <a:fillRect/>
          </a:stretch>
        </p:blipFill>
        <p:spPr>
          <a:xfrm>
            <a:off x="2780125" y="2561231"/>
            <a:ext cx="2237690" cy="1275132"/>
          </a:xfrm>
          <a:prstGeom prst="rect">
            <a:avLst/>
          </a:prstGeom>
        </p:spPr>
      </p:pic>
      <p:pic>
        <p:nvPicPr>
          <p:cNvPr id="5" name="Picture 4"/>
          <p:cNvPicPr>
            <a:picLocks noChangeAspect="1"/>
          </p:cNvPicPr>
          <p:nvPr/>
        </p:nvPicPr>
        <p:blipFill>
          <a:blip r:embed="rId4"/>
          <a:stretch>
            <a:fillRect/>
          </a:stretch>
        </p:blipFill>
        <p:spPr>
          <a:xfrm>
            <a:off x="5107899" y="2129836"/>
            <a:ext cx="1598994" cy="1338183"/>
          </a:xfrm>
          <a:prstGeom prst="rect">
            <a:avLst/>
          </a:prstGeom>
        </p:spPr>
      </p:pic>
      <p:pic>
        <p:nvPicPr>
          <p:cNvPr id="12" name="Picture 11"/>
          <p:cNvPicPr>
            <a:picLocks noChangeAspect="1"/>
          </p:cNvPicPr>
          <p:nvPr/>
        </p:nvPicPr>
        <p:blipFill>
          <a:blip r:embed="rId5"/>
          <a:stretch>
            <a:fillRect/>
          </a:stretch>
        </p:blipFill>
        <p:spPr>
          <a:xfrm>
            <a:off x="6915391" y="1884862"/>
            <a:ext cx="1709650" cy="2356423"/>
          </a:xfrm>
          <a:prstGeom prst="rect">
            <a:avLst/>
          </a:prstGeom>
        </p:spPr>
      </p:pic>
      <p:pic>
        <p:nvPicPr>
          <p:cNvPr id="13" name="Picture 12"/>
          <p:cNvPicPr>
            <a:picLocks noChangeAspect="1"/>
          </p:cNvPicPr>
          <p:nvPr/>
        </p:nvPicPr>
        <p:blipFill>
          <a:blip r:embed="rId6"/>
          <a:stretch>
            <a:fillRect/>
          </a:stretch>
        </p:blipFill>
        <p:spPr>
          <a:xfrm>
            <a:off x="3783172" y="1884862"/>
            <a:ext cx="485843" cy="676369"/>
          </a:xfrm>
          <a:prstGeom prst="rect">
            <a:avLst/>
          </a:prstGeom>
        </p:spPr>
      </p:pic>
      <p:pic>
        <p:nvPicPr>
          <p:cNvPr id="14" name="Picture 13"/>
          <p:cNvPicPr>
            <a:picLocks noChangeAspect="1"/>
          </p:cNvPicPr>
          <p:nvPr/>
        </p:nvPicPr>
        <p:blipFill>
          <a:blip r:embed="rId7"/>
          <a:stretch>
            <a:fillRect/>
          </a:stretch>
        </p:blipFill>
        <p:spPr>
          <a:xfrm>
            <a:off x="7478227" y="1338850"/>
            <a:ext cx="583977" cy="526464"/>
          </a:xfrm>
          <a:prstGeom prst="rect">
            <a:avLst/>
          </a:prstGeom>
        </p:spPr>
      </p:pic>
      <p:pic>
        <p:nvPicPr>
          <p:cNvPr id="6150" name="Picture 6" descr="R Packages - RStudi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0048" y="1657930"/>
            <a:ext cx="554982" cy="4301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B8C2A76-9844-4801-939B-62C9D18FEB78}"/>
              </a:ext>
            </a:extLst>
          </p:cNvPr>
          <p:cNvSpPr txBox="1"/>
          <p:nvPr/>
        </p:nvSpPr>
        <p:spPr>
          <a:xfrm>
            <a:off x="4310399" y="184884"/>
            <a:ext cx="2356735"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ea typeface="Calibri"/>
                <a:cs typeface="Calibri" panose="020F0502020204030204" pitchFamily="34" charset="0"/>
              </a:rPr>
              <a:t>Analytical Tools</a:t>
            </a:r>
          </a:p>
        </p:txBody>
      </p:sp>
      <p:grpSp>
        <p:nvGrpSpPr>
          <p:cNvPr id="3" name="Group 2">
            <a:extLst>
              <a:ext uri="{FF2B5EF4-FFF2-40B4-BE49-F238E27FC236}">
                <a16:creationId xmlns:a16="http://schemas.microsoft.com/office/drawing/2014/main" id="{0AE91C8B-3F3C-4CC8-AF4F-A77E762143B8}"/>
              </a:ext>
            </a:extLst>
          </p:cNvPr>
          <p:cNvGrpSpPr/>
          <p:nvPr/>
        </p:nvGrpSpPr>
        <p:grpSpPr>
          <a:xfrm>
            <a:off x="-110304" y="103129"/>
            <a:ext cx="2772000" cy="5033012"/>
            <a:chOff x="-110304" y="103129"/>
            <a:chExt cx="2772000" cy="5033012"/>
          </a:xfrm>
        </p:grpSpPr>
        <p:grpSp>
          <p:nvGrpSpPr>
            <p:cNvPr id="18" name="Group 17">
              <a:extLst>
                <a:ext uri="{FF2B5EF4-FFF2-40B4-BE49-F238E27FC236}">
                  <a16:creationId xmlns:a16="http://schemas.microsoft.com/office/drawing/2014/main" id="{BB8227C7-ACE4-4814-BFEC-1524A30DC440}"/>
                </a:ext>
              </a:extLst>
            </p:cNvPr>
            <p:cNvGrpSpPr/>
            <p:nvPr/>
          </p:nvGrpSpPr>
          <p:grpSpPr>
            <a:xfrm>
              <a:off x="518959" y="1878770"/>
              <a:ext cx="1404200" cy="3257371"/>
              <a:chOff x="333135" y="1886129"/>
              <a:chExt cx="1404200" cy="3257371"/>
            </a:xfrm>
          </p:grpSpPr>
          <p:sp>
            <p:nvSpPr>
              <p:cNvPr id="19" name="Rounded Rectangle 3">
                <a:extLst>
                  <a:ext uri="{FF2B5EF4-FFF2-40B4-BE49-F238E27FC236}">
                    <a16:creationId xmlns:a16="http://schemas.microsoft.com/office/drawing/2014/main" id="{75DF8808-337A-48A4-A87B-602506F4FBE0}"/>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199689D-C897-4979-9B53-633149B4573F}"/>
                  </a:ext>
                </a:extLst>
              </p:cNvPr>
              <p:cNvSpPr/>
              <p:nvPr/>
            </p:nvSpPr>
            <p:spPr>
              <a:xfrm>
                <a:off x="442410" y="1911846"/>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b="1" dirty="0">
                    <a:solidFill>
                      <a:srgbClr val="0070C0"/>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21" name="Picture 20">
              <a:extLst>
                <a:ext uri="{FF2B5EF4-FFF2-40B4-BE49-F238E27FC236}">
                  <a16:creationId xmlns:a16="http://schemas.microsoft.com/office/drawing/2014/main" id="{42D4D114-6AD2-4E2C-B6F5-CE5E5DAF658B}"/>
                </a:ext>
              </a:extLst>
            </p:cNvPr>
            <p:cNvPicPr>
              <a:picLocks noChangeAspect="1"/>
            </p:cNvPicPr>
            <p:nvPr/>
          </p:nvPicPr>
          <p:blipFill>
            <a:blip r:embed="rId9"/>
            <a:stretch>
              <a:fillRect/>
            </a:stretch>
          </p:blipFill>
          <p:spPr>
            <a:xfrm>
              <a:off x="-110304" y="103129"/>
              <a:ext cx="2772000" cy="1717858"/>
            </a:xfrm>
            <a:prstGeom prst="rect">
              <a:avLst/>
            </a:prstGeom>
          </p:spPr>
        </p:pic>
      </p:grpSp>
      <p:sp>
        <p:nvSpPr>
          <p:cNvPr id="4" name="Rectangle 3">
            <a:extLst>
              <a:ext uri="{FF2B5EF4-FFF2-40B4-BE49-F238E27FC236}">
                <a16:creationId xmlns:a16="http://schemas.microsoft.com/office/drawing/2014/main" id="{E441E0AE-8A37-42D0-8C7E-1BB559AFAC5A}"/>
              </a:ext>
            </a:extLst>
          </p:cNvPr>
          <p:cNvSpPr/>
          <p:nvPr/>
        </p:nvSpPr>
        <p:spPr>
          <a:xfrm>
            <a:off x="4093141" y="880539"/>
            <a:ext cx="2933816" cy="400110"/>
          </a:xfrm>
          <a:prstGeom prst="rect">
            <a:avLst/>
          </a:prstGeom>
        </p:spPr>
        <p:txBody>
          <a:bodyPr wrap="none">
            <a:spAutoFit/>
          </a:bodyPr>
          <a:lstStyle/>
          <a:p>
            <a:pPr lvl="1">
              <a:buClr>
                <a:schemeClr val="dk1"/>
              </a:buClr>
              <a:buSzPts val="1800"/>
            </a:pPr>
            <a:r>
              <a:rPr lang="en-GB" sz="2000" dirty="0">
                <a:solidFill>
                  <a:srgbClr val="0F2D69"/>
                </a:solidFill>
                <a:latin typeface="Calibri"/>
                <a:ea typeface="Calibri"/>
                <a:cs typeface="Calibri"/>
                <a:sym typeface="Calibri"/>
              </a:rPr>
              <a:t>The right tools for the job!</a:t>
            </a:r>
          </a:p>
        </p:txBody>
      </p:sp>
    </p:spTree>
    <p:extLst>
      <p:ext uri="{BB962C8B-B14F-4D97-AF65-F5344CB8AC3E}">
        <p14:creationId xmlns:p14="http://schemas.microsoft.com/office/powerpoint/2010/main" val="65577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8C2A76-9844-4801-939B-62C9D18FEB78}"/>
              </a:ext>
            </a:extLst>
          </p:cNvPr>
          <p:cNvSpPr txBox="1"/>
          <p:nvPr/>
        </p:nvSpPr>
        <p:spPr>
          <a:xfrm>
            <a:off x="3763696" y="325699"/>
            <a:ext cx="3693640"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ea typeface="Calibri"/>
                <a:cs typeface="Calibri" panose="020F0502020204030204" pitchFamily="34" charset="0"/>
              </a:rPr>
              <a:t>Help With Analytical Tools</a:t>
            </a:r>
          </a:p>
        </p:txBody>
      </p:sp>
      <p:grpSp>
        <p:nvGrpSpPr>
          <p:cNvPr id="3" name="Group 2">
            <a:extLst>
              <a:ext uri="{FF2B5EF4-FFF2-40B4-BE49-F238E27FC236}">
                <a16:creationId xmlns:a16="http://schemas.microsoft.com/office/drawing/2014/main" id="{0AE91C8B-3F3C-4CC8-AF4F-A77E762143B8}"/>
              </a:ext>
            </a:extLst>
          </p:cNvPr>
          <p:cNvGrpSpPr/>
          <p:nvPr/>
        </p:nvGrpSpPr>
        <p:grpSpPr>
          <a:xfrm>
            <a:off x="-110304" y="103129"/>
            <a:ext cx="2772000" cy="5033012"/>
            <a:chOff x="-110304" y="103129"/>
            <a:chExt cx="2772000" cy="5033012"/>
          </a:xfrm>
        </p:grpSpPr>
        <p:grpSp>
          <p:nvGrpSpPr>
            <p:cNvPr id="18" name="Group 17">
              <a:extLst>
                <a:ext uri="{FF2B5EF4-FFF2-40B4-BE49-F238E27FC236}">
                  <a16:creationId xmlns:a16="http://schemas.microsoft.com/office/drawing/2014/main" id="{BB8227C7-ACE4-4814-BFEC-1524A30DC440}"/>
                </a:ext>
              </a:extLst>
            </p:cNvPr>
            <p:cNvGrpSpPr/>
            <p:nvPr/>
          </p:nvGrpSpPr>
          <p:grpSpPr>
            <a:xfrm>
              <a:off x="518959" y="1878770"/>
              <a:ext cx="1404200" cy="3257371"/>
              <a:chOff x="333135" y="1886129"/>
              <a:chExt cx="1404200" cy="3257371"/>
            </a:xfrm>
          </p:grpSpPr>
          <p:sp>
            <p:nvSpPr>
              <p:cNvPr id="19" name="Rounded Rectangle 3">
                <a:extLst>
                  <a:ext uri="{FF2B5EF4-FFF2-40B4-BE49-F238E27FC236}">
                    <a16:creationId xmlns:a16="http://schemas.microsoft.com/office/drawing/2014/main" id="{75DF8808-337A-48A4-A87B-602506F4FBE0}"/>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199689D-C897-4979-9B53-633149B4573F}"/>
                  </a:ext>
                </a:extLst>
              </p:cNvPr>
              <p:cNvSpPr/>
              <p:nvPr/>
            </p:nvSpPr>
            <p:spPr>
              <a:xfrm>
                <a:off x="442410" y="1911846"/>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b="1" dirty="0">
                    <a:solidFill>
                      <a:srgbClr val="0070C0"/>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21" name="Picture 20">
              <a:extLst>
                <a:ext uri="{FF2B5EF4-FFF2-40B4-BE49-F238E27FC236}">
                  <a16:creationId xmlns:a16="http://schemas.microsoft.com/office/drawing/2014/main" id="{42D4D114-6AD2-4E2C-B6F5-CE5E5DAF658B}"/>
                </a:ext>
              </a:extLst>
            </p:cNvPr>
            <p:cNvPicPr>
              <a:picLocks noChangeAspect="1"/>
            </p:cNvPicPr>
            <p:nvPr/>
          </p:nvPicPr>
          <p:blipFill>
            <a:blip r:embed="rId3"/>
            <a:stretch>
              <a:fillRect/>
            </a:stretch>
          </p:blipFill>
          <p:spPr>
            <a:xfrm>
              <a:off x="-110304" y="103129"/>
              <a:ext cx="2772000" cy="1717858"/>
            </a:xfrm>
            <a:prstGeom prst="rect">
              <a:avLst/>
            </a:prstGeom>
          </p:spPr>
        </p:pic>
      </p:grpSp>
      <p:sp>
        <p:nvSpPr>
          <p:cNvPr id="8" name="Rectangle 7">
            <a:extLst>
              <a:ext uri="{FF2B5EF4-FFF2-40B4-BE49-F238E27FC236}">
                <a16:creationId xmlns:a16="http://schemas.microsoft.com/office/drawing/2014/main" id="{A3829D4D-660D-4C38-BF66-B4FEF728885E}"/>
              </a:ext>
            </a:extLst>
          </p:cNvPr>
          <p:cNvSpPr/>
          <p:nvPr/>
        </p:nvSpPr>
        <p:spPr>
          <a:xfrm>
            <a:off x="3250379" y="4735533"/>
            <a:ext cx="4682837" cy="307777"/>
          </a:xfrm>
          <a:prstGeom prst="rect">
            <a:avLst/>
          </a:prstGeom>
        </p:spPr>
        <p:txBody>
          <a:bodyPr wrap="square">
            <a:spAutoFit/>
          </a:bodyPr>
          <a:lstStyle/>
          <a:p>
            <a:r>
              <a:rPr lang="en-GB" dirty="0">
                <a:hlinkClick r:id="rId4"/>
              </a:rPr>
              <a:t>https://www.bioinformatics.babraham.ac.uk/training.html</a:t>
            </a:r>
            <a:r>
              <a:rPr lang="en-GB" dirty="0"/>
              <a:t> </a:t>
            </a:r>
          </a:p>
        </p:txBody>
      </p:sp>
      <p:grpSp>
        <p:nvGrpSpPr>
          <p:cNvPr id="17" name="Group 16">
            <a:extLst>
              <a:ext uri="{FF2B5EF4-FFF2-40B4-BE49-F238E27FC236}">
                <a16:creationId xmlns:a16="http://schemas.microsoft.com/office/drawing/2014/main" id="{CA01EA68-F4D2-4AE8-B05B-1031F90A8315}"/>
              </a:ext>
            </a:extLst>
          </p:cNvPr>
          <p:cNvGrpSpPr/>
          <p:nvPr/>
        </p:nvGrpSpPr>
        <p:grpSpPr>
          <a:xfrm>
            <a:off x="3192818" y="1367677"/>
            <a:ext cx="2321080" cy="3231653"/>
            <a:chOff x="3280479" y="1499194"/>
            <a:chExt cx="2059839" cy="2883775"/>
          </a:xfrm>
        </p:grpSpPr>
        <p:pic>
          <p:nvPicPr>
            <p:cNvPr id="22" name="Picture 21">
              <a:extLst>
                <a:ext uri="{FF2B5EF4-FFF2-40B4-BE49-F238E27FC236}">
                  <a16:creationId xmlns:a16="http://schemas.microsoft.com/office/drawing/2014/main" id="{6E2A1D8F-0A69-4ACF-9293-7B0D18A01403}"/>
                </a:ext>
              </a:extLst>
            </p:cNvPr>
            <p:cNvPicPr>
              <a:picLocks noChangeAspect="1"/>
            </p:cNvPicPr>
            <p:nvPr/>
          </p:nvPicPr>
          <p:blipFill>
            <a:blip r:embed="rId5"/>
            <a:stretch>
              <a:fillRect/>
            </a:stretch>
          </p:blipFill>
          <p:spPr>
            <a:xfrm>
              <a:off x="3280479" y="1499194"/>
              <a:ext cx="2059839" cy="2883775"/>
            </a:xfrm>
            <a:prstGeom prst="rect">
              <a:avLst/>
            </a:prstGeom>
          </p:spPr>
        </p:pic>
        <p:sp>
          <p:nvSpPr>
            <p:cNvPr id="11" name="Rectangle 10">
              <a:extLst>
                <a:ext uri="{FF2B5EF4-FFF2-40B4-BE49-F238E27FC236}">
                  <a16:creationId xmlns:a16="http://schemas.microsoft.com/office/drawing/2014/main" id="{C8245250-6219-4513-86D6-881EC9543962}"/>
                </a:ext>
              </a:extLst>
            </p:cNvPr>
            <p:cNvSpPr/>
            <p:nvPr/>
          </p:nvSpPr>
          <p:spPr>
            <a:xfrm>
              <a:off x="3471131" y="2349500"/>
              <a:ext cx="1697769"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8876A0F5-459C-4954-A969-8D8C2190EB25}"/>
              </a:ext>
            </a:extLst>
          </p:cNvPr>
          <p:cNvGrpSpPr/>
          <p:nvPr/>
        </p:nvGrpSpPr>
        <p:grpSpPr>
          <a:xfrm>
            <a:off x="5820347" y="1367677"/>
            <a:ext cx="2321079" cy="3231653"/>
            <a:chOff x="5672870" y="1473202"/>
            <a:chExt cx="2059838" cy="2883773"/>
          </a:xfrm>
        </p:grpSpPr>
        <p:pic>
          <p:nvPicPr>
            <p:cNvPr id="23" name="Picture 22">
              <a:extLst>
                <a:ext uri="{FF2B5EF4-FFF2-40B4-BE49-F238E27FC236}">
                  <a16:creationId xmlns:a16="http://schemas.microsoft.com/office/drawing/2014/main" id="{7F482603-C051-4229-BB7B-AAF19A45D62C}"/>
                </a:ext>
              </a:extLst>
            </p:cNvPr>
            <p:cNvPicPr>
              <a:picLocks noChangeAspect="1"/>
            </p:cNvPicPr>
            <p:nvPr/>
          </p:nvPicPr>
          <p:blipFill>
            <a:blip r:embed="rId5"/>
            <a:stretch>
              <a:fillRect/>
            </a:stretch>
          </p:blipFill>
          <p:spPr>
            <a:xfrm>
              <a:off x="5672870" y="1473202"/>
              <a:ext cx="2059838" cy="2883773"/>
            </a:xfrm>
            <a:prstGeom prst="rect">
              <a:avLst/>
            </a:prstGeom>
          </p:spPr>
        </p:pic>
        <p:sp>
          <p:nvSpPr>
            <p:cNvPr id="35" name="Rectangle 34">
              <a:extLst>
                <a:ext uri="{FF2B5EF4-FFF2-40B4-BE49-F238E27FC236}">
                  <a16:creationId xmlns:a16="http://schemas.microsoft.com/office/drawing/2014/main" id="{0C54ACCE-7BDF-493A-A9AF-64CF6E33EA28}"/>
                </a:ext>
              </a:extLst>
            </p:cNvPr>
            <p:cNvSpPr/>
            <p:nvPr/>
          </p:nvSpPr>
          <p:spPr>
            <a:xfrm>
              <a:off x="5818249" y="2334860"/>
              <a:ext cx="1697769"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D37F0506-E77E-4B37-969E-84F9B1BE4996}"/>
              </a:ext>
            </a:extLst>
          </p:cNvPr>
          <p:cNvSpPr txBox="1"/>
          <p:nvPr/>
        </p:nvSpPr>
        <p:spPr>
          <a:xfrm>
            <a:off x="5901103" y="3970316"/>
            <a:ext cx="2159566" cy="369332"/>
          </a:xfrm>
          <a:prstGeom prst="rect">
            <a:avLst/>
          </a:prstGeom>
          <a:noFill/>
        </p:spPr>
        <p:txBody>
          <a:bodyPr wrap="none" rtlCol="0">
            <a:spAutoFit/>
          </a:bodyPr>
          <a:lstStyle/>
          <a:p>
            <a:r>
              <a:rPr lang="en-GB" sz="1800" b="1" dirty="0">
                <a:solidFill>
                  <a:srgbClr val="093C92"/>
                </a:solidFill>
              </a:rPr>
              <a:t>e.g. NGS Analysis</a:t>
            </a:r>
          </a:p>
        </p:txBody>
      </p:sp>
      <p:sp>
        <p:nvSpPr>
          <p:cNvPr id="39" name="TextBox 38">
            <a:extLst>
              <a:ext uri="{FF2B5EF4-FFF2-40B4-BE49-F238E27FC236}">
                <a16:creationId xmlns:a16="http://schemas.microsoft.com/office/drawing/2014/main" id="{B8DD3312-1FB7-463A-B6DC-2F159AE02E4E}"/>
              </a:ext>
            </a:extLst>
          </p:cNvPr>
          <p:cNvSpPr txBox="1"/>
          <p:nvPr/>
        </p:nvSpPr>
        <p:spPr>
          <a:xfrm>
            <a:off x="3432864" y="2469483"/>
            <a:ext cx="1774584" cy="830997"/>
          </a:xfrm>
          <a:prstGeom prst="rect">
            <a:avLst/>
          </a:prstGeom>
          <a:noFill/>
        </p:spPr>
        <p:txBody>
          <a:bodyPr wrap="square" rtlCol="0">
            <a:spAutoFit/>
          </a:bodyPr>
          <a:lstStyle/>
          <a:p>
            <a:pPr algn="ctr"/>
            <a:r>
              <a:rPr lang="en-GB" sz="2400" b="1" dirty="0">
                <a:solidFill>
                  <a:srgbClr val="093C92"/>
                </a:solidFill>
              </a:rPr>
              <a:t>Core Skills Courses</a:t>
            </a:r>
          </a:p>
        </p:txBody>
      </p:sp>
      <p:sp>
        <p:nvSpPr>
          <p:cNvPr id="41" name="TextBox 40">
            <a:extLst>
              <a:ext uri="{FF2B5EF4-FFF2-40B4-BE49-F238E27FC236}">
                <a16:creationId xmlns:a16="http://schemas.microsoft.com/office/drawing/2014/main" id="{D01B0C18-DE16-4425-A229-997744DE6383}"/>
              </a:ext>
            </a:extLst>
          </p:cNvPr>
          <p:cNvSpPr txBox="1"/>
          <p:nvPr/>
        </p:nvSpPr>
        <p:spPr>
          <a:xfrm>
            <a:off x="6032536" y="2303586"/>
            <a:ext cx="1896700" cy="1200329"/>
          </a:xfrm>
          <a:prstGeom prst="rect">
            <a:avLst/>
          </a:prstGeom>
          <a:noFill/>
        </p:spPr>
        <p:txBody>
          <a:bodyPr wrap="square" rtlCol="0">
            <a:spAutoFit/>
          </a:bodyPr>
          <a:lstStyle/>
          <a:p>
            <a:pPr algn="ctr"/>
            <a:r>
              <a:rPr lang="en-GB" sz="2400" b="1" dirty="0">
                <a:solidFill>
                  <a:srgbClr val="093C92"/>
                </a:solidFill>
              </a:rPr>
              <a:t>Application Specific Courses</a:t>
            </a:r>
          </a:p>
        </p:txBody>
      </p:sp>
      <p:sp>
        <p:nvSpPr>
          <p:cNvPr id="42" name="TextBox 41">
            <a:extLst>
              <a:ext uri="{FF2B5EF4-FFF2-40B4-BE49-F238E27FC236}">
                <a16:creationId xmlns:a16="http://schemas.microsoft.com/office/drawing/2014/main" id="{6AF70B7E-AE7C-43F3-8DBE-6F1B1F0427EF}"/>
              </a:ext>
            </a:extLst>
          </p:cNvPr>
          <p:cNvSpPr txBox="1"/>
          <p:nvPr/>
        </p:nvSpPr>
        <p:spPr>
          <a:xfrm>
            <a:off x="3192818" y="3970316"/>
            <a:ext cx="2377574" cy="369332"/>
          </a:xfrm>
          <a:prstGeom prst="rect">
            <a:avLst/>
          </a:prstGeom>
          <a:noFill/>
        </p:spPr>
        <p:txBody>
          <a:bodyPr wrap="none" rtlCol="0">
            <a:spAutoFit/>
          </a:bodyPr>
          <a:lstStyle/>
          <a:p>
            <a:r>
              <a:rPr lang="en-GB" sz="1800" b="1" dirty="0">
                <a:solidFill>
                  <a:srgbClr val="093C92"/>
                </a:solidFill>
              </a:rPr>
              <a:t>e.g. R Programming</a:t>
            </a:r>
          </a:p>
        </p:txBody>
      </p:sp>
    </p:spTree>
    <p:extLst>
      <p:ext uri="{BB962C8B-B14F-4D97-AF65-F5344CB8AC3E}">
        <p14:creationId xmlns:p14="http://schemas.microsoft.com/office/powerpoint/2010/main" val="22579079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9156F24-3AE8-4760-A4E1-237593AF667F}"/>
              </a:ext>
            </a:extLst>
          </p:cNvPr>
          <p:cNvSpPr txBox="1"/>
          <p:nvPr/>
        </p:nvSpPr>
        <p:spPr>
          <a:xfrm>
            <a:off x="4572000" y="1128149"/>
            <a:ext cx="2016899"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In a nutshell</a:t>
            </a:r>
          </a:p>
        </p:txBody>
      </p:sp>
      <p:grpSp>
        <p:nvGrpSpPr>
          <p:cNvPr id="11" name="Group 10">
            <a:extLst>
              <a:ext uri="{FF2B5EF4-FFF2-40B4-BE49-F238E27FC236}">
                <a16:creationId xmlns:a16="http://schemas.microsoft.com/office/drawing/2014/main" id="{FC4350BA-6E69-416F-BC94-D32F101B1E57}"/>
              </a:ext>
            </a:extLst>
          </p:cNvPr>
          <p:cNvGrpSpPr/>
          <p:nvPr/>
        </p:nvGrpSpPr>
        <p:grpSpPr>
          <a:xfrm>
            <a:off x="-173682" y="-10432"/>
            <a:ext cx="2824317" cy="5146573"/>
            <a:chOff x="-173682" y="-10432"/>
            <a:chExt cx="2824317" cy="5146573"/>
          </a:xfrm>
        </p:grpSpPr>
        <p:pic>
          <p:nvPicPr>
            <p:cNvPr id="12" name="Picture 11">
              <a:extLst>
                <a:ext uri="{FF2B5EF4-FFF2-40B4-BE49-F238E27FC236}">
                  <a16:creationId xmlns:a16="http://schemas.microsoft.com/office/drawing/2014/main" id="{AE8ED0D5-0172-4C47-9742-4F6E2CB1B2F3}"/>
                </a:ext>
              </a:extLst>
            </p:cNvPr>
            <p:cNvPicPr>
              <a:picLocks noChangeAspect="1"/>
            </p:cNvPicPr>
            <p:nvPr/>
          </p:nvPicPr>
          <p:blipFill>
            <a:blip r:embed="rId3"/>
            <a:stretch>
              <a:fillRect/>
            </a:stretch>
          </p:blipFill>
          <p:spPr>
            <a:xfrm>
              <a:off x="-173682" y="-10432"/>
              <a:ext cx="2824317" cy="1902573"/>
            </a:xfrm>
            <a:prstGeom prst="rect">
              <a:avLst/>
            </a:prstGeom>
          </p:spPr>
        </p:pic>
        <p:grpSp>
          <p:nvGrpSpPr>
            <p:cNvPr id="13" name="Group 12">
              <a:extLst>
                <a:ext uri="{FF2B5EF4-FFF2-40B4-BE49-F238E27FC236}">
                  <a16:creationId xmlns:a16="http://schemas.microsoft.com/office/drawing/2014/main" id="{C0CB225D-F041-4BF4-88FC-D44C4887A979}"/>
                </a:ext>
              </a:extLst>
            </p:cNvPr>
            <p:cNvGrpSpPr/>
            <p:nvPr/>
          </p:nvGrpSpPr>
          <p:grpSpPr>
            <a:xfrm>
              <a:off x="518959" y="1878770"/>
              <a:ext cx="1404200" cy="3257371"/>
              <a:chOff x="333135" y="1886129"/>
              <a:chExt cx="1404200" cy="3257371"/>
            </a:xfrm>
          </p:grpSpPr>
          <p:sp>
            <p:nvSpPr>
              <p:cNvPr id="14" name="Rounded Rectangle 3">
                <a:extLst>
                  <a:ext uri="{FF2B5EF4-FFF2-40B4-BE49-F238E27FC236}">
                    <a16:creationId xmlns:a16="http://schemas.microsoft.com/office/drawing/2014/main" id="{017A7530-23F6-47DD-9974-6A7794E385BA}"/>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C9E2797-AE06-4D7B-8453-EFD2FF9773EC}"/>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
        <p:nvSpPr>
          <p:cNvPr id="16" name="TextBox 15">
            <a:extLst>
              <a:ext uri="{FF2B5EF4-FFF2-40B4-BE49-F238E27FC236}">
                <a16:creationId xmlns:a16="http://schemas.microsoft.com/office/drawing/2014/main" id="{713496D0-F48A-4AFC-8B43-8C672FAAF664}"/>
              </a:ext>
            </a:extLst>
          </p:cNvPr>
          <p:cNvSpPr txBox="1"/>
          <p:nvPr/>
        </p:nvSpPr>
        <p:spPr>
          <a:xfrm>
            <a:off x="3160028" y="1961742"/>
            <a:ext cx="4840840" cy="523220"/>
          </a:xfrm>
          <a:prstGeom prst="rect">
            <a:avLst/>
          </a:prstGeom>
          <a:noFill/>
        </p:spPr>
        <p:txBody>
          <a:bodyPr wrap="square" rtlCol="0">
            <a:spAutoFit/>
          </a:bodyPr>
          <a:lstStyle/>
          <a:p>
            <a:r>
              <a:rPr lang="en-GB" sz="2800" b="1" dirty="0">
                <a:solidFill>
                  <a:srgbClr val="0070C0"/>
                </a:solidFill>
                <a:latin typeface="Calibri" panose="020F0502020204030204" pitchFamily="34" charset="0"/>
                <a:cs typeface="Calibri" panose="020F0502020204030204" pitchFamily="34" charset="0"/>
              </a:rPr>
              <a:t>Data exploration </a:t>
            </a:r>
            <a:r>
              <a:rPr lang="en-GB" sz="2800" dirty="0">
                <a:solidFill>
                  <a:srgbClr val="002060"/>
                </a:solidFill>
                <a:latin typeface="Calibri" panose="020F0502020204030204" pitchFamily="34" charset="0"/>
                <a:cs typeface="Calibri" panose="020F0502020204030204" pitchFamily="34" charset="0"/>
              </a:rPr>
              <a:t>is CRITICAL to:</a:t>
            </a:r>
          </a:p>
        </p:txBody>
      </p:sp>
      <p:sp>
        <p:nvSpPr>
          <p:cNvPr id="19" name="TextBox 18">
            <a:extLst>
              <a:ext uri="{FF2B5EF4-FFF2-40B4-BE49-F238E27FC236}">
                <a16:creationId xmlns:a16="http://schemas.microsoft.com/office/drawing/2014/main" id="{29578028-F881-4AD7-969C-94B3AD11B63F}"/>
              </a:ext>
            </a:extLst>
          </p:cNvPr>
          <p:cNvSpPr txBox="1"/>
          <p:nvPr/>
        </p:nvSpPr>
        <p:spPr>
          <a:xfrm>
            <a:off x="3694829" y="2571750"/>
            <a:ext cx="3917167" cy="769441"/>
          </a:xfrm>
          <a:prstGeom prst="rect">
            <a:avLst/>
          </a:prstGeom>
          <a:noFill/>
        </p:spPr>
        <p:txBody>
          <a:bodyPr wrap="square" rtlCol="0">
            <a:spAutoFit/>
          </a:bodyPr>
          <a:lstStyle/>
          <a:p>
            <a:pPr marL="342900" indent="-342900">
              <a:buFontTx/>
              <a:buChar char="-"/>
            </a:pPr>
            <a:r>
              <a:rPr lang="en-GB" sz="2200" dirty="0">
                <a:solidFill>
                  <a:srgbClr val="002060"/>
                </a:solidFill>
                <a:latin typeface="Calibri" panose="020F0502020204030204" pitchFamily="34" charset="0"/>
                <a:cs typeface="Calibri" panose="020F0502020204030204" pitchFamily="34" charset="0"/>
              </a:rPr>
              <a:t>Understand our data</a:t>
            </a:r>
          </a:p>
          <a:p>
            <a:pPr marL="342900" indent="-342900">
              <a:buFontTx/>
              <a:buChar char="-"/>
            </a:pPr>
            <a:r>
              <a:rPr lang="en-GB" sz="2200" dirty="0">
                <a:solidFill>
                  <a:srgbClr val="002060"/>
                </a:solidFill>
                <a:latin typeface="Calibri" panose="020F0502020204030204" pitchFamily="34" charset="0"/>
                <a:cs typeface="Calibri" panose="020F0502020204030204" pitchFamily="34" charset="0"/>
              </a:rPr>
              <a:t>Be confident in our findings</a:t>
            </a:r>
          </a:p>
        </p:txBody>
      </p:sp>
      <p:sp>
        <p:nvSpPr>
          <p:cNvPr id="20" name="TextBox 19">
            <a:extLst>
              <a:ext uri="{FF2B5EF4-FFF2-40B4-BE49-F238E27FC236}">
                <a16:creationId xmlns:a16="http://schemas.microsoft.com/office/drawing/2014/main" id="{36CC52D3-0FA6-4018-AFF6-3182F47FAEA5}"/>
              </a:ext>
            </a:extLst>
          </p:cNvPr>
          <p:cNvSpPr txBox="1"/>
          <p:nvPr/>
        </p:nvSpPr>
        <p:spPr>
          <a:xfrm>
            <a:off x="2975657" y="3677943"/>
            <a:ext cx="5025211" cy="430887"/>
          </a:xfrm>
          <a:prstGeom prst="rect">
            <a:avLst/>
          </a:prstGeom>
          <a:noFill/>
        </p:spPr>
        <p:txBody>
          <a:bodyPr wrap="square" rtlCol="0">
            <a:spAutoFit/>
          </a:bodyPr>
          <a:lstStyle/>
          <a:p>
            <a:r>
              <a:rPr lang="en-GB" sz="2200" dirty="0">
                <a:solidFill>
                  <a:srgbClr val="002060"/>
                </a:solidFill>
                <a:latin typeface="Calibri" panose="020F0502020204030204" pitchFamily="34" charset="0"/>
                <a:cs typeface="Calibri" panose="020F0502020204030204" pitchFamily="34" charset="0"/>
              </a:rPr>
              <a:t>Ensure our results are quality and reliable </a:t>
            </a:r>
          </a:p>
        </p:txBody>
      </p:sp>
      <p:sp>
        <p:nvSpPr>
          <p:cNvPr id="21" name="TextBox 20">
            <a:extLst>
              <a:ext uri="{FF2B5EF4-FFF2-40B4-BE49-F238E27FC236}">
                <a16:creationId xmlns:a16="http://schemas.microsoft.com/office/drawing/2014/main" id="{DFDC161F-194E-44BB-82B7-F506267FBBC4}"/>
              </a:ext>
            </a:extLst>
          </p:cNvPr>
          <p:cNvSpPr txBox="1"/>
          <p:nvPr/>
        </p:nvSpPr>
        <p:spPr>
          <a:xfrm>
            <a:off x="4274858" y="4283558"/>
            <a:ext cx="2757108" cy="430887"/>
          </a:xfrm>
          <a:prstGeom prst="rect">
            <a:avLst/>
          </a:prstGeom>
          <a:noFill/>
        </p:spPr>
        <p:txBody>
          <a:bodyPr wrap="square" rtlCol="0">
            <a:spAutoFit/>
          </a:bodyPr>
          <a:lstStyle/>
          <a:p>
            <a:r>
              <a:rPr lang="en-GB" sz="2200" dirty="0">
                <a:solidFill>
                  <a:srgbClr val="0070C0"/>
                </a:solidFill>
                <a:latin typeface="Calibri" panose="020F0502020204030204" pitchFamily="34" charset="0"/>
                <a:cs typeface="Calibri" panose="020F0502020204030204" pitchFamily="34" charset="0"/>
              </a:rPr>
              <a:t>… Good for everyone!</a:t>
            </a:r>
          </a:p>
        </p:txBody>
      </p:sp>
    </p:spTree>
    <p:extLst>
      <p:ext uri="{BB962C8B-B14F-4D97-AF65-F5344CB8AC3E}">
        <p14:creationId xmlns:p14="http://schemas.microsoft.com/office/powerpoint/2010/main" val="211004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670799" y="1547679"/>
            <a:ext cx="104773" cy="333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b="1" dirty="0">
                <a:solidFill>
                  <a:srgbClr val="9845CB"/>
                </a:solidFill>
                <a:latin typeface="Calibri" panose="020F0502020204030204" pitchFamily="34" charset="0"/>
                <a:cs typeface="Calibri" panose="020F0502020204030204" pitchFamily="34" charset="0"/>
              </a:rPr>
              <a:t>Accountability</a:t>
            </a:r>
          </a:p>
          <a:p>
            <a:r>
              <a:rPr lang="en-GB" sz="1600" b="1" dirty="0">
                <a:solidFill>
                  <a:srgbClr val="9845CB"/>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9845CB"/>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b="1" dirty="0">
                <a:solidFill>
                  <a:srgbClr val="9845CB"/>
                </a:solidFill>
                <a:latin typeface="Calibri" panose="020F0502020204030204" pitchFamily="34" charset="0"/>
                <a:cs typeface="Calibri" panose="020F0502020204030204" pitchFamily="34" charset="0"/>
              </a:rPr>
              <a:t>Reliability</a:t>
            </a:r>
          </a:p>
          <a:p>
            <a:r>
              <a:rPr lang="en-GB" sz="1600" b="1" dirty="0">
                <a:solidFill>
                  <a:srgbClr val="9845CB"/>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b="1" dirty="0">
                <a:solidFill>
                  <a:srgbClr val="9845CB"/>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7" name="Rounded Rectangle 6"/>
          <p:cNvSpPr/>
          <p:nvPr/>
        </p:nvSpPr>
        <p:spPr>
          <a:xfrm>
            <a:off x="3387320" y="3647855"/>
            <a:ext cx="4040963" cy="342900"/>
          </a:xfrm>
          <a:prstGeom prst="roundRect">
            <a:avLst/>
          </a:prstGeom>
          <a:solidFill>
            <a:srgbClr val="7030A0"/>
          </a:solidFill>
          <a:ln>
            <a:solidFill>
              <a:srgbClr val="C7A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Formalise Our Findings with Statistics</a:t>
            </a:r>
          </a:p>
        </p:txBody>
      </p:sp>
      <p:sp>
        <p:nvSpPr>
          <p:cNvPr id="10" name="Rounded Rectangle 9"/>
          <p:cNvSpPr/>
          <p:nvPr/>
        </p:nvSpPr>
        <p:spPr>
          <a:xfrm>
            <a:off x="2895600" y="4505104"/>
            <a:ext cx="2266950" cy="342900"/>
          </a:xfrm>
          <a:prstGeom prst="roundRect">
            <a:avLst/>
          </a:prstGeom>
          <a:solidFill>
            <a:srgbClr val="9845CB"/>
          </a:solidFill>
          <a:ln w="19050">
            <a:solidFill>
              <a:srgbClr val="C7A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Understanding Our Data</a:t>
            </a:r>
          </a:p>
        </p:txBody>
      </p:sp>
      <p:sp>
        <p:nvSpPr>
          <p:cNvPr id="13" name="Rounded Rectangle 12"/>
          <p:cNvSpPr/>
          <p:nvPr/>
        </p:nvSpPr>
        <p:spPr>
          <a:xfrm>
            <a:off x="5551880" y="4505104"/>
            <a:ext cx="2658670" cy="342900"/>
          </a:xfrm>
          <a:prstGeom prst="roundRect">
            <a:avLst/>
          </a:prstGeom>
          <a:solidFill>
            <a:srgbClr val="9845CB"/>
          </a:solidFill>
          <a:ln>
            <a:solidFill>
              <a:srgbClr val="C7A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Understanding Our Question</a:t>
            </a:r>
          </a:p>
        </p:txBody>
      </p:sp>
      <p:cxnSp>
        <p:nvCxnSpPr>
          <p:cNvPr id="22" name="Elbow Connector 21"/>
          <p:cNvCxnSpPr/>
          <p:nvPr/>
        </p:nvCxnSpPr>
        <p:spPr>
          <a:xfrm rot="5400000">
            <a:off x="4406780" y="3504081"/>
            <a:ext cx="514349" cy="1487697"/>
          </a:xfrm>
          <a:prstGeom prst="bentConnector3">
            <a:avLst>
              <a:gd name="adj1" fmla="val 50000"/>
            </a:avLst>
          </a:prstGeom>
          <a:ln w="19050">
            <a:solidFill>
              <a:srgbClr val="C7A1E3"/>
            </a:solidFill>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a:xfrm rot="16200000" flipH="1">
            <a:off x="5734919" y="3663637"/>
            <a:ext cx="514349" cy="1168583"/>
          </a:xfrm>
          <a:prstGeom prst="bentConnector3">
            <a:avLst>
              <a:gd name="adj1" fmla="val 50000"/>
            </a:avLst>
          </a:prstGeom>
          <a:ln w="19050">
            <a:solidFill>
              <a:srgbClr val="C7A1E3"/>
            </a:solidFill>
            <a:tailEnd type="triangle"/>
          </a:ln>
        </p:spPr>
        <p:style>
          <a:lnRef idx="1">
            <a:schemeClr val="dk1"/>
          </a:lnRef>
          <a:fillRef idx="0">
            <a:schemeClr val="dk1"/>
          </a:fillRef>
          <a:effectRef idx="0">
            <a:schemeClr val="dk1"/>
          </a:effectRef>
          <a:fontRef idx="minor">
            <a:schemeClr val="tx1"/>
          </a:fontRef>
        </p:style>
      </p:cxnSp>
      <p:graphicFrame>
        <p:nvGraphicFramePr>
          <p:cNvPr id="12" name="Diagram 11"/>
          <p:cNvGraphicFramePr/>
          <p:nvPr/>
        </p:nvGraphicFramePr>
        <p:xfrm>
          <a:off x="2789535" y="133805"/>
          <a:ext cx="4896000" cy="311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8" name="Elbow Connector 17"/>
          <p:cNvCxnSpPr>
            <a:stCxn id="17" idx="3"/>
          </p:cNvCxnSpPr>
          <p:nvPr/>
        </p:nvCxnSpPr>
        <p:spPr>
          <a:xfrm>
            <a:off x="4775572" y="1714365"/>
            <a:ext cx="632230" cy="1933490"/>
          </a:xfrm>
          <a:prstGeom prst="bentConnector2">
            <a:avLst/>
          </a:prstGeom>
          <a:ln w="19050">
            <a:solidFill>
              <a:srgbClr val="7030A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70933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5235B27-ADC7-43A7-A1C1-36F25C97980C}"/>
              </a:ext>
            </a:extLst>
          </p:cNvPr>
          <p:cNvSpPr txBox="1"/>
          <p:nvPr/>
        </p:nvSpPr>
        <p:spPr>
          <a:xfrm>
            <a:off x="2196546" y="2254658"/>
            <a:ext cx="6785465" cy="1532160"/>
          </a:xfrm>
          <a:prstGeom prst="rect">
            <a:avLst/>
          </a:prstGeom>
          <a:solidFill>
            <a:schemeClr val="accent1">
              <a:lumMod val="20000"/>
              <a:lumOff val="80000"/>
            </a:schemeClr>
          </a:solidFill>
          <a:ln>
            <a:solidFill>
              <a:srgbClr val="2E60B3"/>
            </a:solidFill>
          </a:ln>
        </p:spPr>
        <p:txBody>
          <a:bodyPr wrap="square" rtlCol="0">
            <a:spAutoFit/>
          </a:bodyPr>
          <a:lstStyle/>
          <a:p>
            <a:pPr algn="ctr"/>
            <a:endParaRPr lang="en-GB" sz="1600" dirty="0">
              <a:latin typeface="Calibri" panose="020F0502020204030204" pitchFamily="34" charset="0"/>
              <a:cs typeface="Calibri" panose="020F0502020204030204" pitchFamily="34" charset="0"/>
            </a:endParaRPr>
          </a:p>
        </p:txBody>
      </p:sp>
      <p:sp>
        <p:nvSpPr>
          <p:cNvPr id="8" name="Google Shape;228;p34"/>
          <p:cNvSpPr txBox="1"/>
          <p:nvPr/>
        </p:nvSpPr>
        <p:spPr>
          <a:xfrm>
            <a:off x="2788388" y="1122367"/>
            <a:ext cx="5854070" cy="346218"/>
          </a:xfrm>
          <a:prstGeom prst="rect">
            <a:avLst/>
          </a:prstGeom>
          <a:noFill/>
          <a:ln>
            <a:noFill/>
          </a:ln>
        </p:spPr>
        <p:txBody>
          <a:bodyPr spcFirstLastPara="1" wrap="square" lIns="68575" tIns="34275" rIns="68575" bIns="34275" anchor="t" anchorCtr="0">
            <a:spAutoFit/>
          </a:bodyPr>
          <a:lstStyle/>
          <a:p>
            <a:pPr marR="0" lvl="0" algn="l" rtl="0">
              <a:spcBef>
                <a:spcPts val="0"/>
              </a:spcBef>
              <a:spcAft>
                <a:spcPts val="0"/>
              </a:spcAft>
              <a:buClr>
                <a:schemeClr val="dk1"/>
              </a:buClr>
              <a:buSzPts val="1800"/>
            </a:pPr>
            <a:r>
              <a:rPr lang="en-GB" sz="1800" dirty="0">
                <a:solidFill>
                  <a:srgbClr val="002060"/>
                </a:solidFill>
                <a:latin typeface="Calibri"/>
                <a:ea typeface="Calibri"/>
                <a:cs typeface="Calibri"/>
                <a:sym typeface="Calibri"/>
              </a:rPr>
              <a:t>Translate the hypothesis/question into statistical questions</a:t>
            </a:r>
            <a:endParaRPr lang="en-GB" sz="1100" dirty="0">
              <a:solidFill>
                <a:srgbClr val="002060"/>
              </a:solidFill>
              <a:ea typeface="Calibri"/>
            </a:endParaRPr>
          </a:p>
        </p:txBody>
      </p:sp>
      <p:sp>
        <p:nvSpPr>
          <p:cNvPr id="2" name="Rectangle 1"/>
          <p:cNvSpPr/>
          <p:nvPr/>
        </p:nvSpPr>
        <p:spPr>
          <a:xfrm>
            <a:off x="2195323" y="2747016"/>
            <a:ext cx="4628703" cy="369332"/>
          </a:xfrm>
          <a:prstGeom prst="rect">
            <a:avLst/>
          </a:prstGeom>
        </p:spPr>
        <p:txBody>
          <a:bodyPr wrap="square">
            <a:spAutoFit/>
          </a:bodyPr>
          <a:lstStyle/>
          <a:p>
            <a:pPr lvl="3">
              <a:buClr>
                <a:schemeClr val="dk1"/>
              </a:buClr>
              <a:buSzPts val="1800"/>
            </a:pPr>
            <a:r>
              <a:rPr lang="en-GB" sz="1800" b="1" dirty="0">
                <a:solidFill>
                  <a:srgbClr val="002060"/>
                </a:solidFill>
                <a:latin typeface="Calibri"/>
                <a:ea typeface="Calibri"/>
                <a:cs typeface="Calibri"/>
                <a:sym typeface="Calibri"/>
              </a:rPr>
              <a:t>“It’s not about knowing the name of the test… </a:t>
            </a:r>
          </a:p>
        </p:txBody>
      </p:sp>
      <p:grpSp>
        <p:nvGrpSpPr>
          <p:cNvPr id="19" name="Group 18">
            <a:extLst>
              <a:ext uri="{FF2B5EF4-FFF2-40B4-BE49-F238E27FC236}">
                <a16:creationId xmlns:a16="http://schemas.microsoft.com/office/drawing/2014/main" id="{0A2AC828-7371-4960-845E-E530C7D4927D}"/>
              </a:ext>
            </a:extLst>
          </p:cNvPr>
          <p:cNvGrpSpPr/>
          <p:nvPr/>
        </p:nvGrpSpPr>
        <p:grpSpPr>
          <a:xfrm>
            <a:off x="-110304" y="103129"/>
            <a:ext cx="2772000" cy="5033012"/>
            <a:chOff x="-110304" y="103129"/>
            <a:chExt cx="2772000" cy="5033012"/>
          </a:xfrm>
        </p:grpSpPr>
        <p:grpSp>
          <p:nvGrpSpPr>
            <p:cNvPr id="20" name="Group 19">
              <a:extLst>
                <a:ext uri="{FF2B5EF4-FFF2-40B4-BE49-F238E27FC236}">
                  <a16:creationId xmlns:a16="http://schemas.microsoft.com/office/drawing/2014/main" id="{F2E37DDA-F7E4-4520-999A-278B331D2CF4}"/>
                </a:ext>
              </a:extLst>
            </p:cNvPr>
            <p:cNvGrpSpPr/>
            <p:nvPr/>
          </p:nvGrpSpPr>
          <p:grpSpPr>
            <a:xfrm>
              <a:off x="518959" y="1878770"/>
              <a:ext cx="1404200" cy="3257371"/>
              <a:chOff x="333135" y="1886129"/>
              <a:chExt cx="1404200" cy="3257371"/>
            </a:xfrm>
          </p:grpSpPr>
          <p:sp>
            <p:nvSpPr>
              <p:cNvPr id="22" name="Rounded Rectangle 3">
                <a:extLst>
                  <a:ext uri="{FF2B5EF4-FFF2-40B4-BE49-F238E27FC236}">
                    <a16:creationId xmlns:a16="http://schemas.microsoft.com/office/drawing/2014/main" id="{B2B0771B-2E5F-4BB4-957F-7E03AFFFFD3B}"/>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77D9E568-60EE-4532-9CD5-347BEA92A084}"/>
                  </a:ext>
                </a:extLst>
              </p:cNvPr>
              <p:cNvSpPr/>
              <p:nvPr/>
            </p:nvSpPr>
            <p:spPr>
              <a:xfrm>
                <a:off x="442410" y="1911846"/>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b="1" dirty="0">
                    <a:solidFill>
                      <a:srgbClr val="0070C0"/>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21" name="Picture 20">
              <a:extLst>
                <a:ext uri="{FF2B5EF4-FFF2-40B4-BE49-F238E27FC236}">
                  <a16:creationId xmlns:a16="http://schemas.microsoft.com/office/drawing/2014/main" id="{DEA4BFB3-CE3E-4F20-9DFA-3B8F6D7DE67F}"/>
                </a:ext>
              </a:extLst>
            </p:cNvPr>
            <p:cNvPicPr>
              <a:picLocks noChangeAspect="1"/>
            </p:cNvPicPr>
            <p:nvPr/>
          </p:nvPicPr>
          <p:blipFill>
            <a:blip r:embed="rId3"/>
            <a:stretch>
              <a:fillRect/>
            </a:stretch>
          </p:blipFill>
          <p:spPr>
            <a:xfrm>
              <a:off x="-110304" y="103129"/>
              <a:ext cx="2772000" cy="1717858"/>
            </a:xfrm>
            <a:prstGeom prst="rect">
              <a:avLst/>
            </a:prstGeom>
          </p:spPr>
        </p:pic>
      </p:grpSp>
      <p:sp>
        <p:nvSpPr>
          <p:cNvPr id="24" name="TextBox 23">
            <a:extLst>
              <a:ext uri="{FF2B5EF4-FFF2-40B4-BE49-F238E27FC236}">
                <a16:creationId xmlns:a16="http://schemas.microsoft.com/office/drawing/2014/main" id="{57110231-71A4-4C35-840C-D6CDC6540E2E}"/>
              </a:ext>
            </a:extLst>
          </p:cNvPr>
          <p:cNvSpPr txBox="1"/>
          <p:nvPr/>
        </p:nvSpPr>
        <p:spPr>
          <a:xfrm>
            <a:off x="4265839" y="236295"/>
            <a:ext cx="2646878"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ea typeface="Calibri"/>
                <a:cs typeface="Calibri" panose="020F0502020204030204" pitchFamily="34" charset="0"/>
              </a:rPr>
              <a:t>Statistical Analysis</a:t>
            </a:r>
          </a:p>
        </p:txBody>
      </p:sp>
      <p:sp>
        <p:nvSpPr>
          <p:cNvPr id="5" name="Rectangle 4">
            <a:extLst>
              <a:ext uri="{FF2B5EF4-FFF2-40B4-BE49-F238E27FC236}">
                <a16:creationId xmlns:a16="http://schemas.microsoft.com/office/drawing/2014/main" id="{D92E4B08-B861-4B33-8CA4-D5FB8FA61E07}"/>
              </a:ext>
            </a:extLst>
          </p:cNvPr>
          <p:cNvSpPr/>
          <p:nvPr/>
        </p:nvSpPr>
        <p:spPr>
          <a:xfrm>
            <a:off x="5057539" y="3256000"/>
            <a:ext cx="3924472" cy="369332"/>
          </a:xfrm>
          <a:prstGeom prst="rect">
            <a:avLst/>
          </a:prstGeom>
        </p:spPr>
        <p:txBody>
          <a:bodyPr wrap="none">
            <a:spAutoFit/>
          </a:bodyPr>
          <a:lstStyle/>
          <a:p>
            <a:pPr lvl="3">
              <a:buClr>
                <a:schemeClr val="dk1"/>
              </a:buClr>
              <a:buSzPts val="1800"/>
            </a:pPr>
            <a:r>
              <a:rPr lang="en-GB" sz="1800" b="1" dirty="0">
                <a:solidFill>
                  <a:srgbClr val="002060"/>
                </a:solidFill>
                <a:latin typeface="Calibri"/>
                <a:ea typeface="Calibri"/>
                <a:cs typeface="Calibri"/>
                <a:sym typeface="Calibri"/>
              </a:rPr>
              <a:t>…It’s knowing what the test should do”</a:t>
            </a:r>
          </a:p>
        </p:txBody>
      </p:sp>
      <p:sp>
        <p:nvSpPr>
          <p:cNvPr id="25" name="Rectangle 24">
            <a:extLst>
              <a:ext uri="{FF2B5EF4-FFF2-40B4-BE49-F238E27FC236}">
                <a16:creationId xmlns:a16="http://schemas.microsoft.com/office/drawing/2014/main" id="{92501198-4596-47CE-B463-32F9502869D8}"/>
              </a:ext>
            </a:extLst>
          </p:cNvPr>
          <p:cNvSpPr/>
          <p:nvPr/>
        </p:nvSpPr>
        <p:spPr>
          <a:xfrm>
            <a:off x="2195323" y="2234815"/>
            <a:ext cx="2145139" cy="400110"/>
          </a:xfrm>
          <a:prstGeom prst="rect">
            <a:avLst/>
          </a:prstGeom>
        </p:spPr>
        <p:txBody>
          <a:bodyPr wrap="none">
            <a:spAutoFit/>
          </a:bodyPr>
          <a:lstStyle/>
          <a:p>
            <a:pPr lvl="0">
              <a:buClr>
                <a:schemeClr val="dk1"/>
              </a:buClr>
              <a:buSzPts val="1800"/>
            </a:pPr>
            <a:r>
              <a:rPr lang="en-GB" sz="2000" b="1" u="sng" dirty="0">
                <a:solidFill>
                  <a:srgbClr val="0070C0"/>
                </a:solidFill>
                <a:latin typeface="Calibri"/>
                <a:ea typeface="Calibri"/>
                <a:cs typeface="Calibri"/>
                <a:sym typeface="Calibri"/>
              </a:rPr>
              <a:t>Healthy approach:</a:t>
            </a:r>
            <a:endParaRPr lang="en-GB" sz="2000" b="1" dirty="0">
              <a:solidFill>
                <a:schemeClr val="dk1"/>
              </a:solidFill>
              <a:latin typeface="Calibri"/>
              <a:ea typeface="Calibri"/>
              <a:cs typeface="Calibri"/>
              <a:sym typeface="Calibri"/>
            </a:endParaRPr>
          </a:p>
        </p:txBody>
      </p:sp>
      <p:sp>
        <p:nvSpPr>
          <p:cNvPr id="28" name="Google Shape;228;p34">
            <a:extLst>
              <a:ext uri="{FF2B5EF4-FFF2-40B4-BE49-F238E27FC236}">
                <a16:creationId xmlns:a16="http://schemas.microsoft.com/office/drawing/2014/main" id="{75950D06-FD8D-4A4E-B891-D4D6F6CC1B38}"/>
              </a:ext>
            </a:extLst>
          </p:cNvPr>
          <p:cNvSpPr txBox="1"/>
          <p:nvPr/>
        </p:nvSpPr>
        <p:spPr>
          <a:xfrm>
            <a:off x="4340462" y="1540785"/>
            <a:ext cx="2763476" cy="346218"/>
          </a:xfrm>
          <a:prstGeom prst="rect">
            <a:avLst/>
          </a:prstGeom>
          <a:noFill/>
          <a:ln>
            <a:noFill/>
          </a:ln>
        </p:spPr>
        <p:txBody>
          <a:bodyPr spcFirstLastPara="1" wrap="square" lIns="68575" tIns="34275" rIns="68575" bIns="34275" anchor="t" anchorCtr="0">
            <a:spAutoFit/>
          </a:bodyPr>
          <a:lstStyle/>
          <a:p>
            <a:pPr marR="0" lvl="0" algn="l" rtl="0">
              <a:spcBef>
                <a:spcPts val="0"/>
              </a:spcBef>
              <a:spcAft>
                <a:spcPts val="0"/>
              </a:spcAft>
              <a:buClr>
                <a:schemeClr val="dk1"/>
              </a:buClr>
              <a:buSzPts val="1800"/>
            </a:pPr>
            <a:r>
              <a:rPr lang="en-GB" sz="1800" b="1" dirty="0">
                <a:solidFill>
                  <a:srgbClr val="1F82C9"/>
                </a:solidFill>
                <a:latin typeface="Calibri"/>
                <a:ea typeface="Calibri"/>
                <a:cs typeface="Calibri"/>
                <a:sym typeface="Calibri"/>
              </a:rPr>
              <a:t>By choosing the right test!</a:t>
            </a:r>
            <a:endParaRPr lang="en-GB" sz="1100" b="1" dirty="0">
              <a:solidFill>
                <a:srgbClr val="1F82C9"/>
              </a:solidFill>
              <a:ea typeface="Calibri"/>
            </a:endParaRPr>
          </a:p>
        </p:txBody>
      </p:sp>
      <p:sp>
        <p:nvSpPr>
          <p:cNvPr id="3" name="Rectangle 2"/>
          <p:cNvSpPr/>
          <p:nvPr/>
        </p:nvSpPr>
        <p:spPr>
          <a:xfrm>
            <a:off x="7139453" y="4753974"/>
            <a:ext cx="2031325" cy="338554"/>
          </a:xfrm>
          <a:prstGeom prst="rect">
            <a:avLst/>
          </a:prstGeom>
        </p:spPr>
        <p:txBody>
          <a:bodyPr wrap="none">
            <a:spAutoFit/>
          </a:bodyPr>
          <a:lstStyle/>
          <a:p>
            <a:r>
              <a:rPr lang="en-GB" sz="1600" b="1" dirty="0">
                <a:solidFill>
                  <a:srgbClr val="002060"/>
                </a:solidFill>
                <a:latin typeface="Calibri" panose="020F0502020204030204" pitchFamily="34" charset="0"/>
                <a:cs typeface="Calibri" panose="020F0502020204030204" pitchFamily="34" charset="0"/>
              </a:rPr>
              <a:t>Anne </a:t>
            </a:r>
            <a:r>
              <a:rPr lang="en-GB" sz="1600" b="1" dirty="0" err="1">
                <a:solidFill>
                  <a:srgbClr val="002060"/>
                </a:solidFill>
                <a:latin typeface="Calibri" panose="020F0502020204030204" pitchFamily="34" charset="0"/>
                <a:cs typeface="Calibri" panose="020F0502020204030204" pitchFamily="34" charset="0"/>
              </a:rPr>
              <a:t>Segonds-Pichon</a:t>
            </a:r>
            <a:endParaRPr lang="en-GB" sz="16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525" y="3816674"/>
            <a:ext cx="971486" cy="971486"/>
          </a:xfrm>
          <a:prstGeom prst="rect">
            <a:avLst/>
          </a:prstGeom>
        </p:spPr>
      </p:pic>
    </p:spTree>
    <p:extLst>
      <p:ext uri="{BB962C8B-B14F-4D97-AF65-F5344CB8AC3E}">
        <p14:creationId xmlns:p14="http://schemas.microsoft.com/office/powerpoint/2010/main" val="38362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p:bldP spid="25" grpId="0"/>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08AAF7C-20B9-4B4F-A212-463F48BBC2BD}"/>
              </a:ext>
            </a:extLst>
          </p:cNvPr>
          <p:cNvPicPr>
            <a:picLocks noChangeAspect="1"/>
          </p:cNvPicPr>
          <p:nvPr/>
        </p:nvPicPr>
        <p:blipFill>
          <a:blip r:embed="rId3"/>
          <a:stretch>
            <a:fillRect/>
          </a:stretch>
        </p:blipFill>
        <p:spPr>
          <a:xfrm>
            <a:off x="2541360" y="1128902"/>
            <a:ext cx="5974406" cy="3911469"/>
          </a:xfrm>
          <a:prstGeom prst="rect">
            <a:avLst/>
          </a:prstGeom>
        </p:spPr>
      </p:pic>
      <p:grpSp>
        <p:nvGrpSpPr>
          <p:cNvPr id="12" name="Group 11">
            <a:extLst>
              <a:ext uri="{FF2B5EF4-FFF2-40B4-BE49-F238E27FC236}">
                <a16:creationId xmlns:a16="http://schemas.microsoft.com/office/drawing/2014/main" id="{85E75025-D2D2-4666-A809-983D72E3909A}"/>
              </a:ext>
            </a:extLst>
          </p:cNvPr>
          <p:cNvGrpSpPr/>
          <p:nvPr/>
        </p:nvGrpSpPr>
        <p:grpSpPr>
          <a:xfrm>
            <a:off x="-110304" y="103129"/>
            <a:ext cx="2772000" cy="5033012"/>
            <a:chOff x="-110304" y="103129"/>
            <a:chExt cx="2772000" cy="5033012"/>
          </a:xfrm>
        </p:grpSpPr>
        <p:grpSp>
          <p:nvGrpSpPr>
            <p:cNvPr id="13" name="Group 12">
              <a:extLst>
                <a:ext uri="{FF2B5EF4-FFF2-40B4-BE49-F238E27FC236}">
                  <a16:creationId xmlns:a16="http://schemas.microsoft.com/office/drawing/2014/main" id="{9C2519D1-2002-4D2F-BCDE-E070D6F99ECF}"/>
                </a:ext>
              </a:extLst>
            </p:cNvPr>
            <p:cNvGrpSpPr/>
            <p:nvPr/>
          </p:nvGrpSpPr>
          <p:grpSpPr>
            <a:xfrm>
              <a:off x="518959" y="1878770"/>
              <a:ext cx="1404200" cy="3257371"/>
              <a:chOff x="333135" y="1886129"/>
              <a:chExt cx="1404200" cy="3257371"/>
            </a:xfrm>
          </p:grpSpPr>
          <p:sp>
            <p:nvSpPr>
              <p:cNvPr id="15" name="Rounded Rectangle 3">
                <a:extLst>
                  <a:ext uri="{FF2B5EF4-FFF2-40B4-BE49-F238E27FC236}">
                    <a16:creationId xmlns:a16="http://schemas.microsoft.com/office/drawing/2014/main" id="{A6F4AB3E-0C4F-4BC6-B5C8-FF7F8B5492E4}"/>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778DA6A-C3E0-47E8-AB86-A6F7F31B575A}"/>
                  </a:ext>
                </a:extLst>
              </p:cNvPr>
              <p:cNvSpPr/>
              <p:nvPr/>
            </p:nvSpPr>
            <p:spPr>
              <a:xfrm>
                <a:off x="442410" y="1911846"/>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b="1" dirty="0">
                    <a:solidFill>
                      <a:srgbClr val="0070C0"/>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4" name="Picture 13">
              <a:extLst>
                <a:ext uri="{FF2B5EF4-FFF2-40B4-BE49-F238E27FC236}">
                  <a16:creationId xmlns:a16="http://schemas.microsoft.com/office/drawing/2014/main" id="{24F563CC-72C7-4CBA-B81E-4B61BE8F5A08}"/>
                </a:ext>
              </a:extLst>
            </p:cNvPr>
            <p:cNvPicPr>
              <a:picLocks noChangeAspect="1"/>
            </p:cNvPicPr>
            <p:nvPr/>
          </p:nvPicPr>
          <p:blipFill>
            <a:blip r:embed="rId4"/>
            <a:stretch>
              <a:fillRect/>
            </a:stretch>
          </p:blipFill>
          <p:spPr>
            <a:xfrm>
              <a:off x="-110304" y="103129"/>
              <a:ext cx="2772000" cy="1717858"/>
            </a:xfrm>
            <a:prstGeom prst="rect">
              <a:avLst/>
            </a:prstGeom>
          </p:spPr>
        </p:pic>
      </p:grpSp>
      <p:sp>
        <p:nvSpPr>
          <p:cNvPr id="17" name="TextBox 16">
            <a:extLst>
              <a:ext uri="{FF2B5EF4-FFF2-40B4-BE49-F238E27FC236}">
                <a16:creationId xmlns:a16="http://schemas.microsoft.com/office/drawing/2014/main" id="{4C457E1E-43FD-4FCF-A8EE-79E96E5703EC}"/>
              </a:ext>
            </a:extLst>
          </p:cNvPr>
          <p:cNvSpPr txBox="1"/>
          <p:nvPr/>
        </p:nvSpPr>
        <p:spPr>
          <a:xfrm>
            <a:off x="3116308" y="198656"/>
            <a:ext cx="4883068"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ea typeface="Calibri"/>
                <a:cs typeface="Calibri" panose="020F0502020204030204" pitchFamily="34" charset="0"/>
              </a:rPr>
              <a:t>Knowing what the Test should do…</a:t>
            </a:r>
          </a:p>
        </p:txBody>
      </p:sp>
      <p:sp>
        <p:nvSpPr>
          <p:cNvPr id="18" name="Title 1">
            <a:extLst>
              <a:ext uri="{FF2B5EF4-FFF2-40B4-BE49-F238E27FC236}">
                <a16:creationId xmlns:a16="http://schemas.microsoft.com/office/drawing/2014/main" id="{784B2BD3-07C4-46A9-9D64-7A44CD12237C}"/>
              </a:ext>
            </a:extLst>
          </p:cNvPr>
          <p:cNvSpPr txBox="1">
            <a:spLocks/>
          </p:cNvSpPr>
          <p:nvPr/>
        </p:nvSpPr>
        <p:spPr>
          <a:xfrm>
            <a:off x="4242439" y="682527"/>
            <a:ext cx="2630806" cy="3018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buNone/>
            </a:pPr>
            <a:r>
              <a:rPr lang="en-GB" sz="2000" b="1" dirty="0">
                <a:solidFill>
                  <a:srgbClr val="1F82C9"/>
                </a:solidFill>
                <a:latin typeface="Calibri" panose="020F0502020204030204" pitchFamily="34" charset="0"/>
              </a:rPr>
              <a:t>Statistics Decision tree</a:t>
            </a:r>
          </a:p>
        </p:txBody>
      </p:sp>
    </p:spTree>
    <p:extLst>
      <p:ext uri="{BB962C8B-B14F-4D97-AF65-F5344CB8AC3E}">
        <p14:creationId xmlns:p14="http://schemas.microsoft.com/office/powerpoint/2010/main" val="10056090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E91C8B-3F3C-4CC8-AF4F-A77E762143B8}"/>
              </a:ext>
            </a:extLst>
          </p:cNvPr>
          <p:cNvGrpSpPr/>
          <p:nvPr/>
        </p:nvGrpSpPr>
        <p:grpSpPr>
          <a:xfrm>
            <a:off x="-110304" y="103129"/>
            <a:ext cx="2772000" cy="5033012"/>
            <a:chOff x="-110304" y="103129"/>
            <a:chExt cx="2772000" cy="5033012"/>
          </a:xfrm>
        </p:grpSpPr>
        <p:grpSp>
          <p:nvGrpSpPr>
            <p:cNvPr id="18" name="Group 17">
              <a:extLst>
                <a:ext uri="{FF2B5EF4-FFF2-40B4-BE49-F238E27FC236}">
                  <a16:creationId xmlns:a16="http://schemas.microsoft.com/office/drawing/2014/main" id="{BB8227C7-ACE4-4814-BFEC-1524A30DC440}"/>
                </a:ext>
              </a:extLst>
            </p:cNvPr>
            <p:cNvGrpSpPr/>
            <p:nvPr/>
          </p:nvGrpSpPr>
          <p:grpSpPr>
            <a:xfrm>
              <a:off x="518959" y="1878770"/>
              <a:ext cx="1404200" cy="3257371"/>
              <a:chOff x="333135" y="1886129"/>
              <a:chExt cx="1404200" cy="3257371"/>
            </a:xfrm>
          </p:grpSpPr>
          <p:sp>
            <p:nvSpPr>
              <p:cNvPr id="19" name="Rounded Rectangle 3">
                <a:extLst>
                  <a:ext uri="{FF2B5EF4-FFF2-40B4-BE49-F238E27FC236}">
                    <a16:creationId xmlns:a16="http://schemas.microsoft.com/office/drawing/2014/main" id="{75DF8808-337A-48A4-A87B-602506F4FBE0}"/>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199689D-C897-4979-9B53-633149B4573F}"/>
                  </a:ext>
                </a:extLst>
              </p:cNvPr>
              <p:cNvSpPr/>
              <p:nvPr/>
            </p:nvSpPr>
            <p:spPr>
              <a:xfrm>
                <a:off x="442410" y="1911846"/>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b="1" dirty="0">
                    <a:solidFill>
                      <a:srgbClr val="0070C0"/>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21" name="Picture 20">
              <a:extLst>
                <a:ext uri="{FF2B5EF4-FFF2-40B4-BE49-F238E27FC236}">
                  <a16:creationId xmlns:a16="http://schemas.microsoft.com/office/drawing/2014/main" id="{42D4D114-6AD2-4E2C-B6F5-CE5E5DAF658B}"/>
                </a:ext>
              </a:extLst>
            </p:cNvPr>
            <p:cNvPicPr>
              <a:picLocks noChangeAspect="1"/>
            </p:cNvPicPr>
            <p:nvPr/>
          </p:nvPicPr>
          <p:blipFill>
            <a:blip r:embed="rId3"/>
            <a:stretch>
              <a:fillRect/>
            </a:stretch>
          </p:blipFill>
          <p:spPr>
            <a:xfrm>
              <a:off x="-110304" y="103129"/>
              <a:ext cx="2772000" cy="1717858"/>
            </a:xfrm>
            <a:prstGeom prst="rect">
              <a:avLst/>
            </a:prstGeom>
          </p:spPr>
        </p:pic>
      </p:grpSp>
      <p:sp>
        <p:nvSpPr>
          <p:cNvPr id="8" name="Rectangle 7">
            <a:extLst>
              <a:ext uri="{FF2B5EF4-FFF2-40B4-BE49-F238E27FC236}">
                <a16:creationId xmlns:a16="http://schemas.microsoft.com/office/drawing/2014/main" id="{A3829D4D-660D-4C38-BF66-B4FEF728885E}"/>
              </a:ext>
            </a:extLst>
          </p:cNvPr>
          <p:cNvSpPr/>
          <p:nvPr/>
        </p:nvSpPr>
        <p:spPr>
          <a:xfrm>
            <a:off x="3250379" y="4735533"/>
            <a:ext cx="4682837" cy="307777"/>
          </a:xfrm>
          <a:prstGeom prst="rect">
            <a:avLst/>
          </a:prstGeom>
        </p:spPr>
        <p:txBody>
          <a:bodyPr wrap="square">
            <a:spAutoFit/>
          </a:bodyPr>
          <a:lstStyle/>
          <a:p>
            <a:r>
              <a:rPr lang="en-GB" dirty="0">
                <a:hlinkClick r:id="rId4"/>
              </a:rPr>
              <a:t>https://www.bioinformatics.babraham.ac.uk/training.html</a:t>
            </a:r>
            <a:r>
              <a:rPr lang="en-GB" dirty="0"/>
              <a:t> </a:t>
            </a:r>
          </a:p>
        </p:txBody>
      </p:sp>
      <p:grpSp>
        <p:nvGrpSpPr>
          <p:cNvPr id="17" name="Group 16">
            <a:extLst>
              <a:ext uri="{FF2B5EF4-FFF2-40B4-BE49-F238E27FC236}">
                <a16:creationId xmlns:a16="http://schemas.microsoft.com/office/drawing/2014/main" id="{CA01EA68-F4D2-4AE8-B05B-1031F90A8315}"/>
              </a:ext>
            </a:extLst>
          </p:cNvPr>
          <p:cNvGrpSpPr/>
          <p:nvPr/>
        </p:nvGrpSpPr>
        <p:grpSpPr>
          <a:xfrm>
            <a:off x="3192818" y="1367677"/>
            <a:ext cx="2321080" cy="3231653"/>
            <a:chOff x="3280479" y="1499194"/>
            <a:chExt cx="2059839" cy="2883775"/>
          </a:xfrm>
        </p:grpSpPr>
        <p:pic>
          <p:nvPicPr>
            <p:cNvPr id="22" name="Picture 21">
              <a:extLst>
                <a:ext uri="{FF2B5EF4-FFF2-40B4-BE49-F238E27FC236}">
                  <a16:creationId xmlns:a16="http://schemas.microsoft.com/office/drawing/2014/main" id="{6E2A1D8F-0A69-4ACF-9293-7B0D18A01403}"/>
                </a:ext>
              </a:extLst>
            </p:cNvPr>
            <p:cNvPicPr>
              <a:picLocks noChangeAspect="1"/>
            </p:cNvPicPr>
            <p:nvPr/>
          </p:nvPicPr>
          <p:blipFill>
            <a:blip r:embed="rId5"/>
            <a:stretch>
              <a:fillRect/>
            </a:stretch>
          </p:blipFill>
          <p:spPr>
            <a:xfrm>
              <a:off x="3280479" y="1499194"/>
              <a:ext cx="2059839" cy="2883775"/>
            </a:xfrm>
            <a:prstGeom prst="rect">
              <a:avLst/>
            </a:prstGeom>
          </p:spPr>
        </p:pic>
        <p:sp>
          <p:nvSpPr>
            <p:cNvPr id="11" name="Rectangle 10">
              <a:extLst>
                <a:ext uri="{FF2B5EF4-FFF2-40B4-BE49-F238E27FC236}">
                  <a16:creationId xmlns:a16="http://schemas.microsoft.com/office/drawing/2014/main" id="{C8245250-6219-4513-86D6-881EC9543962}"/>
                </a:ext>
              </a:extLst>
            </p:cNvPr>
            <p:cNvSpPr/>
            <p:nvPr/>
          </p:nvSpPr>
          <p:spPr>
            <a:xfrm>
              <a:off x="3471131" y="2349500"/>
              <a:ext cx="1697769"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8876A0F5-459C-4954-A969-8D8C2190EB25}"/>
              </a:ext>
            </a:extLst>
          </p:cNvPr>
          <p:cNvGrpSpPr/>
          <p:nvPr/>
        </p:nvGrpSpPr>
        <p:grpSpPr>
          <a:xfrm>
            <a:off x="5820347" y="1367677"/>
            <a:ext cx="2321079" cy="3231653"/>
            <a:chOff x="5672870" y="1473202"/>
            <a:chExt cx="2059838" cy="2883773"/>
          </a:xfrm>
        </p:grpSpPr>
        <p:pic>
          <p:nvPicPr>
            <p:cNvPr id="23" name="Picture 22">
              <a:extLst>
                <a:ext uri="{FF2B5EF4-FFF2-40B4-BE49-F238E27FC236}">
                  <a16:creationId xmlns:a16="http://schemas.microsoft.com/office/drawing/2014/main" id="{7F482603-C051-4229-BB7B-AAF19A45D62C}"/>
                </a:ext>
              </a:extLst>
            </p:cNvPr>
            <p:cNvPicPr>
              <a:picLocks noChangeAspect="1"/>
            </p:cNvPicPr>
            <p:nvPr/>
          </p:nvPicPr>
          <p:blipFill>
            <a:blip r:embed="rId5"/>
            <a:stretch>
              <a:fillRect/>
            </a:stretch>
          </p:blipFill>
          <p:spPr>
            <a:xfrm>
              <a:off x="5672870" y="1473202"/>
              <a:ext cx="2059838" cy="2883773"/>
            </a:xfrm>
            <a:prstGeom prst="rect">
              <a:avLst/>
            </a:prstGeom>
          </p:spPr>
        </p:pic>
        <p:sp>
          <p:nvSpPr>
            <p:cNvPr id="35" name="Rectangle 34">
              <a:extLst>
                <a:ext uri="{FF2B5EF4-FFF2-40B4-BE49-F238E27FC236}">
                  <a16:creationId xmlns:a16="http://schemas.microsoft.com/office/drawing/2014/main" id="{0C54ACCE-7BDF-493A-A9AF-64CF6E33EA28}"/>
                </a:ext>
              </a:extLst>
            </p:cNvPr>
            <p:cNvSpPr/>
            <p:nvPr/>
          </p:nvSpPr>
          <p:spPr>
            <a:xfrm>
              <a:off x="5818249" y="2334860"/>
              <a:ext cx="1697769"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B8DD3312-1FB7-463A-B6DC-2F159AE02E4E}"/>
              </a:ext>
            </a:extLst>
          </p:cNvPr>
          <p:cNvSpPr txBox="1"/>
          <p:nvPr/>
        </p:nvSpPr>
        <p:spPr>
          <a:xfrm>
            <a:off x="3466066" y="2413134"/>
            <a:ext cx="1774584" cy="830997"/>
          </a:xfrm>
          <a:prstGeom prst="rect">
            <a:avLst/>
          </a:prstGeom>
          <a:noFill/>
        </p:spPr>
        <p:txBody>
          <a:bodyPr wrap="square" rtlCol="0">
            <a:spAutoFit/>
          </a:bodyPr>
          <a:lstStyle/>
          <a:p>
            <a:pPr algn="ctr"/>
            <a:r>
              <a:rPr lang="en-GB" sz="2400" b="1" dirty="0">
                <a:solidFill>
                  <a:srgbClr val="093C92"/>
                </a:solidFill>
              </a:rPr>
              <a:t>Statistics Using R</a:t>
            </a:r>
          </a:p>
        </p:txBody>
      </p:sp>
      <p:sp>
        <p:nvSpPr>
          <p:cNvPr id="41" name="TextBox 40">
            <a:extLst>
              <a:ext uri="{FF2B5EF4-FFF2-40B4-BE49-F238E27FC236}">
                <a16:creationId xmlns:a16="http://schemas.microsoft.com/office/drawing/2014/main" id="{D01B0C18-DE16-4425-A229-997744DE6383}"/>
              </a:ext>
            </a:extLst>
          </p:cNvPr>
          <p:cNvSpPr txBox="1"/>
          <p:nvPr/>
        </p:nvSpPr>
        <p:spPr>
          <a:xfrm>
            <a:off x="6032536" y="2303586"/>
            <a:ext cx="1896700" cy="1569660"/>
          </a:xfrm>
          <a:prstGeom prst="rect">
            <a:avLst/>
          </a:prstGeom>
          <a:noFill/>
        </p:spPr>
        <p:txBody>
          <a:bodyPr wrap="square" rtlCol="0">
            <a:spAutoFit/>
          </a:bodyPr>
          <a:lstStyle/>
          <a:p>
            <a:pPr algn="ctr"/>
            <a:r>
              <a:rPr lang="en-GB" sz="2400" b="1" dirty="0">
                <a:solidFill>
                  <a:srgbClr val="093C92"/>
                </a:solidFill>
              </a:rPr>
              <a:t>Statistics Using GraphPad Prism</a:t>
            </a:r>
          </a:p>
        </p:txBody>
      </p:sp>
      <p:sp>
        <p:nvSpPr>
          <p:cNvPr id="24" name="TextBox 23">
            <a:extLst>
              <a:ext uri="{FF2B5EF4-FFF2-40B4-BE49-F238E27FC236}">
                <a16:creationId xmlns:a16="http://schemas.microsoft.com/office/drawing/2014/main" id="{BF1BBA39-6E90-4335-9E78-AD1F7FA098BD}"/>
              </a:ext>
            </a:extLst>
          </p:cNvPr>
          <p:cNvSpPr txBox="1"/>
          <p:nvPr/>
        </p:nvSpPr>
        <p:spPr>
          <a:xfrm>
            <a:off x="3116308" y="198656"/>
            <a:ext cx="4883068"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ea typeface="Calibri"/>
                <a:cs typeface="Calibri" panose="020F0502020204030204" pitchFamily="34" charset="0"/>
              </a:rPr>
              <a:t>Knowing what the Test should do…</a:t>
            </a:r>
          </a:p>
        </p:txBody>
      </p:sp>
    </p:spTree>
    <p:extLst>
      <p:ext uri="{BB962C8B-B14F-4D97-AF65-F5344CB8AC3E}">
        <p14:creationId xmlns:p14="http://schemas.microsoft.com/office/powerpoint/2010/main" val="33768763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5;p26"/>
          <p:cNvSpPr txBox="1">
            <a:spLocks/>
          </p:cNvSpPr>
          <p:nvPr/>
        </p:nvSpPr>
        <p:spPr>
          <a:xfrm>
            <a:off x="606764" y="-15488"/>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algn="ctr"/>
            <a:r>
              <a:rPr lang="en-GB" b="1" dirty="0">
                <a:solidFill>
                  <a:srgbClr val="0070C0"/>
                </a:solidFill>
                <a:latin typeface="Calibri" panose="020F0502020204030204" pitchFamily="34" charset="0"/>
                <a:cs typeface="Calibri" panose="020F0502020204030204" pitchFamily="34" charset="0"/>
              </a:rPr>
              <a:t>More than 1 way to Investigate!</a:t>
            </a:r>
          </a:p>
        </p:txBody>
      </p:sp>
      <p:graphicFrame>
        <p:nvGraphicFramePr>
          <p:cNvPr id="5" name="Diagram 4"/>
          <p:cNvGraphicFramePr/>
          <p:nvPr/>
        </p:nvGraphicFramePr>
        <p:xfrm>
          <a:off x="2515833" y="1169505"/>
          <a:ext cx="5161766" cy="3308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3">
            <a:extLst>
              <a:ext uri="{FF2B5EF4-FFF2-40B4-BE49-F238E27FC236}">
                <a16:creationId xmlns:a16="http://schemas.microsoft.com/office/drawing/2014/main" id="{5E4408DB-9391-4E5E-A1C4-A110A4F252C2}"/>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AA5CD4E2-DE67-4FD5-9C9F-4A64373277A2}"/>
              </a:ext>
            </a:extLst>
          </p:cNvPr>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grpSp>
        <p:nvGrpSpPr>
          <p:cNvPr id="12" name="Group 11"/>
          <p:cNvGrpSpPr/>
          <p:nvPr/>
        </p:nvGrpSpPr>
        <p:grpSpPr>
          <a:xfrm>
            <a:off x="4509309" y="1184252"/>
            <a:ext cx="1164543" cy="416454"/>
            <a:chOff x="2093859" y="27562"/>
            <a:chExt cx="1231532" cy="440410"/>
          </a:xfrm>
        </p:grpSpPr>
        <p:sp>
          <p:nvSpPr>
            <p:cNvPr id="13" name="Rounded Rectangle 12"/>
            <p:cNvSpPr/>
            <p:nvPr/>
          </p:nvSpPr>
          <p:spPr>
            <a:xfrm>
              <a:off x="2093859" y="27562"/>
              <a:ext cx="1231532" cy="440410"/>
            </a:xfrm>
            <a:prstGeom prst="roundRect">
              <a:avLst/>
            </a:prstGeom>
            <a:solidFill>
              <a:schemeClr val="accent1">
                <a:lumMod val="40000"/>
                <a:lumOff val="60000"/>
              </a:schemeClr>
            </a:solidFill>
            <a:ln w="12700" cap="flat" cmpd="sng" algn="ctr">
              <a:solidFill>
                <a:srgbClr val="093C92"/>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4" name="Rounded Rectangle 4"/>
            <p:cNvSpPr txBox="1"/>
            <p:nvPr/>
          </p:nvSpPr>
          <p:spPr>
            <a:xfrm>
              <a:off x="2115358" y="49061"/>
              <a:ext cx="1188534" cy="39741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strike="sngStrike" kern="1200" baseline="0" dirty="0">
                  <a:solidFill>
                    <a:srgbClr val="C00000"/>
                  </a:solidFill>
                  <a:latin typeface="Calibri" panose="020F0502020204030204"/>
                  <a:ea typeface="+mn-ea"/>
                  <a:cs typeface="+mn-cs"/>
                </a:rPr>
                <a:t>Question</a:t>
              </a:r>
            </a:p>
          </p:txBody>
        </p:sp>
      </p:grpSp>
      <p:grpSp>
        <p:nvGrpSpPr>
          <p:cNvPr id="17" name="Group 16">
            <a:extLst>
              <a:ext uri="{FF2B5EF4-FFF2-40B4-BE49-F238E27FC236}">
                <a16:creationId xmlns:a16="http://schemas.microsoft.com/office/drawing/2014/main" id="{4AA768E2-3843-45D2-9181-FB7A1E4F1D8B}"/>
              </a:ext>
            </a:extLst>
          </p:cNvPr>
          <p:cNvGrpSpPr/>
          <p:nvPr/>
        </p:nvGrpSpPr>
        <p:grpSpPr>
          <a:xfrm>
            <a:off x="2914058" y="3716433"/>
            <a:ext cx="2225710" cy="770411"/>
            <a:chOff x="0" y="2334032"/>
            <a:chExt cx="2585450" cy="951975"/>
          </a:xfrm>
        </p:grpSpPr>
        <p:sp>
          <p:nvSpPr>
            <p:cNvPr id="18" name="Rectangle: Rounded Corners 17">
              <a:extLst>
                <a:ext uri="{FF2B5EF4-FFF2-40B4-BE49-F238E27FC236}">
                  <a16:creationId xmlns:a16="http://schemas.microsoft.com/office/drawing/2014/main" id="{469EEA78-FA22-4B8A-83CB-E8B0421DA8B3}"/>
                </a:ext>
              </a:extLst>
            </p:cNvPr>
            <p:cNvSpPr/>
            <p:nvPr/>
          </p:nvSpPr>
          <p:spPr>
            <a:xfrm>
              <a:off x="0" y="2334032"/>
              <a:ext cx="2585450" cy="951975"/>
            </a:xfrm>
            <a:prstGeom prst="roundRect">
              <a:avLst/>
            </a:prstGeom>
            <a:solidFill>
              <a:schemeClr val="accent1">
                <a:lumMod val="40000"/>
                <a:lumOff val="60000"/>
              </a:schemeClr>
            </a:solidFill>
            <a:ln w="19050" cap="flat" cmpd="sng" algn="ctr">
              <a:solidFill>
                <a:schemeClr val="accent1">
                  <a:lumMod val="5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9" name="Rectangle: Rounded Corners 4">
              <a:extLst>
                <a:ext uri="{FF2B5EF4-FFF2-40B4-BE49-F238E27FC236}">
                  <a16:creationId xmlns:a16="http://schemas.microsoft.com/office/drawing/2014/main" id="{5F67A098-A9F4-445E-AD6B-544ED9FDA9CE}"/>
                </a:ext>
              </a:extLst>
            </p:cNvPr>
            <p:cNvSpPr txBox="1"/>
            <p:nvPr/>
          </p:nvSpPr>
          <p:spPr>
            <a:xfrm>
              <a:off x="46472" y="2380504"/>
              <a:ext cx="2492506" cy="859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b="1" kern="1200" dirty="0">
                  <a:solidFill>
                    <a:srgbClr val="C00000"/>
                  </a:solidFill>
                  <a:latin typeface="Calibri" panose="020F0502020204030204"/>
                  <a:ea typeface="+mn-ea"/>
                  <a:cs typeface="+mn-cs"/>
                </a:rPr>
                <a:t>Data Exploration</a:t>
              </a:r>
            </a:p>
          </p:txBody>
        </p:sp>
      </p:grpSp>
      <p:grpSp>
        <p:nvGrpSpPr>
          <p:cNvPr id="20" name="Group 19">
            <a:extLst>
              <a:ext uri="{FF2B5EF4-FFF2-40B4-BE49-F238E27FC236}">
                <a16:creationId xmlns:a16="http://schemas.microsoft.com/office/drawing/2014/main" id="{609AF070-406B-45F9-B53E-093F86D5883A}"/>
              </a:ext>
            </a:extLst>
          </p:cNvPr>
          <p:cNvGrpSpPr/>
          <p:nvPr/>
        </p:nvGrpSpPr>
        <p:grpSpPr>
          <a:xfrm>
            <a:off x="2622874" y="2704951"/>
            <a:ext cx="2092344" cy="770411"/>
            <a:chOff x="0" y="2334032"/>
            <a:chExt cx="2585450" cy="951975"/>
          </a:xfrm>
        </p:grpSpPr>
        <p:sp>
          <p:nvSpPr>
            <p:cNvPr id="21" name="Rectangle: Rounded Corners 20">
              <a:extLst>
                <a:ext uri="{FF2B5EF4-FFF2-40B4-BE49-F238E27FC236}">
                  <a16:creationId xmlns:a16="http://schemas.microsoft.com/office/drawing/2014/main" id="{A1FCF279-D854-45BF-9B30-6ED485165F79}"/>
                </a:ext>
              </a:extLst>
            </p:cNvPr>
            <p:cNvSpPr/>
            <p:nvPr/>
          </p:nvSpPr>
          <p:spPr>
            <a:xfrm>
              <a:off x="0" y="2334032"/>
              <a:ext cx="2585450" cy="951975"/>
            </a:xfrm>
            <a:prstGeom prst="roundRect">
              <a:avLst/>
            </a:prstGeom>
            <a:solidFill>
              <a:schemeClr val="accent1">
                <a:lumMod val="40000"/>
                <a:lumOff val="60000"/>
              </a:schemeClr>
            </a:solidFill>
            <a:ln w="19050" cap="flat" cmpd="sng" algn="ctr">
              <a:solidFill>
                <a:schemeClr val="accent1">
                  <a:lumMod val="5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2" name="Rectangle: Rounded Corners 4">
              <a:extLst>
                <a:ext uri="{FF2B5EF4-FFF2-40B4-BE49-F238E27FC236}">
                  <a16:creationId xmlns:a16="http://schemas.microsoft.com/office/drawing/2014/main" id="{4E3D367D-C7A1-43A3-839A-54F6200C3752}"/>
                </a:ext>
              </a:extLst>
            </p:cNvPr>
            <p:cNvSpPr txBox="1"/>
            <p:nvPr/>
          </p:nvSpPr>
          <p:spPr>
            <a:xfrm>
              <a:off x="46472" y="2380503"/>
              <a:ext cx="2492506" cy="859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b="1" kern="1200" dirty="0">
                  <a:solidFill>
                    <a:srgbClr val="C00000"/>
                  </a:solidFill>
                  <a:latin typeface="Calibri" panose="020F0502020204030204"/>
                  <a:ea typeface="+mn-ea"/>
                  <a:cs typeface="+mn-cs"/>
                </a:rPr>
                <a:t>Data Analysis</a:t>
              </a:r>
            </a:p>
          </p:txBody>
        </p:sp>
      </p:grpSp>
      <p:sp>
        <p:nvSpPr>
          <p:cNvPr id="3" name="Rectangle 2">
            <a:extLst>
              <a:ext uri="{FF2B5EF4-FFF2-40B4-BE49-F238E27FC236}">
                <a16:creationId xmlns:a16="http://schemas.microsoft.com/office/drawing/2014/main" id="{3D453167-0220-491B-B1BA-922B2BD912D5}"/>
              </a:ext>
            </a:extLst>
          </p:cNvPr>
          <p:cNvSpPr/>
          <p:nvPr/>
        </p:nvSpPr>
        <p:spPr>
          <a:xfrm>
            <a:off x="3123733" y="4579607"/>
            <a:ext cx="3935693" cy="523220"/>
          </a:xfrm>
          <a:prstGeom prst="rect">
            <a:avLst/>
          </a:prstGeom>
        </p:spPr>
        <p:txBody>
          <a:bodyPr wrap="none">
            <a:spAutoFit/>
          </a:bodyPr>
          <a:lstStyle/>
          <a:p>
            <a:r>
              <a:rPr lang="en-GB" sz="2800" b="1" u="sng" dirty="0">
                <a:solidFill>
                  <a:srgbClr val="002060"/>
                </a:solidFill>
                <a:latin typeface="Calibri" panose="020F0502020204030204" pitchFamily="34" charset="0"/>
                <a:cs typeface="Calibri" panose="020F0502020204030204" pitchFamily="34" charset="0"/>
              </a:rPr>
              <a:t>Exploratory data analysis</a:t>
            </a:r>
            <a:endParaRPr lang="fr-FR" sz="2800" b="1" u="sng"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623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8139" y="3839422"/>
            <a:ext cx="7155861" cy="430887"/>
          </a:xfrm>
          <a:prstGeom prst="rect">
            <a:avLst/>
          </a:prstGeom>
          <a:noFill/>
        </p:spPr>
        <p:txBody>
          <a:bodyPr wrap="square" rtlCol="0">
            <a:spAutoFit/>
          </a:bodyPr>
          <a:lstStyle/>
          <a:p>
            <a:r>
              <a:rPr lang="en-GB" sz="2200" b="1" dirty="0">
                <a:solidFill>
                  <a:srgbClr val="0070C0"/>
                </a:solidFill>
                <a:latin typeface="Calibri" panose="020F0502020204030204" pitchFamily="34" charset="0"/>
                <a:cs typeface="Calibri" panose="020F0502020204030204" pitchFamily="34" charset="0"/>
              </a:rPr>
              <a:t>Data exploration </a:t>
            </a:r>
            <a:r>
              <a:rPr lang="en-GB" sz="2200" dirty="0">
                <a:solidFill>
                  <a:srgbClr val="002060"/>
                </a:solidFill>
                <a:latin typeface="Calibri" panose="020F0502020204030204" pitchFamily="34" charset="0"/>
                <a:cs typeface="Calibri" panose="020F0502020204030204" pitchFamily="34" charset="0"/>
              </a:rPr>
              <a:t>should always be </a:t>
            </a:r>
            <a:r>
              <a:rPr lang="en-GB" sz="2200" b="1" dirty="0">
                <a:solidFill>
                  <a:srgbClr val="0070C0"/>
                </a:solidFill>
                <a:latin typeface="Calibri" panose="020F0502020204030204" pitchFamily="34" charset="0"/>
                <a:cs typeface="Calibri" panose="020F0502020204030204" pitchFamily="34" charset="0"/>
              </a:rPr>
              <a:t>a pivotal step of analysis</a:t>
            </a:r>
            <a:endParaRPr lang="fr-FR" sz="2200" b="1" dirty="0">
              <a:solidFill>
                <a:srgbClr val="0070C0"/>
              </a:solidFill>
              <a:latin typeface="Calibri" panose="020F0502020204030204" pitchFamily="34" charset="0"/>
              <a:cs typeface="Calibri" panose="020F0502020204030204" pitchFamily="34" charset="0"/>
            </a:endParaRPr>
          </a:p>
        </p:txBody>
      </p:sp>
      <p:sp>
        <p:nvSpPr>
          <p:cNvPr id="6" name="Rounded Rectangle 5"/>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0" name="TextBox 9">
            <a:extLst>
              <a:ext uri="{FF2B5EF4-FFF2-40B4-BE49-F238E27FC236}">
                <a16:creationId xmlns:a16="http://schemas.microsoft.com/office/drawing/2014/main" id="{CD228748-2DF9-44A0-9A0C-5CC6B151C169}"/>
              </a:ext>
            </a:extLst>
          </p:cNvPr>
          <p:cNvSpPr txBox="1"/>
          <p:nvPr/>
        </p:nvSpPr>
        <p:spPr>
          <a:xfrm>
            <a:off x="4046085" y="450830"/>
            <a:ext cx="2016899"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In a nutshell</a:t>
            </a:r>
          </a:p>
        </p:txBody>
      </p:sp>
      <p:sp>
        <p:nvSpPr>
          <p:cNvPr id="11" name="TextBox 10">
            <a:extLst>
              <a:ext uri="{FF2B5EF4-FFF2-40B4-BE49-F238E27FC236}">
                <a16:creationId xmlns:a16="http://schemas.microsoft.com/office/drawing/2014/main" id="{C7B91B39-C94E-4665-946D-2703B0D98289}"/>
              </a:ext>
            </a:extLst>
          </p:cNvPr>
          <p:cNvSpPr txBox="1"/>
          <p:nvPr/>
        </p:nvSpPr>
        <p:spPr>
          <a:xfrm>
            <a:off x="2931822" y="4363493"/>
            <a:ext cx="4913823" cy="430887"/>
          </a:xfrm>
          <a:prstGeom prst="rect">
            <a:avLst/>
          </a:prstGeom>
          <a:noFill/>
        </p:spPr>
        <p:txBody>
          <a:bodyPr wrap="square" rtlCol="0">
            <a:spAutoFit/>
          </a:bodyPr>
          <a:lstStyle/>
          <a:p>
            <a:r>
              <a:rPr lang="en-GB" sz="2200" b="1" dirty="0">
                <a:solidFill>
                  <a:srgbClr val="0070C0"/>
                </a:solidFill>
                <a:latin typeface="Calibri" panose="020F0502020204030204" pitchFamily="34" charset="0"/>
                <a:cs typeface="Calibri" panose="020F0502020204030204" pitchFamily="34" charset="0"/>
              </a:rPr>
              <a:t>Stats </a:t>
            </a:r>
            <a:r>
              <a:rPr lang="en-GB" sz="2200" dirty="0">
                <a:solidFill>
                  <a:srgbClr val="0F2D69"/>
                </a:solidFill>
                <a:latin typeface="Calibri" panose="020F0502020204030204" pitchFamily="34" charset="0"/>
                <a:cs typeface="Calibri" panose="020F0502020204030204" pitchFamily="34" charset="0"/>
              </a:rPr>
              <a:t>helps us</a:t>
            </a:r>
            <a:r>
              <a:rPr lang="en-GB" sz="2200" b="1" dirty="0">
                <a:solidFill>
                  <a:srgbClr val="0070C0"/>
                </a:solidFill>
                <a:latin typeface="Calibri" panose="020F0502020204030204" pitchFamily="34" charset="0"/>
                <a:cs typeface="Calibri" panose="020F0502020204030204" pitchFamily="34" charset="0"/>
              </a:rPr>
              <a:t> formalise our findings </a:t>
            </a:r>
            <a:endParaRPr lang="fr-FR" sz="2200" b="1" dirty="0">
              <a:solidFill>
                <a:srgbClr val="0070C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7290304-DF63-4395-9540-C03429FF78D6}"/>
              </a:ext>
            </a:extLst>
          </p:cNvPr>
          <p:cNvSpPr txBox="1"/>
          <p:nvPr/>
        </p:nvSpPr>
        <p:spPr>
          <a:xfrm>
            <a:off x="3371772" y="1544818"/>
            <a:ext cx="1184940" cy="369332"/>
          </a:xfrm>
          <a:prstGeom prst="rect">
            <a:avLst/>
          </a:prstGeom>
          <a:noFill/>
        </p:spPr>
        <p:txBody>
          <a:bodyPr wrap="none" rtlCol="0">
            <a:spAutoFit/>
          </a:bodyPr>
          <a:lstStyle/>
          <a:p>
            <a:r>
              <a:rPr lang="en-GB" sz="1800" b="1" dirty="0">
                <a:solidFill>
                  <a:srgbClr val="0F2D69"/>
                </a:solidFill>
              </a:rPr>
              <a:t>Question</a:t>
            </a:r>
          </a:p>
        </p:txBody>
      </p:sp>
      <p:sp>
        <p:nvSpPr>
          <p:cNvPr id="12" name="TextBox 11">
            <a:extLst>
              <a:ext uri="{FF2B5EF4-FFF2-40B4-BE49-F238E27FC236}">
                <a16:creationId xmlns:a16="http://schemas.microsoft.com/office/drawing/2014/main" id="{97CD2F05-7390-41C6-B70F-949EB0AF831A}"/>
              </a:ext>
            </a:extLst>
          </p:cNvPr>
          <p:cNvSpPr txBox="1"/>
          <p:nvPr/>
        </p:nvSpPr>
        <p:spPr>
          <a:xfrm>
            <a:off x="5566069" y="1528536"/>
            <a:ext cx="2018501" cy="369332"/>
          </a:xfrm>
          <a:prstGeom prst="rect">
            <a:avLst/>
          </a:prstGeom>
          <a:noFill/>
        </p:spPr>
        <p:txBody>
          <a:bodyPr wrap="none" rtlCol="0">
            <a:spAutoFit/>
          </a:bodyPr>
          <a:lstStyle/>
          <a:p>
            <a:r>
              <a:rPr lang="en-GB" sz="1800" b="1" dirty="0">
                <a:solidFill>
                  <a:srgbClr val="0F2D69"/>
                </a:solidFill>
              </a:rPr>
              <a:t>Data Exploration</a:t>
            </a:r>
          </a:p>
        </p:txBody>
      </p:sp>
      <p:sp>
        <p:nvSpPr>
          <p:cNvPr id="13" name="TextBox 12">
            <a:extLst>
              <a:ext uri="{FF2B5EF4-FFF2-40B4-BE49-F238E27FC236}">
                <a16:creationId xmlns:a16="http://schemas.microsoft.com/office/drawing/2014/main" id="{D23198DA-C6EF-4D2C-951F-7167AD3AA2A9}"/>
              </a:ext>
            </a:extLst>
          </p:cNvPr>
          <p:cNvSpPr txBox="1"/>
          <p:nvPr/>
        </p:nvSpPr>
        <p:spPr>
          <a:xfrm>
            <a:off x="4194955" y="3229351"/>
            <a:ext cx="1866217" cy="400110"/>
          </a:xfrm>
          <a:prstGeom prst="rect">
            <a:avLst/>
          </a:prstGeom>
          <a:noFill/>
        </p:spPr>
        <p:txBody>
          <a:bodyPr wrap="none" rtlCol="0">
            <a:spAutoFit/>
          </a:bodyPr>
          <a:lstStyle/>
          <a:p>
            <a:r>
              <a:rPr lang="en-GB" sz="2000" b="1" dirty="0">
                <a:solidFill>
                  <a:srgbClr val="0F2D69"/>
                </a:solidFill>
              </a:rPr>
              <a:t>Data Analysis</a:t>
            </a:r>
          </a:p>
        </p:txBody>
      </p:sp>
      <p:sp>
        <p:nvSpPr>
          <p:cNvPr id="5" name="Arrow: U-Turn 4">
            <a:extLst>
              <a:ext uri="{FF2B5EF4-FFF2-40B4-BE49-F238E27FC236}">
                <a16:creationId xmlns:a16="http://schemas.microsoft.com/office/drawing/2014/main" id="{C1A4A9B1-3522-4A25-9263-AE3DC1D72A12}"/>
              </a:ext>
            </a:extLst>
          </p:cNvPr>
          <p:cNvSpPr/>
          <p:nvPr/>
        </p:nvSpPr>
        <p:spPr>
          <a:xfrm>
            <a:off x="5054535" y="1621720"/>
            <a:ext cx="511534" cy="1138719"/>
          </a:xfrm>
          <a:custGeom>
            <a:avLst/>
            <a:gdLst>
              <a:gd name="connsiteX0" fmla="*/ 0 w 886968"/>
              <a:gd name="connsiteY0" fmla="*/ 877824 h 877824"/>
              <a:gd name="connsiteX1" fmla="*/ 0 w 886968"/>
              <a:gd name="connsiteY1" fmla="*/ 384048 h 877824"/>
              <a:gd name="connsiteX2" fmla="*/ 384048 w 886968"/>
              <a:gd name="connsiteY2" fmla="*/ 0 h 877824"/>
              <a:gd name="connsiteX3" fmla="*/ 393192 w 886968"/>
              <a:gd name="connsiteY3" fmla="*/ 0 h 877824"/>
              <a:gd name="connsiteX4" fmla="*/ 777240 w 886968"/>
              <a:gd name="connsiteY4" fmla="*/ 384048 h 877824"/>
              <a:gd name="connsiteX5" fmla="*/ 777240 w 886968"/>
              <a:gd name="connsiteY5" fmla="*/ 438912 h 877824"/>
              <a:gd name="connsiteX6" fmla="*/ 886968 w 886968"/>
              <a:gd name="connsiteY6" fmla="*/ 438912 h 877824"/>
              <a:gd name="connsiteX7" fmla="*/ 667512 w 886968"/>
              <a:gd name="connsiteY7" fmla="*/ 658368 h 877824"/>
              <a:gd name="connsiteX8" fmla="*/ 448056 w 886968"/>
              <a:gd name="connsiteY8" fmla="*/ 438912 h 877824"/>
              <a:gd name="connsiteX9" fmla="*/ 557784 w 886968"/>
              <a:gd name="connsiteY9" fmla="*/ 438912 h 877824"/>
              <a:gd name="connsiteX10" fmla="*/ 557784 w 886968"/>
              <a:gd name="connsiteY10" fmla="*/ 384048 h 877824"/>
              <a:gd name="connsiteX11" fmla="*/ 393192 w 886968"/>
              <a:gd name="connsiteY11" fmla="*/ 219456 h 877824"/>
              <a:gd name="connsiteX12" fmla="*/ 384048 w 886968"/>
              <a:gd name="connsiteY12" fmla="*/ 219456 h 877824"/>
              <a:gd name="connsiteX13" fmla="*/ 219456 w 886968"/>
              <a:gd name="connsiteY13" fmla="*/ 384048 h 877824"/>
              <a:gd name="connsiteX14" fmla="*/ 219456 w 886968"/>
              <a:gd name="connsiteY14" fmla="*/ 877824 h 877824"/>
              <a:gd name="connsiteX15" fmla="*/ 0 w 886968"/>
              <a:gd name="connsiteY15"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667512 w 777240"/>
              <a:gd name="connsiteY6" fmla="*/ 658368 h 877824"/>
              <a:gd name="connsiteX7" fmla="*/ 448056 w 777240"/>
              <a:gd name="connsiteY7" fmla="*/ 438912 h 877824"/>
              <a:gd name="connsiteX8" fmla="*/ 557784 w 777240"/>
              <a:gd name="connsiteY8" fmla="*/ 438912 h 877824"/>
              <a:gd name="connsiteX9" fmla="*/ 557784 w 777240"/>
              <a:gd name="connsiteY9" fmla="*/ 384048 h 877824"/>
              <a:gd name="connsiteX10" fmla="*/ 393192 w 777240"/>
              <a:gd name="connsiteY10" fmla="*/ 219456 h 877824"/>
              <a:gd name="connsiteX11" fmla="*/ 384048 w 777240"/>
              <a:gd name="connsiteY11" fmla="*/ 219456 h 877824"/>
              <a:gd name="connsiteX12" fmla="*/ 219456 w 777240"/>
              <a:gd name="connsiteY12" fmla="*/ 384048 h 877824"/>
              <a:gd name="connsiteX13" fmla="*/ 219456 w 777240"/>
              <a:gd name="connsiteY13" fmla="*/ 877824 h 877824"/>
              <a:gd name="connsiteX14" fmla="*/ 0 w 777240"/>
              <a:gd name="connsiteY14"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448056 w 777240"/>
              <a:gd name="connsiteY6" fmla="*/ 438912 h 877824"/>
              <a:gd name="connsiteX7" fmla="*/ 557784 w 777240"/>
              <a:gd name="connsiteY7" fmla="*/ 438912 h 877824"/>
              <a:gd name="connsiteX8" fmla="*/ 557784 w 777240"/>
              <a:gd name="connsiteY8" fmla="*/ 384048 h 877824"/>
              <a:gd name="connsiteX9" fmla="*/ 393192 w 777240"/>
              <a:gd name="connsiteY9" fmla="*/ 219456 h 877824"/>
              <a:gd name="connsiteX10" fmla="*/ 384048 w 777240"/>
              <a:gd name="connsiteY10" fmla="*/ 219456 h 877824"/>
              <a:gd name="connsiteX11" fmla="*/ 219456 w 777240"/>
              <a:gd name="connsiteY11" fmla="*/ 384048 h 877824"/>
              <a:gd name="connsiteX12" fmla="*/ 219456 w 777240"/>
              <a:gd name="connsiteY12" fmla="*/ 877824 h 877824"/>
              <a:gd name="connsiteX13" fmla="*/ 0 w 777240"/>
              <a:gd name="connsiteY13"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557784 w 777240"/>
              <a:gd name="connsiteY6" fmla="*/ 438912 h 877824"/>
              <a:gd name="connsiteX7" fmla="*/ 557784 w 777240"/>
              <a:gd name="connsiteY7" fmla="*/ 384048 h 877824"/>
              <a:gd name="connsiteX8" fmla="*/ 393192 w 777240"/>
              <a:gd name="connsiteY8" fmla="*/ 219456 h 877824"/>
              <a:gd name="connsiteX9" fmla="*/ 384048 w 777240"/>
              <a:gd name="connsiteY9" fmla="*/ 219456 h 877824"/>
              <a:gd name="connsiteX10" fmla="*/ 219456 w 777240"/>
              <a:gd name="connsiteY10" fmla="*/ 384048 h 877824"/>
              <a:gd name="connsiteX11" fmla="*/ 219456 w 777240"/>
              <a:gd name="connsiteY11" fmla="*/ 877824 h 877824"/>
              <a:gd name="connsiteX12" fmla="*/ 0 w 777240"/>
              <a:gd name="connsiteY12"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557784 w 777240"/>
              <a:gd name="connsiteY6" fmla="*/ 438912 h 877824"/>
              <a:gd name="connsiteX7" fmla="*/ 393192 w 777240"/>
              <a:gd name="connsiteY7" fmla="*/ 219456 h 877824"/>
              <a:gd name="connsiteX8" fmla="*/ 384048 w 777240"/>
              <a:gd name="connsiteY8" fmla="*/ 219456 h 877824"/>
              <a:gd name="connsiteX9" fmla="*/ 219456 w 777240"/>
              <a:gd name="connsiteY9" fmla="*/ 384048 h 877824"/>
              <a:gd name="connsiteX10" fmla="*/ 219456 w 777240"/>
              <a:gd name="connsiteY10" fmla="*/ 877824 h 877824"/>
              <a:gd name="connsiteX11" fmla="*/ 0 w 777240"/>
              <a:gd name="connsiteY11"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393192 w 777240"/>
              <a:gd name="connsiteY6" fmla="*/ 219456 h 877824"/>
              <a:gd name="connsiteX7" fmla="*/ 384048 w 777240"/>
              <a:gd name="connsiteY7" fmla="*/ 219456 h 877824"/>
              <a:gd name="connsiteX8" fmla="*/ 219456 w 777240"/>
              <a:gd name="connsiteY8" fmla="*/ 384048 h 877824"/>
              <a:gd name="connsiteX9" fmla="*/ 219456 w 777240"/>
              <a:gd name="connsiteY9" fmla="*/ 877824 h 877824"/>
              <a:gd name="connsiteX10" fmla="*/ 0 w 777240"/>
              <a:gd name="connsiteY10"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438912 h 877824"/>
              <a:gd name="connsiteX5" fmla="*/ 393192 w 777240"/>
              <a:gd name="connsiteY5" fmla="*/ 219456 h 877824"/>
              <a:gd name="connsiteX6" fmla="*/ 384048 w 777240"/>
              <a:gd name="connsiteY6" fmla="*/ 219456 h 877824"/>
              <a:gd name="connsiteX7" fmla="*/ 219456 w 777240"/>
              <a:gd name="connsiteY7" fmla="*/ 384048 h 877824"/>
              <a:gd name="connsiteX8" fmla="*/ 219456 w 777240"/>
              <a:gd name="connsiteY8" fmla="*/ 877824 h 877824"/>
              <a:gd name="connsiteX9" fmla="*/ 0 w 777240"/>
              <a:gd name="connsiteY9" fmla="*/ 877824 h 877824"/>
              <a:gd name="connsiteX0" fmla="*/ 0 w 394335"/>
              <a:gd name="connsiteY0" fmla="*/ 877824 h 877824"/>
              <a:gd name="connsiteX1" fmla="*/ 0 w 394335"/>
              <a:gd name="connsiteY1" fmla="*/ 384048 h 877824"/>
              <a:gd name="connsiteX2" fmla="*/ 384048 w 394335"/>
              <a:gd name="connsiteY2" fmla="*/ 0 h 877824"/>
              <a:gd name="connsiteX3" fmla="*/ 393192 w 394335"/>
              <a:gd name="connsiteY3" fmla="*/ 0 h 877824"/>
              <a:gd name="connsiteX4" fmla="*/ 393192 w 394335"/>
              <a:gd name="connsiteY4" fmla="*/ 219456 h 877824"/>
              <a:gd name="connsiteX5" fmla="*/ 384048 w 394335"/>
              <a:gd name="connsiteY5" fmla="*/ 219456 h 877824"/>
              <a:gd name="connsiteX6" fmla="*/ 219456 w 394335"/>
              <a:gd name="connsiteY6" fmla="*/ 384048 h 877824"/>
              <a:gd name="connsiteX7" fmla="*/ 219456 w 394335"/>
              <a:gd name="connsiteY7" fmla="*/ 877824 h 877824"/>
              <a:gd name="connsiteX8" fmla="*/ 0 w 394335"/>
              <a:gd name="connsiteY8" fmla="*/ 877824 h 87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35" h="877824">
                <a:moveTo>
                  <a:pt x="0" y="877824"/>
                </a:moveTo>
                <a:lnTo>
                  <a:pt x="0" y="384048"/>
                </a:lnTo>
                <a:cubicBezTo>
                  <a:pt x="0" y="171944"/>
                  <a:pt x="171944" y="0"/>
                  <a:pt x="384048" y="0"/>
                </a:cubicBezTo>
                <a:lnTo>
                  <a:pt x="393192" y="0"/>
                </a:lnTo>
                <a:cubicBezTo>
                  <a:pt x="394716" y="36576"/>
                  <a:pt x="394716" y="182880"/>
                  <a:pt x="393192" y="219456"/>
                </a:cubicBezTo>
                <a:lnTo>
                  <a:pt x="384048" y="219456"/>
                </a:lnTo>
                <a:cubicBezTo>
                  <a:pt x="293146" y="219456"/>
                  <a:pt x="219456" y="293146"/>
                  <a:pt x="219456" y="384048"/>
                </a:cubicBezTo>
                <a:lnTo>
                  <a:pt x="219456" y="877824"/>
                </a:lnTo>
                <a:lnTo>
                  <a:pt x="0" y="8778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Arrow: U-Turn 4">
            <a:extLst>
              <a:ext uri="{FF2B5EF4-FFF2-40B4-BE49-F238E27FC236}">
                <a16:creationId xmlns:a16="http://schemas.microsoft.com/office/drawing/2014/main" id="{074D348F-C314-4A47-8FC7-A25018788BE4}"/>
              </a:ext>
            </a:extLst>
          </p:cNvPr>
          <p:cNvSpPr/>
          <p:nvPr/>
        </p:nvSpPr>
        <p:spPr>
          <a:xfrm flipH="1">
            <a:off x="4556712" y="1623152"/>
            <a:ext cx="511535" cy="1138721"/>
          </a:xfrm>
          <a:custGeom>
            <a:avLst/>
            <a:gdLst>
              <a:gd name="connsiteX0" fmla="*/ 0 w 886968"/>
              <a:gd name="connsiteY0" fmla="*/ 877824 h 877824"/>
              <a:gd name="connsiteX1" fmla="*/ 0 w 886968"/>
              <a:gd name="connsiteY1" fmla="*/ 384048 h 877824"/>
              <a:gd name="connsiteX2" fmla="*/ 384048 w 886968"/>
              <a:gd name="connsiteY2" fmla="*/ 0 h 877824"/>
              <a:gd name="connsiteX3" fmla="*/ 393192 w 886968"/>
              <a:gd name="connsiteY3" fmla="*/ 0 h 877824"/>
              <a:gd name="connsiteX4" fmla="*/ 777240 w 886968"/>
              <a:gd name="connsiteY4" fmla="*/ 384048 h 877824"/>
              <a:gd name="connsiteX5" fmla="*/ 777240 w 886968"/>
              <a:gd name="connsiteY5" fmla="*/ 438912 h 877824"/>
              <a:gd name="connsiteX6" fmla="*/ 886968 w 886968"/>
              <a:gd name="connsiteY6" fmla="*/ 438912 h 877824"/>
              <a:gd name="connsiteX7" fmla="*/ 667512 w 886968"/>
              <a:gd name="connsiteY7" fmla="*/ 658368 h 877824"/>
              <a:gd name="connsiteX8" fmla="*/ 448056 w 886968"/>
              <a:gd name="connsiteY8" fmla="*/ 438912 h 877824"/>
              <a:gd name="connsiteX9" fmla="*/ 557784 w 886968"/>
              <a:gd name="connsiteY9" fmla="*/ 438912 h 877824"/>
              <a:gd name="connsiteX10" fmla="*/ 557784 w 886968"/>
              <a:gd name="connsiteY10" fmla="*/ 384048 h 877824"/>
              <a:gd name="connsiteX11" fmla="*/ 393192 w 886968"/>
              <a:gd name="connsiteY11" fmla="*/ 219456 h 877824"/>
              <a:gd name="connsiteX12" fmla="*/ 384048 w 886968"/>
              <a:gd name="connsiteY12" fmla="*/ 219456 h 877824"/>
              <a:gd name="connsiteX13" fmla="*/ 219456 w 886968"/>
              <a:gd name="connsiteY13" fmla="*/ 384048 h 877824"/>
              <a:gd name="connsiteX14" fmla="*/ 219456 w 886968"/>
              <a:gd name="connsiteY14" fmla="*/ 877824 h 877824"/>
              <a:gd name="connsiteX15" fmla="*/ 0 w 886968"/>
              <a:gd name="connsiteY15"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667512 w 777240"/>
              <a:gd name="connsiteY6" fmla="*/ 658368 h 877824"/>
              <a:gd name="connsiteX7" fmla="*/ 448056 w 777240"/>
              <a:gd name="connsiteY7" fmla="*/ 438912 h 877824"/>
              <a:gd name="connsiteX8" fmla="*/ 557784 w 777240"/>
              <a:gd name="connsiteY8" fmla="*/ 438912 h 877824"/>
              <a:gd name="connsiteX9" fmla="*/ 557784 w 777240"/>
              <a:gd name="connsiteY9" fmla="*/ 384048 h 877824"/>
              <a:gd name="connsiteX10" fmla="*/ 393192 w 777240"/>
              <a:gd name="connsiteY10" fmla="*/ 219456 h 877824"/>
              <a:gd name="connsiteX11" fmla="*/ 384048 w 777240"/>
              <a:gd name="connsiteY11" fmla="*/ 219456 h 877824"/>
              <a:gd name="connsiteX12" fmla="*/ 219456 w 777240"/>
              <a:gd name="connsiteY12" fmla="*/ 384048 h 877824"/>
              <a:gd name="connsiteX13" fmla="*/ 219456 w 777240"/>
              <a:gd name="connsiteY13" fmla="*/ 877824 h 877824"/>
              <a:gd name="connsiteX14" fmla="*/ 0 w 777240"/>
              <a:gd name="connsiteY14"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448056 w 777240"/>
              <a:gd name="connsiteY6" fmla="*/ 438912 h 877824"/>
              <a:gd name="connsiteX7" fmla="*/ 557784 w 777240"/>
              <a:gd name="connsiteY7" fmla="*/ 438912 h 877824"/>
              <a:gd name="connsiteX8" fmla="*/ 557784 w 777240"/>
              <a:gd name="connsiteY8" fmla="*/ 384048 h 877824"/>
              <a:gd name="connsiteX9" fmla="*/ 393192 w 777240"/>
              <a:gd name="connsiteY9" fmla="*/ 219456 h 877824"/>
              <a:gd name="connsiteX10" fmla="*/ 384048 w 777240"/>
              <a:gd name="connsiteY10" fmla="*/ 219456 h 877824"/>
              <a:gd name="connsiteX11" fmla="*/ 219456 w 777240"/>
              <a:gd name="connsiteY11" fmla="*/ 384048 h 877824"/>
              <a:gd name="connsiteX12" fmla="*/ 219456 w 777240"/>
              <a:gd name="connsiteY12" fmla="*/ 877824 h 877824"/>
              <a:gd name="connsiteX13" fmla="*/ 0 w 777240"/>
              <a:gd name="connsiteY13"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557784 w 777240"/>
              <a:gd name="connsiteY6" fmla="*/ 438912 h 877824"/>
              <a:gd name="connsiteX7" fmla="*/ 557784 w 777240"/>
              <a:gd name="connsiteY7" fmla="*/ 384048 h 877824"/>
              <a:gd name="connsiteX8" fmla="*/ 393192 w 777240"/>
              <a:gd name="connsiteY8" fmla="*/ 219456 h 877824"/>
              <a:gd name="connsiteX9" fmla="*/ 384048 w 777240"/>
              <a:gd name="connsiteY9" fmla="*/ 219456 h 877824"/>
              <a:gd name="connsiteX10" fmla="*/ 219456 w 777240"/>
              <a:gd name="connsiteY10" fmla="*/ 384048 h 877824"/>
              <a:gd name="connsiteX11" fmla="*/ 219456 w 777240"/>
              <a:gd name="connsiteY11" fmla="*/ 877824 h 877824"/>
              <a:gd name="connsiteX12" fmla="*/ 0 w 777240"/>
              <a:gd name="connsiteY12"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557784 w 777240"/>
              <a:gd name="connsiteY6" fmla="*/ 438912 h 877824"/>
              <a:gd name="connsiteX7" fmla="*/ 393192 w 777240"/>
              <a:gd name="connsiteY7" fmla="*/ 219456 h 877824"/>
              <a:gd name="connsiteX8" fmla="*/ 384048 w 777240"/>
              <a:gd name="connsiteY8" fmla="*/ 219456 h 877824"/>
              <a:gd name="connsiteX9" fmla="*/ 219456 w 777240"/>
              <a:gd name="connsiteY9" fmla="*/ 384048 h 877824"/>
              <a:gd name="connsiteX10" fmla="*/ 219456 w 777240"/>
              <a:gd name="connsiteY10" fmla="*/ 877824 h 877824"/>
              <a:gd name="connsiteX11" fmla="*/ 0 w 777240"/>
              <a:gd name="connsiteY11"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393192 w 777240"/>
              <a:gd name="connsiteY6" fmla="*/ 219456 h 877824"/>
              <a:gd name="connsiteX7" fmla="*/ 384048 w 777240"/>
              <a:gd name="connsiteY7" fmla="*/ 219456 h 877824"/>
              <a:gd name="connsiteX8" fmla="*/ 219456 w 777240"/>
              <a:gd name="connsiteY8" fmla="*/ 384048 h 877824"/>
              <a:gd name="connsiteX9" fmla="*/ 219456 w 777240"/>
              <a:gd name="connsiteY9" fmla="*/ 877824 h 877824"/>
              <a:gd name="connsiteX10" fmla="*/ 0 w 777240"/>
              <a:gd name="connsiteY10"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438912 h 877824"/>
              <a:gd name="connsiteX5" fmla="*/ 393192 w 777240"/>
              <a:gd name="connsiteY5" fmla="*/ 219456 h 877824"/>
              <a:gd name="connsiteX6" fmla="*/ 384048 w 777240"/>
              <a:gd name="connsiteY6" fmla="*/ 219456 h 877824"/>
              <a:gd name="connsiteX7" fmla="*/ 219456 w 777240"/>
              <a:gd name="connsiteY7" fmla="*/ 384048 h 877824"/>
              <a:gd name="connsiteX8" fmla="*/ 219456 w 777240"/>
              <a:gd name="connsiteY8" fmla="*/ 877824 h 877824"/>
              <a:gd name="connsiteX9" fmla="*/ 0 w 777240"/>
              <a:gd name="connsiteY9" fmla="*/ 877824 h 877824"/>
              <a:gd name="connsiteX0" fmla="*/ 0 w 394335"/>
              <a:gd name="connsiteY0" fmla="*/ 877824 h 877824"/>
              <a:gd name="connsiteX1" fmla="*/ 0 w 394335"/>
              <a:gd name="connsiteY1" fmla="*/ 384048 h 877824"/>
              <a:gd name="connsiteX2" fmla="*/ 384048 w 394335"/>
              <a:gd name="connsiteY2" fmla="*/ 0 h 877824"/>
              <a:gd name="connsiteX3" fmla="*/ 393192 w 394335"/>
              <a:gd name="connsiteY3" fmla="*/ 0 h 877824"/>
              <a:gd name="connsiteX4" fmla="*/ 393192 w 394335"/>
              <a:gd name="connsiteY4" fmla="*/ 219456 h 877824"/>
              <a:gd name="connsiteX5" fmla="*/ 384048 w 394335"/>
              <a:gd name="connsiteY5" fmla="*/ 219456 h 877824"/>
              <a:gd name="connsiteX6" fmla="*/ 219456 w 394335"/>
              <a:gd name="connsiteY6" fmla="*/ 384048 h 877824"/>
              <a:gd name="connsiteX7" fmla="*/ 219456 w 394335"/>
              <a:gd name="connsiteY7" fmla="*/ 877824 h 877824"/>
              <a:gd name="connsiteX8" fmla="*/ 0 w 394335"/>
              <a:gd name="connsiteY8" fmla="*/ 877824 h 87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35" h="877824">
                <a:moveTo>
                  <a:pt x="0" y="877824"/>
                </a:moveTo>
                <a:lnTo>
                  <a:pt x="0" y="384048"/>
                </a:lnTo>
                <a:cubicBezTo>
                  <a:pt x="0" y="171944"/>
                  <a:pt x="171944" y="0"/>
                  <a:pt x="384048" y="0"/>
                </a:cubicBezTo>
                <a:lnTo>
                  <a:pt x="393192" y="0"/>
                </a:lnTo>
                <a:cubicBezTo>
                  <a:pt x="394716" y="36576"/>
                  <a:pt x="394716" y="182880"/>
                  <a:pt x="393192" y="219456"/>
                </a:cubicBezTo>
                <a:lnTo>
                  <a:pt x="384048" y="219456"/>
                </a:lnTo>
                <a:cubicBezTo>
                  <a:pt x="293146" y="219456"/>
                  <a:pt x="219456" y="293146"/>
                  <a:pt x="219456" y="384048"/>
                </a:cubicBezTo>
                <a:lnTo>
                  <a:pt x="219456" y="877824"/>
                </a:lnTo>
                <a:lnTo>
                  <a:pt x="0" y="8778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14">
            <a:extLst>
              <a:ext uri="{FF2B5EF4-FFF2-40B4-BE49-F238E27FC236}">
                <a16:creationId xmlns:a16="http://schemas.microsoft.com/office/drawing/2014/main" id="{7E4C5D84-FB4B-4904-A83D-EC534A816115}"/>
              </a:ext>
            </a:extLst>
          </p:cNvPr>
          <p:cNvSpPr/>
          <p:nvPr/>
        </p:nvSpPr>
        <p:spPr>
          <a:xfrm rot="10800000">
            <a:off x="4499193" y="2760439"/>
            <a:ext cx="1128790" cy="43922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73371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offee">
            <a:extLst>
              <a:ext uri="{FF2B5EF4-FFF2-40B4-BE49-F238E27FC236}">
                <a16:creationId xmlns:a16="http://schemas.microsoft.com/office/drawing/2014/main" id="{815926CB-CC29-4E42-8AA6-FA7B1DEF8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2557" y="1644357"/>
            <a:ext cx="1638886" cy="1638886"/>
          </a:xfrm>
          <a:prstGeom prst="rect">
            <a:avLst/>
          </a:prstGeom>
        </p:spPr>
      </p:pic>
      <p:pic>
        <p:nvPicPr>
          <p:cNvPr id="4" name="Picture 3">
            <a:extLst>
              <a:ext uri="{FF2B5EF4-FFF2-40B4-BE49-F238E27FC236}">
                <a16:creationId xmlns:a16="http://schemas.microsoft.com/office/drawing/2014/main" id="{0465D4A6-7C2F-4D83-ACE6-7F94911E4A51}"/>
              </a:ext>
            </a:extLst>
          </p:cNvPr>
          <p:cNvPicPr>
            <a:picLocks noChangeAspect="1"/>
          </p:cNvPicPr>
          <p:nvPr/>
        </p:nvPicPr>
        <p:blipFill>
          <a:blip r:embed="rId4"/>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1748F485-056F-4E78-95F4-BF9B75D0574D}"/>
              </a:ext>
            </a:extLst>
          </p:cNvPr>
          <p:cNvPicPr>
            <a:picLocks noChangeAspect="1"/>
          </p:cNvPicPr>
          <p:nvPr/>
        </p:nvPicPr>
        <p:blipFill>
          <a:blip r:embed="rId5"/>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2625151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Outline of the course</a:t>
            </a:r>
          </a:p>
        </p:txBody>
      </p:sp>
      <p:pic>
        <p:nvPicPr>
          <p:cNvPr id="4" name="Picture 3">
            <a:extLst>
              <a:ext uri="{FF2B5EF4-FFF2-40B4-BE49-F238E27FC236}">
                <a16:creationId xmlns:a16="http://schemas.microsoft.com/office/drawing/2014/main" id="{E7D097F9-B1A1-4610-88FD-A5C6E1ADAA0A}"/>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D6E766A5-A363-40DF-8E60-50E2E68FC8C4}"/>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39350618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3"/>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1867578" y="1971586"/>
            <a:ext cx="5408853" cy="1323439"/>
          </a:xfrm>
          <a:prstGeom prst="rect">
            <a:avLst/>
          </a:prstGeom>
          <a:noFill/>
        </p:spPr>
        <p:txBody>
          <a:bodyPr wrap="none" rtlCol="0">
            <a:sp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algn="ctr"/>
            <a:r>
              <a:rPr lang="en-US" sz="4000" b="1" dirty="0">
                <a:solidFill>
                  <a:srgbClr val="0070C0"/>
                </a:solidFill>
                <a:latin typeface="Calibri" panose="020F0502020204030204" pitchFamily="34" charset="0"/>
                <a:cs typeface="Calibri" panose="020F0502020204030204" pitchFamily="34" charset="0"/>
              </a:rPr>
              <a:t>What does Ethics mean?</a:t>
            </a:r>
          </a:p>
        </p:txBody>
      </p:sp>
      <p:pic>
        <p:nvPicPr>
          <p:cNvPr id="7" name="Graphic 6" descr="Share with person">
            <a:extLst>
              <a:ext uri="{FF2B5EF4-FFF2-40B4-BE49-F238E27FC236}">
                <a16:creationId xmlns:a16="http://schemas.microsoft.com/office/drawing/2014/main" id="{3630EEE2-1C2B-4DDC-94AA-0F9B0BDD1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5476" y="-2194"/>
            <a:ext cx="914400" cy="914400"/>
          </a:xfrm>
          <a:prstGeom prst="rect">
            <a:avLst/>
          </a:prstGeom>
        </p:spPr>
      </p:pic>
    </p:spTree>
    <p:extLst>
      <p:ext uri="{BB962C8B-B14F-4D97-AF65-F5344CB8AC3E}">
        <p14:creationId xmlns:p14="http://schemas.microsoft.com/office/powerpoint/2010/main" val="11754667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5;p26"/>
          <p:cNvSpPr txBox="1">
            <a:spLocks/>
          </p:cNvSpPr>
          <p:nvPr/>
        </p:nvSpPr>
        <p:spPr>
          <a:xfrm>
            <a:off x="232187" y="54087"/>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algn="ctr"/>
            <a:r>
              <a:rPr lang="en-GB" sz="3200" b="1" dirty="0">
                <a:solidFill>
                  <a:srgbClr val="0070C0"/>
                </a:solidFill>
                <a:latin typeface="Calibri" panose="020F0502020204030204" pitchFamily="34" charset="0"/>
                <a:cs typeface="Calibri" panose="020F0502020204030204" pitchFamily="34" charset="0"/>
              </a:rPr>
              <a:t>Ethics and Animal Welfare</a:t>
            </a:r>
          </a:p>
        </p:txBody>
      </p:sp>
      <p:sp>
        <p:nvSpPr>
          <p:cNvPr id="4" name="TextBox 3"/>
          <p:cNvSpPr txBox="1"/>
          <p:nvPr/>
        </p:nvSpPr>
        <p:spPr>
          <a:xfrm>
            <a:off x="1796834" y="1921385"/>
            <a:ext cx="7347166" cy="1938992"/>
          </a:xfrm>
          <a:prstGeom prst="rect">
            <a:avLst/>
          </a:prstGeom>
          <a:solidFill>
            <a:schemeClr val="bg1"/>
          </a:solidFill>
        </p:spPr>
        <p:txBody>
          <a:bodyPr wrap="square" rtlCol="0">
            <a:spAutoFit/>
          </a:bodyPr>
          <a:lstStyle/>
          <a:p>
            <a:pPr marL="285750" indent="-285750">
              <a:buFontTx/>
              <a:buChar char="-"/>
            </a:pPr>
            <a:r>
              <a:rPr lang="en-GB" sz="2000" dirty="0">
                <a:solidFill>
                  <a:srgbClr val="002060"/>
                </a:solidFill>
                <a:latin typeface="Calibri" panose="020F0502020204030204" pitchFamily="34" charset="0"/>
                <a:cs typeface="Calibri" panose="020F0502020204030204" pitchFamily="34" charset="0"/>
              </a:rPr>
              <a:t>If we need </a:t>
            </a:r>
            <a:r>
              <a:rPr lang="en-GB" sz="2000" b="1" dirty="0">
                <a:solidFill>
                  <a:srgbClr val="0070C0"/>
                </a:solidFill>
                <a:latin typeface="Calibri" panose="020F0502020204030204" pitchFamily="34" charset="0"/>
                <a:cs typeface="Calibri" panose="020F0502020204030204" pitchFamily="34" charset="0"/>
              </a:rPr>
              <a:t>biological replicates </a:t>
            </a:r>
            <a:r>
              <a:rPr lang="en-GB" sz="2000" dirty="0">
                <a:solidFill>
                  <a:srgbClr val="002060"/>
                </a:solidFill>
                <a:latin typeface="Calibri" panose="020F0502020204030204" pitchFamily="34" charset="0"/>
                <a:cs typeface="Calibri" panose="020F0502020204030204" pitchFamily="34" charset="0"/>
              </a:rPr>
              <a:t>to be confident in our results, why not have </a:t>
            </a:r>
            <a:r>
              <a:rPr lang="en-GB" sz="2000" b="1" dirty="0">
                <a:solidFill>
                  <a:srgbClr val="0070C0"/>
                </a:solidFill>
                <a:latin typeface="Calibri" panose="020F0502020204030204" pitchFamily="34" charset="0"/>
                <a:cs typeface="Calibri" panose="020F0502020204030204" pitchFamily="34" charset="0"/>
              </a:rPr>
              <a:t>as many as we can?</a:t>
            </a:r>
          </a:p>
          <a:p>
            <a:pPr marL="285750" indent="-285750">
              <a:buFontTx/>
              <a:buChar char="-"/>
            </a:pPr>
            <a:endParaRPr lang="en-GB" sz="2000" dirty="0">
              <a:latin typeface="Calibri" panose="020F0502020204030204" pitchFamily="34" charset="0"/>
              <a:cs typeface="Calibri" panose="020F0502020204030204" pitchFamily="34" charset="0"/>
            </a:endParaRPr>
          </a:p>
          <a:p>
            <a:pPr marL="342900" indent="-342900">
              <a:buFontTx/>
              <a:buChar char="-"/>
            </a:pPr>
            <a:r>
              <a:rPr lang="en-GB" sz="2000" dirty="0">
                <a:solidFill>
                  <a:srgbClr val="002060"/>
                </a:solidFill>
                <a:latin typeface="Calibri" panose="020F0502020204030204" pitchFamily="34" charset="0"/>
                <a:cs typeface="Calibri" panose="020F0502020204030204" pitchFamily="34" charset="0"/>
              </a:rPr>
              <a:t>And what does it have to do with </a:t>
            </a:r>
            <a:r>
              <a:rPr lang="en-GB" sz="2000" b="1" dirty="0">
                <a:solidFill>
                  <a:srgbClr val="0070C0"/>
                </a:solidFill>
                <a:latin typeface="Calibri" panose="020F0502020204030204" pitchFamily="34" charset="0"/>
                <a:cs typeface="Calibri" panose="020F0502020204030204" pitchFamily="34" charset="0"/>
              </a:rPr>
              <a:t>integrity</a:t>
            </a:r>
            <a:r>
              <a:rPr lang="en-GB" sz="2000" dirty="0">
                <a:latin typeface="Calibri" panose="020F0502020204030204" pitchFamily="34" charset="0"/>
                <a:cs typeface="Calibri" panose="020F0502020204030204" pitchFamily="34" charset="0"/>
              </a:rPr>
              <a:t>?</a:t>
            </a:r>
          </a:p>
          <a:p>
            <a:pPr marL="342900" indent="-342900">
              <a:buFontTx/>
              <a:buChar char="-"/>
            </a:pPr>
            <a:endParaRPr lang="en-GB" sz="2000" dirty="0">
              <a:latin typeface="Calibri" panose="020F0502020204030204" pitchFamily="34" charset="0"/>
              <a:cs typeface="Calibri" panose="020F0502020204030204" pitchFamily="34" charset="0"/>
            </a:endParaRPr>
          </a:p>
          <a:p>
            <a:pPr marL="342900" indent="-342900">
              <a:buFontTx/>
              <a:buChar char="-"/>
            </a:pPr>
            <a:r>
              <a:rPr lang="en-GB" sz="2000" dirty="0">
                <a:solidFill>
                  <a:srgbClr val="002060"/>
                </a:solidFill>
                <a:latin typeface="Calibri" panose="020F0502020204030204" pitchFamily="34" charset="0"/>
                <a:cs typeface="Calibri" panose="020F0502020204030204" pitchFamily="34" charset="0"/>
              </a:rPr>
              <a:t>Time to talk about the </a:t>
            </a:r>
            <a:r>
              <a:rPr lang="en-GB" sz="2000" b="1" dirty="0">
                <a:solidFill>
                  <a:srgbClr val="0070C0"/>
                </a:solidFill>
                <a:latin typeface="Calibri" panose="020F0502020204030204" pitchFamily="34" charset="0"/>
                <a:cs typeface="Calibri" panose="020F0502020204030204" pitchFamily="34" charset="0"/>
              </a:rPr>
              <a:t>Home Office</a:t>
            </a:r>
            <a:r>
              <a:rPr lang="en-GB" sz="2000" dirty="0">
                <a:latin typeface="Calibri" panose="020F0502020204030204" pitchFamily="34" charset="0"/>
                <a:cs typeface="Calibri" panose="020F0502020204030204" pitchFamily="34" charset="0"/>
              </a:rPr>
              <a:t>, </a:t>
            </a:r>
            <a:r>
              <a:rPr lang="en-GB" sz="2000" b="1" dirty="0">
                <a:solidFill>
                  <a:srgbClr val="0070C0"/>
                </a:solidFill>
                <a:latin typeface="Calibri" panose="020F0502020204030204" pitchFamily="34" charset="0"/>
                <a:cs typeface="Calibri" panose="020F0502020204030204" pitchFamily="34" charset="0"/>
              </a:rPr>
              <a:t>ASPA </a:t>
            </a:r>
            <a:r>
              <a:rPr lang="en-GB" sz="2000" dirty="0">
                <a:solidFill>
                  <a:srgbClr val="002060"/>
                </a:solidFill>
                <a:latin typeface="Calibri" panose="020F0502020204030204" pitchFamily="34" charset="0"/>
                <a:cs typeface="Calibri" panose="020F0502020204030204" pitchFamily="34" charset="0"/>
              </a:rPr>
              <a:t>and the </a:t>
            </a:r>
            <a:r>
              <a:rPr lang="en-GB" sz="2000" b="1" dirty="0">
                <a:solidFill>
                  <a:srgbClr val="0070C0"/>
                </a:solidFill>
                <a:latin typeface="Calibri" panose="020F0502020204030204" pitchFamily="34" charset="0"/>
                <a:cs typeface="Calibri" panose="020F0502020204030204" pitchFamily="34" charset="0"/>
              </a:rPr>
              <a:t>3 Rs</a:t>
            </a:r>
            <a:endParaRPr lang="fr-FR" sz="2000" b="1" dirty="0">
              <a:solidFill>
                <a:srgbClr val="0070C0"/>
              </a:solidFill>
              <a:latin typeface="Calibri" panose="020F0502020204030204" pitchFamily="34" charset="0"/>
              <a:cs typeface="Calibri" panose="020F0502020204030204" pitchFamily="34" charset="0"/>
            </a:endParaRPr>
          </a:p>
        </p:txBody>
      </p:sp>
      <p:sp>
        <p:nvSpPr>
          <p:cNvPr id="6" name="Rounded Rectangle 5"/>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7" name="Rectangle 6"/>
          <p:cNvSpPr/>
          <p:nvPr/>
        </p:nvSpPr>
        <p:spPr>
          <a:xfrm>
            <a:off x="217149" y="5193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pic>
        <p:nvPicPr>
          <p:cNvPr id="5" name="Graphic 4" descr="Rat">
            <a:extLst>
              <a:ext uri="{FF2B5EF4-FFF2-40B4-BE49-F238E27FC236}">
                <a16:creationId xmlns:a16="http://schemas.microsoft.com/office/drawing/2014/main" id="{08D3013B-8867-6445-9E31-149BE354D5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0786" y="3898078"/>
            <a:ext cx="914400" cy="914400"/>
          </a:xfrm>
          <a:prstGeom prst="rect">
            <a:avLst/>
          </a:prstGeom>
        </p:spPr>
      </p:pic>
      <p:pic>
        <p:nvPicPr>
          <p:cNvPr id="8" name="Graphic 7" descr="Rat">
            <a:extLst>
              <a:ext uri="{FF2B5EF4-FFF2-40B4-BE49-F238E27FC236}">
                <a16:creationId xmlns:a16="http://schemas.microsoft.com/office/drawing/2014/main" id="{A720221A-6450-A94C-805B-1AD7A0E571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2254" y="3898078"/>
            <a:ext cx="914400" cy="914400"/>
          </a:xfrm>
          <a:prstGeom prst="rect">
            <a:avLst/>
          </a:prstGeom>
        </p:spPr>
      </p:pic>
      <p:pic>
        <p:nvPicPr>
          <p:cNvPr id="9" name="Graphic 8" descr="Rat">
            <a:extLst>
              <a:ext uri="{FF2B5EF4-FFF2-40B4-BE49-F238E27FC236}">
                <a16:creationId xmlns:a16="http://schemas.microsoft.com/office/drawing/2014/main" id="{F1BB2CEA-CEC6-8E4A-95E2-55BF50A635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6520" y="3898078"/>
            <a:ext cx="914400" cy="914400"/>
          </a:xfrm>
          <a:prstGeom prst="rect">
            <a:avLst/>
          </a:prstGeom>
        </p:spPr>
      </p:pic>
    </p:spTree>
    <p:extLst>
      <p:ext uri="{BB962C8B-B14F-4D97-AF65-F5344CB8AC3E}">
        <p14:creationId xmlns:p14="http://schemas.microsoft.com/office/powerpoint/2010/main" val="5493081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79619" y="2703540"/>
            <a:ext cx="3112868" cy="1729016"/>
          </a:xfrm>
          <a:prstGeom prst="rect">
            <a:avLst/>
          </a:prstGeom>
          <a:ln>
            <a:solidFill>
              <a:schemeClr val="tx1"/>
            </a:solidFill>
          </a:ln>
        </p:spPr>
      </p:pic>
      <p:sp>
        <p:nvSpPr>
          <p:cNvPr id="8" name="Google Shape;135;p26"/>
          <p:cNvSpPr txBox="1">
            <a:spLocks/>
          </p:cNvSpPr>
          <p:nvPr/>
        </p:nvSpPr>
        <p:spPr>
          <a:xfrm>
            <a:off x="232187" y="267544"/>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algn="ctr"/>
            <a:r>
              <a:rPr lang="en-GB" sz="3200" b="1" dirty="0">
                <a:solidFill>
                  <a:srgbClr val="0070C0"/>
                </a:solidFill>
                <a:latin typeface="Calibri" panose="020F0502020204030204" pitchFamily="34" charset="0"/>
                <a:cs typeface="Calibri" panose="020F0502020204030204" pitchFamily="34" charset="0"/>
              </a:rPr>
              <a:t>Home Office</a:t>
            </a:r>
          </a:p>
        </p:txBody>
      </p:sp>
      <p:sp>
        <p:nvSpPr>
          <p:cNvPr id="9" name="TextBox 8"/>
          <p:cNvSpPr txBox="1"/>
          <p:nvPr/>
        </p:nvSpPr>
        <p:spPr>
          <a:xfrm>
            <a:off x="623400" y="1516630"/>
            <a:ext cx="8520600" cy="923330"/>
          </a:xfrm>
          <a:prstGeom prst="rect">
            <a:avLst/>
          </a:prstGeom>
          <a:noFill/>
        </p:spPr>
        <p:txBody>
          <a:bodyPr wrap="square" rtlCol="0">
            <a:spAutoFit/>
          </a:bodyPr>
          <a:lstStyle/>
          <a:p>
            <a:r>
              <a:rPr lang="en-GB" sz="1800" b="1" dirty="0">
                <a:solidFill>
                  <a:srgbClr val="0070C0"/>
                </a:solidFill>
                <a:latin typeface="Calibri" panose="020F0502020204030204" pitchFamily="34" charset="0"/>
                <a:cs typeface="Calibri" panose="020F0502020204030204" pitchFamily="34" charset="0"/>
              </a:rPr>
              <a:t>The Home Office</a:t>
            </a:r>
            <a:r>
              <a:rPr lang="en-GB" sz="1800" dirty="0">
                <a:latin typeface="Calibri" panose="020F0502020204030204" pitchFamily="34" charset="0"/>
                <a:cs typeface="Calibri" panose="020F0502020204030204" pitchFamily="34" charset="0"/>
              </a:rPr>
              <a:t> </a:t>
            </a:r>
            <a:r>
              <a:rPr lang="en-GB" sz="1800" dirty="0">
                <a:solidFill>
                  <a:srgbClr val="002060"/>
                </a:solidFill>
                <a:latin typeface="Calibri" panose="020F0502020204030204" pitchFamily="34" charset="0"/>
                <a:cs typeface="Calibri" panose="020F0502020204030204" pitchFamily="34" charset="0"/>
              </a:rPr>
              <a:t>(HO) is a ministerial department of the Government of the UK, responsible for immigration, security and law and order.</a:t>
            </a:r>
          </a:p>
          <a:p>
            <a:r>
              <a:rPr lang="en-GB" sz="1800" dirty="0">
                <a:solidFill>
                  <a:srgbClr val="002060"/>
                </a:solidFill>
                <a:latin typeface="Calibri" panose="020F0502020204030204" pitchFamily="34" charset="0"/>
                <a:cs typeface="Calibri" panose="020F0502020204030204" pitchFamily="34" charset="0"/>
              </a:rPr>
              <a:t>	- But more importantly</a:t>
            </a:r>
            <a:r>
              <a:rPr lang="en-GB" sz="1800" dirty="0">
                <a:latin typeface="Calibri" panose="020F0502020204030204" pitchFamily="34" charset="0"/>
                <a:cs typeface="Calibri" panose="020F0502020204030204" pitchFamily="34" charset="0"/>
              </a:rPr>
              <a:t>: </a:t>
            </a:r>
            <a:r>
              <a:rPr lang="en-GB" sz="1800" b="1" dirty="0">
                <a:solidFill>
                  <a:srgbClr val="0070C0"/>
                </a:solidFill>
                <a:latin typeface="Calibri" panose="020F0502020204030204" pitchFamily="34" charset="0"/>
                <a:cs typeface="Calibri" panose="020F0502020204030204" pitchFamily="34" charset="0"/>
              </a:rPr>
              <a:t>animal welfare</a:t>
            </a:r>
            <a:r>
              <a:rPr lang="en-GB" sz="1800" dirty="0">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7577B554-6373-E741-AB67-3C3ABAA2D25F}"/>
              </a:ext>
            </a:extLst>
          </p:cNvPr>
          <p:cNvPicPr>
            <a:picLocks noChangeAspect="1"/>
          </p:cNvPicPr>
          <p:nvPr/>
        </p:nvPicPr>
        <p:blipFill>
          <a:blip r:embed="rId4"/>
          <a:stretch>
            <a:fillRect/>
          </a:stretch>
        </p:blipFill>
        <p:spPr>
          <a:xfrm>
            <a:off x="4617632" y="2703540"/>
            <a:ext cx="2305881" cy="1729016"/>
          </a:xfrm>
          <a:prstGeom prst="rect">
            <a:avLst/>
          </a:prstGeom>
        </p:spPr>
      </p:pic>
      <p:sp>
        <p:nvSpPr>
          <p:cNvPr id="10" name="Rectangle 9">
            <a:extLst>
              <a:ext uri="{FF2B5EF4-FFF2-40B4-BE49-F238E27FC236}">
                <a16:creationId xmlns:a16="http://schemas.microsoft.com/office/drawing/2014/main" id="{EF566825-36EF-6D4B-9074-FEA8AF077CA5}"/>
              </a:ext>
            </a:extLst>
          </p:cNvPr>
          <p:cNvSpPr/>
          <p:nvPr/>
        </p:nvSpPr>
        <p:spPr>
          <a:xfrm>
            <a:off x="4587129" y="4432556"/>
            <a:ext cx="2305881" cy="153888"/>
          </a:xfrm>
          <a:prstGeom prst="rect">
            <a:avLst/>
          </a:prstGeom>
        </p:spPr>
        <p:txBody>
          <a:bodyPr wrap="square">
            <a:spAutoFit/>
          </a:bodyPr>
          <a:lstStyle/>
          <a:p>
            <a:pPr algn="ctr"/>
            <a:r>
              <a:rPr lang="en-US" sz="400" dirty="0"/>
              <a:t>By Steph Gray, CC BY-SA 2.0, https://</a:t>
            </a:r>
            <a:r>
              <a:rPr lang="en-US" sz="400" dirty="0" err="1"/>
              <a:t>commons.wikimedia.org</a:t>
            </a:r>
            <a:r>
              <a:rPr lang="en-US" sz="400" dirty="0"/>
              <a:t>/w/</a:t>
            </a:r>
            <a:r>
              <a:rPr lang="en-US" sz="400" dirty="0" err="1"/>
              <a:t>index.php?curid</a:t>
            </a:r>
            <a:r>
              <a:rPr lang="en-US" sz="400" dirty="0"/>
              <a:t>=31387711</a:t>
            </a:r>
          </a:p>
        </p:txBody>
      </p:sp>
    </p:spTree>
    <p:extLst>
      <p:ext uri="{BB962C8B-B14F-4D97-AF65-F5344CB8AC3E}">
        <p14:creationId xmlns:p14="http://schemas.microsoft.com/office/powerpoint/2010/main" val="6307569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3" name="Google Shape;135;p26"/>
          <p:cNvSpPr txBox="1">
            <a:spLocks/>
          </p:cNvSpPr>
          <p:nvPr/>
        </p:nvSpPr>
        <p:spPr>
          <a:xfrm>
            <a:off x="232187" y="54087"/>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The 3 Rs </a:t>
            </a:r>
            <a:endParaRPr lang="en-GB" sz="3200" dirty="0">
              <a:solidFill>
                <a:srgbClr val="0070C0"/>
              </a:solidFill>
              <a:latin typeface="Calibri"/>
              <a:ea typeface="Calibri"/>
              <a:cs typeface="Calibri"/>
              <a:sym typeface="Calibri"/>
            </a:endParaRPr>
          </a:p>
        </p:txBody>
      </p:sp>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5" name="Rectangle 4"/>
          <p:cNvSpPr/>
          <p:nvPr/>
        </p:nvSpPr>
        <p:spPr>
          <a:xfrm>
            <a:off x="217149" y="5193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6" name="TextBox 5"/>
          <p:cNvSpPr txBox="1"/>
          <p:nvPr/>
        </p:nvSpPr>
        <p:spPr>
          <a:xfrm>
            <a:off x="4595334" y="4683150"/>
            <a:ext cx="4474302" cy="307777"/>
          </a:xfrm>
          <a:prstGeom prst="rect">
            <a:avLst/>
          </a:prstGeom>
          <a:noFill/>
        </p:spPr>
        <p:txBody>
          <a:bodyPr wrap="none" rtlCol="0">
            <a:spAutoFit/>
          </a:bodyPr>
          <a:lstStyle/>
          <a:p>
            <a:r>
              <a:rPr lang="en-GB" dirty="0">
                <a:solidFill>
                  <a:srgbClr val="0070C0"/>
                </a:solidFill>
                <a:latin typeface="Calibri" panose="020F0502020204030204" pitchFamily="34" charset="0"/>
                <a:cs typeface="Calibri" panose="020F0502020204030204" pitchFamily="34" charset="0"/>
                <a:hlinkClick r:id="rId3"/>
              </a:rPr>
              <a:t>https://wellcome.org/sites/default/files/wtp057673_0.pdf</a:t>
            </a:r>
            <a:endParaRPr lang="en-GB" dirty="0">
              <a:solidFill>
                <a:srgbClr val="0070C0"/>
              </a:solidFill>
              <a:latin typeface="Calibri" panose="020F0502020204030204" pitchFamily="34" charset="0"/>
              <a:cs typeface="Calibri" panose="020F0502020204030204" pitchFamily="34" charset="0"/>
            </a:endParaRPr>
          </a:p>
        </p:txBody>
      </p:sp>
      <p:sp>
        <p:nvSpPr>
          <p:cNvPr id="7" name="Oval 6"/>
          <p:cNvSpPr/>
          <p:nvPr/>
        </p:nvSpPr>
        <p:spPr>
          <a:xfrm>
            <a:off x="2138195" y="1782477"/>
            <a:ext cx="2060338"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Replace</a:t>
            </a:r>
            <a:endParaRPr lang="fr-FR" sz="2400" b="1" dirty="0"/>
          </a:p>
        </p:txBody>
      </p:sp>
      <p:sp>
        <p:nvSpPr>
          <p:cNvPr id="11" name="Oval 10"/>
          <p:cNvSpPr/>
          <p:nvPr/>
        </p:nvSpPr>
        <p:spPr>
          <a:xfrm>
            <a:off x="4450885" y="1782477"/>
            <a:ext cx="1942960"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Reduce</a:t>
            </a:r>
            <a:endParaRPr lang="fr-FR" sz="2400" b="1" dirty="0"/>
          </a:p>
        </p:txBody>
      </p:sp>
      <p:sp>
        <p:nvSpPr>
          <p:cNvPr id="12" name="Oval 11"/>
          <p:cNvSpPr/>
          <p:nvPr/>
        </p:nvSpPr>
        <p:spPr>
          <a:xfrm>
            <a:off x="6646197" y="1782478"/>
            <a:ext cx="1942960"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Refine</a:t>
            </a:r>
            <a:endParaRPr lang="fr-FR" sz="2400" b="1" dirty="0"/>
          </a:p>
        </p:txBody>
      </p:sp>
    </p:spTree>
    <p:extLst>
      <p:ext uri="{BB962C8B-B14F-4D97-AF65-F5344CB8AC3E}">
        <p14:creationId xmlns:p14="http://schemas.microsoft.com/office/powerpoint/2010/main" val="40191313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5" name="Picture 4"/>
          <p:cNvPicPr>
            <a:picLocks noChangeAspect="1"/>
          </p:cNvPicPr>
          <p:nvPr/>
        </p:nvPicPr>
        <p:blipFill rotWithShape="1">
          <a:blip r:embed="rId3"/>
          <a:srcRect l="4553" r="23439"/>
          <a:stretch/>
        </p:blipFill>
        <p:spPr>
          <a:xfrm>
            <a:off x="4572000" y="1716724"/>
            <a:ext cx="3520143" cy="2498436"/>
          </a:xfrm>
          <a:prstGeom prst="rect">
            <a:avLst/>
          </a:prstGeom>
        </p:spPr>
      </p:pic>
      <p:sp>
        <p:nvSpPr>
          <p:cNvPr id="9" name="Google Shape;135;p26"/>
          <p:cNvSpPr txBox="1">
            <a:spLocks/>
          </p:cNvSpPr>
          <p:nvPr/>
        </p:nvSpPr>
        <p:spPr>
          <a:xfrm>
            <a:off x="151600"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The 3Rs: about animal welfare </a:t>
            </a:r>
            <a:endParaRPr lang="en-GB" sz="3200" dirty="0">
              <a:solidFill>
                <a:srgbClr val="0070C0"/>
              </a:solidFill>
              <a:latin typeface="Calibri"/>
              <a:ea typeface="Calibri"/>
              <a:cs typeface="Calibri"/>
              <a:sym typeface="Calibri"/>
            </a:endParaRPr>
          </a:p>
        </p:txBody>
      </p:sp>
      <p:sp>
        <p:nvSpPr>
          <p:cNvPr id="6" name="Oval 5">
            <a:extLst>
              <a:ext uri="{FF2B5EF4-FFF2-40B4-BE49-F238E27FC236}">
                <a16:creationId xmlns:a16="http://schemas.microsoft.com/office/drawing/2014/main" id="{3E6BAFBA-BA62-4D1E-A594-32C3E23F2290}"/>
              </a:ext>
            </a:extLst>
          </p:cNvPr>
          <p:cNvSpPr/>
          <p:nvPr/>
        </p:nvSpPr>
        <p:spPr>
          <a:xfrm>
            <a:off x="1502928" y="1993954"/>
            <a:ext cx="2060338"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Replace</a:t>
            </a:r>
            <a:endParaRPr lang="fr-FR" sz="2400" b="1" dirty="0"/>
          </a:p>
        </p:txBody>
      </p:sp>
      <p:sp>
        <p:nvSpPr>
          <p:cNvPr id="2" name="Rectangle 1">
            <a:extLst>
              <a:ext uri="{FF2B5EF4-FFF2-40B4-BE49-F238E27FC236}">
                <a16:creationId xmlns:a16="http://schemas.microsoft.com/office/drawing/2014/main" id="{49B67F54-ACFB-46AC-80FE-19E26570FEA6}"/>
              </a:ext>
            </a:extLst>
          </p:cNvPr>
          <p:cNvSpPr/>
          <p:nvPr/>
        </p:nvSpPr>
        <p:spPr>
          <a:xfrm>
            <a:off x="233680" y="4390685"/>
            <a:ext cx="8676640" cy="330860"/>
          </a:xfrm>
          <a:prstGeom prst="rect">
            <a:avLst/>
          </a:prstGeom>
        </p:spPr>
        <p:txBody>
          <a:bodyPr wrap="square">
            <a:spAutoFit/>
          </a:bodyPr>
          <a:lstStyle/>
          <a:p>
            <a:pPr algn="ctr"/>
            <a:r>
              <a:rPr lang="en-GB" sz="1550" dirty="0"/>
              <a:t>Avoiding or replacing the use of animals in areas where they otherwise would have been used.</a:t>
            </a:r>
          </a:p>
        </p:txBody>
      </p:sp>
    </p:spTree>
    <p:extLst>
      <p:ext uri="{BB962C8B-B14F-4D97-AF65-F5344CB8AC3E}">
        <p14:creationId xmlns:p14="http://schemas.microsoft.com/office/powerpoint/2010/main" val="11075493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 name="Google Shape;135;p26"/>
          <p:cNvSpPr txBox="1">
            <a:spLocks/>
          </p:cNvSpPr>
          <p:nvPr/>
        </p:nvSpPr>
        <p:spPr>
          <a:xfrm>
            <a:off x="151600"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The 3Rs: about animal welfare </a:t>
            </a:r>
            <a:endParaRPr lang="en-GB" sz="3200" dirty="0">
              <a:solidFill>
                <a:srgbClr val="0070C0"/>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E0B696F2-AAC7-4C31-BEBF-5E12C4344A5F}"/>
              </a:ext>
            </a:extLst>
          </p:cNvPr>
          <p:cNvPicPr>
            <a:picLocks noChangeAspect="1"/>
          </p:cNvPicPr>
          <p:nvPr/>
        </p:nvPicPr>
        <p:blipFill>
          <a:blip r:embed="rId3"/>
          <a:stretch>
            <a:fillRect/>
          </a:stretch>
        </p:blipFill>
        <p:spPr>
          <a:xfrm>
            <a:off x="4162926" y="1732406"/>
            <a:ext cx="4090820" cy="2540661"/>
          </a:xfrm>
          <a:prstGeom prst="rect">
            <a:avLst/>
          </a:prstGeom>
        </p:spPr>
      </p:pic>
      <p:sp>
        <p:nvSpPr>
          <p:cNvPr id="10" name="Rectangle: Rounded Corners 9">
            <a:extLst>
              <a:ext uri="{FF2B5EF4-FFF2-40B4-BE49-F238E27FC236}">
                <a16:creationId xmlns:a16="http://schemas.microsoft.com/office/drawing/2014/main" id="{B0FEA49E-140A-4FF8-9483-710DFFC4F023}"/>
              </a:ext>
            </a:extLst>
          </p:cNvPr>
          <p:cNvSpPr/>
          <p:nvPr/>
        </p:nvSpPr>
        <p:spPr>
          <a:xfrm>
            <a:off x="4057936" y="1587748"/>
            <a:ext cx="4300001" cy="276792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E129875-F865-4389-8F04-8E96412E44D0}"/>
              </a:ext>
            </a:extLst>
          </p:cNvPr>
          <p:cNvSpPr/>
          <p:nvPr/>
        </p:nvSpPr>
        <p:spPr>
          <a:xfrm>
            <a:off x="1548201" y="2030750"/>
            <a:ext cx="1942960"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Reduce</a:t>
            </a:r>
            <a:endParaRPr lang="fr-FR" sz="2400" b="1" dirty="0"/>
          </a:p>
        </p:txBody>
      </p:sp>
      <p:sp>
        <p:nvSpPr>
          <p:cNvPr id="2" name="Rectangle 1">
            <a:extLst>
              <a:ext uri="{FF2B5EF4-FFF2-40B4-BE49-F238E27FC236}">
                <a16:creationId xmlns:a16="http://schemas.microsoft.com/office/drawing/2014/main" id="{75857C97-3F88-4A3D-9A2A-B9D66D86ACCE}"/>
              </a:ext>
            </a:extLst>
          </p:cNvPr>
          <p:cNvSpPr/>
          <p:nvPr/>
        </p:nvSpPr>
        <p:spPr>
          <a:xfrm>
            <a:off x="311700" y="4571495"/>
            <a:ext cx="8520599" cy="369332"/>
          </a:xfrm>
          <a:prstGeom prst="rect">
            <a:avLst/>
          </a:prstGeom>
        </p:spPr>
        <p:txBody>
          <a:bodyPr wrap="square">
            <a:spAutoFit/>
          </a:bodyPr>
          <a:lstStyle/>
          <a:p>
            <a:pPr algn="ctr"/>
            <a:r>
              <a:rPr lang="en-GB" sz="1800" dirty="0"/>
              <a:t>Minimising the number of animals used consistent with scientific aims.</a:t>
            </a:r>
          </a:p>
        </p:txBody>
      </p:sp>
    </p:spTree>
    <p:extLst>
      <p:ext uri="{BB962C8B-B14F-4D97-AF65-F5344CB8AC3E}">
        <p14:creationId xmlns:p14="http://schemas.microsoft.com/office/powerpoint/2010/main" val="13809801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 name="Google Shape;135;p26"/>
          <p:cNvSpPr txBox="1">
            <a:spLocks/>
          </p:cNvSpPr>
          <p:nvPr/>
        </p:nvSpPr>
        <p:spPr>
          <a:xfrm>
            <a:off x="151600"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The 3Rs: about animal welfare </a:t>
            </a:r>
            <a:endParaRPr lang="en-GB" sz="3200" dirty="0">
              <a:solidFill>
                <a:srgbClr val="0070C0"/>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AD6F987D-6534-4A1D-A625-BF84FD7C8565}"/>
              </a:ext>
            </a:extLst>
          </p:cNvPr>
          <p:cNvPicPr>
            <a:picLocks noChangeAspect="1"/>
          </p:cNvPicPr>
          <p:nvPr/>
        </p:nvPicPr>
        <p:blipFill>
          <a:blip r:embed="rId3"/>
          <a:stretch>
            <a:fillRect/>
          </a:stretch>
        </p:blipFill>
        <p:spPr>
          <a:xfrm>
            <a:off x="4118657" y="1526757"/>
            <a:ext cx="4016544" cy="2561427"/>
          </a:xfrm>
          <a:prstGeom prst="rect">
            <a:avLst/>
          </a:prstGeom>
        </p:spPr>
      </p:pic>
      <p:sp>
        <p:nvSpPr>
          <p:cNvPr id="11" name="Rectangle 10">
            <a:extLst>
              <a:ext uri="{FF2B5EF4-FFF2-40B4-BE49-F238E27FC236}">
                <a16:creationId xmlns:a16="http://schemas.microsoft.com/office/drawing/2014/main" id="{C9285E25-4AA5-450D-A08B-0FCE9C750325}"/>
              </a:ext>
            </a:extLst>
          </p:cNvPr>
          <p:cNvSpPr/>
          <p:nvPr/>
        </p:nvSpPr>
        <p:spPr>
          <a:xfrm>
            <a:off x="7375217" y="4866966"/>
            <a:ext cx="1519968" cy="215444"/>
          </a:xfrm>
          <a:prstGeom prst="rect">
            <a:avLst/>
          </a:prstGeom>
        </p:spPr>
        <p:txBody>
          <a:bodyPr wrap="none">
            <a:spAutoFit/>
          </a:bodyPr>
          <a:lstStyle/>
          <a:p>
            <a:r>
              <a:rPr lang="en-GB" sz="800" dirty="0">
                <a:hlinkClick r:id="rId4"/>
              </a:rPr>
              <a:t>3Rs resource library | NC3Rs</a:t>
            </a:r>
            <a:endParaRPr lang="en-GB" sz="800" dirty="0"/>
          </a:p>
        </p:txBody>
      </p:sp>
      <p:sp>
        <p:nvSpPr>
          <p:cNvPr id="10" name="Oval 9">
            <a:extLst>
              <a:ext uri="{FF2B5EF4-FFF2-40B4-BE49-F238E27FC236}">
                <a16:creationId xmlns:a16="http://schemas.microsoft.com/office/drawing/2014/main" id="{762D399A-58C1-42F5-900F-E3D173B830F6}"/>
              </a:ext>
            </a:extLst>
          </p:cNvPr>
          <p:cNvSpPr/>
          <p:nvPr/>
        </p:nvSpPr>
        <p:spPr>
          <a:xfrm>
            <a:off x="1621809" y="1835484"/>
            <a:ext cx="1942960"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Refine</a:t>
            </a:r>
            <a:endParaRPr lang="fr-FR" sz="2400" b="1" dirty="0"/>
          </a:p>
        </p:txBody>
      </p:sp>
      <p:sp>
        <p:nvSpPr>
          <p:cNvPr id="2" name="Rectangle 1">
            <a:extLst>
              <a:ext uri="{FF2B5EF4-FFF2-40B4-BE49-F238E27FC236}">
                <a16:creationId xmlns:a16="http://schemas.microsoft.com/office/drawing/2014/main" id="{2929B627-71AE-46C8-BF2D-06E0735A6CFA}"/>
              </a:ext>
            </a:extLst>
          </p:cNvPr>
          <p:cNvSpPr/>
          <p:nvPr/>
        </p:nvSpPr>
        <p:spPr>
          <a:xfrm>
            <a:off x="151600" y="4318916"/>
            <a:ext cx="8818880" cy="338554"/>
          </a:xfrm>
          <a:prstGeom prst="rect">
            <a:avLst/>
          </a:prstGeom>
        </p:spPr>
        <p:txBody>
          <a:bodyPr wrap="square">
            <a:spAutoFit/>
          </a:bodyPr>
          <a:lstStyle/>
          <a:p>
            <a:pPr algn="ctr"/>
            <a:r>
              <a:rPr lang="en-GB" sz="1600" dirty="0"/>
              <a:t>Minimising the pain, suffering, distress or lasting harm that research animals might experience.</a:t>
            </a:r>
          </a:p>
        </p:txBody>
      </p:sp>
    </p:spTree>
    <p:extLst>
      <p:ext uri="{BB962C8B-B14F-4D97-AF65-F5344CB8AC3E}">
        <p14:creationId xmlns:p14="http://schemas.microsoft.com/office/powerpoint/2010/main" val="29216316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 name="Google Shape;135;p26"/>
          <p:cNvSpPr txBox="1">
            <a:spLocks/>
          </p:cNvSpPr>
          <p:nvPr/>
        </p:nvSpPr>
        <p:spPr>
          <a:xfrm>
            <a:off x="151600"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The 3 Rs at Babraham: AWERB</a:t>
            </a:r>
            <a:endParaRPr lang="en-GB" sz="3200" dirty="0">
              <a:solidFill>
                <a:srgbClr val="0070C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8221FE24-4064-4950-9FD2-6CF69EB0CAF9}"/>
              </a:ext>
            </a:extLst>
          </p:cNvPr>
          <p:cNvPicPr>
            <a:picLocks noChangeAspect="1"/>
          </p:cNvPicPr>
          <p:nvPr/>
        </p:nvPicPr>
        <p:blipFill>
          <a:blip r:embed="rId3"/>
          <a:stretch>
            <a:fillRect/>
          </a:stretch>
        </p:blipFill>
        <p:spPr>
          <a:xfrm>
            <a:off x="369563" y="1559138"/>
            <a:ext cx="5201376" cy="1047896"/>
          </a:xfrm>
          <a:prstGeom prst="rect">
            <a:avLst/>
          </a:prstGeom>
        </p:spPr>
      </p:pic>
      <p:sp>
        <p:nvSpPr>
          <p:cNvPr id="6" name="Rectangle 5">
            <a:extLst>
              <a:ext uri="{FF2B5EF4-FFF2-40B4-BE49-F238E27FC236}">
                <a16:creationId xmlns:a16="http://schemas.microsoft.com/office/drawing/2014/main" id="{94D73F9A-9316-4AF5-804D-DFA293A72FFD}"/>
              </a:ext>
            </a:extLst>
          </p:cNvPr>
          <p:cNvSpPr/>
          <p:nvPr/>
        </p:nvSpPr>
        <p:spPr>
          <a:xfrm>
            <a:off x="253837" y="2772015"/>
            <a:ext cx="8520600" cy="2031325"/>
          </a:xfrm>
          <a:prstGeom prst="rect">
            <a:avLst/>
          </a:prstGeom>
        </p:spPr>
        <p:txBody>
          <a:bodyPr wrap="square">
            <a:spAutoFit/>
          </a:bodyPr>
          <a:lstStyle/>
          <a:p>
            <a:r>
              <a:rPr lang="en-GB" b="1" dirty="0">
                <a:solidFill>
                  <a:srgbClr val="323130"/>
                </a:solidFill>
                <a:latin typeface="Segoe UI" panose="020B0502040204020203" pitchFamily="34" charset="0"/>
              </a:rPr>
              <a:t>Remit</a:t>
            </a:r>
          </a:p>
          <a:p>
            <a:r>
              <a:rPr lang="en-GB" dirty="0">
                <a:solidFill>
                  <a:srgbClr val="323130"/>
                </a:solidFill>
                <a:latin typeface="Segoe UI" panose="020B0502040204020203" pitchFamily="34" charset="0"/>
              </a:rPr>
              <a:t>To provide the campus with independent ethical advice on the balance of harms to benefits within scientific projects using animals. To monitor standards of animal care and welfare, to support and advise named persons and licensees working under the Animals (Scientific Procedures) Act and to advise the Establishment Licence Holder on the suitability of Project Licence applications. To develop initiatives and guidelines leading to the widest possible application of the 3Rs (refinement, reduction and replacement) both on the campus and amongst the wider scientific community. In accordance with our commitments to the Concordat on Openness in animal research, any staff member with a concern that falls within the AWERB remit is encouraged to speak to the AWERB chair or any other committee member.</a:t>
            </a:r>
          </a:p>
        </p:txBody>
      </p:sp>
      <p:sp>
        <p:nvSpPr>
          <p:cNvPr id="7" name="Rectangle: Rounded Corners 6">
            <a:extLst>
              <a:ext uri="{FF2B5EF4-FFF2-40B4-BE49-F238E27FC236}">
                <a16:creationId xmlns:a16="http://schemas.microsoft.com/office/drawing/2014/main" id="{140EE4DE-EFC9-4B33-9BC2-8CC0B5A6F58B}"/>
              </a:ext>
            </a:extLst>
          </p:cNvPr>
          <p:cNvSpPr/>
          <p:nvPr/>
        </p:nvSpPr>
        <p:spPr>
          <a:xfrm>
            <a:off x="276508" y="3004804"/>
            <a:ext cx="8285864" cy="485030"/>
          </a:xfrm>
          <a:prstGeom prst="roundRect">
            <a:avLst/>
          </a:prstGeom>
          <a:solidFill>
            <a:srgbClr val="00B0F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C9782B8C-8963-4A51-9304-D58BFF8A340E}"/>
              </a:ext>
            </a:extLst>
          </p:cNvPr>
          <p:cNvSpPr/>
          <p:nvPr/>
        </p:nvSpPr>
        <p:spPr>
          <a:xfrm>
            <a:off x="1940313" y="3818586"/>
            <a:ext cx="3468814" cy="342431"/>
          </a:xfrm>
          <a:prstGeom prst="roundRect">
            <a:avLst/>
          </a:prstGeom>
          <a:solidFill>
            <a:srgbClr val="00B0F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076428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Good Research in Practice</a:t>
            </a:r>
          </a:p>
        </p:txBody>
      </p:sp>
      <p:pic>
        <p:nvPicPr>
          <p:cNvPr id="4" name="Picture 3">
            <a:extLst>
              <a:ext uri="{FF2B5EF4-FFF2-40B4-BE49-F238E27FC236}">
                <a16:creationId xmlns:a16="http://schemas.microsoft.com/office/drawing/2014/main" id="{92EFE536-3D11-4001-A986-D3FE0B199916}"/>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2E686C72-0580-4D25-BFFA-B8FE9F1E7E5B}"/>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22989281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D9E352-9F98-47BE-AB54-A4C3D905FABC}"/>
              </a:ext>
            </a:extLst>
          </p:cNvPr>
          <p:cNvSpPr>
            <a:spLocks noGrp="1"/>
          </p:cNvSpPr>
          <p:nvPr>
            <p:ph type="body" idx="1"/>
          </p:nvPr>
        </p:nvSpPr>
        <p:spPr>
          <a:xfrm>
            <a:off x="2243136" y="1176007"/>
            <a:ext cx="8520600" cy="3416400"/>
          </a:xfrm>
        </p:spPr>
        <p:txBody>
          <a:bodyPr>
            <a:normAutofit fontScale="92500" lnSpcReduction="10000"/>
          </a:bodyPr>
          <a:lstStyle/>
          <a:p>
            <a:pPr marL="114300" indent="0">
              <a:buNone/>
            </a:pPr>
            <a:r>
              <a:rPr lang="en-GB" sz="2200" b="1" dirty="0">
                <a:solidFill>
                  <a:srgbClr val="0070C0"/>
                </a:solidFill>
                <a:latin typeface="Calibri" panose="020F0502020204030204" pitchFamily="34" charset="0"/>
                <a:cs typeface="Calibri" panose="020F0502020204030204" pitchFamily="34" charset="0"/>
              </a:rPr>
              <a:t>The Research Process</a:t>
            </a:r>
            <a:endParaRPr lang="en-GB" sz="2200" dirty="0">
              <a:solidFill>
                <a:srgbClr val="0070C0"/>
              </a:solidFill>
              <a:latin typeface="Calibri" panose="020F0502020204030204" pitchFamily="34" charset="0"/>
              <a:cs typeface="Calibri" panose="020F0502020204030204" pitchFamily="34" charset="0"/>
            </a:endParaRPr>
          </a:p>
          <a:p>
            <a:r>
              <a:rPr lang="en-GB" dirty="0">
                <a:solidFill>
                  <a:schemeClr val="tx1"/>
                </a:solidFill>
                <a:latin typeface="Calibri" panose="020F0502020204030204" pitchFamily="34" charset="0"/>
                <a:cs typeface="Calibri" panose="020F0502020204030204" pitchFamily="34" charset="0"/>
              </a:rPr>
              <a:t>Responsibilities</a:t>
            </a:r>
          </a:p>
          <a:p>
            <a:r>
              <a:rPr lang="en-GB" dirty="0">
                <a:solidFill>
                  <a:schemeClr val="tx1"/>
                </a:solidFill>
                <a:latin typeface="Calibri" panose="020F0502020204030204" pitchFamily="34" charset="0"/>
                <a:cs typeface="Calibri" panose="020F0502020204030204" pitchFamily="34" charset="0"/>
              </a:rPr>
              <a:t>Competence</a:t>
            </a:r>
          </a:p>
          <a:p>
            <a:r>
              <a:rPr lang="en-GB" dirty="0">
                <a:solidFill>
                  <a:schemeClr val="tx1"/>
                </a:solidFill>
                <a:latin typeface="Calibri" panose="020F0502020204030204" pitchFamily="34" charset="0"/>
                <a:cs typeface="Calibri" panose="020F0502020204030204" pitchFamily="34" charset="0"/>
              </a:rPr>
              <a:t>Project planning</a:t>
            </a:r>
          </a:p>
          <a:p>
            <a:r>
              <a:rPr lang="en-GB" dirty="0">
                <a:solidFill>
                  <a:schemeClr val="tx1"/>
                </a:solidFill>
                <a:latin typeface="Calibri" panose="020F0502020204030204" pitchFamily="34" charset="0"/>
                <a:cs typeface="Calibri" panose="020F0502020204030204" pitchFamily="34" charset="0"/>
              </a:rPr>
              <a:t>Quality Control</a:t>
            </a:r>
          </a:p>
          <a:p>
            <a:pPr marL="114300" indent="0">
              <a:buNone/>
            </a:pPr>
            <a:r>
              <a:rPr lang="en-GB" sz="2200" b="1" dirty="0">
                <a:solidFill>
                  <a:srgbClr val="0070C0"/>
                </a:solidFill>
                <a:latin typeface="Calibri" panose="020F0502020204030204" pitchFamily="34" charset="0"/>
                <a:cs typeface="Calibri" panose="020F0502020204030204" pitchFamily="34" charset="0"/>
              </a:rPr>
              <a:t>Laboratory Practice</a:t>
            </a:r>
            <a:endParaRPr lang="en-GB" sz="2200" dirty="0">
              <a:solidFill>
                <a:srgbClr val="0070C0"/>
              </a:solidFill>
              <a:latin typeface="Calibri" panose="020F0502020204030204" pitchFamily="34" charset="0"/>
              <a:cs typeface="Calibri" panose="020F0502020204030204" pitchFamily="34" charset="0"/>
            </a:endParaRPr>
          </a:p>
          <a:p>
            <a:r>
              <a:rPr lang="en-GB" dirty="0">
                <a:solidFill>
                  <a:schemeClr val="tx1"/>
                </a:solidFill>
                <a:latin typeface="Calibri" panose="020F0502020204030204" pitchFamily="34" charset="0"/>
                <a:cs typeface="Calibri" panose="020F0502020204030204" pitchFamily="34" charset="0"/>
              </a:rPr>
              <a:t>Health and safety</a:t>
            </a:r>
          </a:p>
          <a:p>
            <a:r>
              <a:rPr lang="en-GB" dirty="0">
                <a:solidFill>
                  <a:schemeClr val="tx1"/>
                </a:solidFill>
                <a:latin typeface="Calibri" panose="020F0502020204030204" pitchFamily="34" charset="0"/>
                <a:cs typeface="Calibri" panose="020F0502020204030204" pitchFamily="34" charset="0"/>
              </a:rPr>
              <a:t>Handling of samples and materials</a:t>
            </a:r>
          </a:p>
          <a:p>
            <a:r>
              <a:rPr lang="en-GB" dirty="0">
                <a:solidFill>
                  <a:schemeClr val="tx1"/>
                </a:solidFill>
                <a:latin typeface="Calibri" panose="020F0502020204030204" pitchFamily="34" charset="0"/>
                <a:cs typeface="Calibri" panose="020F0502020204030204" pitchFamily="34" charset="0"/>
              </a:rPr>
              <a:t>Facilities and equipment</a:t>
            </a:r>
          </a:p>
          <a:p>
            <a:r>
              <a:rPr lang="en-GB" dirty="0">
                <a:solidFill>
                  <a:schemeClr val="tx1"/>
                </a:solidFill>
                <a:latin typeface="Calibri" panose="020F0502020204030204" pitchFamily="34" charset="0"/>
                <a:cs typeface="Calibri" panose="020F0502020204030204" pitchFamily="34" charset="0"/>
              </a:rPr>
              <a:t>Documentation of procedures and methods</a:t>
            </a:r>
          </a:p>
          <a:p>
            <a:r>
              <a:rPr lang="en-GB" dirty="0">
                <a:solidFill>
                  <a:schemeClr val="tx1"/>
                </a:solidFill>
                <a:latin typeface="Calibri" panose="020F0502020204030204" pitchFamily="34" charset="0"/>
                <a:cs typeface="Calibri" panose="020F0502020204030204" pitchFamily="34" charset="0"/>
              </a:rPr>
              <a:t>Research/work records</a:t>
            </a:r>
          </a:p>
          <a:p>
            <a:endParaRPr lang="en-GB"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3F18D53-525A-43B1-9BEB-5FFA5BBA5A8D}"/>
              </a:ext>
            </a:extLst>
          </p:cNvPr>
          <p:cNvPicPr>
            <a:picLocks noChangeAspect="1"/>
          </p:cNvPicPr>
          <p:nvPr/>
        </p:nvPicPr>
        <p:blipFill>
          <a:blip r:embed="rId3"/>
          <a:stretch>
            <a:fillRect/>
          </a:stretch>
        </p:blipFill>
        <p:spPr>
          <a:xfrm>
            <a:off x="5779308" y="1311275"/>
            <a:ext cx="3364691" cy="1367850"/>
          </a:xfrm>
          <a:prstGeom prst="rect">
            <a:avLst/>
          </a:prstGeom>
        </p:spPr>
      </p:pic>
      <p:pic>
        <p:nvPicPr>
          <p:cNvPr id="5" name="Picture 4">
            <a:extLst>
              <a:ext uri="{FF2B5EF4-FFF2-40B4-BE49-F238E27FC236}">
                <a16:creationId xmlns:a16="http://schemas.microsoft.com/office/drawing/2014/main" id="{58DA9CFB-FB6B-4EAB-AA69-32FEC00C4249}"/>
              </a:ext>
            </a:extLst>
          </p:cNvPr>
          <p:cNvPicPr>
            <a:picLocks noChangeAspect="1"/>
          </p:cNvPicPr>
          <p:nvPr/>
        </p:nvPicPr>
        <p:blipFill>
          <a:blip r:embed="rId4"/>
          <a:stretch>
            <a:fillRect/>
          </a:stretch>
        </p:blipFill>
        <p:spPr>
          <a:xfrm>
            <a:off x="7400524" y="2493650"/>
            <a:ext cx="1431776" cy="1130350"/>
          </a:xfrm>
          <a:prstGeom prst="rect">
            <a:avLst/>
          </a:prstGeom>
        </p:spPr>
      </p:pic>
      <p:sp>
        <p:nvSpPr>
          <p:cNvPr id="8" name="Subtitle 2">
            <a:extLst>
              <a:ext uri="{FF2B5EF4-FFF2-40B4-BE49-F238E27FC236}">
                <a16:creationId xmlns:a16="http://schemas.microsoft.com/office/drawing/2014/main" id="{48254A5D-0AFF-45A3-B311-0665469C4A84}"/>
              </a:ext>
            </a:extLst>
          </p:cNvPr>
          <p:cNvSpPr txBox="1">
            <a:spLocks/>
          </p:cNvSpPr>
          <p:nvPr/>
        </p:nvSpPr>
        <p:spPr>
          <a:xfrm>
            <a:off x="621212" y="178325"/>
            <a:ext cx="8520600" cy="792600"/>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None/>
            </a:pPr>
            <a:r>
              <a:rPr lang="en-US" sz="4000" b="1" dirty="0">
                <a:solidFill>
                  <a:schemeClr val="accent1">
                    <a:lumMod val="50000"/>
                  </a:schemeClr>
                </a:solidFill>
                <a:latin typeface="Calibri" panose="020F0502020204030204" pitchFamily="34" charset="0"/>
                <a:cs typeface="Calibri" panose="020F0502020204030204" pitchFamily="34" charset="0"/>
              </a:rPr>
              <a:t>Good Research in Practice</a:t>
            </a:r>
          </a:p>
        </p:txBody>
      </p:sp>
      <p:sp>
        <p:nvSpPr>
          <p:cNvPr id="6" name="Rounded Rectangle 5">
            <a:extLst>
              <a:ext uri="{FF2B5EF4-FFF2-40B4-BE49-F238E27FC236}">
                <a16:creationId xmlns:a16="http://schemas.microsoft.com/office/drawing/2014/main" id="{FC6F0938-9050-BAC9-E164-5047D84D236F}"/>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Rectangle 6">
            <a:extLst>
              <a:ext uri="{FF2B5EF4-FFF2-40B4-BE49-F238E27FC236}">
                <a16:creationId xmlns:a16="http://schemas.microsoft.com/office/drawing/2014/main" id="{82A3160B-290C-DDC5-1F46-6B9C8DFF7AF5}"/>
              </a:ext>
            </a:extLst>
          </p:cNvPr>
          <p:cNvSpPr/>
          <p:nvPr/>
        </p:nvSpPr>
        <p:spPr>
          <a:xfrm>
            <a:off x="217149" y="5193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Tree>
    <p:extLst>
      <p:ext uri="{BB962C8B-B14F-4D97-AF65-F5344CB8AC3E}">
        <p14:creationId xmlns:p14="http://schemas.microsoft.com/office/powerpoint/2010/main" val="321127703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2826216-CFDD-495D-B713-71022902215E}">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37216</TotalTime>
  <Words>5852</Words>
  <Application>Microsoft Office PowerPoint</Application>
  <PresentationFormat>On-screen Show (16:9)</PresentationFormat>
  <Paragraphs>2484</Paragraphs>
  <Slides>153</Slides>
  <Notes>131</Notes>
  <HiddenSlides>1</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3</vt:i4>
      </vt:variant>
      <vt:variant>
        <vt:lpstr>Slide Titles</vt:lpstr>
      </vt:variant>
      <vt:variant>
        <vt:i4>153</vt:i4>
      </vt:variant>
    </vt:vector>
  </HeadingPairs>
  <TitlesOfParts>
    <vt:vector size="164" baseType="lpstr">
      <vt:lpstr>Segoe UI</vt:lpstr>
      <vt:lpstr>Calibri</vt:lpstr>
      <vt:lpstr>Arial</vt:lpstr>
      <vt:lpstr>GuardianTextEgyptian</vt:lpstr>
      <vt:lpstr>Calibri Light</vt:lpstr>
      <vt:lpstr>Aptos</vt:lpstr>
      <vt:lpstr>Simple Light</vt:lpstr>
      <vt:lpstr>1_Office Theme</vt:lpstr>
      <vt:lpstr>Prism 8</vt:lpstr>
      <vt:lpstr>Prism 9</vt:lpstr>
      <vt:lpstr>Prism 6</vt:lpstr>
      <vt:lpstr>Research Integrity or How to be a Good Scientist Jo Montgomery, Sarah Inglesfield, Anne Segonds-Pichon, Laura Biggins and Simon Andrews v2024-10</vt:lpstr>
      <vt:lpstr>PowerPoint Presentation</vt:lpstr>
      <vt:lpstr>PowerPoint Presentation</vt:lpstr>
      <vt:lpstr>PowerPoint Presentation</vt:lpstr>
      <vt:lpstr>PowerPoint Presentation</vt:lpstr>
      <vt:lpstr>PowerPoint Presentation</vt:lpstr>
      <vt:lpstr>PowerPoint Presentation</vt:lpstr>
      <vt:lpstr>Obvious examples are obvious, but…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missing the actual story the data is telling…</vt:lpstr>
      <vt:lpstr>…Suspicious Summaries</vt:lpstr>
      <vt:lpstr>PowerPoint Presentation</vt:lpstr>
      <vt:lpstr>PowerPoint Presentation</vt:lpstr>
      <vt:lpstr>PowerPoint Presentation</vt:lpstr>
      <vt:lpstr>…Dubious Datasets</vt:lpstr>
      <vt:lpstr>PowerPoint Presentation</vt:lpstr>
      <vt:lpstr>PowerPoint Presentation</vt:lpstr>
      <vt:lpstr>PowerPoint Presentation</vt:lpstr>
      <vt:lpstr>…Is it okay if you don’t know there’s a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Integrity Laboratory Notebooks</vt:lpstr>
      <vt:lpstr>Research Integrity Laboratory Notebooks</vt:lpstr>
      <vt:lpstr>Research Integrity Laboratory Notebooks</vt:lpstr>
      <vt:lpstr>PowerPoint Presentation</vt:lpstr>
      <vt:lpstr>PowerPoint Presentation</vt:lpstr>
      <vt:lpstr>PowerPoint Presentation</vt:lpstr>
      <vt:lpstr>PowerPoint Presentation</vt:lpstr>
      <vt:lpstr>PowerPoint Presentation</vt:lpstr>
      <vt:lpstr>PowerPoint Presentation</vt:lpstr>
      <vt:lpstr>Research Integrity </vt:lpstr>
      <vt:lpstr>Research Integrity Questioning</vt:lpstr>
      <vt:lpstr>Research Integrity Collaboration and Competition</vt:lpstr>
      <vt:lpstr>Research Integrity The Game</vt:lpstr>
      <vt:lpstr>Research Integrity Wider Responsibility  and Scientific Community</vt:lpstr>
      <vt:lpstr>Research Integrity </vt:lpstr>
      <vt:lpstr>Research Integrity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misconduct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Integrity Jo Montgomery, Anne Segonds-Pichon</dc:title>
  <dc:creator>Anne Segonds-Pichon</dc:creator>
  <cp:lastModifiedBy>Sarah Inglesfield</cp:lastModifiedBy>
  <cp:revision>826</cp:revision>
  <cp:lastPrinted>2024-10-21T15:36:28Z</cp:lastPrinted>
  <dcterms:modified xsi:type="dcterms:W3CDTF">2025-03-24T13:36:12Z</dcterms:modified>
</cp:coreProperties>
</file>