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7"/>
  </p:notesMasterIdLst>
  <p:sldIdLst>
    <p:sldId id="257" r:id="rId5"/>
    <p:sldId id="310" r:id="rId6"/>
    <p:sldId id="337" r:id="rId7"/>
    <p:sldId id="309" r:id="rId8"/>
    <p:sldId id="311" r:id="rId9"/>
    <p:sldId id="312" r:id="rId10"/>
    <p:sldId id="313" r:id="rId11"/>
    <p:sldId id="314" r:id="rId12"/>
    <p:sldId id="315" r:id="rId13"/>
    <p:sldId id="316" r:id="rId14"/>
    <p:sldId id="338" r:id="rId15"/>
    <p:sldId id="318" r:id="rId16"/>
    <p:sldId id="319" r:id="rId17"/>
    <p:sldId id="339" r:id="rId18"/>
    <p:sldId id="320" r:id="rId19"/>
    <p:sldId id="340" r:id="rId20"/>
    <p:sldId id="341" r:id="rId21"/>
    <p:sldId id="350" r:id="rId22"/>
    <p:sldId id="326" r:id="rId23"/>
    <p:sldId id="327" r:id="rId24"/>
    <p:sldId id="258" r:id="rId25"/>
    <p:sldId id="260" r:id="rId26"/>
    <p:sldId id="261" r:id="rId27"/>
    <p:sldId id="262" r:id="rId28"/>
    <p:sldId id="263" r:id="rId29"/>
    <p:sldId id="348" r:id="rId30"/>
    <p:sldId id="264" r:id="rId31"/>
    <p:sldId id="265" r:id="rId32"/>
    <p:sldId id="266" r:id="rId33"/>
    <p:sldId id="351" r:id="rId34"/>
    <p:sldId id="352" r:id="rId35"/>
    <p:sldId id="267" r:id="rId36"/>
    <p:sldId id="269" r:id="rId37"/>
    <p:sldId id="270" r:id="rId38"/>
    <p:sldId id="271" r:id="rId39"/>
    <p:sldId id="272" r:id="rId40"/>
    <p:sldId id="342" r:id="rId41"/>
    <p:sldId id="343" r:id="rId42"/>
    <p:sldId id="273" r:id="rId43"/>
    <p:sldId id="344" r:id="rId44"/>
    <p:sldId id="345" r:id="rId45"/>
    <p:sldId id="346" r:id="rId46"/>
    <p:sldId id="274" r:id="rId47"/>
    <p:sldId id="275" r:id="rId48"/>
    <p:sldId id="347" r:id="rId49"/>
    <p:sldId id="329" r:id="rId50"/>
    <p:sldId id="277" r:id="rId51"/>
    <p:sldId id="279" r:id="rId52"/>
    <p:sldId id="349" r:id="rId53"/>
    <p:sldId id="280" r:id="rId54"/>
    <p:sldId id="281" r:id="rId55"/>
    <p:sldId id="282" r:id="rId56"/>
    <p:sldId id="331" r:id="rId57"/>
    <p:sldId id="268" r:id="rId58"/>
    <p:sldId id="283" r:id="rId59"/>
    <p:sldId id="308" r:id="rId60"/>
    <p:sldId id="335" r:id="rId61"/>
    <p:sldId id="284" r:id="rId62"/>
    <p:sldId id="295" r:id="rId63"/>
    <p:sldId id="296" r:id="rId64"/>
    <p:sldId id="285" r:id="rId65"/>
    <p:sldId id="286" r:id="rId66"/>
    <p:sldId id="287" r:id="rId67"/>
    <p:sldId id="336" r:id="rId68"/>
    <p:sldId id="288" r:id="rId69"/>
    <p:sldId id="291" r:id="rId70"/>
    <p:sldId id="292" r:id="rId71"/>
    <p:sldId id="293" r:id="rId72"/>
    <p:sldId id="305" r:id="rId73"/>
    <p:sldId id="332" r:id="rId74"/>
    <p:sldId id="333" r:id="rId75"/>
    <p:sldId id="297" r:id="rId76"/>
    <p:sldId id="298" r:id="rId77"/>
    <p:sldId id="299" r:id="rId78"/>
    <p:sldId id="300" r:id="rId79"/>
    <p:sldId id="301" r:id="rId80"/>
    <p:sldId id="302" r:id="rId81"/>
    <p:sldId id="303" r:id="rId82"/>
    <p:sldId id="304" r:id="rId83"/>
    <p:sldId id="306" r:id="rId84"/>
    <p:sldId id="307" r:id="rId85"/>
    <p:sldId id="334" r:id="rId8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18" autoAdjust="0"/>
    <p:restoredTop sz="78810" autoAdjust="0"/>
  </p:normalViewPr>
  <p:slideViewPr>
    <p:cSldViewPr>
      <p:cViewPr varScale="1">
        <p:scale>
          <a:sx n="70" d="100"/>
          <a:sy n="70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5BB00-C485-4778-9BB1-A5473C029FB8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11CBB-D886-4DF0-9B90-3E4514E8F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963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1CBB-D886-4DF0-9B90-3E4514E8F44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617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1CBB-D886-4DF0-9B90-3E4514E8F44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10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1CBB-D886-4DF0-9B90-3E4514E8F44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18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1CBB-D886-4DF0-9B90-3E4514E8F44C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850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1CBB-D886-4DF0-9B90-3E4514E8F44C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853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1CBB-D886-4DF0-9B90-3E4514E8F44C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12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1CBB-D886-4DF0-9B90-3E4514E8F44C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379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1CBB-D886-4DF0-9B90-3E4514E8F44C}" type="slidenum">
              <a:rPr lang="en-GB" smtClean="0"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12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968BAC6-5EEA-42B1-90E3-D0DB2618D0EF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15C8D8D-B5F5-47B5-AC00-FCF2C4843445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6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D7C3AF9-6063-41E5-8902-988CD0DF026C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1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E3496C2-DF85-468D-B17D-6543DF472507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9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289C223-7FC7-42D6-AE2C-6D689B68677A}" type="datetime1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48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8ACF71-D358-4A89-949C-D3F99850109E}" type="datetime1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1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4A8F24F-EEBA-4602-9821-733277E62BD1}" type="datetime1">
              <a:rPr lang="en-GB" smtClean="0"/>
              <a:t>21/03/2022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7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E177EA8-58A8-4630-9BA6-A789A759C673}" type="datetime1">
              <a:rPr lang="en-GB" smtClean="0"/>
              <a:t>21/03/2022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10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7E8406D-0B92-48FD-8AFD-97E741B21598}" type="datetime1">
              <a:rPr lang="en-GB" smtClean="0"/>
              <a:t>21/03/2022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82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0B618-8671-4A36-A7AF-93FE4CA0AB06}" type="datetime1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9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73321F9-CC2A-4A2C-8E5F-6F635DF2A655}" type="datetime1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5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99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cran.r-project.org/bin/windows/Rtool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1916833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/>
              <a:t>Developing R Packages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640" y="3717032"/>
            <a:ext cx="6400800" cy="208823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Simon Andrews</a:t>
            </a:r>
          </a:p>
          <a:p>
            <a:r>
              <a:rPr lang="en-GB" dirty="0"/>
              <a:t>simon.andrews@babraham.ac.uk</a:t>
            </a:r>
          </a:p>
          <a:p>
            <a:r>
              <a:rPr lang="en-GB" dirty="0"/>
              <a:t>@</a:t>
            </a:r>
            <a:r>
              <a:rPr lang="en-GB" dirty="0" err="1"/>
              <a:t>simon_andrews</a:t>
            </a:r>
            <a:endParaRPr lang="en-GB" dirty="0"/>
          </a:p>
          <a:p>
            <a:endParaRPr lang="en-GB" dirty="0"/>
          </a:p>
          <a:p>
            <a:r>
              <a:rPr lang="en-GB" sz="2400" dirty="0"/>
              <a:t>V2022-03</a:t>
            </a:r>
          </a:p>
        </p:txBody>
      </p:sp>
      <p:pic>
        <p:nvPicPr>
          <p:cNvPr id="5" name="Picture 2" descr="C:\Users\andrewss\Desktop\bioinformatics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39203" y="5539563"/>
            <a:ext cx="3354554" cy="119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892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Conditional Statements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85528" y="1700808"/>
            <a:ext cx="111064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 &lt;- -10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(value &lt; 0)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warning(paste("Values should be positive, yours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was",value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message(paste("The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value",value,"was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fine"))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 message:</a:t>
            </a:r>
          </a:p>
          <a:p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 should be positive, yours was -10</a:t>
            </a:r>
          </a:p>
          <a:p>
            <a:endParaRPr lang="en-GB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value &lt;- c(1,2,-10)</a:t>
            </a:r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 message:</a:t>
            </a:r>
          </a:p>
          <a:p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if (value &lt; 0) { :</a:t>
            </a:r>
          </a:p>
          <a:p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the condition has length &gt; 1 and only the first element will be used</a:t>
            </a:r>
          </a:p>
        </p:txBody>
      </p:sp>
    </p:spTree>
    <p:extLst>
      <p:ext uri="{BB962C8B-B14F-4D97-AF65-F5344CB8AC3E}">
        <p14:creationId xmlns:p14="http://schemas.microsoft.com/office/powerpoint/2010/main" val="117185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Collapsing logical vectors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396916" y="1417638"/>
            <a:ext cx="33981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c(1,5,-10) &gt; 0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 TRUE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FALSE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(c(1,5,-10) &gt; 0)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TRUE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(c(1,5,-10) &gt; 0)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FALSE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437112"/>
            <a:ext cx="10972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value &lt;- c(1,2,-10)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(value &lt; 0)) {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warning("Values should be positive, one of yours wasn't")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98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Argument checking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9516" y="1556792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=NULL)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(length(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!= 1)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stop("You can only analyse one chromosome")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(!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is.null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&amp; !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%in%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variant_data$CHR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warning(paste("No data 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variants,"Z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 message:</a:t>
            </a: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GB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(variants, "Z") : No data for </a:t>
            </a:r>
            <a:r>
              <a:rPr lang="en-GB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Z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variants,c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(1,2,"X"))</a:t>
            </a: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 in </a:t>
            </a:r>
            <a:r>
              <a:rPr lang="en-GB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(variants, c(1, 2, "X")) : </a:t>
            </a: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You can only analyse one chromosome</a:t>
            </a:r>
          </a:p>
        </p:txBody>
      </p:sp>
    </p:spTree>
    <p:extLst>
      <p:ext uri="{BB962C8B-B14F-4D97-AF65-F5344CB8AC3E}">
        <p14:creationId xmlns:p14="http://schemas.microsoft.com/office/powerpoint/2010/main" val="117146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Argument Checking </a:t>
            </a:r>
            <a:br>
              <a:rPr lang="en-GB" dirty="0"/>
            </a:br>
            <a:r>
              <a:rPr lang="en-GB" sz="2700" dirty="0"/>
              <a:t>(with </a:t>
            </a:r>
            <a:r>
              <a:rPr lang="en-GB" sz="2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assertthat</a:t>
            </a:r>
            <a:r>
              <a:rPr lang="en-GB" sz="2700" dirty="0"/>
              <a:t> package</a:t>
            </a:r>
            <a:r>
              <a:rPr lang="en-GB" sz="27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Raw Data Types and Values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is.scalar</a:t>
            </a:r>
            <a:r>
              <a:rPr lang="en-GB" dirty="0"/>
              <a:t>	a single value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is.number</a:t>
            </a:r>
            <a:r>
              <a:rPr lang="en-GB" dirty="0"/>
              <a:t>	a single number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is.numeric</a:t>
            </a:r>
            <a:r>
              <a:rPr lang="en-GB" dirty="0"/>
              <a:t>	a numeric vector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is.count</a:t>
            </a:r>
            <a:r>
              <a:rPr lang="en-GB" dirty="0"/>
              <a:t>		a positive integer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is.string</a:t>
            </a:r>
            <a:r>
              <a:rPr lang="en-GB" dirty="0"/>
              <a:t>	a single text value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is.character</a:t>
            </a:r>
            <a:r>
              <a:rPr lang="en-GB" dirty="0"/>
              <a:t>	a text vector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is.flag</a:t>
            </a:r>
            <a:r>
              <a:rPr lang="en-GB" dirty="0"/>
              <a:t>		a single logical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is.logical</a:t>
            </a:r>
            <a:r>
              <a:rPr lang="en-GB" dirty="0"/>
              <a:t>	a logical vector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is.date</a:t>
            </a:r>
            <a:r>
              <a:rPr lang="en-GB" dirty="0"/>
              <a:t>		a date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noNA</a:t>
            </a:r>
            <a:r>
              <a:rPr lang="en-GB" dirty="0"/>
              <a:t> 		no NA values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not_empty</a:t>
            </a:r>
            <a:r>
              <a:rPr lang="en-GB" dirty="0"/>
              <a:t>	some data in it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Data structure checks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1974205"/>
          </a:xfrm>
        </p:spPr>
        <p:txBody>
          <a:bodyPr>
            <a:norm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is.tibble</a:t>
            </a:r>
            <a:r>
              <a:rPr lang="en-GB" dirty="0"/>
              <a:t>	a </a:t>
            </a:r>
            <a:r>
              <a:rPr lang="en-GB" dirty="0" err="1"/>
              <a:t>tibble</a:t>
            </a:r>
            <a:endParaRPr lang="en-GB" dirty="0"/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is.data.frame</a:t>
            </a:r>
            <a:r>
              <a:rPr lang="en-GB" dirty="0"/>
              <a:t> a data frame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is.list</a:t>
            </a:r>
            <a:r>
              <a:rPr lang="en-GB" dirty="0"/>
              <a:t>		a list</a:t>
            </a:r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6193368" y="3717032"/>
            <a:ext cx="5389033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File operations</a:t>
            </a: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6193368" y="4356794"/>
            <a:ext cx="5389033" cy="1974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is.dir</a:t>
            </a:r>
            <a:r>
              <a:rPr lang="en-GB" dirty="0"/>
              <a:t>		a directory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is.readable</a:t>
            </a:r>
            <a:r>
              <a:rPr lang="en-GB" dirty="0"/>
              <a:t> 	a readable file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is.writeable</a:t>
            </a:r>
            <a:r>
              <a:rPr lang="en-GB" dirty="0"/>
              <a:t>	a writeable file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has.extension</a:t>
            </a:r>
            <a:r>
              <a:rPr lang="en-GB" dirty="0"/>
              <a:t>	correct extension</a:t>
            </a:r>
          </a:p>
        </p:txBody>
      </p:sp>
    </p:spTree>
    <p:extLst>
      <p:ext uri="{BB962C8B-B14F-4D97-AF65-F5344CB8AC3E}">
        <p14:creationId xmlns:p14="http://schemas.microsoft.com/office/powerpoint/2010/main" val="292239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Simpler checking with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468759"/>
          </a:xfrm>
        </p:spPr>
        <p:txBody>
          <a:bodyPr/>
          <a:lstStyle/>
          <a:p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GB" dirty="0"/>
              <a:t> is equivalent to 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if(x){stop()}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cs typeface="Courier New" panose="02070309020205020404" pitchFamily="49" charset="0"/>
              </a:rPr>
              <a:t>Constructs nice messages (or make your own)</a:t>
            </a:r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487488" y="3068960"/>
            <a:ext cx="90730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is.number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("X"))</a:t>
            </a: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Error: "X" is not a number (a length one numeric vector).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is.readable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("missing.txt"))</a:t>
            </a: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Error: Path 'missing.txt' does not exist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is_tibble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(4))</a:t>
            </a: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Error: </a:t>
            </a:r>
            <a:r>
              <a:rPr lang="en-GB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is_tibble</a:t>
            </a:r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 = 4) is not TRUE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is_tibble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(4),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"This was not a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Error: This was not a </a:t>
            </a:r>
            <a:r>
              <a:rPr lang="en-GB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6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Easier Checking with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assertthat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03684" y="1244833"/>
            <a:ext cx="117846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assertthat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=NULL) {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is.data.frame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="Not a data frame")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("GENE" %in%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colnames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="No GENE column")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if(!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is.null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is.scalar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assert_that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is.count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)|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is.string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must be text or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(variants)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("variants")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variants,c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(1,2,3))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variants,TRUE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0045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Functions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0" y="1196752"/>
            <a:ext cx="2857143" cy="285714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9416" y="141763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positions$x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yvalues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positions$y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9416" y="2607521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mean(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centrex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mean(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yvalues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centrey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xvalues-centrex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** 2 -&gt; xdiff2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yvalues-centrey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** 2 -&gt; ydiff2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(xdiff2+ydiff2) -&gt; distance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839416" y="5301208"/>
            <a:ext cx="943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head(xdiff2)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-10355.55 -10358.47 -10356.25 -10355.67 -10358.12 -10357.46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379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Functions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0" y="1196752"/>
            <a:ext cx="2857143" cy="285714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9416" y="141763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positions$x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yvalues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positions$y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9416" y="2607521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mean(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centrex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mean(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yvalues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centrey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xvalues-centrex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** 2 -&gt; xdiff2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yvalues-centrey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** 2 -&gt; ydiff2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(xdiff2+ydiff2) -&gt; distance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546611" y="2237472"/>
            <a:ext cx="7578098" cy="3268091"/>
            <a:chOff x="546611" y="2237472"/>
            <a:chExt cx="7578098" cy="3268091"/>
          </a:xfrm>
        </p:grpSpPr>
        <p:sp>
          <p:nvSpPr>
            <p:cNvPr id="8" name="Rectangle 7"/>
            <p:cNvSpPr/>
            <p:nvPr/>
          </p:nvSpPr>
          <p:spPr>
            <a:xfrm>
              <a:off x="546611" y="4859232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GB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return(distance)</a:t>
              </a:r>
            </a:p>
            <a:p>
              <a:r>
                <a:rPr lang="en-GB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GB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46611" y="2237472"/>
              <a:ext cx="75780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mean_center_distance</a:t>
              </a:r>
              <a:r>
                <a:rPr lang="en-GB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&lt;- function(</a:t>
              </a:r>
              <a:r>
                <a:rPr lang="en-GB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xvalues</a:t>
              </a:r>
              <a:r>
                <a:rPr lang="en-GB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GB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yvalues</a:t>
              </a:r>
              <a:r>
                <a:rPr lang="en-GB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26080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90D06-588B-4FBC-AFB6-AEED827F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Debugging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A90C6-9C3A-463F-88CA-F85EADA32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5881"/>
            <a:ext cx="10972800" cy="4525963"/>
          </a:xfrm>
        </p:spPr>
        <p:txBody>
          <a:bodyPr/>
          <a:lstStyle/>
          <a:p>
            <a:r>
              <a:rPr lang="en-GB" dirty="0"/>
              <a:t>You can add </a:t>
            </a:r>
            <a:r>
              <a:rPr lang="en-GB" dirty="0">
                <a:latin typeface="Consolas" panose="020B0609020204030204" pitchFamily="49" charset="0"/>
              </a:rPr>
              <a:t>browser() </a:t>
            </a:r>
            <a:r>
              <a:rPr lang="en-GB" dirty="0"/>
              <a:t>to any point if your code</a:t>
            </a:r>
          </a:p>
          <a:p>
            <a:pPr lvl="1"/>
            <a:r>
              <a:rPr lang="en-GB" dirty="0"/>
              <a:t>Stops execution at that point</a:t>
            </a:r>
          </a:p>
          <a:p>
            <a:pPr lvl="1"/>
            <a:r>
              <a:rPr lang="en-GB" dirty="0"/>
              <a:t>Opens an interactive debugger</a:t>
            </a:r>
          </a:p>
          <a:p>
            <a:pPr lvl="2"/>
            <a:r>
              <a:rPr lang="en-GB" dirty="0"/>
              <a:t>Current variables are shown in Environment</a:t>
            </a:r>
          </a:p>
          <a:p>
            <a:pPr lvl="2"/>
            <a:r>
              <a:rPr lang="en-GB" dirty="0"/>
              <a:t>Controls allow you to step through the code one line at a time to see changes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8635F4-DFAF-49EF-9D6F-484CF4F2F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19" y="4233861"/>
            <a:ext cx="5201686" cy="23495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F8C4EF-D32D-44D9-B872-A20F2B3C0D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596" y="4235968"/>
            <a:ext cx="4979804" cy="241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628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2636912"/>
            <a:ext cx="10972800" cy="1143000"/>
          </a:xfrm>
        </p:spPr>
        <p:txBody>
          <a:bodyPr/>
          <a:lstStyle/>
          <a:p>
            <a:r>
              <a:rPr lang="en-GB" dirty="0"/>
              <a:t>Exercise 1 – Writing Robust Functions</a:t>
            </a:r>
          </a:p>
        </p:txBody>
      </p:sp>
    </p:spTree>
    <p:extLst>
      <p:ext uri="{BB962C8B-B14F-4D97-AF65-F5344CB8AC3E}">
        <p14:creationId xmlns:p14="http://schemas.microsoft.com/office/powerpoint/2010/main" val="167967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2675612" y="3356992"/>
            <a:ext cx="4694659" cy="1486937"/>
            <a:chOff x="2675612" y="3356992"/>
            <a:chExt cx="4694659" cy="1486937"/>
          </a:xfrm>
        </p:grpSpPr>
        <p:sp>
          <p:nvSpPr>
            <p:cNvPr id="9" name="TextBox 8"/>
            <p:cNvSpPr txBox="1"/>
            <p:nvPr/>
          </p:nvSpPr>
          <p:spPr>
            <a:xfrm>
              <a:off x="5863127" y="4443819"/>
              <a:ext cx="15071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Return value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2675612" y="3356992"/>
              <a:ext cx="4500508" cy="8440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Connector 19"/>
            <p:cNvCxnSpPr>
              <a:stCxn id="19" idx="5"/>
              <a:endCxn id="9" idx="0"/>
            </p:cNvCxnSpPr>
            <p:nvPr/>
          </p:nvCxnSpPr>
          <p:spPr>
            <a:xfrm>
              <a:off x="6517036" y="4077410"/>
              <a:ext cx="99663" cy="366409"/>
            </a:xfrm>
            <a:prstGeom prst="line">
              <a:avLst/>
            </a:prstGeom>
            <a:ln w="889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5473907" y="1412458"/>
            <a:ext cx="4936254" cy="1424747"/>
            <a:chOff x="5473907" y="1412458"/>
            <a:chExt cx="4936254" cy="1424747"/>
          </a:xfrm>
        </p:grpSpPr>
        <p:sp>
          <p:nvSpPr>
            <p:cNvPr id="8" name="TextBox 7"/>
            <p:cNvSpPr txBox="1"/>
            <p:nvPr/>
          </p:nvSpPr>
          <p:spPr>
            <a:xfrm>
              <a:off x="8112224" y="1412458"/>
              <a:ext cx="22979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Function Arguments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5473907" y="2115040"/>
              <a:ext cx="3358397" cy="72216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7" name="Straight Connector 16"/>
            <p:cNvCxnSpPr>
              <a:stCxn id="16" idx="7"/>
              <a:endCxn id="8" idx="2"/>
            </p:cNvCxnSpPr>
            <p:nvPr/>
          </p:nvCxnSpPr>
          <p:spPr>
            <a:xfrm flipV="1">
              <a:off x="8340478" y="1812568"/>
              <a:ext cx="920715" cy="408231"/>
            </a:xfrm>
            <a:prstGeom prst="line">
              <a:avLst/>
            </a:prstGeom>
            <a:ln w="889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46448" y="1342905"/>
            <a:ext cx="2853208" cy="1366015"/>
            <a:chOff x="146448" y="1342905"/>
            <a:chExt cx="2853208" cy="1366015"/>
          </a:xfrm>
        </p:grpSpPr>
        <p:sp>
          <p:nvSpPr>
            <p:cNvPr id="3" name="TextBox 2"/>
            <p:cNvSpPr txBox="1"/>
            <p:nvPr/>
          </p:nvSpPr>
          <p:spPr>
            <a:xfrm>
              <a:off x="146448" y="1342905"/>
              <a:ext cx="17459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Function name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019444" y="1743015"/>
              <a:ext cx="1980212" cy="965905"/>
              <a:chOff x="1019444" y="1743015"/>
              <a:chExt cx="1980212" cy="965905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2135560" y="2204864"/>
                <a:ext cx="864096" cy="504056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" name="Straight Connector 11"/>
              <p:cNvCxnSpPr>
                <a:stCxn id="5" idx="1"/>
                <a:endCxn id="3" idx="2"/>
              </p:cNvCxnSpPr>
              <p:nvPr/>
            </p:nvCxnSpPr>
            <p:spPr>
              <a:xfrm flipH="1" flipV="1">
                <a:off x="1019444" y="1743015"/>
                <a:ext cx="1242660" cy="535666"/>
              </a:xfrm>
              <a:prstGeom prst="line">
                <a:avLst/>
              </a:prstGeom>
              <a:ln w="889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R Functions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5560" y="2204864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latin typeface="Lucida Console" panose="020B0609040504020204" pitchFamily="49" charset="0"/>
              </a:rPr>
              <a:t>bmi</a:t>
            </a:r>
            <a:r>
              <a:rPr lang="en-GB" sz="2800" dirty="0">
                <a:latin typeface="Lucida Console" panose="020B0609040504020204" pitchFamily="49" charset="0"/>
              </a:rPr>
              <a:t> &lt;- function(weight, height) {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height/100 -&gt; height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height^2 -&gt; height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  return(weight/height)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119336" y="5636335"/>
            <a:ext cx="36724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Lucida Console" panose="020B0609040504020204" pitchFamily="49" charset="0"/>
              </a:rPr>
              <a:t>&gt; </a:t>
            </a:r>
            <a:r>
              <a:rPr lang="en-GB" sz="2800" dirty="0" err="1">
                <a:latin typeface="Lucida Console" panose="020B0609040504020204" pitchFamily="49" charset="0"/>
              </a:rPr>
              <a:t>bmi</a:t>
            </a:r>
            <a:r>
              <a:rPr lang="en-GB" sz="2800" dirty="0">
                <a:latin typeface="Lucida Console" panose="020B0609040504020204" pitchFamily="49" charset="0"/>
              </a:rPr>
              <a:t>(90,175)</a:t>
            </a:r>
          </a:p>
          <a:p>
            <a:r>
              <a:rPr lang="en-GB" sz="2800" dirty="0">
                <a:latin typeface="Lucida Console" panose="020B0609040504020204" pitchFamily="49" charset="0"/>
              </a:rPr>
              <a:t>[1] 29.38776</a:t>
            </a:r>
          </a:p>
        </p:txBody>
      </p:sp>
      <p:sp>
        <p:nvSpPr>
          <p:cNvPr id="7" name="Rectangle 6"/>
          <p:cNvSpPr/>
          <p:nvPr/>
        </p:nvSpPr>
        <p:spPr>
          <a:xfrm>
            <a:off x="5473907" y="5636335"/>
            <a:ext cx="6598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latin typeface="Lucida Console" panose="020B0609040504020204" pitchFamily="49" charset="0"/>
              </a:rPr>
              <a:t>&gt; bmi(c(90,102), c(175,183))</a:t>
            </a:r>
          </a:p>
          <a:p>
            <a:r>
              <a:rPr lang="pl-PL" sz="2800" dirty="0">
                <a:latin typeface="Lucida Console" panose="020B0609040504020204" pitchFamily="49" charset="0"/>
              </a:rPr>
              <a:t>[1] 29.38776 30.45776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9506354" y="2318103"/>
            <a:ext cx="1669684" cy="1830978"/>
            <a:chOff x="9506354" y="2318103"/>
            <a:chExt cx="1669684" cy="1830978"/>
          </a:xfrm>
        </p:grpSpPr>
        <p:sp>
          <p:nvSpPr>
            <p:cNvPr id="10" name="TextBox 9"/>
            <p:cNvSpPr txBox="1"/>
            <p:nvPr/>
          </p:nvSpPr>
          <p:spPr>
            <a:xfrm>
              <a:off x="9840416" y="2997270"/>
              <a:ext cx="13356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/>
                <a:t>Code Block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9506354" y="2318103"/>
              <a:ext cx="334062" cy="183097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8635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2492896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/>
              <a:t>Putting functions into packages</a:t>
            </a:r>
          </a:p>
        </p:txBody>
      </p:sp>
      <p:pic>
        <p:nvPicPr>
          <p:cNvPr id="5" name="Picture 2" descr="C:\Users\andrewss\Desktop\bioinformatics_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39203" y="5539563"/>
            <a:ext cx="3354554" cy="119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684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Toolchain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Operating system packages</a:t>
            </a:r>
          </a:p>
          <a:p>
            <a:pPr lvl="1"/>
            <a:r>
              <a:rPr lang="en-GB" dirty="0" err="1"/>
              <a:t>Rtools</a:t>
            </a:r>
            <a:endParaRPr lang="en-GB" dirty="0"/>
          </a:p>
          <a:p>
            <a:pPr lvl="2"/>
            <a:r>
              <a:rPr lang="en-GB" dirty="0"/>
              <a:t>Compiler</a:t>
            </a:r>
          </a:p>
          <a:p>
            <a:pPr lvl="2"/>
            <a:r>
              <a:rPr lang="en-GB" dirty="0"/>
              <a:t>Make system</a:t>
            </a:r>
          </a:p>
          <a:p>
            <a:pPr marL="914400" lvl="2" indent="0">
              <a:buNone/>
            </a:pPr>
            <a:endParaRPr lang="en-GB" dirty="0"/>
          </a:p>
          <a:p>
            <a:r>
              <a:rPr lang="en-GB" dirty="0"/>
              <a:t>R helper packages</a:t>
            </a:r>
          </a:p>
          <a:p>
            <a:pPr lvl="1"/>
            <a:r>
              <a:rPr lang="en-GB" dirty="0" err="1"/>
              <a:t>devtools</a:t>
            </a:r>
            <a:r>
              <a:rPr lang="en-GB" dirty="0"/>
              <a:t> (many convenience methods)</a:t>
            </a:r>
          </a:p>
          <a:p>
            <a:pPr lvl="1"/>
            <a:r>
              <a:rPr lang="en-GB" dirty="0"/>
              <a:t>roxygen2 (documentation)</a:t>
            </a:r>
          </a:p>
          <a:p>
            <a:pPr lvl="1"/>
            <a:r>
              <a:rPr lang="en-GB" dirty="0" err="1"/>
              <a:t>testthat</a:t>
            </a:r>
            <a:r>
              <a:rPr lang="en-GB" dirty="0"/>
              <a:t> (test suite)</a:t>
            </a:r>
          </a:p>
          <a:p>
            <a:pPr lvl="1"/>
            <a:r>
              <a:rPr lang="en-GB" dirty="0" err="1"/>
              <a:t>knitr</a:t>
            </a:r>
            <a:r>
              <a:rPr lang="en-GB" dirty="0"/>
              <a:t> (vignettes)</a:t>
            </a:r>
          </a:p>
        </p:txBody>
      </p:sp>
    </p:spTree>
    <p:extLst>
      <p:ext uri="{BB962C8B-B14F-4D97-AF65-F5344CB8AC3E}">
        <p14:creationId xmlns:p14="http://schemas.microsoft.com/office/powerpoint/2010/main" val="1319554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OSX</a:t>
            </a:r>
          </a:p>
          <a:p>
            <a:pPr lvl="1"/>
            <a:r>
              <a:rPr lang="en-GB" dirty="0"/>
              <a:t>Command line developer tools</a:t>
            </a:r>
          </a:p>
          <a:p>
            <a:pPr marL="457200" lvl="1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xcode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-select --install </a:t>
            </a:r>
          </a:p>
          <a:p>
            <a:endParaRPr lang="en-GB" dirty="0"/>
          </a:p>
          <a:p>
            <a:r>
              <a:rPr lang="en-GB" dirty="0"/>
              <a:t>Linux</a:t>
            </a:r>
          </a:p>
          <a:p>
            <a:pPr lvl="1"/>
            <a:r>
              <a:rPr lang="en-GB" dirty="0"/>
              <a:t>R development package</a:t>
            </a:r>
          </a:p>
          <a:p>
            <a:pPr marL="457200" lvl="1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apt -y install r-base-dev</a:t>
            </a:r>
          </a:p>
          <a:p>
            <a:endParaRPr lang="en-GB" dirty="0"/>
          </a:p>
          <a:p>
            <a:r>
              <a:rPr lang="en-GB" dirty="0"/>
              <a:t>Windows</a:t>
            </a:r>
          </a:p>
          <a:p>
            <a:pPr lvl="1"/>
            <a:r>
              <a:rPr lang="en-GB" dirty="0"/>
              <a:t>Rtools40</a:t>
            </a:r>
          </a:p>
          <a:p>
            <a:pPr lvl="1"/>
            <a:r>
              <a:rPr lang="en-GB" dirty="0"/>
              <a:t>Install from </a:t>
            </a:r>
            <a:r>
              <a:rPr lang="en-GB" dirty="0">
                <a:hlinkClick r:id="rId2"/>
              </a:rPr>
              <a:t>https://cran.r-project.org/bin/windows/Rtools/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6200" y="1389813"/>
            <a:ext cx="4104903" cy="322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776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 helper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8840"/>
            <a:ext cx="10972800" cy="4137324"/>
          </a:xfrm>
        </p:spPr>
        <p:txBody>
          <a:bodyPr/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install.packages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(c(</a:t>
            </a:r>
          </a:p>
          <a:p>
            <a:pPr marL="457200" lvl="1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devtools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", # Development helpers</a:t>
            </a:r>
          </a:p>
          <a:p>
            <a:pPr marL="457200" lvl="1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"roxygen2", # Documentation</a:t>
            </a:r>
          </a:p>
          <a:p>
            <a:pPr marL="457200" lvl="1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testthat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", # Testing</a:t>
            </a:r>
          </a:p>
          <a:p>
            <a:pPr marL="457200" lvl="1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knitr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"))   # Writing vignettes</a:t>
            </a:r>
          </a:p>
        </p:txBody>
      </p:sp>
    </p:spTree>
    <p:extLst>
      <p:ext uri="{BB962C8B-B14F-4D97-AF65-F5344CB8AC3E}">
        <p14:creationId xmlns:p14="http://schemas.microsoft.com/office/powerpoint/2010/main" val="2561021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Starting a package -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Rules!</a:t>
            </a:r>
          </a:p>
          <a:p>
            <a:pPr lvl="1"/>
            <a:r>
              <a:rPr lang="en-GB" dirty="0"/>
              <a:t>Only letters, numbers and dots (not hyphens or underscores)</a:t>
            </a:r>
          </a:p>
          <a:p>
            <a:pPr lvl="1"/>
            <a:r>
              <a:rPr lang="en-GB" dirty="0"/>
              <a:t>Can’t start with a number</a:t>
            </a:r>
          </a:p>
          <a:p>
            <a:pPr lvl="1"/>
            <a:r>
              <a:rPr lang="en-GB" dirty="0"/>
              <a:t>Can’t end with a dot</a:t>
            </a:r>
          </a:p>
          <a:p>
            <a:endParaRPr lang="en-GB" dirty="0"/>
          </a:p>
          <a:p>
            <a:r>
              <a:rPr lang="en-GB" dirty="0"/>
              <a:t>Guidelines</a:t>
            </a:r>
          </a:p>
          <a:p>
            <a:pPr lvl="1"/>
            <a:r>
              <a:rPr lang="en-GB" dirty="0"/>
              <a:t>Don’t use dots</a:t>
            </a:r>
          </a:p>
          <a:p>
            <a:pPr lvl="1"/>
            <a:r>
              <a:rPr lang="en-GB" dirty="0"/>
              <a:t>All lowercase is best</a:t>
            </a:r>
          </a:p>
          <a:p>
            <a:pPr lvl="1"/>
            <a:r>
              <a:rPr lang="en-GB" dirty="0"/>
              <a:t>Don’t use a name already in CRAN or Bioconductor</a:t>
            </a:r>
          </a:p>
        </p:txBody>
      </p:sp>
    </p:spTree>
    <p:extLst>
      <p:ext uri="{BB962C8B-B14F-4D97-AF65-F5344CB8AC3E}">
        <p14:creationId xmlns:p14="http://schemas.microsoft.com/office/powerpoint/2010/main" val="2639965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Starting a package – create git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1612775"/>
          </a:xfrm>
        </p:spPr>
        <p:txBody>
          <a:bodyPr/>
          <a:lstStyle/>
          <a:p>
            <a:r>
              <a:rPr lang="en-GB" dirty="0"/>
              <a:t>It’s easiest to create a new git repository first rather than creating a package and adding the repository later.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2852936"/>
            <a:ext cx="6265685" cy="36450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705" y="2928535"/>
            <a:ext cx="520065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705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1B726-8DE9-47B7-B3CF-58DA27474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Bring your package into RStudio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4FF424-7324-4F94-965B-BCB4F954A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03" y="1417638"/>
            <a:ext cx="3456384" cy="24919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942C5A-4342-4D32-8822-E859FAB2D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1565" y="2780928"/>
            <a:ext cx="4198572" cy="13312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B07DF0-17D5-4E13-97C7-3DD33D773D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9936" y="3564164"/>
            <a:ext cx="4198572" cy="30191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9D7E0E8-670A-4927-87E0-BD08C95137E7}"/>
              </a:ext>
            </a:extLst>
          </p:cNvPr>
          <p:cNvSpPr/>
          <p:nvPr/>
        </p:nvSpPr>
        <p:spPr>
          <a:xfrm>
            <a:off x="4871864" y="1521404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Or…</a:t>
            </a:r>
          </a:p>
          <a:p>
            <a:r>
              <a:rPr lang="en-GB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git clone https://github.com/s-andrews/sangr.git</a:t>
            </a:r>
          </a:p>
        </p:txBody>
      </p:sp>
    </p:spTree>
    <p:extLst>
      <p:ext uri="{BB962C8B-B14F-4D97-AF65-F5344CB8AC3E}">
        <p14:creationId xmlns:p14="http://schemas.microsoft.com/office/powerpoint/2010/main" val="2970833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Starting a package –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create_package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Check out your git repository</a:t>
            </a:r>
          </a:p>
          <a:p>
            <a:r>
              <a:rPr lang="en-GB" dirty="0"/>
              <a:t>Load </a:t>
            </a:r>
            <a:r>
              <a:rPr lang="en-GB" dirty="0" err="1"/>
              <a:t>devtools</a:t>
            </a:r>
            <a:r>
              <a:rPr lang="en-GB" dirty="0"/>
              <a:t>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devtools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dirty="0"/>
              <a:t>)</a:t>
            </a:r>
          </a:p>
          <a:p>
            <a:r>
              <a:rPr lang="en-GB" dirty="0"/>
              <a:t>Use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create_package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 to make the basic file structure*</a:t>
            </a:r>
          </a:p>
          <a:p>
            <a:r>
              <a:rPr lang="en-GB" dirty="0"/>
              <a:t>The newly created project should automatically open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437112"/>
            <a:ext cx="113155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devtools</a:t>
            </a:r>
            <a:r>
              <a:rPr lang="en-GB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create_package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("C:/Users/andrewss/git/sangr/")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Commit and Push to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github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cs typeface="Courier New" panose="02070309020205020404" pitchFamily="49" charset="0"/>
              </a:rPr>
              <a:t>(R folder won’t add until something is in it)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863CA9-9E5E-4BB5-9CB3-3D430E80A17A}"/>
              </a:ext>
            </a:extLst>
          </p:cNvPr>
          <p:cNvSpPr txBox="1"/>
          <p:nvPr/>
        </p:nvSpPr>
        <p:spPr>
          <a:xfrm>
            <a:off x="2423592" y="6488668"/>
            <a:ext cx="9686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* If you use the GUI to import your repository you'll get a warning when running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create_package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57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392" y="260648"/>
            <a:ext cx="1106455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create_package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("C:/Users/andrewss/git/sangr/")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Setting active project to 'C:/Users/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andrewss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/git/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Creating 'R/'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Writing 'DESCRIPTION'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Package: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Title: What the Package Does (One Line, Title Case)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Version: 0.0.0.9000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Authors@R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(parsed):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* First Last &lt;first.last@example.com&gt; [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] (YOUR-ORCID-ID)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Description: What the package does (one paragraph).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License: `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use_mit_license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()`, `use_gpl3_license()` or friends to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pick a license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Encoding: UTF-8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LazyData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true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Roxygen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list(markdown = TRUE)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RoxygenNote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7.1.1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Writing 'NAMESPACE'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Writing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sangr.Rproj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Rproj.user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 to '.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gitignore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'^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\\.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Rproj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$', '^\\.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Rproj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\\.user$' to '.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Rbuildignore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Opening 'C:/Users/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andrewss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/git/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/' in new RStudio session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Setting active project to '&lt;no active project&gt;'</a:t>
            </a:r>
          </a:p>
        </p:txBody>
      </p:sp>
    </p:spTree>
    <p:extLst>
      <p:ext uri="{BB962C8B-B14F-4D97-AF65-F5344CB8AC3E}">
        <p14:creationId xmlns:p14="http://schemas.microsoft.com/office/powerpoint/2010/main" val="1735784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Configuring your package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38"/>
            <a:ext cx="5198368" cy="489658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Package metadata is in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DESCRIPTION</a:t>
            </a:r>
            <a:r>
              <a:rPr lang="en-GB" dirty="0"/>
              <a:t> file</a:t>
            </a:r>
          </a:p>
          <a:p>
            <a:endParaRPr lang="en-GB" dirty="0"/>
          </a:p>
          <a:p>
            <a:r>
              <a:rPr lang="en-GB" dirty="0"/>
              <a:t>Edit this file to specify suitable values for the metadata</a:t>
            </a:r>
          </a:p>
          <a:p>
            <a:endParaRPr lang="en-GB" dirty="0"/>
          </a:p>
          <a:p>
            <a:r>
              <a:rPr lang="en-GB" dirty="0"/>
              <a:t>Just do the Title, Authors and Description to start with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0" y="14293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Package: </a:t>
            </a:r>
            <a:r>
              <a:rPr lang="en-GB" dirty="0" err="1"/>
              <a:t>sangr</a:t>
            </a:r>
            <a:endParaRPr lang="en-GB" dirty="0"/>
          </a:p>
          <a:p>
            <a:r>
              <a:rPr lang="en-GB" dirty="0"/>
              <a:t>Title: What the Package Does (One Line, Title Case)</a:t>
            </a:r>
          </a:p>
          <a:p>
            <a:r>
              <a:rPr lang="en-GB" dirty="0"/>
              <a:t>Version: 0.0.0.9000</a:t>
            </a:r>
          </a:p>
          <a:p>
            <a:r>
              <a:rPr lang="en-GB" dirty="0" err="1"/>
              <a:t>Authors@R</a:t>
            </a:r>
            <a:r>
              <a:rPr lang="en-GB" dirty="0"/>
              <a:t>: </a:t>
            </a:r>
          </a:p>
          <a:p>
            <a:r>
              <a:rPr lang="en-GB" dirty="0"/>
              <a:t>    person(given = "First",</a:t>
            </a:r>
          </a:p>
          <a:p>
            <a:r>
              <a:rPr lang="en-GB" dirty="0"/>
              <a:t>           family = "Last",</a:t>
            </a:r>
          </a:p>
          <a:p>
            <a:r>
              <a:rPr lang="en-GB" dirty="0"/>
              <a:t>           role = c("</a:t>
            </a:r>
            <a:r>
              <a:rPr lang="en-GB" dirty="0" err="1"/>
              <a:t>aut</a:t>
            </a:r>
            <a:r>
              <a:rPr lang="en-GB" dirty="0"/>
              <a:t>", "</a:t>
            </a:r>
            <a:r>
              <a:rPr lang="en-GB" dirty="0" err="1"/>
              <a:t>cre</a:t>
            </a:r>
            <a:r>
              <a:rPr lang="en-GB" dirty="0"/>
              <a:t>"),</a:t>
            </a:r>
          </a:p>
          <a:p>
            <a:r>
              <a:rPr lang="en-GB" dirty="0"/>
              <a:t>           email = "first.last@example.com",</a:t>
            </a:r>
          </a:p>
          <a:p>
            <a:r>
              <a:rPr lang="en-GB" dirty="0"/>
              <a:t>           comment = c(ORCID = "YOUR-ORCID-ID"))</a:t>
            </a:r>
          </a:p>
          <a:p>
            <a:r>
              <a:rPr lang="en-GB" dirty="0"/>
              <a:t>Description: What the package does (one paragraph).</a:t>
            </a:r>
          </a:p>
          <a:p>
            <a:r>
              <a:rPr lang="en-GB" dirty="0"/>
              <a:t>License: `</a:t>
            </a:r>
            <a:r>
              <a:rPr lang="en-GB" dirty="0" err="1"/>
              <a:t>use_mit_license</a:t>
            </a:r>
            <a:r>
              <a:rPr lang="en-GB" dirty="0"/>
              <a:t>()`, `use_gpl3_license()` or friends to</a:t>
            </a:r>
          </a:p>
          <a:p>
            <a:r>
              <a:rPr lang="en-GB" dirty="0"/>
              <a:t>    pick a license</a:t>
            </a:r>
          </a:p>
          <a:p>
            <a:r>
              <a:rPr lang="en-GB" dirty="0"/>
              <a:t>Encoding: UTF-8</a:t>
            </a:r>
          </a:p>
          <a:p>
            <a:r>
              <a:rPr lang="en-GB" dirty="0" err="1"/>
              <a:t>LazyData</a:t>
            </a:r>
            <a:r>
              <a:rPr lang="en-GB" dirty="0"/>
              <a:t>: true</a:t>
            </a:r>
          </a:p>
          <a:p>
            <a:r>
              <a:rPr lang="en-GB" dirty="0" err="1"/>
              <a:t>Roxygen</a:t>
            </a:r>
            <a:r>
              <a:rPr lang="en-GB" dirty="0"/>
              <a:t>: list(markdown = TRUE)</a:t>
            </a:r>
          </a:p>
          <a:p>
            <a:r>
              <a:rPr lang="en-GB" dirty="0" err="1"/>
              <a:t>RoxygenNote</a:t>
            </a:r>
            <a:r>
              <a:rPr lang="en-GB" dirty="0"/>
              <a:t>: 7.1.1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0" y="1425277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Package: </a:t>
            </a:r>
            <a:r>
              <a:rPr lang="en-GB" dirty="0" err="1"/>
              <a:t>sangr</a:t>
            </a:r>
            <a:endParaRPr lang="en-GB" dirty="0"/>
          </a:p>
          <a:p>
            <a:r>
              <a:rPr lang="en-GB" dirty="0"/>
              <a:t>Title: Simulate Sanger Sequencing Chromatograms</a:t>
            </a:r>
          </a:p>
          <a:p>
            <a:r>
              <a:rPr lang="en-GB" dirty="0"/>
              <a:t>Version: 0.0.0.9000</a:t>
            </a:r>
          </a:p>
          <a:p>
            <a:r>
              <a:rPr lang="en-GB" dirty="0" err="1"/>
              <a:t>Authors@R</a:t>
            </a:r>
            <a:r>
              <a:rPr lang="en-GB" dirty="0"/>
              <a:t>: </a:t>
            </a:r>
          </a:p>
          <a:p>
            <a:r>
              <a:rPr lang="en-GB" dirty="0"/>
              <a:t>    person(given = "Simon",</a:t>
            </a:r>
          </a:p>
          <a:p>
            <a:r>
              <a:rPr lang="en-GB" dirty="0"/>
              <a:t>           family = "Andrews",</a:t>
            </a:r>
          </a:p>
          <a:p>
            <a:r>
              <a:rPr lang="en-GB" dirty="0"/>
              <a:t>           role = c("</a:t>
            </a:r>
            <a:r>
              <a:rPr lang="en-GB" dirty="0" err="1"/>
              <a:t>aut</a:t>
            </a:r>
            <a:r>
              <a:rPr lang="en-GB" dirty="0"/>
              <a:t>", "</a:t>
            </a:r>
            <a:r>
              <a:rPr lang="en-GB" dirty="0" err="1"/>
              <a:t>cre</a:t>
            </a:r>
            <a:r>
              <a:rPr lang="en-GB" dirty="0"/>
              <a:t>"),</a:t>
            </a:r>
          </a:p>
          <a:p>
            <a:r>
              <a:rPr lang="en-GB" dirty="0"/>
              <a:t>           email = "simon.andrews@babraham.ac.uk",</a:t>
            </a:r>
          </a:p>
          <a:p>
            <a:r>
              <a:rPr lang="en-GB" dirty="0"/>
              <a:t>           comment = c(ORCID = "0000-0002-5006-3507"))</a:t>
            </a:r>
          </a:p>
          <a:p>
            <a:r>
              <a:rPr lang="en-GB" dirty="0"/>
              <a:t>Description: Generates either per base density data for simulated sanger Sequences</a:t>
            </a:r>
          </a:p>
          <a:p>
            <a:r>
              <a:rPr lang="en-GB" dirty="0"/>
              <a:t>License: `</a:t>
            </a:r>
            <a:r>
              <a:rPr lang="en-GB" dirty="0" err="1"/>
              <a:t>use_mit_license</a:t>
            </a:r>
            <a:r>
              <a:rPr lang="en-GB" dirty="0"/>
              <a:t>()`, `use_gpl3_license()` or friends to</a:t>
            </a:r>
          </a:p>
          <a:p>
            <a:r>
              <a:rPr lang="en-GB" dirty="0"/>
              <a:t>    pick a license</a:t>
            </a:r>
          </a:p>
          <a:p>
            <a:r>
              <a:rPr lang="en-GB" dirty="0"/>
              <a:t>Encoding: UTF-8</a:t>
            </a:r>
          </a:p>
          <a:p>
            <a:r>
              <a:rPr lang="en-GB" dirty="0" err="1"/>
              <a:t>LazyData</a:t>
            </a:r>
            <a:r>
              <a:rPr lang="en-GB" dirty="0"/>
              <a:t>: true</a:t>
            </a:r>
          </a:p>
          <a:p>
            <a:r>
              <a:rPr lang="en-GB" dirty="0" err="1"/>
              <a:t>Roxygen</a:t>
            </a:r>
            <a:r>
              <a:rPr lang="en-GB" dirty="0"/>
              <a:t>: list(markdown = TRUE)</a:t>
            </a:r>
          </a:p>
          <a:p>
            <a:r>
              <a:rPr lang="en-GB" dirty="0" err="1"/>
              <a:t>RoxygenNote</a:t>
            </a:r>
            <a:r>
              <a:rPr lang="en-GB" dirty="0"/>
              <a:t>: 7.1.1</a:t>
            </a:r>
          </a:p>
        </p:txBody>
      </p:sp>
    </p:spTree>
    <p:extLst>
      <p:ext uri="{BB962C8B-B14F-4D97-AF65-F5344CB8AC3E}">
        <p14:creationId xmlns:p14="http://schemas.microsoft.com/office/powerpoint/2010/main" val="283238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functions robust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More important when your function will be run by people other than you!</a:t>
            </a:r>
          </a:p>
          <a:p>
            <a:endParaRPr lang="en-GB" dirty="0"/>
          </a:p>
          <a:p>
            <a:r>
              <a:rPr lang="en-GB" dirty="0"/>
              <a:t>Two main changes: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Make sure your function isn’t affected by the environment in the script in which it’s run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Validate the input data and provide helpful error messages if anything is wrong</a:t>
            </a:r>
          </a:p>
        </p:txBody>
      </p:sp>
    </p:spTree>
    <p:extLst>
      <p:ext uri="{BB962C8B-B14F-4D97-AF65-F5344CB8AC3E}">
        <p14:creationId xmlns:p14="http://schemas.microsoft.com/office/powerpoint/2010/main" val="3455359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84" y="2780928"/>
            <a:ext cx="10972800" cy="1143000"/>
          </a:xfrm>
        </p:spPr>
        <p:txBody>
          <a:bodyPr/>
          <a:lstStyle/>
          <a:p>
            <a:r>
              <a:rPr lang="en-GB" dirty="0"/>
              <a:t>Exercise 2: Creating your package</a:t>
            </a:r>
          </a:p>
        </p:txBody>
      </p:sp>
    </p:spTree>
    <p:extLst>
      <p:ext uri="{BB962C8B-B14F-4D97-AF65-F5344CB8AC3E}">
        <p14:creationId xmlns:p14="http://schemas.microsoft.com/office/powerpoint/2010/main" val="5336178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84" y="2780928"/>
            <a:ext cx="10972800" cy="1143000"/>
          </a:xfrm>
        </p:spPr>
        <p:txBody>
          <a:bodyPr/>
          <a:lstStyle/>
          <a:p>
            <a:r>
              <a:rPr lang="en-GB" dirty="0"/>
              <a:t>Importing and Modifying Functions</a:t>
            </a:r>
          </a:p>
        </p:txBody>
      </p:sp>
    </p:spTree>
    <p:extLst>
      <p:ext uri="{BB962C8B-B14F-4D97-AF65-F5344CB8AC3E}">
        <p14:creationId xmlns:p14="http://schemas.microsoft.com/office/powerpoint/2010/main" val="755107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Package development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Write R code</a:t>
            </a:r>
          </a:p>
          <a:p>
            <a:pPr lvl="1"/>
            <a:r>
              <a:rPr lang="en-GB" dirty="0"/>
              <a:t>Editing .R files under the R folder in the package</a:t>
            </a:r>
          </a:p>
          <a:p>
            <a:endParaRPr lang="en-GB" dirty="0"/>
          </a:p>
          <a:p>
            <a:r>
              <a:rPr lang="en-GB" dirty="0"/>
              <a:t>Reload the package to test the new code</a:t>
            </a:r>
          </a:p>
          <a:p>
            <a:pPr lvl="1"/>
            <a:r>
              <a:rPr lang="en-GB" dirty="0"/>
              <a:t>Call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load_all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to bring the new code into your environment</a:t>
            </a:r>
          </a:p>
          <a:p>
            <a:endParaRPr lang="en-GB" dirty="0"/>
          </a:p>
          <a:p>
            <a:r>
              <a:rPr lang="en-GB" dirty="0"/>
              <a:t>Update Tests</a:t>
            </a:r>
          </a:p>
          <a:p>
            <a:pPr lvl="1"/>
            <a:r>
              <a:rPr lang="en-GB" dirty="0"/>
              <a:t>Write code to test the new or updated functionality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2674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R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a new .R file under the R directory</a:t>
            </a:r>
          </a:p>
          <a:p>
            <a:pPr lvl="1"/>
            <a:r>
              <a:rPr lang="en-GB" dirty="0"/>
              <a:t>Best to use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function to create the file</a:t>
            </a:r>
          </a:p>
          <a:p>
            <a:endParaRPr lang="en-GB" dirty="0"/>
          </a:p>
          <a:p>
            <a:r>
              <a:rPr lang="en-GB" dirty="0"/>
              <a:t>Write one or more functions within the newly created 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695400" y="4437112"/>
            <a:ext cx="10801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use_r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√ Setting active project to 'C:/Users/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andrewss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/git/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 Modify 'R/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simulate_sanger_data.R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 Call `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use_test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()` to create a matching test file</a:t>
            </a:r>
          </a:p>
        </p:txBody>
      </p:sp>
    </p:spTree>
    <p:extLst>
      <p:ext uri="{BB962C8B-B14F-4D97-AF65-F5344CB8AC3E}">
        <p14:creationId xmlns:p14="http://schemas.microsoft.com/office/powerpoint/2010/main" val="18958538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 and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How many R files do you make?</a:t>
            </a:r>
          </a:p>
          <a:p>
            <a:r>
              <a:rPr lang="en-GB" dirty="0"/>
              <a:t>How do you divide your functions between them?</a:t>
            </a:r>
          </a:p>
          <a:p>
            <a:endParaRPr lang="en-GB" dirty="0"/>
          </a:p>
          <a:p>
            <a:r>
              <a:rPr lang="en-GB" dirty="0"/>
              <a:t>Put each public function in its own file </a:t>
            </a:r>
          </a:p>
          <a:p>
            <a:r>
              <a:rPr lang="en-GB" dirty="0"/>
              <a:t>Name the file after the function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foo() </a:t>
            </a:r>
            <a:r>
              <a:rPr lang="en-GB" dirty="0"/>
              <a:t>goes in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foo.R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Helper functions can either go alongside the main ones or be in a separate file of their own (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utils.R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463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Functions and Files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301823" y="2078310"/>
            <a:ext cx="5386917" cy="639762"/>
          </a:xfrm>
        </p:spPr>
        <p:txBody>
          <a:bodyPr/>
          <a:lstStyle/>
          <a:p>
            <a:r>
              <a:rPr lang="en-GB" dirty="0" err="1"/>
              <a:t>simulate_sanger_data.R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301823" y="2718072"/>
            <a:ext cx="5386917" cy="3951288"/>
          </a:xfrm>
        </p:spPr>
        <p:txBody>
          <a:bodyPr/>
          <a:lstStyle/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add_base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add_noise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degrade_signal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885591" y="2078310"/>
            <a:ext cx="5389033" cy="639762"/>
          </a:xfrm>
        </p:spPr>
        <p:txBody>
          <a:bodyPr/>
          <a:lstStyle/>
          <a:p>
            <a:r>
              <a:rPr lang="en-GB" dirty="0" err="1"/>
              <a:t>draw_chromatogram.R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885591" y="2718072"/>
            <a:ext cx="5389033" cy="678061"/>
          </a:xfrm>
        </p:spPr>
        <p:txBody>
          <a:bodyPr/>
          <a:lstStyle/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draw_chromatogram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1" name="Text Placeholder 8"/>
          <p:cNvSpPr txBox="1">
            <a:spLocks/>
          </p:cNvSpPr>
          <p:nvPr/>
        </p:nvSpPr>
        <p:spPr>
          <a:xfrm>
            <a:off x="6899655" y="3692475"/>
            <a:ext cx="5389033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merge_sanger_data.R</a:t>
            </a:r>
            <a:endParaRPr lang="en-GB" dirty="0"/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6899655" y="4332237"/>
            <a:ext cx="5389033" cy="678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merge_sanger_data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1530612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35360" y="199652"/>
            <a:ext cx="111612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tidyverse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theme_set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theme_classic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base_size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16))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function(sequence,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=5, noise=0.2, degrade=0.8) {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trace_length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&lt;- 20*(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nchar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(sequence)+2)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rep(0,trace_length)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POS=1:trace_length,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G=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start_signal,A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start_signal,T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start_signal,C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base_data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1:nchar(sequence))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base &lt;-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sequence,i,i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position &lt;- 20 * (i+1)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add_base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base_data,base,position,sd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base_data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add_noise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base_data,noise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base_data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degrade_signal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degrade)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base_data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return(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base_data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713200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functions robust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More important when your function will be run by people other than you!</a:t>
            </a:r>
          </a:p>
          <a:p>
            <a:endParaRPr lang="en-GB" dirty="0"/>
          </a:p>
          <a:p>
            <a:r>
              <a:rPr lang="en-GB" dirty="0"/>
              <a:t>Two main changes: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Make sure your function isn’t affected by the environment in the script in which it’s run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Validate the input data and provide helpful error messages if anything is wrong</a:t>
            </a:r>
          </a:p>
        </p:txBody>
      </p:sp>
    </p:spTree>
    <p:extLst>
      <p:ext uri="{BB962C8B-B14F-4D97-AF65-F5344CB8AC3E}">
        <p14:creationId xmlns:p14="http://schemas.microsoft.com/office/powerpoint/2010/main" val="34019227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functions robust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More important when your function will be run by people other than you!</a:t>
            </a:r>
          </a:p>
          <a:p>
            <a:endParaRPr lang="en-GB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Two main changes: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Make sure your function isn’t affected by the environment in the script in which it’s run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Validate the input data and provide helpful error messages if anything is wrong</a:t>
            </a:r>
          </a:p>
        </p:txBody>
      </p:sp>
      <p:sp>
        <p:nvSpPr>
          <p:cNvPr id="4" name="Rectangle 3"/>
          <p:cNvSpPr/>
          <p:nvPr/>
        </p:nvSpPr>
        <p:spPr>
          <a:xfrm>
            <a:off x="983432" y="3573016"/>
            <a:ext cx="10369152" cy="100811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393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Being a good citizen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We should ensure our function can’t be broken by the environment in which it’s run (</a:t>
            </a:r>
            <a:r>
              <a:rPr lang="en-GB" dirty="0" err="1"/>
              <a:t>ie</a:t>
            </a:r>
            <a:r>
              <a:rPr lang="en-GB" dirty="0"/>
              <a:t> what the user has already done in their R session)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should ensure that nothing our function does could break other code in the users R session</a:t>
            </a:r>
          </a:p>
        </p:txBody>
      </p:sp>
    </p:spTree>
    <p:extLst>
      <p:ext uri="{BB962C8B-B14F-4D97-AF65-F5344CB8AC3E}">
        <p14:creationId xmlns:p14="http://schemas.microsoft.com/office/powerpoint/2010/main" val="217512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Encapsulation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function should only refer to data passed in as an argument.</a:t>
            </a:r>
          </a:p>
          <a:p>
            <a:endParaRPr lang="en-GB" dirty="0"/>
          </a:p>
          <a:p>
            <a:r>
              <a:rPr lang="en-GB" dirty="0"/>
              <a:t>It shouldn’t read or modify data in the users environment</a:t>
            </a:r>
          </a:p>
          <a:p>
            <a:endParaRPr lang="en-GB" dirty="0"/>
          </a:p>
          <a:p>
            <a:r>
              <a:rPr lang="en-GB" dirty="0"/>
              <a:t>It should only send data back via the return statement and let the user decide how to use it</a:t>
            </a:r>
          </a:p>
        </p:txBody>
      </p:sp>
    </p:spTree>
    <p:extLst>
      <p:ext uri="{BB962C8B-B14F-4D97-AF65-F5344CB8AC3E}">
        <p14:creationId xmlns:p14="http://schemas.microsoft.com/office/powerpoint/2010/main" val="14479119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R finds functions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5360" y="1628800"/>
            <a:ext cx="75608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(x=1:10,y=21:30) -&gt; data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how_many_rows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function(x)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(x))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function(x)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return(5)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how_many_rows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r>
              <a:rPr lang="en-GB" sz="2000" dirty="0"/>
              <a:t>[1] 5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0" y="1594066"/>
            <a:ext cx="540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library(MASS)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Attaching package: ‘MASS’</a:t>
            </a:r>
          </a:p>
          <a:p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following object is masked from ‘</a:t>
            </a:r>
            <a:r>
              <a:rPr lang="en-GB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package:dplyr</a:t>
            </a:r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’:</a:t>
            </a:r>
          </a:p>
          <a:p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select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89703" y="4437112"/>
            <a:ext cx="61206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search()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[1] ".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GlobalEnv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     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package:MASS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[3]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package:dplyr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  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tools:rstudio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[5]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package:stats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  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package:graphics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[7]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package:grDevices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package:utils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[9]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package:datasets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package:methods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[11]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Autoloads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       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package:base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12244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Stop Relying on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GlobalEnv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5720" y="1844824"/>
            <a:ext cx="50405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(x=1:10,y=21:30) -&gt; data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how_many_rows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function(x)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(x))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function(x)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return(5)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how_many_rows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r>
              <a:rPr lang="en-GB" sz="2000" dirty="0"/>
              <a:t>[1] 5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5720" y="1844824"/>
            <a:ext cx="50405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(x=1:10,y=21:30) -&gt; data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how_many_rows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function(x)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return(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base::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(x))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function(x)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return(5)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how_many_rows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r>
              <a:rPr lang="en-GB" sz="2000" dirty="0"/>
              <a:t>[1] 10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88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Don’t modify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GlobalEnv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98336" y="2674841"/>
            <a:ext cx="30796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library(MASS)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your_package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select(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3696" y="1844824"/>
            <a:ext cx="2159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User’s Code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9BB51EC-FF7E-4416-ABB5-D5CEF6657EDF}"/>
              </a:ext>
            </a:extLst>
          </p:cNvPr>
          <p:cNvGrpSpPr/>
          <p:nvPr/>
        </p:nvGrpSpPr>
        <p:grpSpPr>
          <a:xfrm>
            <a:off x="6456040" y="1844824"/>
            <a:ext cx="3552960" cy="2307345"/>
            <a:chOff x="6456040" y="1844824"/>
            <a:chExt cx="3552960" cy="2307345"/>
          </a:xfrm>
        </p:grpSpPr>
        <p:sp>
          <p:nvSpPr>
            <p:cNvPr id="6" name="TextBox 5"/>
            <p:cNvSpPr txBox="1"/>
            <p:nvPr/>
          </p:nvSpPr>
          <p:spPr>
            <a:xfrm>
              <a:off x="6480680" y="2674841"/>
              <a:ext cx="3217547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Courier New" panose="02070309020205020404" pitchFamily="49" charset="0"/>
                  <a:cs typeface="Courier New" panose="02070309020205020404" pitchFamily="49" charset="0"/>
                </a:rPr>
                <a:t>library(</a:t>
              </a:r>
              <a:r>
                <a:rPr lang="en-GB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dplyr</a:t>
              </a:r>
              <a:r>
                <a:rPr lang="en-GB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endParaRPr lang="en-GB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GB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myfunc</a:t>
              </a:r>
              <a:r>
                <a:rPr lang="en-GB" dirty="0">
                  <a:latin typeface="Courier New" panose="02070309020205020404" pitchFamily="49" charset="0"/>
                  <a:cs typeface="Courier New" panose="02070309020205020404" pitchFamily="49" charset="0"/>
                </a:rPr>
                <a:t> &lt;- function(x){</a:t>
              </a:r>
            </a:p>
            <a:p>
              <a:r>
                <a:rPr lang="en-GB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select(x,1:5)</a:t>
              </a:r>
            </a:p>
            <a:p>
              <a:r>
                <a:rPr lang="en-GB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56040" y="1844824"/>
              <a:ext cx="355296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200" dirty="0"/>
                <a:t>Your Package’s Code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545430" y="4725144"/>
            <a:ext cx="510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You just broke their script!</a:t>
            </a:r>
          </a:p>
        </p:txBody>
      </p:sp>
    </p:spTree>
    <p:extLst>
      <p:ext uri="{BB962C8B-B14F-4D97-AF65-F5344CB8AC3E}">
        <p14:creationId xmlns:p14="http://schemas.microsoft.com/office/powerpoint/2010/main" val="317850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Things your package code shouldn’t do!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175032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Use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library</a:t>
            </a:r>
            <a:r>
              <a:rPr lang="en-GB" dirty="0"/>
              <a:t> to load other packages</a:t>
            </a:r>
          </a:p>
          <a:p>
            <a:r>
              <a:rPr lang="en-GB" dirty="0"/>
              <a:t>Rely on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GlobalEnv</a:t>
            </a:r>
            <a:r>
              <a:rPr lang="en-GB" dirty="0"/>
              <a:t> to find functions that it uses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Change or rely on the working directory</a:t>
            </a:r>
          </a:p>
          <a:p>
            <a:r>
              <a:rPr lang="en-GB" dirty="0"/>
              <a:t>Create or rely on any global variables</a:t>
            </a:r>
          </a:p>
          <a:p>
            <a:endParaRPr lang="en-GB" dirty="0"/>
          </a:p>
          <a:p>
            <a:r>
              <a:rPr lang="en-GB" dirty="0"/>
              <a:t>Change or rely on any global options</a:t>
            </a:r>
          </a:p>
          <a:p>
            <a:pPr lvl="1"/>
            <a:r>
              <a:rPr lang="en-GB" dirty="0"/>
              <a:t>Graphics parameters (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 err="1"/>
              <a:t>ggplot</a:t>
            </a:r>
            <a:r>
              <a:rPr lang="en-GB" dirty="0"/>
              <a:t> theme or par)</a:t>
            </a:r>
          </a:p>
          <a:p>
            <a:pPr lvl="1"/>
            <a:r>
              <a:rPr lang="en-GB" dirty="0"/>
              <a:t>System options (</a:t>
            </a:r>
            <a:r>
              <a:rPr lang="en-GB" dirty="0" err="1"/>
              <a:t>eg</a:t>
            </a:r>
            <a:r>
              <a:rPr lang="en-GB" dirty="0"/>
              <a:t> locale)</a:t>
            </a:r>
          </a:p>
          <a:p>
            <a:pPr lvl="1"/>
            <a:r>
              <a:rPr lang="en-GB" dirty="0"/>
              <a:t>Random number generator seed (restore it if used)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94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other packages in your R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Add the package as a dependency in your metadata</a:t>
            </a:r>
          </a:p>
          <a:p>
            <a:r>
              <a:rPr lang="en-GB" dirty="0"/>
              <a:t>Call functions with explicit package names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Core functions mostly come from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base:: </a:t>
            </a:r>
            <a:r>
              <a:rPr lang="en-GB" dirty="0"/>
              <a:t>package, but there are other default packages (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stats::</a:t>
            </a:r>
            <a:r>
              <a:rPr lang="en-GB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546" y="3068960"/>
            <a:ext cx="100589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POS=1:trace_length,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G=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start_signal,A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start_signal,T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start_signal,C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start_signal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582403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package is a function from?</a:t>
            </a:r>
          </a:p>
        </p:txBody>
      </p:sp>
      <p:sp>
        <p:nvSpPr>
          <p:cNvPr id="4" name="Rectangle 3"/>
          <p:cNvSpPr/>
          <p:nvPr/>
        </p:nvSpPr>
        <p:spPr>
          <a:xfrm>
            <a:off x="1422376" y="1417638"/>
            <a:ext cx="93472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dnorm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(x, mean = 0,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1, log = FALSE) 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.Call(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C_dnorm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x, mean,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log)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&lt;bytecode: 0x00000210017f5ae8&gt;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&lt;environment: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namespace:stats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endParaRPr lang="fr-F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fr-F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(x) </a:t>
            </a:r>
          </a:p>
          <a:p>
            <a:r>
              <a:rPr lang="fr-F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fr-F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(x)[1L]</a:t>
            </a:r>
          </a:p>
          <a:p>
            <a:r>
              <a:rPr lang="fr-F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bytecode</a:t>
            </a:r>
            <a:r>
              <a:rPr lang="fr-F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0x0000021000399240&gt;</a:t>
            </a:r>
          </a:p>
          <a:p>
            <a:r>
              <a:rPr lang="fr-F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environment</a:t>
            </a:r>
            <a:r>
              <a:rPr lang="fr-F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namespace:base</a:t>
            </a:r>
            <a:r>
              <a:rPr lang="fr-F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7EB483-D568-4839-BE2D-8E2E6B5F3516}"/>
              </a:ext>
            </a:extLst>
          </p:cNvPr>
          <p:cNvSpPr txBox="1"/>
          <p:nvPr/>
        </p:nvSpPr>
        <p:spPr>
          <a:xfrm>
            <a:off x="3633823" y="6472965"/>
            <a:ext cx="8558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* If the function says "Primitive" then it's not in a package and you don't need to change it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5490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need to tell R if your code relies on functions from other packages.  Dependencies are recorded in the DESCRIPTION file</a:t>
            </a:r>
          </a:p>
          <a:p>
            <a:endParaRPr lang="en-GB" dirty="0"/>
          </a:p>
          <a:p>
            <a:r>
              <a:rPr lang="en-GB" dirty="0"/>
              <a:t>The easiest way to add dependencies to your project is with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use_package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use_package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457200" lvl="1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use_package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readr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min_version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="2.0.0")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415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easiest way to add dependencies to your project is with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use_package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use_package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457200" lvl="1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use_package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","Suggests")</a:t>
            </a:r>
          </a:p>
          <a:p>
            <a:pPr marL="457200" lvl="1" indent="0">
              <a:buNone/>
            </a:pP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use_package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","Suggests",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min_version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="3.0.0")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376" y="5229200"/>
            <a:ext cx="6096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use_package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 to Imports field in DESCRIPTION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 Refer to functions with `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::fun()`</a:t>
            </a:r>
          </a:p>
        </p:txBody>
      </p:sp>
      <p:sp>
        <p:nvSpPr>
          <p:cNvPr id="6" name="Rectangle 5"/>
          <p:cNvSpPr/>
          <p:nvPr/>
        </p:nvSpPr>
        <p:spPr>
          <a:xfrm>
            <a:off x="7536160" y="5229200"/>
            <a:ext cx="4406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LazyData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true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Roxygen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list(markdown = TRUE)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RoxygenNote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7.1.1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Imports: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828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Unusual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If you use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%&gt;%</a:t>
            </a:r>
            <a:r>
              <a:rPr lang="en-GB" dirty="0"/>
              <a:t> pipe then you need to add that as a dependency. It’s not a function so you do need to import it into the environment with</a:t>
            </a:r>
          </a:p>
          <a:p>
            <a:pPr marL="457200" lvl="1" indent="0">
              <a:buNone/>
            </a:pP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use_pipe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5094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C6E1C-324D-4196-9B68-D9382B392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624"/>
            <a:ext cx="10972800" cy="1143000"/>
          </a:xfrm>
        </p:spPr>
        <p:txBody>
          <a:bodyPr/>
          <a:lstStyle/>
          <a:p>
            <a:r>
              <a:rPr lang="en-GB" dirty="0"/>
              <a:t>Example Modification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335D8D-7B58-48E3-B6ED-FB52A7BB6ADA}"/>
              </a:ext>
            </a:extLst>
          </p:cNvPr>
          <p:cNvSpPr/>
          <p:nvPr/>
        </p:nvSpPr>
        <p:spPr>
          <a:xfrm>
            <a:off x="3454892" y="1167135"/>
            <a:ext cx="5282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latin typeface="Consolas" panose="020B0609020204030204" pitchFamily="49" charset="0"/>
              </a:rPr>
              <a:t>assert_that</a:t>
            </a:r>
            <a:r>
              <a:rPr lang="en-GB" sz="2400" dirty="0">
                <a:latin typeface="Consolas" panose="020B0609020204030204" pitchFamily="49" charset="0"/>
              </a:rPr>
              <a:t>(</a:t>
            </a:r>
            <a:r>
              <a:rPr lang="en-GB" sz="2400" dirty="0" err="1">
                <a:latin typeface="Consolas" panose="020B0609020204030204" pitchFamily="49" charset="0"/>
              </a:rPr>
              <a:t>is.character</a:t>
            </a:r>
            <a:r>
              <a:rPr lang="en-GB" sz="2400" dirty="0">
                <a:latin typeface="Consolas" panose="020B0609020204030204" pitchFamily="49" charset="0"/>
              </a:rPr>
              <a:t>(</a:t>
            </a:r>
            <a:r>
              <a:rPr lang="en-GB" sz="2400" dirty="0" err="1">
                <a:latin typeface="Consolas" panose="020B0609020204030204" pitchFamily="49" charset="0"/>
              </a:rPr>
              <a:t>seq</a:t>
            </a:r>
            <a:r>
              <a:rPr lang="en-GB" sz="2400" dirty="0">
                <a:latin typeface="Consolas" panose="020B0609020204030204" pitchFamily="49" charset="0"/>
              </a:rPr>
              <a:t>))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47E180-9FF0-4636-BD48-2094FCECF518}"/>
              </a:ext>
            </a:extLst>
          </p:cNvPr>
          <p:cNvSpPr txBox="1"/>
          <p:nvPr/>
        </p:nvSpPr>
        <p:spPr>
          <a:xfrm>
            <a:off x="2187461" y="1687484"/>
            <a:ext cx="781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Two functions, </a:t>
            </a:r>
            <a:r>
              <a:rPr lang="en-GB" b="1" dirty="0" err="1">
                <a:latin typeface="Consolas" panose="020B0609020204030204" pitchFamily="49" charset="0"/>
              </a:rPr>
              <a:t>assert_that</a:t>
            </a:r>
            <a:r>
              <a:rPr lang="en-GB" b="1" dirty="0">
                <a:latin typeface="Consolas" panose="020B0609020204030204" pitchFamily="49" charset="0"/>
              </a:rPr>
              <a:t> </a:t>
            </a:r>
            <a:r>
              <a:rPr lang="en-GB" dirty="0"/>
              <a:t>and </a:t>
            </a:r>
            <a:r>
              <a:rPr lang="en-GB" b="1" dirty="0" err="1">
                <a:latin typeface="Consolas" panose="020B0609020204030204" pitchFamily="49" charset="0"/>
              </a:rPr>
              <a:t>is.character</a:t>
            </a:r>
            <a:r>
              <a:rPr lang="en-GB" dirty="0"/>
              <a:t>.  Find where they come from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F60B0A-07BB-4959-83CF-B1A50D1838D1}"/>
              </a:ext>
            </a:extLst>
          </p:cNvPr>
          <p:cNvSpPr/>
          <p:nvPr/>
        </p:nvSpPr>
        <p:spPr>
          <a:xfrm>
            <a:off x="411662" y="2556676"/>
            <a:ext cx="717761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&gt; </a:t>
            </a:r>
            <a:r>
              <a:rPr lang="en-GB" dirty="0" err="1">
                <a:latin typeface="Consolas" panose="020B0609020204030204" pitchFamily="49" charset="0"/>
              </a:rPr>
              <a:t>assert_that</a:t>
            </a:r>
            <a:endParaRPr lang="en-GB" dirty="0">
              <a:latin typeface="Consolas" panose="020B0609020204030204" pitchFamily="49" charset="0"/>
            </a:endParaRPr>
          </a:p>
          <a:p>
            <a:r>
              <a:rPr lang="en-GB" sz="1200" dirty="0">
                <a:latin typeface="Consolas" panose="020B0609020204030204" pitchFamily="49" charset="0"/>
              </a:rPr>
              <a:t>function (..., env = </a:t>
            </a:r>
            <a:r>
              <a:rPr lang="en-GB" sz="1200" dirty="0" err="1">
                <a:latin typeface="Consolas" panose="020B0609020204030204" pitchFamily="49" charset="0"/>
              </a:rPr>
              <a:t>parent.frame</a:t>
            </a:r>
            <a:r>
              <a:rPr lang="en-GB" sz="1200" dirty="0">
                <a:latin typeface="Consolas" panose="020B0609020204030204" pitchFamily="49" charset="0"/>
              </a:rPr>
              <a:t>(), </a:t>
            </a:r>
            <a:r>
              <a:rPr lang="en-GB" sz="1200" dirty="0" err="1">
                <a:latin typeface="Consolas" panose="020B0609020204030204" pitchFamily="49" charset="0"/>
              </a:rPr>
              <a:t>msg</a:t>
            </a:r>
            <a:r>
              <a:rPr lang="en-GB" sz="1200" dirty="0">
                <a:latin typeface="Consolas" panose="020B0609020204030204" pitchFamily="49" charset="0"/>
              </a:rPr>
              <a:t> = NULL)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{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   res &lt;- </a:t>
            </a:r>
            <a:r>
              <a:rPr lang="en-GB" sz="1200" dirty="0" err="1">
                <a:latin typeface="Consolas" panose="020B0609020204030204" pitchFamily="49" charset="0"/>
              </a:rPr>
              <a:t>see_if</a:t>
            </a:r>
            <a:r>
              <a:rPr lang="en-GB" sz="1200" dirty="0">
                <a:latin typeface="Consolas" panose="020B0609020204030204" pitchFamily="49" charset="0"/>
              </a:rPr>
              <a:t>(..., env = env, </a:t>
            </a:r>
            <a:r>
              <a:rPr lang="en-GB" sz="1200" dirty="0" err="1">
                <a:latin typeface="Consolas" panose="020B0609020204030204" pitchFamily="49" charset="0"/>
              </a:rPr>
              <a:t>msg</a:t>
            </a:r>
            <a:r>
              <a:rPr lang="en-GB" sz="1200" dirty="0">
                <a:latin typeface="Consolas" panose="020B0609020204030204" pitchFamily="49" charset="0"/>
              </a:rPr>
              <a:t> = </a:t>
            </a:r>
            <a:r>
              <a:rPr lang="en-GB" sz="1200" dirty="0" err="1">
                <a:latin typeface="Consolas" panose="020B0609020204030204" pitchFamily="49" charset="0"/>
              </a:rPr>
              <a:t>msg</a:t>
            </a:r>
            <a:r>
              <a:rPr lang="en-GB" sz="1200" dirty="0">
                <a:latin typeface="Consolas" panose="020B0609020204030204" pitchFamily="49" charset="0"/>
              </a:rPr>
              <a:t>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   if (res)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       return(TRUE)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   stop(</a:t>
            </a:r>
            <a:r>
              <a:rPr lang="en-GB" sz="1200" dirty="0" err="1">
                <a:latin typeface="Consolas" panose="020B0609020204030204" pitchFamily="49" charset="0"/>
              </a:rPr>
              <a:t>assertError</a:t>
            </a:r>
            <a:r>
              <a:rPr lang="en-GB" sz="1200" dirty="0">
                <a:latin typeface="Consolas" panose="020B0609020204030204" pitchFamily="49" charset="0"/>
              </a:rPr>
              <a:t>(</a:t>
            </a:r>
            <a:r>
              <a:rPr lang="en-GB" sz="1200" dirty="0" err="1">
                <a:latin typeface="Consolas" panose="020B0609020204030204" pitchFamily="49" charset="0"/>
              </a:rPr>
              <a:t>attr</a:t>
            </a:r>
            <a:r>
              <a:rPr lang="en-GB" sz="1200" dirty="0">
                <a:latin typeface="Consolas" panose="020B0609020204030204" pitchFamily="49" charset="0"/>
              </a:rPr>
              <a:t>(res, "</a:t>
            </a:r>
            <a:r>
              <a:rPr lang="en-GB" sz="1200" dirty="0" err="1">
                <a:latin typeface="Consolas" panose="020B0609020204030204" pitchFamily="49" charset="0"/>
              </a:rPr>
              <a:t>msg</a:t>
            </a:r>
            <a:r>
              <a:rPr lang="en-GB" sz="1200" dirty="0">
                <a:latin typeface="Consolas" panose="020B0609020204030204" pitchFamily="49" charset="0"/>
              </a:rPr>
              <a:t>")))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}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&lt;bytecode: 0x0000017e3c20d728&gt;</a:t>
            </a:r>
          </a:p>
          <a:p>
            <a:r>
              <a:rPr lang="en-GB" dirty="0">
                <a:latin typeface="Consolas" panose="020B0609020204030204" pitchFamily="49" charset="0"/>
              </a:rPr>
              <a:t>&lt;environment: </a:t>
            </a:r>
            <a:r>
              <a:rPr lang="en-GB" b="1" dirty="0" err="1">
                <a:latin typeface="Consolas" panose="020B0609020204030204" pitchFamily="49" charset="0"/>
              </a:rPr>
              <a:t>namespace:assertthat</a:t>
            </a:r>
            <a:r>
              <a:rPr lang="en-GB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158909-9763-4AFA-BA05-976C7508BD63}"/>
              </a:ext>
            </a:extLst>
          </p:cNvPr>
          <p:cNvSpPr/>
          <p:nvPr/>
        </p:nvSpPr>
        <p:spPr>
          <a:xfrm>
            <a:off x="5884270" y="255667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Consolas" panose="020B0609020204030204" pitchFamily="49" charset="0"/>
              </a:rPr>
              <a:t>&gt; </a:t>
            </a:r>
            <a:r>
              <a:rPr lang="en-GB" dirty="0" err="1">
                <a:latin typeface="Consolas" panose="020B0609020204030204" pitchFamily="49" charset="0"/>
              </a:rPr>
              <a:t>is.character</a:t>
            </a:r>
            <a:endParaRPr lang="en-GB" dirty="0">
              <a:latin typeface="Consolas" panose="020B0609020204030204" pitchFamily="49" charset="0"/>
            </a:endParaRPr>
          </a:p>
          <a:p>
            <a:r>
              <a:rPr lang="en-GB" dirty="0">
                <a:latin typeface="Consolas" panose="020B0609020204030204" pitchFamily="49" charset="0"/>
              </a:rPr>
              <a:t>function (x)  </a:t>
            </a:r>
            <a:r>
              <a:rPr lang="en-GB" b="1" dirty="0">
                <a:latin typeface="Consolas" panose="020B0609020204030204" pitchFamily="49" charset="0"/>
              </a:rPr>
              <a:t>.Primitive</a:t>
            </a:r>
            <a:r>
              <a:rPr lang="en-GB" dirty="0">
                <a:latin typeface="Consolas" panose="020B0609020204030204" pitchFamily="49" charset="0"/>
              </a:rPr>
              <a:t>("</a:t>
            </a:r>
            <a:r>
              <a:rPr lang="en-GB" dirty="0" err="1">
                <a:latin typeface="Consolas" panose="020B0609020204030204" pitchFamily="49" charset="0"/>
              </a:rPr>
              <a:t>is.character</a:t>
            </a:r>
            <a:r>
              <a:rPr lang="en-GB" dirty="0">
                <a:latin typeface="Consolas" panose="020B0609020204030204" pitchFamily="49" charset="0"/>
              </a:rPr>
              <a:t>")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EEAA3B-FF14-4AAE-AD1E-E6CD7257F843}"/>
              </a:ext>
            </a:extLst>
          </p:cNvPr>
          <p:cNvSpPr txBox="1"/>
          <p:nvPr/>
        </p:nvSpPr>
        <p:spPr>
          <a:xfrm>
            <a:off x="407368" y="4789813"/>
            <a:ext cx="4605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Need to modify this code to add package 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97845D-3145-479C-B67B-300546E8A53B}"/>
              </a:ext>
            </a:extLst>
          </p:cNvPr>
          <p:cNvSpPr txBox="1"/>
          <p:nvPr/>
        </p:nvSpPr>
        <p:spPr>
          <a:xfrm>
            <a:off x="5884270" y="3355379"/>
            <a:ext cx="194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No action required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1974D7-07C4-4A24-803F-64B8B1F04C7C}"/>
              </a:ext>
            </a:extLst>
          </p:cNvPr>
          <p:cNvSpPr/>
          <p:nvPr/>
        </p:nvSpPr>
        <p:spPr>
          <a:xfrm>
            <a:off x="400209" y="5490810"/>
            <a:ext cx="6109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err="1">
                <a:latin typeface="Consolas" panose="020B0609020204030204" pitchFamily="49" charset="0"/>
              </a:rPr>
              <a:t>assertthat</a:t>
            </a:r>
            <a:r>
              <a:rPr lang="en-GB" sz="2000" b="1" dirty="0">
                <a:latin typeface="Consolas" panose="020B0609020204030204" pitchFamily="49" charset="0"/>
              </a:rPr>
              <a:t>::</a:t>
            </a:r>
            <a:r>
              <a:rPr lang="en-GB" sz="2000" dirty="0" err="1">
                <a:latin typeface="Consolas" panose="020B0609020204030204" pitchFamily="49" charset="0"/>
              </a:rPr>
              <a:t>assert_that</a:t>
            </a:r>
            <a:r>
              <a:rPr lang="en-GB" sz="2000" dirty="0">
                <a:latin typeface="Consolas" panose="020B0609020204030204" pitchFamily="49" charset="0"/>
              </a:rPr>
              <a:t>(</a:t>
            </a:r>
            <a:r>
              <a:rPr lang="en-GB" sz="2000" dirty="0" err="1">
                <a:latin typeface="Consolas" panose="020B0609020204030204" pitchFamily="49" charset="0"/>
              </a:rPr>
              <a:t>is.character</a:t>
            </a:r>
            <a:r>
              <a:rPr lang="en-GB" sz="2000" dirty="0">
                <a:latin typeface="Consolas" panose="020B0609020204030204" pitchFamily="49" charset="0"/>
              </a:rPr>
              <a:t>(</a:t>
            </a:r>
            <a:r>
              <a:rPr lang="en-GB" sz="2000" dirty="0" err="1">
                <a:latin typeface="Consolas" panose="020B0609020204030204" pitchFamily="49" charset="0"/>
              </a:rPr>
              <a:t>seq</a:t>
            </a:r>
            <a:r>
              <a:rPr lang="en-GB" sz="2000" dirty="0">
                <a:latin typeface="Consolas" panose="020B0609020204030204" pitchFamily="49" charset="0"/>
              </a:rPr>
              <a:t>))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8CBBA-4B4D-4ABF-950E-062D5860A339}"/>
              </a:ext>
            </a:extLst>
          </p:cNvPr>
          <p:cNvSpPr/>
          <p:nvPr/>
        </p:nvSpPr>
        <p:spPr>
          <a:xfrm>
            <a:off x="407368" y="5946151"/>
            <a:ext cx="37112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nsolas" panose="020B0609020204030204" pitchFamily="49" charset="0"/>
              </a:rPr>
              <a:t>use_package</a:t>
            </a:r>
            <a:r>
              <a:rPr lang="en-GB" sz="2000" dirty="0">
                <a:latin typeface="Consolas" panose="020B0609020204030204" pitchFamily="49" charset="0"/>
              </a:rPr>
              <a:t>("</a:t>
            </a:r>
            <a:r>
              <a:rPr lang="en-GB" sz="2000" dirty="0" err="1">
                <a:latin typeface="Consolas" panose="020B0609020204030204" pitchFamily="49" charset="0"/>
              </a:rPr>
              <a:t>assertthat</a:t>
            </a:r>
            <a:r>
              <a:rPr lang="en-GB" sz="2000" dirty="0">
                <a:latin typeface="Consolas" panose="020B0609020204030204" pitchFamily="49" charset="0"/>
              </a:rPr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428481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wrong way to do it…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6556" y="1772816"/>
            <a:ext cx="9878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read_delim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("Child_Variants.csv") -&gt; variants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variants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%&gt;%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distinct(GENE) %&gt;%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-&gt;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gene_count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(paste0("There are ",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gene_count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," genes"))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"There are 10321 genes"</a:t>
            </a:r>
          </a:p>
        </p:txBody>
      </p:sp>
    </p:spTree>
    <p:extLst>
      <p:ext uri="{BB962C8B-B14F-4D97-AF65-F5344CB8AC3E}">
        <p14:creationId xmlns:p14="http://schemas.microsoft.com/office/powerpoint/2010/main" val="14693349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Trying out new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can simulate updating and loading a modified package using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load_all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>
                <a:cs typeface="Courier New" panose="02070309020205020404" pitchFamily="49" charset="0"/>
              </a:rPr>
              <a:t>function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r>
              <a:rPr lang="en-GB" dirty="0">
                <a:cs typeface="Courier New" panose="02070309020205020404" pitchFamily="49" charset="0"/>
              </a:rPr>
              <a:t>Functions from the package will be imported into your environment similar to if you’d used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library()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0" y="4797152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load_all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Loading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packageVersion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[1] ‘0.0.0.9000’</a:t>
            </a:r>
          </a:p>
        </p:txBody>
      </p:sp>
    </p:spTree>
    <p:extLst>
      <p:ext uri="{BB962C8B-B14F-4D97-AF65-F5344CB8AC3E}">
        <p14:creationId xmlns:p14="http://schemas.microsoft.com/office/powerpoint/2010/main" val="28641616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thorough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do a more complete check of the structure, code and metadata in your package you can do a full build using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check()</a:t>
            </a:r>
            <a:r>
              <a:rPr lang="en-GB" dirty="0"/>
              <a:t> function.</a:t>
            </a:r>
          </a:p>
          <a:p>
            <a:endParaRPr lang="en-GB" dirty="0"/>
          </a:p>
          <a:p>
            <a:r>
              <a:rPr lang="en-GB" dirty="0"/>
              <a:t>This is a more complete (and slower) option than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load_all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 it does much more than just re-import your functions.</a:t>
            </a:r>
          </a:p>
        </p:txBody>
      </p:sp>
    </p:spTree>
    <p:extLst>
      <p:ext uri="{BB962C8B-B14F-4D97-AF65-F5344CB8AC3E}">
        <p14:creationId xmlns:p14="http://schemas.microsoft.com/office/powerpoint/2010/main" val="15696062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0680" y="260648"/>
            <a:ext cx="118813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-- R CMD check results -----------------------------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0.0.0.9000 ----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Duration: 23s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checking DESCRIPTION meta-information ... WARNING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Non-standard license specification: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`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use_mit_license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()`, `use_gpl3_license()` or friends to pick a license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Standardizable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FALSE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checking top-level files ... NOTE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File LICENSE is not mentioned in the DESCRIPTION file.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checking R code for possible problems ... NOTE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add_base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no visible global function definition for ':='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add_base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no visible global function definition for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add_base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no visible global function definition for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dnorm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Undefined global functions or variables: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:=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dnorm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Consider adding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importFrom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("stats",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dnorm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to your NAMESPACE file.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0 errors √ | 1 warning x | 2 notes x</a:t>
            </a:r>
          </a:p>
        </p:txBody>
      </p:sp>
    </p:spTree>
    <p:extLst>
      <p:ext uri="{BB962C8B-B14F-4D97-AF65-F5344CB8AC3E}">
        <p14:creationId xmlns:p14="http://schemas.microsoft.com/office/powerpoint/2010/main" val="37191147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84" y="278092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Exercise 3: Importing and Modifying your Functions</a:t>
            </a:r>
          </a:p>
        </p:txBody>
      </p:sp>
    </p:spTree>
    <p:extLst>
      <p:ext uri="{BB962C8B-B14F-4D97-AF65-F5344CB8AC3E}">
        <p14:creationId xmlns:p14="http://schemas.microsoft.com/office/powerpoint/2010/main" val="5509285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2492896"/>
            <a:ext cx="10972800" cy="1143000"/>
          </a:xfrm>
        </p:spPr>
        <p:txBody>
          <a:bodyPr/>
          <a:lstStyle/>
          <a:p>
            <a:r>
              <a:rPr lang="en-GB" dirty="0"/>
              <a:t>Metadata and Documentation</a:t>
            </a:r>
          </a:p>
        </p:txBody>
      </p:sp>
    </p:spTree>
    <p:extLst>
      <p:ext uri="{BB962C8B-B14F-4D97-AF65-F5344CB8AC3E}">
        <p14:creationId xmlns:p14="http://schemas.microsoft.com/office/powerpoint/2010/main" val="22619591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Package 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Package versions are generally split into numeric sections, separated by dots </a:t>
            </a:r>
            <a:r>
              <a:rPr lang="en-GB" dirty="0" err="1"/>
              <a:t>eg</a:t>
            </a:r>
            <a:r>
              <a:rPr lang="en-GB" dirty="0"/>
              <a:t>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2.10.5</a:t>
            </a:r>
            <a:r>
              <a:rPr lang="en-GB" dirty="0"/>
              <a:t>)</a:t>
            </a:r>
          </a:p>
          <a:p>
            <a:endParaRPr lang="en-GB" dirty="0"/>
          </a:p>
          <a:p>
            <a:pPr lvl="1"/>
            <a:r>
              <a:rPr lang="en-GB" dirty="0"/>
              <a:t>Major version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Minor version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Patch version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Sometimes the version will be followed by a dev version – always above 9000 for development (never releases) </a:t>
            </a:r>
            <a:r>
              <a:rPr lang="en-GB" dirty="0" err="1"/>
              <a:t>eg</a:t>
            </a:r>
            <a:r>
              <a:rPr lang="en-GB" dirty="0"/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2.10.5.9000</a:t>
            </a:r>
          </a:p>
        </p:txBody>
      </p:sp>
    </p:spTree>
    <p:extLst>
      <p:ext uri="{BB962C8B-B14F-4D97-AF65-F5344CB8AC3E}">
        <p14:creationId xmlns:p14="http://schemas.microsoft.com/office/powerpoint/2010/main" val="29400877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Package 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Major</a:t>
            </a:r>
          </a:p>
          <a:p>
            <a:pPr lvl="1"/>
            <a:r>
              <a:rPr lang="en-GB" dirty="0"/>
              <a:t>Starts at 0 and moves to 1 when all basic functionality is complete.</a:t>
            </a:r>
          </a:p>
          <a:p>
            <a:pPr lvl="1"/>
            <a:r>
              <a:rPr lang="en-GB" dirty="0"/>
              <a:t>Increments when adding significant new functionality, or breaking backwards compatibility</a:t>
            </a:r>
          </a:p>
          <a:p>
            <a:endParaRPr lang="en-GB" dirty="0"/>
          </a:p>
          <a:p>
            <a:r>
              <a:rPr lang="en-GB" dirty="0"/>
              <a:t>Minor</a:t>
            </a:r>
          </a:p>
          <a:p>
            <a:pPr lvl="1"/>
            <a:r>
              <a:rPr lang="en-GB" dirty="0"/>
              <a:t>Starts at 0 and increases within the same major version any time any functionality is added or changed</a:t>
            </a:r>
          </a:p>
          <a:p>
            <a:pPr lvl="1"/>
            <a:endParaRPr lang="en-GB" dirty="0"/>
          </a:p>
          <a:p>
            <a:r>
              <a:rPr lang="en-GB" dirty="0"/>
              <a:t>Patch</a:t>
            </a:r>
          </a:p>
          <a:p>
            <a:pPr lvl="1"/>
            <a:r>
              <a:rPr lang="en-GB" dirty="0"/>
              <a:t>Starts at 0 and increases every time a bug is fixed within the same minor version</a:t>
            </a:r>
          </a:p>
        </p:txBody>
      </p:sp>
    </p:spTree>
    <p:extLst>
      <p:ext uri="{BB962C8B-B14F-4D97-AF65-F5344CB8AC3E}">
        <p14:creationId xmlns:p14="http://schemas.microsoft.com/office/powerpoint/2010/main" val="182642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Package Version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1.0.0</a:t>
            </a:r>
            <a:r>
              <a:rPr lang="en-GB" dirty="0"/>
              <a:t> to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1.0.1</a:t>
            </a:r>
            <a:r>
              <a:rPr lang="en-GB" dirty="0"/>
              <a:t> – Bug fix in a function or documentation update</a:t>
            </a:r>
          </a:p>
          <a:p>
            <a:endParaRPr lang="en-GB" dirty="0"/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1.0.0</a:t>
            </a:r>
            <a:r>
              <a:rPr lang="en-GB" dirty="0"/>
              <a:t> to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1.1.0</a:t>
            </a:r>
            <a:r>
              <a:rPr lang="en-GB" dirty="0"/>
              <a:t> – Added a new function or improved the functionality of an existing function</a:t>
            </a:r>
          </a:p>
          <a:p>
            <a:endParaRPr lang="en-GB" dirty="0"/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1.0.0</a:t>
            </a:r>
            <a:r>
              <a:rPr lang="en-GB" dirty="0"/>
              <a:t> to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2.0.0</a:t>
            </a:r>
            <a:r>
              <a:rPr lang="en-GB" dirty="0"/>
              <a:t> – Made a major change in the way that something works – possibly breaking existing code</a:t>
            </a:r>
          </a:p>
        </p:txBody>
      </p:sp>
    </p:spTree>
    <p:extLst>
      <p:ext uri="{BB962C8B-B14F-4D97-AF65-F5344CB8AC3E}">
        <p14:creationId xmlns:p14="http://schemas.microsoft.com/office/powerpoint/2010/main" val="362434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Choosing a License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DESCRIPTION</a:t>
            </a:r>
            <a:r>
              <a:rPr lang="en-GB" dirty="0"/>
              <a:t> file specifies the license under which your code is to be made available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You need to use a standard license if you want to submit to CRAN</a:t>
            </a:r>
          </a:p>
          <a:p>
            <a:endParaRPr lang="en-GB" dirty="0"/>
          </a:p>
          <a:p>
            <a:r>
              <a:rPr lang="en-GB" dirty="0"/>
              <a:t>Private code stored on </a:t>
            </a:r>
            <a:r>
              <a:rPr lang="en-GB" dirty="0" err="1"/>
              <a:t>github</a:t>
            </a:r>
            <a:r>
              <a:rPr lang="en-GB" dirty="0"/>
              <a:t> can use any license (including none)</a:t>
            </a:r>
          </a:p>
        </p:txBody>
      </p:sp>
    </p:spTree>
    <p:extLst>
      <p:ext uri="{BB962C8B-B14F-4D97-AF65-F5344CB8AC3E}">
        <p14:creationId xmlns:p14="http://schemas.microsoft.com/office/powerpoint/2010/main" val="42667208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 CRAN licenses (for code)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6238"/>
            <a:ext cx="10972800" cy="5257799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MIT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use_mit_license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Very simple and permissive</a:t>
            </a:r>
          </a:p>
          <a:p>
            <a:pPr lvl="1"/>
            <a:r>
              <a:rPr lang="en-GB" dirty="0"/>
              <a:t>Anyone can use the code in any way they like with no conditions</a:t>
            </a:r>
          </a:p>
          <a:p>
            <a:pPr lvl="1"/>
            <a:r>
              <a:rPr lang="en-GB" dirty="0"/>
              <a:t>Standard disclaimer to protect you from litigation</a:t>
            </a:r>
          </a:p>
          <a:p>
            <a:pPr lvl="1"/>
            <a:endParaRPr lang="en-GB" dirty="0"/>
          </a:p>
          <a:p>
            <a:r>
              <a:rPr lang="en-GB" dirty="0"/>
              <a:t>Apache2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use_apl2_license()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Very similar to MIT, very permissive</a:t>
            </a:r>
          </a:p>
          <a:p>
            <a:pPr lvl="1"/>
            <a:r>
              <a:rPr lang="en-GB" dirty="0"/>
              <a:t>Provides some protection against the use of software patents</a:t>
            </a:r>
          </a:p>
          <a:p>
            <a:pPr lvl="1"/>
            <a:endParaRPr lang="en-GB" dirty="0"/>
          </a:p>
          <a:p>
            <a:r>
              <a:rPr lang="en-GB" dirty="0"/>
              <a:t>GNU Public License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use_gpl3_license()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Permissive in that people can *use* the code without restriction</a:t>
            </a:r>
          </a:p>
          <a:p>
            <a:pPr lvl="1"/>
            <a:r>
              <a:rPr lang="en-GB" dirty="0"/>
              <a:t>Restrictive in that </a:t>
            </a:r>
            <a:r>
              <a:rPr lang="en-GB" b="1" dirty="0"/>
              <a:t>if others modify and distribute </a:t>
            </a:r>
            <a:r>
              <a:rPr lang="en-GB" dirty="0"/>
              <a:t>the code they must share their changes under the same license</a:t>
            </a:r>
          </a:p>
        </p:txBody>
      </p:sp>
    </p:spTree>
    <p:extLst>
      <p:ext uri="{BB962C8B-B14F-4D97-AF65-F5344CB8AC3E}">
        <p14:creationId xmlns:p14="http://schemas.microsoft.com/office/powerpoint/2010/main" val="140199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right way to do it…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6556" y="1772816"/>
            <a:ext cx="98788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read_delim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("Child_Variants.csv") -&gt; variants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%&gt;%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distinct(GENE) %&gt;%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-&gt;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gene_count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gene_count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print(paste0("There are ",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(variants)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," genes"))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"There are 10321 genes"</a:t>
            </a:r>
          </a:p>
        </p:txBody>
      </p:sp>
    </p:spTree>
    <p:extLst>
      <p:ext uri="{BB962C8B-B14F-4D97-AF65-F5344CB8AC3E}">
        <p14:creationId xmlns:p14="http://schemas.microsoft.com/office/powerpoint/2010/main" val="20623399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Applying a license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7408" y="5157192"/>
            <a:ext cx="10972800" cy="1257004"/>
          </a:xfrm>
        </p:spPr>
        <p:txBody>
          <a:bodyPr>
            <a:normAutofit/>
          </a:bodyPr>
          <a:lstStyle/>
          <a:p>
            <a:r>
              <a:rPr lang="en-GB" sz="2800" dirty="0"/>
              <a:t>You need to set the name of the code’s copyright holder (who wrote it)</a:t>
            </a:r>
          </a:p>
          <a:p>
            <a:r>
              <a:rPr lang="en-GB" sz="2800" dirty="0"/>
              <a:t>Multiple people can be added by separating names with semi-colons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1415480" y="1556792"/>
            <a:ext cx="9361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use_gpl3_license(name="Simon Andrews")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√ Setting License field in DESCRIPTION to 'GPL-3'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√ Writing 'LICENSE.md'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'^LICENSE\\.md$' to '.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Rbuildignore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5800" y="3910989"/>
            <a:ext cx="2765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License: GPL-3</a:t>
            </a: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0908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Function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roxygen2</a:t>
            </a:r>
            <a:r>
              <a:rPr lang="en-GB" dirty="0"/>
              <a:t> package to add and edit documentation</a:t>
            </a:r>
          </a:p>
          <a:p>
            <a:r>
              <a:rPr lang="en-GB" dirty="0"/>
              <a:t>Adds both text documentation and additional metadata</a:t>
            </a:r>
          </a:p>
          <a:p>
            <a:endParaRPr lang="en-GB" dirty="0"/>
          </a:p>
          <a:p>
            <a:r>
              <a:rPr lang="en-GB" dirty="0"/>
              <a:t>Documentation is added to the source files as comments above each function</a:t>
            </a:r>
          </a:p>
          <a:p>
            <a:endParaRPr lang="en-GB" dirty="0"/>
          </a:p>
          <a:p>
            <a:r>
              <a:rPr lang="en-GB" dirty="0" err="1"/>
              <a:t>Rstudio</a:t>
            </a:r>
            <a:r>
              <a:rPr lang="en-GB" dirty="0"/>
              <a:t> can generate a template for each function</a:t>
            </a:r>
          </a:p>
        </p:txBody>
      </p:sp>
    </p:spTree>
    <p:extLst>
      <p:ext uri="{BB962C8B-B14F-4D97-AF65-F5344CB8AC3E}">
        <p14:creationId xmlns:p14="http://schemas.microsoft.com/office/powerpoint/2010/main" val="15591052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Function Documentation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32304" y="1340768"/>
            <a:ext cx="3495675" cy="3848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7368" y="2435677"/>
            <a:ext cx="108732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Title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sequence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noise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degrade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@return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@export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@examples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function(sequence,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=5, noise=0.2, degrade=0.8) {</a:t>
            </a:r>
          </a:p>
        </p:txBody>
      </p:sp>
    </p:spTree>
    <p:extLst>
      <p:ext uri="{BB962C8B-B14F-4D97-AF65-F5344CB8AC3E}">
        <p14:creationId xmlns:p14="http://schemas.microsoft.com/office/powerpoint/2010/main" val="280318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Function Documentation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132856"/>
            <a:ext cx="108732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#' Simulate sanger chromatogram density data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sequence A string of nucleotides to use (GATC)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The standard deviation of the peak width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noise What proportion of the signal to make from random noise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degrade What proportion of the signal should be lost by the end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@return A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tibble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with positions (20 per base) and G/A/T/C signal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@export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@examples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("GAATTC")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function(sequence,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=5, noise=0.2, degrade=0.8) {</a:t>
            </a:r>
          </a:p>
        </p:txBody>
      </p:sp>
    </p:spTree>
    <p:extLst>
      <p:ext uri="{BB962C8B-B14F-4D97-AF65-F5344CB8AC3E}">
        <p14:creationId xmlns:p14="http://schemas.microsoft.com/office/powerpoint/2010/main" val="19134202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data in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247040" cy="4525963"/>
          </a:xfrm>
        </p:spPr>
        <p:txBody>
          <a:bodyPr/>
          <a:lstStyle/>
          <a:p>
            <a:r>
              <a:rPr lang="en-GB" dirty="0"/>
              <a:t>You can add data files to your package</a:t>
            </a:r>
          </a:p>
          <a:p>
            <a:pPr lvl="1"/>
            <a:r>
              <a:rPr lang="en-GB" dirty="0"/>
              <a:t>Data designed to be accessed directly</a:t>
            </a:r>
          </a:p>
          <a:p>
            <a:pPr lvl="1"/>
            <a:r>
              <a:rPr lang="en-GB" dirty="0"/>
              <a:t>Example data to show how to parse for example</a:t>
            </a:r>
          </a:p>
          <a:p>
            <a:endParaRPr lang="en-GB" dirty="0"/>
          </a:p>
          <a:p>
            <a:r>
              <a:rPr lang="en-GB" dirty="0"/>
              <a:t>R Example data should go in a folder called ‘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GB" dirty="0"/>
              <a:t>’</a:t>
            </a:r>
          </a:p>
          <a:p>
            <a:pPr lvl="1"/>
            <a:r>
              <a:rPr lang="en-GB" dirty="0"/>
              <a:t>Can access using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system.file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good.fq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package = 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/>
              <a:t>Data should be put into a folder called ‘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GB" dirty="0"/>
              <a:t>’ in </a:t>
            </a:r>
            <a:r>
              <a:rPr lang="en-GB" dirty="0" err="1"/>
              <a:t>Rda</a:t>
            </a:r>
            <a:r>
              <a:rPr lang="en-GB" dirty="0"/>
              <a:t> format</a:t>
            </a:r>
          </a:p>
        </p:txBody>
      </p:sp>
    </p:spTree>
    <p:extLst>
      <p:ext uri="{BB962C8B-B14F-4D97-AF65-F5344CB8AC3E}">
        <p14:creationId xmlns:p14="http://schemas.microsoft.com/office/powerpoint/2010/main" val="351850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Checking Function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5846440" cy="4525963"/>
          </a:xfrm>
        </p:spPr>
        <p:txBody>
          <a:bodyPr/>
          <a:lstStyle/>
          <a:p>
            <a:r>
              <a:rPr lang="en-GB" dirty="0"/>
              <a:t>Update documentation using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document()</a:t>
            </a:r>
            <a:r>
              <a:rPr lang="en-GB" dirty="0"/>
              <a:t> function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Read the compiled version using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function_name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4" y="1705769"/>
            <a:ext cx="5076825" cy="43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91362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Documenting the package as a whole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It can be useful to add package level documentation rather than just documenting functions</a:t>
            </a:r>
          </a:p>
          <a:p>
            <a:endParaRPr lang="en-GB" dirty="0"/>
          </a:p>
          <a:p>
            <a:r>
              <a:rPr lang="en-GB" dirty="0"/>
              <a:t>Still use roxygen2 to do this, but you have to document NULL which then flags this as package level documentation</a:t>
            </a:r>
          </a:p>
          <a:p>
            <a:endParaRPr lang="en-GB" dirty="0"/>
          </a:p>
          <a:p>
            <a:r>
              <a:rPr lang="en-GB" dirty="0"/>
              <a:t>Can read with </a:t>
            </a:r>
            <a:r>
              <a:rPr lang="en-GB" sz="2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package?sangr</a:t>
            </a:r>
            <a:r>
              <a:rPr lang="en-GB" dirty="0"/>
              <a:t> (doesn’t work from </a:t>
            </a:r>
            <a:r>
              <a:rPr lang="en-GB" dirty="0" err="1"/>
              <a:t>devtools</a:t>
            </a:r>
            <a:r>
              <a:rPr lang="en-GB" dirty="0"/>
              <a:t> though)</a:t>
            </a:r>
          </a:p>
          <a:p>
            <a:endParaRPr lang="en-GB" dirty="0"/>
          </a:p>
          <a:p>
            <a:r>
              <a:rPr lang="en-GB" dirty="0"/>
              <a:t>Probably best to put this into a fresh R file</a:t>
            </a:r>
          </a:p>
        </p:txBody>
      </p:sp>
    </p:spTree>
    <p:extLst>
      <p:ext uri="{BB962C8B-B14F-4D97-AF65-F5344CB8AC3E}">
        <p14:creationId xmlns:p14="http://schemas.microsoft.com/office/powerpoint/2010/main" val="324987316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Documenting the package as a whole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451484" y="1844824"/>
            <a:ext cx="92890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A package for simulating sanger sequencing chromatograms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package provides three main functions which you might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want to use.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@section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functions: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draw_chromatogram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merge_sanger_data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docType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package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#' @name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14408098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Vignettes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1684783"/>
          </a:xfrm>
        </p:spPr>
        <p:txBody>
          <a:bodyPr/>
          <a:lstStyle/>
          <a:p>
            <a:r>
              <a:rPr lang="en-GB" dirty="0"/>
              <a:t>Longer form documentation – not just function documents, but a description of how to use the package</a:t>
            </a:r>
          </a:p>
          <a:p>
            <a:r>
              <a:rPr lang="en-GB" dirty="0"/>
              <a:t>Created similarly to R notebooks using Markdown.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3492" y="3642117"/>
            <a:ext cx="914501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usethis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use_vignette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sangr_usage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knitr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 to Suggests field in DESCRIPTION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Setting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VignetteBuilder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field in DESCRIPTION to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knitr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/doc' to '.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gitignore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Creating 'vignettes/'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'*.html', '*.R' to 'vignettes/.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gitignore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rmarkdown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 to Suggests field in DESCRIPTION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Writing 'vignettes/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sangr_usage.Rmd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 Modify 'vignettes/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sangr_usage.Rmd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0055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Vignettes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999656" y="1417638"/>
            <a:ext cx="75608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title: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sangr_usage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output: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rmarkdown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html_vignette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vignette: &gt;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%\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VignetteIndexEntry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sangr_usage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%\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VignetteEngine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knitr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rmarkdown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%\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VignetteEncoding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{UTF-8}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---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```{r, include = FALSE}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knitr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opts_chunk$set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collapse = TRUE,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comment = "#&gt;"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```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```{r setup}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```</a:t>
            </a:r>
          </a:p>
        </p:txBody>
      </p:sp>
    </p:spTree>
    <p:extLst>
      <p:ext uri="{BB962C8B-B14F-4D97-AF65-F5344CB8AC3E}">
        <p14:creationId xmlns:p14="http://schemas.microsoft.com/office/powerpoint/2010/main" val="203620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Guarantees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71364" y="1417638"/>
            <a:ext cx="114492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=NULL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if (!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is.null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%&gt;%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filter(CHR==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%&gt;%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distinct(GENE) %&gt;%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gene_count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return(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gene_count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print(paste0("There are ",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(variants)," genes"))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[1] "There are 10321 genes"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print(paste0("There are ",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how_many_genes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(variants,2)," genes on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2"))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[1] "There are 647 genes on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2"</a:t>
            </a:r>
          </a:p>
        </p:txBody>
      </p:sp>
    </p:spTree>
    <p:extLst>
      <p:ext uri="{BB962C8B-B14F-4D97-AF65-F5344CB8AC3E}">
        <p14:creationId xmlns:p14="http://schemas.microsoft.com/office/powerpoint/2010/main" val="16259439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2636912"/>
            <a:ext cx="10972800" cy="1143000"/>
          </a:xfrm>
        </p:spPr>
        <p:txBody>
          <a:bodyPr/>
          <a:lstStyle/>
          <a:p>
            <a:r>
              <a:rPr lang="en-GB" dirty="0"/>
              <a:t>Exercise 4: Licensing and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07255441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36912"/>
            <a:ext cx="10972800" cy="1143000"/>
          </a:xfrm>
        </p:spPr>
        <p:txBody>
          <a:bodyPr/>
          <a:lstStyle/>
          <a:p>
            <a:r>
              <a:rPr lang="en-GB" dirty="0"/>
              <a:t>Testing and Installation </a:t>
            </a:r>
          </a:p>
        </p:txBody>
      </p:sp>
    </p:spTree>
    <p:extLst>
      <p:ext uri="{BB962C8B-B14F-4D97-AF65-F5344CB8AC3E}">
        <p14:creationId xmlns:p14="http://schemas.microsoft.com/office/powerpoint/2010/main" val="428011097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a Test Suite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 packages can integrate with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testthat</a:t>
            </a:r>
            <a:r>
              <a:rPr lang="en-GB" dirty="0"/>
              <a:t> package to create a test suite for your code</a:t>
            </a:r>
          </a:p>
          <a:p>
            <a:endParaRPr lang="en-GB" dirty="0"/>
          </a:p>
          <a:p>
            <a:r>
              <a:rPr lang="en-GB" dirty="0"/>
              <a:t>The test suite is automatically run whenever someone builds your package to check that the code is working on their machine</a:t>
            </a:r>
          </a:p>
          <a:p>
            <a:endParaRPr lang="en-GB" dirty="0"/>
          </a:p>
          <a:p>
            <a:r>
              <a:rPr lang="en-GB" dirty="0"/>
              <a:t>You can also use the test suite to check that any changes you make don’t break the code</a:t>
            </a:r>
          </a:p>
        </p:txBody>
      </p:sp>
    </p:spTree>
    <p:extLst>
      <p:ext uri="{BB962C8B-B14F-4D97-AF65-F5344CB8AC3E}">
        <p14:creationId xmlns:p14="http://schemas.microsoft.com/office/powerpoint/2010/main" val="174748093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a Test Suite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676671"/>
          </a:xfrm>
        </p:spPr>
        <p:txBody>
          <a:bodyPr/>
          <a:lstStyle/>
          <a:p>
            <a:r>
              <a:rPr lang="en-GB" dirty="0"/>
              <a:t>Run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use_testthat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to create the basic structure</a:t>
            </a:r>
          </a:p>
        </p:txBody>
      </p:sp>
      <p:sp>
        <p:nvSpPr>
          <p:cNvPr id="5" name="Rectangle 4"/>
          <p:cNvSpPr/>
          <p:nvPr/>
        </p:nvSpPr>
        <p:spPr>
          <a:xfrm>
            <a:off x="1343472" y="3140968"/>
            <a:ext cx="98650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use_testthat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√ Adding '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testthat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 to Suggests field in DESCRIPTION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√ Creating 'tests/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testthat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/'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√ Writing 'tests/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testthat.R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* Call `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use_test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()` to initialize a basic test file and open it for editing.</a:t>
            </a:r>
          </a:p>
        </p:txBody>
      </p:sp>
    </p:spTree>
    <p:extLst>
      <p:ext uri="{BB962C8B-B14F-4D97-AF65-F5344CB8AC3E}">
        <p14:creationId xmlns:p14="http://schemas.microsoft.com/office/powerpoint/2010/main" val="11688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364" y="1417638"/>
            <a:ext cx="10972800" cy="4525963"/>
          </a:xfrm>
        </p:spPr>
        <p:txBody>
          <a:bodyPr/>
          <a:lstStyle/>
          <a:p>
            <a:r>
              <a:rPr lang="en-GB" dirty="0"/>
              <a:t>Good idea to group tests by either function or type (parameters, errors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Running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use_test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         </a:t>
            </a:r>
            <a:r>
              <a:rPr lang="en-GB" dirty="0"/>
              <a:t>creates 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test-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simulate_sanger_data.R</a:t>
            </a:r>
            <a:r>
              <a:rPr lang="en-GB" dirty="0"/>
              <a:t>                                  in the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testthat</a:t>
            </a:r>
            <a:r>
              <a:rPr lang="en-GB" dirty="0"/>
              <a:t> directory</a:t>
            </a:r>
          </a:p>
          <a:p>
            <a:endParaRPr lang="en-GB" dirty="0"/>
          </a:p>
          <a:p>
            <a:r>
              <a:rPr lang="en-GB" dirty="0"/>
              <a:t>Write tests in the newly created file</a:t>
            </a:r>
          </a:p>
        </p:txBody>
      </p:sp>
    </p:spTree>
    <p:extLst>
      <p:ext uri="{BB962C8B-B14F-4D97-AF65-F5344CB8AC3E}">
        <p14:creationId xmlns:p14="http://schemas.microsoft.com/office/powerpoint/2010/main" val="383498149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 Code Structure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67408" y="1225689"/>
            <a:ext cx="112470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test_that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("Simulation Parameters",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good_sequence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"GATC"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expect_equal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good_sequence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)),5)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expect_equal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good_sequence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)),120)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expect_equal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good_sequence,sd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10)),120)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expect_equal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good_sequence,degrade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0.1)),120)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expect_equal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good_sequence,noise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0.5)),120)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test_that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("Invalid Parameters", {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gatc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jeyc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(1234))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("GATC",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=-1))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GATC",degrade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=2))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GATC",noise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=-1))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424697914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352" y="1578079"/>
            <a:ext cx="5112568" cy="4525963"/>
          </a:xfrm>
        </p:spPr>
        <p:txBody>
          <a:bodyPr/>
          <a:lstStyle/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expect_equal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(10,10.0)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expect_gt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(20,10)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expect_lt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(10,20)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expect_true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expect_false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expect_match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("GGATCC", "GATC")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5960" y="1578079"/>
            <a:ext cx="6619800" cy="4525963"/>
          </a:xfrm>
        </p:spPr>
        <p:txBody>
          <a:bodyPr>
            <a:normAutofit/>
          </a:bodyPr>
          <a:lstStyle/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expect_output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(print("Hi world"))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expect_output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(print("Hi world"), "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expect_is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(1:10,"integer")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expect_is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(variants,"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expect_warning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695557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Running tests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Explicitly with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test()</a:t>
            </a:r>
          </a:p>
          <a:p>
            <a:r>
              <a:rPr lang="en-GB">
                <a:cs typeface="Courier New" panose="02070309020205020404" pitchFamily="49" charset="0"/>
              </a:rPr>
              <a:t>Automatically as part of </a:t>
            </a:r>
            <a:r>
              <a:rPr lang="en-GB">
                <a:latin typeface="Courier New" panose="02070309020205020404" pitchFamily="49" charset="0"/>
                <a:cs typeface="Courier New" panose="02070309020205020404" pitchFamily="49" charset="0"/>
              </a:rPr>
              <a:t>check()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1584" y="3284984"/>
            <a:ext cx="89526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test()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Loading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Testing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√ |  OK F W S | Context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√ |   6       |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[0.3 s]                                         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 Results =================================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Duration: 0.3 s</a:t>
            </a: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 FAIL 0 | WARN 0 | SKIP 0 | PASS 6 ]</a:t>
            </a:r>
          </a:p>
        </p:txBody>
      </p:sp>
    </p:spTree>
    <p:extLst>
      <p:ext uri="{BB962C8B-B14F-4D97-AF65-F5344CB8AC3E}">
        <p14:creationId xmlns:p14="http://schemas.microsoft.com/office/powerpoint/2010/main" val="382396824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Fixing tests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0291" y="1446238"/>
            <a:ext cx="9033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("GATC",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=-1))</a:t>
            </a:r>
          </a:p>
        </p:txBody>
      </p:sp>
      <p:sp>
        <p:nvSpPr>
          <p:cNvPr id="5" name="Rectangle 4"/>
          <p:cNvSpPr/>
          <p:nvPr/>
        </p:nvSpPr>
        <p:spPr>
          <a:xfrm>
            <a:off x="810308" y="2780928"/>
            <a:ext cx="1087320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Warning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(test-simulate_sanger_data.R:22:3): Invalid Parameters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NAs produced</a:t>
            </a:r>
          </a:p>
          <a:p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Backtrace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1.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testthat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("GATC",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-1)) test-simulate_sanger_data.R:22:2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22. stats::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runif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(data), min = 0, max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biggest_signal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 noise)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-------------------------------------------------------------------------------------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 Results ==========================================================================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Duration: 0.4 s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 FAIL 0 | </a:t>
            </a:r>
            <a:r>
              <a:rPr lang="en-GB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WARN 10 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| SKIP 0 | PASS 10 ]</a:t>
            </a:r>
          </a:p>
        </p:txBody>
      </p:sp>
    </p:spTree>
    <p:extLst>
      <p:ext uri="{BB962C8B-B14F-4D97-AF65-F5344CB8AC3E}">
        <p14:creationId xmlns:p14="http://schemas.microsoft.com/office/powerpoint/2010/main" val="198931919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Fixing tests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03512" y="1303288"/>
            <a:ext cx="9033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expect_error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("GATC",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=-1))</a:t>
            </a:r>
          </a:p>
        </p:txBody>
      </p:sp>
      <p:sp>
        <p:nvSpPr>
          <p:cNvPr id="3" name="Rectangle 2"/>
          <p:cNvSpPr/>
          <p:nvPr/>
        </p:nvSpPr>
        <p:spPr>
          <a:xfrm>
            <a:off x="868524" y="2044695"/>
            <a:ext cx="10454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function(sequence,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=5, noise=0.1, degrade=0.8) {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sd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&lt;=0) {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stop("SD must be more than zero")</a:t>
            </a:r>
          </a:p>
          <a:p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1644" y="3801765"/>
            <a:ext cx="64087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test()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Loading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Testing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|  OK F W S | Context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√ |  10       |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[0.3 s]                                         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== Results =========================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Duration: 0.3 s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 FAIL 0 | WARN 0 | SKIP 0 | PASS 10 ]</a:t>
            </a:r>
          </a:p>
        </p:txBody>
      </p:sp>
    </p:spTree>
    <p:extLst>
      <p:ext uri="{BB962C8B-B14F-4D97-AF65-F5344CB8AC3E}">
        <p14:creationId xmlns:p14="http://schemas.microsoft.com/office/powerpoint/2010/main" val="1336994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60848"/>
            <a:ext cx="10972800" cy="4065316"/>
          </a:xfrm>
        </p:spPr>
        <p:txBody>
          <a:bodyPr>
            <a:normAutofit fontScale="77500" lnSpcReduction="20000"/>
          </a:bodyPr>
          <a:lstStyle/>
          <a:p>
            <a:r>
              <a:rPr lang="en-GB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variant</a:t>
            </a:r>
            <a:r>
              <a:rPr lang="en-GB" sz="4000" dirty="0"/>
              <a:t> should be a </a:t>
            </a:r>
            <a:r>
              <a:rPr lang="en-GB" sz="4000" dirty="0" err="1"/>
              <a:t>tibble</a:t>
            </a:r>
            <a:r>
              <a:rPr lang="en-GB" sz="4000" dirty="0"/>
              <a:t> (or data frame)</a:t>
            </a:r>
          </a:p>
          <a:p>
            <a:r>
              <a:rPr lang="en-GB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4000" dirty="0"/>
              <a:t> should be either text or integer</a:t>
            </a:r>
          </a:p>
          <a:p>
            <a:endParaRPr lang="en-GB" dirty="0"/>
          </a:p>
          <a:p>
            <a:pPr lvl="1"/>
            <a:r>
              <a:rPr lang="en-GB" sz="2900" dirty="0"/>
              <a:t>Could get the wrong data type</a:t>
            </a:r>
          </a:p>
          <a:p>
            <a:pPr lvl="1"/>
            <a:r>
              <a:rPr lang="en-GB" sz="2900" dirty="0"/>
              <a:t>Could get multiple values when only one is required</a:t>
            </a:r>
          </a:p>
          <a:p>
            <a:pPr lvl="1"/>
            <a:r>
              <a:rPr lang="en-GB" sz="2900" dirty="0"/>
              <a:t>Could have an empty dataset</a:t>
            </a:r>
          </a:p>
          <a:p>
            <a:pPr lvl="1"/>
            <a:r>
              <a:rPr lang="en-GB" sz="2900" dirty="0"/>
              <a:t>Could get an invalid value</a:t>
            </a:r>
          </a:p>
          <a:p>
            <a:pPr lvl="2"/>
            <a:r>
              <a:rPr lang="en-GB" sz="2300" dirty="0"/>
              <a:t>Non-existent chromosome</a:t>
            </a:r>
          </a:p>
          <a:p>
            <a:pPr lvl="2"/>
            <a:r>
              <a:rPr lang="en-GB" sz="2300" dirty="0"/>
              <a:t>NA, negative or infinite value</a:t>
            </a:r>
          </a:p>
          <a:p>
            <a:pPr lvl="1"/>
            <a:endParaRPr lang="en-GB" dirty="0"/>
          </a:p>
          <a:p>
            <a:r>
              <a:rPr lang="en-GB" sz="4000" dirty="0"/>
              <a:t>R provides no guarantees – it’s all up to the function author</a:t>
            </a:r>
          </a:p>
          <a:p>
            <a:pPr lvl="1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459427" y="1362306"/>
            <a:ext cx="7273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function(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variant_data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=NULL</a:t>
            </a:r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5345046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Installing the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319048" cy="4525963"/>
          </a:xfrm>
        </p:spPr>
        <p:txBody>
          <a:bodyPr/>
          <a:lstStyle/>
          <a:p>
            <a:r>
              <a:rPr lang="en-GB" dirty="0"/>
              <a:t>From </a:t>
            </a:r>
            <a:r>
              <a:rPr lang="en-GB" dirty="0" err="1"/>
              <a:t>github</a:t>
            </a:r>
            <a:endParaRPr lang="en-GB" dirty="0"/>
          </a:p>
          <a:p>
            <a:pPr marL="457200" lvl="1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devtools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install_github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("s-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andrews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build_vignettes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=TRUE)</a:t>
            </a:r>
          </a:p>
          <a:p>
            <a:pPr marL="457200" lvl="1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+mj-lt"/>
                <a:cs typeface="Courier New" panose="02070309020205020404" pitchFamily="49" charset="0"/>
              </a:rPr>
              <a:t>From source</a:t>
            </a:r>
          </a:p>
          <a:p>
            <a:pPr lvl="1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 CMD build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 CMD install sangr_0.1.tar.gz</a:t>
            </a:r>
          </a:p>
        </p:txBody>
      </p:sp>
    </p:spTree>
    <p:extLst>
      <p:ext uri="{BB962C8B-B14F-4D97-AF65-F5344CB8AC3E}">
        <p14:creationId xmlns:p14="http://schemas.microsoft.com/office/powerpoint/2010/main" val="35543343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9336" y="-29136"/>
            <a:ext cx="1207266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install_github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("s-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andrews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build_vignettes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TRUE)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Downloading GitHub repo s-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andrews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sangr@HEAD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✓  checking for file ‘/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RtmpDsGoRv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/remotesac27c16a136/s-andrews-sangr-62f3fb3/DESCRIPTION’ ...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─  preparing ‘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’: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✓  checking DESCRIPTION meta-information ...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─  installing the package to build vignettes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✓  creating vignettes (9.7s)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─  checking for LF line-endings in source and make files and shell scripts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─  checking for empty or unneeded directories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─  building ‘sangr_0.0.0.9000.tar.gz’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Installing package into ‘/home/student/R/x86_64-pc-linux-gnu-library/4.0’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(as ‘lib’ is unspecified)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 installing *source* package ‘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 ...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using staged installation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R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byte-compile and prepare package for lazy loading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help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*** installing help indices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converting help for package ‘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finding HTML links ... done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draw_chromatogram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html 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merge_sanger_data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html 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html 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simulate_sanger_data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html  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building package indices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installing vignettes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testing if installed package can be loaded from temporary location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testing if installed package can be loaded from final location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 testing if installed package keeps a record of temporary installation path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 DONE 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sangr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3481046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7408" y="2636912"/>
            <a:ext cx="10972800" cy="1143000"/>
          </a:xfrm>
        </p:spPr>
        <p:txBody>
          <a:bodyPr/>
          <a:lstStyle/>
          <a:p>
            <a:r>
              <a:rPr lang="en-GB" dirty="0"/>
              <a:t>Exercise 5: Testing and Installation</a:t>
            </a:r>
          </a:p>
        </p:txBody>
      </p:sp>
    </p:spTree>
    <p:extLst>
      <p:ext uri="{BB962C8B-B14F-4D97-AF65-F5344CB8AC3E}">
        <p14:creationId xmlns:p14="http://schemas.microsoft.com/office/powerpoint/2010/main" val="3440493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Actions upon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1972815"/>
          </a:xfrm>
        </p:spPr>
        <p:txBody>
          <a:bodyPr>
            <a:normAutofit fontScale="92500"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message()</a:t>
            </a:r>
            <a:r>
              <a:rPr lang="en-GB" dirty="0"/>
              <a:t>: print a message to inform the user about something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warning()</a:t>
            </a:r>
            <a:r>
              <a:rPr lang="en-GB" dirty="0"/>
              <a:t>: print a warning message but keep going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stop()</a:t>
            </a:r>
            <a:r>
              <a:rPr lang="en-GB" dirty="0"/>
              <a:t>: print an error message and stop the script execution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9352" y="3284984"/>
            <a:ext cx="94330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("This is a message")</a:t>
            </a:r>
          </a:p>
          <a:p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a message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warning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("This is a warning")</a:t>
            </a:r>
          </a:p>
          <a:p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 message:</a:t>
            </a:r>
          </a:p>
          <a:p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a warning 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("I will go no further")</a:t>
            </a:r>
          </a:p>
          <a:p>
            <a:r>
              <a:rPr lang="en-GB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Error: I will go no further</a:t>
            </a:r>
          </a:p>
        </p:txBody>
      </p:sp>
    </p:spTree>
    <p:extLst>
      <p:ext uri="{BB962C8B-B14F-4D97-AF65-F5344CB8AC3E}">
        <p14:creationId xmlns:p14="http://schemas.microsoft.com/office/powerpoint/2010/main" val="4180924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4DB994E6CE854D874F445B242274AA" ma:contentTypeVersion="13" ma:contentTypeDescription="Create a new document." ma:contentTypeScope="" ma:versionID="cce2ac65948462ff7eccafb0deeb7040">
  <xsd:schema xmlns:xsd="http://www.w3.org/2001/XMLSchema" xmlns:xs="http://www.w3.org/2001/XMLSchema" xmlns:p="http://schemas.microsoft.com/office/2006/metadata/properties" xmlns:ns3="b03f571d-7e2d-42b3-8db0-0e7ff201140c" xmlns:ns4="8da691cd-e0c3-451a-af9f-e9f24f412dc4" targetNamespace="http://schemas.microsoft.com/office/2006/metadata/properties" ma:root="true" ma:fieldsID="68dfc6b0a1087eb137218211901fb6a1" ns3:_="" ns4:_="">
    <xsd:import namespace="b03f571d-7e2d-42b3-8db0-0e7ff201140c"/>
    <xsd:import namespace="8da691cd-e0c3-451a-af9f-e9f24f412dc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3f571d-7e2d-42b3-8db0-0e7ff201140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691cd-e0c3-451a-af9f-e9f24f412d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2DAEBF-43D3-484A-821D-B3A411EE3F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3f571d-7e2d-42b3-8db0-0e7ff201140c"/>
    <ds:schemaRef ds:uri="8da691cd-e0c3-451a-af9f-e9f24f412d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644570-54EC-41EC-9FC7-6DABA51639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24CD35-A2C7-4AB9-A569-2882C96306E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b03f571d-7e2d-42b3-8db0-0e7ff201140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da691cd-e0c3-451a-af9f-e9f24f412dc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18932</TotalTime>
  <Words>6166</Words>
  <Application>Microsoft Office PowerPoint</Application>
  <PresentationFormat>Widescreen</PresentationFormat>
  <Paragraphs>922</Paragraphs>
  <Slides>82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8" baseType="lpstr">
      <vt:lpstr>Arial</vt:lpstr>
      <vt:lpstr>Calibri</vt:lpstr>
      <vt:lpstr>Consolas</vt:lpstr>
      <vt:lpstr>Courier New</vt:lpstr>
      <vt:lpstr>Lucida Console</vt:lpstr>
      <vt:lpstr>Office Theme</vt:lpstr>
      <vt:lpstr>Developing R Packages</vt:lpstr>
      <vt:lpstr>Writing R Functions</vt:lpstr>
      <vt:lpstr>Making functions robust</vt:lpstr>
      <vt:lpstr>Encapsulation</vt:lpstr>
      <vt:lpstr>The wrong way to do it…</vt:lpstr>
      <vt:lpstr>The right way to do it…</vt:lpstr>
      <vt:lpstr>Data Guarantees</vt:lpstr>
      <vt:lpstr>Data Guarantees</vt:lpstr>
      <vt:lpstr>Actions upon problems</vt:lpstr>
      <vt:lpstr>Conditional Statements</vt:lpstr>
      <vt:lpstr>Collapsing logical vectors</vt:lpstr>
      <vt:lpstr>Argument checking</vt:lpstr>
      <vt:lpstr>Argument Checking  (with assertthat package)</vt:lpstr>
      <vt:lpstr>Simpler checking with assert_that()</vt:lpstr>
      <vt:lpstr>Easier Checking with assertthat</vt:lpstr>
      <vt:lpstr>Writing Functions</vt:lpstr>
      <vt:lpstr>Writing Functions</vt:lpstr>
      <vt:lpstr>Debugging Functions</vt:lpstr>
      <vt:lpstr>Exercise 1 – Writing Robust Functions</vt:lpstr>
      <vt:lpstr>Putting functions into packages</vt:lpstr>
      <vt:lpstr>Toolchain</vt:lpstr>
      <vt:lpstr>Rtools</vt:lpstr>
      <vt:lpstr>R helper packages</vt:lpstr>
      <vt:lpstr>Starting a package - naming</vt:lpstr>
      <vt:lpstr>Starting a package – create git repository</vt:lpstr>
      <vt:lpstr>Bring your package into RStudio</vt:lpstr>
      <vt:lpstr>Starting a package – create_package()</vt:lpstr>
      <vt:lpstr>PowerPoint Presentation</vt:lpstr>
      <vt:lpstr>Configuring your package </vt:lpstr>
      <vt:lpstr>Exercise 2: Creating your package</vt:lpstr>
      <vt:lpstr>Importing and Modifying Functions</vt:lpstr>
      <vt:lpstr>Package development workflow</vt:lpstr>
      <vt:lpstr>Writing R Code</vt:lpstr>
      <vt:lpstr>Functions and Files</vt:lpstr>
      <vt:lpstr>Functions and Files</vt:lpstr>
      <vt:lpstr>PowerPoint Presentation</vt:lpstr>
      <vt:lpstr>Making functions robust</vt:lpstr>
      <vt:lpstr>Making functions robust</vt:lpstr>
      <vt:lpstr>Being a good citizen</vt:lpstr>
      <vt:lpstr>How R finds functions</vt:lpstr>
      <vt:lpstr>Stop Relying on .GlobalEnv</vt:lpstr>
      <vt:lpstr>Don’t modify .GlobalEnv</vt:lpstr>
      <vt:lpstr>Things your package code shouldn’t do!</vt:lpstr>
      <vt:lpstr>Using other packages in your R code</vt:lpstr>
      <vt:lpstr>Which package is a function from?</vt:lpstr>
      <vt:lpstr>Adding Dependencies</vt:lpstr>
      <vt:lpstr>Adding Dependencies</vt:lpstr>
      <vt:lpstr>Unusual dependencies</vt:lpstr>
      <vt:lpstr>Example Modification</vt:lpstr>
      <vt:lpstr>Trying out new code</vt:lpstr>
      <vt:lpstr>More thorough testing</vt:lpstr>
      <vt:lpstr>PowerPoint Presentation</vt:lpstr>
      <vt:lpstr>Exercise 3: Importing and Modifying your Functions</vt:lpstr>
      <vt:lpstr>Metadata and Documentation</vt:lpstr>
      <vt:lpstr>Package Versions</vt:lpstr>
      <vt:lpstr>Package versions</vt:lpstr>
      <vt:lpstr>Package Version Examples</vt:lpstr>
      <vt:lpstr>Choosing a License</vt:lpstr>
      <vt:lpstr>Standard CRAN licenses (for code)</vt:lpstr>
      <vt:lpstr>Applying a license</vt:lpstr>
      <vt:lpstr>Adding Function Documentation</vt:lpstr>
      <vt:lpstr>Adding Function Documentation</vt:lpstr>
      <vt:lpstr>Adding Function Documentation</vt:lpstr>
      <vt:lpstr>Using data in examples</vt:lpstr>
      <vt:lpstr>Checking Function Documentation</vt:lpstr>
      <vt:lpstr>Documenting the package as a whole</vt:lpstr>
      <vt:lpstr>Documenting the package as a whole</vt:lpstr>
      <vt:lpstr>Writing Vignettes</vt:lpstr>
      <vt:lpstr>Writing Vignettes</vt:lpstr>
      <vt:lpstr>Exercise 4: Licensing and Documentation</vt:lpstr>
      <vt:lpstr>Testing and Installation </vt:lpstr>
      <vt:lpstr>Writing a Test Suite</vt:lpstr>
      <vt:lpstr>Creating a Test Suite</vt:lpstr>
      <vt:lpstr>Adding tests</vt:lpstr>
      <vt:lpstr>Test Code Structure</vt:lpstr>
      <vt:lpstr>Expectations</vt:lpstr>
      <vt:lpstr>Running tests</vt:lpstr>
      <vt:lpstr>Fixing tests</vt:lpstr>
      <vt:lpstr>Fixing tests</vt:lpstr>
      <vt:lpstr>Installing the Package</vt:lpstr>
      <vt:lpstr>PowerPoint Presentation</vt:lpstr>
      <vt:lpstr>Exercise 5: Testing and Installation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Package Development</dc:title>
  <dc:creator>Simon Andrews</dc:creator>
  <cp:lastModifiedBy>Simon Andrews</cp:lastModifiedBy>
  <cp:revision>204</cp:revision>
  <dcterms:created xsi:type="dcterms:W3CDTF">2013-10-15T16:33:53Z</dcterms:created>
  <dcterms:modified xsi:type="dcterms:W3CDTF">2022-03-22T17:45:20Z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0x0101001B4DB994E6CE854D874F445B242274AA</vt:lpwstr>
  </property>
</Properties>
</file>