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9" r:id="rId18"/>
    <p:sldId id="272" r:id="rId19"/>
    <p:sldId id="273" r:id="rId20"/>
    <p:sldId id="280" r:id="rId21"/>
    <p:sldId id="274" r:id="rId22"/>
    <p:sldId id="279" r:id="rId23"/>
    <p:sldId id="276" r:id="rId24"/>
    <p:sldId id="277" r:id="rId25"/>
    <p:sldId id="275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319FF-1BDF-445F-A397-50E7EDFF02E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598E3-B064-4E9B-AECB-2D9560684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8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9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8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2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9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8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0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2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6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2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3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6B30-5566-4B0B-A0E3-A6BA8365E59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4AC2-3334-49BD-9F9A-6CD2AC1F0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ootswatch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Using R Notebooks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9920"/>
            <a:ext cx="9144000" cy="1655762"/>
          </a:xfrm>
        </p:spPr>
        <p:txBody>
          <a:bodyPr/>
          <a:lstStyle/>
          <a:p>
            <a:r>
              <a:rPr lang="en-GB" dirty="0"/>
              <a:t>Simon Andrews</a:t>
            </a:r>
          </a:p>
          <a:p>
            <a:r>
              <a:rPr lang="en-GB" dirty="0"/>
              <a:t>v2022-03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8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74625"/>
            <a:ext cx="10515600" cy="1325563"/>
          </a:xfrm>
        </p:spPr>
        <p:txBody>
          <a:bodyPr/>
          <a:lstStyle/>
          <a:p>
            <a:r>
              <a:rPr lang="en-GB" dirty="0"/>
              <a:t>Running R code in a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754436"/>
            <a:ext cx="6781800" cy="4351338"/>
          </a:xfrm>
        </p:spPr>
        <p:txBody>
          <a:bodyPr/>
          <a:lstStyle/>
          <a:p>
            <a:r>
              <a:rPr lang="en-GB" dirty="0"/>
              <a:t>Control + Return runs one line</a:t>
            </a:r>
          </a:p>
          <a:p>
            <a:pPr lvl="1"/>
            <a:r>
              <a:rPr lang="en-GB" dirty="0"/>
              <a:t>Output goes below</a:t>
            </a:r>
          </a:p>
          <a:p>
            <a:pPr lvl="1"/>
            <a:r>
              <a:rPr lang="en-GB" dirty="0"/>
              <a:t>Output replaces any previous block output</a:t>
            </a:r>
          </a:p>
          <a:p>
            <a:endParaRPr lang="en-GB" dirty="0"/>
          </a:p>
          <a:p>
            <a:r>
              <a:rPr lang="en-GB" dirty="0"/>
              <a:t>Control + Shift + Return runs the block</a:t>
            </a:r>
          </a:p>
          <a:p>
            <a:pPr lvl="1"/>
            <a:r>
              <a:rPr lang="en-GB" dirty="0"/>
              <a:t>Multiple outputs put into clickable windows</a:t>
            </a:r>
          </a:p>
          <a:p>
            <a:pPr lvl="1"/>
            <a:r>
              <a:rPr lang="en-GB" dirty="0"/>
              <a:t>Will be interspersed in compiled document</a:t>
            </a:r>
          </a:p>
          <a:p>
            <a:pPr lvl="1"/>
            <a:r>
              <a:rPr lang="en-GB" dirty="0"/>
              <a:t>Can also press the ‘play’ button at top right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24" y="1303338"/>
            <a:ext cx="4410076" cy="55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0" y="2574925"/>
            <a:ext cx="2832100" cy="1325563"/>
          </a:xfrm>
        </p:spPr>
        <p:txBody>
          <a:bodyPr/>
          <a:lstStyle/>
          <a:p>
            <a:pPr algn="ctr"/>
            <a:r>
              <a:rPr lang="en-GB" dirty="0"/>
              <a:t>Exercise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574925"/>
            <a:ext cx="4838700" cy="1325563"/>
          </a:xfrm>
        </p:spPr>
        <p:txBody>
          <a:bodyPr/>
          <a:lstStyle/>
          <a:p>
            <a:pPr algn="ctr"/>
            <a:r>
              <a:rPr lang="en-GB" dirty="0"/>
              <a:t>Using Markdown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158296"/>
            <a:ext cx="10515600" cy="1325563"/>
          </a:xfrm>
        </p:spPr>
        <p:txBody>
          <a:bodyPr/>
          <a:lstStyle/>
          <a:p>
            <a:r>
              <a:rPr lang="en-GB" dirty="0"/>
              <a:t>Commentary sections use ‘Markdown’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markup language</a:t>
            </a:r>
          </a:p>
          <a:p>
            <a:endParaRPr lang="en-GB" dirty="0"/>
          </a:p>
          <a:p>
            <a:r>
              <a:rPr lang="en-GB" dirty="0"/>
              <a:t>Designed to be nicely readable as plain text</a:t>
            </a:r>
          </a:p>
          <a:p>
            <a:endParaRPr lang="en-GB" dirty="0"/>
          </a:p>
          <a:p>
            <a:r>
              <a:rPr lang="en-GB" dirty="0"/>
              <a:t>Compiles to properly formatted text</a:t>
            </a:r>
          </a:p>
          <a:p>
            <a:endParaRPr lang="en-GB" dirty="0"/>
          </a:p>
          <a:p>
            <a:r>
              <a:rPr lang="en-GB" dirty="0"/>
              <a:t>Simple syntax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" r="241"/>
          <a:stretch/>
        </p:blipFill>
        <p:spPr>
          <a:xfrm>
            <a:off x="8718550" y="1690688"/>
            <a:ext cx="2628900" cy="16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7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66" y="332257"/>
            <a:ext cx="10515600" cy="1325563"/>
          </a:xfrm>
        </p:spPr>
        <p:txBody>
          <a:bodyPr/>
          <a:lstStyle/>
          <a:p>
            <a:r>
              <a:rPr lang="en-GB" dirty="0"/>
              <a:t>Markdown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Headings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 Heading1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## Heading 2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### Heading 3 </a:t>
            </a:r>
            <a:r>
              <a:rPr lang="en-GB" dirty="0">
                <a:cs typeface="Courier New" panose="02070309020205020404" pitchFamily="49" charset="0"/>
              </a:rPr>
              <a:t>etc.</a:t>
            </a:r>
          </a:p>
          <a:p>
            <a:pPr lvl="1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Heading 1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=========</a:t>
            </a: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Heading 2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---------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Lists (need a blank line first)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* Bullet 1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* Sub-bullet 1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* Bullet 2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1. Numbered 1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2. Numbered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0952" y="2815577"/>
            <a:ext cx="65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[Tab]</a:t>
            </a:r>
          </a:p>
        </p:txBody>
      </p:sp>
      <p:pic>
        <p:nvPicPr>
          <p:cNvPr id="6" name="Picture 5" descr="The 1709 Blog: US content industry and ISPs to inform a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6179409"/>
            <a:ext cx="527942" cy="454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408" y="6237312"/>
            <a:ext cx="6613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Headings also give you navigation for your document, so they’re worth using!</a:t>
            </a:r>
          </a:p>
        </p:txBody>
      </p:sp>
    </p:spTree>
    <p:extLst>
      <p:ext uri="{BB962C8B-B14F-4D97-AF65-F5344CB8AC3E}">
        <p14:creationId xmlns:p14="http://schemas.microsoft.com/office/powerpoint/2010/main" val="361695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256268"/>
            <a:ext cx="10515600" cy="1325563"/>
          </a:xfrm>
        </p:spPr>
        <p:txBody>
          <a:bodyPr/>
          <a:lstStyle/>
          <a:p>
            <a:r>
              <a:rPr lang="en-GB" dirty="0"/>
              <a:t>Markdown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Emphasis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*italics*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_italics_</a:t>
            </a: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**bold**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__bold__</a:t>
            </a: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***bold italics***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___bold italics___</a:t>
            </a: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=width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\*depth\*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825625"/>
            <a:ext cx="53340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Other formatting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```fixed width code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&gt; quoted text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super^script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sub~script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********* </a:t>
            </a:r>
            <a:r>
              <a:rPr lang="en-GB" dirty="0">
                <a:cs typeface="Courier New" panose="02070309020205020404" pitchFamily="49" charset="0"/>
              </a:rPr>
              <a:t>or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-------- </a:t>
            </a:r>
            <a:r>
              <a:rPr lang="en-GB" dirty="0">
                <a:cs typeface="Courier New" panose="02070309020205020404" pitchFamily="49" charset="0"/>
              </a:rPr>
              <a:t>page break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004" y="4817031"/>
            <a:ext cx="202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bold (escaped)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2138" y="5350430"/>
            <a:ext cx="339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Needs blank line above and below</a:t>
            </a:r>
          </a:p>
        </p:txBody>
      </p:sp>
    </p:spTree>
    <p:extLst>
      <p:ext uri="{BB962C8B-B14F-4D97-AF65-F5344CB8AC3E}">
        <p14:creationId xmlns:p14="http://schemas.microsoft.com/office/powerpoint/2010/main" val="70243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34370"/>
            <a:ext cx="10515600" cy="1325563"/>
          </a:xfrm>
        </p:spPr>
        <p:txBody>
          <a:bodyPr/>
          <a:lstStyle/>
          <a:p>
            <a:r>
              <a:rPr lang="en-GB" dirty="0"/>
              <a:t>Markdown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012" y="1690688"/>
            <a:ext cx="11649308" cy="312519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cs typeface="Courier New" panose="02070309020205020404" pitchFamily="49" charset="0"/>
              </a:rPr>
              <a:t>Tables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 Name     | Quest                      | Success       |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 :------- | :------------------------: | ------------: |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 Simon    | To teach R                 | Sometimes     |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 Emma     | To teach the world to sing | Always        |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 Libby    | To pass her GCSEs          | Unknown       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012" y="5277395"/>
            <a:ext cx="2802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:---</a:t>
            </a:r>
            <a:r>
              <a:rPr lang="en-GB" sz="2400" dirty="0"/>
              <a:t>  Left Justified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:--:</a:t>
            </a:r>
            <a:r>
              <a:rPr lang="en-GB" sz="2400" dirty="0"/>
              <a:t>  Centred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---:</a:t>
            </a:r>
            <a:r>
              <a:rPr lang="en-GB" sz="2400" dirty="0"/>
              <a:t>  Right Justified</a:t>
            </a:r>
          </a:p>
        </p:txBody>
      </p:sp>
    </p:spTree>
    <p:extLst>
      <p:ext uri="{BB962C8B-B14F-4D97-AF65-F5344CB8AC3E}">
        <p14:creationId xmlns:p14="http://schemas.microsoft.com/office/powerpoint/2010/main" val="282864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22" y="192023"/>
            <a:ext cx="10515600" cy="1325563"/>
          </a:xfrm>
        </p:spPr>
        <p:txBody>
          <a:bodyPr/>
          <a:lstStyle/>
          <a:p>
            <a:r>
              <a:rPr lang="en-GB" dirty="0"/>
              <a:t>Markdown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7183" y="1690688"/>
            <a:ext cx="6211388" cy="1413085"/>
          </a:xfrm>
        </p:spPr>
        <p:txBody>
          <a:bodyPr>
            <a:normAutofit/>
          </a:bodyPr>
          <a:lstStyle/>
          <a:p>
            <a:r>
              <a:rPr lang="en-GB" dirty="0">
                <a:cs typeface="Courier New" panose="02070309020205020404" pitchFamily="49" charset="0"/>
              </a:rPr>
              <a:t>Markdown supports Latex equations. </a:t>
            </a:r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equation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cs typeface="Courier New" panose="02070309020205020404" pitchFamily="49" charset="0"/>
              </a:rPr>
              <a:t>is inline with text</a:t>
            </a:r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$$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equation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$$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cs typeface="Courier New" panose="02070309020205020404" pitchFamily="49" charset="0"/>
              </a:rPr>
              <a:t>is as a separate block</a:t>
            </a:r>
          </a:p>
          <a:p>
            <a:endParaRPr lang="en-GB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7164" y="2909140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$\sum_{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=1}^n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X_i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7164" y="3880112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$F_{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}$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7164" y="1757051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$e=mc^2$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04" y="2813920"/>
            <a:ext cx="1619250" cy="590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58" y="3737267"/>
            <a:ext cx="962025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4" y="1718981"/>
            <a:ext cx="1714500" cy="476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77164" y="4831472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$\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{x^2 - 5y}$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2" y="4758546"/>
            <a:ext cx="2152650" cy="752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22" y="5852906"/>
            <a:ext cx="2295525" cy="10096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77164" y="6057686"/>
            <a:ext cx="7263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$\sum_{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=1}^{n}\left( \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frac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X_i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}{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Y_i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\right)$</a:t>
            </a:r>
          </a:p>
        </p:txBody>
      </p:sp>
    </p:spTree>
    <p:extLst>
      <p:ext uri="{BB962C8B-B14F-4D97-AF65-F5344CB8AC3E}">
        <p14:creationId xmlns:p14="http://schemas.microsoft.com/office/powerpoint/2010/main" val="97537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0" y="2574925"/>
            <a:ext cx="2832100" cy="1325563"/>
          </a:xfrm>
        </p:spPr>
        <p:txBody>
          <a:bodyPr/>
          <a:lstStyle/>
          <a:p>
            <a:pPr algn="ctr"/>
            <a:r>
              <a:rPr lang="en-GB" dirty="0"/>
              <a:t>Exercise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5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574925"/>
            <a:ext cx="4838700" cy="1325563"/>
          </a:xfrm>
        </p:spPr>
        <p:txBody>
          <a:bodyPr/>
          <a:lstStyle/>
          <a:p>
            <a:pPr algn="ctr"/>
            <a:r>
              <a:rPr lang="en-GB" dirty="0"/>
              <a:t>R code block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1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70"/>
            <a:ext cx="12212032" cy="6748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9145" y="1162594"/>
            <a:ext cx="1253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255" y="2569661"/>
            <a:ext cx="24417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Comments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3656" y="5029852"/>
            <a:ext cx="25693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Text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7163" y="4902926"/>
            <a:ext cx="36901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dirty="0"/>
              <a:t>Graphical output</a:t>
            </a:r>
          </a:p>
        </p:txBody>
      </p:sp>
    </p:spTree>
    <p:extLst>
      <p:ext uri="{BB962C8B-B14F-4D97-AF65-F5344CB8AC3E}">
        <p14:creationId xmlns:p14="http://schemas.microsoft.com/office/powerpoint/2010/main" val="32953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39" y="352246"/>
            <a:ext cx="10515600" cy="1325563"/>
          </a:xfrm>
        </p:spPr>
        <p:txBody>
          <a:bodyPr/>
          <a:lstStyle/>
          <a:p>
            <a:r>
              <a:rPr lang="en-GB" dirty="0"/>
              <a:t>Working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Working directories</a:t>
            </a:r>
          </a:p>
          <a:p>
            <a:pPr lvl="1"/>
            <a:r>
              <a:rPr lang="en-GB" dirty="0"/>
              <a:t>Working directory is automatically set to directory with </a:t>
            </a:r>
            <a:r>
              <a:rPr lang="en-GB" dirty="0" err="1"/>
              <a:t>Rmd</a:t>
            </a:r>
            <a:r>
              <a:rPr lang="en-GB" dirty="0"/>
              <a:t> file</a:t>
            </a:r>
          </a:p>
          <a:p>
            <a:pPr lvl="1"/>
            <a:r>
              <a:rPr lang="en-GB" dirty="0"/>
              <a:t>That’s why we immediately save</a:t>
            </a:r>
          </a:p>
          <a:p>
            <a:pPr lvl="1"/>
            <a:r>
              <a:rPr lang="en-GB" dirty="0"/>
              <a:t>Designed so that data and code all go together</a:t>
            </a:r>
          </a:p>
          <a:p>
            <a:pPr lvl="1"/>
            <a:r>
              <a:rPr lang="en-GB" dirty="0"/>
              <a:t>Can run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setwd</a:t>
            </a:r>
            <a:r>
              <a:rPr lang="en-GB" dirty="0"/>
              <a:t> but get a warning, and only lasts for 1 block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4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40" y="262094"/>
            <a:ext cx="10515600" cy="1325563"/>
          </a:xfrm>
        </p:spPr>
        <p:txBody>
          <a:bodyPr/>
          <a:lstStyle/>
          <a:p>
            <a:r>
              <a:rPr lang="en-GB" dirty="0"/>
              <a:t>Good code block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142149" cy="4351338"/>
          </a:xfrm>
        </p:spPr>
        <p:txBody>
          <a:bodyPr/>
          <a:lstStyle/>
          <a:p>
            <a:r>
              <a:rPr lang="en-GB" dirty="0"/>
              <a:t>Break code into short chunks</a:t>
            </a:r>
          </a:p>
          <a:p>
            <a:r>
              <a:rPr lang="en-GB" dirty="0"/>
              <a:t>All chunks are part of the same session</a:t>
            </a:r>
          </a:p>
          <a:p>
            <a:endParaRPr lang="en-GB" dirty="0"/>
          </a:p>
          <a:p>
            <a:r>
              <a:rPr lang="en-GB" dirty="0"/>
              <a:t>Stop the block as soon as any output is generated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788" y="1027906"/>
            <a:ext cx="4410076" cy="5533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88" y="1027906"/>
            <a:ext cx="4391114" cy="55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40" y="262094"/>
            <a:ext cx="10515600" cy="1325563"/>
          </a:xfrm>
        </p:spPr>
        <p:txBody>
          <a:bodyPr/>
          <a:lstStyle/>
          <a:p>
            <a:r>
              <a:rPr lang="en-GB" dirty="0"/>
              <a:t>Good code block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40" y="1786989"/>
            <a:ext cx="5626996" cy="4351338"/>
          </a:xfrm>
        </p:spPr>
        <p:txBody>
          <a:bodyPr/>
          <a:lstStyle/>
          <a:p>
            <a:r>
              <a:rPr lang="en-GB" dirty="0"/>
              <a:t>Name your chunks</a:t>
            </a:r>
          </a:p>
          <a:p>
            <a:endParaRPr lang="en-GB" dirty="0"/>
          </a:p>
          <a:p>
            <a:r>
              <a:rPr lang="en-GB" dirty="0"/>
              <a:t>Name appears in the navigation along with headings you’ve created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2772" y="1587657"/>
            <a:ext cx="52304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Names are cool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</a:t>
            </a:r>
          </a:p>
          <a:p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```{r "create data"}</a:t>
            </a:r>
          </a:p>
          <a:p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tibble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(x=1:5) -&gt;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some.data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some.data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```</a:t>
            </a:r>
          </a:p>
          <a:p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```{r "calculate mean"}</a:t>
            </a:r>
          </a:p>
          <a:p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some.data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%&gt;% pull(x) %&gt;% mean()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```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83" y="4218950"/>
            <a:ext cx="4575510" cy="21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37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</a:t>
            </a:r>
            <a:r>
              <a:rPr lang="en-GB" dirty="0" err="1"/>
              <a:t>tibbles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8177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By default you don’t see the text form of </a:t>
            </a:r>
            <a:r>
              <a:rPr lang="en-GB" dirty="0" err="1"/>
              <a:t>tibbles</a:t>
            </a:r>
            <a:r>
              <a:rPr lang="en-GB" dirty="0"/>
              <a:t>/</a:t>
            </a:r>
            <a:r>
              <a:rPr lang="en-GB" dirty="0" err="1"/>
              <a:t>dataframes</a:t>
            </a:r>
            <a:endParaRPr lang="en-GB" dirty="0"/>
          </a:p>
          <a:p>
            <a:endParaRPr lang="en-GB" dirty="0"/>
          </a:p>
          <a:p>
            <a:r>
              <a:rPr lang="en-GB" dirty="0"/>
              <a:t>You get a nice interactive table</a:t>
            </a:r>
          </a:p>
          <a:p>
            <a:pPr lvl="1"/>
            <a:r>
              <a:rPr lang="en-GB" dirty="0"/>
              <a:t>Not in all output formats</a:t>
            </a:r>
          </a:p>
          <a:p>
            <a:endParaRPr lang="en-GB" dirty="0"/>
          </a:p>
          <a:p>
            <a:r>
              <a:rPr lang="en-GB" dirty="0"/>
              <a:t>Buttons to see more columns/rows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70" y="1825625"/>
            <a:ext cx="6094400" cy="48260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302284" y="3567449"/>
            <a:ext cx="403070" cy="283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1077255" y="6061054"/>
            <a:ext cx="604605" cy="3606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34" y="249216"/>
            <a:ext cx="10515600" cy="1325563"/>
          </a:xfrm>
        </p:spPr>
        <p:txBody>
          <a:bodyPr/>
          <a:lstStyle/>
          <a:p>
            <a:r>
              <a:rPr lang="en-GB" dirty="0"/>
              <a:t>Displaying </a:t>
            </a:r>
            <a:r>
              <a:rPr lang="en-GB" dirty="0" err="1"/>
              <a:t>tibbles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34" y="1690688"/>
            <a:ext cx="5781541" cy="4351338"/>
          </a:xfrm>
        </p:spPr>
        <p:txBody>
          <a:bodyPr/>
          <a:lstStyle/>
          <a:p>
            <a:r>
              <a:rPr lang="en-GB" dirty="0"/>
              <a:t>Although you only see 10 rows, all of the data goes into your document</a:t>
            </a:r>
          </a:p>
          <a:p>
            <a:endParaRPr lang="en-GB" dirty="0"/>
          </a:p>
          <a:p>
            <a:r>
              <a:rPr lang="en-GB" dirty="0"/>
              <a:t>When rendered to HTML / PDF this can make your document BIG</a:t>
            </a:r>
          </a:p>
          <a:p>
            <a:endParaRPr lang="en-GB" dirty="0"/>
          </a:p>
          <a:p>
            <a:r>
              <a:rPr lang="en-GB" dirty="0"/>
              <a:t>Use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head() </a:t>
            </a:r>
            <a:r>
              <a:rPr lang="en-GB" dirty="0"/>
              <a:t>function to only show a few example rows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941273" cy="39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30" y="274369"/>
            <a:ext cx="10515600" cy="1325563"/>
          </a:xfrm>
        </p:spPr>
        <p:txBody>
          <a:bodyPr/>
          <a:lstStyle/>
          <a:p>
            <a:r>
              <a:rPr lang="en-GB" dirty="0"/>
              <a:t>Controlling warnings / errors /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0" y="1599932"/>
            <a:ext cx="7915275" cy="270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152" y="4532356"/>
            <a:ext cx="79343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6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Controlling warnings / errors /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Can select which output you want to see using the block header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```{r "Block name", warnings=FALSE}</a:t>
            </a:r>
          </a:p>
          <a:p>
            <a:endParaRPr lang="en-GB" dirty="0"/>
          </a:p>
          <a:p>
            <a:r>
              <a:rPr lang="en-GB" dirty="0"/>
              <a:t>Can remove</a:t>
            </a:r>
          </a:p>
          <a:p>
            <a:pPr lvl="1"/>
            <a:r>
              <a:rPr lang="en-GB" dirty="0"/>
              <a:t>Warnings 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{r warnings=FALSE}</a:t>
            </a:r>
          </a:p>
          <a:p>
            <a:pPr lvl="1"/>
            <a:r>
              <a:rPr lang="en-GB" dirty="0"/>
              <a:t>Errors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{r error=TRUE} </a:t>
            </a:r>
            <a:r>
              <a:rPr lang="en-GB" dirty="0"/>
              <a:t>means that script doesn’t stop on error</a:t>
            </a:r>
          </a:p>
          <a:p>
            <a:pPr lvl="1"/>
            <a:r>
              <a:rPr lang="en-GB" dirty="0"/>
              <a:t>Messages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{r message=FALSE}</a:t>
            </a:r>
          </a:p>
          <a:p>
            <a:pPr lvl="1"/>
            <a:r>
              <a:rPr lang="en-GB" dirty="0"/>
              <a:t>Code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{r echo=FALSE}</a:t>
            </a:r>
          </a:p>
          <a:p>
            <a:pPr lvl="1"/>
            <a:r>
              <a:rPr lang="en-GB" dirty="0"/>
              <a:t>Code + output 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{r include=FALSE}</a:t>
            </a:r>
          </a:p>
        </p:txBody>
      </p:sp>
    </p:spTree>
    <p:extLst>
      <p:ext uri="{BB962C8B-B14F-4D97-AF65-F5344CB8AC3E}">
        <p14:creationId xmlns:p14="http://schemas.microsoft.com/office/powerpoint/2010/main" val="222692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7" y="223457"/>
            <a:ext cx="10515600" cy="1325563"/>
          </a:xfrm>
        </p:spPr>
        <p:txBody>
          <a:bodyPr/>
          <a:lstStyle/>
          <a:p>
            <a:r>
              <a:rPr lang="en-GB" dirty="0"/>
              <a:t>Changing graphics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1413501"/>
            <a:ext cx="10515600" cy="49100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You can change the way that figures / graphs are displayed by changing R code block options</a:t>
            </a:r>
          </a:p>
          <a:p>
            <a:endParaRPr lang="en-GB" dirty="0"/>
          </a:p>
          <a:p>
            <a:r>
              <a:rPr lang="en-GB" dirty="0"/>
              <a:t>Change the file format (default is PNG)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```{r dev="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"}</a:t>
            </a:r>
          </a:p>
          <a:p>
            <a:r>
              <a:rPr lang="en-GB" dirty="0">
                <a:cs typeface="Courier New" panose="02070309020205020404" pitchFamily="49" charset="0"/>
              </a:rPr>
              <a:t>Change the size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```{r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fig.height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=5,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fig.width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=8}</a:t>
            </a:r>
          </a:p>
          <a:p>
            <a:r>
              <a:rPr lang="en-GB" dirty="0">
                <a:cs typeface="Courier New" panose="02070309020205020404" pitchFamily="49" charset="0"/>
              </a:rPr>
              <a:t>Change the alignment (only affected compiled document)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```{r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fig.align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"}</a:t>
            </a:r>
          </a:p>
          <a:p>
            <a:r>
              <a:rPr lang="en-GB" dirty="0">
                <a:cs typeface="Courier New" panose="02070309020205020404" pitchFamily="49" charset="0"/>
              </a:rPr>
              <a:t>Add a legend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```{r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fig.cap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="This is a great picture"}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74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0" y="2574925"/>
            <a:ext cx="2832100" cy="1325563"/>
          </a:xfrm>
        </p:spPr>
        <p:txBody>
          <a:bodyPr/>
          <a:lstStyle/>
          <a:p>
            <a:pPr algn="ctr"/>
            <a:r>
              <a:rPr lang="en-GB" dirty="0"/>
              <a:t>Exercise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7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199" y="2574925"/>
            <a:ext cx="7854502" cy="1325563"/>
          </a:xfrm>
        </p:spPr>
        <p:txBody>
          <a:bodyPr/>
          <a:lstStyle/>
          <a:p>
            <a:pPr algn="ctr"/>
            <a:r>
              <a:rPr lang="en-GB" dirty="0"/>
              <a:t>Changing document appearance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conventional scripts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 the code is generally distributed</a:t>
            </a:r>
          </a:p>
          <a:p>
            <a:pPr lvl="1"/>
            <a:r>
              <a:rPr lang="en-GB" dirty="0"/>
              <a:t>Output not included – users have to run it again</a:t>
            </a:r>
          </a:p>
          <a:p>
            <a:endParaRPr lang="en-GB" dirty="0"/>
          </a:p>
          <a:p>
            <a:r>
              <a:rPr lang="en-GB" dirty="0"/>
              <a:t>No collation of output</a:t>
            </a:r>
          </a:p>
          <a:p>
            <a:pPr lvl="1"/>
            <a:r>
              <a:rPr lang="en-GB" dirty="0"/>
              <a:t>Can’t see which bit of code generated what output</a:t>
            </a:r>
          </a:p>
          <a:p>
            <a:pPr lvl="1"/>
            <a:r>
              <a:rPr lang="en-GB" dirty="0"/>
              <a:t>No automated saving of results</a:t>
            </a:r>
          </a:p>
          <a:p>
            <a:endParaRPr lang="en-GB" dirty="0"/>
          </a:p>
          <a:p>
            <a:r>
              <a:rPr lang="en-GB" dirty="0"/>
              <a:t>Limited commenting</a:t>
            </a:r>
          </a:p>
          <a:p>
            <a:pPr lvl="1"/>
            <a:r>
              <a:rPr lang="en-GB" dirty="0"/>
              <a:t>Text comments, no formatting or structure</a:t>
            </a:r>
          </a:p>
        </p:txBody>
      </p:sp>
    </p:spTree>
    <p:extLst>
      <p:ext uri="{BB962C8B-B14F-4D97-AF65-F5344CB8AC3E}">
        <p14:creationId xmlns:p14="http://schemas.microsoft.com/office/powerpoint/2010/main" val="1084578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267153"/>
            <a:ext cx="10515600" cy="1325563"/>
          </a:xfrm>
        </p:spPr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1411966"/>
            <a:ext cx="10515600" cy="4351338"/>
          </a:xfrm>
        </p:spPr>
        <p:txBody>
          <a:bodyPr/>
          <a:lstStyle/>
          <a:p>
            <a:r>
              <a:rPr lang="en-GB" dirty="0"/>
              <a:t>If you have used headings in your document then you can auto-create a table of contents</a:t>
            </a:r>
          </a:p>
          <a:p>
            <a:r>
              <a:rPr lang="en-GB" dirty="0"/>
              <a:t>This can be a fixed set of links at the top of your document, or a floating table on the left</a:t>
            </a:r>
          </a:p>
          <a:p>
            <a:r>
              <a:rPr lang="en-GB" dirty="0"/>
              <a:t>This is set in the header section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2706" y="3318570"/>
            <a:ext cx="5574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title: "Example Notebook"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output: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html_document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df_print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paged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toc: yes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toc_float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yes</a:t>
            </a: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4" y="4319928"/>
            <a:ext cx="49625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62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7914" cy="4351338"/>
          </a:xfrm>
        </p:spPr>
        <p:txBody>
          <a:bodyPr/>
          <a:lstStyle/>
          <a:p>
            <a:r>
              <a:rPr lang="en-GB" dirty="0"/>
              <a:t>HTML documents are based on the </a:t>
            </a:r>
            <a:r>
              <a:rPr lang="en-GB" dirty="0" err="1"/>
              <a:t>bootswatch</a:t>
            </a:r>
            <a:r>
              <a:rPr lang="en-GB" dirty="0"/>
              <a:t> theme collection (</a:t>
            </a:r>
            <a:r>
              <a:rPr lang="en-GB" dirty="0">
                <a:hlinkClick r:id="rId2"/>
              </a:rPr>
              <a:t>https://bootswatch.com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You can change the theme by adding to the header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3230" y="1353792"/>
            <a:ext cx="468276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---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title: "Themes"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output: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html_document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df_print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: paged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toc: true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toc_float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: true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theme: yeti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highlight: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kate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304447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9" y="289031"/>
            <a:ext cx="10515600" cy="1325563"/>
          </a:xfrm>
        </p:spPr>
        <p:txBody>
          <a:bodyPr/>
          <a:lstStyle/>
          <a:p>
            <a:r>
              <a:rPr lang="en-GB" dirty="0"/>
              <a:t>Document themes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38200" y="1690687"/>
            <a:ext cx="11150398" cy="4516929"/>
            <a:chOff x="838200" y="1690688"/>
            <a:chExt cx="9328480" cy="3778886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690688"/>
              <a:ext cx="2736215" cy="1056005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77195" y="1690688"/>
              <a:ext cx="2626995" cy="1042670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406970" y="1690688"/>
              <a:ext cx="2759710" cy="100965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075306"/>
              <a:ext cx="2600325" cy="99695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177195" y="3075306"/>
              <a:ext cx="2848610" cy="1073785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495235" y="3085172"/>
              <a:ext cx="2583180" cy="97282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38200" y="4400869"/>
              <a:ext cx="2484755" cy="895985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177195" y="4491039"/>
              <a:ext cx="2444115" cy="89662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499680" y="4491039"/>
              <a:ext cx="2574290" cy="97853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573398" y="6383389"/>
            <a:ext cx="26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(there are more than this)</a:t>
            </a:r>
          </a:p>
        </p:txBody>
      </p:sp>
    </p:spTree>
    <p:extLst>
      <p:ext uri="{BB962C8B-B14F-4D97-AF65-F5344CB8AC3E}">
        <p14:creationId xmlns:p14="http://schemas.microsoft.com/office/powerpoint/2010/main" val="3807058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313"/>
            <a:ext cx="10515600" cy="1325563"/>
          </a:xfrm>
        </p:spPr>
        <p:txBody>
          <a:bodyPr/>
          <a:lstStyle/>
          <a:p>
            <a:r>
              <a:rPr lang="en-GB" dirty="0"/>
              <a:t>Highlighting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5663" cy="4351338"/>
          </a:xfrm>
        </p:spPr>
        <p:txBody>
          <a:bodyPr/>
          <a:lstStyle/>
          <a:p>
            <a:r>
              <a:rPr lang="en-GB" dirty="0"/>
              <a:t>Similarly to the document themes you can also change the colouring / style used to highlight R code in your document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3230" y="1353792"/>
            <a:ext cx="468276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---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title: "Themes"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output: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html_document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df_print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: paged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toc: true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toc_float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: true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    theme: yeti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GB" sz="2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highlight: </a:t>
            </a:r>
            <a:r>
              <a:rPr lang="en-GB" sz="2400" b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kate</a:t>
            </a:r>
            <a:endParaRPr lang="en-GB" sz="2400" b="1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073265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244249"/>
            <a:ext cx="10515600" cy="1325563"/>
          </a:xfrm>
        </p:spPr>
        <p:txBody>
          <a:bodyPr/>
          <a:lstStyle/>
          <a:p>
            <a:r>
              <a:rPr lang="en-GB" dirty="0"/>
              <a:t>Highlighting themes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7941" y="1569812"/>
            <a:ext cx="10037684" cy="5133641"/>
            <a:chOff x="372482" y="1724359"/>
            <a:chExt cx="8837186" cy="45196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482" y="4929572"/>
              <a:ext cx="2524125" cy="12287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0837" y="4967671"/>
              <a:ext cx="2524125" cy="12763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0837" y="3353536"/>
              <a:ext cx="2762250" cy="1257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482" y="3367824"/>
              <a:ext cx="2552700" cy="1228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9343" y="1724359"/>
              <a:ext cx="2600325" cy="12287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4662" y="1729876"/>
              <a:ext cx="2514600" cy="12668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2482" y="1729876"/>
              <a:ext cx="2609850" cy="13049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09343" y="3353536"/>
              <a:ext cx="2600325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951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Tibble / </a:t>
            </a:r>
            <a:r>
              <a:rPr lang="en-GB" dirty="0" err="1"/>
              <a:t>DataFrame</a:t>
            </a:r>
            <a:r>
              <a:rPr lang="en-GB" dirty="0"/>
              <a:t> display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Rather than text output you see an interactive HTML version of </a:t>
            </a:r>
            <a:r>
              <a:rPr lang="en-GB" dirty="0" err="1"/>
              <a:t>tibbles</a:t>
            </a:r>
            <a:endParaRPr lang="en-GB" dirty="0"/>
          </a:p>
          <a:p>
            <a:pPr lvl="1"/>
            <a:r>
              <a:rPr lang="en-GB" dirty="0"/>
              <a:t>This will vary by output document type</a:t>
            </a:r>
          </a:p>
          <a:p>
            <a:endParaRPr lang="en-GB" dirty="0"/>
          </a:p>
          <a:p>
            <a:r>
              <a:rPr lang="en-GB" dirty="0"/>
              <a:t>A few options exist for how they are displayed these are set in the header, and are specific to the HTML output type: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html_document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df_print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: paged</a:t>
            </a:r>
          </a:p>
        </p:txBody>
      </p:sp>
    </p:spTree>
    <p:extLst>
      <p:ext uri="{BB962C8B-B14F-4D97-AF65-F5344CB8AC3E}">
        <p14:creationId xmlns:p14="http://schemas.microsoft.com/office/powerpoint/2010/main" val="128974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Tibble / </a:t>
            </a:r>
            <a:r>
              <a:rPr lang="en-GB" dirty="0" err="1"/>
              <a:t>DataFrame</a:t>
            </a:r>
            <a:r>
              <a:rPr lang="en-GB" dirty="0"/>
              <a:t> display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89" y="2005889"/>
            <a:ext cx="9956800" cy="266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71" y="4257001"/>
            <a:ext cx="18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This is the default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71" y="2800024"/>
            <a:ext cx="184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Only works on data frames</a:t>
            </a:r>
          </a:p>
        </p:txBody>
      </p:sp>
    </p:spTree>
    <p:extLst>
      <p:ext uri="{BB962C8B-B14F-4D97-AF65-F5344CB8AC3E}">
        <p14:creationId xmlns:p14="http://schemas.microsoft.com/office/powerpoint/2010/main" val="2370453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Tibble / </a:t>
            </a:r>
            <a:r>
              <a:rPr lang="en-GB" dirty="0" err="1"/>
              <a:t>DataFrame</a:t>
            </a:r>
            <a:r>
              <a:rPr lang="en-GB" dirty="0"/>
              <a:t> display options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5" y="2232025"/>
            <a:ext cx="2608441" cy="3209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95" y="2232025"/>
            <a:ext cx="3863763" cy="3209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45" y="2232025"/>
            <a:ext cx="3973689" cy="2039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321" y="177036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Tibble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2457" y="1690688"/>
            <a:ext cx="873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Kable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98822" y="1690687"/>
            <a:ext cx="941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Paged</a:t>
            </a:r>
          </a:p>
        </p:txBody>
      </p:sp>
    </p:spTree>
    <p:extLst>
      <p:ext uri="{BB962C8B-B14F-4D97-AF65-F5344CB8AC3E}">
        <p14:creationId xmlns:p14="http://schemas.microsoft.com/office/powerpoint/2010/main" val="819622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199" y="2574925"/>
            <a:ext cx="7854502" cy="1325563"/>
          </a:xfrm>
        </p:spPr>
        <p:txBody>
          <a:bodyPr/>
          <a:lstStyle/>
          <a:p>
            <a:pPr algn="ctr"/>
            <a:r>
              <a:rPr lang="en-GB" dirty="0"/>
              <a:t>Automating Notebook Rendering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6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Generating a notebook </a:t>
            </a:r>
            <a:r>
              <a:rPr lang="en-GB" dirty="0" err="1"/>
              <a:t>programatically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48069" y="2521845"/>
            <a:ext cx="866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Rscript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-e "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rmarkdown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::render('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example.Rmd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')"</a:t>
            </a:r>
          </a:p>
        </p:txBody>
      </p:sp>
    </p:spTree>
    <p:extLst>
      <p:ext uri="{BB962C8B-B14F-4D97-AF65-F5344CB8AC3E}">
        <p14:creationId xmlns:p14="http://schemas.microsoft.com/office/powerpoint/2010/main" val="9043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Notebooks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Alternative document format to conventional scripts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Collates into a single document</a:t>
            </a:r>
          </a:p>
          <a:p>
            <a:pPr lvl="1"/>
            <a:r>
              <a:rPr lang="en-GB" dirty="0"/>
              <a:t>Code</a:t>
            </a:r>
          </a:p>
          <a:p>
            <a:pPr lvl="1"/>
            <a:r>
              <a:rPr lang="en-GB" dirty="0"/>
              <a:t>Formatted commentary</a:t>
            </a:r>
          </a:p>
          <a:p>
            <a:pPr lvl="1"/>
            <a:r>
              <a:rPr lang="en-GB" dirty="0"/>
              <a:t>Output (text and graphical)</a:t>
            </a:r>
          </a:p>
          <a:p>
            <a:endParaRPr lang="en-GB" dirty="0"/>
          </a:p>
          <a:p>
            <a:r>
              <a:rPr lang="en-GB" dirty="0"/>
              <a:t>Exported to HTML, PDF or Word</a:t>
            </a:r>
          </a:p>
        </p:txBody>
      </p:sp>
    </p:spTree>
    <p:extLst>
      <p:ext uri="{BB962C8B-B14F-4D97-AF65-F5344CB8AC3E}">
        <p14:creationId xmlns:p14="http://schemas.microsoft.com/office/powerpoint/2010/main" val="680368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notebook parameters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89228"/>
            <a:ext cx="4614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title: My Document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output: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html_document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year: 2018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region: Europe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printcode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TRUE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data: "file.csv"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5889" y="2112589"/>
            <a:ext cx="4095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Parameters are collected in a list called 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endParaRPr lang="en-GB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800" dirty="0"/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params$year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[1] 2018</a:t>
            </a:r>
          </a:p>
        </p:txBody>
      </p:sp>
    </p:spTree>
    <p:extLst>
      <p:ext uri="{BB962C8B-B14F-4D97-AF65-F5344CB8AC3E}">
        <p14:creationId xmlns:p14="http://schemas.microsoft.com/office/powerpoint/2010/main" val="3311274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can be R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89228"/>
            <a:ext cx="56754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title: My Document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output: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html_document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date: !r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Sys.Date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today: !r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lubridate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::today()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165424"/>
            <a:ext cx="10407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use code from packages but need to supply the full function name, including package name</a:t>
            </a:r>
          </a:p>
        </p:txBody>
      </p:sp>
    </p:spTree>
    <p:extLst>
      <p:ext uri="{BB962C8B-B14F-4D97-AF65-F5344CB8AC3E}">
        <p14:creationId xmlns:p14="http://schemas.microsoft.com/office/powerpoint/2010/main" val="1490403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can be supplied at runtime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2059001"/>
            <a:ext cx="58993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Rscript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-e "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rmarkdown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::render(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example.Rmd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=list(data="data.csv")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</a:p>
        </p:txBody>
      </p:sp>
      <p:sp>
        <p:nvSpPr>
          <p:cNvPr id="5" name="Rectangle 4"/>
          <p:cNvSpPr/>
          <p:nvPr/>
        </p:nvSpPr>
        <p:spPr>
          <a:xfrm>
            <a:off x="318911" y="1829583"/>
            <a:ext cx="46143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title: My Document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output: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html_document</a:t>
            </a:r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year: 2018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printcode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TRUE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data: "file.csv"</a:t>
            </a:r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319" y="5610578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read_csv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params$data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808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256269"/>
            <a:ext cx="10515600" cy="1325563"/>
          </a:xfrm>
        </p:spPr>
        <p:txBody>
          <a:bodyPr/>
          <a:lstStyle/>
          <a:p>
            <a:r>
              <a:rPr lang="en-GB" dirty="0"/>
              <a:t>Parameters can also be used in Markdown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2486" y="1690688"/>
            <a:ext cx="48013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Rscript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-e "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rmarkdown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::render(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'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example.Rmd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=list(data="data.csv")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512" y="1581832"/>
            <a:ext cx="53743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output: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html_document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df_print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paged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file: "test.csv"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date: !r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Sys.Date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title: `r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params$date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```{r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results='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asis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echo=FALSE}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cat("# Processing file ",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params$file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86" y="3959035"/>
            <a:ext cx="38671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4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0" y="2574925"/>
            <a:ext cx="2832100" cy="1325563"/>
          </a:xfrm>
        </p:spPr>
        <p:txBody>
          <a:bodyPr/>
          <a:lstStyle/>
          <a:p>
            <a:pPr algn="ctr"/>
            <a:r>
              <a:rPr lang="en-GB" dirty="0"/>
              <a:t>Exercise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5439363"/>
            <a:ext cx="3345798" cy="11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835"/>
            <a:ext cx="6227534" cy="5617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" y="117565"/>
            <a:ext cx="146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Code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41C8C5-5C6C-4061-8A2F-0000D7992EC7}"/>
              </a:ext>
            </a:extLst>
          </p:cNvPr>
          <p:cNvGrpSpPr/>
          <p:nvPr/>
        </p:nvGrpSpPr>
        <p:grpSpPr>
          <a:xfrm>
            <a:off x="5185575" y="117565"/>
            <a:ext cx="7006424" cy="6611511"/>
            <a:chOff x="5185575" y="117565"/>
            <a:chExt cx="7006424" cy="6611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5575" y="117565"/>
              <a:ext cx="7006424" cy="565159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40983" y="5898079"/>
              <a:ext cx="19768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1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22" y="-26953"/>
            <a:ext cx="10212977" cy="1325563"/>
          </a:xfrm>
        </p:spPr>
        <p:txBody>
          <a:bodyPr/>
          <a:lstStyle/>
          <a:p>
            <a:r>
              <a:rPr lang="en-GB" dirty="0"/>
              <a:t>Notebook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623" y="1564446"/>
            <a:ext cx="5392783" cy="4351338"/>
          </a:xfrm>
        </p:spPr>
        <p:txBody>
          <a:bodyPr/>
          <a:lstStyle/>
          <a:p>
            <a:r>
              <a:rPr lang="en-GB" dirty="0"/>
              <a:t>Single overall text document, split into sections</a:t>
            </a:r>
          </a:p>
          <a:p>
            <a:endParaRPr lang="en-GB" dirty="0"/>
          </a:p>
          <a:p>
            <a:pPr lvl="1"/>
            <a:r>
              <a:rPr lang="en-GB" sz="2800" dirty="0"/>
              <a:t>Header (mostly preferences)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Body</a:t>
            </a:r>
          </a:p>
          <a:p>
            <a:pPr lvl="2"/>
            <a:r>
              <a:rPr lang="en-GB" sz="2400" dirty="0"/>
              <a:t>Commentary (default)</a:t>
            </a:r>
          </a:p>
          <a:p>
            <a:pPr lvl="2"/>
            <a:r>
              <a:rPr lang="en-GB" sz="2400" dirty="0"/>
              <a:t>R Code</a:t>
            </a:r>
          </a:p>
          <a:p>
            <a:pPr lvl="2"/>
            <a:r>
              <a:rPr lang="en-GB" sz="2400" dirty="0"/>
              <a:t>Output (graphical and text)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72" y="248195"/>
            <a:ext cx="5913179" cy="645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82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88" y="173717"/>
            <a:ext cx="10515600" cy="1325563"/>
          </a:xfrm>
        </p:spPr>
        <p:txBody>
          <a:bodyPr/>
          <a:lstStyle/>
          <a:p>
            <a:r>
              <a:rPr lang="en-GB" dirty="0"/>
              <a:t>Creating a Notebook in RStudio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288" y="2929650"/>
            <a:ext cx="6142150" cy="3279217"/>
          </a:xfrm>
        </p:spPr>
        <p:txBody>
          <a:bodyPr/>
          <a:lstStyle/>
          <a:p>
            <a:r>
              <a:rPr lang="en-GB" dirty="0"/>
              <a:t>You may need to install some packages (</a:t>
            </a:r>
            <a:r>
              <a:rPr lang="en-GB" dirty="0" err="1"/>
              <a:t>Rstudio</a:t>
            </a:r>
            <a:r>
              <a:rPr lang="en-GB" dirty="0"/>
              <a:t> will prompt you if you do)</a:t>
            </a:r>
          </a:p>
          <a:p>
            <a:endParaRPr lang="en-GB" dirty="0"/>
          </a:p>
          <a:p>
            <a:r>
              <a:rPr lang="en-GB" dirty="0"/>
              <a:t>Opens a default template which you can then edit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88" y="1499280"/>
            <a:ext cx="7555437" cy="1129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76" y="2888250"/>
            <a:ext cx="5151031" cy="39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7411"/>
            <a:ext cx="10515600" cy="1325563"/>
          </a:xfrm>
        </p:spPr>
        <p:txBody>
          <a:bodyPr/>
          <a:lstStyle/>
          <a:p>
            <a:r>
              <a:rPr lang="en-GB" dirty="0"/>
              <a:t>Notebook sections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1190625"/>
            <a:ext cx="5962650" cy="56673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BC984B-5EEE-42B2-B474-49F4899D25DF}"/>
              </a:ext>
            </a:extLst>
          </p:cNvPr>
          <p:cNvGrpSpPr/>
          <p:nvPr/>
        </p:nvGrpSpPr>
        <p:grpSpPr>
          <a:xfrm>
            <a:off x="4540160" y="1190625"/>
            <a:ext cx="1689190" cy="666146"/>
            <a:chOff x="4540160" y="1190625"/>
            <a:chExt cx="1689190" cy="666146"/>
          </a:xfrm>
        </p:grpSpPr>
        <p:sp>
          <p:nvSpPr>
            <p:cNvPr id="5" name="Left Brace 4"/>
            <p:cNvSpPr/>
            <p:nvPr/>
          </p:nvSpPr>
          <p:spPr>
            <a:xfrm>
              <a:off x="5997530" y="1190625"/>
              <a:ext cx="231820" cy="666146"/>
            </a:xfrm>
            <a:prstGeom prst="leftBrace">
              <a:avLst>
                <a:gd name="adj1" fmla="val 26823"/>
                <a:gd name="adj2" fmla="val 489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0160" y="1211364"/>
              <a:ext cx="1250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2230296-2C0E-44FA-8168-16DC495ECA20}"/>
              </a:ext>
            </a:extLst>
          </p:cNvPr>
          <p:cNvGrpSpPr/>
          <p:nvPr/>
        </p:nvGrpSpPr>
        <p:grpSpPr>
          <a:xfrm>
            <a:off x="3712562" y="1897835"/>
            <a:ext cx="2516104" cy="1155722"/>
            <a:chOff x="3712562" y="1897835"/>
            <a:chExt cx="2516104" cy="1155722"/>
          </a:xfrm>
        </p:grpSpPr>
        <p:sp>
          <p:nvSpPr>
            <p:cNvPr id="6" name="Left Brace 5"/>
            <p:cNvSpPr/>
            <p:nvPr/>
          </p:nvSpPr>
          <p:spPr>
            <a:xfrm>
              <a:off x="5996846" y="1897835"/>
              <a:ext cx="231820" cy="1155722"/>
            </a:xfrm>
            <a:prstGeom prst="leftBrace">
              <a:avLst>
                <a:gd name="adj1" fmla="val 26823"/>
                <a:gd name="adj2" fmla="val 489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2562" y="2214086"/>
              <a:ext cx="20782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Commentary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EBAE47-1FA3-48B7-8FFE-FD3D17004DA3}"/>
              </a:ext>
            </a:extLst>
          </p:cNvPr>
          <p:cNvGrpSpPr/>
          <p:nvPr/>
        </p:nvGrpSpPr>
        <p:grpSpPr>
          <a:xfrm>
            <a:off x="4859158" y="3053557"/>
            <a:ext cx="1369508" cy="704850"/>
            <a:chOff x="4859158" y="3053557"/>
            <a:chExt cx="1369508" cy="704850"/>
          </a:xfrm>
        </p:grpSpPr>
        <p:sp>
          <p:nvSpPr>
            <p:cNvPr id="8" name="Left Brace 7"/>
            <p:cNvSpPr/>
            <p:nvPr/>
          </p:nvSpPr>
          <p:spPr>
            <a:xfrm>
              <a:off x="5996846" y="3053557"/>
              <a:ext cx="231820" cy="704850"/>
            </a:xfrm>
            <a:prstGeom prst="leftBrace">
              <a:avLst>
                <a:gd name="adj1" fmla="val 26823"/>
                <a:gd name="adj2" fmla="val 489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9158" y="3144372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Code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3908892"/>
            <a:ext cx="40198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Sections are marked by special quotes</a:t>
            </a:r>
          </a:p>
          <a:p>
            <a:endParaRPr lang="en-GB" dirty="0"/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GB" dirty="0"/>
              <a:t>  	for header</a:t>
            </a:r>
          </a:p>
          <a:p>
            <a:endParaRPr lang="en-GB" dirty="0"/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```{r}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```</a:t>
            </a:r>
            <a:r>
              <a:rPr lang="en-GB" dirty="0"/>
              <a:t>	for R code</a:t>
            </a:r>
          </a:p>
          <a:p>
            <a:endParaRPr lang="en-GB" dirty="0"/>
          </a:p>
          <a:p>
            <a:r>
              <a:rPr lang="en-GB" dirty="0"/>
              <a:t>Default for unquoted text is commentary</a:t>
            </a:r>
          </a:p>
        </p:txBody>
      </p:sp>
    </p:spTree>
    <p:extLst>
      <p:ext uri="{BB962C8B-B14F-4D97-AF65-F5344CB8AC3E}">
        <p14:creationId xmlns:p14="http://schemas.microsoft.com/office/powerpoint/2010/main" val="24590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Notebook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 new notebook document</a:t>
            </a:r>
          </a:p>
          <a:p>
            <a:r>
              <a:rPr lang="en-GB" dirty="0"/>
              <a:t>Save it straight away (use a .</a:t>
            </a:r>
            <a:r>
              <a:rPr lang="en-GB" dirty="0" err="1"/>
              <a:t>Rmd</a:t>
            </a:r>
            <a:r>
              <a:rPr lang="en-GB" dirty="0"/>
              <a:t> extension)</a:t>
            </a:r>
          </a:p>
          <a:p>
            <a:r>
              <a:rPr lang="en-GB" dirty="0"/>
              <a:t>Add commentary in Markdown format</a:t>
            </a:r>
          </a:p>
          <a:p>
            <a:r>
              <a:rPr lang="en-GB" dirty="0"/>
              <a:t>Add R sections using Insert &gt; R </a:t>
            </a:r>
          </a:p>
          <a:p>
            <a:r>
              <a:rPr lang="en-GB" dirty="0"/>
              <a:t>Run code blocks to generate output</a:t>
            </a:r>
          </a:p>
          <a:p>
            <a:endParaRPr lang="en-GB" dirty="0"/>
          </a:p>
          <a:p>
            <a:r>
              <a:rPr lang="en-GB" dirty="0"/>
              <a:t>Knit document to HTML / PDF / Word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186" y="4001294"/>
            <a:ext cx="3190837" cy="2310606"/>
          </a:xfrm>
          <a:prstGeom prst="rect">
            <a:avLst/>
          </a:prstGeom>
        </p:spPr>
      </p:pic>
      <p:pic>
        <p:nvPicPr>
          <p:cNvPr id="6" name="Picture 5" descr="The 1709 Blog: US content industry and ISPs to inform an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6" y="6179409"/>
            <a:ext cx="527942" cy="454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408" y="6237312"/>
            <a:ext cx="7031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 careful not to delete any of the section markers added by ‘insert’ or the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0753B-BBFB-405F-8F39-54499FC3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186" y="1347788"/>
            <a:ext cx="3877081" cy="1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1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7217</TotalTime>
  <Words>1570</Words>
  <Application>Microsoft Office PowerPoint</Application>
  <PresentationFormat>Widescreen</PresentationFormat>
  <Paragraphs>332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Times New Roman</vt:lpstr>
      <vt:lpstr>Office Theme</vt:lpstr>
      <vt:lpstr>Using R Notebooks</vt:lpstr>
      <vt:lpstr>PowerPoint Presentation</vt:lpstr>
      <vt:lpstr>Problems with conventional scripts</vt:lpstr>
      <vt:lpstr>R Notebooks</vt:lpstr>
      <vt:lpstr>PowerPoint Presentation</vt:lpstr>
      <vt:lpstr>Notebook Structure</vt:lpstr>
      <vt:lpstr>Creating a Notebook in RStudio</vt:lpstr>
      <vt:lpstr>Notebook sections</vt:lpstr>
      <vt:lpstr>Notebook workflow</vt:lpstr>
      <vt:lpstr>Running R code in a notebook</vt:lpstr>
      <vt:lpstr>Exercise 1</vt:lpstr>
      <vt:lpstr>Using Markdown</vt:lpstr>
      <vt:lpstr>Commentary sections use ‘Markdown’</vt:lpstr>
      <vt:lpstr>Markdown basics</vt:lpstr>
      <vt:lpstr>Markdown basics</vt:lpstr>
      <vt:lpstr>Markdown basics</vt:lpstr>
      <vt:lpstr>Markdown basics</vt:lpstr>
      <vt:lpstr>Exercise 2</vt:lpstr>
      <vt:lpstr>R code block details</vt:lpstr>
      <vt:lpstr>Working directories</vt:lpstr>
      <vt:lpstr>Good code block practices</vt:lpstr>
      <vt:lpstr>Good code block practices</vt:lpstr>
      <vt:lpstr>Displaying tibbles</vt:lpstr>
      <vt:lpstr>Displaying tibbles</vt:lpstr>
      <vt:lpstr>Controlling warnings / errors / messages</vt:lpstr>
      <vt:lpstr>Controlling warnings / errors / messages</vt:lpstr>
      <vt:lpstr>Changing graphics options</vt:lpstr>
      <vt:lpstr>Exercise 3</vt:lpstr>
      <vt:lpstr>Changing document appearance</vt:lpstr>
      <vt:lpstr>Table of Contents</vt:lpstr>
      <vt:lpstr>Document themes</vt:lpstr>
      <vt:lpstr>Document themes</vt:lpstr>
      <vt:lpstr>Highlighting themes</vt:lpstr>
      <vt:lpstr>Highlighting themes</vt:lpstr>
      <vt:lpstr>Tibble / DataFrame display options</vt:lpstr>
      <vt:lpstr>Tibble / DataFrame display options</vt:lpstr>
      <vt:lpstr>Tibble / DataFrame display options</vt:lpstr>
      <vt:lpstr>Automating Notebook Rendering</vt:lpstr>
      <vt:lpstr>Generating a notebook programatically</vt:lpstr>
      <vt:lpstr>Adding notebook parameters</vt:lpstr>
      <vt:lpstr>Parameters can be R code</vt:lpstr>
      <vt:lpstr>Parameters can be supplied at runtime</vt:lpstr>
      <vt:lpstr>Parameters can also be used in Markdown</vt:lpstr>
      <vt:lpstr>Exercise 4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 Notebooks</dc:title>
  <dc:creator>Simon Andrews</dc:creator>
  <cp:lastModifiedBy>Simon Andrews</cp:lastModifiedBy>
  <cp:revision>95</cp:revision>
  <dcterms:created xsi:type="dcterms:W3CDTF">2019-08-13T15:47:24Z</dcterms:created>
  <dcterms:modified xsi:type="dcterms:W3CDTF">2022-03-08T17:43:17Z</dcterms:modified>
</cp:coreProperties>
</file>