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33" r:id="rId2"/>
    <p:sldId id="435" r:id="rId3"/>
    <p:sldId id="426" r:id="rId4"/>
    <p:sldId id="434" r:id="rId5"/>
    <p:sldId id="432" r:id="rId6"/>
    <p:sldId id="427" r:id="rId7"/>
    <p:sldId id="431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5968"/>
    <a:srgbClr val="009900"/>
    <a:srgbClr val="006600"/>
    <a:srgbClr val="D60093"/>
    <a:srgbClr val="990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648" autoAdjust="0"/>
  </p:normalViewPr>
  <p:slideViewPr>
    <p:cSldViewPr snapToGrid="0">
      <p:cViewPr>
        <p:scale>
          <a:sx n="125" d="100"/>
          <a:sy n="125" d="100"/>
        </p:scale>
        <p:origin x="-140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DD6FA-6019-408B-8799-553A85CB72F3}" type="datetimeFigureOut">
              <a:rPr lang="en-GB" smtClean="0"/>
              <a:pPr/>
              <a:t>28/01/2015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904A8-C94B-4CD8-93EA-73B0B5A31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473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A73D3-CF9F-472B-BE49-2677B8246EAD}" type="datetimeFigureOut">
              <a:rPr lang="en-GB" smtClean="0"/>
              <a:pPr/>
              <a:t>28/01/2015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B8047-4DBE-4D08-925D-E49847F6EC2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155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Lato Light" panose="020F030202020403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576064" cy="509141"/>
          </a:xfrm>
        </p:spPr>
        <p:txBody>
          <a:bodyPr/>
          <a:lstStyle>
            <a:lvl1pPr>
              <a:defRPr>
                <a:latin typeface="Lato" panose="020F0502020204030203" pitchFamily="34" charset="0"/>
              </a:defRPr>
            </a:lvl1pPr>
          </a:lstStyle>
          <a:p>
            <a:fld id="{4C6E4F79-EA06-4DFE-96C9-5F9967CC5CB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249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fld id="{4C6E4F79-EA06-4DFE-96C9-5F9967CC5CB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4396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711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800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309320"/>
            <a:ext cx="504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fld id="{4C6E4F79-EA06-4DFE-96C9-5F9967CC5CB9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2" descr="C:\Users\andrewss\Desktop\bioinformatics_logo_small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5272" y="6237312"/>
            <a:ext cx="1201184" cy="42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3591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Tahoma" panose="020B0604030504040204" pitchFamily="34" charset="0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j-lt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j-lt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j-lt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916832"/>
            <a:ext cx="8640960" cy="1470025"/>
          </a:xfrm>
        </p:spPr>
        <p:txBody>
          <a:bodyPr>
            <a:noAutofit/>
          </a:bodyPr>
          <a:lstStyle/>
          <a:p>
            <a:r>
              <a:rPr lang="en-GB" sz="3400" dirty="0" smtClean="0"/>
              <a:t>Additional Cytosine Modifications –</a:t>
            </a:r>
            <a:br>
              <a:rPr lang="en-GB" sz="3400" dirty="0" smtClean="0"/>
            </a:br>
            <a:r>
              <a:rPr lang="en-GB" sz="3400" dirty="0" smtClean="0"/>
              <a:t> analysing </a:t>
            </a:r>
            <a:r>
              <a:rPr lang="en-GB" sz="3400" dirty="0" err="1" smtClean="0"/>
              <a:t>hydroxymethylcytosine</a:t>
            </a:r>
            <a:r>
              <a:rPr lang="en-GB" sz="3400" dirty="0" smtClean="0"/>
              <a:t> (5hmC)</a:t>
            </a:r>
            <a:br>
              <a:rPr lang="en-GB" sz="3400" dirty="0" smtClean="0"/>
            </a:br>
            <a:r>
              <a:rPr lang="en-GB" sz="3400" dirty="0" smtClean="0"/>
              <a:t>with oxidative BS-Seq (</a:t>
            </a:r>
            <a:r>
              <a:rPr lang="en-GB" sz="3400" dirty="0" err="1" smtClean="0"/>
              <a:t>oxBS</a:t>
            </a:r>
            <a:r>
              <a:rPr lang="en-GB" sz="3400" dirty="0" smtClean="0"/>
              <a:t>)</a:t>
            </a:r>
            <a:endParaRPr lang="en-GB" sz="3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717032"/>
            <a:ext cx="6400800" cy="1656184"/>
          </a:xfrm>
        </p:spPr>
        <p:txBody>
          <a:bodyPr>
            <a:normAutofit/>
          </a:bodyPr>
          <a:lstStyle/>
          <a:p>
            <a:r>
              <a:rPr lang="en-GB" dirty="0" smtClean="0"/>
              <a:t>Felix Krueger</a:t>
            </a:r>
          </a:p>
          <a:p>
            <a:r>
              <a:rPr lang="en-GB" dirty="0" smtClean="0"/>
              <a:t>felix.krueger@babraham.ac.uk</a:t>
            </a:r>
          </a:p>
          <a:p>
            <a:r>
              <a:rPr lang="en-GB" dirty="0" smtClean="0"/>
              <a:t>January 2015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22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Cytosine modifications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2050" name="Picture 2" descr="Uncovering the role of 5-hydroxymethylcytosine in the epigeno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315" y="1326832"/>
            <a:ext cx="5715000" cy="48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478280" y="5927050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800" dirty="0"/>
              <a:t>Miguel R. Branco, Gabriella Ficz &amp; Wolf Reik</a:t>
            </a:r>
          </a:p>
          <a:p>
            <a:r>
              <a:rPr lang="en-GB" sz="800" i="1" dirty="0"/>
              <a:t>Nature Reviews Genetics </a:t>
            </a:r>
            <a:r>
              <a:rPr lang="en-GB" sz="800" b="1" dirty="0"/>
              <a:t>13</a:t>
            </a:r>
            <a:r>
              <a:rPr lang="en-GB" sz="800" dirty="0"/>
              <a:t>, 7-13 (January 2012)</a:t>
            </a:r>
          </a:p>
        </p:txBody>
      </p:sp>
      <p:sp>
        <p:nvSpPr>
          <p:cNvPr id="6" name="Rectangle 5"/>
          <p:cNvSpPr/>
          <p:nvPr/>
        </p:nvSpPr>
        <p:spPr>
          <a:xfrm>
            <a:off x="2209800" y="3070860"/>
            <a:ext cx="822960" cy="1066800"/>
          </a:xfrm>
          <a:prstGeom prst="rect">
            <a:avLst/>
          </a:prstGeom>
          <a:solidFill>
            <a:schemeClr val="accent6">
              <a:lumMod val="50000"/>
              <a:alpha val="18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008120" y="3070860"/>
            <a:ext cx="822960" cy="1066800"/>
          </a:xfrm>
          <a:prstGeom prst="rect">
            <a:avLst/>
          </a:prstGeom>
          <a:solidFill>
            <a:schemeClr val="accent6">
              <a:lumMod val="50000"/>
              <a:alpha val="18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66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Detecting </a:t>
            </a:r>
            <a:r>
              <a:rPr lang="en-GB" b="1" dirty="0" smtClean="0"/>
              <a:t>5-hydroxymethylcytosine </a:t>
            </a:r>
            <a:r>
              <a:rPr lang="en-GB" dirty="0" smtClean="0"/>
              <a:t>using </a:t>
            </a:r>
            <a:br>
              <a:rPr lang="en-GB" dirty="0" smtClean="0"/>
            </a:br>
            <a:r>
              <a:rPr lang="en-GB" dirty="0" smtClean="0"/>
              <a:t>O</a:t>
            </a:r>
            <a:r>
              <a:rPr lang="en-GB" b="1" dirty="0" smtClean="0"/>
              <a:t>xidative Bisulfite-Seq (</a:t>
            </a:r>
            <a:r>
              <a:rPr lang="en-GB" b="1" dirty="0" err="1" smtClean="0"/>
              <a:t>ox</a:t>
            </a:r>
            <a:r>
              <a:rPr lang="en-GB" dirty="0" err="1" smtClean="0"/>
              <a:t>BS</a:t>
            </a:r>
            <a:r>
              <a:rPr lang="en-GB" dirty="0" smtClean="0"/>
              <a:t>)</a:t>
            </a:r>
            <a:endParaRPr lang="en-GB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AutoShape 2" descr="Duplication level grap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0" name="Picture 2" descr="https://lh6.googleusercontent.com/CxB2MJVEzNQpg82WJkTSdImbooyZzifVWuiP1SGyQYHARrCzVZJTzoyCxx5qu9wrn0AsnpRd0BChGRm6EGUsdD3m_cqTOUnEqJqELA-sBxrR8Ysa2n-UebRxlQ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044" y="1905815"/>
            <a:ext cx="6372681" cy="314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2" name="Picture 4" descr="Cambridge Epigeniti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2824" y="5725003"/>
            <a:ext cx="1186440" cy="361433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926224" y="5263338"/>
            <a:ext cx="72915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Quantitative </a:t>
            </a:r>
            <a:r>
              <a:rPr lang="en-US" sz="1200" b="1" dirty="0"/>
              <a:t>sequencing of 5-methylcytosine and 5-hydroxymethylcytosine at single-base </a:t>
            </a:r>
            <a:r>
              <a:rPr lang="en-US" sz="1200" b="1" dirty="0" smtClean="0"/>
              <a:t>resolution</a:t>
            </a:r>
          </a:p>
          <a:p>
            <a:r>
              <a:rPr lang="en-US" sz="1200" dirty="0" smtClean="0"/>
              <a:t>Science, 2012 </a:t>
            </a:r>
            <a:r>
              <a:rPr lang="en-US" sz="1200" dirty="0"/>
              <a:t>May 18;336(6083):</a:t>
            </a:r>
            <a:r>
              <a:rPr lang="en-US" sz="1200" dirty="0" smtClean="0"/>
              <a:t>934-7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9250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523" y="1600200"/>
            <a:ext cx="659695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Detecting </a:t>
            </a:r>
            <a:r>
              <a:rPr lang="en-GB" b="1" dirty="0" smtClean="0"/>
              <a:t>5-formylcytosine </a:t>
            </a:r>
            <a:r>
              <a:rPr lang="en-GB" dirty="0" smtClean="0"/>
              <a:t>using </a:t>
            </a:r>
            <a:br>
              <a:rPr lang="en-GB" dirty="0" smtClean="0"/>
            </a:br>
            <a:r>
              <a:rPr lang="en-GB" dirty="0" smtClean="0"/>
              <a:t>Reduced</a:t>
            </a:r>
            <a:r>
              <a:rPr lang="en-GB" b="1" dirty="0" smtClean="0"/>
              <a:t> </a:t>
            </a:r>
            <a:r>
              <a:rPr lang="en-GB" b="1" dirty="0" smtClean="0"/>
              <a:t>Bisulfite-Seq </a:t>
            </a:r>
            <a:r>
              <a:rPr lang="en-GB" b="1" dirty="0" smtClean="0"/>
              <a:t>(</a:t>
            </a:r>
            <a:r>
              <a:rPr lang="en-GB" b="1" dirty="0" err="1" smtClean="0"/>
              <a:t>red</a:t>
            </a:r>
            <a:r>
              <a:rPr lang="en-GB" dirty="0" err="1" smtClean="0"/>
              <a:t>BS</a:t>
            </a:r>
            <a:r>
              <a:rPr lang="en-GB" dirty="0" smtClean="0"/>
              <a:t>)</a:t>
            </a:r>
            <a:endParaRPr lang="en-GB" b="1" dirty="0"/>
          </a:p>
        </p:txBody>
      </p:sp>
      <p:sp>
        <p:nvSpPr>
          <p:cNvPr id="5" name="Rectangle 4"/>
          <p:cNvSpPr/>
          <p:nvPr/>
        </p:nvSpPr>
        <p:spPr>
          <a:xfrm>
            <a:off x="1356360" y="6139518"/>
            <a:ext cx="524256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i="1" cap="all" dirty="0" err="1" smtClean="0"/>
              <a:t>M.j</a:t>
            </a:r>
            <a:r>
              <a:rPr lang="en-GB" sz="800" b="1" i="1" cap="all" dirty="0" smtClean="0"/>
              <a:t>. Booth, NATURE CHEMISTRY </a:t>
            </a:r>
            <a:r>
              <a:rPr lang="en-GB" sz="800" dirty="0" smtClean="0"/>
              <a:t>Quantitative </a:t>
            </a:r>
            <a:r>
              <a:rPr lang="en-GB" sz="800" dirty="0"/>
              <a:t>sequencing of 5-formylcytosine in DNA at single-base </a:t>
            </a:r>
            <a:r>
              <a:rPr lang="en-GB" sz="800" dirty="0" smtClean="0"/>
              <a:t>resolution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313392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88358" y="4523205"/>
            <a:ext cx="4280561" cy="17061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087" y="495300"/>
            <a:ext cx="6219825" cy="58674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84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err="1" smtClean="0"/>
              <a:t>ox</a:t>
            </a:r>
            <a:r>
              <a:rPr lang="en-GB" dirty="0" err="1" smtClean="0"/>
              <a:t>BS</a:t>
            </a:r>
            <a:r>
              <a:rPr lang="en-GB" dirty="0" smtClean="0"/>
              <a:t>: identifying target regions</a:t>
            </a:r>
            <a:endParaRPr lang="en-GB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AutoShape 2" descr="Duplication level grap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124" y="1655239"/>
            <a:ext cx="4409219" cy="37321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765342" y="1981850"/>
            <a:ext cx="42233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Gives an idea about false positive rate</a:t>
            </a:r>
          </a:p>
          <a:p>
            <a:endParaRPr lang="en-GB" dirty="0"/>
          </a:p>
          <a:p>
            <a:r>
              <a:rPr lang="en-GB" dirty="0" smtClean="0"/>
              <a:t>Analysis options to gain more power:</a:t>
            </a:r>
          </a:p>
          <a:p>
            <a:r>
              <a:rPr lang="en-GB" dirty="0" smtClean="0"/>
              <a:t>- </a:t>
            </a:r>
            <a:r>
              <a:rPr lang="en-GB" dirty="0"/>
              <a:t>l</a:t>
            </a:r>
            <a:r>
              <a:rPr lang="en-GB" dirty="0" smtClean="0"/>
              <a:t>arger running windows </a:t>
            </a:r>
          </a:p>
          <a:p>
            <a:r>
              <a:rPr lang="en-GB" dirty="0" smtClean="0"/>
              <a:t>- looking for sets/functional sets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734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hmC</a:t>
            </a:r>
            <a:r>
              <a:rPr lang="en-GB" dirty="0" smtClean="0"/>
              <a:t> as difference BS – </a:t>
            </a:r>
            <a:r>
              <a:rPr lang="en-GB" dirty="0" err="1" smtClean="0"/>
              <a:t>oxBS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0696" y="1479573"/>
            <a:ext cx="3662882" cy="387096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72" y="1714499"/>
            <a:ext cx="4094488" cy="25781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61394" y="4598908"/>
            <a:ext cx="2867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</a:t>
            </a:r>
            <a:r>
              <a:rPr lang="en-GB" dirty="0" smtClean="0"/>
              <a:t>enome-wide difference:</a:t>
            </a:r>
          </a:p>
          <a:p>
            <a:r>
              <a:rPr lang="en-GB" dirty="0" smtClean="0"/>
              <a:t>sometimes negative values…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812507" y="5439710"/>
            <a:ext cx="1979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relative differences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8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105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Additional Cytosine Modifications –  analysing hydroxymethylcytosine (5hmC) with oxidative BS-Seq (oxBS)</vt:lpstr>
      <vt:lpstr>Cytosine modifications</vt:lpstr>
      <vt:lpstr>Detecting 5-hydroxymethylcytosine using  Oxidative Bisulfite-Seq (oxBS)</vt:lpstr>
      <vt:lpstr>Detecting 5-formylcytosine using  Reduced Bisulfite-Seq (redBS)</vt:lpstr>
      <vt:lpstr>PowerPoint Presentation</vt:lpstr>
      <vt:lpstr>oxBS: identifying target regions</vt:lpstr>
      <vt:lpstr>hmC as difference BS – oxBS</vt:lpstr>
    </vt:vector>
  </TitlesOfParts>
  <Company>The Babraham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RNA-Seq Analysis</dc:title>
  <dc:creator>Simon Andrews</dc:creator>
  <cp:lastModifiedBy>felix krueger (BI)</cp:lastModifiedBy>
  <cp:revision>1141</cp:revision>
  <cp:lastPrinted>2014-03-25T16:30:07Z</cp:lastPrinted>
  <dcterms:created xsi:type="dcterms:W3CDTF">2013-08-21T08:13:32Z</dcterms:created>
  <dcterms:modified xsi:type="dcterms:W3CDTF">2015-01-28T16:33:36Z</dcterms:modified>
</cp:coreProperties>
</file>