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7" r:id="rId2"/>
    <p:sldId id="259" r:id="rId3"/>
    <p:sldId id="301" r:id="rId4"/>
    <p:sldId id="260" r:id="rId5"/>
    <p:sldId id="316" r:id="rId6"/>
    <p:sldId id="276" r:id="rId7"/>
    <p:sldId id="277" r:id="rId8"/>
    <p:sldId id="261" r:id="rId9"/>
    <p:sldId id="294" r:id="rId10"/>
    <p:sldId id="297" r:id="rId11"/>
    <p:sldId id="317" r:id="rId12"/>
    <p:sldId id="269" r:id="rId13"/>
    <p:sldId id="307" r:id="rId14"/>
    <p:sldId id="298" r:id="rId15"/>
    <p:sldId id="270" r:id="rId16"/>
    <p:sldId id="273" r:id="rId17"/>
    <p:sldId id="322" r:id="rId18"/>
    <p:sldId id="302" r:id="rId19"/>
    <p:sldId id="303" r:id="rId20"/>
    <p:sldId id="304" r:id="rId21"/>
    <p:sldId id="305" r:id="rId22"/>
    <p:sldId id="306" r:id="rId23"/>
    <p:sldId id="323" r:id="rId24"/>
    <p:sldId id="268" r:id="rId25"/>
    <p:sldId id="308" r:id="rId26"/>
    <p:sldId id="318" r:id="rId27"/>
    <p:sldId id="309" r:id="rId28"/>
    <p:sldId id="310" r:id="rId29"/>
    <p:sldId id="311" r:id="rId30"/>
    <p:sldId id="313" r:id="rId31"/>
    <p:sldId id="319" r:id="rId32"/>
    <p:sldId id="314" r:id="rId33"/>
    <p:sldId id="312" r:id="rId34"/>
    <p:sldId id="320" r:id="rId35"/>
    <p:sldId id="275" r:id="rId36"/>
    <p:sldId id="288" r:id="rId37"/>
    <p:sldId id="291" r:id="rId38"/>
    <p:sldId id="292" r:id="rId39"/>
    <p:sldId id="321" r:id="rId40"/>
    <p:sldId id="324" r:id="rId4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64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85BB00-C485-4778-9BB1-A5473C029FB8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911CBB-D886-4DF0-9B90-3E4514E8F4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5963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53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562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618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099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35488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8ACF71-D358-4A89-949C-D3F99850109E}" type="datetime1">
              <a:rPr lang="en-GB" smtClean="0"/>
              <a:t>28/04/2021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63EB7327-185C-43B4-B992-A31AE9A942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011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3571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105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2824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53970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56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pic>
        <p:nvPicPr>
          <p:cNvPr id="7" name="Picture 2" descr="C:\Users\andrewss\Desktop\bioinformatics_logo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60" y="5949281"/>
            <a:ext cx="2951923" cy="786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4996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5520" y="1916833"/>
            <a:ext cx="8640960" cy="1470025"/>
          </a:xfrm>
        </p:spPr>
        <p:txBody>
          <a:bodyPr>
            <a:noAutofit/>
          </a:bodyPr>
          <a:lstStyle/>
          <a:p>
            <a:r>
              <a:rPr lang="en-GB" sz="5400" dirty="0"/>
              <a:t>Visualising and Exploring </a:t>
            </a:r>
            <a:br>
              <a:rPr lang="en-GB" sz="5400" dirty="0"/>
            </a:br>
            <a:r>
              <a:rPr lang="en-GB" sz="5400" dirty="0"/>
              <a:t>BS-</a:t>
            </a:r>
            <a:r>
              <a:rPr lang="en-GB" sz="5400" dirty="0" err="1"/>
              <a:t>Seq</a:t>
            </a:r>
            <a:r>
              <a:rPr lang="en-GB" sz="5400" dirty="0"/>
              <a:t> Data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5640" y="3717032"/>
            <a:ext cx="6400800" cy="1656184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/>
              <a:t>Simon Andrews</a:t>
            </a:r>
          </a:p>
          <a:p>
            <a:r>
              <a:rPr lang="en-GB" dirty="0" smtClean="0"/>
              <a:t>simon.andrews@babraham.ac.uk</a:t>
            </a:r>
          </a:p>
          <a:p>
            <a:r>
              <a:rPr lang="en-GB" dirty="0" smtClean="0"/>
              <a:t>@</a:t>
            </a:r>
            <a:r>
              <a:rPr lang="en-GB" dirty="0" err="1" smtClean="0"/>
              <a:t>simon_andrews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v2021-04</a:t>
            </a:r>
            <a:endParaRPr lang="en-GB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2344" y="5712394"/>
            <a:ext cx="2915816" cy="1035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89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408" y="89083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Coverage bias can lead to </a:t>
            </a:r>
            <a:r>
              <a:rPr lang="en-GB" dirty="0" smtClean="0"/>
              <a:t>apparent </a:t>
            </a:r>
            <a:r>
              <a:rPr lang="en-GB" dirty="0" smtClean="0"/>
              <a:t>methylation bias</a:t>
            </a:r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2855640" y="1052736"/>
            <a:ext cx="5904656" cy="5570090"/>
            <a:chOff x="3503713" y="1628801"/>
            <a:chExt cx="4675631" cy="4410703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03713" y="1628801"/>
              <a:ext cx="4675631" cy="4410703"/>
            </a:xfrm>
            <a:prstGeom prst="rect">
              <a:avLst/>
            </a:prstGeom>
          </p:spPr>
        </p:pic>
        <p:cxnSp>
          <p:nvCxnSpPr>
            <p:cNvPr id="7" name="Straight Connector 6"/>
            <p:cNvCxnSpPr/>
            <p:nvPr/>
          </p:nvCxnSpPr>
          <p:spPr>
            <a:xfrm flipV="1">
              <a:off x="3875315" y="1698173"/>
              <a:ext cx="4241587" cy="4118641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8606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1544" y="2636912"/>
            <a:ext cx="8229600" cy="1143000"/>
          </a:xfrm>
        </p:spPr>
        <p:txBody>
          <a:bodyPr/>
          <a:lstStyle/>
          <a:p>
            <a:r>
              <a:rPr lang="en-GB" dirty="0" smtClean="0"/>
              <a:t>Quantitating your methylation data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2344" y="5733256"/>
            <a:ext cx="2915816" cy="1035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31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3752"/>
            <a:ext cx="8229600" cy="1143000"/>
          </a:xfrm>
        </p:spPr>
        <p:txBody>
          <a:bodyPr/>
          <a:lstStyle/>
          <a:p>
            <a:r>
              <a:rPr lang="en-GB" dirty="0" smtClean="0"/>
              <a:t>Where to make measures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9496" y="1600201"/>
            <a:ext cx="10022904" cy="4525963"/>
          </a:xfrm>
        </p:spPr>
        <p:txBody>
          <a:bodyPr>
            <a:noAutofit/>
          </a:bodyPr>
          <a:lstStyle/>
          <a:p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Per base</a:t>
            </a:r>
          </a:p>
          <a:p>
            <a:pPr lvl="1"/>
            <a:r>
              <a:rPr lang="en-GB" sz="2400" dirty="0" smtClean="0"/>
              <a:t>Very large number of measures</a:t>
            </a:r>
          </a:p>
          <a:p>
            <a:pPr lvl="1"/>
            <a:r>
              <a:rPr lang="en-GB" sz="2400" dirty="0" smtClean="0"/>
              <a:t>Poor accuracy for individual bases</a:t>
            </a:r>
          </a:p>
          <a:p>
            <a:pPr lvl="1"/>
            <a:endParaRPr lang="en-GB" sz="2400" dirty="0" smtClean="0"/>
          </a:p>
          <a:p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Unbiased windows</a:t>
            </a:r>
          </a:p>
          <a:p>
            <a:pPr lvl="1"/>
            <a:r>
              <a:rPr lang="en-GB" sz="2400" dirty="0" smtClean="0"/>
              <a:t>Tiled over whole genome</a:t>
            </a:r>
          </a:p>
          <a:p>
            <a:pPr lvl="1"/>
            <a:r>
              <a:rPr lang="en-GB" sz="2400" dirty="0" smtClean="0"/>
              <a:t>Need to decide how they will be defined</a:t>
            </a:r>
          </a:p>
          <a:p>
            <a:pPr marL="457200" lvl="1" indent="0">
              <a:buNone/>
            </a:pPr>
            <a:endParaRPr lang="en-GB" sz="2400" dirty="0" smtClean="0"/>
          </a:p>
          <a:p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Targeted regions</a:t>
            </a:r>
          </a:p>
          <a:p>
            <a:pPr lvl="1"/>
            <a:r>
              <a:rPr lang="en-GB" sz="2400" dirty="0" smtClean="0"/>
              <a:t>Which regions</a:t>
            </a:r>
          </a:p>
          <a:p>
            <a:pPr lvl="1"/>
            <a:r>
              <a:rPr lang="en-GB" sz="2400" dirty="0" smtClean="0"/>
              <a:t>What context</a:t>
            </a:r>
          </a:p>
          <a:p>
            <a:pPr lvl="1"/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93512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Accuracy and Power</a:t>
            </a:r>
            <a:endParaRPr lang="en-GB" dirty="0"/>
          </a:p>
        </p:txBody>
      </p:sp>
      <p:sp>
        <p:nvSpPr>
          <p:cNvPr id="78" name="Content Placeholder 77"/>
          <p:cNvSpPr>
            <a:spLocks noGrp="1"/>
          </p:cNvSpPr>
          <p:nvPr>
            <p:ph idx="1"/>
          </p:nvPr>
        </p:nvSpPr>
        <p:spPr>
          <a:xfrm>
            <a:off x="3477920" y="5085184"/>
            <a:ext cx="5907570" cy="1512168"/>
          </a:xfrm>
        </p:spPr>
        <p:txBody>
          <a:bodyPr/>
          <a:lstStyle/>
          <a:p>
            <a:r>
              <a:rPr lang="en-GB" dirty="0" smtClean="0"/>
              <a:t>Variation in </a:t>
            </a:r>
            <a:r>
              <a:rPr lang="en-GB" dirty="0" err="1" smtClean="0"/>
              <a:t>CpG</a:t>
            </a:r>
            <a:r>
              <a:rPr lang="en-GB" dirty="0" smtClean="0"/>
              <a:t> density</a:t>
            </a:r>
          </a:p>
          <a:p>
            <a:r>
              <a:rPr lang="en-GB" dirty="0" smtClean="0"/>
              <a:t>Variation in coverage depth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2423592" y="3140968"/>
            <a:ext cx="30243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/>
              <a:t>Region A</a:t>
            </a:r>
          </a:p>
        </p:txBody>
      </p:sp>
      <p:sp>
        <p:nvSpPr>
          <p:cNvPr id="6" name="Rectangle 5"/>
          <p:cNvSpPr/>
          <p:nvPr/>
        </p:nvSpPr>
        <p:spPr>
          <a:xfrm>
            <a:off x="6744072" y="3140968"/>
            <a:ext cx="30243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/>
              <a:t>Region B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02254" y="4005064"/>
            <a:ext cx="26670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50% Methylation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22734" y="4007017"/>
            <a:ext cx="26670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50% Methylation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791745" y="2050358"/>
            <a:ext cx="184031" cy="1018602"/>
            <a:chOff x="899592" y="1580948"/>
            <a:chExt cx="184031" cy="1018602"/>
          </a:xfrm>
        </p:grpSpPr>
        <p:sp>
          <p:nvSpPr>
            <p:cNvPr id="9" name="Oval 8"/>
            <p:cNvSpPr/>
            <p:nvPr/>
          </p:nvSpPr>
          <p:spPr>
            <a:xfrm>
              <a:off x="899592" y="2420888"/>
              <a:ext cx="178662" cy="17866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899592" y="2147922"/>
              <a:ext cx="178662" cy="17866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Oval 10"/>
            <p:cNvSpPr/>
            <p:nvPr/>
          </p:nvSpPr>
          <p:spPr>
            <a:xfrm>
              <a:off x="904961" y="1853914"/>
              <a:ext cx="178662" cy="1786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Oval 11"/>
            <p:cNvSpPr/>
            <p:nvPr/>
          </p:nvSpPr>
          <p:spPr>
            <a:xfrm>
              <a:off x="904961" y="1580948"/>
              <a:ext cx="178662" cy="17866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6751502" y="2048242"/>
            <a:ext cx="3092159" cy="1037310"/>
            <a:chOff x="5227501" y="2048242"/>
            <a:chExt cx="3092159" cy="1037310"/>
          </a:xfrm>
        </p:grpSpPr>
        <p:grpSp>
          <p:nvGrpSpPr>
            <p:cNvPr id="14" name="Group 13"/>
            <p:cNvGrpSpPr/>
            <p:nvPr/>
          </p:nvGrpSpPr>
          <p:grpSpPr>
            <a:xfrm>
              <a:off x="5227501" y="2050404"/>
              <a:ext cx="184031" cy="1018602"/>
              <a:chOff x="899592" y="1580948"/>
              <a:chExt cx="184031" cy="1018602"/>
            </a:xfrm>
          </p:grpSpPr>
          <p:sp>
            <p:nvSpPr>
              <p:cNvPr id="15" name="Oval 14"/>
              <p:cNvSpPr/>
              <p:nvPr/>
            </p:nvSpPr>
            <p:spPr>
              <a:xfrm>
                <a:off x="899592" y="2420888"/>
                <a:ext cx="178662" cy="17866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899592" y="2147922"/>
                <a:ext cx="178662" cy="17866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904961" y="1853914"/>
                <a:ext cx="178662" cy="178662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904961" y="1580948"/>
                <a:ext cx="178662" cy="178662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5501640" y="2048242"/>
              <a:ext cx="184031" cy="1018602"/>
              <a:chOff x="899592" y="1580948"/>
              <a:chExt cx="184031" cy="1018602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899592" y="2420888"/>
                <a:ext cx="178662" cy="17866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899592" y="2147922"/>
                <a:ext cx="178662" cy="17866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904961" y="1853914"/>
                <a:ext cx="178662" cy="178662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904961" y="1580948"/>
                <a:ext cx="178662" cy="178662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5753006" y="2056456"/>
              <a:ext cx="184031" cy="1018602"/>
              <a:chOff x="899592" y="1580948"/>
              <a:chExt cx="184031" cy="1018602"/>
            </a:xfrm>
          </p:grpSpPr>
          <p:sp>
            <p:nvSpPr>
              <p:cNvPr id="25" name="Oval 24"/>
              <p:cNvSpPr/>
              <p:nvPr/>
            </p:nvSpPr>
            <p:spPr>
              <a:xfrm>
                <a:off x="899592" y="2420888"/>
                <a:ext cx="178662" cy="17866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899592" y="2147922"/>
                <a:ext cx="178662" cy="17866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904961" y="1853914"/>
                <a:ext cx="178662" cy="178662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904961" y="1580948"/>
                <a:ext cx="178662" cy="178662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9" name="Group 28"/>
            <p:cNvGrpSpPr/>
            <p:nvPr/>
          </p:nvGrpSpPr>
          <p:grpSpPr>
            <a:xfrm>
              <a:off x="6027145" y="2054294"/>
              <a:ext cx="184031" cy="1018602"/>
              <a:chOff x="899592" y="1580948"/>
              <a:chExt cx="184031" cy="10186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899592" y="2420888"/>
                <a:ext cx="178662" cy="17866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899592" y="2147922"/>
                <a:ext cx="178662" cy="17866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904961" y="1853914"/>
                <a:ext cx="178662" cy="178662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904961" y="1580948"/>
                <a:ext cx="178662" cy="178662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74" name="Group 73"/>
            <p:cNvGrpSpPr/>
            <p:nvPr/>
          </p:nvGrpSpPr>
          <p:grpSpPr>
            <a:xfrm>
              <a:off x="6284975" y="2058736"/>
              <a:ext cx="983675" cy="1026816"/>
              <a:chOff x="6284975" y="2058736"/>
              <a:chExt cx="983675" cy="1026816"/>
            </a:xfrm>
          </p:grpSpPr>
          <p:grpSp>
            <p:nvGrpSpPr>
              <p:cNvPr id="34" name="Group 33"/>
              <p:cNvGrpSpPr/>
              <p:nvPr/>
            </p:nvGrpSpPr>
            <p:grpSpPr>
              <a:xfrm>
                <a:off x="6284975" y="2060898"/>
                <a:ext cx="184031" cy="1018602"/>
                <a:chOff x="899592" y="1580948"/>
                <a:chExt cx="184031" cy="1018602"/>
              </a:xfrm>
            </p:grpSpPr>
            <p:sp>
              <p:nvSpPr>
                <p:cNvPr id="35" name="Oval 34"/>
                <p:cNvSpPr/>
                <p:nvPr/>
              </p:nvSpPr>
              <p:spPr>
                <a:xfrm>
                  <a:off x="899592" y="2420888"/>
                  <a:ext cx="178662" cy="17866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6" name="Oval 35"/>
                <p:cNvSpPr/>
                <p:nvPr/>
              </p:nvSpPr>
              <p:spPr>
                <a:xfrm>
                  <a:off x="899592" y="2147922"/>
                  <a:ext cx="178662" cy="17866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7" name="Oval 36"/>
                <p:cNvSpPr/>
                <p:nvPr/>
              </p:nvSpPr>
              <p:spPr>
                <a:xfrm>
                  <a:off x="904961" y="1853914"/>
                  <a:ext cx="178662" cy="17866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8" name="Oval 37"/>
                <p:cNvSpPr/>
                <p:nvPr/>
              </p:nvSpPr>
              <p:spPr>
                <a:xfrm>
                  <a:off x="904961" y="1580948"/>
                  <a:ext cx="178662" cy="17866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39" name="Group 38"/>
              <p:cNvGrpSpPr/>
              <p:nvPr/>
            </p:nvGrpSpPr>
            <p:grpSpPr>
              <a:xfrm>
                <a:off x="6559114" y="2058736"/>
                <a:ext cx="184031" cy="1018602"/>
                <a:chOff x="899592" y="1580948"/>
                <a:chExt cx="184031" cy="1018602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899592" y="2420888"/>
                  <a:ext cx="178662" cy="17866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1" name="Oval 40"/>
                <p:cNvSpPr/>
                <p:nvPr/>
              </p:nvSpPr>
              <p:spPr>
                <a:xfrm>
                  <a:off x="899592" y="2147922"/>
                  <a:ext cx="178662" cy="17866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2" name="Oval 41"/>
                <p:cNvSpPr/>
                <p:nvPr/>
              </p:nvSpPr>
              <p:spPr>
                <a:xfrm>
                  <a:off x="904961" y="1853914"/>
                  <a:ext cx="178662" cy="17866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3" name="Oval 42"/>
                <p:cNvSpPr/>
                <p:nvPr/>
              </p:nvSpPr>
              <p:spPr>
                <a:xfrm>
                  <a:off x="904961" y="1580948"/>
                  <a:ext cx="178662" cy="17866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44" name="Group 43"/>
              <p:cNvGrpSpPr/>
              <p:nvPr/>
            </p:nvGrpSpPr>
            <p:grpSpPr>
              <a:xfrm>
                <a:off x="6810480" y="2066950"/>
                <a:ext cx="184031" cy="1018602"/>
                <a:chOff x="899592" y="1580948"/>
                <a:chExt cx="184031" cy="1018602"/>
              </a:xfrm>
            </p:grpSpPr>
            <p:sp>
              <p:nvSpPr>
                <p:cNvPr id="45" name="Oval 44"/>
                <p:cNvSpPr/>
                <p:nvPr/>
              </p:nvSpPr>
              <p:spPr>
                <a:xfrm>
                  <a:off x="899592" y="2420888"/>
                  <a:ext cx="178662" cy="17866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6" name="Oval 45"/>
                <p:cNvSpPr/>
                <p:nvPr/>
              </p:nvSpPr>
              <p:spPr>
                <a:xfrm>
                  <a:off x="899592" y="2147922"/>
                  <a:ext cx="178662" cy="17866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7" name="Oval 46"/>
                <p:cNvSpPr/>
                <p:nvPr/>
              </p:nvSpPr>
              <p:spPr>
                <a:xfrm>
                  <a:off x="904961" y="1853914"/>
                  <a:ext cx="178662" cy="17866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8" name="Oval 47"/>
                <p:cNvSpPr/>
                <p:nvPr/>
              </p:nvSpPr>
              <p:spPr>
                <a:xfrm>
                  <a:off x="904961" y="1580948"/>
                  <a:ext cx="178662" cy="17866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49" name="Group 48"/>
              <p:cNvGrpSpPr/>
              <p:nvPr/>
            </p:nvGrpSpPr>
            <p:grpSpPr>
              <a:xfrm>
                <a:off x="7084619" y="2064788"/>
                <a:ext cx="184031" cy="1018602"/>
                <a:chOff x="899592" y="1580948"/>
                <a:chExt cx="184031" cy="1018602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899592" y="2420888"/>
                  <a:ext cx="178662" cy="17866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1" name="Oval 50"/>
                <p:cNvSpPr/>
                <p:nvPr/>
              </p:nvSpPr>
              <p:spPr>
                <a:xfrm>
                  <a:off x="899592" y="2147922"/>
                  <a:ext cx="178662" cy="17866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2" name="Oval 51"/>
                <p:cNvSpPr/>
                <p:nvPr/>
              </p:nvSpPr>
              <p:spPr>
                <a:xfrm>
                  <a:off x="904961" y="1853914"/>
                  <a:ext cx="178662" cy="17866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3" name="Oval 52"/>
                <p:cNvSpPr/>
                <p:nvPr/>
              </p:nvSpPr>
              <p:spPr>
                <a:xfrm>
                  <a:off x="904961" y="1580948"/>
                  <a:ext cx="178662" cy="17866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grpSp>
          <p:nvGrpSpPr>
            <p:cNvPr id="76" name="Group 75"/>
            <p:cNvGrpSpPr/>
            <p:nvPr/>
          </p:nvGrpSpPr>
          <p:grpSpPr>
            <a:xfrm>
              <a:off x="7335985" y="2048242"/>
              <a:ext cx="983675" cy="1026816"/>
              <a:chOff x="7342549" y="2043144"/>
              <a:chExt cx="983675" cy="1026816"/>
            </a:xfrm>
          </p:grpSpPr>
          <p:grpSp>
            <p:nvGrpSpPr>
              <p:cNvPr id="54" name="Group 53"/>
              <p:cNvGrpSpPr/>
              <p:nvPr/>
            </p:nvGrpSpPr>
            <p:grpSpPr>
              <a:xfrm>
                <a:off x="7342549" y="2045306"/>
                <a:ext cx="184031" cy="1018602"/>
                <a:chOff x="899592" y="1580948"/>
                <a:chExt cx="184031" cy="1018602"/>
              </a:xfrm>
            </p:grpSpPr>
            <p:sp>
              <p:nvSpPr>
                <p:cNvPr id="55" name="Oval 54"/>
                <p:cNvSpPr/>
                <p:nvPr/>
              </p:nvSpPr>
              <p:spPr>
                <a:xfrm>
                  <a:off x="899592" y="2420888"/>
                  <a:ext cx="178662" cy="17866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6" name="Oval 55"/>
                <p:cNvSpPr/>
                <p:nvPr/>
              </p:nvSpPr>
              <p:spPr>
                <a:xfrm>
                  <a:off x="899592" y="2147922"/>
                  <a:ext cx="178662" cy="17866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7" name="Oval 56"/>
                <p:cNvSpPr/>
                <p:nvPr/>
              </p:nvSpPr>
              <p:spPr>
                <a:xfrm>
                  <a:off x="904961" y="1853914"/>
                  <a:ext cx="178662" cy="17866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8" name="Oval 57"/>
                <p:cNvSpPr/>
                <p:nvPr/>
              </p:nvSpPr>
              <p:spPr>
                <a:xfrm>
                  <a:off x="904961" y="1580948"/>
                  <a:ext cx="178662" cy="17866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59" name="Group 58"/>
              <p:cNvGrpSpPr/>
              <p:nvPr/>
            </p:nvGrpSpPr>
            <p:grpSpPr>
              <a:xfrm>
                <a:off x="7616688" y="2043144"/>
                <a:ext cx="184031" cy="1018602"/>
                <a:chOff x="899592" y="1580948"/>
                <a:chExt cx="184031" cy="1018602"/>
              </a:xfrm>
            </p:grpSpPr>
            <p:sp>
              <p:nvSpPr>
                <p:cNvPr id="60" name="Oval 59"/>
                <p:cNvSpPr/>
                <p:nvPr/>
              </p:nvSpPr>
              <p:spPr>
                <a:xfrm>
                  <a:off x="899592" y="2420888"/>
                  <a:ext cx="178662" cy="17866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1" name="Oval 60"/>
                <p:cNvSpPr/>
                <p:nvPr/>
              </p:nvSpPr>
              <p:spPr>
                <a:xfrm>
                  <a:off x="899592" y="2147922"/>
                  <a:ext cx="178662" cy="17866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" name="Oval 61"/>
                <p:cNvSpPr/>
                <p:nvPr/>
              </p:nvSpPr>
              <p:spPr>
                <a:xfrm>
                  <a:off x="904961" y="1853914"/>
                  <a:ext cx="178662" cy="17866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3" name="Oval 62"/>
                <p:cNvSpPr/>
                <p:nvPr/>
              </p:nvSpPr>
              <p:spPr>
                <a:xfrm>
                  <a:off x="904961" y="1580948"/>
                  <a:ext cx="178662" cy="17866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4" name="Group 63"/>
              <p:cNvGrpSpPr/>
              <p:nvPr/>
            </p:nvGrpSpPr>
            <p:grpSpPr>
              <a:xfrm>
                <a:off x="7868054" y="2051358"/>
                <a:ext cx="184031" cy="1018602"/>
                <a:chOff x="899592" y="1580948"/>
                <a:chExt cx="184031" cy="1018602"/>
              </a:xfrm>
            </p:grpSpPr>
            <p:sp>
              <p:nvSpPr>
                <p:cNvPr id="65" name="Oval 64"/>
                <p:cNvSpPr/>
                <p:nvPr/>
              </p:nvSpPr>
              <p:spPr>
                <a:xfrm>
                  <a:off x="899592" y="2420888"/>
                  <a:ext cx="178662" cy="17866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6" name="Oval 65"/>
                <p:cNvSpPr/>
                <p:nvPr/>
              </p:nvSpPr>
              <p:spPr>
                <a:xfrm>
                  <a:off x="899592" y="2147922"/>
                  <a:ext cx="178662" cy="17866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7" name="Oval 66"/>
                <p:cNvSpPr/>
                <p:nvPr/>
              </p:nvSpPr>
              <p:spPr>
                <a:xfrm>
                  <a:off x="904961" y="1853914"/>
                  <a:ext cx="178662" cy="17866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8" name="Oval 67"/>
                <p:cNvSpPr/>
                <p:nvPr/>
              </p:nvSpPr>
              <p:spPr>
                <a:xfrm>
                  <a:off x="904961" y="1580948"/>
                  <a:ext cx="178662" cy="17866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9" name="Group 68"/>
              <p:cNvGrpSpPr/>
              <p:nvPr/>
            </p:nvGrpSpPr>
            <p:grpSpPr>
              <a:xfrm>
                <a:off x="8142193" y="2049196"/>
                <a:ext cx="184031" cy="1018602"/>
                <a:chOff x="899592" y="1580948"/>
                <a:chExt cx="184031" cy="1018602"/>
              </a:xfrm>
            </p:grpSpPr>
            <p:sp>
              <p:nvSpPr>
                <p:cNvPr id="70" name="Oval 69"/>
                <p:cNvSpPr/>
                <p:nvPr/>
              </p:nvSpPr>
              <p:spPr>
                <a:xfrm>
                  <a:off x="899592" y="2420888"/>
                  <a:ext cx="178662" cy="17866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1" name="Oval 70"/>
                <p:cNvSpPr/>
                <p:nvPr/>
              </p:nvSpPr>
              <p:spPr>
                <a:xfrm>
                  <a:off x="899592" y="2147922"/>
                  <a:ext cx="178662" cy="17866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2" name="Oval 71"/>
                <p:cNvSpPr/>
                <p:nvPr/>
              </p:nvSpPr>
              <p:spPr>
                <a:xfrm>
                  <a:off x="904961" y="1853914"/>
                  <a:ext cx="178662" cy="17866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3" name="Oval 72"/>
                <p:cNvSpPr/>
                <p:nvPr/>
              </p:nvSpPr>
              <p:spPr>
                <a:xfrm>
                  <a:off x="904961" y="1580948"/>
                  <a:ext cx="178662" cy="17866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827394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764704"/>
            <a:ext cx="6984776" cy="588616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Try to make comparable measures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7752184" y="1642620"/>
            <a:ext cx="4038600" cy="4525963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Observation level correlates with stability.</a:t>
            </a:r>
          </a:p>
          <a:p>
            <a:endParaRPr lang="en-GB" dirty="0" smtClean="0"/>
          </a:p>
          <a:p>
            <a:r>
              <a:rPr lang="en-GB" dirty="0" smtClean="0"/>
              <a:t>Want to try to have similar amounts of data in each measurement window.</a:t>
            </a:r>
          </a:p>
          <a:p>
            <a:endParaRPr lang="en-GB" dirty="0" smtClean="0"/>
          </a:p>
          <a:p>
            <a:r>
              <a:rPr lang="en-GB" dirty="0" smtClean="0"/>
              <a:t>Equalises noise for visualisation and power for analysis.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36019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3752"/>
            <a:ext cx="8229600" cy="1143000"/>
          </a:xfrm>
        </p:spPr>
        <p:txBody>
          <a:bodyPr/>
          <a:lstStyle/>
          <a:p>
            <a:r>
              <a:rPr lang="en-GB" dirty="0" smtClean="0"/>
              <a:t>Unbiased Analysis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Fix the amount of data in each window</a:t>
            </a:r>
          </a:p>
          <a:p>
            <a:pPr lvl="1"/>
            <a:r>
              <a:rPr lang="en-GB" dirty="0" smtClean="0"/>
              <a:t>Fixed number of </a:t>
            </a:r>
            <a:r>
              <a:rPr lang="en-GB" dirty="0" err="1" smtClean="0"/>
              <a:t>CpGs</a:t>
            </a:r>
            <a:r>
              <a:rPr lang="en-GB" dirty="0" smtClean="0"/>
              <a:t> per window</a:t>
            </a:r>
          </a:p>
          <a:p>
            <a:pPr lvl="1"/>
            <a:r>
              <a:rPr lang="en-GB" dirty="0" smtClean="0"/>
              <a:t>Allow the resolution to vary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2184" y="1742618"/>
            <a:ext cx="4253292" cy="396370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678597" y="6126164"/>
            <a:ext cx="2400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50 </a:t>
            </a:r>
            <a:r>
              <a:rPr lang="en-GB" dirty="0" err="1"/>
              <a:t>CpG</a:t>
            </a:r>
            <a:r>
              <a:rPr lang="en-GB" dirty="0"/>
              <a:t> window lengths</a:t>
            </a:r>
          </a:p>
        </p:txBody>
      </p:sp>
    </p:spTree>
    <p:extLst>
      <p:ext uri="{BB962C8B-B14F-4D97-AF65-F5344CB8AC3E}">
        <p14:creationId xmlns:p14="http://schemas.microsoft.com/office/powerpoint/2010/main" val="81508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3752"/>
            <a:ext cx="8229600" cy="1143000"/>
          </a:xfrm>
        </p:spPr>
        <p:txBody>
          <a:bodyPr/>
          <a:lstStyle/>
          <a:p>
            <a:r>
              <a:rPr lang="en-GB" dirty="0" smtClean="0"/>
              <a:t>Targeted Quantitation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7528" y="1600201"/>
            <a:ext cx="8435280" cy="4525963"/>
          </a:xfrm>
        </p:spPr>
        <p:txBody>
          <a:bodyPr/>
          <a:lstStyle/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Measure over features</a:t>
            </a:r>
          </a:p>
          <a:p>
            <a:pPr lvl="1"/>
            <a:r>
              <a:rPr lang="en-GB" dirty="0" err="1" smtClean="0"/>
              <a:t>CpG</a:t>
            </a:r>
            <a:r>
              <a:rPr lang="en-GB" dirty="0" smtClean="0"/>
              <a:t> islands</a:t>
            </a:r>
          </a:p>
          <a:p>
            <a:pPr lvl="2"/>
            <a:r>
              <a:rPr lang="en-GB" dirty="0" smtClean="0"/>
              <a:t>Be careful where you get your locations</a:t>
            </a:r>
          </a:p>
          <a:p>
            <a:pPr lvl="2"/>
            <a:r>
              <a:rPr lang="en-GB" dirty="0" smtClean="0"/>
              <a:t>Try to fix sizes</a:t>
            </a:r>
          </a:p>
          <a:p>
            <a:pPr lvl="1"/>
            <a:r>
              <a:rPr lang="en-GB" dirty="0" smtClean="0"/>
              <a:t>Promoters</a:t>
            </a:r>
          </a:p>
          <a:p>
            <a:pPr lvl="2"/>
            <a:r>
              <a:rPr lang="en-GB" dirty="0" smtClean="0"/>
              <a:t>Should probably split into </a:t>
            </a:r>
            <a:r>
              <a:rPr lang="en-GB" dirty="0" err="1" smtClean="0"/>
              <a:t>CpG</a:t>
            </a:r>
            <a:r>
              <a:rPr lang="en-GB" dirty="0" smtClean="0"/>
              <a:t> island and non-</a:t>
            </a:r>
            <a:r>
              <a:rPr lang="en-GB" dirty="0" err="1" smtClean="0"/>
              <a:t>CpG</a:t>
            </a:r>
            <a:r>
              <a:rPr lang="en-GB" dirty="0" smtClean="0"/>
              <a:t> island</a:t>
            </a:r>
          </a:p>
          <a:p>
            <a:pPr lvl="2"/>
            <a:r>
              <a:rPr lang="en-GB" dirty="0" smtClean="0"/>
              <a:t>Try to fix sizes</a:t>
            </a:r>
          </a:p>
          <a:p>
            <a:pPr lvl="1"/>
            <a:r>
              <a:rPr lang="en-GB" dirty="0" smtClean="0"/>
              <a:t>Gene bodies</a:t>
            </a:r>
          </a:p>
          <a:p>
            <a:pPr lvl="2"/>
            <a:r>
              <a:rPr lang="en-GB" dirty="0" smtClean="0"/>
              <a:t>Filter by biotype to remove small RNA genes?</a:t>
            </a:r>
          </a:p>
        </p:txBody>
      </p:sp>
    </p:spTree>
    <p:extLst>
      <p:ext uri="{BB962C8B-B14F-4D97-AF65-F5344CB8AC3E}">
        <p14:creationId xmlns:p14="http://schemas.microsoft.com/office/powerpoint/2010/main" val="391541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How to Quantitate methylation calls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Percentage methylation</a:t>
            </a:r>
          </a:p>
          <a:p>
            <a:pPr marL="457200" lvl="1" indent="0">
              <a:buNone/>
            </a:pPr>
            <a:r>
              <a:rPr lang="en-GB" dirty="0" smtClean="0"/>
              <a:t>(Methylated calls / Total Calls) * 100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5663952" y="4869160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5663952" y="4653136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5663952" y="4437112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5663952" y="4221088"/>
            <a:ext cx="144016" cy="14401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5663952" y="4005064"/>
            <a:ext cx="144016" cy="14401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5663952" y="3789040"/>
            <a:ext cx="144016" cy="14401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5663952" y="3573016"/>
            <a:ext cx="144016" cy="14401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5668609" y="5513536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5668609" y="5297512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5668609" y="5081488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9" name="Group 18"/>
          <p:cNvGrpSpPr/>
          <p:nvPr/>
        </p:nvGrpSpPr>
        <p:grpSpPr>
          <a:xfrm>
            <a:off x="6682164" y="3474519"/>
            <a:ext cx="1327220" cy="803572"/>
            <a:chOff x="971600" y="3460358"/>
            <a:chExt cx="1327220" cy="803572"/>
          </a:xfrm>
        </p:grpSpPr>
        <p:sp>
          <p:nvSpPr>
            <p:cNvPr id="14" name="Oval 13"/>
            <p:cNvSpPr/>
            <p:nvPr/>
          </p:nvSpPr>
          <p:spPr>
            <a:xfrm>
              <a:off x="971600" y="3573016"/>
              <a:ext cx="14401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Oval 14"/>
            <p:cNvSpPr/>
            <p:nvPr/>
          </p:nvSpPr>
          <p:spPr>
            <a:xfrm>
              <a:off x="971600" y="4005064"/>
              <a:ext cx="144016" cy="144016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204867" y="3460358"/>
              <a:ext cx="8502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= meth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204866" y="3894598"/>
              <a:ext cx="10939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= </a:t>
              </a:r>
              <a:r>
                <a:rPr lang="en-GB" dirty="0" err="1"/>
                <a:t>unmeth</a:t>
              </a:r>
              <a:endParaRPr lang="en-GB" dirty="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3720408" y="5806667"/>
            <a:ext cx="40311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(6/10) * 100 = 60% methylated</a:t>
            </a:r>
          </a:p>
        </p:txBody>
      </p:sp>
    </p:spTree>
    <p:extLst>
      <p:ext uri="{BB962C8B-B14F-4D97-AF65-F5344CB8AC3E}">
        <p14:creationId xmlns:p14="http://schemas.microsoft.com/office/powerpoint/2010/main" val="8615994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5560" y="18769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Assigning a % methylation value to a region can be difficult.</a:t>
            </a:r>
            <a:endParaRPr lang="en-GB" dirty="0"/>
          </a:p>
        </p:txBody>
      </p:sp>
      <p:grpSp>
        <p:nvGrpSpPr>
          <p:cNvPr id="3" name="Group 2"/>
          <p:cNvGrpSpPr/>
          <p:nvPr/>
        </p:nvGrpSpPr>
        <p:grpSpPr>
          <a:xfrm>
            <a:off x="440545" y="2132856"/>
            <a:ext cx="11255988" cy="2376264"/>
            <a:chOff x="2927648" y="1988840"/>
            <a:chExt cx="6480720" cy="1368152"/>
          </a:xfrm>
        </p:grpSpPr>
        <p:sp>
          <p:nvSpPr>
            <p:cNvPr id="4" name="Rectangle 3"/>
            <p:cNvSpPr/>
            <p:nvPr/>
          </p:nvSpPr>
          <p:spPr>
            <a:xfrm>
              <a:off x="2927648" y="3068960"/>
              <a:ext cx="6480720" cy="2880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Oval 4"/>
            <p:cNvSpPr/>
            <p:nvPr/>
          </p:nvSpPr>
          <p:spPr>
            <a:xfrm>
              <a:off x="3647728" y="2852936"/>
              <a:ext cx="14401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Oval 5"/>
            <p:cNvSpPr/>
            <p:nvPr/>
          </p:nvSpPr>
          <p:spPr>
            <a:xfrm>
              <a:off x="3647728" y="2636912"/>
              <a:ext cx="14401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Oval 6"/>
            <p:cNvSpPr/>
            <p:nvPr/>
          </p:nvSpPr>
          <p:spPr>
            <a:xfrm>
              <a:off x="3647728" y="2420888"/>
              <a:ext cx="14401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/>
            <p:cNvSpPr/>
            <p:nvPr/>
          </p:nvSpPr>
          <p:spPr>
            <a:xfrm>
              <a:off x="3647728" y="2204864"/>
              <a:ext cx="144016" cy="144016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Oval 8"/>
            <p:cNvSpPr/>
            <p:nvPr/>
          </p:nvSpPr>
          <p:spPr>
            <a:xfrm>
              <a:off x="3647728" y="1988840"/>
              <a:ext cx="144016" cy="144016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4511824" y="2852936"/>
              <a:ext cx="14401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Oval 10"/>
            <p:cNvSpPr/>
            <p:nvPr/>
          </p:nvSpPr>
          <p:spPr>
            <a:xfrm>
              <a:off x="4511824" y="2636912"/>
              <a:ext cx="14401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Oval 11"/>
            <p:cNvSpPr/>
            <p:nvPr/>
          </p:nvSpPr>
          <p:spPr>
            <a:xfrm>
              <a:off x="4511824" y="2420888"/>
              <a:ext cx="14401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Oval 12"/>
            <p:cNvSpPr/>
            <p:nvPr/>
          </p:nvSpPr>
          <p:spPr>
            <a:xfrm>
              <a:off x="4511824" y="2204864"/>
              <a:ext cx="144016" cy="144016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Oval 13"/>
            <p:cNvSpPr/>
            <p:nvPr/>
          </p:nvSpPr>
          <p:spPr>
            <a:xfrm>
              <a:off x="4511824" y="1988840"/>
              <a:ext cx="144016" cy="144016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Oval 14"/>
            <p:cNvSpPr/>
            <p:nvPr/>
          </p:nvSpPr>
          <p:spPr>
            <a:xfrm>
              <a:off x="5447928" y="2852936"/>
              <a:ext cx="14401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Oval 15"/>
            <p:cNvSpPr/>
            <p:nvPr/>
          </p:nvSpPr>
          <p:spPr>
            <a:xfrm>
              <a:off x="5447928" y="2636912"/>
              <a:ext cx="14401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Oval 16"/>
            <p:cNvSpPr/>
            <p:nvPr/>
          </p:nvSpPr>
          <p:spPr>
            <a:xfrm>
              <a:off x="5447928" y="2420888"/>
              <a:ext cx="14401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Oval 17"/>
            <p:cNvSpPr/>
            <p:nvPr/>
          </p:nvSpPr>
          <p:spPr>
            <a:xfrm>
              <a:off x="5447928" y="2204864"/>
              <a:ext cx="144016" cy="144016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Oval 18"/>
            <p:cNvSpPr/>
            <p:nvPr/>
          </p:nvSpPr>
          <p:spPr>
            <a:xfrm>
              <a:off x="5447928" y="1988840"/>
              <a:ext cx="144016" cy="144016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Oval 19"/>
            <p:cNvSpPr/>
            <p:nvPr/>
          </p:nvSpPr>
          <p:spPr>
            <a:xfrm>
              <a:off x="8400256" y="2852936"/>
              <a:ext cx="14401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Oval 20"/>
            <p:cNvSpPr/>
            <p:nvPr/>
          </p:nvSpPr>
          <p:spPr>
            <a:xfrm>
              <a:off x="8400256" y="2636912"/>
              <a:ext cx="14401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Oval 21"/>
            <p:cNvSpPr/>
            <p:nvPr/>
          </p:nvSpPr>
          <p:spPr>
            <a:xfrm>
              <a:off x="8400256" y="2420888"/>
              <a:ext cx="14401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Oval 22"/>
            <p:cNvSpPr/>
            <p:nvPr/>
          </p:nvSpPr>
          <p:spPr>
            <a:xfrm>
              <a:off x="8400256" y="2204864"/>
              <a:ext cx="144016" cy="144016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Oval 23"/>
            <p:cNvSpPr/>
            <p:nvPr/>
          </p:nvSpPr>
          <p:spPr>
            <a:xfrm>
              <a:off x="8400256" y="1988840"/>
              <a:ext cx="144016" cy="144016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Oval 24"/>
            <p:cNvSpPr/>
            <p:nvPr/>
          </p:nvSpPr>
          <p:spPr>
            <a:xfrm>
              <a:off x="7032104" y="2852936"/>
              <a:ext cx="14401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Oval 25"/>
            <p:cNvSpPr/>
            <p:nvPr/>
          </p:nvSpPr>
          <p:spPr>
            <a:xfrm>
              <a:off x="7032104" y="2636912"/>
              <a:ext cx="14401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Oval 26"/>
            <p:cNvSpPr/>
            <p:nvPr/>
          </p:nvSpPr>
          <p:spPr>
            <a:xfrm>
              <a:off x="7032104" y="2420888"/>
              <a:ext cx="14401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Oval 27"/>
            <p:cNvSpPr/>
            <p:nvPr/>
          </p:nvSpPr>
          <p:spPr>
            <a:xfrm>
              <a:off x="7032104" y="2204864"/>
              <a:ext cx="144016" cy="144016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Oval 28"/>
            <p:cNvSpPr/>
            <p:nvPr/>
          </p:nvSpPr>
          <p:spPr>
            <a:xfrm>
              <a:off x="7032104" y="1988840"/>
              <a:ext cx="144016" cy="144016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2764365" y="4854330"/>
            <a:ext cx="6608348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Total methylated calls     = 15</a:t>
            </a:r>
          </a:p>
          <a:p>
            <a:r>
              <a:rPr lang="en-GB" sz="2800" dirty="0"/>
              <a:t>Total unmethylated calls = 10</a:t>
            </a:r>
          </a:p>
          <a:p>
            <a:endParaRPr lang="en-GB" sz="2800" dirty="0"/>
          </a:p>
          <a:p>
            <a:r>
              <a:rPr lang="en-GB" sz="2800" dirty="0"/>
              <a:t>Methylation level = (15/(15+10))*100 = 60%</a:t>
            </a:r>
          </a:p>
        </p:txBody>
      </p:sp>
    </p:spTree>
    <p:extLst>
      <p:ext uri="{BB962C8B-B14F-4D97-AF65-F5344CB8AC3E}">
        <p14:creationId xmlns:p14="http://schemas.microsoft.com/office/powerpoint/2010/main" val="1166417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3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You get different answers quantitating per base or per region</a:t>
            </a:r>
            <a:endParaRPr lang="en-GB" dirty="0"/>
          </a:p>
        </p:txBody>
      </p:sp>
      <p:grpSp>
        <p:nvGrpSpPr>
          <p:cNvPr id="8" name="Group 7"/>
          <p:cNvGrpSpPr/>
          <p:nvPr/>
        </p:nvGrpSpPr>
        <p:grpSpPr>
          <a:xfrm>
            <a:off x="1653419" y="836712"/>
            <a:ext cx="8453114" cy="4320480"/>
            <a:chOff x="1403648" y="44624"/>
            <a:chExt cx="6480720" cy="3312368"/>
          </a:xfrm>
        </p:grpSpPr>
        <p:sp>
          <p:nvSpPr>
            <p:cNvPr id="4" name="Rectangle 3"/>
            <p:cNvSpPr/>
            <p:nvPr/>
          </p:nvSpPr>
          <p:spPr>
            <a:xfrm>
              <a:off x="1403648" y="3068960"/>
              <a:ext cx="6480720" cy="2880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Oval 4"/>
            <p:cNvSpPr/>
            <p:nvPr/>
          </p:nvSpPr>
          <p:spPr>
            <a:xfrm>
              <a:off x="2123728" y="2852936"/>
              <a:ext cx="14401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Oval 5"/>
            <p:cNvSpPr/>
            <p:nvPr/>
          </p:nvSpPr>
          <p:spPr>
            <a:xfrm>
              <a:off x="2123728" y="2636912"/>
              <a:ext cx="14401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Oval 6"/>
            <p:cNvSpPr/>
            <p:nvPr/>
          </p:nvSpPr>
          <p:spPr>
            <a:xfrm>
              <a:off x="2123728" y="2420888"/>
              <a:ext cx="14401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2987824" y="2852936"/>
              <a:ext cx="14401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Oval 10"/>
            <p:cNvSpPr/>
            <p:nvPr/>
          </p:nvSpPr>
          <p:spPr>
            <a:xfrm>
              <a:off x="2987824" y="2636912"/>
              <a:ext cx="14401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Oval 11"/>
            <p:cNvSpPr/>
            <p:nvPr/>
          </p:nvSpPr>
          <p:spPr>
            <a:xfrm>
              <a:off x="2987824" y="2420888"/>
              <a:ext cx="14401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Oval 19"/>
            <p:cNvSpPr/>
            <p:nvPr/>
          </p:nvSpPr>
          <p:spPr>
            <a:xfrm>
              <a:off x="6876256" y="2852936"/>
              <a:ext cx="14401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Oval 20"/>
            <p:cNvSpPr/>
            <p:nvPr/>
          </p:nvSpPr>
          <p:spPr>
            <a:xfrm>
              <a:off x="6876256" y="2636912"/>
              <a:ext cx="14401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Oval 21"/>
            <p:cNvSpPr/>
            <p:nvPr/>
          </p:nvSpPr>
          <p:spPr>
            <a:xfrm>
              <a:off x="6876256" y="2420888"/>
              <a:ext cx="14401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Oval 24"/>
            <p:cNvSpPr/>
            <p:nvPr/>
          </p:nvSpPr>
          <p:spPr>
            <a:xfrm>
              <a:off x="7596336" y="2852936"/>
              <a:ext cx="144016" cy="144016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Oval 25"/>
            <p:cNvSpPr/>
            <p:nvPr/>
          </p:nvSpPr>
          <p:spPr>
            <a:xfrm>
              <a:off x="7596336" y="2636912"/>
              <a:ext cx="144016" cy="144016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Oval 26"/>
            <p:cNvSpPr/>
            <p:nvPr/>
          </p:nvSpPr>
          <p:spPr>
            <a:xfrm>
              <a:off x="7596336" y="2420888"/>
              <a:ext cx="144016" cy="144016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Oval 27"/>
            <p:cNvSpPr/>
            <p:nvPr/>
          </p:nvSpPr>
          <p:spPr>
            <a:xfrm>
              <a:off x="7596336" y="2204864"/>
              <a:ext cx="144016" cy="144016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Oval 28"/>
            <p:cNvSpPr/>
            <p:nvPr/>
          </p:nvSpPr>
          <p:spPr>
            <a:xfrm>
              <a:off x="7596336" y="1988840"/>
              <a:ext cx="144016" cy="144016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Oval 30"/>
            <p:cNvSpPr/>
            <p:nvPr/>
          </p:nvSpPr>
          <p:spPr>
            <a:xfrm>
              <a:off x="7596336" y="1772816"/>
              <a:ext cx="144016" cy="144016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Oval 31"/>
            <p:cNvSpPr/>
            <p:nvPr/>
          </p:nvSpPr>
          <p:spPr>
            <a:xfrm>
              <a:off x="7596336" y="1556792"/>
              <a:ext cx="144016" cy="144016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Oval 32"/>
            <p:cNvSpPr/>
            <p:nvPr/>
          </p:nvSpPr>
          <p:spPr>
            <a:xfrm>
              <a:off x="7596336" y="1340768"/>
              <a:ext cx="144016" cy="144016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Oval 33"/>
            <p:cNvSpPr/>
            <p:nvPr/>
          </p:nvSpPr>
          <p:spPr>
            <a:xfrm>
              <a:off x="7596336" y="1124744"/>
              <a:ext cx="144016" cy="144016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Oval 34"/>
            <p:cNvSpPr/>
            <p:nvPr/>
          </p:nvSpPr>
          <p:spPr>
            <a:xfrm>
              <a:off x="7596336" y="908720"/>
              <a:ext cx="144016" cy="144016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Oval 35"/>
            <p:cNvSpPr/>
            <p:nvPr/>
          </p:nvSpPr>
          <p:spPr>
            <a:xfrm>
              <a:off x="7596336" y="692696"/>
              <a:ext cx="144016" cy="144016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Oval 36"/>
            <p:cNvSpPr/>
            <p:nvPr/>
          </p:nvSpPr>
          <p:spPr>
            <a:xfrm>
              <a:off x="7596336" y="476672"/>
              <a:ext cx="144016" cy="144016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Oval 37"/>
            <p:cNvSpPr/>
            <p:nvPr/>
          </p:nvSpPr>
          <p:spPr>
            <a:xfrm>
              <a:off x="7596336" y="260648"/>
              <a:ext cx="144016" cy="144016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Oval 38"/>
            <p:cNvSpPr/>
            <p:nvPr/>
          </p:nvSpPr>
          <p:spPr>
            <a:xfrm>
              <a:off x="7596336" y="44624"/>
              <a:ext cx="144016" cy="144016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Oval 40"/>
            <p:cNvSpPr/>
            <p:nvPr/>
          </p:nvSpPr>
          <p:spPr>
            <a:xfrm>
              <a:off x="5508104" y="2852936"/>
              <a:ext cx="14401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Oval 41"/>
            <p:cNvSpPr/>
            <p:nvPr/>
          </p:nvSpPr>
          <p:spPr>
            <a:xfrm>
              <a:off x="5508104" y="2636912"/>
              <a:ext cx="14401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Oval 42"/>
            <p:cNvSpPr/>
            <p:nvPr/>
          </p:nvSpPr>
          <p:spPr>
            <a:xfrm>
              <a:off x="5508104" y="2420888"/>
              <a:ext cx="144016" cy="14401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805174" y="5517232"/>
            <a:ext cx="814960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400" dirty="0"/>
              <a:t>Percentage methylation from all calls independently = 46%</a:t>
            </a:r>
          </a:p>
          <a:p>
            <a:pPr algn="r"/>
            <a:endParaRPr lang="en-GB" sz="2400" dirty="0"/>
          </a:p>
          <a:p>
            <a:pPr algn="r"/>
            <a:r>
              <a:rPr lang="en-GB" sz="2400" dirty="0"/>
              <a:t>Percentage methylation from mean methylation per base = 80%</a:t>
            </a:r>
          </a:p>
        </p:txBody>
      </p:sp>
    </p:spTree>
    <p:extLst>
      <p:ext uri="{BB962C8B-B14F-4D97-AF65-F5344CB8AC3E}">
        <p14:creationId xmlns:p14="http://schemas.microsoft.com/office/powerpoint/2010/main" val="75388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3752"/>
            <a:ext cx="8229600" cy="1143000"/>
          </a:xfrm>
        </p:spPr>
        <p:txBody>
          <a:bodyPr/>
          <a:lstStyle/>
          <a:p>
            <a:r>
              <a:rPr lang="en-GB" dirty="0" smtClean="0"/>
              <a:t>Starting Data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135560" y="1916832"/>
            <a:ext cx="820891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Genome</a:t>
            </a:r>
          </a:p>
        </p:txBody>
      </p:sp>
      <p:sp>
        <p:nvSpPr>
          <p:cNvPr id="5" name="Rectangle 4"/>
          <p:cNvSpPr/>
          <p:nvPr/>
        </p:nvSpPr>
        <p:spPr>
          <a:xfrm>
            <a:off x="2207568" y="1556792"/>
            <a:ext cx="2592288" cy="2880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Read 1</a:t>
            </a:r>
          </a:p>
        </p:txBody>
      </p:sp>
      <p:sp>
        <p:nvSpPr>
          <p:cNvPr id="6" name="Rectangle 5"/>
          <p:cNvSpPr/>
          <p:nvPr/>
        </p:nvSpPr>
        <p:spPr>
          <a:xfrm>
            <a:off x="4943872" y="1556792"/>
            <a:ext cx="2592288" cy="2880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Read 2</a:t>
            </a:r>
          </a:p>
        </p:txBody>
      </p:sp>
      <p:sp>
        <p:nvSpPr>
          <p:cNvPr id="7" name="Rectangle 6"/>
          <p:cNvSpPr/>
          <p:nvPr/>
        </p:nvSpPr>
        <p:spPr>
          <a:xfrm>
            <a:off x="7680176" y="1556792"/>
            <a:ext cx="2592288" cy="2880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Read 3</a:t>
            </a:r>
          </a:p>
        </p:txBody>
      </p:sp>
      <p:sp>
        <p:nvSpPr>
          <p:cNvPr id="8" name="Oval 7"/>
          <p:cNvSpPr/>
          <p:nvPr/>
        </p:nvSpPr>
        <p:spPr>
          <a:xfrm>
            <a:off x="2567608" y="1340768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3143672" y="1340768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/>
          <p:cNvSpPr/>
          <p:nvPr/>
        </p:nvSpPr>
        <p:spPr>
          <a:xfrm>
            <a:off x="4439816" y="1340768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/>
          <p:cNvSpPr/>
          <p:nvPr/>
        </p:nvSpPr>
        <p:spPr>
          <a:xfrm>
            <a:off x="4079776" y="1340768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/>
          <p:cNvSpPr/>
          <p:nvPr/>
        </p:nvSpPr>
        <p:spPr>
          <a:xfrm>
            <a:off x="5015880" y="1340768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/>
          <p:cNvSpPr/>
          <p:nvPr/>
        </p:nvSpPr>
        <p:spPr>
          <a:xfrm>
            <a:off x="8112224" y="1340768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/>
          <p:cNvSpPr/>
          <p:nvPr/>
        </p:nvSpPr>
        <p:spPr>
          <a:xfrm>
            <a:off x="8472264" y="1340768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/>
          <p:cNvSpPr/>
          <p:nvPr/>
        </p:nvSpPr>
        <p:spPr>
          <a:xfrm>
            <a:off x="9552384" y="1340768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/>
          <p:cNvSpPr/>
          <p:nvPr/>
        </p:nvSpPr>
        <p:spPr>
          <a:xfrm>
            <a:off x="5375920" y="1340768"/>
            <a:ext cx="144016" cy="14401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Oval 16"/>
          <p:cNvSpPr/>
          <p:nvPr/>
        </p:nvSpPr>
        <p:spPr>
          <a:xfrm>
            <a:off x="6023992" y="1340768"/>
            <a:ext cx="144016" cy="14401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Oval 17"/>
          <p:cNvSpPr/>
          <p:nvPr/>
        </p:nvSpPr>
        <p:spPr>
          <a:xfrm>
            <a:off x="6456040" y="1340768"/>
            <a:ext cx="144016" cy="14401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/>
          <p:cNvSpPr/>
          <p:nvPr/>
        </p:nvSpPr>
        <p:spPr>
          <a:xfrm>
            <a:off x="7248128" y="1340768"/>
            <a:ext cx="144016" cy="14401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/>
          <p:cNvSpPr/>
          <p:nvPr/>
        </p:nvSpPr>
        <p:spPr>
          <a:xfrm>
            <a:off x="7752184" y="1340768"/>
            <a:ext cx="144016" cy="14401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2504882" y="2708921"/>
            <a:ext cx="7263527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L001_bismark_bt2_pe.deduplicated.bam</a:t>
            </a:r>
          </a:p>
          <a:p>
            <a:endParaRPr lang="en-GB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CHG_OB_L001_bismark_bt2_pe.deduplicated.txt.gz</a:t>
            </a:r>
          </a:p>
          <a:p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CHG_OT_L001_bismark_bt2_pe.deduplicated.txt.gz</a:t>
            </a:r>
          </a:p>
          <a:p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CHH_OB_L001_bismark_bt2_pe.deduplicated.txt.gz</a:t>
            </a:r>
          </a:p>
          <a:p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CHH_OT_L001_bismark_bt2_pe.deduplicated.txt.gz</a:t>
            </a:r>
          </a:p>
          <a:p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CpG_OB_L001_bismark_bt2_pe.deduplicated.txt.gz</a:t>
            </a:r>
          </a:p>
          <a:p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CpG_OT_L001_bismark_bt2_pe.deduplicated.txt.gz</a:t>
            </a:r>
          </a:p>
          <a:p>
            <a:endParaRPr lang="en-GB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L001_bismark_bt2_pe.deduplicated.cov.gz</a:t>
            </a:r>
          </a:p>
        </p:txBody>
      </p:sp>
    </p:spTree>
    <p:extLst>
      <p:ext uri="{BB962C8B-B14F-4D97-AF65-F5344CB8AC3E}">
        <p14:creationId xmlns:p14="http://schemas.microsoft.com/office/powerpoint/2010/main" val="27979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Oval 77"/>
          <p:cNvSpPr/>
          <p:nvPr/>
        </p:nvSpPr>
        <p:spPr>
          <a:xfrm>
            <a:off x="4548039" y="4554150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2027548" y="3474030"/>
            <a:ext cx="648072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2747628" y="3258006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2747628" y="3041982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2747628" y="2825958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3611724" y="3258006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3611724" y="3041982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3611724" y="2825958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4547828" y="3258006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4547828" y="3041982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4547828" y="2825958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3512" y="125760"/>
            <a:ext cx="8229600" cy="1143000"/>
          </a:xfrm>
        </p:spPr>
        <p:txBody>
          <a:bodyPr>
            <a:noAutofit/>
          </a:bodyPr>
          <a:lstStyle/>
          <a:p>
            <a:r>
              <a:rPr lang="en-GB" dirty="0" smtClean="0"/>
              <a:t>Coverage differences can look like </a:t>
            </a:r>
            <a:br>
              <a:rPr lang="en-GB" dirty="0" smtClean="0"/>
            </a:br>
            <a:r>
              <a:rPr lang="en-GB" dirty="0" smtClean="0"/>
              <a:t>methylation differences</a:t>
            </a:r>
            <a:endParaRPr lang="en-GB" dirty="0"/>
          </a:p>
        </p:txBody>
      </p:sp>
      <p:sp>
        <p:nvSpPr>
          <p:cNvPr id="41" name="Oval 40"/>
          <p:cNvSpPr/>
          <p:nvPr/>
        </p:nvSpPr>
        <p:spPr>
          <a:xfrm>
            <a:off x="4979876" y="3258006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/>
          <p:cNvSpPr/>
          <p:nvPr/>
        </p:nvSpPr>
        <p:spPr>
          <a:xfrm>
            <a:off x="4979876" y="3041982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/>
          <p:cNvSpPr/>
          <p:nvPr/>
        </p:nvSpPr>
        <p:spPr>
          <a:xfrm>
            <a:off x="4979876" y="2825958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Oval 72"/>
          <p:cNvSpPr/>
          <p:nvPr/>
        </p:nvSpPr>
        <p:spPr>
          <a:xfrm>
            <a:off x="7932204" y="3258006"/>
            <a:ext cx="144016" cy="14401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Oval 73"/>
          <p:cNvSpPr/>
          <p:nvPr/>
        </p:nvSpPr>
        <p:spPr>
          <a:xfrm>
            <a:off x="7932204" y="3041982"/>
            <a:ext cx="144016" cy="14401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Oval 75"/>
          <p:cNvSpPr/>
          <p:nvPr/>
        </p:nvSpPr>
        <p:spPr>
          <a:xfrm>
            <a:off x="6708068" y="3258006"/>
            <a:ext cx="144016" cy="14401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Oval 76"/>
          <p:cNvSpPr/>
          <p:nvPr/>
        </p:nvSpPr>
        <p:spPr>
          <a:xfrm>
            <a:off x="6708068" y="3041982"/>
            <a:ext cx="144016" cy="14401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Rectangle 78"/>
          <p:cNvSpPr/>
          <p:nvPr/>
        </p:nvSpPr>
        <p:spPr>
          <a:xfrm>
            <a:off x="2027548" y="5202222"/>
            <a:ext cx="648072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Oval 82"/>
          <p:cNvSpPr/>
          <p:nvPr/>
        </p:nvSpPr>
        <p:spPr>
          <a:xfrm>
            <a:off x="3611724" y="4986198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Oval 83"/>
          <p:cNvSpPr/>
          <p:nvPr/>
        </p:nvSpPr>
        <p:spPr>
          <a:xfrm>
            <a:off x="3611724" y="4770174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Oval 84"/>
          <p:cNvSpPr/>
          <p:nvPr/>
        </p:nvSpPr>
        <p:spPr>
          <a:xfrm>
            <a:off x="3611724" y="4554150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Oval 85"/>
          <p:cNvSpPr/>
          <p:nvPr/>
        </p:nvSpPr>
        <p:spPr>
          <a:xfrm>
            <a:off x="4547828" y="4986198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Oval 86"/>
          <p:cNvSpPr/>
          <p:nvPr/>
        </p:nvSpPr>
        <p:spPr>
          <a:xfrm>
            <a:off x="4547828" y="4770174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Oval 88"/>
          <p:cNvSpPr/>
          <p:nvPr/>
        </p:nvSpPr>
        <p:spPr>
          <a:xfrm>
            <a:off x="7068108" y="4554150"/>
            <a:ext cx="144016" cy="14401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Oval 89"/>
          <p:cNvSpPr/>
          <p:nvPr/>
        </p:nvSpPr>
        <p:spPr>
          <a:xfrm>
            <a:off x="7068108" y="4986198"/>
            <a:ext cx="144016" cy="14401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Oval 90"/>
          <p:cNvSpPr/>
          <p:nvPr/>
        </p:nvSpPr>
        <p:spPr>
          <a:xfrm>
            <a:off x="4979876" y="4986198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Oval 91"/>
          <p:cNvSpPr/>
          <p:nvPr/>
        </p:nvSpPr>
        <p:spPr>
          <a:xfrm>
            <a:off x="4979876" y="4770174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Oval 92"/>
          <p:cNvSpPr/>
          <p:nvPr/>
        </p:nvSpPr>
        <p:spPr>
          <a:xfrm>
            <a:off x="4979876" y="4554150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Oval 93"/>
          <p:cNvSpPr/>
          <p:nvPr/>
        </p:nvSpPr>
        <p:spPr>
          <a:xfrm>
            <a:off x="7068108" y="4770174"/>
            <a:ext cx="144016" cy="14401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Oval 94"/>
          <p:cNvSpPr/>
          <p:nvPr/>
        </p:nvSpPr>
        <p:spPr>
          <a:xfrm>
            <a:off x="7500156" y="4554150"/>
            <a:ext cx="144016" cy="14401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Oval 95"/>
          <p:cNvSpPr/>
          <p:nvPr/>
        </p:nvSpPr>
        <p:spPr>
          <a:xfrm>
            <a:off x="7500156" y="4986198"/>
            <a:ext cx="144016" cy="14401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Oval 96"/>
          <p:cNvSpPr/>
          <p:nvPr/>
        </p:nvSpPr>
        <p:spPr>
          <a:xfrm>
            <a:off x="7500156" y="4770174"/>
            <a:ext cx="144016" cy="14401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Oval 97"/>
          <p:cNvSpPr/>
          <p:nvPr/>
        </p:nvSpPr>
        <p:spPr>
          <a:xfrm>
            <a:off x="7932204" y="4554150"/>
            <a:ext cx="144016" cy="14401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Oval 98"/>
          <p:cNvSpPr/>
          <p:nvPr/>
        </p:nvSpPr>
        <p:spPr>
          <a:xfrm>
            <a:off x="7932204" y="4986198"/>
            <a:ext cx="144016" cy="14401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Oval 99"/>
          <p:cNvSpPr/>
          <p:nvPr/>
        </p:nvSpPr>
        <p:spPr>
          <a:xfrm>
            <a:off x="7932204" y="4770174"/>
            <a:ext cx="144016" cy="14401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Oval 100"/>
          <p:cNvSpPr/>
          <p:nvPr/>
        </p:nvSpPr>
        <p:spPr>
          <a:xfrm>
            <a:off x="6708068" y="4554150"/>
            <a:ext cx="144016" cy="14401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Oval 101"/>
          <p:cNvSpPr/>
          <p:nvPr/>
        </p:nvSpPr>
        <p:spPr>
          <a:xfrm>
            <a:off x="6708068" y="4986198"/>
            <a:ext cx="144016" cy="14401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Oval 102"/>
          <p:cNvSpPr/>
          <p:nvPr/>
        </p:nvSpPr>
        <p:spPr>
          <a:xfrm>
            <a:off x="6708068" y="4770174"/>
            <a:ext cx="144016" cy="14401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Oval 103"/>
          <p:cNvSpPr/>
          <p:nvPr/>
        </p:nvSpPr>
        <p:spPr>
          <a:xfrm>
            <a:off x="2747628" y="2609934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Oval 104"/>
          <p:cNvSpPr/>
          <p:nvPr/>
        </p:nvSpPr>
        <p:spPr>
          <a:xfrm>
            <a:off x="3611724" y="2609934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Oval 105"/>
          <p:cNvSpPr/>
          <p:nvPr/>
        </p:nvSpPr>
        <p:spPr>
          <a:xfrm>
            <a:off x="4547828" y="2609934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Oval 106"/>
          <p:cNvSpPr/>
          <p:nvPr/>
        </p:nvSpPr>
        <p:spPr>
          <a:xfrm>
            <a:off x="4979876" y="2609934"/>
            <a:ext cx="144016" cy="14401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Oval 107"/>
          <p:cNvSpPr/>
          <p:nvPr/>
        </p:nvSpPr>
        <p:spPr>
          <a:xfrm>
            <a:off x="7068108" y="4338126"/>
            <a:ext cx="144016" cy="14401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Oval 108"/>
          <p:cNvSpPr/>
          <p:nvPr/>
        </p:nvSpPr>
        <p:spPr>
          <a:xfrm>
            <a:off x="7500156" y="4338126"/>
            <a:ext cx="144016" cy="14401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Oval 109"/>
          <p:cNvSpPr/>
          <p:nvPr/>
        </p:nvSpPr>
        <p:spPr>
          <a:xfrm>
            <a:off x="7932204" y="4338126"/>
            <a:ext cx="144016" cy="14401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9" name="Group 28"/>
          <p:cNvGrpSpPr/>
          <p:nvPr/>
        </p:nvGrpSpPr>
        <p:grpSpPr>
          <a:xfrm>
            <a:off x="8904313" y="2782750"/>
            <a:ext cx="1071127" cy="2436078"/>
            <a:chOff x="7380312" y="1772816"/>
            <a:chExt cx="1071127" cy="2436078"/>
          </a:xfrm>
        </p:grpSpPr>
        <p:sp>
          <p:nvSpPr>
            <p:cNvPr id="13" name="TextBox 12"/>
            <p:cNvSpPr txBox="1"/>
            <p:nvPr/>
          </p:nvSpPr>
          <p:spPr>
            <a:xfrm>
              <a:off x="7380312" y="1772816"/>
              <a:ext cx="1071127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000" dirty="0"/>
                <a:t>67%</a:t>
              </a: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7380312" y="3501008"/>
              <a:ext cx="1071127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000" dirty="0"/>
                <a:t>43%</a:t>
              </a: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3683733" y="5940569"/>
            <a:ext cx="40959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Common = 60% in both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3683732" y="3834070"/>
            <a:ext cx="4320480" cy="315380"/>
            <a:chOff x="2159732" y="2852936"/>
            <a:chExt cx="4320480" cy="315380"/>
          </a:xfrm>
        </p:grpSpPr>
        <p:cxnSp>
          <p:nvCxnSpPr>
            <p:cNvPr id="115" name="Straight Connector 114"/>
            <p:cNvCxnSpPr/>
            <p:nvPr/>
          </p:nvCxnSpPr>
          <p:spPr>
            <a:xfrm>
              <a:off x="2159732" y="2852936"/>
              <a:ext cx="0" cy="315380"/>
            </a:xfrm>
            <a:prstGeom prst="line">
              <a:avLst/>
            </a:prstGeom>
            <a:ln w="635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>
              <a:off x="3527880" y="2852936"/>
              <a:ext cx="0" cy="315380"/>
            </a:xfrm>
            <a:prstGeom prst="line">
              <a:avLst/>
            </a:prstGeom>
            <a:ln w="635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>
              <a:off x="5257392" y="2852936"/>
              <a:ext cx="0" cy="315380"/>
            </a:xfrm>
            <a:prstGeom prst="line">
              <a:avLst/>
            </a:prstGeom>
            <a:ln w="635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>
              <a:off x="6480212" y="2852936"/>
              <a:ext cx="0" cy="315380"/>
            </a:xfrm>
            <a:prstGeom prst="line">
              <a:avLst/>
            </a:prstGeom>
            <a:ln w="635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3095836" y="2852936"/>
              <a:ext cx="0" cy="315380"/>
            </a:xfrm>
            <a:prstGeom prst="line">
              <a:avLst/>
            </a:prstGeom>
            <a:ln w="635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10679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3512" y="197768"/>
            <a:ext cx="8229600" cy="1143000"/>
          </a:xfrm>
        </p:spPr>
        <p:txBody>
          <a:bodyPr>
            <a:noAutofit/>
          </a:bodyPr>
          <a:lstStyle/>
          <a:p>
            <a:r>
              <a:rPr lang="en-GB" sz="3600" dirty="0"/>
              <a:t>Coverage differences aren’t just a theoretical concern – they affect real data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3431704" y="1556793"/>
            <a:ext cx="5040560" cy="4838935"/>
            <a:chOff x="107503" y="1700808"/>
            <a:chExt cx="4321961" cy="4149080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3" y="1772816"/>
              <a:ext cx="4321961" cy="4077072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1547664" y="1700808"/>
              <a:ext cx="719124" cy="31667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p=3.2</a:t>
              </a:r>
              <a:r>
                <a:rPr lang="en-GB" baseline="30000" dirty="0"/>
                <a:t>-7</a:t>
              </a:r>
              <a:endParaRPr lang="en-GB" dirty="0"/>
            </a:p>
          </p:txBody>
        </p:sp>
      </p:grpSp>
      <p:sp>
        <p:nvSpPr>
          <p:cNvPr id="3" name="Oval 2"/>
          <p:cNvSpPr/>
          <p:nvPr/>
        </p:nvSpPr>
        <p:spPr>
          <a:xfrm>
            <a:off x="5891881" y="1883497"/>
            <a:ext cx="144016" cy="144016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68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832" y="193926"/>
            <a:ext cx="9196336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Coverage differences aren’t just a theoretical concern – they affect real data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37" y="2043360"/>
            <a:ext cx="11940126" cy="368989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328248" y="3514380"/>
            <a:ext cx="8114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/>
              <a:t>47%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28247" y="4616741"/>
            <a:ext cx="8114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/>
              <a:t>94%</a:t>
            </a:r>
          </a:p>
        </p:txBody>
      </p:sp>
      <p:sp>
        <p:nvSpPr>
          <p:cNvPr id="4" name="Rectangle 3"/>
          <p:cNvSpPr/>
          <p:nvPr/>
        </p:nvSpPr>
        <p:spPr>
          <a:xfrm>
            <a:off x="2855640" y="1862956"/>
            <a:ext cx="936104" cy="430234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61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Levels of Complexity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3472" y="1700808"/>
            <a:ext cx="7377639" cy="4464496"/>
          </a:xfrm>
        </p:spPr>
        <p:txBody>
          <a:bodyPr>
            <a:noAutofit/>
          </a:bodyPr>
          <a:lstStyle/>
          <a:p>
            <a:r>
              <a:rPr lang="en-GB" sz="2800" dirty="0" smtClean="0"/>
              <a:t>Percentage of all calls which are </a:t>
            </a:r>
            <a:r>
              <a:rPr lang="en-GB" sz="2800" dirty="0" smtClean="0"/>
              <a:t>methylated</a:t>
            </a:r>
            <a:endParaRPr lang="en-GB" sz="2800" dirty="0" smtClean="0"/>
          </a:p>
          <a:p>
            <a:endParaRPr lang="en-GB" sz="2800" dirty="0" smtClean="0"/>
          </a:p>
          <a:p>
            <a:r>
              <a:rPr lang="en-GB" sz="2800" dirty="0" smtClean="0"/>
              <a:t>Per base methylation, averaged over a region</a:t>
            </a:r>
          </a:p>
          <a:p>
            <a:pPr lvl="1"/>
            <a:r>
              <a:rPr lang="en-GB" sz="2400" dirty="0" smtClean="0"/>
              <a:t>Bases excluded because of low coverage</a:t>
            </a:r>
          </a:p>
          <a:p>
            <a:pPr marL="457200" lvl="1" indent="0">
              <a:buNone/>
            </a:pPr>
            <a:endParaRPr lang="en-GB" sz="2400" dirty="0" smtClean="0"/>
          </a:p>
          <a:p>
            <a:r>
              <a:rPr lang="en-GB" sz="2800" dirty="0" smtClean="0"/>
              <a:t>As above, but requiring the same bases to be used in each sample</a:t>
            </a:r>
          </a:p>
          <a:p>
            <a:pPr lvl="1"/>
            <a:r>
              <a:rPr lang="en-GB" sz="2400" dirty="0" smtClean="0"/>
              <a:t>Doesn't scale well</a:t>
            </a:r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9043494" y="1600200"/>
            <a:ext cx="11673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Simple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901948" y="5733256"/>
            <a:ext cx="14503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Complex</a:t>
            </a:r>
          </a:p>
        </p:txBody>
      </p:sp>
      <p:sp>
        <p:nvSpPr>
          <p:cNvPr id="6" name="Down Arrow 5"/>
          <p:cNvSpPr/>
          <p:nvPr/>
        </p:nvSpPr>
        <p:spPr>
          <a:xfrm>
            <a:off x="9231101" y="2130271"/>
            <a:ext cx="792088" cy="34658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130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3752"/>
            <a:ext cx="8229600" cy="1143000"/>
          </a:xfrm>
        </p:spPr>
        <p:txBody>
          <a:bodyPr/>
          <a:lstStyle/>
          <a:p>
            <a:r>
              <a:rPr lang="en-GB" dirty="0" smtClean="0"/>
              <a:t>(</a:t>
            </a:r>
            <a:r>
              <a:rPr lang="en-GB" dirty="0"/>
              <a:t>E</a:t>
            </a:r>
            <a:r>
              <a:rPr lang="en-GB" dirty="0" smtClean="0"/>
              <a:t>ven) More Complex Methods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Smoothing or regression of actual measures along a chromosome.</a:t>
            </a:r>
          </a:p>
          <a:p>
            <a:pPr lvl="1"/>
            <a:r>
              <a:rPr lang="en-GB" dirty="0" smtClean="0"/>
              <a:t>Aims to reduce noise from sampling variation</a:t>
            </a:r>
          </a:p>
          <a:p>
            <a:pPr lvl="1"/>
            <a:r>
              <a:rPr lang="en-GB" dirty="0" smtClean="0"/>
              <a:t>Relies on consistent linear patterns</a:t>
            </a:r>
          </a:p>
          <a:p>
            <a:endParaRPr lang="en-GB" dirty="0" smtClean="0"/>
          </a:p>
          <a:p>
            <a:r>
              <a:rPr lang="en-GB" dirty="0" smtClean="0"/>
              <a:t>Imputation of missing values</a:t>
            </a:r>
          </a:p>
          <a:p>
            <a:pPr lvl="1"/>
            <a:r>
              <a:rPr lang="en-GB" dirty="0" smtClean="0"/>
              <a:t>Relies on consistent linear patterns</a:t>
            </a:r>
          </a:p>
          <a:p>
            <a:endParaRPr lang="en-GB" dirty="0"/>
          </a:p>
          <a:p>
            <a:r>
              <a:rPr lang="en-GB" dirty="0" smtClean="0"/>
              <a:t>Additional normalisation or correction</a:t>
            </a:r>
          </a:p>
          <a:p>
            <a:pPr lvl="1"/>
            <a:r>
              <a:rPr lang="en-GB" dirty="0" smtClean="0"/>
              <a:t>Will be discussed later…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750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Visualisation and Exploration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8328" y="5661248"/>
            <a:ext cx="2915816" cy="1035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74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Use visualisation to understand the basic structure of your data before asking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0429" y="1844825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Patterning</a:t>
            </a:r>
          </a:p>
          <a:p>
            <a:pPr lvl="1"/>
            <a:r>
              <a:rPr lang="en-GB" dirty="0" smtClean="0"/>
              <a:t>What sorts of changes in methylation do I observe along a chromosome</a:t>
            </a:r>
          </a:p>
          <a:p>
            <a:pPr lvl="1"/>
            <a:endParaRPr lang="en-GB" dirty="0" smtClean="0"/>
          </a:p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Distributions</a:t>
            </a:r>
          </a:p>
          <a:p>
            <a:pPr lvl="1"/>
            <a:r>
              <a:rPr lang="en-GB" dirty="0" smtClean="0"/>
              <a:t>What are the overall levels and distributions of methylation values in my samples</a:t>
            </a:r>
          </a:p>
          <a:p>
            <a:pPr lvl="1"/>
            <a:endParaRPr lang="en-GB" dirty="0" smtClean="0"/>
          </a:p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Relationships</a:t>
            </a:r>
          </a:p>
          <a:p>
            <a:pPr lvl="1"/>
            <a:r>
              <a:rPr lang="en-GB" dirty="0" smtClean="0"/>
              <a:t>On a global scale what is the overall relationship between methylation levels in different conditions</a:t>
            </a:r>
          </a:p>
        </p:txBody>
      </p:sp>
    </p:spTree>
    <p:extLst>
      <p:ext uri="{BB962C8B-B14F-4D97-AF65-F5344CB8AC3E}">
        <p14:creationId xmlns:p14="http://schemas.microsoft.com/office/powerpoint/2010/main" val="380962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5520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Visualise your quantitated data alongside the raw methylation calls.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1772816"/>
            <a:ext cx="11552164" cy="4835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95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5520" y="11877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Different representations scale to different numbers of samples.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537" y="1340768"/>
            <a:ext cx="8368597" cy="201622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537" y="3536176"/>
            <a:ext cx="8411749" cy="3307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60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5520" y="274638"/>
            <a:ext cx="8435280" cy="1143000"/>
          </a:xfrm>
        </p:spPr>
        <p:txBody>
          <a:bodyPr>
            <a:noAutofit/>
          </a:bodyPr>
          <a:lstStyle/>
          <a:p>
            <a:r>
              <a:rPr lang="en-GB" sz="3200" dirty="0"/>
              <a:t>Understand and compare your methylation distributions before formulating a question.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1725220"/>
            <a:ext cx="3662400" cy="217688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4173492"/>
            <a:ext cx="3662400" cy="217688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3832" y="1725220"/>
            <a:ext cx="7383703" cy="4625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958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3512" y="53752"/>
            <a:ext cx="8229600" cy="1143000"/>
          </a:xfrm>
        </p:spPr>
        <p:txBody>
          <a:bodyPr/>
          <a:lstStyle/>
          <a:p>
            <a:r>
              <a:rPr lang="en-GB" dirty="0" smtClean="0"/>
              <a:t>Decide early on which data to use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484785"/>
            <a:ext cx="8229600" cy="4525963"/>
          </a:xfrm>
        </p:spPr>
        <p:txBody>
          <a:bodyPr/>
          <a:lstStyle/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Methylation contexts</a:t>
            </a:r>
          </a:p>
          <a:p>
            <a:pPr lvl="1"/>
            <a:r>
              <a:rPr lang="en-GB" dirty="0" err="1" smtClean="0"/>
              <a:t>CpG</a:t>
            </a:r>
            <a:r>
              <a:rPr lang="en-GB" dirty="0" smtClean="0"/>
              <a:t>: Only generally relevant context for mammals</a:t>
            </a:r>
          </a:p>
          <a:p>
            <a:pPr lvl="1"/>
            <a:r>
              <a:rPr lang="en-GB" dirty="0" smtClean="0"/>
              <a:t>CHG: Only known to be relevant in plants</a:t>
            </a:r>
          </a:p>
          <a:p>
            <a:pPr lvl="1"/>
            <a:r>
              <a:rPr lang="en-GB" dirty="0" smtClean="0"/>
              <a:t>CHH: Generally unmethylated</a:t>
            </a:r>
          </a:p>
          <a:p>
            <a:pPr marL="457200" lvl="1" indent="0">
              <a:buNone/>
            </a:pPr>
            <a:endParaRPr lang="en-GB" dirty="0" smtClean="0"/>
          </a:p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Methylation strands</a:t>
            </a:r>
          </a:p>
          <a:p>
            <a:pPr lvl="1"/>
            <a:r>
              <a:rPr lang="en-GB" dirty="0" err="1" smtClean="0"/>
              <a:t>CpG</a:t>
            </a:r>
            <a:r>
              <a:rPr lang="en-GB" dirty="0" smtClean="0"/>
              <a:t> methylation is generally symmetric</a:t>
            </a:r>
          </a:p>
          <a:p>
            <a:pPr lvl="1"/>
            <a:r>
              <a:rPr lang="en-GB" dirty="0" smtClean="0"/>
              <a:t>Normally makes sense to merge OT / OB strands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15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3752"/>
            <a:ext cx="8229600" cy="1143000"/>
          </a:xfrm>
        </p:spPr>
        <p:txBody>
          <a:bodyPr>
            <a:normAutofit/>
          </a:bodyPr>
          <a:lstStyle/>
          <a:p>
            <a:r>
              <a:rPr lang="en-GB" sz="3200" dirty="0"/>
              <a:t>Plotting comparisons will identify global differences which might be interesting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5640" y="1268760"/>
            <a:ext cx="5688632" cy="5290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50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3512" y="53752"/>
            <a:ext cx="8856984" cy="1143000"/>
          </a:xfrm>
        </p:spPr>
        <p:txBody>
          <a:bodyPr>
            <a:noAutofit/>
          </a:bodyPr>
          <a:lstStyle/>
          <a:p>
            <a:r>
              <a:rPr lang="en-GB" sz="3600" dirty="0"/>
              <a:t>Look at the data underneath and around potentially interesting points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344" y="1161345"/>
            <a:ext cx="4061223" cy="383110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680" y="3501008"/>
            <a:ext cx="8737895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96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3752"/>
            <a:ext cx="8229600" cy="1143000"/>
          </a:xfrm>
        </p:spPr>
        <p:txBody>
          <a:bodyPr>
            <a:normAutofit/>
          </a:bodyPr>
          <a:lstStyle/>
          <a:p>
            <a:r>
              <a:rPr lang="en-GB" sz="3200" dirty="0"/>
              <a:t>Large global changes might mean that local analysis is no longer relevant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1664" y="1412776"/>
            <a:ext cx="5400600" cy="5072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7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048" y="-171400"/>
            <a:ext cx="11356576" cy="1143000"/>
          </a:xfrm>
        </p:spPr>
        <p:txBody>
          <a:bodyPr>
            <a:noAutofit/>
          </a:bodyPr>
          <a:lstStyle/>
          <a:p>
            <a:r>
              <a:rPr lang="en-GB" sz="2800" dirty="0"/>
              <a:t>Small differences in distribution can be normalised to improve comparisons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235130" y="920913"/>
            <a:ext cx="9598411" cy="5934653"/>
            <a:chOff x="1682165" y="1484785"/>
            <a:chExt cx="8553571" cy="5288633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03512" y="1484785"/>
              <a:ext cx="4032448" cy="2412001"/>
            </a:xfrm>
            <a:prstGeom prst="rect">
              <a:avLst/>
            </a:prstGeom>
          </p:spPr>
        </p:pic>
        <p:grpSp>
          <p:nvGrpSpPr>
            <p:cNvPr id="3" name="Group 2"/>
            <p:cNvGrpSpPr/>
            <p:nvPr/>
          </p:nvGrpSpPr>
          <p:grpSpPr>
            <a:xfrm>
              <a:off x="6185679" y="1489332"/>
              <a:ext cx="4050057" cy="5284086"/>
              <a:chOff x="4661678" y="1489332"/>
              <a:chExt cx="4050057" cy="5284086"/>
            </a:xfrm>
          </p:grpSpPr>
          <p:pic>
            <p:nvPicPr>
              <p:cNvPr id="6" name="Picture 5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61678" y="1489332"/>
                <a:ext cx="4050057" cy="2412001"/>
              </a:xfrm>
              <a:prstGeom prst="rect">
                <a:avLst/>
              </a:prstGeom>
            </p:spPr>
          </p:pic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61678" y="3915149"/>
                <a:ext cx="3263123" cy="2858269"/>
              </a:xfrm>
              <a:prstGeom prst="rect">
                <a:avLst/>
              </a:prstGeom>
            </p:spPr>
          </p:pic>
        </p:grp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2165" y="3915149"/>
              <a:ext cx="3263123" cy="285826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8076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564904"/>
            <a:ext cx="8229600" cy="1143000"/>
          </a:xfrm>
        </p:spPr>
        <p:txBody>
          <a:bodyPr/>
          <a:lstStyle/>
          <a:p>
            <a:r>
              <a:rPr lang="en-GB" dirty="0" smtClean="0"/>
              <a:t>Summary Visualisations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2344" y="5733256"/>
            <a:ext cx="2915816" cy="1035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05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3752"/>
            <a:ext cx="8229600" cy="1143000"/>
          </a:xfrm>
        </p:spPr>
        <p:txBody>
          <a:bodyPr/>
          <a:lstStyle/>
          <a:p>
            <a:r>
              <a:rPr lang="en-GB" dirty="0" smtClean="0"/>
              <a:t>Trend Plots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5520" y="1600201"/>
            <a:ext cx="9806880" cy="4525963"/>
          </a:xfrm>
        </p:spPr>
        <p:txBody>
          <a:bodyPr/>
          <a:lstStyle/>
          <a:p>
            <a:r>
              <a:rPr lang="en-GB" dirty="0" smtClean="0"/>
              <a:t>Effects at individual loci can be subtle</a:t>
            </a:r>
          </a:p>
          <a:p>
            <a:r>
              <a:rPr lang="en-GB" dirty="0" smtClean="0"/>
              <a:t>Want to find more generalised effect</a:t>
            </a:r>
          </a:p>
          <a:p>
            <a:r>
              <a:rPr lang="en-GB" dirty="0" smtClean="0"/>
              <a:t>Collate information across whole genome</a:t>
            </a:r>
          </a:p>
          <a:p>
            <a:r>
              <a:rPr lang="en-GB" dirty="0" smtClean="0"/>
              <a:t>Look at the general trends</a:t>
            </a:r>
          </a:p>
          <a:p>
            <a:r>
              <a:rPr lang="en-GB" dirty="0" smtClean="0"/>
              <a:t>Relies on the effect being consistent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168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3752"/>
            <a:ext cx="8229600" cy="1143000"/>
          </a:xfrm>
        </p:spPr>
        <p:txBody>
          <a:bodyPr/>
          <a:lstStyle/>
          <a:p>
            <a:r>
              <a:rPr lang="en-GB" dirty="0" smtClean="0"/>
              <a:t>Trend plot considerations</a:t>
            </a:r>
            <a:endParaRPr lang="en-GB" dirty="0"/>
          </a:p>
        </p:txBody>
      </p:sp>
      <p:grpSp>
        <p:nvGrpSpPr>
          <p:cNvPr id="3" name="Group 2"/>
          <p:cNvGrpSpPr/>
          <p:nvPr/>
        </p:nvGrpSpPr>
        <p:grpSpPr>
          <a:xfrm>
            <a:off x="649346" y="1052736"/>
            <a:ext cx="10893308" cy="5596410"/>
            <a:chOff x="1703512" y="1475492"/>
            <a:chExt cx="8548853" cy="4391952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18660" y="1844825"/>
              <a:ext cx="7933705" cy="3533715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5474808" y="5498112"/>
              <a:ext cx="16214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Features to use</a:t>
              </a: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2639617" y="5498112"/>
              <a:ext cx="7404341" cy="369332"/>
              <a:chOff x="1115616" y="5498112"/>
              <a:chExt cx="7404341" cy="369332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1115616" y="5498112"/>
                <a:ext cx="194739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How much context</a:t>
                </a: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6572564" y="5498112"/>
                <a:ext cx="194739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How much context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703512" y="1475492"/>
              <a:ext cx="12615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Axis Scaling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375921" y="2852936"/>
              <a:ext cx="16542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What measures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8847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3752"/>
            <a:ext cx="8229600" cy="1143000"/>
          </a:xfrm>
        </p:spPr>
        <p:txBody>
          <a:bodyPr/>
          <a:lstStyle/>
          <a:p>
            <a:r>
              <a:rPr lang="en-GB" dirty="0" smtClean="0"/>
              <a:t>Clustering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349080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Correlation Clustering</a:t>
            </a:r>
          </a:p>
          <a:p>
            <a:pPr lvl="1"/>
            <a:r>
              <a:rPr lang="en-GB" dirty="0" smtClean="0"/>
              <a:t>Focusses on the differences between conditions</a:t>
            </a:r>
          </a:p>
          <a:p>
            <a:pPr lvl="1"/>
            <a:r>
              <a:rPr lang="en-GB" dirty="0" smtClean="0"/>
              <a:t>Absolute values not important</a:t>
            </a:r>
          </a:p>
          <a:p>
            <a:pPr lvl="1"/>
            <a:r>
              <a:rPr lang="en-GB" dirty="0" smtClean="0"/>
              <a:t>Look for similar trends</a:t>
            </a:r>
          </a:p>
          <a:p>
            <a:pPr lvl="1"/>
            <a:r>
              <a:rPr lang="en-GB" dirty="0" smtClean="0"/>
              <a:t>Show median normalised values</a:t>
            </a:r>
          </a:p>
          <a:p>
            <a:pPr marL="457200" lvl="1" indent="0">
              <a:buNone/>
            </a:pPr>
            <a:endParaRPr lang="en-GB" dirty="0" smtClean="0"/>
          </a:p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Euclidean Clustering</a:t>
            </a:r>
          </a:p>
          <a:p>
            <a:pPr lvl="1"/>
            <a:r>
              <a:rPr lang="en-GB" dirty="0" smtClean="0"/>
              <a:t>Focusses on absolute differences between conditions</a:t>
            </a:r>
          </a:p>
          <a:p>
            <a:pPr lvl="1"/>
            <a:r>
              <a:rPr lang="en-GB" dirty="0" smtClean="0"/>
              <a:t>Look for similar levels</a:t>
            </a:r>
          </a:p>
          <a:p>
            <a:pPr lvl="1"/>
            <a:r>
              <a:rPr lang="en-GB" dirty="0" smtClean="0"/>
              <a:t>Show raw values</a:t>
            </a:r>
          </a:p>
        </p:txBody>
      </p:sp>
    </p:spTree>
    <p:extLst>
      <p:ext uri="{BB962C8B-B14F-4D97-AF65-F5344CB8AC3E}">
        <p14:creationId xmlns:p14="http://schemas.microsoft.com/office/powerpoint/2010/main" val="59025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3752"/>
            <a:ext cx="8229600" cy="1143000"/>
          </a:xfrm>
        </p:spPr>
        <p:txBody>
          <a:bodyPr/>
          <a:lstStyle/>
          <a:p>
            <a:r>
              <a:rPr lang="en-GB" dirty="0" smtClean="0"/>
              <a:t>Clustering</a:t>
            </a:r>
            <a:endParaRPr lang="en-GB" dirty="0"/>
          </a:p>
        </p:txBody>
      </p:sp>
      <p:grpSp>
        <p:nvGrpSpPr>
          <p:cNvPr id="3" name="Group 2"/>
          <p:cNvGrpSpPr/>
          <p:nvPr/>
        </p:nvGrpSpPr>
        <p:grpSpPr>
          <a:xfrm>
            <a:off x="1051282" y="1052736"/>
            <a:ext cx="10089436" cy="5256584"/>
            <a:chOff x="1576754" y="1268760"/>
            <a:chExt cx="8983743" cy="4680520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6754" y="1268760"/>
              <a:ext cx="4458046" cy="4680520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8258" y="1268760"/>
              <a:ext cx="4442239" cy="4680520"/>
            </a:xfrm>
            <a:prstGeom prst="rect">
              <a:avLst/>
            </a:prstGeom>
          </p:spPr>
        </p:pic>
      </p:grpSp>
      <p:sp>
        <p:nvSpPr>
          <p:cNvPr id="4" name="TextBox 3"/>
          <p:cNvSpPr txBox="1"/>
          <p:nvPr/>
        </p:nvSpPr>
        <p:spPr>
          <a:xfrm>
            <a:off x="1343472" y="6274770"/>
            <a:ext cx="33570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Correlation Clustering</a:t>
            </a:r>
            <a:endParaRPr lang="en-GB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6528048" y="6254951"/>
            <a:ext cx="31311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Euclidean Clustering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13876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Exploration Summary 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Look at the distribution of your raw reads/calls</a:t>
            </a:r>
          </a:p>
          <a:p>
            <a:pPr lvl="1"/>
            <a:r>
              <a:rPr lang="en-GB" dirty="0" smtClean="0"/>
              <a:t>Do they match what you expect from the library type?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Always start with an unbiased quantitation</a:t>
            </a:r>
          </a:p>
          <a:p>
            <a:pPr lvl="1"/>
            <a:r>
              <a:rPr lang="en-GB" dirty="0" smtClean="0"/>
              <a:t>Fix the amount of data in each window</a:t>
            </a:r>
          </a:p>
          <a:p>
            <a:pPr lvl="1"/>
            <a:r>
              <a:rPr lang="en-GB" dirty="0" smtClean="0"/>
              <a:t>Think about how to best quantitate</a:t>
            </a:r>
          </a:p>
          <a:p>
            <a:endParaRPr lang="en-GB" dirty="0" smtClean="0"/>
          </a:p>
          <a:p>
            <a:r>
              <a:rPr lang="en-GB" dirty="0" smtClean="0"/>
              <a:t>Check the quantitation matches the raw data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6710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3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Always start by looking at your data.  </a:t>
            </a:r>
            <a:r>
              <a:rPr lang="en-GB" sz="3600" dirty="0"/>
              <a:t>Think about what you expect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268760"/>
            <a:ext cx="9144000" cy="227513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9967" y="4005064"/>
            <a:ext cx="9144000" cy="231777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415481" y="1470223"/>
            <a:ext cx="31743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Reads </a:t>
            </a:r>
            <a:r>
              <a:rPr lang="en-GB" sz="2000" dirty="0"/>
              <a:t>(red=for blue=rev)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10378" y="4671830"/>
            <a:ext cx="36971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Calls </a:t>
            </a:r>
            <a:r>
              <a:rPr lang="en-GB" sz="2000" dirty="0"/>
              <a:t>(red=meth blue=</a:t>
            </a:r>
            <a:r>
              <a:rPr lang="en-GB" sz="2000" dirty="0" err="1"/>
              <a:t>unmeth</a:t>
            </a:r>
            <a:r>
              <a:rPr lang="en-GB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0871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Exploration Summary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Check the distributions of methylation values in your </a:t>
            </a:r>
            <a:r>
              <a:rPr lang="en-GB" dirty="0" smtClean="0"/>
              <a:t>samples</a:t>
            </a:r>
          </a:p>
          <a:p>
            <a:pPr lvl="1"/>
            <a:r>
              <a:rPr lang="en-GB" dirty="0" smtClean="0"/>
              <a:t>Are there big differences between your samples?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Directly compare your values to look for global differences</a:t>
            </a:r>
          </a:p>
          <a:p>
            <a:pPr lvl="1"/>
            <a:r>
              <a:rPr lang="en-GB" dirty="0" smtClean="0"/>
              <a:t>They might be the source of the interesting biology</a:t>
            </a:r>
          </a:p>
          <a:p>
            <a:pPr lvl="1"/>
            <a:r>
              <a:rPr lang="en-GB" dirty="0" smtClean="0"/>
              <a:t>Might spot small global differences which require normalisation</a:t>
            </a:r>
          </a:p>
          <a:p>
            <a:endParaRPr lang="en-GB" dirty="0" smtClean="0"/>
          </a:p>
          <a:p>
            <a:r>
              <a:rPr lang="en-GB" dirty="0" smtClean="0"/>
              <a:t>Summarise trends around features</a:t>
            </a:r>
          </a:p>
          <a:p>
            <a:pPr lvl="1"/>
            <a:r>
              <a:rPr lang="en-GB" dirty="0" smtClean="0"/>
              <a:t>Might justify targeted quantitation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1033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844" y="1844824"/>
            <a:ext cx="11498250" cy="3516898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/>
          <a:lstStyle/>
          <a:p>
            <a:r>
              <a:rPr lang="en-GB" dirty="0" smtClean="0"/>
              <a:t>Try to understand anything unusual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981200" y="5949280"/>
            <a:ext cx="82977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Very messed up cDNA contaminated library</a:t>
            </a:r>
          </a:p>
        </p:txBody>
      </p:sp>
    </p:spTree>
    <p:extLst>
      <p:ext uri="{BB962C8B-B14F-4D97-AF65-F5344CB8AC3E}">
        <p14:creationId xmlns:p14="http://schemas.microsoft.com/office/powerpoint/2010/main" val="3647222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344" y="1988840"/>
            <a:ext cx="11838190" cy="3164010"/>
          </a:xfrm>
          <a:prstGeom prst="rect">
            <a:avLst/>
          </a:prstGeom>
        </p:spPr>
      </p:pic>
      <p:sp>
        <p:nvSpPr>
          <p:cNvPr id="6" name="Right Brace 5"/>
          <p:cNvSpPr/>
          <p:nvPr/>
        </p:nvSpPr>
        <p:spPr>
          <a:xfrm rot="5400000">
            <a:off x="5995526" y="5157192"/>
            <a:ext cx="144016" cy="288032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202184" y="5291916"/>
            <a:ext cx="3724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Around 600x average genome density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981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/>
              <a:t>Try to understand anything unusual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4313464" y="5949280"/>
            <a:ext cx="35023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Coverage Outliers</a:t>
            </a:r>
          </a:p>
        </p:txBody>
      </p:sp>
    </p:spTree>
    <p:extLst>
      <p:ext uri="{BB962C8B-B14F-4D97-AF65-F5344CB8AC3E}">
        <p14:creationId xmlns:p14="http://schemas.microsoft.com/office/powerpoint/2010/main" val="2403754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3752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Coverage Outliers</a:t>
            </a:r>
            <a:endParaRPr lang="en-GB" dirty="0"/>
          </a:p>
        </p:txBody>
      </p:sp>
      <p:grpSp>
        <p:nvGrpSpPr>
          <p:cNvPr id="3" name="Group 2"/>
          <p:cNvGrpSpPr/>
          <p:nvPr/>
        </p:nvGrpSpPr>
        <p:grpSpPr>
          <a:xfrm>
            <a:off x="277754" y="1213070"/>
            <a:ext cx="11636492" cy="5184576"/>
            <a:chOff x="1524000" y="1391971"/>
            <a:chExt cx="9144000" cy="4074059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24000" y="1391971"/>
              <a:ext cx="9144000" cy="4074059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>
            <a:xfrm>
              <a:off x="6074400" y="1686408"/>
              <a:ext cx="144016" cy="288032"/>
            </a:xfrm>
            <a:prstGeom prst="rect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237288" y="2838528"/>
              <a:ext cx="144016" cy="288032"/>
            </a:xfrm>
            <a:prstGeom prst="rect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789920" y="2845736"/>
              <a:ext cx="144016" cy="288032"/>
            </a:xfrm>
            <a:prstGeom prst="rect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789920" y="3169768"/>
              <a:ext cx="144016" cy="288032"/>
            </a:xfrm>
            <a:prstGeom prst="rect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230992" y="4005064"/>
              <a:ext cx="144016" cy="288032"/>
            </a:xfrm>
            <a:prstGeom prst="rect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453304" y="4156280"/>
              <a:ext cx="144016" cy="288032"/>
            </a:xfrm>
            <a:prstGeom prst="rect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157160" y="3997864"/>
              <a:ext cx="144016" cy="288032"/>
            </a:xfrm>
            <a:prstGeom prst="rect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61030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3752"/>
            <a:ext cx="8229600" cy="1143000"/>
          </a:xfrm>
        </p:spPr>
        <p:txBody>
          <a:bodyPr/>
          <a:lstStyle/>
          <a:p>
            <a:r>
              <a:rPr lang="en-GB" dirty="0" smtClean="0"/>
              <a:t>Coverage Outliers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Normally the result of </a:t>
            </a:r>
            <a:r>
              <a:rPr lang="en-GB" dirty="0" err="1" smtClean="0"/>
              <a:t>mis</a:t>
            </a:r>
            <a:r>
              <a:rPr lang="en-GB" dirty="0" smtClean="0"/>
              <a:t>-mapping repetitive sequences not in the genome assembly</a:t>
            </a:r>
          </a:p>
          <a:p>
            <a:endParaRPr lang="en-GB" dirty="0" smtClean="0"/>
          </a:p>
          <a:p>
            <a:r>
              <a:rPr lang="en-GB" dirty="0" err="1" smtClean="0"/>
              <a:t>Centromeric</a:t>
            </a:r>
            <a:r>
              <a:rPr lang="en-GB" dirty="0" smtClean="0"/>
              <a:t> / </a:t>
            </a:r>
            <a:r>
              <a:rPr lang="en-GB" dirty="0" err="1" smtClean="0"/>
              <a:t>telomeric</a:t>
            </a:r>
            <a:r>
              <a:rPr lang="en-GB" dirty="0" smtClean="0"/>
              <a:t> sequences are common</a:t>
            </a:r>
          </a:p>
          <a:p>
            <a:endParaRPr lang="en-GB" dirty="0" smtClean="0"/>
          </a:p>
          <a:p>
            <a:r>
              <a:rPr lang="en-GB" dirty="0" smtClean="0"/>
              <a:t>Can be a significant proportion of all data</a:t>
            </a:r>
          </a:p>
          <a:p>
            <a:endParaRPr lang="en-GB" dirty="0" smtClean="0"/>
          </a:p>
          <a:p>
            <a:r>
              <a:rPr lang="en-GB" dirty="0" smtClean="0"/>
              <a:t>Can throw off calculations of overall methylation</a:t>
            </a:r>
          </a:p>
          <a:p>
            <a:endParaRPr lang="en-GB" dirty="0" smtClean="0"/>
          </a:p>
          <a:p>
            <a:r>
              <a:rPr lang="en-GB" dirty="0" smtClean="0"/>
              <a:t>Should be flagged and hits in those regions ignored</a:t>
            </a:r>
          </a:p>
        </p:txBody>
      </p:sp>
    </p:spTree>
    <p:extLst>
      <p:ext uri="{BB962C8B-B14F-4D97-AF65-F5344CB8AC3E}">
        <p14:creationId xmlns:p14="http://schemas.microsoft.com/office/powerpoint/2010/main" val="21318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9576" y="476672"/>
            <a:ext cx="3538736" cy="1143000"/>
          </a:xfrm>
        </p:spPr>
        <p:txBody>
          <a:bodyPr/>
          <a:lstStyle/>
          <a:p>
            <a:r>
              <a:rPr lang="en-GB" dirty="0" smtClean="0"/>
              <a:t>Coverage Bias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3248248"/>
            <a:ext cx="10404648" cy="357659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24040" y="1881407"/>
            <a:ext cx="444980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/>
              <a:t>GC Content is most likely but </a:t>
            </a:r>
          </a:p>
          <a:p>
            <a:pPr algn="ctr"/>
            <a:r>
              <a:rPr lang="en-GB" sz="2800" dirty="0"/>
              <a:t>others could exist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75" b="6418"/>
          <a:stretch/>
        </p:blipFill>
        <p:spPr>
          <a:xfrm>
            <a:off x="8476502" y="151904"/>
            <a:ext cx="3707904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919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7799</TotalTime>
  <Words>905</Words>
  <Application>Microsoft Office PowerPoint</Application>
  <PresentationFormat>Widescreen</PresentationFormat>
  <Paragraphs>201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4" baseType="lpstr">
      <vt:lpstr>Arial</vt:lpstr>
      <vt:lpstr>Calibri</vt:lpstr>
      <vt:lpstr>Courier New</vt:lpstr>
      <vt:lpstr>Office Theme</vt:lpstr>
      <vt:lpstr>Visualising and Exploring  BS-Seq Data</vt:lpstr>
      <vt:lpstr>Starting Data</vt:lpstr>
      <vt:lpstr>Decide early on which data to use</vt:lpstr>
      <vt:lpstr>Always start by looking at your data.  Think about what you expect</vt:lpstr>
      <vt:lpstr>Try to understand anything unusual</vt:lpstr>
      <vt:lpstr>PowerPoint Presentation</vt:lpstr>
      <vt:lpstr>Coverage Outliers</vt:lpstr>
      <vt:lpstr>Coverage Outliers</vt:lpstr>
      <vt:lpstr>Coverage Bias</vt:lpstr>
      <vt:lpstr>Coverage bias can lead to apparent methylation bias</vt:lpstr>
      <vt:lpstr>Quantitating your methylation data</vt:lpstr>
      <vt:lpstr>Where to make measures</vt:lpstr>
      <vt:lpstr>Accuracy and Power</vt:lpstr>
      <vt:lpstr>Try to make comparable measures</vt:lpstr>
      <vt:lpstr>Unbiased Analysis</vt:lpstr>
      <vt:lpstr>Targeted Quantitation</vt:lpstr>
      <vt:lpstr>How to Quantitate methylation calls</vt:lpstr>
      <vt:lpstr>Assigning a % methylation value to a region can be difficult.</vt:lpstr>
      <vt:lpstr>You get different answers quantitating per base or per region</vt:lpstr>
      <vt:lpstr>Coverage differences can look like  methylation differences</vt:lpstr>
      <vt:lpstr>Coverage differences aren’t just a theoretical concern – they affect real data</vt:lpstr>
      <vt:lpstr>Coverage differences aren’t just a theoretical concern – they affect real data</vt:lpstr>
      <vt:lpstr>Levels of Complexity</vt:lpstr>
      <vt:lpstr>(Even) More Complex Methods</vt:lpstr>
      <vt:lpstr>Visualisation and Exploration</vt:lpstr>
      <vt:lpstr>Use visualisation to understand the basic structure of your data before asking questions</vt:lpstr>
      <vt:lpstr>Visualise your quantitated data alongside the raw methylation calls.</vt:lpstr>
      <vt:lpstr>Different representations scale to different numbers of samples.</vt:lpstr>
      <vt:lpstr>Understand and compare your methylation distributions before formulating a question.</vt:lpstr>
      <vt:lpstr>Plotting comparisons will identify global differences which might be interesting</vt:lpstr>
      <vt:lpstr>Look at the data underneath and around potentially interesting points</vt:lpstr>
      <vt:lpstr>Large global changes might mean that local analysis is no longer relevant</vt:lpstr>
      <vt:lpstr>Small differences in distribution can be normalised to improve comparisons</vt:lpstr>
      <vt:lpstr>Summary Visualisations</vt:lpstr>
      <vt:lpstr>Trend Plots</vt:lpstr>
      <vt:lpstr>Trend plot considerations</vt:lpstr>
      <vt:lpstr>Clustering</vt:lpstr>
      <vt:lpstr>Clustering</vt:lpstr>
      <vt:lpstr>Exploration Summary (1)</vt:lpstr>
      <vt:lpstr>Exploration Summary (2)</vt:lpstr>
    </vt:vector>
  </TitlesOfParts>
  <Company>The Babraham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RNA-Seq Analysis Practicals</dc:title>
  <dc:creator>Simon Andrews</dc:creator>
  <cp:lastModifiedBy>Simon Andrews</cp:lastModifiedBy>
  <cp:revision>85</cp:revision>
  <dcterms:created xsi:type="dcterms:W3CDTF">2013-10-15T16:33:53Z</dcterms:created>
  <dcterms:modified xsi:type="dcterms:W3CDTF">2021-04-28T13:19:49Z</dcterms:modified>
</cp:coreProperties>
</file>