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57"/>
  </p:notesMasterIdLst>
  <p:handoutMasterIdLst>
    <p:handoutMasterId r:id="rId58"/>
  </p:handoutMasterIdLst>
  <p:sldIdLst>
    <p:sldId id="257" r:id="rId2"/>
    <p:sldId id="443" r:id="rId3"/>
    <p:sldId id="446" r:id="rId4"/>
    <p:sldId id="441" r:id="rId5"/>
    <p:sldId id="374" r:id="rId6"/>
    <p:sldId id="460" r:id="rId7"/>
    <p:sldId id="461" r:id="rId8"/>
    <p:sldId id="458" r:id="rId9"/>
    <p:sldId id="442" r:id="rId10"/>
    <p:sldId id="434" r:id="rId11"/>
    <p:sldId id="462" r:id="rId12"/>
    <p:sldId id="322" r:id="rId13"/>
    <p:sldId id="360" r:id="rId14"/>
    <p:sldId id="323" r:id="rId15"/>
    <p:sldId id="463" r:id="rId16"/>
    <p:sldId id="464" r:id="rId17"/>
    <p:sldId id="465" r:id="rId18"/>
    <p:sldId id="466" r:id="rId19"/>
    <p:sldId id="450" r:id="rId20"/>
    <p:sldId id="467" r:id="rId21"/>
    <p:sldId id="468" r:id="rId22"/>
    <p:sldId id="301" r:id="rId23"/>
    <p:sldId id="260" r:id="rId24"/>
    <p:sldId id="469" r:id="rId25"/>
    <p:sldId id="307" r:id="rId26"/>
    <p:sldId id="470" r:id="rId27"/>
    <p:sldId id="302" r:id="rId28"/>
    <p:sldId id="303" r:id="rId29"/>
    <p:sldId id="304" r:id="rId30"/>
    <p:sldId id="305" r:id="rId31"/>
    <p:sldId id="306" r:id="rId32"/>
    <p:sldId id="318" r:id="rId33"/>
    <p:sldId id="309" r:id="rId34"/>
    <p:sldId id="311" r:id="rId35"/>
    <p:sldId id="313" r:id="rId36"/>
    <p:sldId id="288" r:id="rId37"/>
    <p:sldId id="471" r:id="rId38"/>
    <p:sldId id="472" r:id="rId39"/>
    <p:sldId id="258" r:id="rId40"/>
    <p:sldId id="473" r:id="rId41"/>
    <p:sldId id="474" r:id="rId42"/>
    <p:sldId id="475" r:id="rId43"/>
    <p:sldId id="279" r:id="rId44"/>
    <p:sldId id="308" r:id="rId45"/>
    <p:sldId id="314" r:id="rId46"/>
    <p:sldId id="315" r:id="rId47"/>
    <p:sldId id="476" r:id="rId48"/>
    <p:sldId id="477" r:id="rId49"/>
    <p:sldId id="478" r:id="rId50"/>
    <p:sldId id="479" r:id="rId51"/>
    <p:sldId id="480" r:id="rId52"/>
    <p:sldId id="482" r:id="rId53"/>
    <p:sldId id="317" r:id="rId54"/>
    <p:sldId id="483" r:id="rId55"/>
    <p:sldId id="484" r:id="rId5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  <a:srgbClr val="006600"/>
    <a:srgbClr val="215968"/>
    <a:srgbClr val="D60093"/>
    <a:srgbClr val="99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7" autoAdjust="0"/>
    <p:restoredTop sz="93953" autoAdjust="0"/>
  </p:normalViewPr>
  <p:slideViewPr>
    <p:cSldViewPr snapToGrid="0">
      <p:cViewPr varScale="1">
        <p:scale>
          <a:sx n="104" d="100"/>
          <a:sy n="104" d="100"/>
        </p:scale>
        <p:origin x="30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DD6FA-6019-408B-8799-553A85CB72F3}" type="datetimeFigureOut">
              <a:rPr lang="en-GB" smtClean="0"/>
              <a:pPr/>
              <a:t>30/06/2026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904A8-C94B-4CD8-93EA-73B0B5A312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73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pPr/>
              <a:t>30/06/2026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09801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28447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6876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DED0-84BF-A9EC-D1AB-E4CCC718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AB7A1-263A-50F1-783D-2821ADB2D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559A3-CA92-B595-6103-6004F28D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46C-7285-431C-A3E7-F5C5D45F1B7B}" type="datetime1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69649-060B-C6B3-D65E-CE35C295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5D12A-EEDE-CD5F-FBF0-2CE96C54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8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EF2F-2033-6D84-8C57-56B24BCD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86A5A-3048-24C4-4D54-D0C28D9BB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3EE74-B0D2-C03D-4378-11336C83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BA56-84C6-4388-86E1-236BEE51EDF1}" type="datetime1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27B3-9DA0-4931-143B-221518F6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7B5EC-A6FE-97E3-1F60-8B81EE00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0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20EA7-3E2C-C62E-7E3A-C2A44B221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BAFDB-3570-C69C-C13F-D63B50E4F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644AA-9E41-A5F0-D567-19C98A49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99C7-B40B-461C-A449-0A7CD1EDEBDD}" type="datetime1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B8690-1EC9-41BF-5B77-C7016FD7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EB898-2465-7CD5-02FA-E52EC001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52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3141-E469-2662-950D-7B768FB2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DD6F-18C7-9D83-D5EE-7EBF59DEF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84205-A758-7BA5-64F1-BB4E8710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BB-CAD0-4656-AFE5-F86775318605}" type="datetime1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60268-A5C9-83B1-1A20-8BB14B67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20557-9473-410C-99FD-67826854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71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69F4-AEE8-0725-4E26-C13C6016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BC45E-4226-252B-F154-E58ADE5DF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FC33-C353-C0BE-7F3D-7812E102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65F1-B231-4F23-AB10-F53DEEF50F6D}" type="datetime1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D36CF-9366-EE2E-F714-30F4A38C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698D0-2E88-B506-4D74-9196A2D8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66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F1A5-76AF-21A3-2F17-93396C15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8B594-3091-1404-E999-4D8A87544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6D803-520B-AE4E-1F8A-0F2AEB1F7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7B01B-7D28-C6F7-1B94-F956A2AC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A6D7-270C-46D7-9387-76806CF1C55E}" type="datetime1">
              <a:rPr lang="en-GB" smtClean="0"/>
              <a:t>30/06/2026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EAABF-065C-1C36-8204-AFA2AEBC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4A192-4926-C72A-08A1-9EE865BC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13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D40F-9C9F-FC90-A79F-C96D741D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C2151-032D-5BFD-7567-81A09C955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D8C8D-869D-6A15-9556-C92001AFA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968E8-966D-1AF1-CEE4-38A0FBA00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4059E-6C15-0BEE-7EA9-688FC4D77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835B2-5A29-6447-FD77-E2498184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85A1-01A6-4D23-AC16-EA9300521833}" type="datetime1">
              <a:rPr lang="en-GB" smtClean="0"/>
              <a:t>30/06/2026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334A2-0DC4-C159-423A-BC8CB82B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430AC-492B-A6ED-C504-A19E2874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9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E053-3A1C-777E-6855-F2930D92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1E756-FB61-E890-3127-8A038810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D79B-6D03-4C5C-9392-2E7B275BB470}" type="datetime1">
              <a:rPr lang="en-GB" smtClean="0"/>
              <a:t>30/06/2026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52E53-E2A8-196A-D50F-D864E506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ADE1E-82CB-2FAF-FA64-88180A5F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EB42F-5C7A-CC9D-AFB6-34CAAB65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0536-7FE2-48ED-8184-4407AD49379D}" type="datetime1">
              <a:rPr lang="en-GB" smtClean="0"/>
              <a:t>30/06/2026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43DF9-87EF-D993-A0B6-7925E364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B0D9B-A265-E5D3-AD83-DE2B466A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7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DE81-CD4B-34AC-D273-7C96B345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FB933-CFBA-3B04-C5C1-97E8D2139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0BC89-E92A-545F-C7BE-06D15F36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ECC06-C412-BC46-806F-8183771C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7548-984C-4C87-89C0-9F40155B5C7D}" type="datetime1">
              <a:rPr lang="en-GB" smtClean="0"/>
              <a:t>30/06/2026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B2D64-FAD1-FD0F-B1ED-6F7A3D77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649CF-34AB-B835-465F-25F8BB08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5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5883-D7DD-5B3E-C69E-3F77C995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7CBE7-8ACC-6BA0-FFC8-18F0D0E0E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F183D-6D3B-2A17-55EF-ECA4E083C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D611E-E93F-69E5-2BE2-3E041780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F1E-AE54-4E23-9F42-38EB824F8E70}" type="datetime1">
              <a:rPr lang="en-GB" smtClean="0"/>
              <a:t>30/06/2026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8D07-21D4-F1D4-7B8C-79655312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DFC70-027A-D822-A5F2-0DD75518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43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CCCE4-0C1B-6F54-7C30-7C7D2E78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E69D9-691B-D8F8-E6A2-28965095E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D41C4-1479-EE18-8951-9866486CE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8E0C2-2785-4334-B935-13012EA51C66}" type="datetime1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57566-7C4B-17D7-1C76-32E95FA73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1EE42-9FD1-C14F-A884-F35DCCCAB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3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felixkrueger.github.io/Bismark/Do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4705A5-B588-D7A1-340B-D159BE8C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7D69368-8227-6D9F-C60F-1398398006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161" y="274246"/>
            <a:ext cx="5448300" cy="10763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6135936-ACD6-BD74-934C-4A1FA0789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408" y="2035868"/>
            <a:ext cx="10997184" cy="2387600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FFD42A"/>
                </a:solidFill>
              </a:rPr>
              <a:t>Analysing DNA Methylation Data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F1B193D-5D05-5727-E42C-53C2BA78A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554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solidFill>
                  <a:srgbClr val="FFD42A"/>
                </a:solidFill>
              </a:rPr>
              <a:t>Simon Andrews, Felix Krueger</a:t>
            </a:r>
          </a:p>
          <a:p>
            <a:endParaRPr lang="en-GB" sz="3600" dirty="0">
              <a:solidFill>
                <a:srgbClr val="FFD42A"/>
              </a:solidFill>
            </a:endParaRPr>
          </a:p>
          <a:p>
            <a:r>
              <a:rPr lang="en-GB" sz="3600" dirty="0">
                <a:solidFill>
                  <a:srgbClr val="FFD42A"/>
                </a:solidFill>
              </a:rPr>
              <a:t>v2026-06</a:t>
            </a:r>
          </a:p>
        </p:txBody>
      </p:sp>
    </p:spTree>
    <p:extLst>
      <p:ext uri="{BB962C8B-B14F-4D97-AF65-F5344CB8AC3E}">
        <p14:creationId xmlns:p14="http://schemas.microsoft.com/office/powerpoint/2010/main" val="284496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29" y="1729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900" dirty="0"/>
              <a:t>Genomic Imprinting</a:t>
            </a:r>
            <a:br>
              <a:rPr lang="en-GB" dirty="0"/>
            </a:br>
            <a:r>
              <a:rPr lang="en-GB" sz="2800" dirty="0"/>
              <a:t>mono-allelic expression</a:t>
            </a:r>
            <a:endParaRPr lang="en-GB" dirty="0"/>
          </a:p>
        </p:txBody>
      </p:sp>
      <p:sp>
        <p:nvSpPr>
          <p:cNvPr id="5" name="TextBox 67"/>
          <p:cNvSpPr txBox="1">
            <a:spLocks noChangeArrowheads="1"/>
          </p:cNvSpPr>
          <p:nvPr/>
        </p:nvSpPr>
        <p:spPr bwMode="auto">
          <a:xfrm>
            <a:off x="1287979" y="5755941"/>
            <a:ext cx="9851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+mj-lt"/>
              </a:rPr>
              <a:t>Imprinted Genes: </a:t>
            </a:r>
            <a:r>
              <a:rPr lang="en-GB" sz="2400" dirty="0">
                <a:latin typeface="+mj-lt"/>
              </a:rPr>
              <a:t>Mono-allelic expression with parent-of-origin specificity.      	                     Have key roles in energy metabolism, placenta functions.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388491" y="1841141"/>
            <a:ext cx="8822624" cy="3427693"/>
            <a:chOff x="2702459" y="1907017"/>
            <a:chExt cx="5651086" cy="2195513"/>
          </a:xfrm>
        </p:grpSpPr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2702459" y="2385811"/>
              <a:ext cx="3744860" cy="665285"/>
              <a:chOff x="4042072" y="3062295"/>
              <a:chExt cx="3744631" cy="66516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072198" y="3062295"/>
                <a:ext cx="108000" cy="664934"/>
                <a:chOff x="3071802" y="2786058"/>
                <a:chExt cx="108000" cy="664934"/>
              </a:xfrm>
              <a:solidFill>
                <a:schemeClr val="tx1"/>
              </a:solidFill>
            </p:grpSpPr>
            <p:sp>
              <p:nvSpPr>
                <p:cNvPr id="16" name="Oval 15"/>
                <p:cNvSpPr/>
                <p:nvPr/>
              </p:nvSpPr>
              <p:spPr>
                <a:xfrm>
                  <a:off x="3071802" y="2786058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071802" y="2897445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071802" y="3008832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071802" y="3120219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071802" y="3231606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071802" y="3342992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</p:grp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7678753" y="3062295"/>
                <a:ext cx="107950" cy="665162"/>
                <a:chOff x="3071802" y="2786058"/>
                <a:chExt cx="108000" cy="664934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3071809" y="2786054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071809" y="2897120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071809" y="3008187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071809" y="3120840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071809" y="3231907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071809" y="3342973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042072" y="3102998"/>
                <a:ext cx="1515609" cy="5321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2400" dirty="0"/>
                  <a:t>Differential allelic</a:t>
                </a:r>
              </a:p>
              <a:p>
                <a:pPr algn="ctr">
                  <a:defRPr/>
                </a:pPr>
                <a:r>
                  <a:rPr lang="en-GB" sz="2400" dirty="0"/>
                  <a:t>DNA methylation</a:t>
                </a:r>
                <a:endParaRPr lang="en-GB" sz="2400" u="sng" dirty="0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rot="5400000">
              <a:off x="5586098" y="3260361"/>
              <a:ext cx="90011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5305904" y="2316593"/>
              <a:ext cx="71438" cy="17859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36117" y="2316593"/>
              <a:ext cx="71437" cy="17859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03970" y="2810304"/>
              <a:ext cx="135730" cy="90011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67806" y="2811892"/>
              <a:ext cx="139698" cy="90011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918680" y="2703942"/>
              <a:ext cx="0" cy="250825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190811" y="2706323"/>
              <a:ext cx="0" cy="24923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885217" y="2773792"/>
              <a:ext cx="296938" cy="33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800" b="1" dirty="0">
                  <a:solidFill>
                    <a:srgbClr val="FF0000"/>
                  </a:solidFill>
                  <a:latin typeface="Arial Black" charset="0"/>
                </a:rPr>
                <a:t>X</a:t>
              </a:r>
            </a:p>
          </p:txBody>
        </p:sp>
        <p:grpSp>
          <p:nvGrpSpPr>
            <p:cNvPr id="31" name="Group 43"/>
            <p:cNvGrpSpPr>
              <a:grpSpLocks/>
            </p:cNvGrpSpPr>
            <p:nvPr/>
          </p:nvGrpSpPr>
          <p:grpSpPr bwMode="auto">
            <a:xfrm>
              <a:off x="5669436" y="1913370"/>
              <a:ext cx="266700" cy="268287"/>
              <a:chOff x="5072066" y="2232368"/>
              <a:chExt cx="267938" cy="267938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072066" y="2357617"/>
                <a:ext cx="143538" cy="1426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800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rot="5400000" flipH="1" flipV="1">
                <a:off x="5196890" y="2231943"/>
                <a:ext cx="142689" cy="1435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5267804" y="1907017"/>
              <a:ext cx="147638" cy="290513"/>
              <a:chOff x="5267804" y="1907017"/>
              <a:chExt cx="147638" cy="29051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267804" y="1907017"/>
                <a:ext cx="142875" cy="1428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8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>
                <a:off x="5269391" y="2126093"/>
                <a:ext cx="142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272567" y="2105455"/>
                <a:ext cx="142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57"/>
            <p:cNvGrpSpPr>
              <a:grpSpLocks/>
            </p:cNvGrpSpPr>
            <p:nvPr/>
          </p:nvGrpSpPr>
          <p:grpSpPr bwMode="auto">
            <a:xfrm>
              <a:off x="4589947" y="2386410"/>
              <a:ext cx="3763598" cy="685801"/>
              <a:chOff x="5929322" y="3070468"/>
              <a:chExt cx="3764117" cy="68602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929322" y="3070468"/>
                <a:ext cx="242921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929322" y="3756496"/>
                <a:ext cx="242921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8072744" y="3214973"/>
                <a:ext cx="1620695" cy="3352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/>
                  <a:t>CGI (</a:t>
                </a:r>
                <a:r>
                  <a:rPr lang="en-GB" sz="2800" dirty="0" err="1"/>
                  <a:t>CpG</a:t>
                </a:r>
                <a:r>
                  <a:rPr lang="en-GB" sz="2800" dirty="0"/>
                  <a:t> island)</a:t>
                </a:r>
              </a:p>
            </p:txBody>
          </p:sp>
        </p:grpSp>
        <p:sp>
          <p:nvSpPr>
            <p:cNvPr id="36" name="Oval 35"/>
            <p:cNvSpPr/>
            <p:nvPr/>
          </p:nvSpPr>
          <p:spPr bwMode="auto">
            <a:xfrm>
              <a:off x="6339367" y="3720440"/>
              <a:ext cx="108007" cy="1080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b="1"/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344430" y="3916014"/>
              <a:ext cx="107950" cy="1079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b="1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66622" y="3648833"/>
              <a:ext cx="1104300" cy="2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methylated CpG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65086" y="3839721"/>
              <a:ext cx="1262420" cy="2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unmethylated CpG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10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7B6B2-CA30-D7C6-FAB7-765A6D9C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Measuring Cytosine Methylation by Sequencing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C0ECE-3F1D-057F-EF19-83E0E325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3000" dirty="0"/>
              <a:t>Short Read Sequencing</a:t>
            </a:r>
          </a:p>
          <a:p>
            <a:pPr algn="ctr"/>
            <a:r>
              <a:rPr lang="en-GB" dirty="0"/>
              <a:t>(Illumina, </a:t>
            </a:r>
            <a:r>
              <a:rPr lang="en-GB" dirty="0" err="1"/>
              <a:t>Aviti</a:t>
            </a:r>
            <a:r>
              <a:rPr lang="en-GB" dirty="0"/>
              <a:t> etc)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8FD49D-BE95-AEA2-73C5-677629075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38475"/>
            <a:ext cx="5157787" cy="3684588"/>
          </a:xfrm>
        </p:spPr>
        <p:txBody>
          <a:bodyPr/>
          <a:lstStyle/>
          <a:p>
            <a:r>
              <a:rPr lang="en-GB" dirty="0"/>
              <a:t>Based on DNA Polymerase</a:t>
            </a:r>
          </a:p>
          <a:p>
            <a:r>
              <a:rPr lang="en-GB" dirty="0"/>
              <a:t>C and </a:t>
            </a:r>
            <a:r>
              <a:rPr lang="en-GB" dirty="0" err="1"/>
              <a:t>mC</a:t>
            </a:r>
            <a:r>
              <a:rPr lang="en-GB" dirty="0"/>
              <a:t> both pair to G</a:t>
            </a:r>
          </a:p>
          <a:p>
            <a:r>
              <a:rPr lang="en-GB" dirty="0"/>
              <a:t>Can’t directly sequence </a:t>
            </a:r>
            <a:r>
              <a:rPr lang="en-GB" dirty="0" err="1"/>
              <a:t>mC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Need a chemical trick to make </a:t>
            </a:r>
            <a:r>
              <a:rPr lang="en-GB" dirty="0" err="1"/>
              <a:t>mC</a:t>
            </a:r>
            <a:r>
              <a:rPr lang="en-GB" dirty="0"/>
              <a:t> look different to 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59D89E-E6EA-36AC-A6DB-83F1EE943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3000" dirty="0"/>
              <a:t>Long Read Sequencing</a:t>
            </a:r>
          </a:p>
          <a:p>
            <a:pPr algn="ctr"/>
            <a:r>
              <a:rPr lang="en-GB" dirty="0"/>
              <a:t>(Oxford Nanopore)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CB0BC2-6F5E-1C69-2F62-84D3CEA76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38475"/>
            <a:ext cx="5727700" cy="3684588"/>
          </a:xfrm>
        </p:spPr>
        <p:txBody>
          <a:bodyPr/>
          <a:lstStyle/>
          <a:p>
            <a:r>
              <a:rPr lang="en-GB" dirty="0"/>
              <a:t>Based on electrical signal as DNA passes through a pore</a:t>
            </a:r>
          </a:p>
          <a:p>
            <a:r>
              <a:rPr lang="en-GB" dirty="0"/>
              <a:t>C and </a:t>
            </a:r>
            <a:r>
              <a:rPr lang="en-GB" dirty="0" err="1"/>
              <a:t>mC</a:t>
            </a:r>
            <a:r>
              <a:rPr lang="en-GB" dirty="0"/>
              <a:t> give different signals</a:t>
            </a:r>
          </a:p>
          <a:p>
            <a:r>
              <a:rPr lang="en-GB" dirty="0"/>
              <a:t>Can sequence methylation directly</a:t>
            </a:r>
          </a:p>
          <a:p>
            <a:endParaRPr lang="en-GB" dirty="0"/>
          </a:p>
          <a:p>
            <a:r>
              <a:rPr lang="en-GB" dirty="0"/>
              <a:t>Need a base caller trained for this </a:t>
            </a:r>
          </a:p>
        </p:txBody>
      </p:sp>
    </p:spTree>
    <p:extLst>
      <p:ext uri="{BB962C8B-B14F-4D97-AF65-F5344CB8AC3E}">
        <p14:creationId xmlns:p14="http://schemas.microsoft.com/office/powerpoint/2010/main" val="9306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  <p:bldP spid="6" grpId="0" uiExpand="1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Bisulphite-</a:t>
            </a:r>
            <a:r>
              <a:rPr lang="en-GB" sz="5400" dirty="0" err="1"/>
              <a:t>Seq</a:t>
            </a:r>
            <a:r>
              <a:rPr lang="en-GB" sz="5400" dirty="0"/>
              <a:t> or EM-</a:t>
            </a:r>
            <a:r>
              <a:rPr lang="en-GB" sz="5400" dirty="0" err="1"/>
              <a:t>Seq</a:t>
            </a:r>
            <a:endParaRPr lang="en-GB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C7DEF2-EC17-543D-4CF9-98E1E1C3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5418136"/>
            <a:ext cx="11049000" cy="1325563"/>
          </a:xfrm>
        </p:spPr>
        <p:txBody>
          <a:bodyPr/>
          <a:lstStyle/>
          <a:p>
            <a:r>
              <a:rPr lang="en-GB" b="1" dirty="0"/>
              <a:t>Chemical (Sodium Bisulphite):</a:t>
            </a:r>
            <a:r>
              <a:rPr lang="en-GB" dirty="0"/>
              <a:t> 		Easy, cheap, harsh</a:t>
            </a:r>
          </a:p>
          <a:p>
            <a:r>
              <a:rPr lang="en-GB" b="1" dirty="0"/>
              <a:t>Enzymatic (TET, T4BGT, APOBEC3A): 	</a:t>
            </a:r>
            <a:r>
              <a:rPr lang="en-GB" dirty="0"/>
              <a:t>Efficient, more expensive!</a:t>
            </a:r>
          </a:p>
        </p:txBody>
      </p:sp>
      <p:pic>
        <p:nvPicPr>
          <p:cNvPr id="7" name="Picture 6" descr="Deamination of cytosine to uracil.">
            <a:extLst>
              <a:ext uri="{FF2B5EF4-FFF2-40B4-BE49-F238E27FC236}">
                <a16:creationId xmlns:a16="http://schemas.microsoft.com/office/drawing/2014/main" id="{C1F6D160-2098-4F45-6AAC-54BCA33B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212" y="1851817"/>
            <a:ext cx="4411576" cy="2032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6BF661-AF64-67B6-B244-669557A7D213}"/>
              </a:ext>
            </a:extLst>
          </p:cNvPr>
          <p:cNvSpPr txBox="1"/>
          <p:nvPr/>
        </p:nvSpPr>
        <p:spPr>
          <a:xfrm>
            <a:off x="1007312" y="2493594"/>
            <a:ext cx="2181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Unmethylated</a:t>
            </a:r>
          </a:p>
          <a:p>
            <a:pPr algn="ctr"/>
            <a:r>
              <a:rPr lang="en-GB" sz="2400" b="1" dirty="0"/>
              <a:t>Cytosine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48BDF-CF4E-A538-5E70-1E6F9997593A}"/>
              </a:ext>
            </a:extLst>
          </p:cNvPr>
          <p:cNvSpPr txBox="1"/>
          <p:nvPr/>
        </p:nvSpPr>
        <p:spPr>
          <a:xfrm>
            <a:off x="8289244" y="2452319"/>
            <a:ext cx="3648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Uracil</a:t>
            </a:r>
          </a:p>
          <a:p>
            <a:r>
              <a:rPr lang="en-GB" sz="2400" b="1" dirty="0"/>
              <a:t>(Recognised as Thymine)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50634-1FAB-9BD8-6762-4E8CE95EBC85}"/>
              </a:ext>
            </a:extLst>
          </p:cNvPr>
          <p:cNvSpPr txBox="1"/>
          <p:nvPr/>
        </p:nvSpPr>
        <p:spPr>
          <a:xfrm>
            <a:off x="2725826" y="4163505"/>
            <a:ext cx="623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Methylated Cytosines are </a:t>
            </a:r>
            <a:r>
              <a:rPr lang="en-GB" sz="2800" b="1" dirty="0"/>
              <a:t>NOT</a:t>
            </a:r>
            <a:r>
              <a:rPr lang="en-GB" sz="2800" dirty="0"/>
              <a:t> 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203" y="1924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err="1"/>
              <a:t>Bisulfite</a:t>
            </a:r>
            <a:r>
              <a:rPr lang="en-GB" sz="5400" dirty="0"/>
              <a:t> </a:t>
            </a:r>
            <a:r>
              <a:rPr lang="en-GB" sz="6000" dirty="0"/>
              <a:t>Sequencing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5122" y="1731690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urier New" pitchFamily="49" charset="0"/>
                <a:cs typeface="Courier New" pitchFamily="49" charset="0"/>
              </a:rPr>
              <a:t>CCAGTCGCTATAGCGCGATATCGTA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5283" y="156402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itchFamily="49" charset="0"/>
                <a:cs typeface="Courier New" pitchFamily="49" charset="0"/>
              </a:rPr>
              <a:t>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382" y="156402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itchFamily="49" charset="0"/>
                <a:cs typeface="Courier New" pitchFamily="49" charset="0"/>
              </a:rPr>
              <a:t>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5122" y="3243858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AGT</a:t>
            </a:r>
            <a:r>
              <a:rPr lang="en-GB" sz="3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GB" sz="3200" b="1" dirty="0">
                <a:solidFill>
                  <a:srgbClr val="76B53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TATAG</a:t>
            </a:r>
            <a:r>
              <a:rPr lang="en-GB" sz="3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GB" sz="3200" b="1" dirty="0">
                <a:solidFill>
                  <a:srgbClr val="76B53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GATAT</a:t>
            </a:r>
            <a:r>
              <a:rPr lang="en-GB" sz="3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GTA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72302" y="4891331"/>
            <a:ext cx="7837402" cy="1304855"/>
            <a:chOff x="526813" y="4212377"/>
            <a:chExt cx="7837402" cy="1304855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4212377"/>
              <a:ext cx="6356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TTAGTTGCTATAGTGCGATATTGTA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813" y="4932457"/>
              <a:ext cx="78374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...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AGT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TATAG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GATAT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GTA...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9632" y="4572417"/>
              <a:ext cx="6356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||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|||</a:t>
              </a:r>
              <a:r>
                <a:rPr lang="en-GB" sz="32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b="1" dirty="0">
                  <a:solidFill>
                    <a:srgbClr val="76B531"/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|||||</a:t>
              </a:r>
              <a:r>
                <a:rPr lang="en-GB" sz="32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b="1" dirty="0">
                  <a:solidFill>
                    <a:srgbClr val="76B531"/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|||||</a:t>
              </a:r>
              <a:r>
                <a:rPr lang="en-GB" sz="32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|||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E6F4F2-67BE-40B9-A57B-1CECA5F17333}"/>
              </a:ext>
            </a:extLst>
          </p:cNvPr>
          <p:cNvGrpSpPr/>
          <p:nvPr/>
        </p:nvGrpSpPr>
        <p:grpSpPr>
          <a:xfrm>
            <a:off x="5613433" y="2307753"/>
            <a:ext cx="1714456" cy="936104"/>
            <a:chOff x="5613433" y="2079153"/>
            <a:chExt cx="1714456" cy="936104"/>
          </a:xfrm>
        </p:grpSpPr>
        <p:sp>
          <p:nvSpPr>
            <p:cNvPr id="11" name="Down Arrow 10"/>
            <p:cNvSpPr/>
            <p:nvPr/>
          </p:nvSpPr>
          <p:spPr>
            <a:xfrm>
              <a:off x="5613433" y="2079153"/>
              <a:ext cx="576064" cy="93610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5521" y="2223169"/>
              <a:ext cx="92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Convert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2C848A-F3E4-49DC-A865-5372C99D9E80}"/>
              </a:ext>
            </a:extLst>
          </p:cNvPr>
          <p:cNvGrpSpPr/>
          <p:nvPr/>
        </p:nvGrpSpPr>
        <p:grpSpPr>
          <a:xfrm>
            <a:off x="5613433" y="3891929"/>
            <a:ext cx="1406360" cy="936104"/>
            <a:chOff x="5613433" y="3663329"/>
            <a:chExt cx="1406360" cy="936104"/>
          </a:xfrm>
        </p:grpSpPr>
        <p:sp>
          <p:nvSpPr>
            <p:cNvPr id="12" name="Down Arrow 11"/>
            <p:cNvSpPr/>
            <p:nvPr/>
          </p:nvSpPr>
          <p:spPr>
            <a:xfrm>
              <a:off x="5613433" y="3663329"/>
              <a:ext cx="576064" cy="93610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5522" y="3798053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1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14362" y="203763"/>
            <a:ext cx="1108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Sequencing Double Stranded DNA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3857425" y="1656741"/>
            <a:ext cx="4751888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nsolas" pitchFamily="49" charset="0"/>
                <a:cs typeface="Consolas" pitchFamily="49" charset="0"/>
              </a:rPr>
              <a:t>&gt;&gt;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GG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ATGTTTAAA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G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T&gt;&gt;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3861453" y="1949626"/>
            <a:ext cx="4751888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nsolas" pitchFamily="49" charset="0"/>
                <a:cs typeface="Consolas" pitchFamily="49" charset="0"/>
              </a:rPr>
              <a:t>&lt;&lt;GG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GTA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AAATTTG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GA&lt;&lt;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BC893E-2BAF-4EE4-B366-D75C34507516}"/>
              </a:ext>
            </a:extLst>
          </p:cNvPr>
          <p:cNvGrpSpPr/>
          <p:nvPr/>
        </p:nvGrpSpPr>
        <p:grpSpPr>
          <a:xfrm>
            <a:off x="1083429" y="4820689"/>
            <a:ext cx="10712917" cy="807638"/>
            <a:chOff x="1083429" y="4820689"/>
            <a:chExt cx="10712917" cy="8076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DA2D0D-F2CA-4D8B-8C3B-B3623E90E555}"/>
                </a:ext>
              </a:extLst>
            </p:cNvPr>
            <p:cNvGrpSpPr/>
            <p:nvPr/>
          </p:nvGrpSpPr>
          <p:grpSpPr>
            <a:xfrm>
              <a:off x="1083429" y="4820689"/>
              <a:ext cx="5360457" cy="807638"/>
              <a:chOff x="1083429" y="4820689"/>
              <a:chExt cx="5360457" cy="807638"/>
            </a:xfrm>
          </p:grpSpPr>
          <p:sp>
            <p:nvSpPr>
              <p:cNvPr id="25" name="TextBox 7"/>
              <p:cNvSpPr txBox="1"/>
              <p:nvPr/>
            </p:nvSpPr>
            <p:spPr>
              <a:xfrm>
                <a:off x="1691998" y="4820689"/>
                <a:ext cx="4751888" cy="54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&gt;&gt;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TC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GG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ATGTTTAAA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T&gt;&gt;</a:t>
                </a:r>
              </a:p>
            </p:txBody>
          </p:sp>
          <p:sp>
            <p:nvSpPr>
              <p:cNvPr id="26" name="TextBox 8"/>
              <p:cNvSpPr txBox="1"/>
              <p:nvPr/>
            </p:nvSpPr>
            <p:spPr>
              <a:xfrm>
                <a:off x="1691998" y="5078556"/>
                <a:ext cx="4751888" cy="54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&lt;&lt;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AG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CC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TACAAATTT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A&lt;&lt;</a:t>
                </a: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1083429" y="5128009"/>
                <a:ext cx="907690" cy="473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2000" b="1" dirty="0">
                    <a:latin typeface="Calibri" pitchFamily="34" charset="0"/>
                    <a:cs typeface="Arial" pitchFamily="34" charset="0"/>
                  </a:rPr>
                  <a:t>CTOT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 Box 3"/>
              <p:cNvSpPr txBox="1">
                <a:spLocks noChangeArrowheads="1"/>
              </p:cNvSpPr>
              <p:nvPr/>
            </p:nvSpPr>
            <p:spPr bwMode="auto">
              <a:xfrm>
                <a:off x="1337262" y="4870143"/>
                <a:ext cx="620679" cy="473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2000" b="1" dirty="0">
                    <a:latin typeface="Calibri" pitchFamily="34" charset="0"/>
                    <a:cs typeface="Arial" pitchFamily="34" charset="0"/>
                  </a:rPr>
                  <a:t>OT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2751FC-F20B-4C9F-9E10-953E014DFB3A}"/>
                </a:ext>
              </a:extLst>
            </p:cNvPr>
            <p:cNvGrpSpPr/>
            <p:nvPr/>
          </p:nvGrpSpPr>
          <p:grpSpPr>
            <a:xfrm>
              <a:off x="6277111" y="4820689"/>
              <a:ext cx="5519235" cy="807638"/>
              <a:chOff x="6277111" y="4820689"/>
              <a:chExt cx="5519235" cy="807638"/>
            </a:xfrm>
          </p:grpSpPr>
          <p:sp>
            <p:nvSpPr>
              <p:cNvPr id="27" name="TextBox 9"/>
              <p:cNvSpPr txBox="1"/>
              <p:nvPr/>
            </p:nvSpPr>
            <p:spPr>
              <a:xfrm>
                <a:off x="6277111" y="4820689"/>
                <a:ext cx="4751888" cy="54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&gt;&gt;CC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AG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CAT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TTTAAAC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CT&gt;&gt;</a:t>
                </a:r>
              </a:p>
            </p:txBody>
          </p:sp>
          <p:sp>
            <p:nvSpPr>
              <p:cNvPr id="28" name="TextBox 10"/>
              <p:cNvSpPr txBox="1"/>
              <p:nvPr/>
            </p:nvSpPr>
            <p:spPr>
              <a:xfrm>
                <a:off x="6277111" y="5078556"/>
                <a:ext cx="4751888" cy="54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&lt;&lt;GG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TC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GTA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AAATTTG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GA&lt;&lt;</a:t>
                </a:r>
              </a:p>
            </p:txBody>
          </p:sp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10647618" y="4886670"/>
                <a:ext cx="1148728" cy="475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2000" b="1" dirty="0">
                    <a:latin typeface="Calibri" pitchFamily="34" charset="0"/>
                    <a:cs typeface="Arial" pitchFamily="34" charset="0"/>
                  </a:rPr>
                  <a:t>CTOB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10666300" y="5128009"/>
                <a:ext cx="718683" cy="473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2000" b="1" dirty="0">
                    <a:latin typeface="Calibri" pitchFamily="34" charset="0"/>
                    <a:cs typeface="Arial" pitchFamily="34" charset="0"/>
                  </a:rPr>
                  <a:t>OB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7" name="TextBox 19"/>
          <p:cNvSpPr txBox="1"/>
          <p:nvPr/>
        </p:nvSpPr>
        <p:spPr>
          <a:xfrm>
            <a:off x="4478606" y="1277761"/>
            <a:ext cx="402896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400" dirty="0"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GB" sz="1400" dirty="0">
                <a:latin typeface="Consolas" pitchFamily="49" charset="0"/>
                <a:cs typeface="Consolas" pitchFamily="49" charset="0"/>
              </a:rPr>
              <a:t>|</a:t>
            </a:r>
          </a:p>
        </p:txBody>
      </p:sp>
      <p:sp>
        <p:nvSpPr>
          <p:cNvPr id="38" name="TextBox 20"/>
          <p:cNvSpPr txBox="1"/>
          <p:nvPr/>
        </p:nvSpPr>
        <p:spPr>
          <a:xfrm>
            <a:off x="6926631" y="1277761"/>
            <a:ext cx="402896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400" dirty="0"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GB" sz="1400" dirty="0">
                <a:latin typeface="Consolas" pitchFamily="49" charset="0"/>
                <a:cs typeface="Consolas" pitchFamily="49" charset="0"/>
              </a:rPr>
              <a:t>|</a:t>
            </a:r>
          </a:p>
        </p:txBody>
      </p:sp>
      <p:sp>
        <p:nvSpPr>
          <p:cNvPr id="39" name="TextBox 21"/>
          <p:cNvSpPr txBox="1"/>
          <p:nvPr/>
        </p:nvSpPr>
        <p:spPr>
          <a:xfrm>
            <a:off x="4866170" y="2262999"/>
            <a:ext cx="402896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nsolas" pitchFamily="49" charset="0"/>
                <a:cs typeface="Consolas" pitchFamily="49" charset="0"/>
              </a:rPr>
              <a:t>|</a:t>
            </a:r>
          </a:p>
          <a:p>
            <a:pPr algn="ctr"/>
            <a:r>
              <a:rPr lang="en-GB" sz="14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7120838" y="2262999"/>
            <a:ext cx="402896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nsolas" pitchFamily="49" charset="0"/>
                <a:cs typeface="Consolas" pitchFamily="49" charset="0"/>
              </a:rPr>
              <a:t>|</a:t>
            </a:r>
          </a:p>
          <a:p>
            <a:pPr algn="ctr"/>
            <a:r>
              <a:rPr lang="en-GB" sz="14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4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332495-9C2D-4921-A925-D12DF9EE3790}"/>
              </a:ext>
            </a:extLst>
          </p:cNvPr>
          <p:cNvGrpSpPr/>
          <p:nvPr/>
        </p:nvGrpSpPr>
        <p:grpSpPr>
          <a:xfrm>
            <a:off x="1700098" y="3467448"/>
            <a:ext cx="9328901" cy="549771"/>
            <a:chOff x="1700098" y="3467448"/>
            <a:chExt cx="9328901" cy="549771"/>
          </a:xfrm>
        </p:grpSpPr>
        <p:sp>
          <p:nvSpPr>
            <p:cNvPr id="41" name="TextBox 23"/>
            <p:cNvSpPr txBox="1"/>
            <p:nvPr/>
          </p:nvSpPr>
          <p:spPr>
            <a:xfrm>
              <a:off x="1700098" y="3467448"/>
              <a:ext cx="4751888" cy="54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nsolas" pitchFamily="49" charset="0"/>
                  <a:cs typeface="Consolas" pitchFamily="49" charset="0"/>
                </a:rPr>
                <a:t>&gt;&gt;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UC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GG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U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ATGTTTAAA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G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U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T&gt;&gt;</a:t>
              </a:r>
            </a:p>
          </p:txBody>
        </p:sp>
        <p:sp>
          <p:nvSpPr>
            <p:cNvPr id="42" name="TextBox 24"/>
            <p:cNvSpPr txBox="1"/>
            <p:nvPr/>
          </p:nvSpPr>
          <p:spPr>
            <a:xfrm>
              <a:off x="6277111" y="3467448"/>
              <a:ext cx="4751888" cy="54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nsolas" pitchFamily="49" charset="0"/>
                  <a:cs typeface="Consolas" pitchFamily="49" charset="0"/>
                </a:rPr>
                <a:t>&lt;&lt;GG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UC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GTA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AAATTTG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GA&lt;&lt;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A30E4B-7C9A-4AEB-BE6D-66DCC9415F23}"/>
              </a:ext>
            </a:extLst>
          </p:cNvPr>
          <p:cNvGrpSpPr/>
          <p:nvPr/>
        </p:nvGrpSpPr>
        <p:grpSpPr>
          <a:xfrm>
            <a:off x="2383322" y="1941255"/>
            <a:ext cx="7636455" cy="1537609"/>
            <a:chOff x="2383322" y="1941255"/>
            <a:chExt cx="7636455" cy="1537609"/>
          </a:xfrm>
        </p:grpSpPr>
        <p:cxnSp>
          <p:nvCxnSpPr>
            <p:cNvPr id="29" name="Straight Arrow Connector 11"/>
            <p:cNvCxnSpPr>
              <a:cxnSpLocks/>
            </p:cNvCxnSpPr>
            <p:nvPr/>
          </p:nvCxnSpPr>
          <p:spPr>
            <a:xfrm>
              <a:off x="7818760" y="2354403"/>
              <a:ext cx="698507" cy="10745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12"/>
            <p:cNvCxnSpPr>
              <a:cxnSpLocks/>
            </p:cNvCxnSpPr>
            <p:nvPr/>
          </p:nvCxnSpPr>
          <p:spPr>
            <a:xfrm flipH="1">
              <a:off x="3553720" y="1941255"/>
              <a:ext cx="368574" cy="15376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3"/>
            <p:cNvSpPr txBox="1"/>
            <p:nvPr/>
          </p:nvSpPr>
          <p:spPr>
            <a:xfrm>
              <a:off x="2383322" y="2291719"/>
              <a:ext cx="1340607" cy="42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Top strand</a:t>
              </a:r>
            </a:p>
          </p:txBody>
        </p:sp>
        <p:sp>
          <p:nvSpPr>
            <p:cNvPr id="32" name="TextBox 14"/>
            <p:cNvSpPr txBox="1"/>
            <p:nvPr/>
          </p:nvSpPr>
          <p:spPr>
            <a:xfrm>
              <a:off x="8249053" y="2445876"/>
              <a:ext cx="1770724" cy="42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Bottom strand</a:t>
              </a:r>
            </a:p>
          </p:txBody>
        </p:sp>
        <p:sp>
          <p:nvSpPr>
            <p:cNvPr id="43" name="TextBox 25"/>
            <p:cNvSpPr txBox="1"/>
            <p:nvPr/>
          </p:nvSpPr>
          <p:spPr>
            <a:xfrm>
              <a:off x="4843670" y="2939988"/>
              <a:ext cx="2504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err="1"/>
                <a:t>Bisulfite</a:t>
              </a:r>
              <a:r>
                <a:rPr lang="en-GB" sz="2000" b="1" dirty="0"/>
                <a:t> conversion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46CDB2-7695-42A9-9BDD-575DBB59DFBB}"/>
              </a:ext>
            </a:extLst>
          </p:cNvPr>
          <p:cNvGrpSpPr/>
          <p:nvPr/>
        </p:nvGrpSpPr>
        <p:grpSpPr>
          <a:xfrm>
            <a:off x="3545616" y="3935833"/>
            <a:ext cx="4979754" cy="839474"/>
            <a:chOff x="3545616" y="3935833"/>
            <a:chExt cx="4979754" cy="839474"/>
          </a:xfrm>
        </p:grpSpPr>
        <p:cxnSp>
          <p:nvCxnSpPr>
            <p:cNvPr id="44" name="Straight Arrow Connector 26"/>
            <p:cNvCxnSpPr/>
            <p:nvPr/>
          </p:nvCxnSpPr>
          <p:spPr>
            <a:xfrm rot="16200000" flipH="1">
              <a:off x="3149168" y="4332281"/>
              <a:ext cx="801000" cy="81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7"/>
            <p:cNvCxnSpPr/>
            <p:nvPr/>
          </p:nvCxnSpPr>
          <p:spPr>
            <a:xfrm rot="16200000" flipH="1">
              <a:off x="8120819" y="4370755"/>
              <a:ext cx="801000" cy="81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28"/>
            <p:cNvSpPr txBox="1"/>
            <p:nvPr/>
          </p:nvSpPr>
          <p:spPr>
            <a:xfrm>
              <a:off x="5093584" y="4173008"/>
              <a:ext cx="2290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PCR amplification</a:t>
              </a:r>
            </a:p>
          </p:txBody>
        </p:sp>
      </p:grpSp>
      <p:sp>
        <p:nvSpPr>
          <p:cNvPr id="47" name="TextBox 29"/>
          <p:cNvSpPr txBox="1"/>
          <p:nvPr/>
        </p:nvSpPr>
        <p:spPr>
          <a:xfrm>
            <a:off x="5555136" y="2262999"/>
            <a:ext cx="523554" cy="549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nsolas" pitchFamily="49" charset="0"/>
                <a:cs typeface="Consolas" pitchFamily="49" charset="0"/>
              </a:rPr>
              <a:t>|</a:t>
            </a:r>
          </a:p>
          <a:p>
            <a:pPr algn="ctr"/>
            <a:r>
              <a:rPr lang="en-GB" sz="1400" dirty="0" err="1">
                <a:latin typeface="Consolas" pitchFamily="49" charset="0"/>
                <a:cs typeface="Consolas" pitchFamily="49" charset="0"/>
              </a:rPr>
              <a:t>hmC</a:t>
            </a:r>
            <a:endParaRPr lang="en-GB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47F335-2A34-C2F3-0D66-1498C4503740}"/>
              </a:ext>
            </a:extLst>
          </p:cNvPr>
          <p:cNvSpPr txBox="1"/>
          <p:nvPr/>
        </p:nvSpPr>
        <p:spPr>
          <a:xfrm>
            <a:off x="1725032" y="6173930"/>
            <a:ext cx="8853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FOUR</a:t>
            </a:r>
            <a:r>
              <a:rPr lang="en-GB" sz="2800" dirty="0"/>
              <a:t> possible sequences from the same original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D8CEA0B-90EF-8E36-EB9E-6F99AB21D412}"/>
              </a:ext>
            </a:extLst>
          </p:cNvPr>
          <p:cNvGrpSpPr/>
          <p:nvPr/>
        </p:nvGrpSpPr>
        <p:grpSpPr>
          <a:xfrm>
            <a:off x="59278" y="5085904"/>
            <a:ext cx="1388522" cy="1658083"/>
            <a:chOff x="275701" y="4806504"/>
            <a:chExt cx="1388522" cy="1658083"/>
          </a:xfrm>
        </p:grpSpPr>
        <p:pic>
          <p:nvPicPr>
            <p:cNvPr id="4" name="Grafik 43" descr="bismark.png">
              <a:extLst>
                <a:ext uri="{FF2B5EF4-FFF2-40B4-BE49-F238E27FC236}">
                  <a16:creationId xmlns:a16="http://schemas.microsoft.com/office/drawing/2014/main" id="{51D2D649-ABA0-D15D-3E69-48D8449D7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350" y="4806504"/>
              <a:ext cx="1165225" cy="1192449"/>
            </a:xfrm>
            <a:prstGeom prst="rect">
              <a:avLst/>
            </a:prstGeom>
          </p:spPr>
        </p:pic>
        <p:sp>
          <p:nvSpPr>
            <p:cNvPr id="5" name="Textfeld 45">
              <a:extLst>
                <a:ext uri="{FF2B5EF4-FFF2-40B4-BE49-F238E27FC236}">
                  <a16:creationId xmlns:a16="http://schemas.microsoft.com/office/drawing/2014/main" id="{F03EFCFA-6FA7-229C-8E78-C4EE284D1710}"/>
                </a:ext>
              </a:extLst>
            </p:cNvPr>
            <p:cNvSpPr txBox="1"/>
            <p:nvPr/>
          </p:nvSpPr>
          <p:spPr>
            <a:xfrm>
              <a:off x="275701" y="5941367"/>
              <a:ext cx="1388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err="1"/>
                <a:t>Bismark</a:t>
              </a:r>
              <a:endParaRPr lang="en-GB" sz="2800" b="1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D2DC3BA-1E98-DDD9-B1DE-81D5376ABB0E}"/>
              </a:ext>
            </a:extLst>
          </p:cNvPr>
          <p:cNvSpPr/>
          <p:nvPr/>
        </p:nvSpPr>
        <p:spPr>
          <a:xfrm>
            <a:off x="1447800" y="279400"/>
            <a:ext cx="3187700" cy="927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Sequence Reads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DDA0B9-095B-DC61-1D42-1DA767D0BD64}"/>
              </a:ext>
            </a:extLst>
          </p:cNvPr>
          <p:cNvSpPr/>
          <p:nvPr/>
        </p:nvSpPr>
        <p:spPr>
          <a:xfrm>
            <a:off x="7556500" y="266700"/>
            <a:ext cx="3187700" cy="9271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Reference Genome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41B6FD-8739-65A3-4821-7042BF9093FB}"/>
              </a:ext>
            </a:extLst>
          </p:cNvPr>
          <p:cNvGrpSpPr/>
          <p:nvPr/>
        </p:nvGrpSpPr>
        <p:grpSpPr>
          <a:xfrm>
            <a:off x="387350" y="1206500"/>
            <a:ext cx="11417300" cy="1390427"/>
            <a:chOff x="387350" y="1206500"/>
            <a:chExt cx="11417300" cy="13904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B677DF-4380-1637-99F0-B22887720615}"/>
                </a:ext>
              </a:extLst>
            </p:cNvPr>
            <p:cNvSpPr/>
            <p:nvPr/>
          </p:nvSpPr>
          <p:spPr>
            <a:xfrm>
              <a:off x="387350" y="1669827"/>
              <a:ext cx="2120900" cy="9271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CT Converted</a:t>
              </a:r>
            </a:p>
            <a:p>
              <a:pPr algn="ctr"/>
              <a:r>
                <a:rPr lang="en-GB" sz="2400" dirty="0"/>
                <a:t>Reads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EE475-6D1A-482D-1FE2-12C70E75E1E0}"/>
                </a:ext>
              </a:extLst>
            </p:cNvPr>
            <p:cNvSpPr/>
            <p:nvPr/>
          </p:nvSpPr>
          <p:spPr>
            <a:xfrm>
              <a:off x="3575050" y="1669827"/>
              <a:ext cx="2120900" cy="9271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GA Converted</a:t>
              </a:r>
            </a:p>
            <a:p>
              <a:pPr algn="ctr"/>
              <a:r>
                <a:rPr lang="en-GB" sz="2400" dirty="0"/>
                <a:t>Reads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147C17-2B3B-A7D3-B5F7-5772BB4331FC}"/>
                </a:ext>
              </a:extLst>
            </p:cNvPr>
            <p:cNvSpPr/>
            <p:nvPr/>
          </p:nvSpPr>
          <p:spPr>
            <a:xfrm>
              <a:off x="6496050" y="1669827"/>
              <a:ext cx="2120900" cy="927100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CT Converted</a:t>
              </a:r>
            </a:p>
            <a:p>
              <a:pPr algn="ctr"/>
              <a:r>
                <a:rPr lang="en-GB" sz="2400" dirty="0"/>
                <a:t>Genome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1309F8-3A61-F9B8-2215-9F7870999DD9}"/>
                </a:ext>
              </a:extLst>
            </p:cNvPr>
            <p:cNvSpPr/>
            <p:nvPr/>
          </p:nvSpPr>
          <p:spPr>
            <a:xfrm>
              <a:off x="9683750" y="1669827"/>
              <a:ext cx="2120900" cy="927100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GA Converted</a:t>
              </a:r>
            </a:p>
            <a:p>
              <a:pPr algn="ctr"/>
              <a:r>
                <a:rPr lang="en-GB" sz="2400" dirty="0"/>
                <a:t>Genome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F3A9D77-3302-B1D7-C973-19144A1512E3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>
            <a:xfrm flipH="1">
              <a:off x="1447800" y="1206500"/>
              <a:ext cx="1593850" cy="46332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CB0C056-4284-0825-346C-BAC23B421E6D}"/>
                </a:ext>
              </a:extLst>
            </p:cNvPr>
            <p:cNvCxnSpPr>
              <a:stCxn id="6" idx="2"/>
              <a:endCxn id="12" idx="0"/>
            </p:cNvCxnSpPr>
            <p:nvPr/>
          </p:nvCxnSpPr>
          <p:spPr>
            <a:xfrm>
              <a:off x="3041650" y="1206500"/>
              <a:ext cx="1593850" cy="46332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9E7B241-025F-F12D-8D2C-59ADB392CFEA}"/>
                </a:ext>
              </a:extLst>
            </p:cNvPr>
            <p:cNvCxnSpPr/>
            <p:nvPr/>
          </p:nvCxnSpPr>
          <p:spPr>
            <a:xfrm flipH="1">
              <a:off x="7556500" y="1206500"/>
              <a:ext cx="1593850" cy="46332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28F00A5-FD0B-2E00-1B1E-A26A98E413CB}"/>
                </a:ext>
              </a:extLst>
            </p:cNvPr>
            <p:cNvCxnSpPr/>
            <p:nvPr/>
          </p:nvCxnSpPr>
          <p:spPr>
            <a:xfrm>
              <a:off x="9150350" y="1206500"/>
              <a:ext cx="1593850" cy="46332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D663207-1F4A-C540-8451-D870729BCBB4}"/>
              </a:ext>
            </a:extLst>
          </p:cNvPr>
          <p:cNvGrpSpPr/>
          <p:nvPr/>
        </p:nvGrpSpPr>
        <p:grpSpPr>
          <a:xfrm>
            <a:off x="1447800" y="2596927"/>
            <a:ext cx="9296400" cy="1390427"/>
            <a:chOff x="1447800" y="2596927"/>
            <a:chExt cx="9296400" cy="13904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6B5416-5209-6934-8E8B-862C9D31BDAF}"/>
                </a:ext>
              </a:extLst>
            </p:cNvPr>
            <p:cNvSpPr/>
            <p:nvPr/>
          </p:nvSpPr>
          <p:spPr>
            <a:xfrm>
              <a:off x="4502150" y="3060254"/>
              <a:ext cx="3187700" cy="927100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All vs All Alignment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742F4A1-D905-73B1-EFAA-232688D7914F}"/>
                </a:ext>
              </a:extLst>
            </p:cNvPr>
            <p:cNvCxnSpPr>
              <a:stCxn id="10" idx="2"/>
              <a:endCxn id="18" idx="1"/>
            </p:cNvCxnSpPr>
            <p:nvPr/>
          </p:nvCxnSpPr>
          <p:spPr>
            <a:xfrm>
              <a:off x="1447800" y="2596927"/>
              <a:ext cx="3054350" cy="92687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318A6BE-F3C4-FA33-19FB-394ADCCF6B48}"/>
                </a:ext>
              </a:extLst>
            </p:cNvPr>
            <p:cNvCxnSpPr>
              <a:stCxn id="16" idx="2"/>
              <a:endCxn id="18" idx="3"/>
            </p:cNvCxnSpPr>
            <p:nvPr/>
          </p:nvCxnSpPr>
          <p:spPr>
            <a:xfrm flipH="1">
              <a:off x="7689850" y="2596927"/>
              <a:ext cx="3054350" cy="92687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E10ADA9-4E0C-C6EC-D0B0-E493F73DE09A}"/>
                </a:ext>
              </a:extLst>
            </p:cNvPr>
            <p:cNvCxnSpPr>
              <a:stCxn id="12" idx="2"/>
              <a:endCxn id="18" idx="0"/>
            </p:cNvCxnSpPr>
            <p:nvPr/>
          </p:nvCxnSpPr>
          <p:spPr>
            <a:xfrm>
              <a:off x="4635500" y="2596927"/>
              <a:ext cx="1460500" cy="46332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A99AF0A-4895-9CEA-C00D-9BB412477394}"/>
                </a:ext>
              </a:extLst>
            </p:cNvPr>
            <p:cNvCxnSpPr>
              <a:stCxn id="14" idx="2"/>
              <a:endCxn id="18" idx="0"/>
            </p:cNvCxnSpPr>
            <p:nvPr/>
          </p:nvCxnSpPr>
          <p:spPr>
            <a:xfrm flipH="1">
              <a:off x="6096000" y="2596927"/>
              <a:ext cx="1460500" cy="46332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1A4A57-744A-1416-090B-A3FB58705587}"/>
              </a:ext>
            </a:extLst>
          </p:cNvPr>
          <p:cNvGrpSpPr/>
          <p:nvPr/>
        </p:nvGrpSpPr>
        <p:grpSpPr>
          <a:xfrm>
            <a:off x="4502150" y="3987354"/>
            <a:ext cx="3187700" cy="1298798"/>
            <a:chOff x="4502150" y="3987354"/>
            <a:chExt cx="3187700" cy="129879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EF72D6-826D-DDE2-EBF8-DF41307B478D}"/>
                </a:ext>
              </a:extLst>
            </p:cNvPr>
            <p:cNvSpPr/>
            <p:nvPr/>
          </p:nvSpPr>
          <p:spPr>
            <a:xfrm>
              <a:off x="4502150" y="4359052"/>
              <a:ext cx="3187700" cy="927100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Best Alignment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6EC0DB1-DA7C-49BF-C4FE-492E477670DA}"/>
                </a:ext>
              </a:extLst>
            </p:cNvPr>
            <p:cNvCxnSpPr>
              <a:stCxn id="18" idx="2"/>
              <a:endCxn id="20" idx="0"/>
            </p:cNvCxnSpPr>
            <p:nvPr/>
          </p:nvCxnSpPr>
          <p:spPr>
            <a:xfrm>
              <a:off x="6096000" y="3987354"/>
              <a:ext cx="0" cy="37169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A707CB-1B99-9D8C-195E-43B8E895ED9F}"/>
              </a:ext>
            </a:extLst>
          </p:cNvPr>
          <p:cNvGrpSpPr/>
          <p:nvPr/>
        </p:nvGrpSpPr>
        <p:grpSpPr>
          <a:xfrm>
            <a:off x="3041650" y="1193800"/>
            <a:ext cx="6108700" cy="5391150"/>
            <a:chOff x="3041650" y="1193800"/>
            <a:chExt cx="6108700" cy="539115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100AF8B-54A2-0727-C762-50D68CA7ED04}"/>
                </a:ext>
              </a:extLst>
            </p:cNvPr>
            <p:cNvGrpSpPr/>
            <p:nvPr/>
          </p:nvGrpSpPr>
          <p:grpSpPr>
            <a:xfrm>
              <a:off x="4502150" y="5286152"/>
              <a:ext cx="3187700" cy="1298798"/>
              <a:chOff x="4502150" y="5286152"/>
              <a:chExt cx="3187700" cy="129879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719F099-E6A6-8731-38D3-0C4302F90416}"/>
                  </a:ext>
                </a:extLst>
              </p:cNvPr>
              <p:cNvSpPr/>
              <p:nvPr/>
            </p:nvSpPr>
            <p:spPr>
              <a:xfrm>
                <a:off x="4502150" y="5657850"/>
                <a:ext cx="3187700" cy="927100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Infer Methylation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0FBC4A2-41FD-2930-6370-B75CAC7DFF09}"/>
                  </a:ext>
                </a:extLst>
              </p:cNvPr>
              <p:cNvCxnSpPr>
                <a:stCxn id="20" idx="2"/>
                <a:endCxn id="22" idx="0"/>
              </p:cNvCxnSpPr>
              <p:nvPr/>
            </p:nvCxnSpPr>
            <p:spPr>
              <a:xfrm>
                <a:off x="6096000" y="5286152"/>
                <a:ext cx="0" cy="371698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6F59A14-1936-C3FB-1259-386A481EC2F9}"/>
                </a:ext>
              </a:extLst>
            </p:cNvPr>
            <p:cNvCxnSpPr>
              <a:stCxn id="6" idx="2"/>
              <a:endCxn id="22" idx="1"/>
            </p:cNvCxnSpPr>
            <p:nvPr/>
          </p:nvCxnSpPr>
          <p:spPr>
            <a:xfrm>
              <a:off x="3041650" y="1206500"/>
              <a:ext cx="1460500" cy="49149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80BD908-6005-A71E-3B8A-DDEF62E93100}"/>
                </a:ext>
              </a:extLst>
            </p:cNvPr>
            <p:cNvCxnSpPr>
              <a:stCxn id="8" idx="2"/>
              <a:endCxn id="22" idx="3"/>
            </p:cNvCxnSpPr>
            <p:nvPr/>
          </p:nvCxnSpPr>
          <p:spPr>
            <a:xfrm flipH="1">
              <a:off x="7689850" y="1193800"/>
              <a:ext cx="1460500" cy="49276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3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3FFD86-64D0-003C-0456-D0A4BC1FB695}"/>
              </a:ext>
            </a:extLst>
          </p:cNvPr>
          <p:cNvGrpSpPr/>
          <p:nvPr/>
        </p:nvGrpSpPr>
        <p:grpSpPr>
          <a:xfrm>
            <a:off x="59278" y="5085904"/>
            <a:ext cx="1388522" cy="1658083"/>
            <a:chOff x="275701" y="4806504"/>
            <a:chExt cx="1388522" cy="1658083"/>
          </a:xfrm>
        </p:grpSpPr>
        <p:pic>
          <p:nvPicPr>
            <p:cNvPr id="3" name="Grafik 43" descr="bismark.png">
              <a:extLst>
                <a:ext uri="{FF2B5EF4-FFF2-40B4-BE49-F238E27FC236}">
                  <a16:creationId xmlns:a16="http://schemas.microsoft.com/office/drawing/2014/main" id="{95B64769-BEE0-94C5-FAC5-5ACB31DF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350" y="4806504"/>
              <a:ext cx="1165225" cy="1192449"/>
            </a:xfrm>
            <a:prstGeom prst="rect">
              <a:avLst/>
            </a:prstGeom>
          </p:spPr>
        </p:pic>
        <p:sp>
          <p:nvSpPr>
            <p:cNvPr id="4" name="Textfeld 45">
              <a:extLst>
                <a:ext uri="{FF2B5EF4-FFF2-40B4-BE49-F238E27FC236}">
                  <a16:creationId xmlns:a16="http://schemas.microsoft.com/office/drawing/2014/main" id="{53866218-6100-1EBD-EB0F-B3CE8E8468ED}"/>
                </a:ext>
              </a:extLst>
            </p:cNvPr>
            <p:cNvSpPr txBox="1"/>
            <p:nvPr/>
          </p:nvSpPr>
          <p:spPr>
            <a:xfrm>
              <a:off x="275701" y="5941367"/>
              <a:ext cx="1388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err="1"/>
                <a:t>Bismark</a:t>
              </a:r>
              <a:endParaRPr lang="en-GB" sz="2800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220A05-C354-202B-1DC2-EA11A297DBA3}"/>
              </a:ext>
            </a:extLst>
          </p:cNvPr>
          <p:cNvGrpSpPr/>
          <p:nvPr/>
        </p:nvGrpSpPr>
        <p:grpSpPr>
          <a:xfrm>
            <a:off x="2247900" y="201568"/>
            <a:ext cx="5664200" cy="6362288"/>
            <a:chOff x="2247900" y="201568"/>
            <a:chExt cx="5664200" cy="6362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34275-5820-BA11-1809-132AA4B951A3}"/>
                </a:ext>
              </a:extLst>
            </p:cNvPr>
            <p:cNvSpPr/>
            <p:nvPr/>
          </p:nvSpPr>
          <p:spPr>
            <a:xfrm>
              <a:off x="2247900" y="201568"/>
              <a:ext cx="4559300" cy="68497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/>
                <a:t>Raw Sequence Reads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FB7B44-82CF-8163-A20D-6160B40B164E}"/>
                </a:ext>
              </a:extLst>
            </p:cNvPr>
            <p:cNvSpPr/>
            <p:nvPr/>
          </p:nvSpPr>
          <p:spPr>
            <a:xfrm>
              <a:off x="2247900" y="1337030"/>
              <a:ext cx="4559300" cy="68497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/>
                <a:t>Sequence QC Checks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4FC567-F6AB-D264-0A11-52E3E862D748}"/>
                </a:ext>
              </a:extLst>
            </p:cNvPr>
            <p:cNvSpPr/>
            <p:nvPr/>
          </p:nvSpPr>
          <p:spPr>
            <a:xfrm>
              <a:off x="2247900" y="2472492"/>
              <a:ext cx="4559300" cy="684976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/>
                <a:t>Bismark Alignment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EA6FFA-AD67-274E-0B99-762DE66946AA}"/>
                </a:ext>
              </a:extLst>
            </p:cNvPr>
            <p:cNvSpPr/>
            <p:nvPr/>
          </p:nvSpPr>
          <p:spPr>
            <a:xfrm>
              <a:off x="2247900" y="3607954"/>
              <a:ext cx="4559300" cy="684976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/>
                <a:t>PCR Duplicate Removal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9368A8-78BA-F537-3B2A-6C26883BB602}"/>
                </a:ext>
              </a:extLst>
            </p:cNvPr>
            <p:cNvSpPr/>
            <p:nvPr/>
          </p:nvSpPr>
          <p:spPr>
            <a:xfrm>
              <a:off x="2247900" y="4743416"/>
              <a:ext cx="4559300" cy="68497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/>
                <a:t>Extract Methylation Calls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FD93EA-31A2-5D05-CB4F-58FC701BFCB0}"/>
                </a:ext>
              </a:extLst>
            </p:cNvPr>
            <p:cNvSpPr/>
            <p:nvPr/>
          </p:nvSpPr>
          <p:spPr>
            <a:xfrm>
              <a:off x="2247900" y="5878880"/>
              <a:ext cx="4559300" cy="68497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/>
                <a:t>Create Report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660D9049-32F6-1F59-E0EF-BDB056BC88FD}"/>
                </a:ext>
              </a:extLst>
            </p:cNvPr>
            <p:cNvSpPr/>
            <p:nvPr/>
          </p:nvSpPr>
          <p:spPr>
            <a:xfrm>
              <a:off x="7086600" y="201568"/>
              <a:ext cx="825500" cy="6362288"/>
            </a:xfrm>
            <a:prstGeom prst="down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E5C1E47-4679-22CF-0330-05DC4160F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0" y="3009834"/>
            <a:ext cx="4162956" cy="6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D042E-34AB-47A6-47CD-F2E53249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8290" cy="1696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14425E-0381-A689-29C1-0FE82ACAA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27" y="1996032"/>
            <a:ext cx="5115363" cy="4633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3C758-049A-008A-EFC2-9538253F0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894" y="0"/>
            <a:ext cx="6011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B02E4-618D-31BA-0404-3828AC3E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06" y="711200"/>
            <a:ext cx="5480494" cy="4824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129D1-C626-8BEC-6D1E-BAC410850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246" y="711200"/>
            <a:ext cx="5468498" cy="48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483" y="6451645"/>
            <a:ext cx="5336664" cy="406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hlinkClick r:id="rId2"/>
              </a:rPr>
              <a:t>http://felixkrueger.github.io/Bismark/Docs/</a:t>
            </a:r>
            <a:r>
              <a:rPr lang="en-GB" sz="2000" dirty="0"/>
              <a:t> 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163D0-F8A4-4A67-8B35-BCBEDB2D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66" y="0"/>
            <a:ext cx="710766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64367-AF06-4817-A2FB-1185866D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452" y="1011116"/>
            <a:ext cx="4625691" cy="34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4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Epigenetics</a:t>
            </a:r>
          </a:p>
        </p:txBody>
      </p:sp>
      <p:pic>
        <p:nvPicPr>
          <p:cNvPr id="5" name="Picture 2" descr="F:\PhD admin etc\Posters, Presentations\Presentation and Poster useful files\Images\DNA methylation\Meissner2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45" y="1648582"/>
            <a:ext cx="4741031" cy="46639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66845" y="6636290"/>
            <a:ext cx="19223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From The Cell Biology of Stem Cells (2010)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6769745" y="3400209"/>
            <a:ext cx="4470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Chromatin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histone modification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non-coding RNAs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higher order structure (accessibility/compaction)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0459" y="5706496"/>
            <a:ext cx="393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DNA cytosine methylation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2857" y="2034094"/>
            <a:ext cx="562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Studies changes in gene expression which are not encoded by the underlying DNA sequence</a:t>
            </a:r>
          </a:p>
        </p:txBody>
      </p:sp>
    </p:spTree>
    <p:extLst>
      <p:ext uri="{BB962C8B-B14F-4D97-AF65-F5344CB8AC3E}">
        <p14:creationId xmlns:p14="http://schemas.microsoft.com/office/powerpoint/2010/main" val="23854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B13D-EB6E-4645-5BC5-21663CE0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Bismark Coverage 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CC24A-AA0E-9683-BEF0-7C51D22F1478}"/>
              </a:ext>
            </a:extLst>
          </p:cNvPr>
          <p:cNvSpPr txBox="1"/>
          <p:nvPr/>
        </p:nvSpPr>
        <p:spPr>
          <a:xfrm>
            <a:off x="2133600" y="2781638"/>
            <a:ext cx="7924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18      6638214 6638214 0       0       3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18      6638233 6638233 0       0       5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18      6638291 6638291 0       0       7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18      6638303 6638303 0       0       6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18      6638322 6638322 0       0       8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18      6638339 6638339 40      2       3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18      6638765 6638765 0       0       1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2590C-63F5-B629-562C-540FE219A32A}"/>
              </a:ext>
            </a:extLst>
          </p:cNvPr>
          <p:cNvSpPr txBox="1"/>
          <p:nvPr/>
        </p:nvSpPr>
        <p:spPr>
          <a:xfrm>
            <a:off x="533400" y="2222500"/>
            <a:ext cx="2012667" cy="4616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Chromosome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7E55C-FEFD-B2AD-14E2-3925E147CA63}"/>
              </a:ext>
            </a:extLst>
          </p:cNvPr>
          <p:cNvSpPr txBox="1"/>
          <p:nvPr/>
        </p:nvSpPr>
        <p:spPr>
          <a:xfrm>
            <a:off x="3721100" y="2222499"/>
            <a:ext cx="823046" cy="4616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9678E-9A40-8B72-23F8-99F9A57A21E3}"/>
              </a:ext>
            </a:extLst>
          </p:cNvPr>
          <p:cNvSpPr txBox="1"/>
          <p:nvPr/>
        </p:nvSpPr>
        <p:spPr>
          <a:xfrm>
            <a:off x="5168900" y="2222499"/>
            <a:ext cx="699230" cy="4616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End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71545-0DCD-3DE6-602E-EE6457B4440E}"/>
              </a:ext>
            </a:extLst>
          </p:cNvPr>
          <p:cNvSpPr txBox="1"/>
          <p:nvPr/>
        </p:nvSpPr>
        <p:spPr>
          <a:xfrm>
            <a:off x="6096000" y="2222498"/>
            <a:ext cx="1114408" cy="4616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%Meth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3695A6-CFBD-EE10-30EA-E867ED2B8D76}"/>
              </a:ext>
            </a:extLst>
          </p:cNvPr>
          <p:cNvSpPr txBox="1"/>
          <p:nvPr/>
        </p:nvSpPr>
        <p:spPr>
          <a:xfrm>
            <a:off x="7419984" y="1853166"/>
            <a:ext cx="1342278" cy="8309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/>
              <a:t>Unmeth</a:t>
            </a:r>
            <a:r>
              <a:rPr lang="en-GB" sz="2400" dirty="0"/>
              <a:t> Count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C46AF-5D98-FF3F-6EB9-33398DD71301}"/>
              </a:ext>
            </a:extLst>
          </p:cNvPr>
          <p:cNvSpPr txBox="1"/>
          <p:nvPr/>
        </p:nvSpPr>
        <p:spPr>
          <a:xfrm>
            <a:off x="8971838" y="1853165"/>
            <a:ext cx="1342278" cy="8309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Meth Count</a:t>
            </a:r>
          </a:p>
        </p:txBody>
      </p:sp>
    </p:spTree>
    <p:extLst>
      <p:ext uri="{BB962C8B-B14F-4D97-AF65-F5344CB8AC3E}">
        <p14:creationId xmlns:p14="http://schemas.microsoft.com/office/powerpoint/2010/main" val="360469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4705A5-B588-D7A1-340B-D159BE8C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7D69368-8227-6D9F-C60F-1398398006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161" y="274246"/>
            <a:ext cx="5448300" cy="10763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6135936-ACD6-BD74-934C-4A1FA0789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8462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solidFill>
                  <a:srgbClr val="FFD42A"/>
                </a:solidFill>
              </a:rPr>
              <a:t>Visualising and Exploring Methylation Data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F1B193D-5D05-5727-E42C-53C2BA78A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4325938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D42A"/>
                </a:solidFill>
              </a:rPr>
              <a:t>Simon Andrews</a:t>
            </a:r>
          </a:p>
        </p:txBody>
      </p:sp>
    </p:spTree>
    <p:extLst>
      <p:ext uri="{BB962C8B-B14F-4D97-AF65-F5344CB8AC3E}">
        <p14:creationId xmlns:p14="http://schemas.microsoft.com/office/powerpoint/2010/main" val="2588845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154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Which Data do you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2014537"/>
            <a:ext cx="9080500" cy="45259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Methylation contexts</a:t>
            </a:r>
          </a:p>
          <a:p>
            <a:pPr lvl="1"/>
            <a:r>
              <a:rPr lang="en-GB" sz="2800" dirty="0" err="1"/>
              <a:t>CpG</a:t>
            </a:r>
            <a:r>
              <a:rPr lang="en-GB" sz="2800" dirty="0"/>
              <a:t>: Only generally relevant context for mammals</a:t>
            </a:r>
          </a:p>
          <a:p>
            <a:pPr lvl="1"/>
            <a:r>
              <a:rPr lang="en-GB" sz="2800" dirty="0"/>
              <a:t>CHG: Only known to be relevant in plants</a:t>
            </a:r>
          </a:p>
          <a:p>
            <a:pPr lvl="1"/>
            <a:r>
              <a:rPr lang="en-GB" sz="2800" dirty="0"/>
              <a:t>CHH: Generally unmethylated</a:t>
            </a:r>
          </a:p>
          <a:p>
            <a:pPr marL="457200" lvl="1" indent="0">
              <a:buNone/>
            </a:pPr>
            <a:endParaRPr lang="en-GB" sz="2800" dirty="0"/>
          </a:p>
          <a:p>
            <a:r>
              <a:rPr lang="en-GB" sz="3200" dirty="0">
                <a:solidFill>
                  <a:srgbClr val="C00000"/>
                </a:solidFill>
              </a:rPr>
              <a:t>Methylation strands</a:t>
            </a:r>
          </a:p>
          <a:p>
            <a:pPr lvl="1"/>
            <a:r>
              <a:rPr lang="en-GB" sz="2800" dirty="0" err="1"/>
              <a:t>CpG</a:t>
            </a:r>
            <a:r>
              <a:rPr lang="en-GB" sz="2800" dirty="0"/>
              <a:t> methylation is generally symmetric</a:t>
            </a:r>
          </a:p>
          <a:p>
            <a:pPr lvl="1"/>
            <a:r>
              <a:rPr lang="en-GB" sz="2800" dirty="0"/>
              <a:t>Normally makes sense to merge OT / OB strands</a:t>
            </a:r>
          </a:p>
        </p:txBody>
      </p:sp>
    </p:spTree>
    <p:extLst>
      <p:ext uri="{BB962C8B-B14F-4D97-AF65-F5344CB8AC3E}">
        <p14:creationId xmlns:p14="http://schemas.microsoft.com/office/powerpoint/2010/main" val="691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Looking at your data</a:t>
            </a:r>
            <a:endParaRPr lang="en-GB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4BEB3F-00BD-E5FC-1786-523C8E93A784}"/>
              </a:ext>
            </a:extLst>
          </p:cNvPr>
          <p:cNvGrpSpPr/>
          <p:nvPr/>
        </p:nvGrpSpPr>
        <p:grpSpPr>
          <a:xfrm>
            <a:off x="1415481" y="1268760"/>
            <a:ext cx="9252519" cy="2275132"/>
            <a:chOff x="1415481" y="1268760"/>
            <a:chExt cx="9252519" cy="22751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268760"/>
              <a:ext cx="9144000" cy="22751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15481" y="1470223"/>
              <a:ext cx="31743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Reads </a:t>
              </a:r>
              <a:r>
                <a:rPr lang="en-GB" sz="2000" dirty="0"/>
                <a:t>(red=for blue=rev)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EABFCD-DF30-F5C3-9ABB-093E138A6B1D}"/>
              </a:ext>
            </a:extLst>
          </p:cNvPr>
          <p:cNvGrpSpPr/>
          <p:nvPr/>
        </p:nvGrpSpPr>
        <p:grpSpPr>
          <a:xfrm>
            <a:off x="1415481" y="4228889"/>
            <a:ext cx="9263589" cy="2317776"/>
            <a:chOff x="1415481" y="4228889"/>
            <a:chExt cx="9263589" cy="23177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070" y="4228889"/>
              <a:ext cx="9144000" cy="23177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15481" y="4895655"/>
              <a:ext cx="36971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Calls </a:t>
              </a:r>
              <a:r>
                <a:rPr lang="en-GB" sz="2000" dirty="0"/>
                <a:t>(red=meth blue=</a:t>
              </a:r>
              <a:r>
                <a:rPr lang="en-GB" sz="2000" dirty="0" err="1"/>
                <a:t>unmeth</a:t>
              </a:r>
              <a:r>
                <a:rPr lang="en-GB" sz="20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7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364E-1858-79C2-8DDE-27FB4982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Quantitating your Data (Percent Methylation)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E22D7-66C3-5E18-277E-4FEA76259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825625"/>
            <a:ext cx="9728200" cy="4667250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Per Base</a:t>
            </a:r>
          </a:p>
          <a:p>
            <a:pPr lvl="1"/>
            <a:r>
              <a:rPr lang="en-GB" dirty="0"/>
              <a:t>Is possible, but generally not enough data to be practical</a:t>
            </a:r>
          </a:p>
          <a:p>
            <a:endParaRPr lang="en-GB" dirty="0"/>
          </a:p>
          <a:p>
            <a:r>
              <a:rPr lang="en-GB" sz="3600" dirty="0"/>
              <a:t>In Windows</a:t>
            </a:r>
          </a:p>
          <a:p>
            <a:pPr lvl="1"/>
            <a:r>
              <a:rPr lang="en-GB" dirty="0"/>
              <a:t>Windows Tiled over the genome</a:t>
            </a:r>
          </a:p>
          <a:p>
            <a:pPr lvl="1"/>
            <a:r>
              <a:rPr lang="en-GB" dirty="0"/>
              <a:t>Puts more data into each measurement</a:t>
            </a:r>
          </a:p>
          <a:p>
            <a:endParaRPr lang="en-GB" dirty="0"/>
          </a:p>
          <a:p>
            <a:r>
              <a:rPr lang="en-GB" sz="3600" dirty="0"/>
              <a:t>Over Features</a:t>
            </a:r>
          </a:p>
          <a:p>
            <a:pPr lvl="1"/>
            <a:r>
              <a:rPr lang="en-GB" dirty="0"/>
              <a:t>CpG Islands</a:t>
            </a:r>
          </a:p>
          <a:p>
            <a:pPr lvl="1"/>
            <a:r>
              <a:rPr lang="en-GB" dirty="0"/>
              <a:t>Gene Bodies</a:t>
            </a:r>
          </a:p>
        </p:txBody>
      </p:sp>
    </p:spTree>
    <p:extLst>
      <p:ext uri="{BB962C8B-B14F-4D97-AF65-F5344CB8AC3E}">
        <p14:creationId xmlns:p14="http://schemas.microsoft.com/office/powerpoint/2010/main" val="34486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5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Building Measurement Windows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6592" y="2941960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Region A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7072" y="2941960"/>
            <a:ext cx="30942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Region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01" y="3668557"/>
            <a:ext cx="266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50% Methylation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6584" y="3717456"/>
            <a:ext cx="266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50% Methylation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34745" y="1851350"/>
            <a:ext cx="184031" cy="1018602"/>
            <a:chOff x="899592" y="1580948"/>
            <a:chExt cx="184031" cy="1018602"/>
          </a:xfrm>
        </p:grpSpPr>
        <p:sp>
          <p:nvSpPr>
            <p:cNvPr id="9" name="Oval 8"/>
            <p:cNvSpPr/>
            <p:nvPr/>
          </p:nvSpPr>
          <p:spPr>
            <a:xfrm>
              <a:off x="899592" y="2420888"/>
              <a:ext cx="178662" cy="1786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899592" y="2147922"/>
              <a:ext cx="178662" cy="1786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904961" y="1853914"/>
              <a:ext cx="178662" cy="178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904961" y="1580948"/>
              <a:ext cx="178662" cy="178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894502" y="1849234"/>
            <a:ext cx="3092159" cy="1037310"/>
            <a:chOff x="5227501" y="2048242"/>
            <a:chExt cx="3092159" cy="1037310"/>
          </a:xfrm>
        </p:grpSpPr>
        <p:grpSp>
          <p:nvGrpSpPr>
            <p:cNvPr id="14" name="Group 13"/>
            <p:cNvGrpSpPr/>
            <p:nvPr/>
          </p:nvGrpSpPr>
          <p:grpSpPr>
            <a:xfrm>
              <a:off x="5227501" y="2050404"/>
              <a:ext cx="184031" cy="1018602"/>
              <a:chOff x="899592" y="1580948"/>
              <a:chExt cx="184031" cy="101860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899592" y="2420888"/>
                <a:ext cx="178662" cy="1786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99592" y="2147922"/>
                <a:ext cx="178662" cy="1786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04961" y="1853914"/>
                <a:ext cx="178662" cy="1786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04961" y="1580948"/>
                <a:ext cx="178662" cy="1786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501640" y="2048242"/>
              <a:ext cx="184031" cy="1018602"/>
              <a:chOff x="899592" y="1580948"/>
              <a:chExt cx="184031" cy="10186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899592" y="2420888"/>
                <a:ext cx="178662" cy="1786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99592" y="2147922"/>
                <a:ext cx="178662" cy="1786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04961" y="1853914"/>
                <a:ext cx="178662" cy="1786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04961" y="1580948"/>
                <a:ext cx="178662" cy="1786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53006" y="2056456"/>
              <a:ext cx="184031" cy="1018602"/>
              <a:chOff x="899592" y="1580948"/>
              <a:chExt cx="184031" cy="101860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99592" y="2420888"/>
                <a:ext cx="178662" cy="1786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99592" y="2147922"/>
                <a:ext cx="178662" cy="1786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04961" y="1853914"/>
                <a:ext cx="178662" cy="1786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904961" y="1580948"/>
                <a:ext cx="178662" cy="1786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027145" y="2054294"/>
              <a:ext cx="184031" cy="1018602"/>
              <a:chOff x="899592" y="1580948"/>
              <a:chExt cx="184031" cy="10186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899592" y="2420888"/>
                <a:ext cx="178662" cy="1786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99592" y="2147922"/>
                <a:ext cx="178662" cy="1786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04961" y="1853914"/>
                <a:ext cx="178662" cy="1786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04961" y="1580948"/>
                <a:ext cx="178662" cy="1786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284975" y="2058736"/>
              <a:ext cx="983675" cy="1026816"/>
              <a:chOff x="6284975" y="2058736"/>
              <a:chExt cx="983675" cy="102681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284975" y="2060898"/>
                <a:ext cx="184031" cy="1018602"/>
                <a:chOff x="899592" y="1580948"/>
                <a:chExt cx="184031" cy="1018602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6559114" y="2058736"/>
                <a:ext cx="184031" cy="1018602"/>
                <a:chOff x="899592" y="1580948"/>
                <a:chExt cx="184031" cy="1018602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6810480" y="2066950"/>
                <a:ext cx="184031" cy="1018602"/>
                <a:chOff x="899592" y="1580948"/>
                <a:chExt cx="184031" cy="1018602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7084619" y="2064788"/>
                <a:ext cx="184031" cy="1018602"/>
                <a:chOff x="899592" y="1580948"/>
                <a:chExt cx="184031" cy="1018602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7335985" y="2048242"/>
              <a:ext cx="983675" cy="1026816"/>
              <a:chOff x="7342549" y="2043144"/>
              <a:chExt cx="983675" cy="1026816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7342549" y="2045306"/>
                <a:ext cx="184031" cy="1018602"/>
                <a:chOff x="899592" y="1580948"/>
                <a:chExt cx="184031" cy="1018602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7616688" y="2043144"/>
                <a:ext cx="184031" cy="1018602"/>
                <a:chOff x="899592" y="1580948"/>
                <a:chExt cx="184031" cy="1018602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868054" y="2051358"/>
                <a:ext cx="184031" cy="1018602"/>
                <a:chOff x="899592" y="1580948"/>
                <a:chExt cx="184031" cy="1018602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8142193" y="2049196"/>
                <a:ext cx="184031" cy="1018602"/>
                <a:chOff x="899592" y="1580948"/>
                <a:chExt cx="184031" cy="1018602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40ACAD5-8BAE-BE6B-D022-38ADDBB43E2E}"/>
              </a:ext>
            </a:extLst>
          </p:cNvPr>
          <p:cNvSpPr txBox="1"/>
          <p:nvPr/>
        </p:nvSpPr>
        <p:spPr>
          <a:xfrm>
            <a:off x="292100" y="2978834"/>
            <a:ext cx="2133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Fixed Size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E4D1431-3434-17E2-A229-6355FA8DA962}"/>
              </a:ext>
            </a:extLst>
          </p:cNvPr>
          <p:cNvGrpSpPr/>
          <p:nvPr/>
        </p:nvGrpSpPr>
        <p:grpSpPr>
          <a:xfrm>
            <a:off x="292100" y="4845657"/>
            <a:ext cx="10694561" cy="1812806"/>
            <a:chOff x="292100" y="4972657"/>
            <a:chExt cx="10694561" cy="1812806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9D59C87-61F7-F51C-2AEF-3081A594CAA2}"/>
                </a:ext>
              </a:extLst>
            </p:cNvPr>
            <p:cNvGrpSpPr/>
            <p:nvPr/>
          </p:nvGrpSpPr>
          <p:grpSpPr>
            <a:xfrm>
              <a:off x="3566592" y="4972657"/>
              <a:ext cx="5306216" cy="1812806"/>
              <a:chOff x="3566592" y="4972657"/>
              <a:chExt cx="5306216" cy="1812806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6950609-F970-A32F-0E7A-56D612A874A3}"/>
                  </a:ext>
                </a:extLst>
              </p:cNvPr>
              <p:cNvSpPr/>
              <p:nvPr/>
            </p:nvSpPr>
            <p:spPr>
              <a:xfrm>
                <a:off x="3566592" y="6065383"/>
                <a:ext cx="5306216" cy="720080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/>
                  <a:t>Region A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DFAD584-3C45-6B2C-4B1F-BCEDC458CC0E}"/>
                  </a:ext>
                </a:extLst>
              </p:cNvPr>
              <p:cNvGrpSpPr/>
              <p:nvPr/>
            </p:nvGrpSpPr>
            <p:grpSpPr>
              <a:xfrm>
                <a:off x="4934745" y="4972657"/>
                <a:ext cx="184031" cy="1018602"/>
                <a:chOff x="899592" y="1580948"/>
                <a:chExt cx="184031" cy="1018602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E4B550A3-2D13-E84A-ED96-C2DAE2964B2D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70C3EE33-1B65-CE02-F0A1-D6C17D112460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2F0A06EE-6D32-2071-EEC7-D5C7557A732C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E9AD51B6-1CA7-B8E2-5A62-DADA14146A32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5C35DCF-DA5F-BCF7-7D7F-9DD1ED24E2F3}"/>
                  </a:ext>
                </a:extLst>
              </p:cNvPr>
              <p:cNvGrpSpPr/>
              <p:nvPr/>
            </p:nvGrpSpPr>
            <p:grpSpPr>
              <a:xfrm>
                <a:off x="6167302" y="4972657"/>
                <a:ext cx="184031" cy="1018602"/>
                <a:chOff x="899592" y="1580948"/>
                <a:chExt cx="184031" cy="1018602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3FC306EC-9A5A-256E-5303-B3B193577CA0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C4A8B29F-6A40-99FC-2A26-94036B48B1D9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8847BE50-4A16-544E-8E79-137133B41B52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1FDD2BD1-A576-A6DE-F4C9-05B7CBF38B92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DB58C39-57D7-5916-1FE5-4DD4C4BAE730}"/>
                  </a:ext>
                </a:extLst>
              </p:cNvPr>
              <p:cNvGrpSpPr/>
              <p:nvPr/>
            </p:nvGrpSpPr>
            <p:grpSpPr>
              <a:xfrm>
                <a:off x="8168641" y="4972657"/>
                <a:ext cx="184031" cy="1018602"/>
                <a:chOff x="899592" y="1580948"/>
                <a:chExt cx="184031" cy="1018602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C9015E69-028B-1DB0-4C6E-C15E91DEF024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5B141452-D0FC-621C-5868-AC3C48EF9AB9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F3B0434-B755-503D-F33B-1369A2D8964D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EA6AB60C-5508-AD68-7417-8BB4274B5EAD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C734046-2CA2-6339-E82D-CE2D0E995808}"/>
                  </a:ext>
                </a:extLst>
              </p:cNvPr>
              <p:cNvGrpSpPr/>
              <p:nvPr/>
            </p:nvGrpSpPr>
            <p:grpSpPr>
              <a:xfrm>
                <a:off x="3619407" y="4972657"/>
                <a:ext cx="184031" cy="1018602"/>
                <a:chOff x="899592" y="1580948"/>
                <a:chExt cx="184031" cy="1018602"/>
              </a:xfrm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AFCC2534-5BA7-49ED-2B08-91AB4FAA2362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C36DC1F2-FAE0-D57F-613A-5C1F958B34FB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8075FE04-6CEF-728B-8835-C0CD2906055D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E24ED032-195C-83FD-3931-03F8483B1694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7D9A6AF5-2B92-3104-7967-25700DF854F2}"/>
                  </a:ext>
                </a:extLst>
              </p:cNvPr>
              <p:cNvGrpSpPr/>
              <p:nvPr/>
            </p:nvGrpSpPr>
            <p:grpSpPr>
              <a:xfrm>
                <a:off x="7614646" y="4972657"/>
                <a:ext cx="184031" cy="1018602"/>
                <a:chOff x="899592" y="1580948"/>
                <a:chExt cx="184031" cy="1018602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5804ABB6-EDEF-2834-EAF0-3880F0A6E439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D44F2F44-3201-A7D0-AD80-DA3DEC259484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21764A0B-D1F0-807F-41EE-141FFCEC3930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079799C0-AAF7-2B07-6FA7-C736324BCA95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DC84C416-705C-AD48-00ED-243ADD47B386}"/>
                  </a:ext>
                </a:extLst>
              </p:cNvPr>
              <p:cNvGrpSpPr/>
              <p:nvPr/>
            </p:nvGrpSpPr>
            <p:grpSpPr>
              <a:xfrm>
                <a:off x="8603815" y="4972657"/>
                <a:ext cx="184031" cy="1018602"/>
                <a:chOff x="899592" y="1580948"/>
                <a:chExt cx="184031" cy="1018602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D681E699-8DC8-A41E-D6B2-AC4E6315C9BB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7AA63666-49B1-5311-0BCF-B3E9773B9C81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B7DD9FB6-E204-5124-4709-05E0F72FC0F4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9B8327A6-D155-B318-3720-6769C2FC6C72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8F64C7D8-4C98-4E5A-8866-BD819FB6C670}"/>
                </a:ext>
              </a:extLst>
            </p:cNvPr>
            <p:cNvGrpSpPr/>
            <p:nvPr/>
          </p:nvGrpSpPr>
          <p:grpSpPr>
            <a:xfrm>
              <a:off x="9220200" y="4972657"/>
              <a:ext cx="1766461" cy="1812806"/>
              <a:chOff x="9220200" y="4972657"/>
              <a:chExt cx="1766461" cy="181280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8777F8E-0065-65E0-3F79-3BAC656ED6AC}"/>
                  </a:ext>
                </a:extLst>
              </p:cNvPr>
              <p:cNvSpPr/>
              <p:nvPr/>
            </p:nvSpPr>
            <p:spPr>
              <a:xfrm>
                <a:off x="9220200" y="6065383"/>
                <a:ext cx="1761092" cy="720080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/>
                  <a:t>Region B</a:t>
                </a: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215E55B9-4C7D-7463-974C-E85C797F0818}"/>
                  </a:ext>
                </a:extLst>
              </p:cNvPr>
              <p:cNvGrpSpPr/>
              <p:nvPr/>
            </p:nvGrpSpPr>
            <p:grpSpPr>
              <a:xfrm>
                <a:off x="9261581" y="4972657"/>
                <a:ext cx="184031" cy="1018602"/>
                <a:chOff x="899592" y="1580948"/>
                <a:chExt cx="184031" cy="1018602"/>
              </a:xfrm>
            </p:grpSpPr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BA0EF617-6E21-591A-0037-740411A47CE1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79266C0C-F2E2-E1D3-2B35-C84F2FAE865B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10BE88BB-6336-0643-2794-5F36B430DAAC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499262C7-4189-7994-10DD-9D74EB763AA0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BBC2F7B6-4AE4-9FBF-D393-C8478E23E780}"/>
                  </a:ext>
                </a:extLst>
              </p:cNvPr>
              <p:cNvGrpSpPr/>
              <p:nvPr/>
            </p:nvGrpSpPr>
            <p:grpSpPr>
              <a:xfrm>
                <a:off x="9569791" y="4972657"/>
                <a:ext cx="184031" cy="1018602"/>
                <a:chOff x="899592" y="1580948"/>
                <a:chExt cx="184031" cy="1018602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61DE8C39-6292-7E56-8FA6-E5D10AEF7D19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245DF6A-B403-410A-4A0C-E77006E7990A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93DB0B6B-0A40-1717-4E80-D4CF569C40B6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0048FD8E-47B0-F621-BC96-8934876773DF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6F7B05-2A5F-F873-129E-E0D21480AF98}"/>
                  </a:ext>
                </a:extLst>
              </p:cNvPr>
              <p:cNvGrpSpPr/>
              <p:nvPr/>
            </p:nvGrpSpPr>
            <p:grpSpPr>
              <a:xfrm>
                <a:off x="9878001" y="4974819"/>
                <a:ext cx="184031" cy="1018602"/>
                <a:chOff x="899592" y="1580948"/>
                <a:chExt cx="184031" cy="1018602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7513FB8E-6ED9-0363-2CEF-1ACC6C888AA1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DDD1AECC-C1D6-EFA9-76A4-F09243208C47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2DBCBDA0-C652-ECFD-1E70-629D8046EE39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EDA8578-D008-FED0-8620-2DCD8912712A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6BE53E0-8FE3-3D88-7F7F-18CF25E012B9}"/>
                  </a:ext>
                </a:extLst>
              </p:cNvPr>
              <p:cNvGrpSpPr/>
              <p:nvPr/>
            </p:nvGrpSpPr>
            <p:grpSpPr>
              <a:xfrm>
                <a:off x="10186211" y="4972657"/>
                <a:ext cx="184031" cy="1018602"/>
                <a:chOff x="899592" y="1580948"/>
                <a:chExt cx="184031" cy="1018602"/>
              </a:xfrm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86C81D90-60C2-0EE2-EE9A-A1A61C774812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A239568A-9237-32E4-51EB-5ECF158B2D76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B92BE7DB-94BF-D26D-314B-2798A3103715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4C5C95A5-02D9-F0DA-C2E9-049CA02164C9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3B5AAD8-57E2-6D70-C557-6814009271EF}"/>
                  </a:ext>
                </a:extLst>
              </p:cNvPr>
              <p:cNvGrpSpPr/>
              <p:nvPr/>
            </p:nvGrpSpPr>
            <p:grpSpPr>
              <a:xfrm>
                <a:off x="10494421" y="4980871"/>
                <a:ext cx="184031" cy="1018602"/>
                <a:chOff x="899592" y="1580948"/>
                <a:chExt cx="184031" cy="1018602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3266443A-AA0C-4B01-A5EE-7A693D68A4DA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275248FB-B407-1ADC-287D-BAE78A1A819E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6CADEF-663B-0257-7C16-A0A93F843039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401E84C1-D6B0-9E73-E3E0-EB593E02C7B9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A6401233-7D1B-85AC-7AF6-28408980AE6E}"/>
                  </a:ext>
                </a:extLst>
              </p:cNvPr>
              <p:cNvGrpSpPr/>
              <p:nvPr/>
            </p:nvGrpSpPr>
            <p:grpSpPr>
              <a:xfrm>
                <a:off x="10802630" y="4978709"/>
                <a:ext cx="184031" cy="1018602"/>
                <a:chOff x="899592" y="1580948"/>
                <a:chExt cx="184031" cy="1018602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11397FC7-9B7E-0478-A999-CE1E9AC13F2A}"/>
                    </a:ext>
                  </a:extLst>
                </p:cNvPr>
                <p:cNvSpPr/>
                <p:nvPr/>
              </p:nvSpPr>
              <p:spPr>
                <a:xfrm>
                  <a:off x="899592" y="2420888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692926FA-1E0C-8D71-0B00-872060350D96}"/>
                    </a:ext>
                  </a:extLst>
                </p:cNvPr>
                <p:cNvSpPr/>
                <p:nvPr/>
              </p:nvSpPr>
              <p:spPr>
                <a:xfrm>
                  <a:off x="899592" y="2147922"/>
                  <a:ext cx="178662" cy="1786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5F6B5E79-079F-06EB-10CE-0BE47B8F8FB1}"/>
                    </a:ext>
                  </a:extLst>
                </p:cNvPr>
                <p:cNvSpPr/>
                <p:nvPr/>
              </p:nvSpPr>
              <p:spPr>
                <a:xfrm>
                  <a:off x="904961" y="1853914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2860C066-84C7-7512-113C-798ED50264C8}"/>
                    </a:ext>
                  </a:extLst>
                </p:cNvPr>
                <p:cNvSpPr/>
                <p:nvPr/>
              </p:nvSpPr>
              <p:spPr>
                <a:xfrm>
                  <a:off x="904961" y="1580948"/>
                  <a:ext cx="178662" cy="178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DF33B98-8212-C276-0BE2-D2A1261B4C6F}"/>
                </a:ext>
              </a:extLst>
            </p:cNvPr>
            <p:cNvSpPr txBox="1"/>
            <p:nvPr/>
          </p:nvSpPr>
          <p:spPr>
            <a:xfrm>
              <a:off x="292100" y="6102257"/>
              <a:ext cx="22735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Fixed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3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B67F-7B0A-177B-0C8E-1E79896E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Calculating Percentage Methylation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C9A507-6CD1-383B-EDDB-6C9306D27D6C}"/>
              </a:ext>
            </a:extLst>
          </p:cNvPr>
          <p:cNvSpPr/>
          <p:nvPr/>
        </p:nvSpPr>
        <p:spPr>
          <a:xfrm>
            <a:off x="5408370" y="3902654"/>
            <a:ext cx="227067" cy="2270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EDC83C-6015-5A8E-B4B8-A9F215AE9A09}"/>
              </a:ext>
            </a:extLst>
          </p:cNvPr>
          <p:cNvSpPr/>
          <p:nvPr/>
        </p:nvSpPr>
        <p:spPr>
          <a:xfrm>
            <a:off x="5408370" y="3562053"/>
            <a:ext cx="227067" cy="2270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1FE46D-C637-5680-495B-71AB1FAF6375}"/>
              </a:ext>
            </a:extLst>
          </p:cNvPr>
          <p:cNvSpPr/>
          <p:nvPr/>
        </p:nvSpPr>
        <p:spPr>
          <a:xfrm>
            <a:off x="5408370" y="3221452"/>
            <a:ext cx="227067" cy="2270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8BCEB2-DDD4-DB44-CF7A-908A89878D88}"/>
              </a:ext>
            </a:extLst>
          </p:cNvPr>
          <p:cNvSpPr/>
          <p:nvPr/>
        </p:nvSpPr>
        <p:spPr>
          <a:xfrm>
            <a:off x="5408370" y="2880852"/>
            <a:ext cx="227067" cy="2270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334313-0899-E606-5EDC-F85CFE9F58B6}"/>
              </a:ext>
            </a:extLst>
          </p:cNvPr>
          <p:cNvSpPr/>
          <p:nvPr/>
        </p:nvSpPr>
        <p:spPr>
          <a:xfrm>
            <a:off x="5408370" y="2540251"/>
            <a:ext cx="227067" cy="2270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6C489C-EDBC-F16A-12DF-ED852802D331}"/>
              </a:ext>
            </a:extLst>
          </p:cNvPr>
          <p:cNvSpPr/>
          <p:nvPr/>
        </p:nvSpPr>
        <p:spPr>
          <a:xfrm>
            <a:off x="5408370" y="2199650"/>
            <a:ext cx="227067" cy="2270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2BB4E7-87F3-8EE6-46D5-DC0E7C477F09}"/>
              </a:ext>
            </a:extLst>
          </p:cNvPr>
          <p:cNvSpPr/>
          <p:nvPr/>
        </p:nvSpPr>
        <p:spPr>
          <a:xfrm>
            <a:off x="5408370" y="1859049"/>
            <a:ext cx="227067" cy="2270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CBF054-7E8E-F4D5-B51E-CE742C24E756}"/>
              </a:ext>
            </a:extLst>
          </p:cNvPr>
          <p:cNvSpPr/>
          <p:nvPr/>
        </p:nvSpPr>
        <p:spPr>
          <a:xfrm>
            <a:off x="5415713" y="4918629"/>
            <a:ext cx="227067" cy="2270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DFACC9-F941-5F9B-204D-B9A4E2665545}"/>
              </a:ext>
            </a:extLst>
          </p:cNvPr>
          <p:cNvSpPr/>
          <p:nvPr/>
        </p:nvSpPr>
        <p:spPr>
          <a:xfrm>
            <a:off x="5415713" y="4578028"/>
            <a:ext cx="227067" cy="2270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9DEC85-46C1-8684-25CA-7BF16486ADED}"/>
              </a:ext>
            </a:extLst>
          </p:cNvPr>
          <p:cNvSpPr/>
          <p:nvPr/>
        </p:nvSpPr>
        <p:spPr>
          <a:xfrm>
            <a:off x="5415713" y="4237427"/>
            <a:ext cx="227067" cy="2270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2D2F4D-F008-ED16-85E7-DA4F04EC0332}"/>
              </a:ext>
            </a:extLst>
          </p:cNvPr>
          <p:cNvGrpSpPr/>
          <p:nvPr/>
        </p:nvGrpSpPr>
        <p:grpSpPr>
          <a:xfrm>
            <a:off x="7013764" y="1703751"/>
            <a:ext cx="2235604" cy="1269433"/>
            <a:chOff x="971600" y="3460358"/>
            <a:chExt cx="1417919" cy="8051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DF50B0-404F-6EC9-10A5-831BD42A64A9}"/>
                </a:ext>
              </a:extLst>
            </p:cNvPr>
            <p:cNvSpPr/>
            <p:nvPr/>
          </p:nvSpPr>
          <p:spPr>
            <a:xfrm>
              <a:off x="971600" y="357301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7E2647-BB64-2E89-09A5-38FEF80A2C78}"/>
                </a:ext>
              </a:extLst>
            </p:cNvPr>
            <p:cNvSpPr/>
            <p:nvPr/>
          </p:nvSpPr>
          <p:spPr>
            <a:xfrm>
              <a:off x="971600" y="40050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B60FDE-8A91-780A-FABD-E5A05ABEB37A}"/>
                </a:ext>
              </a:extLst>
            </p:cNvPr>
            <p:cNvSpPr txBox="1"/>
            <p:nvPr/>
          </p:nvSpPr>
          <p:spPr>
            <a:xfrm>
              <a:off x="1204867" y="3460358"/>
              <a:ext cx="895912" cy="370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= meth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E90B8E-5977-65B5-E41A-C92C1A55080E}"/>
                </a:ext>
              </a:extLst>
            </p:cNvPr>
            <p:cNvSpPr txBox="1"/>
            <p:nvPr/>
          </p:nvSpPr>
          <p:spPr>
            <a:xfrm>
              <a:off x="1204866" y="3894598"/>
              <a:ext cx="1184653" cy="370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= </a:t>
              </a:r>
              <a:r>
                <a:rPr lang="en-GB" sz="3200" dirty="0" err="1"/>
                <a:t>unmeth</a:t>
              </a:r>
              <a:endParaRPr lang="en-GB" sz="32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986DBB-4B12-1160-232A-F81B409790ED}"/>
              </a:ext>
            </a:extLst>
          </p:cNvPr>
          <p:cNvSpPr txBox="1"/>
          <p:nvPr/>
        </p:nvSpPr>
        <p:spPr>
          <a:xfrm>
            <a:off x="2449652" y="5846544"/>
            <a:ext cx="615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(6/10) * 100 = 60% methylated</a:t>
            </a:r>
          </a:p>
        </p:txBody>
      </p:sp>
    </p:spTree>
    <p:extLst>
      <p:ext uri="{BB962C8B-B14F-4D97-AF65-F5344CB8AC3E}">
        <p14:creationId xmlns:p14="http://schemas.microsoft.com/office/powerpoint/2010/main" val="401035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0545" y="2132856"/>
            <a:ext cx="11255988" cy="2376264"/>
            <a:chOff x="2927648" y="1988840"/>
            <a:chExt cx="6480720" cy="1368152"/>
          </a:xfrm>
        </p:grpSpPr>
        <p:sp>
          <p:nvSpPr>
            <p:cNvPr id="4" name="Rectangle 3"/>
            <p:cNvSpPr/>
            <p:nvPr/>
          </p:nvSpPr>
          <p:spPr>
            <a:xfrm>
              <a:off x="2927648" y="3068960"/>
              <a:ext cx="64807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477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36477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36477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6477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647728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51182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51182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51182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451182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4511824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54479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4479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4479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4479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5447928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8400256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8400256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8400256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400256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8400256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703210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03210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03210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703210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7032104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327843" y="4765183"/>
            <a:ext cx="77428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Total methylated calls     = 15</a:t>
            </a:r>
          </a:p>
          <a:p>
            <a:r>
              <a:rPr lang="en-GB" sz="3200" dirty="0"/>
              <a:t>Total unmethylated calls = 10</a:t>
            </a:r>
          </a:p>
          <a:p>
            <a:endParaRPr lang="en-GB" sz="3200" dirty="0"/>
          </a:p>
          <a:p>
            <a:r>
              <a:rPr lang="en-GB" sz="3200" dirty="0"/>
              <a:t>Methylation level = (15/(15+10))*100 = </a:t>
            </a:r>
            <a:r>
              <a:rPr lang="en-GB" sz="3200" b="1" dirty="0"/>
              <a:t>60%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80F9FBD-B106-9DFA-F347-7CD1831D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Calculating Percentage Methylation</a:t>
            </a:r>
          </a:p>
        </p:txBody>
      </p:sp>
    </p:spTree>
    <p:extLst>
      <p:ext uri="{BB962C8B-B14F-4D97-AF65-F5344CB8AC3E}">
        <p14:creationId xmlns:p14="http://schemas.microsoft.com/office/powerpoint/2010/main" val="11664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53419" y="836712"/>
            <a:ext cx="8453114" cy="4320480"/>
            <a:chOff x="1403648" y="44624"/>
            <a:chExt cx="6480720" cy="3312368"/>
          </a:xfrm>
        </p:grpSpPr>
        <p:sp>
          <p:nvSpPr>
            <p:cNvPr id="4" name="Rectangle 3"/>
            <p:cNvSpPr/>
            <p:nvPr/>
          </p:nvSpPr>
          <p:spPr>
            <a:xfrm>
              <a:off x="1403648" y="3068960"/>
              <a:ext cx="64807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1237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1237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1237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98782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98782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298782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6876256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6876256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7596336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596336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7596336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7596336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7596336" y="177281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7596336" y="155679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7596336" y="1340768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596336" y="11247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596336" y="9087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7596336" y="6926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7596336" y="4766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596336" y="260648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7596336" y="4462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550810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550810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550810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86341" y="5517232"/>
            <a:ext cx="8568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/>
              <a:t>Percentage methylation from all calls independently = </a:t>
            </a:r>
            <a:r>
              <a:rPr lang="en-GB" sz="2400" b="1" dirty="0"/>
              <a:t>46%</a:t>
            </a:r>
          </a:p>
          <a:p>
            <a:pPr algn="r"/>
            <a:endParaRPr lang="en-GB" sz="2400" dirty="0"/>
          </a:p>
          <a:p>
            <a:pPr algn="r"/>
            <a:r>
              <a:rPr lang="en-GB" sz="2400" dirty="0"/>
              <a:t>Percentage methylation from mean methylation per base = </a:t>
            </a:r>
            <a:r>
              <a:rPr lang="en-GB" sz="2400" b="1" dirty="0"/>
              <a:t>80%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9CF556-5767-233B-8AF5-FBCA9B91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47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Calculating Percentage Methylation</a:t>
            </a:r>
          </a:p>
        </p:txBody>
      </p:sp>
    </p:spTree>
    <p:extLst>
      <p:ext uri="{BB962C8B-B14F-4D97-AF65-F5344CB8AC3E}">
        <p14:creationId xmlns:p14="http://schemas.microsoft.com/office/powerpoint/2010/main" val="7538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/>
          <p:cNvSpPr/>
          <p:nvPr/>
        </p:nvSpPr>
        <p:spPr>
          <a:xfrm>
            <a:off x="4548039" y="455415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027548" y="3474030"/>
            <a:ext cx="64807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747628" y="325800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747628" y="304198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47628" y="282595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11724" y="325800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11724" y="304198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11724" y="282595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547828" y="325800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47828" y="304198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547828" y="282595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979876" y="325800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979876" y="304198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979876" y="282595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7932204" y="3258006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7932204" y="304198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708068" y="3258006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6708068" y="304198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2027548" y="5202222"/>
            <a:ext cx="64807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3611724" y="498619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3611724" y="477017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3611724" y="455415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4547828" y="498619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4547828" y="477017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068108" y="455415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068108" y="4986198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4979876" y="498619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4979876" y="477017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4979876" y="455415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7068108" y="4770174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7500156" y="455415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7500156" y="4986198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7500156" y="4770174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7932204" y="455415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7932204" y="4986198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7932204" y="4770174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6708068" y="455415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6708068" y="4986198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/>
          <p:cNvSpPr/>
          <p:nvPr/>
        </p:nvSpPr>
        <p:spPr>
          <a:xfrm>
            <a:off x="6708068" y="4770174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/>
          <p:cNvSpPr/>
          <p:nvPr/>
        </p:nvSpPr>
        <p:spPr>
          <a:xfrm>
            <a:off x="2747628" y="260993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3611724" y="260993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4547828" y="260993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4979876" y="260993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7068108" y="4338126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7500156" y="4338126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7932204" y="4338126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8904313" y="2782750"/>
            <a:ext cx="1071127" cy="2436078"/>
            <a:chOff x="7380312" y="1772816"/>
            <a:chExt cx="1071127" cy="2436078"/>
          </a:xfrm>
        </p:grpSpPr>
        <p:sp>
          <p:nvSpPr>
            <p:cNvPr id="13" name="TextBox 12"/>
            <p:cNvSpPr txBox="1"/>
            <p:nvPr/>
          </p:nvSpPr>
          <p:spPr>
            <a:xfrm>
              <a:off x="7380312" y="1772816"/>
              <a:ext cx="10711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/>
                <a:t>67%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80312" y="3501008"/>
              <a:ext cx="10711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/>
                <a:t>43%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83733" y="5940569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Common = 60% in both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83732" y="3834070"/>
            <a:ext cx="4320480" cy="315380"/>
            <a:chOff x="2159732" y="2852936"/>
            <a:chExt cx="4320480" cy="31538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2159732" y="2852936"/>
              <a:ext cx="0" cy="31538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527880" y="2852936"/>
              <a:ext cx="0" cy="31538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257392" y="2852936"/>
              <a:ext cx="0" cy="31538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480212" y="2852936"/>
              <a:ext cx="0" cy="31538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095836" y="2852936"/>
              <a:ext cx="0" cy="31538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3B085FD-8ABA-6B9C-5B32-504A9D03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Calculating Percentage Methylation</a:t>
            </a:r>
          </a:p>
        </p:txBody>
      </p:sp>
    </p:spTree>
    <p:extLst>
      <p:ext uri="{BB962C8B-B14F-4D97-AF65-F5344CB8AC3E}">
        <p14:creationId xmlns:p14="http://schemas.microsoft.com/office/powerpoint/2010/main" val="12106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/>
              <a:t>DNA Methylation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3098" y="2152645"/>
            <a:ext cx="2295730" cy="3645747"/>
            <a:chOff x="7308304" y="1052736"/>
            <a:chExt cx="1728192" cy="2744466"/>
          </a:xfrm>
        </p:grpSpPr>
        <p:pic>
          <p:nvPicPr>
            <p:cNvPr id="1032" name="Picture 8" descr="http://upload.wikimedia.org/wikipedia/commons/1/10/Cytosine_chemical_structur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8304" y="1052736"/>
              <a:ext cx="1728192" cy="231487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405713" y="3356992"/>
              <a:ext cx="1217481" cy="44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Cytosine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5769" y="2343953"/>
            <a:ext cx="3218318" cy="3430040"/>
            <a:chOff x="6516216" y="4293096"/>
            <a:chExt cx="2422702" cy="2582084"/>
          </a:xfrm>
        </p:grpSpPr>
        <p:pic>
          <p:nvPicPr>
            <p:cNvPr id="1030" name="Picture 6" descr="http://upload.wikimedia.org/wikipedia/commons/thumb/3/3a/5-Methylcytosine.svg/500px-5-Methylcytosine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293096"/>
              <a:ext cx="2376264" cy="208160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816641" y="6481308"/>
              <a:ext cx="2122277" cy="393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5-methyl Cytosine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DBB762-6461-CC02-0154-AEF54C21C31D}"/>
              </a:ext>
            </a:extLst>
          </p:cNvPr>
          <p:cNvGrpSpPr/>
          <p:nvPr/>
        </p:nvGrpSpPr>
        <p:grpSpPr>
          <a:xfrm>
            <a:off x="3689362" y="2599070"/>
            <a:ext cx="4249149" cy="933791"/>
            <a:chOff x="3689362" y="2599070"/>
            <a:chExt cx="4249149" cy="933791"/>
          </a:xfrm>
        </p:grpSpPr>
        <p:sp>
          <p:nvSpPr>
            <p:cNvPr id="16" name="Right Arrow 15"/>
            <p:cNvSpPr/>
            <p:nvPr/>
          </p:nvSpPr>
          <p:spPr>
            <a:xfrm>
              <a:off x="3689362" y="3060734"/>
              <a:ext cx="4249149" cy="472127"/>
            </a:xfrm>
            <a:prstGeom prst="rightArrow">
              <a:avLst>
                <a:gd name="adj1" fmla="val 50000"/>
                <a:gd name="adj2" fmla="val 42721"/>
              </a:avLst>
            </a:prstGeom>
            <a:solidFill>
              <a:srgbClr val="0070C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25084" y="2599070"/>
              <a:ext cx="329442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DNA methyl-</a:t>
              </a:r>
              <a:r>
                <a:rPr lang="en-GB" sz="2400" dirty="0" err="1"/>
                <a:t>transferases</a:t>
              </a:r>
              <a:endParaRPr lang="en-GB" sz="24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3AF41D9-353C-BFCC-CB19-29A2D8276720}"/>
              </a:ext>
            </a:extLst>
          </p:cNvPr>
          <p:cNvGrpSpPr/>
          <p:nvPr/>
        </p:nvGrpSpPr>
        <p:grpSpPr>
          <a:xfrm>
            <a:off x="3406085" y="3532861"/>
            <a:ext cx="4249149" cy="1374753"/>
            <a:chOff x="3406085" y="3532861"/>
            <a:chExt cx="4249149" cy="1374753"/>
          </a:xfrm>
        </p:grpSpPr>
        <p:sp>
          <p:nvSpPr>
            <p:cNvPr id="17" name="Right Arrow 16"/>
            <p:cNvSpPr/>
            <p:nvPr/>
          </p:nvSpPr>
          <p:spPr>
            <a:xfrm rot="10800000">
              <a:off x="3406085" y="3532861"/>
              <a:ext cx="4249149" cy="472127"/>
            </a:xfrm>
            <a:prstGeom prst="rightArrow">
              <a:avLst>
                <a:gd name="adj1" fmla="val 50000"/>
                <a:gd name="adj2" fmla="val 42721"/>
              </a:avLst>
            </a:prstGeom>
            <a:solidFill>
              <a:srgbClr val="0070C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27614" y="4076617"/>
              <a:ext cx="3170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Active Demethylation</a:t>
              </a:r>
            </a:p>
            <a:p>
              <a:pPr algn="ctr"/>
              <a:r>
                <a:rPr lang="en-GB" sz="2400" dirty="0"/>
                <a:t>Passive demethylation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5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76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This affects real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31704" y="1556793"/>
            <a:ext cx="5040560" cy="4838935"/>
            <a:chOff x="107503" y="1700808"/>
            <a:chExt cx="4321961" cy="41490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3" y="1772816"/>
              <a:ext cx="4321961" cy="40770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47664" y="1700808"/>
              <a:ext cx="719124" cy="316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p=3.2</a:t>
              </a:r>
              <a:r>
                <a:rPr lang="en-GB" baseline="30000" dirty="0"/>
                <a:t>-7</a:t>
              </a:r>
              <a:endParaRPr lang="en-GB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5891881" y="1883497"/>
            <a:ext cx="144016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88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7" y="2043360"/>
            <a:ext cx="11940126" cy="3689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8248" y="351438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47%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8247" y="4616741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94%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5640" y="1862956"/>
            <a:ext cx="936104" cy="43023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A05B43-08C7-2BD3-E494-1D2E8F45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This affects real data</a:t>
            </a:r>
          </a:p>
        </p:txBody>
      </p:sp>
    </p:spTree>
    <p:extLst>
      <p:ext uri="{BB962C8B-B14F-4D97-AF65-F5344CB8AC3E}">
        <p14:creationId xmlns:p14="http://schemas.microsoft.com/office/powerpoint/2010/main" val="420615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Answering Basic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429" y="1844825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Patterning</a:t>
            </a:r>
          </a:p>
          <a:p>
            <a:pPr lvl="1"/>
            <a:r>
              <a:rPr lang="en-GB" dirty="0"/>
              <a:t>What sorts of changes in methylation do I observe along a chromosome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Distributions</a:t>
            </a:r>
          </a:p>
          <a:p>
            <a:pPr lvl="1"/>
            <a:r>
              <a:rPr lang="en-GB" dirty="0"/>
              <a:t>What are the overall levels and distributions of methylation values in my samples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Comparisons</a:t>
            </a:r>
          </a:p>
          <a:p>
            <a:pPr lvl="1"/>
            <a:r>
              <a:rPr lang="en-GB" dirty="0"/>
              <a:t>On a global scale what is the overall relationship between methylation levels in different samples</a:t>
            </a:r>
          </a:p>
        </p:txBody>
      </p:sp>
    </p:spTree>
    <p:extLst>
      <p:ext uri="{BB962C8B-B14F-4D97-AF65-F5344CB8AC3E}">
        <p14:creationId xmlns:p14="http://schemas.microsoft.com/office/powerpoint/2010/main" val="38096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34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/>
              <a:t>Patterning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72816"/>
            <a:ext cx="11552164" cy="48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53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360" y="310834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Distributions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25220"/>
            <a:ext cx="3662400" cy="2176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173492"/>
            <a:ext cx="3662400" cy="2176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725220"/>
            <a:ext cx="7383703" cy="46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Comparisons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0" y="1513922"/>
            <a:ext cx="5688632" cy="5290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C7EAC-5624-6C6D-8525-96D2BD130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30" y="1513922"/>
            <a:ext cx="5400600" cy="50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0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/>
              <a:t>MetaGene</a:t>
            </a:r>
            <a:r>
              <a:rPr lang="en-GB" sz="5400" dirty="0"/>
              <a:t> Summaries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1094" y="1447155"/>
            <a:ext cx="10109461" cy="5024503"/>
            <a:chOff x="2318660" y="1844825"/>
            <a:chExt cx="7933705" cy="39431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660" y="1844825"/>
              <a:ext cx="7933705" cy="35337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89103" y="5489929"/>
              <a:ext cx="992818" cy="289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Gene Body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893036" y="5489928"/>
              <a:ext cx="6923223" cy="298028"/>
              <a:chOff x="1369035" y="5489928"/>
              <a:chExt cx="6923223" cy="29802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369035" y="5489928"/>
                <a:ext cx="1492497" cy="289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Upstream Region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72564" y="5498112"/>
                <a:ext cx="1719694" cy="289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Downstream Region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84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2E77E1-1672-A7B7-778D-D91EB22AAEC4}"/>
              </a:ext>
            </a:extLst>
          </p:cNvPr>
          <p:cNvSpPr txBox="1"/>
          <p:nvPr/>
        </p:nvSpPr>
        <p:spPr>
          <a:xfrm>
            <a:off x="1228098" y="2120900"/>
            <a:ext cx="973580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dirty="0"/>
              <a:t>Exercise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Visualising and Exploring Methylation Data in SeqMonk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9BCB7B4-C032-8CC4-2828-942FC16D5D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3546" y="5740400"/>
            <a:ext cx="3721453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2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4705A5-B588-D7A1-340B-D159BE8C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7D69368-8227-6D9F-C60F-1398398006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161" y="274246"/>
            <a:ext cx="5448300" cy="10763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6135936-ACD6-BD74-934C-4A1FA0789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8466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FFD42A"/>
                </a:solidFill>
              </a:rPr>
              <a:t>Differential Methylation Statistics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F1B193D-5D05-5727-E42C-53C2BA78A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8141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D42A"/>
                </a:solidFill>
              </a:rPr>
              <a:t>Simon Andrews</a:t>
            </a:r>
          </a:p>
        </p:txBody>
      </p:sp>
    </p:spTree>
    <p:extLst>
      <p:ext uri="{BB962C8B-B14F-4D97-AF65-F5344CB8AC3E}">
        <p14:creationId xmlns:p14="http://schemas.microsoft.com/office/powerpoint/2010/main" val="2860626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A simple question…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927648" y="1988840"/>
            <a:ext cx="6480720" cy="3456384"/>
            <a:chOff x="1403648" y="1988840"/>
            <a:chExt cx="6480720" cy="3456384"/>
          </a:xfrm>
        </p:grpSpPr>
        <p:sp>
          <p:nvSpPr>
            <p:cNvPr id="4" name="Rectangle 3"/>
            <p:cNvSpPr/>
            <p:nvPr/>
          </p:nvSpPr>
          <p:spPr>
            <a:xfrm>
              <a:off x="1403648" y="3068960"/>
              <a:ext cx="64807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1237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1237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1237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1237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123728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98782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98782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298782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98782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987824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9239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9239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9239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9239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923928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6876256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6876256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6876256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876256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550810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550810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50810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550810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5508104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03648" y="5157192"/>
              <a:ext cx="64807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2123728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2123728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2123728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2123728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2123728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2987824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2987824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2987824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2987824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2987824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3923928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923928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3923928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3923928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3923928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6876256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6876256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6876256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6876256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6876256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5508104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508104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5508104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08104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5508104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610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2063552" y="523157"/>
            <a:ext cx="82296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+mj-lt"/>
              </a:rPr>
              <a:t>Context of DNA methylation</a:t>
            </a:r>
            <a:endParaRPr lang="en-US" sz="4400" dirty="0">
              <a:solidFill>
                <a:srgbClr val="000000"/>
              </a:solidFill>
              <a:latin typeface="Arno Pro Smbd Captio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6929" y="5508413"/>
            <a:ext cx="1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 = T/A/C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529170"/>
              </p:ext>
            </p:extLst>
          </p:nvPr>
        </p:nvGraphicFramePr>
        <p:xfrm>
          <a:off x="3800648" y="4748069"/>
          <a:ext cx="5241752" cy="1520688"/>
        </p:xfrm>
        <a:graphic>
          <a:graphicData uri="http://schemas.openxmlformats.org/drawingml/2006/table">
            <a:tbl>
              <a:tblPr/>
              <a:tblGrid>
                <a:gridCol w="1230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Mammals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Plants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CG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CHG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(mostly) absent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CHH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(mostly) absent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(mostly) absent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41" name="TextBox 3540"/>
          <p:cNvSpPr txBox="1"/>
          <p:nvPr/>
        </p:nvSpPr>
        <p:spPr>
          <a:xfrm>
            <a:off x="2197499" y="1606633"/>
            <a:ext cx="156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CG context</a:t>
            </a:r>
            <a:endParaRPr lang="bg-BG" sz="2400" b="1" dirty="0"/>
          </a:p>
        </p:txBody>
      </p:sp>
      <p:sp>
        <p:nvSpPr>
          <p:cNvPr id="3544" name="TextBox 3543"/>
          <p:cNvSpPr txBox="1"/>
          <p:nvPr/>
        </p:nvSpPr>
        <p:spPr>
          <a:xfrm>
            <a:off x="8194092" y="1618005"/>
            <a:ext cx="215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non-CG context</a:t>
            </a:r>
            <a:endParaRPr lang="bg-BG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16211" y="1983828"/>
            <a:ext cx="5414664" cy="2725092"/>
            <a:chOff x="242628" y="4216856"/>
            <a:chExt cx="3382703" cy="1582023"/>
          </a:xfrm>
        </p:grpSpPr>
        <p:grpSp>
          <p:nvGrpSpPr>
            <p:cNvPr id="19989" name="Group 19988"/>
            <p:cNvGrpSpPr/>
            <p:nvPr/>
          </p:nvGrpSpPr>
          <p:grpSpPr>
            <a:xfrm>
              <a:off x="444502" y="4216856"/>
              <a:ext cx="2988669" cy="1582023"/>
              <a:chOff x="444502" y="4216856"/>
              <a:chExt cx="2988669" cy="1582023"/>
            </a:xfrm>
          </p:grpSpPr>
          <p:sp>
            <p:nvSpPr>
              <p:cNvPr id="19972" name="Parallelogram 19971"/>
              <p:cNvSpPr/>
              <p:nvPr/>
            </p:nvSpPr>
            <p:spPr>
              <a:xfrm rot="10800000" flipH="1">
                <a:off x="1175027" y="4689750"/>
                <a:ext cx="1172200" cy="666973"/>
              </a:xfrm>
              <a:prstGeom prst="parallelogram">
                <a:avLst/>
              </a:prstGeom>
              <a:solidFill>
                <a:schemeClr val="tx2">
                  <a:lumMod val="60000"/>
                  <a:lumOff val="40000"/>
                  <a:alpha val="46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56" name="Group 1655"/>
              <p:cNvGrpSpPr/>
              <p:nvPr/>
            </p:nvGrpSpPr>
            <p:grpSpPr>
              <a:xfrm>
                <a:off x="444502" y="4933622"/>
                <a:ext cx="2906712" cy="95251"/>
                <a:chOff x="1303339" y="3222625"/>
                <a:chExt cx="6600825" cy="415926"/>
              </a:xfrm>
            </p:grpSpPr>
            <p:sp>
              <p:nvSpPr>
                <p:cNvPr id="1657" name="Line 81"/>
                <p:cNvSpPr>
                  <a:spLocks noChangeShapeType="1"/>
                </p:cNvSpPr>
                <p:nvPr/>
              </p:nvSpPr>
              <p:spPr bwMode="auto">
                <a:xfrm>
                  <a:off x="1303339" y="3397250"/>
                  <a:ext cx="79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8" name="Line 82"/>
                <p:cNvSpPr>
                  <a:spLocks noChangeShapeType="1"/>
                </p:cNvSpPr>
                <p:nvPr/>
              </p:nvSpPr>
              <p:spPr bwMode="auto">
                <a:xfrm>
                  <a:off x="1311276" y="34051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9" name="Line 83"/>
                <p:cNvSpPr>
                  <a:spLocks noChangeShapeType="1"/>
                </p:cNvSpPr>
                <p:nvPr/>
              </p:nvSpPr>
              <p:spPr bwMode="auto">
                <a:xfrm>
                  <a:off x="1320801" y="34147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0" name="Line 84"/>
                <p:cNvSpPr>
                  <a:spLocks noChangeShapeType="1"/>
                </p:cNvSpPr>
                <p:nvPr/>
              </p:nvSpPr>
              <p:spPr bwMode="auto">
                <a:xfrm>
                  <a:off x="1331914" y="3424238"/>
                  <a:ext cx="19050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1" name="Line 85"/>
                <p:cNvSpPr>
                  <a:spLocks noChangeShapeType="1"/>
                </p:cNvSpPr>
                <p:nvPr/>
              </p:nvSpPr>
              <p:spPr bwMode="auto">
                <a:xfrm>
                  <a:off x="1350964" y="34448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2" name="Line 86"/>
                <p:cNvSpPr>
                  <a:spLocks noChangeShapeType="1"/>
                </p:cNvSpPr>
                <p:nvPr/>
              </p:nvSpPr>
              <p:spPr bwMode="auto">
                <a:xfrm>
                  <a:off x="1362076" y="3454400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3" name="Line 87"/>
                <p:cNvSpPr>
                  <a:spLocks noChangeShapeType="1"/>
                </p:cNvSpPr>
                <p:nvPr/>
              </p:nvSpPr>
              <p:spPr bwMode="auto">
                <a:xfrm>
                  <a:off x="1371601" y="34671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4" name="Line 88"/>
                <p:cNvSpPr>
                  <a:spLocks noChangeShapeType="1"/>
                </p:cNvSpPr>
                <p:nvPr/>
              </p:nvSpPr>
              <p:spPr bwMode="auto">
                <a:xfrm>
                  <a:off x="1381126" y="34766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5" name="Line 89"/>
                <p:cNvSpPr>
                  <a:spLocks noChangeShapeType="1"/>
                </p:cNvSpPr>
                <p:nvPr/>
              </p:nvSpPr>
              <p:spPr bwMode="auto">
                <a:xfrm>
                  <a:off x="1393826" y="34861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6" name="Line 90"/>
                <p:cNvSpPr>
                  <a:spLocks noChangeShapeType="1"/>
                </p:cNvSpPr>
                <p:nvPr/>
              </p:nvSpPr>
              <p:spPr bwMode="auto">
                <a:xfrm>
                  <a:off x="1403351" y="3497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7" name="Line 91"/>
                <p:cNvSpPr>
                  <a:spLocks noChangeShapeType="1"/>
                </p:cNvSpPr>
                <p:nvPr/>
              </p:nvSpPr>
              <p:spPr bwMode="auto">
                <a:xfrm>
                  <a:off x="1412876" y="35067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8" name="Line 92"/>
                <p:cNvSpPr>
                  <a:spLocks noChangeShapeType="1"/>
                </p:cNvSpPr>
                <p:nvPr/>
              </p:nvSpPr>
              <p:spPr bwMode="auto">
                <a:xfrm>
                  <a:off x="1425576" y="35163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9" name="Line 93"/>
                <p:cNvSpPr>
                  <a:spLocks noChangeShapeType="1"/>
                </p:cNvSpPr>
                <p:nvPr/>
              </p:nvSpPr>
              <p:spPr bwMode="auto">
                <a:xfrm>
                  <a:off x="1435101" y="35274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0" name="Line 94"/>
                <p:cNvSpPr>
                  <a:spLocks noChangeShapeType="1"/>
                </p:cNvSpPr>
                <p:nvPr/>
              </p:nvSpPr>
              <p:spPr bwMode="auto">
                <a:xfrm>
                  <a:off x="1447801" y="3536950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1" name="Line 95"/>
                <p:cNvSpPr>
                  <a:spLocks noChangeShapeType="1"/>
                </p:cNvSpPr>
                <p:nvPr/>
              </p:nvSpPr>
              <p:spPr bwMode="auto">
                <a:xfrm>
                  <a:off x="145891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2" name="Line 96"/>
                <p:cNvSpPr>
                  <a:spLocks noChangeShapeType="1"/>
                </p:cNvSpPr>
                <p:nvPr/>
              </p:nvSpPr>
              <p:spPr bwMode="auto">
                <a:xfrm>
                  <a:off x="1471614" y="355441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3" name="Line 97"/>
                <p:cNvSpPr>
                  <a:spLocks noChangeShapeType="1"/>
                </p:cNvSpPr>
                <p:nvPr/>
              </p:nvSpPr>
              <p:spPr bwMode="auto">
                <a:xfrm>
                  <a:off x="1482726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4" name="Line 98"/>
                <p:cNvSpPr>
                  <a:spLocks noChangeShapeType="1"/>
                </p:cNvSpPr>
                <p:nvPr/>
              </p:nvSpPr>
              <p:spPr bwMode="auto">
                <a:xfrm>
                  <a:off x="1495426" y="357505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5" name="Line 99"/>
                <p:cNvSpPr>
                  <a:spLocks noChangeShapeType="1"/>
                </p:cNvSpPr>
                <p:nvPr/>
              </p:nvSpPr>
              <p:spPr bwMode="auto">
                <a:xfrm>
                  <a:off x="1509714" y="3584575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6" name="Line 100"/>
                <p:cNvSpPr>
                  <a:spLocks noChangeShapeType="1"/>
                </p:cNvSpPr>
                <p:nvPr/>
              </p:nvSpPr>
              <p:spPr bwMode="auto">
                <a:xfrm>
                  <a:off x="1524001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7" name="Line 101"/>
                <p:cNvSpPr>
                  <a:spLocks noChangeShapeType="1"/>
                </p:cNvSpPr>
                <p:nvPr/>
              </p:nvSpPr>
              <p:spPr bwMode="auto">
                <a:xfrm>
                  <a:off x="1539876" y="360362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8" name="Line 102"/>
                <p:cNvSpPr>
                  <a:spLocks noChangeShapeType="1"/>
                </p:cNvSpPr>
                <p:nvPr/>
              </p:nvSpPr>
              <p:spPr bwMode="auto">
                <a:xfrm>
                  <a:off x="1557339" y="3613150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9" name="Line 103"/>
                <p:cNvSpPr>
                  <a:spLocks noChangeShapeType="1"/>
                </p:cNvSpPr>
                <p:nvPr/>
              </p:nvSpPr>
              <p:spPr bwMode="auto">
                <a:xfrm>
                  <a:off x="1574801" y="3621088"/>
                  <a:ext cx="2222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0" name="Line 104"/>
                <p:cNvSpPr>
                  <a:spLocks noChangeShapeType="1"/>
                </p:cNvSpPr>
                <p:nvPr/>
              </p:nvSpPr>
              <p:spPr bwMode="auto">
                <a:xfrm>
                  <a:off x="1597026" y="36290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1" name="Line 105"/>
                <p:cNvSpPr>
                  <a:spLocks noChangeShapeType="1"/>
                </p:cNvSpPr>
                <p:nvPr/>
              </p:nvSpPr>
              <p:spPr bwMode="auto">
                <a:xfrm>
                  <a:off x="16176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2" name="Line 106"/>
                <p:cNvSpPr>
                  <a:spLocks noChangeShapeType="1"/>
                </p:cNvSpPr>
                <p:nvPr/>
              </p:nvSpPr>
              <p:spPr bwMode="auto">
                <a:xfrm>
                  <a:off x="1636714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3" name="Line 107"/>
                <p:cNvSpPr>
                  <a:spLocks noChangeShapeType="1"/>
                </p:cNvSpPr>
                <p:nvPr/>
              </p:nvSpPr>
              <p:spPr bwMode="auto">
                <a:xfrm>
                  <a:off x="1657351" y="3638550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4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77989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697039" y="3630613"/>
                  <a:ext cx="20638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6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717676" y="3624263"/>
                  <a:ext cx="22225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7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739901" y="361632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8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58951" y="3606800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779589" y="3594100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0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800226" y="358457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1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817689" y="357346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2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8335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847851" y="3551238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4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862139" y="35401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5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873251" y="35306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6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885951" y="35210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7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897064" y="3508375"/>
                  <a:ext cx="12700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8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909764" y="34988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9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920876" y="3489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0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31989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1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41514" y="34686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2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954214" y="34591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963739" y="3446463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4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973264" y="34369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5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84376" y="34258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6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993901" y="34163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003426" y="34067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8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012951" y="3386138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9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03517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0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046289" y="33670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1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055814" y="33559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2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65339" y="33464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3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078039" y="33369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4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087564" y="33258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5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100264" y="3316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6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09789" y="33067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120901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8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135189" y="3287713"/>
                  <a:ext cx="1270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9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147889" y="32781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0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162176" y="326866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176464" y="32607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2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192339" y="32496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3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208214" y="324167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4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2726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5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24790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6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268539" y="3224213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7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287589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8" name="Line 152"/>
                <p:cNvSpPr>
                  <a:spLocks noChangeShapeType="1"/>
                </p:cNvSpPr>
                <p:nvPr/>
              </p:nvSpPr>
              <p:spPr bwMode="auto">
                <a:xfrm>
                  <a:off x="2308226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9" name="Line 153"/>
                <p:cNvSpPr>
                  <a:spLocks noChangeShapeType="1"/>
                </p:cNvSpPr>
                <p:nvPr/>
              </p:nvSpPr>
              <p:spPr bwMode="auto">
                <a:xfrm>
                  <a:off x="2327276" y="3222625"/>
                  <a:ext cx="22225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0" name="Line 154"/>
                <p:cNvSpPr>
                  <a:spLocks noChangeShapeType="1"/>
                </p:cNvSpPr>
                <p:nvPr/>
              </p:nvSpPr>
              <p:spPr bwMode="auto">
                <a:xfrm>
                  <a:off x="234950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1" name="Line 155"/>
                <p:cNvSpPr>
                  <a:spLocks noChangeShapeType="1"/>
                </p:cNvSpPr>
                <p:nvPr/>
              </p:nvSpPr>
              <p:spPr bwMode="auto">
                <a:xfrm>
                  <a:off x="2370139" y="3228975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2" name="Line 156"/>
                <p:cNvSpPr>
                  <a:spLocks noChangeShapeType="1"/>
                </p:cNvSpPr>
                <p:nvPr/>
              </p:nvSpPr>
              <p:spPr bwMode="auto">
                <a:xfrm>
                  <a:off x="2389189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3" name="Line 157"/>
                <p:cNvSpPr>
                  <a:spLocks noChangeShapeType="1"/>
                </p:cNvSpPr>
                <p:nvPr/>
              </p:nvSpPr>
              <p:spPr bwMode="auto">
                <a:xfrm>
                  <a:off x="2409826" y="3241675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4" name="Line 158"/>
                <p:cNvSpPr>
                  <a:spLocks noChangeShapeType="1"/>
                </p:cNvSpPr>
                <p:nvPr/>
              </p:nvSpPr>
              <p:spPr bwMode="auto">
                <a:xfrm>
                  <a:off x="2430464" y="3252788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5" name="Line 159"/>
                <p:cNvSpPr>
                  <a:spLocks noChangeShapeType="1"/>
                </p:cNvSpPr>
                <p:nvPr/>
              </p:nvSpPr>
              <p:spPr bwMode="auto">
                <a:xfrm>
                  <a:off x="2449514" y="3263900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6" name="Line 160"/>
                <p:cNvSpPr>
                  <a:spLocks noChangeShapeType="1"/>
                </p:cNvSpPr>
                <p:nvPr/>
              </p:nvSpPr>
              <p:spPr bwMode="auto">
                <a:xfrm>
                  <a:off x="2468564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7" name="Line 161"/>
                <p:cNvSpPr>
                  <a:spLocks noChangeShapeType="1"/>
                </p:cNvSpPr>
                <p:nvPr/>
              </p:nvSpPr>
              <p:spPr bwMode="auto">
                <a:xfrm>
                  <a:off x="2484439" y="3286125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8" name="Line 162"/>
                <p:cNvSpPr>
                  <a:spLocks noChangeShapeType="1"/>
                </p:cNvSpPr>
                <p:nvPr/>
              </p:nvSpPr>
              <p:spPr bwMode="auto">
                <a:xfrm>
                  <a:off x="2500314" y="32956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9" name="Line 163"/>
                <p:cNvSpPr>
                  <a:spLocks noChangeShapeType="1"/>
                </p:cNvSpPr>
                <p:nvPr/>
              </p:nvSpPr>
              <p:spPr bwMode="auto">
                <a:xfrm>
                  <a:off x="2514601" y="3308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0" name="Line 164"/>
                <p:cNvSpPr>
                  <a:spLocks noChangeShapeType="1"/>
                </p:cNvSpPr>
                <p:nvPr/>
              </p:nvSpPr>
              <p:spPr bwMode="auto">
                <a:xfrm>
                  <a:off x="2525714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1" name="Line 165"/>
                <p:cNvSpPr>
                  <a:spLocks noChangeShapeType="1"/>
                </p:cNvSpPr>
                <p:nvPr/>
              </p:nvSpPr>
              <p:spPr bwMode="auto">
                <a:xfrm>
                  <a:off x="2538414" y="33289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2" name="Line 166"/>
                <p:cNvSpPr>
                  <a:spLocks noChangeShapeType="1"/>
                </p:cNvSpPr>
                <p:nvPr/>
              </p:nvSpPr>
              <p:spPr bwMode="auto">
                <a:xfrm>
                  <a:off x="2549526" y="3340100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3" name="Line 167"/>
                <p:cNvSpPr>
                  <a:spLocks noChangeShapeType="1"/>
                </p:cNvSpPr>
                <p:nvPr/>
              </p:nvSpPr>
              <p:spPr bwMode="auto">
                <a:xfrm>
                  <a:off x="2562226" y="33512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4" name="Line 168"/>
                <p:cNvSpPr>
                  <a:spLocks noChangeShapeType="1"/>
                </p:cNvSpPr>
                <p:nvPr/>
              </p:nvSpPr>
              <p:spPr bwMode="auto">
                <a:xfrm>
                  <a:off x="2571751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5" name="Line 169"/>
                <p:cNvSpPr>
                  <a:spLocks noChangeShapeType="1"/>
                </p:cNvSpPr>
                <p:nvPr/>
              </p:nvSpPr>
              <p:spPr bwMode="auto">
                <a:xfrm>
                  <a:off x="2584451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6" name="Line 170"/>
                <p:cNvSpPr>
                  <a:spLocks noChangeShapeType="1"/>
                </p:cNvSpPr>
                <p:nvPr/>
              </p:nvSpPr>
              <p:spPr bwMode="auto">
                <a:xfrm>
                  <a:off x="2593976" y="337978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7" name="Line 171"/>
                <p:cNvSpPr>
                  <a:spLocks noChangeShapeType="1"/>
                </p:cNvSpPr>
                <p:nvPr/>
              </p:nvSpPr>
              <p:spPr bwMode="auto">
                <a:xfrm>
                  <a:off x="2603501" y="33924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8" name="Line 172"/>
                <p:cNvSpPr>
                  <a:spLocks noChangeShapeType="1"/>
                </p:cNvSpPr>
                <p:nvPr/>
              </p:nvSpPr>
              <p:spPr bwMode="auto">
                <a:xfrm>
                  <a:off x="2616201" y="34020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9" name="Line 173"/>
                <p:cNvSpPr>
                  <a:spLocks noChangeShapeType="1"/>
                </p:cNvSpPr>
                <p:nvPr/>
              </p:nvSpPr>
              <p:spPr bwMode="auto">
                <a:xfrm>
                  <a:off x="2625726" y="34131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0" name="Line 174"/>
                <p:cNvSpPr>
                  <a:spLocks noChangeShapeType="1"/>
                </p:cNvSpPr>
                <p:nvPr/>
              </p:nvSpPr>
              <p:spPr bwMode="auto">
                <a:xfrm>
                  <a:off x="2635251" y="34226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1" name="Line 175"/>
                <p:cNvSpPr>
                  <a:spLocks noChangeShapeType="1"/>
                </p:cNvSpPr>
                <p:nvPr/>
              </p:nvSpPr>
              <p:spPr bwMode="auto">
                <a:xfrm>
                  <a:off x="2646364" y="34321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2" name="Line 176"/>
                <p:cNvSpPr>
                  <a:spLocks noChangeShapeType="1"/>
                </p:cNvSpPr>
                <p:nvPr/>
              </p:nvSpPr>
              <p:spPr bwMode="auto">
                <a:xfrm>
                  <a:off x="2655889" y="3443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3" name="Line 177"/>
                <p:cNvSpPr>
                  <a:spLocks noChangeShapeType="1"/>
                </p:cNvSpPr>
                <p:nvPr/>
              </p:nvSpPr>
              <p:spPr bwMode="auto">
                <a:xfrm>
                  <a:off x="2665414" y="34528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4" name="Line 178"/>
                <p:cNvSpPr>
                  <a:spLocks noChangeShapeType="1"/>
                </p:cNvSpPr>
                <p:nvPr/>
              </p:nvSpPr>
              <p:spPr bwMode="auto">
                <a:xfrm>
                  <a:off x="2676526" y="34623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5" name="Line 179"/>
                <p:cNvSpPr>
                  <a:spLocks noChangeShapeType="1"/>
                </p:cNvSpPr>
                <p:nvPr/>
              </p:nvSpPr>
              <p:spPr bwMode="auto">
                <a:xfrm>
                  <a:off x="2686051" y="34734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6" name="Line 180"/>
                <p:cNvSpPr>
                  <a:spLocks noChangeShapeType="1"/>
                </p:cNvSpPr>
                <p:nvPr/>
              </p:nvSpPr>
              <p:spPr bwMode="auto">
                <a:xfrm>
                  <a:off x="2697164" y="34829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7" name="Line 181"/>
                <p:cNvSpPr>
                  <a:spLocks noChangeShapeType="1"/>
                </p:cNvSpPr>
                <p:nvPr/>
              </p:nvSpPr>
              <p:spPr bwMode="auto">
                <a:xfrm>
                  <a:off x="2708276" y="34925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8" name="Line 182"/>
                <p:cNvSpPr>
                  <a:spLocks noChangeShapeType="1"/>
                </p:cNvSpPr>
                <p:nvPr/>
              </p:nvSpPr>
              <p:spPr bwMode="auto">
                <a:xfrm>
                  <a:off x="2717801" y="35020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9" name="Line 183"/>
                <p:cNvSpPr>
                  <a:spLocks noChangeShapeType="1"/>
                </p:cNvSpPr>
                <p:nvPr/>
              </p:nvSpPr>
              <p:spPr bwMode="auto">
                <a:xfrm>
                  <a:off x="2727326" y="35131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0" name="Line 184"/>
                <p:cNvSpPr>
                  <a:spLocks noChangeShapeType="1"/>
                </p:cNvSpPr>
                <p:nvPr/>
              </p:nvSpPr>
              <p:spPr bwMode="auto">
                <a:xfrm>
                  <a:off x="2740026" y="35226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1" name="Line 185"/>
                <p:cNvSpPr>
                  <a:spLocks noChangeShapeType="1"/>
                </p:cNvSpPr>
                <p:nvPr/>
              </p:nvSpPr>
              <p:spPr bwMode="auto">
                <a:xfrm>
                  <a:off x="2749551" y="353218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2" name="Line 186"/>
                <p:cNvSpPr>
                  <a:spLocks noChangeShapeType="1"/>
                </p:cNvSpPr>
                <p:nvPr/>
              </p:nvSpPr>
              <p:spPr bwMode="auto">
                <a:xfrm>
                  <a:off x="2762251" y="35433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3" name="Line 187"/>
                <p:cNvSpPr>
                  <a:spLocks noChangeShapeType="1"/>
                </p:cNvSpPr>
                <p:nvPr/>
              </p:nvSpPr>
              <p:spPr bwMode="auto">
                <a:xfrm>
                  <a:off x="2773364" y="35528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4" name="Line 188"/>
                <p:cNvSpPr>
                  <a:spLocks noChangeShapeType="1"/>
                </p:cNvSpPr>
                <p:nvPr/>
              </p:nvSpPr>
              <p:spPr bwMode="auto">
                <a:xfrm>
                  <a:off x="27860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5" name="Line 189"/>
                <p:cNvSpPr>
                  <a:spLocks noChangeShapeType="1"/>
                </p:cNvSpPr>
                <p:nvPr/>
              </p:nvSpPr>
              <p:spPr bwMode="auto">
                <a:xfrm>
                  <a:off x="2800351" y="3573463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6" name="Line 190"/>
                <p:cNvSpPr>
                  <a:spLocks noChangeShapeType="1"/>
                </p:cNvSpPr>
                <p:nvPr/>
              </p:nvSpPr>
              <p:spPr bwMode="auto">
                <a:xfrm>
                  <a:off x="2811464" y="358140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7" name="Line 191"/>
                <p:cNvSpPr>
                  <a:spLocks noChangeShapeType="1"/>
                </p:cNvSpPr>
                <p:nvPr/>
              </p:nvSpPr>
              <p:spPr bwMode="auto">
                <a:xfrm>
                  <a:off x="2827339" y="35909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8" name="Line 192"/>
                <p:cNvSpPr>
                  <a:spLocks noChangeShapeType="1"/>
                </p:cNvSpPr>
                <p:nvPr/>
              </p:nvSpPr>
              <p:spPr bwMode="auto">
                <a:xfrm>
                  <a:off x="2841626" y="360045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9" name="Line 193"/>
                <p:cNvSpPr>
                  <a:spLocks noChangeShapeType="1"/>
                </p:cNvSpPr>
                <p:nvPr/>
              </p:nvSpPr>
              <p:spPr bwMode="auto">
                <a:xfrm>
                  <a:off x="2860676" y="3608388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0" name="Line 194"/>
                <p:cNvSpPr>
                  <a:spLocks noChangeShapeType="1"/>
                </p:cNvSpPr>
                <p:nvPr/>
              </p:nvSpPr>
              <p:spPr bwMode="auto">
                <a:xfrm>
                  <a:off x="2878139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1" name="Line 195"/>
                <p:cNvSpPr>
                  <a:spLocks noChangeShapeType="1"/>
                </p:cNvSpPr>
                <p:nvPr/>
              </p:nvSpPr>
              <p:spPr bwMode="auto">
                <a:xfrm>
                  <a:off x="2898776" y="3627438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2" name="Line 196"/>
                <p:cNvSpPr>
                  <a:spLocks noChangeShapeType="1"/>
                </p:cNvSpPr>
                <p:nvPr/>
              </p:nvSpPr>
              <p:spPr bwMode="auto">
                <a:xfrm>
                  <a:off x="2917826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3" name="Line 197"/>
                <p:cNvSpPr>
                  <a:spLocks noChangeShapeType="1"/>
                </p:cNvSpPr>
                <p:nvPr/>
              </p:nvSpPr>
              <p:spPr bwMode="auto">
                <a:xfrm>
                  <a:off x="2938464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4" name="Line 198"/>
                <p:cNvSpPr>
                  <a:spLocks noChangeShapeType="1"/>
                </p:cNvSpPr>
                <p:nvPr/>
              </p:nvSpPr>
              <p:spPr bwMode="auto">
                <a:xfrm>
                  <a:off x="2957514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5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79739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6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00376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7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1942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8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040064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9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060701" y="3611563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079751" y="3598863"/>
                  <a:ext cx="222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1781" name="Group 406"/>
                <p:cNvGrpSpPr>
                  <a:grpSpLocks/>
                </p:cNvGrpSpPr>
                <p:nvPr/>
              </p:nvGrpSpPr>
              <p:grpSpPr bwMode="auto">
                <a:xfrm>
                  <a:off x="3101976" y="3222625"/>
                  <a:ext cx="2878138" cy="415925"/>
                  <a:chOff x="1934" y="2029"/>
                  <a:chExt cx="1813" cy="262"/>
                </a:xfrm>
              </p:grpSpPr>
              <p:sp>
                <p:nvSpPr>
                  <p:cNvPr id="1913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4" y="2258"/>
                    <a:ext cx="11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4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5" y="2252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5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6" y="2245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6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4" y="2238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7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23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8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2" y="2224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9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0" y="221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0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7" y="221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1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5" y="220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2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1" y="219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3" name="Line 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9" y="219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4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25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5" name="Line 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73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6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5" y="216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7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1" y="215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8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8" y="2154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9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14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0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1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1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7" y="213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2" name="Line 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22"/>
                    <a:ext cx="14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3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7" y="211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4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3" y="2110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5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0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6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7" y="209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7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3" y="209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8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1" y="2084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9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8" y="207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0" name="Line 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46" y="207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1" name="Line 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3" y="2065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2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" y="20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3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2054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4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1" y="2048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5" name="Line 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2043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6" name="Line 2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3" y="2038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7" name="Line 2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2034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8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8" y="2030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9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2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0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029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1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267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2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79" y="2030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3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92" y="2033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4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035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5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317" y="2040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6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331" y="2046"/>
                    <a:ext cx="1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7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53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355" y="2060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366" y="2067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375" y="2074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384" y="2080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2393" y="208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09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4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210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5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416" y="2107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6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422" y="211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21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436" y="212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9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442" y="213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0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1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456" y="2146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2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462" y="215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3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68" y="2159"/>
                    <a:ext cx="13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4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81" y="217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5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487" y="217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6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2494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7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192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8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514" y="220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9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10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0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221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1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534" y="222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2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542" y="2229"/>
                    <a:ext cx="7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3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549" y="223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4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557" y="22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5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2564" y="224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6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2573" y="2253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7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2582" y="22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2591" y="2265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9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601" y="2271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0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2612" y="2276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1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282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2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639" y="2286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3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651" y="2289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664" y="2291"/>
                    <a:ext cx="1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5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6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9" y="228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7" name="Line 2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2" y="2285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8" name="Line 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" y="2281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9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28" y="2275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0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1" y="2269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1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3" y="2261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2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2253"/>
                    <a:ext cx="10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3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6" y="2247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4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6" y="2240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5" name="Line 2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5" y="2233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6" name="Line 2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02" y="222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7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1" y="222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8" name="Line 3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9" y="2213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9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5" y="220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0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3" y="2200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1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0" y="2194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2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7" y="218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3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2181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4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9" y="217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5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7" y="216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6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3" y="2149"/>
                    <a:ext cx="19" cy="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7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2" y="214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8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8" y="213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9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05" y="213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0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1" y="212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1" name="Line 3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7" y="211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2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5" y="2111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3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1" y="210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4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9" y="209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5" name="Line 3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5" y="209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6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2" y="208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7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0" y="2079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8" name="Line 3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8" y="207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9" name="Line 3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5" y="2068"/>
                    <a:ext cx="8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0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83" y="206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1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2" y="205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2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2" y="205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3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2" y="2044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4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3" y="2039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5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36" y="2034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6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8" y="2031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7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2030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8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3" y="202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9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3086" y="202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0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203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1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113" y="2031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2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3125" y="2034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3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3138" y="2039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4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3150" y="2044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5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2050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6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2058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7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3187" y="206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8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3197" y="2072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9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07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0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3213" y="2086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1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3222" y="209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2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230" y="2099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3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210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4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244" y="2112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5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250" y="2118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6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2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7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3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8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270" y="213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9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278" y="214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284" y="2151"/>
                    <a:ext cx="13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297" y="216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03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309" y="217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18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6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329" y="2195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7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336" y="2203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8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20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9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21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3356" y="22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227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223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3378" y="22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224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3394" y="225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6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402" y="2258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7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413" y="2263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8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3423" y="227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9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433" y="2275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0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3445" y="2281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1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458" y="2285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2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3470" y="228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3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3484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4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3497" y="2291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5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289"/>
                    <a:ext cx="12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6" name="Line 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" y="2286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7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5" y="2282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8" name="Line 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7" y="2276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9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1" y="2270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0" name="Line 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262"/>
                    <a:ext cx="12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1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6" y="2256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2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8" y="2248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3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7" y="224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4" name="Line 3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5" y="2234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5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4" y="222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6" name="Line 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2" y="222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7" name="Line 3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9" y="221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8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7" y="2208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9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5" y="220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0" name="Line 3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2" y="219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1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8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2" name="Line 3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75" y="218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3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1" y="2176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4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9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5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5" y="216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6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1" y="215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7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7" y="215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8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14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9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0" y="213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10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6" y="213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11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3" y="212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12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0" y="2118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1782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5980114" y="33543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3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5989639" y="33448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4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6000751" y="33337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5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6011864" y="33242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6022976" y="33147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7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6034089" y="33035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8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6045201" y="32956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9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6059489" y="32861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0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6070601" y="327660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1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6084889" y="326707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6099176" y="32575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3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6115051" y="3248025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4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6134101" y="324008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5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6153151" y="323215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6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6173789" y="3228975"/>
                  <a:ext cx="19050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7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619283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8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621347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9" name="Line 424"/>
                <p:cNvSpPr>
                  <a:spLocks noChangeShapeType="1"/>
                </p:cNvSpPr>
                <p:nvPr/>
              </p:nvSpPr>
              <p:spPr bwMode="auto">
                <a:xfrm>
                  <a:off x="6234114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0" name="Line 425"/>
                <p:cNvSpPr>
                  <a:spLocks noChangeShapeType="1"/>
                </p:cNvSpPr>
                <p:nvPr/>
              </p:nvSpPr>
              <p:spPr bwMode="auto">
                <a:xfrm>
                  <a:off x="6253164" y="32226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1" name="Line 426"/>
                <p:cNvSpPr>
                  <a:spLocks noChangeShapeType="1"/>
                </p:cNvSpPr>
                <p:nvPr/>
              </p:nvSpPr>
              <p:spPr bwMode="auto">
                <a:xfrm>
                  <a:off x="6273801" y="3225800"/>
                  <a:ext cx="22225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2" name="Line 427"/>
                <p:cNvSpPr>
                  <a:spLocks noChangeShapeType="1"/>
                </p:cNvSpPr>
                <p:nvPr/>
              </p:nvSpPr>
              <p:spPr bwMode="auto">
                <a:xfrm>
                  <a:off x="6296026" y="3230563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3" name="Line 428"/>
                <p:cNvSpPr>
                  <a:spLocks noChangeShapeType="1"/>
                </p:cNvSpPr>
                <p:nvPr/>
              </p:nvSpPr>
              <p:spPr bwMode="auto">
                <a:xfrm>
                  <a:off x="6315076" y="3236913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4" name="Line 429"/>
                <p:cNvSpPr>
                  <a:spLocks noChangeShapeType="1"/>
                </p:cNvSpPr>
                <p:nvPr/>
              </p:nvSpPr>
              <p:spPr bwMode="auto">
                <a:xfrm>
                  <a:off x="6335714" y="3244850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5" name="Line 430"/>
                <p:cNvSpPr>
                  <a:spLocks noChangeShapeType="1"/>
                </p:cNvSpPr>
                <p:nvPr/>
              </p:nvSpPr>
              <p:spPr bwMode="auto">
                <a:xfrm>
                  <a:off x="6354764" y="3254375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6" name="Line 431"/>
                <p:cNvSpPr>
                  <a:spLocks noChangeShapeType="1"/>
                </p:cNvSpPr>
                <p:nvPr/>
              </p:nvSpPr>
              <p:spPr bwMode="auto">
                <a:xfrm>
                  <a:off x="6375401" y="3267075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7" name="Line 432"/>
                <p:cNvSpPr>
                  <a:spLocks noChangeShapeType="1"/>
                </p:cNvSpPr>
                <p:nvPr/>
              </p:nvSpPr>
              <p:spPr bwMode="auto">
                <a:xfrm>
                  <a:off x="6392864" y="3278188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8" name="Line 433"/>
                <p:cNvSpPr>
                  <a:spLocks noChangeShapeType="1"/>
                </p:cNvSpPr>
                <p:nvPr/>
              </p:nvSpPr>
              <p:spPr bwMode="auto">
                <a:xfrm>
                  <a:off x="6408739" y="3287713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9" name="Line 434"/>
                <p:cNvSpPr>
                  <a:spLocks noChangeShapeType="1"/>
                </p:cNvSpPr>
                <p:nvPr/>
              </p:nvSpPr>
              <p:spPr bwMode="auto">
                <a:xfrm>
                  <a:off x="6423026" y="330041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0" name="Line 435"/>
                <p:cNvSpPr>
                  <a:spLocks noChangeShapeType="1"/>
                </p:cNvSpPr>
                <p:nvPr/>
              </p:nvSpPr>
              <p:spPr bwMode="auto">
                <a:xfrm>
                  <a:off x="6437314" y="330993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1" name="Line 436"/>
                <p:cNvSpPr>
                  <a:spLocks noChangeShapeType="1"/>
                </p:cNvSpPr>
                <p:nvPr/>
              </p:nvSpPr>
              <p:spPr bwMode="auto">
                <a:xfrm>
                  <a:off x="6450014" y="33210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2" name="Line 437"/>
                <p:cNvSpPr>
                  <a:spLocks noChangeShapeType="1"/>
                </p:cNvSpPr>
                <p:nvPr/>
              </p:nvSpPr>
              <p:spPr bwMode="auto">
                <a:xfrm>
                  <a:off x="6461126" y="33305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3" name="Line 438"/>
                <p:cNvSpPr>
                  <a:spLocks noChangeShapeType="1"/>
                </p:cNvSpPr>
                <p:nvPr/>
              </p:nvSpPr>
              <p:spPr bwMode="auto">
                <a:xfrm>
                  <a:off x="6473826" y="33416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4" name="Line 439"/>
                <p:cNvSpPr>
                  <a:spLocks noChangeShapeType="1"/>
                </p:cNvSpPr>
                <p:nvPr/>
              </p:nvSpPr>
              <p:spPr bwMode="auto">
                <a:xfrm>
                  <a:off x="6484939" y="33528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5" name="Line 440"/>
                <p:cNvSpPr>
                  <a:spLocks noChangeShapeType="1"/>
                </p:cNvSpPr>
                <p:nvPr/>
              </p:nvSpPr>
              <p:spPr bwMode="auto">
                <a:xfrm>
                  <a:off x="6496051" y="3362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6" name="Line 441"/>
                <p:cNvSpPr>
                  <a:spLocks noChangeShapeType="1"/>
                </p:cNvSpPr>
                <p:nvPr/>
              </p:nvSpPr>
              <p:spPr bwMode="auto">
                <a:xfrm>
                  <a:off x="6507164" y="33718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7" name="Line 442"/>
                <p:cNvSpPr>
                  <a:spLocks noChangeShapeType="1"/>
                </p:cNvSpPr>
                <p:nvPr/>
              </p:nvSpPr>
              <p:spPr bwMode="auto">
                <a:xfrm>
                  <a:off x="6518276" y="33829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8" name="Line 443"/>
                <p:cNvSpPr>
                  <a:spLocks noChangeShapeType="1"/>
                </p:cNvSpPr>
                <p:nvPr/>
              </p:nvSpPr>
              <p:spPr bwMode="auto">
                <a:xfrm>
                  <a:off x="6527801" y="33940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9" name="Line 444"/>
                <p:cNvSpPr>
                  <a:spLocks noChangeShapeType="1"/>
                </p:cNvSpPr>
                <p:nvPr/>
              </p:nvSpPr>
              <p:spPr bwMode="auto">
                <a:xfrm>
                  <a:off x="6538914" y="3405188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0" name="Line 445"/>
                <p:cNvSpPr>
                  <a:spLocks noChangeShapeType="1"/>
                </p:cNvSpPr>
                <p:nvPr/>
              </p:nvSpPr>
              <p:spPr bwMode="auto">
                <a:xfrm>
                  <a:off x="6559551" y="34242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1" name="Line 446"/>
                <p:cNvSpPr>
                  <a:spLocks noChangeShapeType="1"/>
                </p:cNvSpPr>
                <p:nvPr/>
              </p:nvSpPr>
              <p:spPr bwMode="auto">
                <a:xfrm>
                  <a:off x="6569076" y="3435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2" name="Line 447"/>
                <p:cNvSpPr>
                  <a:spLocks noChangeShapeType="1"/>
                </p:cNvSpPr>
                <p:nvPr/>
              </p:nvSpPr>
              <p:spPr bwMode="auto">
                <a:xfrm>
                  <a:off x="6580189" y="34448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3" name="Line 448"/>
                <p:cNvSpPr>
                  <a:spLocks noChangeShapeType="1"/>
                </p:cNvSpPr>
                <p:nvPr/>
              </p:nvSpPr>
              <p:spPr bwMode="auto">
                <a:xfrm>
                  <a:off x="6589714" y="34544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4" name="Line 449"/>
                <p:cNvSpPr>
                  <a:spLocks noChangeShapeType="1"/>
                </p:cNvSpPr>
                <p:nvPr/>
              </p:nvSpPr>
              <p:spPr bwMode="auto">
                <a:xfrm>
                  <a:off x="6599239" y="34639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5" name="Line 450"/>
                <p:cNvSpPr>
                  <a:spLocks noChangeShapeType="1"/>
                </p:cNvSpPr>
                <p:nvPr/>
              </p:nvSpPr>
              <p:spPr bwMode="auto">
                <a:xfrm>
                  <a:off x="6610351" y="34750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6" name="Line 451"/>
                <p:cNvSpPr>
                  <a:spLocks noChangeShapeType="1"/>
                </p:cNvSpPr>
                <p:nvPr/>
              </p:nvSpPr>
              <p:spPr bwMode="auto">
                <a:xfrm>
                  <a:off x="6621464" y="34845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7" name="Line 452"/>
                <p:cNvSpPr>
                  <a:spLocks noChangeShapeType="1"/>
                </p:cNvSpPr>
                <p:nvPr/>
              </p:nvSpPr>
              <p:spPr bwMode="auto">
                <a:xfrm>
                  <a:off x="6630989" y="34940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8" name="Line 453"/>
                <p:cNvSpPr>
                  <a:spLocks noChangeShapeType="1"/>
                </p:cNvSpPr>
                <p:nvPr/>
              </p:nvSpPr>
              <p:spPr bwMode="auto">
                <a:xfrm>
                  <a:off x="6642101" y="35052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9" name="Line 454"/>
                <p:cNvSpPr>
                  <a:spLocks noChangeShapeType="1"/>
                </p:cNvSpPr>
                <p:nvPr/>
              </p:nvSpPr>
              <p:spPr bwMode="auto">
                <a:xfrm>
                  <a:off x="6651626" y="35147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0" name="Line 455"/>
                <p:cNvSpPr>
                  <a:spLocks noChangeShapeType="1"/>
                </p:cNvSpPr>
                <p:nvPr/>
              </p:nvSpPr>
              <p:spPr bwMode="auto">
                <a:xfrm>
                  <a:off x="6664326" y="35242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1" name="Line 456"/>
                <p:cNvSpPr>
                  <a:spLocks noChangeShapeType="1"/>
                </p:cNvSpPr>
                <p:nvPr/>
              </p:nvSpPr>
              <p:spPr bwMode="auto">
                <a:xfrm>
                  <a:off x="6675439" y="3535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2" name="Line 457"/>
                <p:cNvSpPr>
                  <a:spLocks noChangeShapeType="1"/>
                </p:cNvSpPr>
                <p:nvPr/>
              </p:nvSpPr>
              <p:spPr bwMode="auto">
                <a:xfrm>
                  <a:off x="668496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3" name="Line 458"/>
                <p:cNvSpPr>
                  <a:spLocks noChangeShapeType="1"/>
                </p:cNvSpPr>
                <p:nvPr/>
              </p:nvSpPr>
              <p:spPr bwMode="auto">
                <a:xfrm>
                  <a:off x="6697664" y="35544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4" name="Line 459"/>
                <p:cNvSpPr>
                  <a:spLocks noChangeShapeType="1"/>
                </p:cNvSpPr>
                <p:nvPr/>
              </p:nvSpPr>
              <p:spPr bwMode="auto">
                <a:xfrm>
                  <a:off x="6710364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5" name="Line 460"/>
                <p:cNvSpPr>
                  <a:spLocks noChangeShapeType="1"/>
                </p:cNvSpPr>
                <p:nvPr/>
              </p:nvSpPr>
              <p:spPr bwMode="auto">
                <a:xfrm>
                  <a:off x="6723064" y="35750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6" name="Line 461"/>
                <p:cNvSpPr>
                  <a:spLocks noChangeShapeType="1"/>
                </p:cNvSpPr>
                <p:nvPr/>
              </p:nvSpPr>
              <p:spPr bwMode="auto">
                <a:xfrm>
                  <a:off x="6737351" y="35829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7" name="Line 462"/>
                <p:cNvSpPr>
                  <a:spLocks noChangeShapeType="1"/>
                </p:cNvSpPr>
                <p:nvPr/>
              </p:nvSpPr>
              <p:spPr bwMode="auto">
                <a:xfrm>
                  <a:off x="6751639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8" name="Line 463"/>
                <p:cNvSpPr>
                  <a:spLocks noChangeShapeType="1"/>
                </p:cNvSpPr>
                <p:nvPr/>
              </p:nvSpPr>
              <p:spPr bwMode="auto">
                <a:xfrm>
                  <a:off x="6767514" y="36036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9" name="Line 464"/>
                <p:cNvSpPr>
                  <a:spLocks noChangeShapeType="1"/>
                </p:cNvSpPr>
                <p:nvPr/>
              </p:nvSpPr>
              <p:spPr bwMode="auto">
                <a:xfrm>
                  <a:off x="6783389" y="3611563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0" name="Line 465"/>
                <p:cNvSpPr>
                  <a:spLocks noChangeShapeType="1"/>
                </p:cNvSpPr>
                <p:nvPr/>
              </p:nvSpPr>
              <p:spPr bwMode="auto">
                <a:xfrm>
                  <a:off x="6804026" y="3621088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1" name="Line 466"/>
                <p:cNvSpPr>
                  <a:spLocks noChangeShapeType="1"/>
                </p:cNvSpPr>
                <p:nvPr/>
              </p:nvSpPr>
              <p:spPr bwMode="auto">
                <a:xfrm>
                  <a:off x="682307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2" name="Line 467"/>
                <p:cNvSpPr>
                  <a:spLocks noChangeShapeType="1"/>
                </p:cNvSpPr>
                <p:nvPr/>
              </p:nvSpPr>
              <p:spPr bwMode="auto">
                <a:xfrm>
                  <a:off x="6843714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3" name="Line 468"/>
                <p:cNvSpPr>
                  <a:spLocks noChangeShapeType="1"/>
                </p:cNvSpPr>
                <p:nvPr/>
              </p:nvSpPr>
              <p:spPr bwMode="auto">
                <a:xfrm>
                  <a:off x="6864351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4" name="Line 469"/>
                <p:cNvSpPr>
                  <a:spLocks noChangeShapeType="1"/>
                </p:cNvSpPr>
                <p:nvPr/>
              </p:nvSpPr>
              <p:spPr bwMode="auto">
                <a:xfrm>
                  <a:off x="6883401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5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6905626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6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69262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7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6945314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8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6965951" y="361950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6985001" y="3608388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0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7005639" y="35972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1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7027864" y="3584575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2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7045326" y="35750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3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7061201" y="35623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4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7075489" y="35528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5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7089776" y="35433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6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7102476" y="3530600"/>
                  <a:ext cx="1111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7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7113589" y="352107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8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7126289" y="350996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9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7137401" y="35004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7148514" y="34893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1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7159626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2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7169151" y="34686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3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7180264" y="3448050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7202489" y="34385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5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7212014" y="34290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6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7221539" y="34178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7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7232651" y="3408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8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7242176" y="33972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9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7251701" y="33861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0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726122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1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7272339" y="33670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2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7283451" y="33559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3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7294564" y="334645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4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7304089" y="33369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7315201" y="3328988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6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7326314" y="33178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7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7337426" y="33083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8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7350126" y="32988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9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7361239" y="3287713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0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7375526" y="32781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1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7388226" y="3270250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2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7404101" y="32607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3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7418389" y="3249613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4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7435851" y="3241675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5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745331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6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747395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7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749458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751522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9" name="Line 514"/>
                <p:cNvSpPr>
                  <a:spLocks noChangeShapeType="1"/>
                </p:cNvSpPr>
                <p:nvPr/>
              </p:nvSpPr>
              <p:spPr bwMode="auto">
                <a:xfrm>
                  <a:off x="7535864" y="3222625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0" name="Line 515"/>
                <p:cNvSpPr>
                  <a:spLocks noChangeShapeType="1"/>
                </p:cNvSpPr>
                <p:nvPr/>
              </p:nvSpPr>
              <p:spPr bwMode="auto">
                <a:xfrm>
                  <a:off x="7556501" y="3222625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1" name="Line 516"/>
                <p:cNvSpPr>
                  <a:spLocks noChangeShapeType="1"/>
                </p:cNvSpPr>
                <p:nvPr/>
              </p:nvSpPr>
              <p:spPr bwMode="auto">
                <a:xfrm>
                  <a:off x="757555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2" name="Line 517"/>
                <p:cNvSpPr>
                  <a:spLocks noChangeShapeType="1"/>
                </p:cNvSpPr>
                <p:nvPr/>
              </p:nvSpPr>
              <p:spPr bwMode="auto">
                <a:xfrm>
                  <a:off x="7596189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3" name="Line 518"/>
                <p:cNvSpPr>
                  <a:spLocks noChangeShapeType="1"/>
                </p:cNvSpPr>
                <p:nvPr/>
              </p:nvSpPr>
              <p:spPr bwMode="auto">
                <a:xfrm>
                  <a:off x="7616826" y="323373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4" name="Line 519"/>
                <p:cNvSpPr>
                  <a:spLocks noChangeShapeType="1"/>
                </p:cNvSpPr>
                <p:nvPr/>
              </p:nvSpPr>
              <p:spPr bwMode="auto">
                <a:xfrm>
                  <a:off x="7635876" y="32416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5" name="Line 520"/>
                <p:cNvSpPr>
                  <a:spLocks noChangeShapeType="1"/>
                </p:cNvSpPr>
                <p:nvPr/>
              </p:nvSpPr>
              <p:spPr bwMode="auto">
                <a:xfrm>
                  <a:off x="7658101" y="3252788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6" name="Line 521"/>
                <p:cNvSpPr>
                  <a:spLocks noChangeShapeType="1"/>
                </p:cNvSpPr>
                <p:nvPr/>
              </p:nvSpPr>
              <p:spPr bwMode="auto">
                <a:xfrm>
                  <a:off x="7678739" y="3262313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7" name="Line 522"/>
                <p:cNvSpPr>
                  <a:spLocks noChangeShapeType="1"/>
                </p:cNvSpPr>
                <p:nvPr/>
              </p:nvSpPr>
              <p:spPr bwMode="auto">
                <a:xfrm>
                  <a:off x="7696201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8" name="Line 523"/>
                <p:cNvSpPr>
                  <a:spLocks noChangeShapeType="1"/>
                </p:cNvSpPr>
                <p:nvPr/>
              </p:nvSpPr>
              <p:spPr bwMode="auto">
                <a:xfrm>
                  <a:off x="7712076" y="32861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9" name="Line 524"/>
                <p:cNvSpPr>
                  <a:spLocks noChangeShapeType="1"/>
                </p:cNvSpPr>
                <p:nvPr/>
              </p:nvSpPr>
              <p:spPr bwMode="auto">
                <a:xfrm>
                  <a:off x="7726364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0" name="Line 525"/>
                <p:cNvSpPr>
                  <a:spLocks noChangeShapeType="1"/>
                </p:cNvSpPr>
                <p:nvPr/>
              </p:nvSpPr>
              <p:spPr bwMode="auto">
                <a:xfrm>
                  <a:off x="7740651" y="330676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1" name="Line 526"/>
                <p:cNvSpPr>
                  <a:spLocks noChangeShapeType="1"/>
                </p:cNvSpPr>
                <p:nvPr/>
              </p:nvSpPr>
              <p:spPr bwMode="auto">
                <a:xfrm>
                  <a:off x="7753351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2" name="Line 527"/>
                <p:cNvSpPr>
                  <a:spLocks noChangeShapeType="1"/>
                </p:cNvSpPr>
                <p:nvPr/>
              </p:nvSpPr>
              <p:spPr bwMode="auto">
                <a:xfrm>
                  <a:off x="7766051" y="33289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3" name="Line 528"/>
                <p:cNvSpPr>
                  <a:spLocks noChangeShapeType="1"/>
                </p:cNvSpPr>
                <p:nvPr/>
              </p:nvSpPr>
              <p:spPr bwMode="auto">
                <a:xfrm>
                  <a:off x="7778751" y="33385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4" name="Line 529"/>
                <p:cNvSpPr>
                  <a:spLocks noChangeShapeType="1"/>
                </p:cNvSpPr>
                <p:nvPr/>
              </p:nvSpPr>
              <p:spPr bwMode="auto">
                <a:xfrm>
                  <a:off x="7789864" y="334803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5" name="Line 530"/>
                <p:cNvSpPr>
                  <a:spLocks noChangeShapeType="1"/>
                </p:cNvSpPr>
                <p:nvPr/>
              </p:nvSpPr>
              <p:spPr bwMode="auto">
                <a:xfrm>
                  <a:off x="7799389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6" name="Line 531"/>
                <p:cNvSpPr>
                  <a:spLocks noChangeShapeType="1"/>
                </p:cNvSpPr>
                <p:nvPr/>
              </p:nvSpPr>
              <p:spPr bwMode="auto">
                <a:xfrm>
                  <a:off x="7812089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7" name="Line 532"/>
                <p:cNvSpPr>
                  <a:spLocks noChangeShapeType="1"/>
                </p:cNvSpPr>
                <p:nvPr/>
              </p:nvSpPr>
              <p:spPr bwMode="auto">
                <a:xfrm>
                  <a:off x="7821614" y="33797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8" name="Line 533"/>
                <p:cNvSpPr>
                  <a:spLocks noChangeShapeType="1"/>
                </p:cNvSpPr>
                <p:nvPr/>
              </p:nvSpPr>
              <p:spPr bwMode="auto">
                <a:xfrm>
                  <a:off x="7832726" y="3390900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9" name="Line 534"/>
                <p:cNvSpPr>
                  <a:spLocks noChangeShapeType="1"/>
                </p:cNvSpPr>
                <p:nvPr/>
              </p:nvSpPr>
              <p:spPr bwMode="auto">
                <a:xfrm>
                  <a:off x="7853364" y="34099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10" name="Line 535"/>
                <p:cNvSpPr>
                  <a:spLocks noChangeShapeType="1"/>
                </p:cNvSpPr>
                <p:nvPr/>
              </p:nvSpPr>
              <p:spPr bwMode="auto">
                <a:xfrm>
                  <a:off x="7864476" y="34210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11" name="Line 536"/>
                <p:cNvSpPr>
                  <a:spLocks noChangeShapeType="1"/>
                </p:cNvSpPr>
                <p:nvPr/>
              </p:nvSpPr>
              <p:spPr bwMode="auto">
                <a:xfrm>
                  <a:off x="7874001" y="3432175"/>
                  <a:ext cx="20638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12" name="Line 537"/>
                <p:cNvSpPr>
                  <a:spLocks noChangeShapeType="1"/>
                </p:cNvSpPr>
                <p:nvPr/>
              </p:nvSpPr>
              <p:spPr bwMode="auto">
                <a:xfrm>
                  <a:off x="7894639" y="34528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13" name="Group 2112"/>
              <p:cNvGrpSpPr/>
              <p:nvPr/>
            </p:nvGrpSpPr>
            <p:grpSpPr>
              <a:xfrm>
                <a:off x="493439" y="5068539"/>
                <a:ext cx="2906712" cy="95251"/>
                <a:chOff x="1303339" y="3222625"/>
                <a:chExt cx="6600825" cy="415926"/>
              </a:xfrm>
            </p:grpSpPr>
            <p:sp>
              <p:nvSpPr>
                <p:cNvPr id="2114" name="Line 81"/>
                <p:cNvSpPr>
                  <a:spLocks noChangeShapeType="1"/>
                </p:cNvSpPr>
                <p:nvPr/>
              </p:nvSpPr>
              <p:spPr bwMode="auto">
                <a:xfrm>
                  <a:off x="1303339" y="3397250"/>
                  <a:ext cx="79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5" name="Line 82"/>
                <p:cNvSpPr>
                  <a:spLocks noChangeShapeType="1"/>
                </p:cNvSpPr>
                <p:nvPr/>
              </p:nvSpPr>
              <p:spPr bwMode="auto">
                <a:xfrm>
                  <a:off x="1311276" y="34051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6" name="Line 83"/>
                <p:cNvSpPr>
                  <a:spLocks noChangeShapeType="1"/>
                </p:cNvSpPr>
                <p:nvPr/>
              </p:nvSpPr>
              <p:spPr bwMode="auto">
                <a:xfrm>
                  <a:off x="1320801" y="34147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7" name="Line 84"/>
                <p:cNvSpPr>
                  <a:spLocks noChangeShapeType="1"/>
                </p:cNvSpPr>
                <p:nvPr/>
              </p:nvSpPr>
              <p:spPr bwMode="auto">
                <a:xfrm>
                  <a:off x="1331914" y="3424238"/>
                  <a:ext cx="19050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8" name="Line 85"/>
                <p:cNvSpPr>
                  <a:spLocks noChangeShapeType="1"/>
                </p:cNvSpPr>
                <p:nvPr/>
              </p:nvSpPr>
              <p:spPr bwMode="auto">
                <a:xfrm>
                  <a:off x="1350964" y="34448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9" name="Line 86"/>
                <p:cNvSpPr>
                  <a:spLocks noChangeShapeType="1"/>
                </p:cNvSpPr>
                <p:nvPr/>
              </p:nvSpPr>
              <p:spPr bwMode="auto">
                <a:xfrm>
                  <a:off x="1362076" y="3454400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0" name="Line 87"/>
                <p:cNvSpPr>
                  <a:spLocks noChangeShapeType="1"/>
                </p:cNvSpPr>
                <p:nvPr/>
              </p:nvSpPr>
              <p:spPr bwMode="auto">
                <a:xfrm>
                  <a:off x="1371601" y="34671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1" name="Line 88"/>
                <p:cNvSpPr>
                  <a:spLocks noChangeShapeType="1"/>
                </p:cNvSpPr>
                <p:nvPr/>
              </p:nvSpPr>
              <p:spPr bwMode="auto">
                <a:xfrm>
                  <a:off x="1381126" y="34766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2" name="Line 89"/>
                <p:cNvSpPr>
                  <a:spLocks noChangeShapeType="1"/>
                </p:cNvSpPr>
                <p:nvPr/>
              </p:nvSpPr>
              <p:spPr bwMode="auto">
                <a:xfrm>
                  <a:off x="1393826" y="34861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3" name="Line 90"/>
                <p:cNvSpPr>
                  <a:spLocks noChangeShapeType="1"/>
                </p:cNvSpPr>
                <p:nvPr/>
              </p:nvSpPr>
              <p:spPr bwMode="auto">
                <a:xfrm>
                  <a:off x="1403351" y="3497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4" name="Line 91"/>
                <p:cNvSpPr>
                  <a:spLocks noChangeShapeType="1"/>
                </p:cNvSpPr>
                <p:nvPr/>
              </p:nvSpPr>
              <p:spPr bwMode="auto">
                <a:xfrm>
                  <a:off x="1412876" y="35067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5" name="Line 92"/>
                <p:cNvSpPr>
                  <a:spLocks noChangeShapeType="1"/>
                </p:cNvSpPr>
                <p:nvPr/>
              </p:nvSpPr>
              <p:spPr bwMode="auto">
                <a:xfrm>
                  <a:off x="1425576" y="35163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6" name="Line 93"/>
                <p:cNvSpPr>
                  <a:spLocks noChangeShapeType="1"/>
                </p:cNvSpPr>
                <p:nvPr/>
              </p:nvSpPr>
              <p:spPr bwMode="auto">
                <a:xfrm>
                  <a:off x="1435101" y="35274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7" name="Line 94"/>
                <p:cNvSpPr>
                  <a:spLocks noChangeShapeType="1"/>
                </p:cNvSpPr>
                <p:nvPr/>
              </p:nvSpPr>
              <p:spPr bwMode="auto">
                <a:xfrm>
                  <a:off x="1447801" y="3536950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8" name="Line 95"/>
                <p:cNvSpPr>
                  <a:spLocks noChangeShapeType="1"/>
                </p:cNvSpPr>
                <p:nvPr/>
              </p:nvSpPr>
              <p:spPr bwMode="auto">
                <a:xfrm>
                  <a:off x="145891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9" name="Line 96"/>
                <p:cNvSpPr>
                  <a:spLocks noChangeShapeType="1"/>
                </p:cNvSpPr>
                <p:nvPr/>
              </p:nvSpPr>
              <p:spPr bwMode="auto">
                <a:xfrm>
                  <a:off x="1471614" y="355441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0" name="Line 97"/>
                <p:cNvSpPr>
                  <a:spLocks noChangeShapeType="1"/>
                </p:cNvSpPr>
                <p:nvPr/>
              </p:nvSpPr>
              <p:spPr bwMode="auto">
                <a:xfrm>
                  <a:off x="1482726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1" name="Line 98"/>
                <p:cNvSpPr>
                  <a:spLocks noChangeShapeType="1"/>
                </p:cNvSpPr>
                <p:nvPr/>
              </p:nvSpPr>
              <p:spPr bwMode="auto">
                <a:xfrm>
                  <a:off x="1495426" y="357505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2" name="Line 99"/>
                <p:cNvSpPr>
                  <a:spLocks noChangeShapeType="1"/>
                </p:cNvSpPr>
                <p:nvPr/>
              </p:nvSpPr>
              <p:spPr bwMode="auto">
                <a:xfrm>
                  <a:off x="1509714" y="3584575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3" name="Line 100"/>
                <p:cNvSpPr>
                  <a:spLocks noChangeShapeType="1"/>
                </p:cNvSpPr>
                <p:nvPr/>
              </p:nvSpPr>
              <p:spPr bwMode="auto">
                <a:xfrm>
                  <a:off x="1524001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4" name="Line 101"/>
                <p:cNvSpPr>
                  <a:spLocks noChangeShapeType="1"/>
                </p:cNvSpPr>
                <p:nvPr/>
              </p:nvSpPr>
              <p:spPr bwMode="auto">
                <a:xfrm>
                  <a:off x="1539876" y="360362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5" name="Line 102"/>
                <p:cNvSpPr>
                  <a:spLocks noChangeShapeType="1"/>
                </p:cNvSpPr>
                <p:nvPr/>
              </p:nvSpPr>
              <p:spPr bwMode="auto">
                <a:xfrm>
                  <a:off x="1557339" y="3613150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6" name="Line 103"/>
                <p:cNvSpPr>
                  <a:spLocks noChangeShapeType="1"/>
                </p:cNvSpPr>
                <p:nvPr/>
              </p:nvSpPr>
              <p:spPr bwMode="auto">
                <a:xfrm>
                  <a:off x="1574801" y="3621088"/>
                  <a:ext cx="2222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7" name="Line 104"/>
                <p:cNvSpPr>
                  <a:spLocks noChangeShapeType="1"/>
                </p:cNvSpPr>
                <p:nvPr/>
              </p:nvSpPr>
              <p:spPr bwMode="auto">
                <a:xfrm>
                  <a:off x="1597026" y="36290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8" name="Line 105"/>
                <p:cNvSpPr>
                  <a:spLocks noChangeShapeType="1"/>
                </p:cNvSpPr>
                <p:nvPr/>
              </p:nvSpPr>
              <p:spPr bwMode="auto">
                <a:xfrm>
                  <a:off x="16176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9" name="Line 106"/>
                <p:cNvSpPr>
                  <a:spLocks noChangeShapeType="1"/>
                </p:cNvSpPr>
                <p:nvPr/>
              </p:nvSpPr>
              <p:spPr bwMode="auto">
                <a:xfrm>
                  <a:off x="1636714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0" name="Line 107"/>
                <p:cNvSpPr>
                  <a:spLocks noChangeShapeType="1"/>
                </p:cNvSpPr>
                <p:nvPr/>
              </p:nvSpPr>
              <p:spPr bwMode="auto">
                <a:xfrm>
                  <a:off x="1657351" y="3638550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77989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2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697039" y="3630613"/>
                  <a:ext cx="20638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3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717676" y="3624263"/>
                  <a:ext cx="22225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4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739901" y="361632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5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58951" y="3606800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6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779589" y="3594100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7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800226" y="358457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8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817689" y="357346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9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8335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0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847851" y="3551238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1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862139" y="35401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2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873251" y="35306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3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885951" y="35210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4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897064" y="3508375"/>
                  <a:ext cx="12700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5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909764" y="34988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6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920876" y="3489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7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31989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8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41514" y="34686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9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954214" y="34591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0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963739" y="3446463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1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973264" y="34369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2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84376" y="34258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3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993901" y="34163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4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003426" y="34067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5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012951" y="3386138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6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03517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7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046289" y="33670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8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055814" y="33559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9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65339" y="33464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0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078039" y="33369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1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087564" y="33258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2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100264" y="3316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3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09789" y="33067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4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120901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5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135189" y="3287713"/>
                  <a:ext cx="1270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6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147889" y="32781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7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162176" y="326866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8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176464" y="32607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9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192339" y="32496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0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208214" y="324167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1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2726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2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24790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3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268539" y="3224213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4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287589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5" name="Line 152"/>
                <p:cNvSpPr>
                  <a:spLocks noChangeShapeType="1"/>
                </p:cNvSpPr>
                <p:nvPr/>
              </p:nvSpPr>
              <p:spPr bwMode="auto">
                <a:xfrm>
                  <a:off x="2308226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6" name="Line 153"/>
                <p:cNvSpPr>
                  <a:spLocks noChangeShapeType="1"/>
                </p:cNvSpPr>
                <p:nvPr/>
              </p:nvSpPr>
              <p:spPr bwMode="auto">
                <a:xfrm>
                  <a:off x="2327276" y="3222625"/>
                  <a:ext cx="22225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7" name="Line 154"/>
                <p:cNvSpPr>
                  <a:spLocks noChangeShapeType="1"/>
                </p:cNvSpPr>
                <p:nvPr/>
              </p:nvSpPr>
              <p:spPr bwMode="auto">
                <a:xfrm>
                  <a:off x="234950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8" name="Line 155"/>
                <p:cNvSpPr>
                  <a:spLocks noChangeShapeType="1"/>
                </p:cNvSpPr>
                <p:nvPr/>
              </p:nvSpPr>
              <p:spPr bwMode="auto">
                <a:xfrm>
                  <a:off x="2370139" y="3228975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9" name="Line 156"/>
                <p:cNvSpPr>
                  <a:spLocks noChangeShapeType="1"/>
                </p:cNvSpPr>
                <p:nvPr/>
              </p:nvSpPr>
              <p:spPr bwMode="auto">
                <a:xfrm>
                  <a:off x="2389189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0" name="Line 157"/>
                <p:cNvSpPr>
                  <a:spLocks noChangeShapeType="1"/>
                </p:cNvSpPr>
                <p:nvPr/>
              </p:nvSpPr>
              <p:spPr bwMode="auto">
                <a:xfrm>
                  <a:off x="2409826" y="3241675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1" name="Line 158"/>
                <p:cNvSpPr>
                  <a:spLocks noChangeShapeType="1"/>
                </p:cNvSpPr>
                <p:nvPr/>
              </p:nvSpPr>
              <p:spPr bwMode="auto">
                <a:xfrm>
                  <a:off x="2430464" y="3252788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2" name="Line 159"/>
                <p:cNvSpPr>
                  <a:spLocks noChangeShapeType="1"/>
                </p:cNvSpPr>
                <p:nvPr/>
              </p:nvSpPr>
              <p:spPr bwMode="auto">
                <a:xfrm>
                  <a:off x="2449514" y="3263900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3" name="Line 160"/>
                <p:cNvSpPr>
                  <a:spLocks noChangeShapeType="1"/>
                </p:cNvSpPr>
                <p:nvPr/>
              </p:nvSpPr>
              <p:spPr bwMode="auto">
                <a:xfrm>
                  <a:off x="2468564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4" name="Line 161"/>
                <p:cNvSpPr>
                  <a:spLocks noChangeShapeType="1"/>
                </p:cNvSpPr>
                <p:nvPr/>
              </p:nvSpPr>
              <p:spPr bwMode="auto">
                <a:xfrm>
                  <a:off x="2484439" y="3286125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5" name="Line 162"/>
                <p:cNvSpPr>
                  <a:spLocks noChangeShapeType="1"/>
                </p:cNvSpPr>
                <p:nvPr/>
              </p:nvSpPr>
              <p:spPr bwMode="auto">
                <a:xfrm>
                  <a:off x="2500314" y="32956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6" name="Line 163"/>
                <p:cNvSpPr>
                  <a:spLocks noChangeShapeType="1"/>
                </p:cNvSpPr>
                <p:nvPr/>
              </p:nvSpPr>
              <p:spPr bwMode="auto">
                <a:xfrm>
                  <a:off x="2514601" y="3308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7" name="Line 164"/>
                <p:cNvSpPr>
                  <a:spLocks noChangeShapeType="1"/>
                </p:cNvSpPr>
                <p:nvPr/>
              </p:nvSpPr>
              <p:spPr bwMode="auto">
                <a:xfrm>
                  <a:off x="2525714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8" name="Line 165"/>
                <p:cNvSpPr>
                  <a:spLocks noChangeShapeType="1"/>
                </p:cNvSpPr>
                <p:nvPr/>
              </p:nvSpPr>
              <p:spPr bwMode="auto">
                <a:xfrm>
                  <a:off x="2538414" y="33289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9" name="Line 166"/>
                <p:cNvSpPr>
                  <a:spLocks noChangeShapeType="1"/>
                </p:cNvSpPr>
                <p:nvPr/>
              </p:nvSpPr>
              <p:spPr bwMode="auto">
                <a:xfrm>
                  <a:off x="2549526" y="3340100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0" name="Line 167"/>
                <p:cNvSpPr>
                  <a:spLocks noChangeShapeType="1"/>
                </p:cNvSpPr>
                <p:nvPr/>
              </p:nvSpPr>
              <p:spPr bwMode="auto">
                <a:xfrm>
                  <a:off x="2562226" y="33512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1" name="Line 168"/>
                <p:cNvSpPr>
                  <a:spLocks noChangeShapeType="1"/>
                </p:cNvSpPr>
                <p:nvPr/>
              </p:nvSpPr>
              <p:spPr bwMode="auto">
                <a:xfrm>
                  <a:off x="2571751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2" name="Line 169"/>
                <p:cNvSpPr>
                  <a:spLocks noChangeShapeType="1"/>
                </p:cNvSpPr>
                <p:nvPr/>
              </p:nvSpPr>
              <p:spPr bwMode="auto">
                <a:xfrm>
                  <a:off x="2584451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3" name="Line 170"/>
                <p:cNvSpPr>
                  <a:spLocks noChangeShapeType="1"/>
                </p:cNvSpPr>
                <p:nvPr/>
              </p:nvSpPr>
              <p:spPr bwMode="auto">
                <a:xfrm>
                  <a:off x="2593976" y="337978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4" name="Line 171"/>
                <p:cNvSpPr>
                  <a:spLocks noChangeShapeType="1"/>
                </p:cNvSpPr>
                <p:nvPr/>
              </p:nvSpPr>
              <p:spPr bwMode="auto">
                <a:xfrm>
                  <a:off x="2603501" y="33924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5" name="Line 172"/>
                <p:cNvSpPr>
                  <a:spLocks noChangeShapeType="1"/>
                </p:cNvSpPr>
                <p:nvPr/>
              </p:nvSpPr>
              <p:spPr bwMode="auto">
                <a:xfrm>
                  <a:off x="2616201" y="34020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6" name="Line 173"/>
                <p:cNvSpPr>
                  <a:spLocks noChangeShapeType="1"/>
                </p:cNvSpPr>
                <p:nvPr/>
              </p:nvSpPr>
              <p:spPr bwMode="auto">
                <a:xfrm>
                  <a:off x="2625726" y="34131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7" name="Line 174"/>
                <p:cNvSpPr>
                  <a:spLocks noChangeShapeType="1"/>
                </p:cNvSpPr>
                <p:nvPr/>
              </p:nvSpPr>
              <p:spPr bwMode="auto">
                <a:xfrm>
                  <a:off x="2635251" y="34226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8" name="Line 175"/>
                <p:cNvSpPr>
                  <a:spLocks noChangeShapeType="1"/>
                </p:cNvSpPr>
                <p:nvPr/>
              </p:nvSpPr>
              <p:spPr bwMode="auto">
                <a:xfrm>
                  <a:off x="2646364" y="34321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9" name="Line 176"/>
                <p:cNvSpPr>
                  <a:spLocks noChangeShapeType="1"/>
                </p:cNvSpPr>
                <p:nvPr/>
              </p:nvSpPr>
              <p:spPr bwMode="auto">
                <a:xfrm>
                  <a:off x="2655889" y="3443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0" name="Line 177"/>
                <p:cNvSpPr>
                  <a:spLocks noChangeShapeType="1"/>
                </p:cNvSpPr>
                <p:nvPr/>
              </p:nvSpPr>
              <p:spPr bwMode="auto">
                <a:xfrm>
                  <a:off x="2665414" y="34528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1" name="Line 178"/>
                <p:cNvSpPr>
                  <a:spLocks noChangeShapeType="1"/>
                </p:cNvSpPr>
                <p:nvPr/>
              </p:nvSpPr>
              <p:spPr bwMode="auto">
                <a:xfrm>
                  <a:off x="2676526" y="34623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2" name="Line 179"/>
                <p:cNvSpPr>
                  <a:spLocks noChangeShapeType="1"/>
                </p:cNvSpPr>
                <p:nvPr/>
              </p:nvSpPr>
              <p:spPr bwMode="auto">
                <a:xfrm>
                  <a:off x="2686051" y="34734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3" name="Line 180"/>
                <p:cNvSpPr>
                  <a:spLocks noChangeShapeType="1"/>
                </p:cNvSpPr>
                <p:nvPr/>
              </p:nvSpPr>
              <p:spPr bwMode="auto">
                <a:xfrm>
                  <a:off x="2697164" y="34829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4" name="Line 181"/>
                <p:cNvSpPr>
                  <a:spLocks noChangeShapeType="1"/>
                </p:cNvSpPr>
                <p:nvPr/>
              </p:nvSpPr>
              <p:spPr bwMode="auto">
                <a:xfrm>
                  <a:off x="2708276" y="34925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5" name="Line 182"/>
                <p:cNvSpPr>
                  <a:spLocks noChangeShapeType="1"/>
                </p:cNvSpPr>
                <p:nvPr/>
              </p:nvSpPr>
              <p:spPr bwMode="auto">
                <a:xfrm>
                  <a:off x="2717801" y="35020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6" name="Line 183"/>
                <p:cNvSpPr>
                  <a:spLocks noChangeShapeType="1"/>
                </p:cNvSpPr>
                <p:nvPr/>
              </p:nvSpPr>
              <p:spPr bwMode="auto">
                <a:xfrm>
                  <a:off x="2727326" y="35131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7" name="Line 184"/>
                <p:cNvSpPr>
                  <a:spLocks noChangeShapeType="1"/>
                </p:cNvSpPr>
                <p:nvPr/>
              </p:nvSpPr>
              <p:spPr bwMode="auto">
                <a:xfrm>
                  <a:off x="2740026" y="35226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8" name="Line 185"/>
                <p:cNvSpPr>
                  <a:spLocks noChangeShapeType="1"/>
                </p:cNvSpPr>
                <p:nvPr/>
              </p:nvSpPr>
              <p:spPr bwMode="auto">
                <a:xfrm>
                  <a:off x="2749551" y="353218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9" name="Line 186"/>
                <p:cNvSpPr>
                  <a:spLocks noChangeShapeType="1"/>
                </p:cNvSpPr>
                <p:nvPr/>
              </p:nvSpPr>
              <p:spPr bwMode="auto">
                <a:xfrm>
                  <a:off x="2762251" y="35433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0" name="Line 187"/>
                <p:cNvSpPr>
                  <a:spLocks noChangeShapeType="1"/>
                </p:cNvSpPr>
                <p:nvPr/>
              </p:nvSpPr>
              <p:spPr bwMode="auto">
                <a:xfrm>
                  <a:off x="2773364" y="35528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1" name="Line 188"/>
                <p:cNvSpPr>
                  <a:spLocks noChangeShapeType="1"/>
                </p:cNvSpPr>
                <p:nvPr/>
              </p:nvSpPr>
              <p:spPr bwMode="auto">
                <a:xfrm>
                  <a:off x="27860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2" name="Line 189"/>
                <p:cNvSpPr>
                  <a:spLocks noChangeShapeType="1"/>
                </p:cNvSpPr>
                <p:nvPr/>
              </p:nvSpPr>
              <p:spPr bwMode="auto">
                <a:xfrm>
                  <a:off x="2800351" y="3573463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3" name="Line 190"/>
                <p:cNvSpPr>
                  <a:spLocks noChangeShapeType="1"/>
                </p:cNvSpPr>
                <p:nvPr/>
              </p:nvSpPr>
              <p:spPr bwMode="auto">
                <a:xfrm>
                  <a:off x="2811464" y="358140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4" name="Line 191"/>
                <p:cNvSpPr>
                  <a:spLocks noChangeShapeType="1"/>
                </p:cNvSpPr>
                <p:nvPr/>
              </p:nvSpPr>
              <p:spPr bwMode="auto">
                <a:xfrm>
                  <a:off x="2827339" y="35909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5" name="Line 192"/>
                <p:cNvSpPr>
                  <a:spLocks noChangeShapeType="1"/>
                </p:cNvSpPr>
                <p:nvPr/>
              </p:nvSpPr>
              <p:spPr bwMode="auto">
                <a:xfrm>
                  <a:off x="2841626" y="360045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6" name="Line 193"/>
                <p:cNvSpPr>
                  <a:spLocks noChangeShapeType="1"/>
                </p:cNvSpPr>
                <p:nvPr/>
              </p:nvSpPr>
              <p:spPr bwMode="auto">
                <a:xfrm>
                  <a:off x="2860676" y="3608388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7" name="Line 194"/>
                <p:cNvSpPr>
                  <a:spLocks noChangeShapeType="1"/>
                </p:cNvSpPr>
                <p:nvPr/>
              </p:nvSpPr>
              <p:spPr bwMode="auto">
                <a:xfrm>
                  <a:off x="2878139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8" name="Line 195"/>
                <p:cNvSpPr>
                  <a:spLocks noChangeShapeType="1"/>
                </p:cNvSpPr>
                <p:nvPr/>
              </p:nvSpPr>
              <p:spPr bwMode="auto">
                <a:xfrm>
                  <a:off x="2898776" y="3627438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9" name="Line 196"/>
                <p:cNvSpPr>
                  <a:spLocks noChangeShapeType="1"/>
                </p:cNvSpPr>
                <p:nvPr/>
              </p:nvSpPr>
              <p:spPr bwMode="auto">
                <a:xfrm>
                  <a:off x="2917826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0" name="Line 197"/>
                <p:cNvSpPr>
                  <a:spLocks noChangeShapeType="1"/>
                </p:cNvSpPr>
                <p:nvPr/>
              </p:nvSpPr>
              <p:spPr bwMode="auto">
                <a:xfrm>
                  <a:off x="2938464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1" name="Line 198"/>
                <p:cNvSpPr>
                  <a:spLocks noChangeShapeType="1"/>
                </p:cNvSpPr>
                <p:nvPr/>
              </p:nvSpPr>
              <p:spPr bwMode="auto">
                <a:xfrm>
                  <a:off x="2957514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2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79739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3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00376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4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1942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5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040064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6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060701" y="3611563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7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079751" y="3598863"/>
                  <a:ext cx="222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238" name="Group 406"/>
                <p:cNvGrpSpPr>
                  <a:grpSpLocks/>
                </p:cNvGrpSpPr>
                <p:nvPr/>
              </p:nvGrpSpPr>
              <p:grpSpPr bwMode="auto">
                <a:xfrm>
                  <a:off x="3101976" y="3222625"/>
                  <a:ext cx="2878138" cy="415925"/>
                  <a:chOff x="1934" y="2029"/>
                  <a:chExt cx="1813" cy="262"/>
                </a:xfrm>
              </p:grpSpPr>
              <p:sp>
                <p:nvSpPr>
                  <p:cNvPr id="2370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4" y="2258"/>
                    <a:ext cx="11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1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5" y="2252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2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6" y="2245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3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4" y="2238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4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23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5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2" y="2224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6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0" y="221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7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7" y="221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8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5" y="220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9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1" y="219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0" name="Line 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9" y="219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1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25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2" name="Line 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73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3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5" y="216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4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1" y="215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5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8" y="2154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6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14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7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1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8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7" y="213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9" name="Line 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22"/>
                    <a:ext cx="14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0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7" y="211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1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3" y="2110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2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0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3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7" y="209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4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3" y="209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5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1" y="2084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6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8" y="207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7" name="Line 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46" y="207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8" name="Line 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3" y="2065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9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" y="20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0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2054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1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1" y="2048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2" name="Line 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2043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3" name="Line 2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3" y="2038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4" name="Line 2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2034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5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8" y="2030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6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2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029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267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79" y="2030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92" y="2033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035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317" y="2040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331" y="2046"/>
                    <a:ext cx="1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53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355" y="2060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366" y="2067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375" y="2074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384" y="2080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2393" y="208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09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210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416" y="2107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422" y="211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21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436" y="212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442" y="213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456" y="2146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462" y="215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0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68" y="2159"/>
                    <a:ext cx="13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81" y="217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2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487" y="217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2494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4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192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514" y="220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6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10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7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221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8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534" y="222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9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542" y="2229"/>
                    <a:ext cx="7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0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549" y="223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1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557" y="22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2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2564" y="224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2573" y="2253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2582" y="22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5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2591" y="2265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601" y="2271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7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2612" y="2276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282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639" y="2286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0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651" y="2289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664" y="2291"/>
                    <a:ext cx="1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2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3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9" y="228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4" name="Line 2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2" y="2285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5" name="Line 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" y="2281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6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28" y="2275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7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1" y="2269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8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3" y="2261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9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2253"/>
                    <a:ext cx="10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0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6" y="2247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1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6" y="2240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2" name="Line 2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5" y="2233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3" name="Line 2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02" y="222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4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1" y="222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5" name="Line 3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9" y="2213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6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5" y="220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7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3" y="2200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8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0" y="2194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9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7" y="218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0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2181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1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9" y="217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2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7" y="216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3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3" y="2149"/>
                    <a:ext cx="19" cy="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4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2" y="214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5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8" y="213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6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05" y="213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7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1" y="212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8" name="Line 3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7" y="211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9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5" y="2111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0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1" y="210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1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9" y="209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2" name="Line 3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5" y="209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3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2" y="208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4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0" y="2079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5" name="Line 3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8" y="207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6" name="Line 3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5" y="2068"/>
                    <a:ext cx="8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7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83" y="206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8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2" y="205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9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2" y="205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0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2" y="2044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1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3" y="2039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2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36" y="2034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3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8" y="2031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4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2030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5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3" y="202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6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3086" y="202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203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113" y="2031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3125" y="2034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3138" y="2039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1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3150" y="2044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2050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3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2058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3187" y="206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5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3197" y="2072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07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3213" y="2086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8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3222" y="209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230" y="2099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0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210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244" y="2112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2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250" y="2118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2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3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5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270" y="213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278" y="214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7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284" y="2151"/>
                    <a:ext cx="13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297" y="216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9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03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309" y="217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18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2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329" y="2195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336" y="2203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5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20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6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21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7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3356" y="22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8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227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9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223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0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3378" y="22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1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224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2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3394" y="225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3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402" y="2258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413" y="2263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3423" y="227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433" y="2275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3445" y="2281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458" y="2285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3470" y="228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0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3484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1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3497" y="2291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2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289"/>
                    <a:ext cx="12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3" name="Line 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" y="2286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4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5" y="2282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5" name="Line 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7" y="2276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6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1" y="2270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7" name="Line 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262"/>
                    <a:ext cx="12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8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6" y="2256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9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8" y="2248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0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7" y="224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1" name="Line 3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5" y="2234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2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4" y="222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3" name="Line 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2" y="222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4" name="Line 3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9" y="221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5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7" y="2208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6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5" y="220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7" name="Line 3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2" y="219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8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8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9" name="Line 3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75" y="218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0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1" y="2176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1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9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2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5" y="216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3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1" y="215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4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7" y="215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5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14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6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0" y="213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7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6" y="213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8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3" y="212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9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0" y="2118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2239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5980114" y="33543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0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5989639" y="33448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1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6000751" y="33337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2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6011864" y="33242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3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6022976" y="33147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4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6034089" y="33035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6045201" y="32956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6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6059489" y="32861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7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6070601" y="327660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8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6084889" y="326707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6099176" y="32575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0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6115051" y="3248025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1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6134101" y="324008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2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6153151" y="323215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3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6173789" y="3228975"/>
                  <a:ext cx="19050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4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619283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5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621347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6" name="Line 424"/>
                <p:cNvSpPr>
                  <a:spLocks noChangeShapeType="1"/>
                </p:cNvSpPr>
                <p:nvPr/>
              </p:nvSpPr>
              <p:spPr bwMode="auto">
                <a:xfrm>
                  <a:off x="6234114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7" name="Line 425"/>
                <p:cNvSpPr>
                  <a:spLocks noChangeShapeType="1"/>
                </p:cNvSpPr>
                <p:nvPr/>
              </p:nvSpPr>
              <p:spPr bwMode="auto">
                <a:xfrm>
                  <a:off x="6253164" y="32226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8" name="Line 426"/>
                <p:cNvSpPr>
                  <a:spLocks noChangeShapeType="1"/>
                </p:cNvSpPr>
                <p:nvPr/>
              </p:nvSpPr>
              <p:spPr bwMode="auto">
                <a:xfrm>
                  <a:off x="6273801" y="3225800"/>
                  <a:ext cx="22225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9" name="Line 427"/>
                <p:cNvSpPr>
                  <a:spLocks noChangeShapeType="1"/>
                </p:cNvSpPr>
                <p:nvPr/>
              </p:nvSpPr>
              <p:spPr bwMode="auto">
                <a:xfrm>
                  <a:off x="6296026" y="3230563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0" name="Line 428"/>
                <p:cNvSpPr>
                  <a:spLocks noChangeShapeType="1"/>
                </p:cNvSpPr>
                <p:nvPr/>
              </p:nvSpPr>
              <p:spPr bwMode="auto">
                <a:xfrm>
                  <a:off x="6315076" y="3236913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1" name="Line 429"/>
                <p:cNvSpPr>
                  <a:spLocks noChangeShapeType="1"/>
                </p:cNvSpPr>
                <p:nvPr/>
              </p:nvSpPr>
              <p:spPr bwMode="auto">
                <a:xfrm>
                  <a:off x="6335714" y="3244850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2" name="Line 430"/>
                <p:cNvSpPr>
                  <a:spLocks noChangeShapeType="1"/>
                </p:cNvSpPr>
                <p:nvPr/>
              </p:nvSpPr>
              <p:spPr bwMode="auto">
                <a:xfrm>
                  <a:off x="6354764" y="3254375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3" name="Line 431"/>
                <p:cNvSpPr>
                  <a:spLocks noChangeShapeType="1"/>
                </p:cNvSpPr>
                <p:nvPr/>
              </p:nvSpPr>
              <p:spPr bwMode="auto">
                <a:xfrm>
                  <a:off x="6375401" y="3267075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4" name="Line 432"/>
                <p:cNvSpPr>
                  <a:spLocks noChangeShapeType="1"/>
                </p:cNvSpPr>
                <p:nvPr/>
              </p:nvSpPr>
              <p:spPr bwMode="auto">
                <a:xfrm>
                  <a:off x="6392864" y="3278188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5" name="Line 433"/>
                <p:cNvSpPr>
                  <a:spLocks noChangeShapeType="1"/>
                </p:cNvSpPr>
                <p:nvPr/>
              </p:nvSpPr>
              <p:spPr bwMode="auto">
                <a:xfrm>
                  <a:off x="6408739" y="3287713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6" name="Line 434"/>
                <p:cNvSpPr>
                  <a:spLocks noChangeShapeType="1"/>
                </p:cNvSpPr>
                <p:nvPr/>
              </p:nvSpPr>
              <p:spPr bwMode="auto">
                <a:xfrm>
                  <a:off x="6423026" y="330041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7" name="Line 435"/>
                <p:cNvSpPr>
                  <a:spLocks noChangeShapeType="1"/>
                </p:cNvSpPr>
                <p:nvPr/>
              </p:nvSpPr>
              <p:spPr bwMode="auto">
                <a:xfrm>
                  <a:off x="6437314" y="330993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8" name="Line 436"/>
                <p:cNvSpPr>
                  <a:spLocks noChangeShapeType="1"/>
                </p:cNvSpPr>
                <p:nvPr/>
              </p:nvSpPr>
              <p:spPr bwMode="auto">
                <a:xfrm>
                  <a:off x="6450014" y="33210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9" name="Line 437"/>
                <p:cNvSpPr>
                  <a:spLocks noChangeShapeType="1"/>
                </p:cNvSpPr>
                <p:nvPr/>
              </p:nvSpPr>
              <p:spPr bwMode="auto">
                <a:xfrm>
                  <a:off x="6461126" y="33305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0" name="Line 438"/>
                <p:cNvSpPr>
                  <a:spLocks noChangeShapeType="1"/>
                </p:cNvSpPr>
                <p:nvPr/>
              </p:nvSpPr>
              <p:spPr bwMode="auto">
                <a:xfrm>
                  <a:off x="6473826" y="33416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1" name="Line 439"/>
                <p:cNvSpPr>
                  <a:spLocks noChangeShapeType="1"/>
                </p:cNvSpPr>
                <p:nvPr/>
              </p:nvSpPr>
              <p:spPr bwMode="auto">
                <a:xfrm>
                  <a:off x="6484939" y="33528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2" name="Line 440"/>
                <p:cNvSpPr>
                  <a:spLocks noChangeShapeType="1"/>
                </p:cNvSpPr>
                <p:nvPr/>
              </p:nvSpPr>
              <p:spPr bwMode="auto">
                <a:xfrm>
                  <a:off x="6496051" y="3362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3" name="Line 441"/>
                <p:cNvSpPr>
                  <a:spLocks noChangeShapeType="1"/>
                </p:cNvSpPr>
                <p:nvPr/>
              </p:nvSpPr>
              <p:spPr bwMode="auto">
                <a:xfrm>
                  <a:off x="6507164" y="33718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" name="Line 442"/>
                <p:cNvSpPr>
                  <a:spLocks noChangeShapeType="1"/>
                </p:cNvSpPr>
                <p:nvPr/>
              </p:nvSpPr>
              <p:spPr bwMode="auto">
                <a:xfrm>
                  <a:off x="6518276" y="33829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" name="Line 443"/>
                <p:cNvSpPr>
                  <a:spLocks noChangeShapeType="1"/>
                </p:cNvSpPr>
                <p:nvPr/>
              </p:nvSpPr>
              <p:spPr bwMode="auto">
                <a:xfrm>
                  <a:off x="6527801" y="33940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6" name="Line 444"/>
                <p:cNvSpPr>
                  <a:spLocks noChangeShapeType="1"/>
                </p:cNvSpPr>
                <p:nvPr/>
              </p:nvSpPr>
              <p:spPr bwMode="auto">
                <a:xfrm>
                  <a:off x="6538914" y="3405188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7" name="Line 445"/>
                <p:cNvSpPr>
                  <a:spLocks noChangeShapeType="1"/>
                </p:cNvSpPr>
                <p:nvPr/>
              </p:nvSpPr>
              <p:spPr bwMode="auto">
                <a:xfrm>
                  <a:off x="6559551" y="34242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8" name="Line 446"/>
                <p:cNvSpPr>
                  <a:spLocks noChangeShapeType="1"/>
                </p:cNvSpPr>
                <p:nvPr/>
              </p:nvSpPr>
              <p:spPr bwMode="auto">
                <a:xfrm>
                  <a:off x="6569076" y="3435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9" name="Line 447"/>
                <p:cNvSpPr>
                  <a:spLocks noChangeShapeType="1"/>
                </p:cNvSpPr>
                <p:nvPr/>
              </p:nvSpPr>
              <p:spPr bwMode="auto">
                <a:xfrm>
                  <a:off x="6580189" y="34448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0" name="Line 448"/>
                <p:cNvSpPr>
                  <a:spLocks noChangeShapeType="1"/>
                </p:cNvSpPr>
                <p:nvPr/>
              </p:nvSpPr>
              <p:spPr bwMode="auto">
                <a:xfrm>
                  <a:off x="6589714" y="34544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1" name="Line 449"/>
                <p:cNvSpPr>
                  <a:spLocks noChangeShapeType="1"/>
                </p:cNvSpPr>
                <p:nvPr/>
              </p:nvSpPr>
              <p:spPr bwMode="auto">
                <a:xfrm>
                  <a:off x="6599239" y="34639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2" name="Line 450"/>
                <p:cNvSpPr>
                  <a:spLocks noChangeShapeType="1"/>
                </p:cNvSpPr>
                <p:nvPr/>
              </p:nvSpPr>
              <p:spPr bwMode="auto">
                <a:xfrm>
                  <a:off x="6610351" y="34750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3" name="Line 451"/>
                <p:cNvSpPr>
                  <a:spLocks noChangeShapeType="1"/>
                </p:cNvSpPr>
                <p:nvPr/>
              </p:nvSpPr>
              <p:spPr bwMode="auto">
                <a:xfrm>
                  <a:off x="6621464" y="34845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4" name="Line 452"/>
                <p:cNvSpPr>
                  <a:spLocks noChangeShapeType="1"/>
                </p:cNvSpPr>
                <p:nvPr/>
              </p:nvSpPr>
              <p:spPr bwMode="auto">
                <a:xfrm>
                  <a:off x="6630989" y="34940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5" name="Line 453"/>
                <p:cNvSpPr>
                  <a:spLocks noChangeShapeType="1"/>
                </p:cNvSpPr>
                <p:nvPr/>
              </p:nvSpPr>
              <p:spPr bwMode="auto">
                <a:xfrm>
                  <a:off x="6642101" y="35052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6" name="Line 454"/>
                <p:cNvSpPr>
                  <a:spLocks noChangeShapeType="1"/>
                </p:cNvSpPr>
                <p:nvPr/>
              </p:nvSpPr>
              <p:spPr bwMode="auto">
                <a:xfrm>
                  <a:off x="6651626" y="35147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7" name="Line 455"/>
                <p:cNvSpPr>
                  <a:spLocks noChangeShapeType="1"/>
                </p:cNvSpPr>
                <p:nvPr/>
              </p:nvSpPr>
              <p:spPr bwMode="auto">
                <a:xfrm>
                  <a:off x="6664326" y="35242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8" name="Line 456"/>
                <p:cNvSpPr>
                  <a:spLocks noChangeShapeType="1"/>
                </p:cNvSpPr>
                <p:nvPr/>
              </p:nvSpPr>
              <p:spPr bwMode="auto">
                <a:xfrm>
                  <a:off x="6675439" y="3535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9" name="Line 457"/>
                <p:cNvSpPr>
                  <a:spLocks noChangeShapeType="1"/>
                </p:cNvSpPr>
                <p:nvPr/>
              </p:nvSpPr>
              <p:spPr bwMode="auto">
                <a:xfrm>
                  <a:off x="668496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0" name="Line 458"/>
                <p:cNvSpPr>
                  <a:spLocks noChangeShapeType="1"/>
                </p:cNvSpPr>
                <p:nvPr/>
              </p:nvSpPr>
              <p:spPr bwMode="auto">
                <a:xfrm>
                  <a:off x="6697664" y="35544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1" name="Line 459"/>
                <p:cNvSpPr>
                  <a:spLocks noChangeShapeType="1"/>
                </p:cNvSpPr>
                <p:nvPr/>
              </p:nvSpPr>
              <p:spPr bwMode="auto">
                <a:xfrm>
                  <a:off x="6710364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2" name="Line 460"/>
                <p:cNvSpPr>
                  <a:spLocks noChangeShapeType="1"/>
                </p:cNvSpPr>
                <p:nvPr/>
              </p:nvSpPr>
              <p:spPr bwMode="auto">
                <a:xfrm>
                  <a:off x="6723064" y="35750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3" name="Line 461"/>
                <p:cNvSpPr>
                  <a:spLocks noChangeShapeType="1"/>
                </p:cNvSpPr>
                <p:nvPr/>
              </p:nvSpPr>
              <p:spPr bwMode="auto">
                <a:xfrm>
                  <a:off x="6737351" y="35829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4" name="Line 462"/>
                <p:cNvSpPr>
                  <a:spLocks noChangeShapeType="1"/>
                </p:cNvSpPr>
                <p:nvPr/>
              </p:nvSpPr>
              <p:spPr bwMode="auto">
                <a:xfrm>
                  <a:off x="6751639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5" name="Line 463"/>
                <p:cNvSpPr>
                  <a:spLocks noChangeShapeType="1"/>
                </p:cNvSpPr>
                <p:nvPr/>
              </p:nvSpPr>
              <p:spPr bwMode="auto">
                <a:xfrm>
                  <a:off x="6767514" y="36036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6" name="Line 464"/>
                <p:cNvSpPr>
                  <a:spLocks noChangeShapeType="1"/>
                </p:cNvSpPr>
                <p:nvPr/>
              </p:nvSpPr>
              <p:spPr bwMode="auto">
                <a:xfrm>
                  <a:off x="6783389" y="3611563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7" name="Line 465"/>
                <p:cNvSpPr>
                  <a:spLocks noChangeShapeType="1"/>
                </p:cNvSpPr>
                <p:nvPr/>
              </p:nvSpPr>
              <p:spPr bwMode="auto">
                <a:xfrm>
                  <a:off x="6804026" y="3621088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8" name="Line 466"/>
                <p:cNvSpPr>
                  <a:spLocks noChangeShapeType="1"/>
                </p:cNvSpPr>
                <p:nvPr/>
              </p:nvSpPr>
              <p:spPr bwMode="auto">
                <a:xfrm>
                  <a:off x="682307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9" name="Line 467"/>
                <p:cNvSpPr>
                  <a:spLocks noChangeShapeType="1"/>
                </p:cNvSpPr>
                <p:nvPr/>
              </p:nvSpPr>
              <p:spPr bwMode="auto">
                <a:xfrm>
                  <a:off x="6843714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0" name="Line 468"/>
                <p:cNvSpPr>
                  <a:spLocks noChangeShapeType="1"/>
                </p:cNvSpPr>
                <p:nvPr/>
              </p:nvSpPr>
              <p:spPr bwMode="auto">
                <a:xfrm>
                  <a:off x="6864351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1" name="Line 469"/>
                <p:cNvSpPr>
                  <a:spLocks noChangeShapeType="1"/>
                </p:cNvSpPr>
                <p:nvPr/>
              </p:nvSpPr>
              <p:spPr bwMode="auto">
                <a:xfrm>
                  <a:off x="6883401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2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6905626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3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69262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4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6945314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5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6965951" y="361950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6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6985001" y="3608388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7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7005639" y="35972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8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7027864" y="3584575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9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7045326" y="35750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0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7061201" y="35623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1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7075489" y="35528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2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7089776" y="35433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3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7102476" y="3530600"/>
                  <a:ext cx="1111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4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7113589" y="352107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5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7126289" y="350996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6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7137401" y="35004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7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7148514" y="34893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8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7159626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9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7169151" y="34686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0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7180264" y="3448050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1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7202489" y="34385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2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7212014" y="34290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3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7221539" y="34178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4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7232651" y="3408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5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7242176" y="33972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6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7251701" y="33861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7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726122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8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7272339" y="33670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9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7283451" y="33559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0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7294564" y="334645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1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7304089" y="33369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2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7315201" y="3328988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3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7326314" y="33178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4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7337426" y="33083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5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7350126" y="32988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6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7361239" y="3287713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7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7375526" y="32781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8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7388226" y="3270250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9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7404101" y="32607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0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7418389" y="3249613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1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7435851" y="3241675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2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745331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3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747395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4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749458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5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751522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6" name="Line 514"/>
                <p:cNvSpPr>
                  <a:spLocks noChangeShapeType="1"/>
                </p:cNvSpPr>
                <p:nvPr/>
              </p:nvSpPr>
              <p:spPr bwMode="auto">
                <a:xfrm>
                  <a:off x="7535864" y="3222625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7" name="Line 515"/>
                <p:cNvSpPr>
                  <a:spLocks noChangeShapeType="1"/>
                </p:cNvSpPr>
                <p:nvPr/>
              </p:nvSpPr>
              <p:spPr bwMode="auto">
                <a:xfrm>
                  <a:off x="7556501" y="3222625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8" name="Line 516"/>
                <p:cNvSpPr>
                  <a:spLocks noChangeShapeType="1"/>
                </p:cNvSpPr>
                <p:nvPr/>
              </p:nvSpPr>
              <p:spPr bwMode="auto">
                <a:xfrm>
                  <a:off x="757555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9" name="Line 517"/>
                <p:cNvSpPr>
                  <a:spLocks noChangeShapeType="1"/>
                </p:cNvSpPr>
                <p:nvPr/>
              </p:nvSpPr>
              <p:spPr bwMode="auto">
                <a:xfrm>
                  <a:off x="7596189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0" name="Line 518"/>
                <p:cNvSpPr>
                  <a:spLocks noChangeShapeType="1"/>
                </p:cNvSpPr>
                <p:nvPr/>
              </p:nvSpPr>
              <p:spPr bwMode="auto">
                <a:xfrm>
                  <a:off x="7616826" y="323373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1" name="Line 519"/>
                <p:cNvSpPr>
                  <a:spLocks noChangeShapeType="1"/>
                </p:cNvSpPr>
                <p:nvPr/>
              </p:nvSpPr>
              <p:spPr bwMode="auto">
                <a:xfrm>
                  <a:off x="7635876" y="32416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2" name="Line 520"/>
                <p:cNvSpPr>
                  <a:spLocks noChangeShapeType="1"/>
                </p:cNvSpPr>
                <p:nvPr/>
              </p:nvSpPr>
              <p:spPr bwMode="auto">
                <a:xfrm>
                  <a:off x="7658101" y="3252788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3" name="Line 521"/>
                <p:cNvSpPr>
                  <a:spLocks noChangeShapeType="1"/>
                </p:cNvSpPr>
                <p:nvPr/>
              </p:nvSpPr>
              <p:spPr bwMode="auto">
                <a:xfrm>
                  <a:off x="7678739" y="3262313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4" name="Line 522"/>
                <p:cNvSpPr>
                  <a:spLocks noChangeShapeType="1"/>
                </p:cNvSpPr>
                <p:nvPr/>
              </p:nvSpPr>
              <p:spPr bwMode="auto">
                <a:xfrm>
                  <a:off x="7696201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5" name="Line 523"/>
                <p:cNvSpPr>
                  <a:spLocks noChangeShapeType="1"/>
                </p:cNvSpPr>
                <p:nvPr/>
              </p:nvSpPr>
              <p:spPr bwMode="auto">
                <a:xfrm>
                  <a:off x="7712076" y="32861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6" name="Line 524"/>
                <p:cNvSpPr>
                  <a:spLocks noChangeShapeType="1"/>
                </p:cNvSpPr>
                <p:nvPr/>
              </p:nvSpPr>
              <p:spPr bwMode="auto">
                <a:xfrm>
                  <a:off x="7726364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7" name="Line 525"/>
                <p:cNvSpPr>
                  <a:spLocks noChangeShapeType="1"/>
                </p:cNvSpPr>
                <p:nvPr/>
              </p:nvSpPr>
              <p:spPr bwMode="auto">
                <a:xfrm>
                  <a:off x="7740651" y="330676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8" name="Line 526"/>
                <p:cNvSpPr>
                  <a:spLocks noChangeShapeType="1"/>
                </p:cNvSpPr>
                <p:nvPr/>
              </p:nvSpPr>
              <p:spPr bwMode="auto">
                <a:xfrm>
                  <a:off x="7753351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9" name="Line 527"/>
                <p:cNvSpPr>
                  <a:spLocks noChangeShapeType="1"/>
                </p:cNvSpPr>
                <p:nvPr/>
              </p:nvSpPr>
              <p:spPr bwMode="auto">
                <a:xfrm>
                  <a:off x="7766051" y="33289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0" name="Line 528"/>
                <p:cNvSpPr>
                  <a:spLocks noChangeShapeType="1"/>
                </p:cNvSpPr>
                <p:nvPr/>
              </p:nvSpPr>
              <p:spPr bwMode="auto">
                <a:xfrm>
                  <a:off x="7778751" y="33385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1" name="Line 529"/>
                <p:cNvSpPr>
                  <a:spLocks noChangeShapeType="1"/>
                </p:cNvSpPr>
                <p:nvPr/>
              </p:nvSpPr>
              <p:spPr bwMode="auto">
                <a:xfrm>
                  <a:off x="7789864" y="334803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2" name="Line 530"/>
                <p:cNvSpPr>
                  <a:spLocks noChangeShapeType="1"/>
                </p:cNvSpPr>
                <p:nvPr/>
              </p:nvSpPr>
              <p:spPr bwMode="auto">
                <a:xfrm>
                  <a:off x="7799389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3" name="Line 531"/>
                <p:cNvSpPr>
                  <a:spLocks noChangeShapeType="1"/>
                </p:cNvSpPr>
                <p:nvPr/>
              </p:nvSpPr>
              <p:spPr bwMode="auto">
                <a:xfrm>
                  <a:off x="7812089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4" name="Line 532"/>
                <p:cNvSpPr>
                  <a:spLocks noChangeShapeType="1"/>
                </p:cNvSpPr>
                <p:nvPr/>
              </p:nvSpPr>
              <p:spPr bwMode="auto">
                <a:xfrm>
                  <a:off x="7821614" y="33797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5" name="Line 533"/>
                <p:cNvSpPr>
                  <a:spLocks noChangeShapeType="1"/>
                </p:cNvSpPr>
                <p:nvPr/>
              </p:nvSpPr>
              <p:spPr bwMode="auto">
                <a:xfrm>
                  <a:off x="7832726" y="3390900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6" name="Line 534"/>
                <p:cNvSpPr>
                  <a:spLocks noChangeShapeType="1"/>
                </p:cNvSpPr>
                <p:nvPr/>
              </p:nvSpPr>
              <p:spPr bwMode="auto">
                <a:xfrm>
                  <a:off x="7853364" y="34099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7" name="Line 535"/>
                <p:cNvSpPr>
                  <a:spLocks noChangeShapeType="1"/>
                </p:cNvSpPr>
                <p:nvPr/>
              </p:nvSpPr>
              <p:spPr bwMode="auto">
                <a:xfrm>
                  <a:off x="7864476" y="34210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8" name="Line 536"/>
                <p:cNvSpPr>
                  <a:spLocks noChangeShapeType="1"/>
                </p:cNvSpPr>
                <p:nvPr/>
              </p:nvSpPr>
              <p:spPr bwMode="auto">
                <a:xfrm>
                  <a:off x="7874001" y="3432175"/>
                  <a:ext cx="20638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9" name="Line 537"/>
                <p:cNvSpPr>
                  <a:spLocks noChangeShapeType="1"/>
                </p:cNvSpPr>
                <p:nvPr/>
              </p:nvSpPr>
              <p:spPr bwMode="auto">
                <a:xfrm>
                  <a:off x="7894639" y="34528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9969" name="TextBox 19968"/>
              <p:cNvSpPr txBox="1"/>
              <p:nvPr/>
            </p:nvSpPr>
            <p:spPr>
              <a:xfrm>
                <a:off x="1843691" y="465240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</a:p>
            </p:txBody>
          </p:sp>
          <p:sp>
            <p:nvSpPr>
              <p:cNvPr id="2571" name="TextBox 2570"/>
              <p:cNvSpPr txBox="1"/>
              <p:nvPr/>
            </p:nvSpPr>
            <p:spPr>
              <a:xfrm>
                <a:off x="695883" y="465240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2572" name="TextBox 2571"/>
              <p:cNvSpPr txBox="1"/>
              <p:nvPr/>
            </p:nvSpPr>
            <p:spPr>
              <a:xfrm>
                <a:off x="1262577" y="465240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2573" name="TextBox 2572"/>
              <p:cNvSpPr txBox="1"/>
              <p:nvPr/>
            </p:nvSpPr>
            <p:spPr>
              <a:xfrm>
                <a:off x="2443631" y="465240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2574" name="TextBox 2573"/>
              <p:cNvSpPr txBox="1"/>
              <p:nvPr/>
            </p:nvSpPr>
            <p:spPr>
              <a:xfrm>
                <a:off x="3017772" y="465240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2576" name="TextBox 2575"/>
              <p:cNvSpPr txBox="1"/>
              <p:nvPr/>
            </p:nvSpPr>
            <p:spPr>
              <a:xfrm>
                <a:off x="1936566" y="50763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2577" name="TextBox 2576"/>
              <p:cNvSpPr txBox="1"/>
              <p:nvPr/>
            </p:nvSpPr>
            <p:spPr>
              <a:xfrm>
                <a:off x="788758" y="50763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2578" name="TextBox 2577"/>
              <p:cNvSpPr txBox="1"/>
              <p:nvPr/>
            </p:nvSpPr>
            <p:spPr>
              <a:xfrm>
                <a:off x="1355452" y="50763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</a:p>
            </p:txBody>
          </p:sp>
          <p:sp>
            <p:nvSpPr>
              <p:cNvPr id="2579" name="TextBox 2578"/>
              <p:cNvSpPr txBox="1"/>
              <p:nvPr/>
            </p:nvSpPr>
            <p:spPr>
              <a:xfrm>
                <a:off x="2536506" y="50763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2580" name="TextBox 2579"/>
              <p:cNvSpPr txBox="1"/>
              <p:nvPr/>
            </p:nvSpPr>
            <p:spPr>
              <a:xfrm>
                <a:off x="3110647" y="50763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cxnSp>
            <p:nvCxnSpPr>
              <p:cNvPr id="19971" name="Straight Connector 19970"/>
              <p:cNvCxnSpPr/>
              <p:nvPr/>
            </p:nvCxnSpPr>
            <p:spPr>
              <a:xfrm flipV="1">
                <a:off x="1423839" y="4518819"/>
                <a:ext cx="0" cy="199231"/>
              </a:xfrm>
              <a:prstGeom prst="line">
                <a:avLst/>
              </a:prstGeom>
              <a:ln w="25400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74" name="Straight Connector 19973"/>
              <p:cNvCxnSpPr/>
              <p:nvPr/>
            </p:nvCxnSpPr>
            <p:spPr>
              <a:xfrm>
                <a:off x="1453108" y="4943474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5" name="Straight Connector 2594"/>
              <p:cNvCxnSpPr/>
              <p:nvPr/>
            </p:nvCxnSpPr>
            <p:spPr>
              <a:xfrm>
                <a:off x="2029371" y="4943474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6" name="Straight Connector 2595"/>
              <p:cNvCxnSpPr/>
              <p:nvPr/>
            </p:nvCxnSpPr>
            <p:spPr>
              <a:xfrm>
                <a:off x="2624682" y="4943474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7" name="Straight Connector 2596"/>
              <p:cNvCxnSpPr/>
              <p:nvPr/>
            </p:nvCxnSpPr>
            <p:spPr>
              <a:xfrm>
                <a:off x="3210469" y="4943474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8" name="Straight Connector 2597"/>
              <p:cNvCxnSpPr/>
              <p:nvPr/>
            </p:nvCxnSpPr>
            <p:spPr>
              <a:xfrm>
                <a:off x="888410" y="4943474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1" name="TextBox 2600"/>
              <p:cNvSpPr txBox="1"/>
              <p:nvPr/>
            </p:nvSpPr>
            <p:spPr>
              <a:xfrm>
                <a:off x="1206121" y="421685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me</a:t>
                </a:r>
              </a:p>
            </p:txBody>
          </p:sp>
          <p:cxnSp>
            <p:nvCxnSpPr>
              <p:cNvPr id="2602" name="Straight Connector 2601"/>
              <p:cNvCxnSpPr/>
              <p:nvPr/>
            </p:nvCxnSpPr>
            <p:spPr>
              <a:xfrm flipV="1">
                <a:off x="2108504" y="5309394"/>
                <a:ext cx="0" cy="199231"/>
              </a:xfrm>
              <a:prstGeom prst="line">
                <a:avLst/>
              </a:prstGeom>
              <a:ln w="25400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3" name="TextBox 2602"/>
              <p:cNvSpPr txBox="1"/>
              <p:nvPr/>
            </p:nvSpPr>
            <p:spPr>
              <a:xfrm>
                <a:off x="1892726" y="542954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me</a:t>
                </a:r>
              </a:p>
            </p:txBody>
          </p:sp>
        </p:grpSp>
        <p:sp>
          <p:nvSpPr>
            <p:cNvPr id="2570" name="TextBox 2569"/>
            <p:cNvSpPr txBox="1"/>
            <p:nvPr/>
          </p:nvSpPr>
          <p:spPr>
            <a:xfrm>
              <a:off x="242628" y="4828714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5’</a:t>
              </a:r>
              <a:endParaRPr lang="bg-BG" sz="1200" dirty="0"/>
            </a:p>
          </p:txBody>
        </p:sp>
        <p:sp>
          <p:nvSpPr>
            <p:cNvPr id="2575" name="TextBox 2574"/>
            <p:cNvSpPr txBox="1"/>
            <p:nvPr/>
          </p:nvSpPr>
          <p:spPr>
            <a:xfrm>
              <a:off x="292625" y="4962961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3’</a:t>
              </a:r>
              <a:endParaRPr lang="bg-BG" sz="1200" dirty="0"/>
            </a:p>
          </p:txBody>
        </p:sp>
        <p:sp>
          <p:nvSpPr>
            <p:cNvPr id="2581" name="TextBox 2580"/>
            <p:cNvSpPr txBox="1"/>
            <p:nvPr/>
          </p:nvSpPr>
          <p:spPr>
            <a:xfrm>
              <a:off x="3277615" y="4842490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5’</a:t>
              </a:r>
              <a:endParaRPr lang="bg-BG" sz="1200" dirty="0"/>
            </a:p>
          </p:txBody>
        </p:sp>
        <p:sp>
          <p:nvSpPr>
            <p:cNvPr id="2582" name="TextBox 2581"/>
            <p:cNvSpPr txBox="1"/>
            <p:nvPr/>
          </p:nvSpPr>
          <p:spPr>
            <a:xfrm>
              <a:off x="3323645" y="4983880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3’</a:t>
              </a:r>
              <a:endParaRPr lang="bg-BG" sz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47574" y="2107573"/>
            <a:ext cx="5161788" cy="1878417"/>
            <a:chOff x="4109215" y="4215942"/>
            <a:chExt cx="3382703" cy="1230994"/>
          </a:xfrm>
        </p:grpSpPr>
        <p:grpSp>
          <p:nvGrpSpPr>
            <p:cNvPr id="19990" name="Group 19989"/>
            <p:cNvGrpSpPr/>
            <p:nvPr/>
          </p:nvGrpSpPr>
          <p:grpSpPr>
            <a:xfrm>
              <a:off x="4312688" y="4215942"/>
              <a:ext cx="2988669" cy="1230994"/>
              <a:chOff x="4312688" y="4215942"/>
              <a:chExt cx="2988669" cy="1230994"/>
            </a:xfrm>
          </p:grpSpPr>
          <p:sp>
            <p:nvSpPr>
              <p:cNvPr id="3530" name="Parallelogram 3529"/>
              <p:cNvSpPr/>
              <p:nvPr/>
            </p:nvSpPr>
            <p:spPr>
              <a:xfrm rot="10800000" flipH="1">
                <a:off x="4979468" y="4680723"/>
                <a:ext cx="752994" cy="675892"/>
              </a:xfrm>
              <a:prstGeom prst="parallelogram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605" name="Group 2604"/>
              <p:cNvGrpSpPr/>
              <p:nvPr/>
            </p:nvGrpSpPr>
            <p:grpSpPr>
              <a:xfrm>
                <a:off x="4312688" y="4932708"/>
                <a:ext cx="2906712" cy="95251"/>
                <a:chOff x="1303339" y="3222625"/>
                <a:chExt cx="6600825" cy="415926"/>
              </a:xfrm>
            </p:grpSpPr>
            <p:sp>
              <p:nvSpPr>
                <p:cNvPr id="2606" name="Line 81"/>
                <p:cNvSpPr>
                  <a:spLocks noChangeShapeType="1"/>
                </p:cNvSpPr>
                <p:nvPr/>
              </p:nvSpPr>
              <p:spPr bwMode="auto">
                <a:xfrm>
                  <a:off x="1303339" y="3397250"/>
                  <a:ext cx="79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7" name="Line 82"/>
                <p:cNvSpPr>
                  <a:spLocks noChangeShapeType="1"/>
                </p:cNvSpPr>
                <p:nvPr/>
              </p:nvSpPr>
              <p:spPr bwMode="auto">
                <a:xfrm>
                  <a:off x="1311276" y="34051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8" name="Line 83"/>
                <p:cNvSpPr>
                  <a:spLocks noChangeShapeType="1"/>
                </p:cNvSpPr>
                <p:nvPr/>
              </p:nvSpPr>
              <p:spPr bwMode="auto">
                <a:xfrm>
                  <a:off x="1320801" y="34147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9" name="Line 84"/>
                <p:cNvSpPr>
                  <a:spLocks noChangeShapeType="1"/>
                </p:cNvSpPr>
                <p:nvPr/>
              </p:nvSpPr>
              <p:spPr bwMode="auto">
                <a:xfrm>
                  <a:off x="1331914" y="3424238"/>
                  <a:ext cx="19050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0" name="Line 85"/>
                <p:cNvSpPr>
                  <a:spLocks noChangeShapeType="1"/>
                </p:cNvSpPr>
                <p:nvPr/>
              </p:nvSpPr>
              <p:spPr bwMode="auto">
                <a:xfrm>
                  <a:off x="1350964" y="34448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1" name="Line 86"/>
                <p:cNvSpPr>
                  <a:spLocks noChangeShapeType="1"/>
                </p:cNvSpPr>
                <p:nvPr/>
              </p:nvSpPr>
              <p:spPr bwMode="auto">
                <a:xfrm>
                  <a:off x="1362076" y="3454400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2" name="Line 87"/>
                <p:cNvSpPr>
                  <a:spLocks noChangeShapeType="1"/>
                </p:cNvSpPr>
                <p:nvPr/>
              </p:nvSpPr>
              <p:spPr bwMode="auto">
                <a:xfrm>
                  <a:off x="1371601" y="34671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3" name="Line 88"/>
                <p:cNvSpPr>
                  <a:spLocks noChangeShapeType="1"/>
                </p:cNvSpPr>
                <p:nvPr/>
              </p:nvSpPr>
              <p:spPr bwMode="auto">
                <a:xfrm>
                  <a:off x="1381126" y="34766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4" name="Line 89"/>
                <p:cNvSpPr>
                  <a:spLocks noChangeShapeType="1"/>
                </p:cNvSpPr>
                <p:nvPr/>
              </p:nvSpPr>
              <p:spPr bwMode="auto">
                <a:xfrm>
                  <a:off x="1393826" y="34861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5" name="Line 90"/>
                <p:cNvSpPr>
                  <a:spLocks noChangeShapeType="1"/>
                </p:cNvSpPr>
                <p:nvPr/>
              </p:nvSpPr>
              <p:spPr bwMode="auto">
                <a:xfrm>
                  <a:off x="1403351" y="3497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6" name="Line 91"/>
                <p:cNvSpPr>
                  <a:spLocks noChangeShapeType="1"/>
                </p:cNvSpPr>
                <p:nvPr/>
              </p:nvSpPr>
              <p:spPr bwMode="auto">
                <a:xfrm>
                  <a:off x="1412876" y="35067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7" name="Line 92"/>
                <p:cNvSpPr>
                  <a:spLocks noChangeShapeType="1"/>
                </p:cNvSpPr>
                <p:nvPr/>
              </p:nvSpPr>
              <p:spPr bwMode="auto">
                <a:xfrm>
                  <a:off x="1425576" y="35163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8" name="Line 93"/>
                <p:cNvSpPr>
                  <a:spLocks noChangeShapeType="1"/>
                </p:cNvSpPr>
                <p:nvPr/>
              </p:nvSpPr>
              <p:spPr bwMode="auto">
                <a:xfrm>
                  <a:off x="1435101" y="35274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9" name="Line 94"/>
                <p:cNvSpPr>
                  <a:spLocks noChangeShapeType="1"/>
                </p:cNvSpPr>
                <p:nvPr/>
              </p:nvSpPr>
              <p:spPr bwMode="auto">
                <a:xfrm>
                  <a:off x="1447801" y="3536950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0" name="Line 95"/>
                <p:cNvSpPr>
                  <a:spLocks noChangeShapeType="1"/>
                </p:cNvSpPr>
                <p:nvPr/>
              </p:nvSpPr>
              <p:spPr bwMode="auto">
                <a:xfrm>
                  <a:off x="145891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1" name="Line 96"/>
                <p:cNvSpPr>
                  <a:spLocks noChangeShapeType="1"/>
                </p:cNvSpPr>
                <p:nvPr/>
              </p:nvSpPr>
              <p:spPr bwMode="auto">
                <a:xfrm>
                  <a:off x="1471614" y="355441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2" name="Line 97"/>
                <p:cNvSpPr>
                  <a:spLocks noChangeShapeType="1"/>
                </p:cNvSpPr>
                <p:nvPr/>
              </p:nvSpPr>
              <p:spPr bwMode="auto">
                <a:xfrm>
                  <a:off x="1482726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3" name="Line 98"/>
                <p:cNvSpPr>
                  <a:spLocks noChangeShapeType="1"/>
                </p:cNvSpPr>
                <p:nvPr/>
              </p:nvSpPr>
              <p:spPr bwMode="auto">
                <a:xfrm>
                  <a:off x="1495426" y="357505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4" name="Line 99"/>
                <p:cNvSpPr>
                  <a:spLocks noChangeShapeType="1"/>
                </p:cNvSpPr>
                <p:nvPr/>
              </p:nvSpPr>
              <p:spPr bwMode="auto">
                <a:xfrm>
                  <a:off x="1509714" y="3584575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5" name="Line 100"/>
                <p:cNvSpPr>
                  <a:spLocks noChangeShapeType="1"/>
                </p:cNvSpPr>
                <p:nvPr/>
              </p:nvSpPr>
              <p:spPr bwMode="auto">
                <a:xfrm>
                  <a:off x="1524001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6" name="Line 101"/>
                <p:cNvSpPr>
                  <a:spLocks noChangeShapeType="1"/>
                </p:cNvSpPr>
                <p:nvPr/>
              </p:nvSpPr>
              <p:spPr bwMode="auto">
                <a:xfrm>
                  <a:off x="1539876" y="360362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7" name="Line 102"/>
                <p:cNvSpPr>
                  <a:spLocks noChangeShapeType="1"/>
                </p:cNvSpPr>
                <p:nvPr/>
              </p:nvSpPr>
              <p:spPr bwMode="auto">
                <a:xfrm>
                  <a:off x="1557339" y="3613150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8" name="Line 103"/>
                <p:cNvSpPr>
                  <a:spLocks noChangeShapeType="1"/>
                </p:cNvSpPr>
                <p:nvPr/>
              </p:nvSpPr>
              <p:spPr bwMode="auto">
                <a:xfrm>
                  <a:off x="1574801" y="3621088"/>
                  <a:ext cx="2222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9" name="Line 104"/>
                <p:cNvSpPr>
                  <a:spLocks noChangeShapeType="1"/>
                </p:cNvSpPr>
                <p:nvPr/>
              </p:nvSpPr>
              <p:spPr bwMode="auto">
                <a:xfrm>
                  <a:off x="1597026" y="36290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0" name="Line 105"/>
                <p:cNvSpPr>
                  <a:spLocks noChangeShapeType="1"/>
                </p:cNvSpPr>
                <p:nvPr/>
              </p:nvSpPr>
              <p:spPr bwMode="auto">
                <a:xfrm>
                  <a:off x="16176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1" name="Line 106"/>
                <p:cNvSpPr>
                  <a:spLocks noChangeShapeType="1"/>
                </p:cNvSpPr>
                <p:nvPr/>
              </p:nvSpPr>
              <p:spPr bwMode="auto">
                <a:xfrm>
                  <a:off x="1636714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2" name="Line 107"/>
                <p:cNvSpPr>
                  <a:spLocks noChangeShapeType="1"/>
                </p:cNvSpPr>
                <p:nvPr/>
              </p:nvSpPr>
              <p:spPr bwMode="auto">
                <a:xfrm>
                  <a:off x="1657351" y="3638550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3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77989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4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697039" y="3630613"/>
                  <a:ext cx="20638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5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717676" y="3624263"/>
                  <a:ext cx="22225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6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739901" y="361632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7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58951" y="3606800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8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779589" y="3594100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9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800226" y="358457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0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817689" y="357346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1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8335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2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847851" y="3551238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3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862139" y="35401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4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873251" y="35306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5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885951" y="35210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6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897064" y="3508375"/>
                  <a:ext cx="12700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7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909764" y="34988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8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920876" y="3489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9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31989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0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41514" y="34686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1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954214" y="34591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2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963739" y="3446463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3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973264" y="34369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4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84376" y="34258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5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993901" y="34163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6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003426" y="34067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7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012951" y="3386138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8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03517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9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046289" y="33670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0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055814" y="33559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1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65339" y="33464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2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078039" y="33369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3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087564" y="33258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4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100264" y="3316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5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09789" y="33067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6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120901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7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135189" y="3287713"/>
                  <a:ext cx="1270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8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147889" y="32781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9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162176" y="326866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0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176464" y="32607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1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192339" y="32496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2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208214" y="324167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3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2726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4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24790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5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268539" y="3224213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6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287589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7" name="Line 152"/>
                <p:cNvSpPr>
                  <a:spLocks noChangeShapeType="1"/>
                </p:cNvSpPr>
                <p:nvPr/>
              </p:nvSpPr>
              <p:spPr bwMode="auto">
                <a:xfrm>
                  <a:off x="2308226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8" name="Line 153"/>
                <p:cNvSpPr>
                  <a:spLocks noChangeShapeType="1"/>
                </p:cNvSpPr>
                <p:nvPr/>
              </p:nvSpPr>
              <p:spPr bwMode="auto">
                <a:xfrm>
                  <a:off x="2327276" y="3222625"/>
                  <a:ext cx="22225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9" name="Line 154"/>
                <p:cNvSpPr>
                  <a:spLocks noChangeShapeType="1"/>
                </p:cNvSpPr>
                <p:nvPr/>
              </p:nvSpPr>
              <p:spPr bwMode="auto">
                <a:xfrm>
                  <a:off x="234950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0" name="Line 155"/>
                <p:cNvSpPr>
                  <a:spLocks noChangeShapeType="1"/>
                </p:cNvSpPr>
                <p:nvPr/>
              </p:nvSpPr>
              <p:spPr bwMode="auto">
                <a:xfrm>
                  <a:off x="2370139" y="3228975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1" name="Line 156"/>
                <p:cNvSpPr>
                  <a:spLocks noChangeShapeType="1"/>
                </p:cNvSpPr>
                <p:nvPr/>
              </p:nvSpPr>
              <p:spPr bwMode="auto">
                <a:xfrm>
                  <a:off x="2389189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2" name="Line 157"/>
                <p:cNvSpPr>
                  <a:spLocks noChangeShapeType="1"/>
                </p:cNvSpPr>
                <p:nvPr/>
              </p:nvSpPr>
              <p:spPr bwMode="auto">
                <a:xfrm>
                  <a:off x="2409826" y="3241675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3" name="Line 158"/>
                <p:cNvSpPr>
                  <a:spLocks noChangeShapeType="1"/>
                </p:cNvSpPr>
                <p:nvPr/>
              </p:nvSpPr>
              <p:spPr bwMode="auto">
                <a:xfrm>
                  <a:off x="2430464" y="3252788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4" name="Line 159"/>
                <p:cNvSpPr>
                  <a:spLocks noChangeShapeType="1"/>
                </p:cNvSpPr>
                <p:nvPr/>
              </p:nvSpPr>
              <p:spPr bwMode="auto">
                <a:xfrm>
                  <a:off x="2449514" y="3263900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5" name="Line 160"/>
                <p:cNvSpPr>
                  <a:spLocks noChangeShapeType="1"/>
                </p:cNvSpPr>
                <p:nvPr/>
              </p:nvSpPr>
              <p:spPr bwMode="auto">
                <a:xfrm>
                  <a:off x="2468564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6" name="Line 161"/>
                <p:cNvSpPr>
                  <a:spLocks noChangeShapeType="1"/>
                </p:cNvSpPr>
                <p:nvPr/>
              </p:nvSpPr>
              <p:spPr bwMode="auto">
                <a:xfrm>
                  <a:off x="2484439" y="3286125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7" name="Line 162"/>
                <p:cNvSpPr>
                  <a:spLocks noChangeShapeType="1"/>
                </p:cNvSpPr>
                <p:nvPr/>
              </p:nvSpPr>
              <p:spPr bwMode="auto">
                <a:xfrm>
                  <a:off x="2500314" y="32956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8" name="Line 163"/>
                <p:cNvSpPr>
                  <a:spLocks noChangeShapeType="1"/>
                </p:cNvSpPr>
                <p:nvPr/>
              </p:nvSpPr>
              <p:spPr bwMode="auto">
                <a:xfrm>
                  <a:off x="2514601" y="3308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9" name="Line 164"/>
                <p:cNvSpPr>
                  <a:spLocks noChangeShapeType="1"/>
                </p:cNvSpPr>
                <p:nvPr/>
              </p:nvSpPr>
              <p:spPr bwMode="auto">
                <a:xfrm>
                  <a:off x="2525714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0" name="Line 165"/>
                <p:cNvSpPr>
                  <a:spLocks noChangeShapeType="1"/>
                </p:cNvSpPr>
                <p:nvPr/>
              </p:nvSpPr>
              <p:spPr bwMode="auto">
                <a:xfrm>
                  <a:off x="2538414" y="33289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1" name="Line 166"/>
                <p:cNvSpPr>
                  <a:spLocks noChangeShapeType="1"/>
                </p:cNvSpPr>
                <p:nvPr/>
              </p:nvSpPr>
              <p:spPr bwMode="auto">
                <a:xfrm>
                  <a:off x="2549526" y="3340100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2" name="Line 167"/>
                <p:cNvSpPr>
                  <a:spLocks noChangeShapeType="1"/>
                </p:cNvSpPr>
                <p:nvPr/>
              </p:nvSpPr>
              <p:spPr bwMode="auto">
                <a:xfrm>
                  <a:off x="2562226" y="33512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3" name="Line 168"/>
                <p:cNvSpPr>
                  <a:spLocks noChangeShapeType="1"/>
                </p:cNvSpPr>
                <p:nvPr/>
              </p:nvSpPr>
              <p:spPr bwMode="auto">
                <a:xfrm>
                  <a:off x="2571751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4" name="Line 169"/>
                <p:cNvSpPr>
                  <a:spLocks noChangeShapeType="1"/>
                </p:cNvSpPr>
                <p:nvPr/>
              </p:nvSpPr>
              <p:spPr bwMode="auto">
                <a:xfrm>
                  <a:off x="2584451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5" name="Line 170"/>
                <p:cNvSpPr>
                  <a:spLocks noChangeShapeType="1"/>
                </p:cNvSpPr>
                <p:nvPr/>
              </p:nvSpPr>
              <p:spPr bwMode="auto">
                <a:xfrm>
                  <a:off x="2593976" y="337978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6" name="Line 171"/>
                <p:cNvSpPr>
                  <a:spLocks noChangeShapeType="1"/>
                </p:cNvSpPr>
                <p:nvPr/>
              </p:nvSpPr>
              <p:spPr bwMode="auto">
                <a:xfrm>
                  <a:off x="2603501" y="33924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7" name="Line 172"/>
                <p:cNvSpPr>
                  <a:spLocks noChangeShapeType="1"/>
                </p:cNvSpPr>
                <p:nvPr/>
              </p:nvSpPr>
              <p:spPr bwMode="auto">
                <a:xfrm>
                  <a:off x="2616201" y="34020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8" name="Line 173"/>
                <p:cNvSpPr>
                  <a:spLocks noChangeShapeType="1"/>
                </p:cNvSpPr>
                <p:nvPr/>
              </p:nvSpPr>
              <p:spPr bwMode="auto">
                <a:xfrm>
                  <a:off x="2625726" y="34131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9" name="Line 174"/>
                <p:cNvSpPr>
                  <a:spLocks noChangeShapeType="1"/>
                </p:cNvSpPr>
                <p:nvPr/>
              </p:nvSpPr>
              <p:spPr bwMode="auto">
                <a:xfrm>
                  <a:off x="2635251" y="34226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0" name="Line 175"/>
                <p:cNvSpPr>
                  <a:spLocks noChangeShapeType="1"/>
                </p:cNvSpPr>
                <p:nvPr/>
              </p:nvSpPr>
              <p:spPr bwMode="auto">
                <a:xfrm>
                  <a:off x="2646364" y="34321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1" name="Line 176"/>
                <p:cNvSpPr>
                  <a:spLocks noChangeShapeType="1"/>
                </p:cNvSpPr>
                <p:nvPr/>
              </p:nvSpPr>
              <p:spPr bwMode="auto">
                <a:xfrm>
                  <a:off x="2655889" y="3443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2" name="Line 177"/>
                <p:cNvSpPr>
                  <a:spLocks noChangeShapeType="1"/>
                </p:cNvSpPr>
                <p:nvPr/>
              </p:nvSpPr>
              <p:spPr bwMode="auto">
                <a:xfrm>
                  <a:off x="2665414" y="34528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3" name="Line 178"/>
                <p:cNvSpPr>
                  <a:spLocks noChangeShapeType="1"/>
                </p:cNvSpPr>
                <p:nvPr/>
              </p:nvSpPr>
              <p:spPr bwMode="auto">
                <a:xfrm>
                  <a:off x="2676526" y="34623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4" name="Line 179"/>
                <p:cNvSpPr>
                  <a:spLocks noChangeShapeType="1"/>
                </p:cNvSpPr>
                <p:nvPr/>
              </p:nvSpPr>
              <p:spPr bwMode="auto">
                <a:xfrm>
                  <a:off x="2686051" y="34734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5" name="Line 180"/>
                <p:cNvSpPr>
                  <a:spLocks noChangeShapeType="1"/>
                </p:cNvSpPr>
                <p:nvPr/>
              </p:nvSpPr>
              <p:spPr bwMode="auto">
                <a:xfrm>
                  <a:off x="2697164" y="34829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6" name="Line 181"/>
                <p:cNvSpPr>
                  <a:spLocks noChangeShapeType="1"/>
                </p:cNvSpPr>
                <p:nvPr/>
              </p:nvSpPr>
              <p:spPr bwMode="auto">
                <a:xfrm>
                  <a:off x="2708276" y="34925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7" name="Line 182"/>
                <p:cNvSpPr>
                  <a:spLocks noChangeShapeType="1"/>
                </p:cNvSpPr>
                <p:nvPr/>
              </p:nvSpPr>
              <p:spPr bwMode="auto">
                <a:xfrm>
                  <a:off x="2717801" y="35020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8" name="Line 183"/>
                <p:cNvSpPr>
                  <a:spLocks noChangeShapeType="1"/>
                </p:cNvSpPr>
                <p:nvPr/>
              </p:nvSpPr>
              <p:spPr bwMode="auto">
                <a:xfrm>
                  <a:off x="2727326" y="35131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9" name="Line 184"/>
                <p:cNvSpPr>
                  <a:spLocks noChangeShapeType="1"/>
                </p:cNvSpPr>
                <p:nvPr/>
              </p:nvSpPr>
              <p:spPr bwMode="auto">
                <a:xfrm>
                  <a:off x="2740026" y="35226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0" name="Line 185"/>
                <p:cNvSpPr>
                  <a:spLocks noChangeShapeType="1"/>
                </p:cNvSpPr>
                <p:nvPr/>
              </p:nvSpPr>
              <p:spPr bwMode="auto">
                <a:xfrm>
                  <a:off x="2749551" y="353218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1" name="Line 186"/>
                <p:cNvSpPr>
                  <a:spLocks noChangeShapeType="1"/>
                </p:cNvSpPr>
                <p:nvPr/>
              </p:nvSpPr>
              <p:spPr bwMode="auto">
                <a:xfrm>
                  <a:off x="2762251" y="35433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2" name="Line 187"/>
                <p:cNvSpPr>
                  <a:spLocks noChangeShapeType="1"/>
                </p:cNvSpPr>
                <p:nvPr/>
              </p:nvSpPr>
              <p:spPr bwMode="auto">
                <a:xfrm>
                  <a:off x="2773364" y="35528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3" name="Line 188"/>
                <p:cNvSpPr>
                  <a:spLocks noChangeShapeType="1"/>
                </p:cNvSpPr>
                <p:nvPr/>
              </p:nvSpPr>
              <p:spPr bwMode="auto">
                <a:xfrm>
                  <a:off x="27860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4" name="Line 189"/>
                <p:cNvSpPr>
                  <a:spLocks noChangeShapeType="1"/>
                </p:cNvSpPr>
                <p:nvPr/>
              </p:nvSpPr>
              <p:spPr bwMode="auto">
                <a:xfrm>
                  <a:off x="2800351" y="3573463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5" name="Line 190"/>
                <p:cNvSpPr>
                  <a:spLocks noChangeShapeType="1"/>
                </p:cNvSpPr>
                <p:nvPr/>
              </p:nvSpPr>
              <p:spPr bwMode="auto">
                <a:xfrm>
                  <a:off x="2811464" y="358140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6" name="Line 191"/>
                <p:cNvSpPr>
                  <a:spLocks noChangeShapeType="1"/>
                </p:cNvSpPr>
                <p:nvPr/>
              </p:nvSpPr>
              <p:spPr bwMode="auto">
                <a:xfrm>
                  <a:off x="2827339" y="35909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7" name="Line 192"/>
                <p:cNvSpPr>
                  <a:spLocks noChangeShapeType="1"/>
                </p:cNvSpPr>
                <p:nvPr/>
              </p:nvSpPr>
              <p:spPr bwMode="auto">
                <a:xfrm>
                  <a:off x="2841626" y="360045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8" name="Line 193"/>
                <p:cNvSpPr>
                  <a:spLocks noChangeShapeType="1"/>
                </p:cNvSpPr>
                <p:nvPr/>
              </p:nvSpPr>
              <p:spPr bwMode="auto">
                <a:xfrm>
                  <a:off x="2860676" y="3608388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9" name="Line 194"/>
                <p:cNvSpPr>
                  <a:spLocks noChangeShapeType="1"/>
                </p:cNvSpPr>
                <p:nvPr/>
              </p:nvSpPr>
              <p:spPr bwMode="auto">
                <a:xfrm>
                  <a:off x="2878139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0" name="Line 195"/>
                <p:cNvSpPr>
                  <a:spLocks noChangeShapeType="1"/>
                </p:cNvSpPr>
                <p:nvPr/>
              </p:nvSpPr>
              <p:spPr bwMode="auto">
                <a:xfrm>
                  <a:off x="2898776" y="3627438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1" name="Line 196"/>
                <p:cNvSpPr>
                  <a:spLocks noChangeShapeType="1"/>
                </p:cNvSpPr>
                <p:nvPr/>
              </p:nvSpPr>
              <p:spPr bwMode="auto">
                <a:xfrm>
                  <a:off x="2917826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2" name="Line 197"/>
                <p:cNvSpPr>
                  <a:spLocks noChangeShapeType="1"/>
                </p:cNvSpPr>
                <p:nvPr/>
              </p:nvSpPr>
              <p:spPr bwMode="auto">
                <a:xfrm>
                  <a:off x="2938464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3" name="Line 198"/>
                <p:cNvSpPr>
                  <a:spLocks noChangeShapeType="1"/>
                </p:cNvSpPr>
                <p:nvPr/>
              </p:nvSpPr>
              <p:spPr bwMode="auto">
                <a:xfrm>
                  <a:off x="2957514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4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79739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5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00376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6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1942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7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040064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8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060701" y="3611563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079751" y="3598863"/>
                  <a:ext cx="222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730" name="Group 406"/>
                <p:cNvGrpSpPr>
                  <a:grpSpLocks/>
                </p:cNvGrpSpPr>
                <p:nvPr/>
              </p:nvGrpSpPr>
              <p:grpSpPr bwMode="auto">
                <a:xfrm>
                  <a:off x="3101976" y="3222625"/>
                  <a:ext cx="2878138" cy="415925"/>
                  <a:chOff x="1934" y="2029"/>
                  <a:chExt cx="1813" cy="262"/>
                </a:xfrm>
              </p:grpSpPr>
              <p:sp>
                <p:nvSpPr>
                  <p:cNvPr id="2862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4" y="2258"/>
                    <a:ext cx="11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3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5" y="2252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4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6" y="2245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5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4" y="2238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6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23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7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2" y="2224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8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0" y="221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9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7" y="221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0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5" y="220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1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1" y="219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2" name="Line 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9" y="219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3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25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4" name="Line 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73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5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5" y="216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6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1" y="215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7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8" y="2154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8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14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9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1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0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7" y="213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1" name="Line 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22"/>
                    <a:ext cx="14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2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7" y="211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3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3" y="2110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4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0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5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7" y="209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6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3" y="209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7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1" y="2084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8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8" y="207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9" name="Line 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46" y="207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0" name="Line 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3" y="2065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1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" y="20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2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2054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3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1" y="2048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4" name="Line 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2043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5" name="Line 2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3" y="2038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6" name="Line 2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2034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7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8" y="2030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8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2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9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029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0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267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1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79" y="2030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2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92" y="2033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3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035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4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317" y="2040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5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331" y="2046"/>
                    <a:ext cx="1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6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53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7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355" y="2060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8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366" y="2067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9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375" y="2074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0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384" y="2080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1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2393" y="208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2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09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3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210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4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416" y="2107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5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422" y="211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6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21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7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436" y="212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8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442" y="213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9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0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456" y="2146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1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462" y="215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2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68" y="2159"/>
                    <a:ext cx="13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3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81" y="217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4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487" y="217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5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2494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6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192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7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514" y="220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8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10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9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221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0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534" y="222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1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542" y="2229"/>
                    <a:ext cx="7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2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549" y="223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3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557" y="22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4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2564" y="224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5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2573" y="2253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6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2582" y="22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7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2591" y="2265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8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601" y="2271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9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2612" y="2276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0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282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1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639" y="2286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2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651" y="2289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3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664" y="2291"/>
                    <a:ext cx="1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4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5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9" y="228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6" name="Line 2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2" y="2285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7" name="Line 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" y="2281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8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28" y="2275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9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1" y="2269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0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3" y="2261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1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2253"/>
                    <a:ext cx="10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2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6" y="2247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3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6" y="2240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4" name="Line 2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5" y="2233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5" name="Line 2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02" y="222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6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1" y="222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7" name="Line 3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9" y="2213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8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5" y="220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9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3" y="2200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0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0" y="2194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1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7" y="218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2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2181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3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9" y="217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4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7" y="216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5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3" y="2149"/>
                    <a:ext cx="19" cy="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6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2" y="214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7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8" y="213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8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05" y="213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9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1" y="212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0" name="Line 3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7" y="211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1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5" y="2111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2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1" y="210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3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9" y="209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4" name="Line 3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5" y="209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5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2" y="208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6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0" y="2079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7" name="Line 3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8" y="207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8" name="Line 3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5" y="2068"/>
                    <a:ext cx="8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9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83" y="206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0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2" y="205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1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2" y="205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2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2" y="2044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3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3" y="2039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4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36" y="2034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5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8" y="2031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6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2030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7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3" y="202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3086" y="202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203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113" y="2031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3125" y="2034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3138" y="2039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3150" y="2044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4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2050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5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2058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6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3187" y="206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7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3197" y="2072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8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07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9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3213" y="2086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0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3222" y="209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1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230" y="2099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2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210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3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244" y="2112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4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250" y="2118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5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2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6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3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7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270" y="213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8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278" y="214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9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284" y="2151"/>
                    <a:ext cx="13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0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297" y="216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1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03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2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309" y="217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3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18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4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5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329" y="2195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6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336" y="2203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7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20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8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21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9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3356" y="22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0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227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1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223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2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3378" y="22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3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224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4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3394" y="225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5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402" y="2258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6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413" y="2263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7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3423" y="227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8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433" y="2275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9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3445" y="2281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0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458" y="2285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1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3470" y="228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2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3484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3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3497" y="2291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4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289"/>
                    <a:ext cx="12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5" name="Line 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" y="2286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6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5" y="2282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7" name="Line 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7" y="2276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8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1" y="2270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9" name="Line 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262"/>
                    <a:ext cx="12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0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6" y="2256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1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8" y="2248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2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7" y="224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3" name="Line 3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5" y="2234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4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4" y="222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5" name="Line 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2" y="222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6" name="Line 3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9" y="221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7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7" y="2208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8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5" y="220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9" name="Line 3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2" y="219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0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8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1" name="Line 3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75" y="218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2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1" y="2176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3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9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4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5" y="216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5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1" y="215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6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7" y="215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7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14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8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0" y="213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9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6" y="213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60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3" y="212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61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0" y="2118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2731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5980114" y="33543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2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5989639" y="33448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3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6000751" y="33337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4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6011864" y="33242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5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6022976" y="33147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6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6034089" y="33035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7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6045201" y="32956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8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6059489" y="32861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9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6070601" y="327660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0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6084889" y="326707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1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6099176" y="32575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2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6115051" y="3248025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3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6134101" y="324008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4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6153151" y="323215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5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6173789" y="3228975"/>
                  <a:ext cx="19050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6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619283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7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621347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8" name="Line 424"/>
                <p:cNvSpPr>
                  <a:spLocks noChangeShapeType="1"/>
                </p:cNvSpPr>
                <p:nvPr/>
              </p:nvSpPr>
              <p:spPr bwMode="auto">
                <a:xfrm>
                  <a:off x="6234114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9" name="Line 425"/>
                <p:cNvSpPr>
                  <a:spLocks noChangeShapeType="1"/>
                </p:cNvSpPr>
                <p:nvPr/>
              </p:nvSpPr>
              <p:spPr bwMode="auto">
                <a:xfrm>
                  <a:off x="6253164" y="32226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0" name="Line 426"/>
                <p:cNvSpPr>
                  <a:spLocks noChangeShapeType="1"/>
                </p:cNvSpPr>
                <p:nvPr/>
              </p:nvSpPr>
              <p:spPr bwMode="auto">
                <a:xfrm>
                  <a:off x="6273801" y="3225800"/>
                  <a:ext cx="22225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1" name="Line 427"/>
                <p:cNvSpPr>
                  <a:spLocks noChangeShapeType="1"/>
                </p:cNvSpPr>
                <p:nvPr/>
              </p:nvSpPr>
              <p:spPr bwMode="auto">
                <a:xfrm>
                  <a:off x="6296026" y="3230563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2" name="Line 428"/>
                <p:cNvSpPr>
                  <a:spLocks noChangeShapeType="1"/>
                </p:cNvSpPr>
                <p:nvPr/>
              </p:nvSpPr>
              <p:spPr bwMode="auto">
                <a:xfrm>
                  <a:off x="6315076" y="3236913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3" name="Line 429"/>
                <p:cNvSpPr>
                  <a:spLocks noChangeShapeType="1"/>
                </p:cNvSpPr>
                <p:nvPr/>
              </p:nvSpPr>
              <p:spPr bwMode="auto">
                <a:xfrm>
                  <a:off x="6335714" y="3244850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4" name="Line 430"/>
                <p:cNvSpPr>
                  <a:spLocks noChangeShapeType="1"/>
                </p:cNvSpPr>
                <p:nvPr/>
              </p:nvSpPr>
              <p:spPr bwMode="auto">
                <a:xfrm>
                  <a:off x="6354764" y="3254375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5" name="Line 431"/>
                <p:cNvSpPr>
                  <a:spLocks noChangeShapeType="1"/>
                </p:cNvSpPr>
                <p:nvPr/>
              </p:nvSpPr>
              <p:spPr bwMode="auto">
                <a:xfrm>
                  <a:off x="6375401" y="3267075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6" name="Line 432"/>
                <p:cNvSpPr>
                  <a:spLocks noChangeShapeType="1"/>
                </p:cNvSpPr>
                <p:nvPr/>
              </p:nvSpPr>
              <p:spPr bwMode="auto">
                <a:xfrm>
                  <a:off x="6392864" y="3278188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7" name="Line 433"/>
                <p:cNvSpPr>
                  <a:spLocks noChangeShapeType="1"/>
                </p:cNvSpPr>
                <p:nvPr/>
              </p:nvSpPr>
              <p:spPr bwMode="auto">
                <a:xfrm>
                  <a:off x="6408739" y="3287713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8" name="Line 434"/>
                <p:cNvSpPr>
                  <a:spLocks noChangeShapeType="1"/>
                </p:cNvSpPr>
                <p:nvPr/>
              </p:nvSpPr>
              <p:spPr bwMode="auto">
                <a:xfrm>
                  <a:off x="6423026" y="330041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9" name="Line 435"/>
                <p:cNvSpPr>
                  <a:spLocks noChangeShapeType="1"/>
                </p:cNvSpPr>
                <p:nvPr/>
              </p:nvSpPr>
              <p:spPr bwMode="auto">
                <a:xfrm>
                  <a:off x="6437314" y="330993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0" name="Line 436"/>
                <p:cNvSpPr>
                  <a:spLocks noChangeShapeType="1"/>
                </p:cNvSpPr>
                <p:nvPr/>
              </p:nvSpPr>
              <p:spPr bwMode="auto">
                <a:xfrm>
                  <a:off x="6450014" y="33210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1" name="Line 437"/>
                <p:cNvSpPr>
                  <a:spLocks noChangeShapeType="1"/>
                </p:cNvSpPr>
                <p:nvPr/>
              </p:nvSpPr>
              <p:spPr bwMode="auto">
                <a:xfrm>
                  <a:off x="6461126" y="33305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2" name="Line 438"/>
                <p:cNvSpPr>
                  <a:spLocks noChangeShapeType="1"/>
                </p:cNvSpPr>
                <p:nvPr/>
              </p:nvSpPr>
              <p:spPr bwMode="auto">
                <a:xfrm>
                  <a:off x="6473826" y="33416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3" name="Line 439"/>
                <p:cNvSpPr>
                  <a:spLocks noChangeShapeType="1"/>
                </p:cNvSpPr>
                <p:nvPr/>
              </p:nvSpPr>
              <p:spPr bwMode="auto">
                <a:xfrm>
                  <a:off x="6484939" y="33528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4" name="Line 440"/>
                <p:cNvSpPr>
                  <a:spLocks noChangeShapeType="1"/>
                </p:cNvSpPr>
                <p:nvPr/>
              </p:nvSpPr>
              <p:spPr bwMode="auto">
                <a:xfrm>
                  <a:off x="6496051" y="3362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5" name="Line 441"/>
                <p:cNvSpPr>
                  <a:spLocks noChangeShapeType="1"/>
                </p:cNvSpPr>
                <p:nvPr/>
              </p:nvSpPr>
              <p:spPr bwMode="auto">
                <a:xfrm>
                  <a:off x="6507164" y="33718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6" name="Line 442"/>
                <p:cNvSpPr>
                  <a:spLocks noChangeShapeType="1"/>
                </p:cNvSpPr>
                <p:nvPr/>
              </p:nvSpPr>
              <p:spPr bwMode="auto">
                <a:xfrm>
                  <a:off x="6518276" y="33829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7" name="Line 443"/>
                <p:cNvSpPr>
                  <a:spLocks noChangeShapeType="1"/>
                </p:cNvSpPr>
                <p:nvPr/>
              </p:nvSpPr>
              <p:spPr bwMode="auto">
                <a:xfrm>
                  <a:off x="6527801" y="33940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8" name="Line 444"/>
                <p:cNvSpPr>
                  <a:spLocks noChangeShapeType="1"/>
                </p:cNvSpPr>
                <p:nvPr/>
              </p:nvSpPr>
              <p:spPr bwMode="auto">
                <a:xfrm>
                  <a:off x="6538914" y="3405188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9" name="Line 445"/>
                <p:cNvSpPr>
                  <a:spLocks noChangeShapeType="1"/>
                </p:cNvSpPr>
                <p:nvPr/>
              </p:nvSpPr>
              <p:spPr bwMode="auto">
                <a:xfrm>
                  <a:off x="6559551" y="34242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0" name="Line 446"/>
                <p:cNvSpPr>
                  <a:spLocks noChangeShapeType="1"/>
                </p:cNvSpPr>
                <p:nvPr/>
              </p:nvSpPr>
              <p:spPr bwMode="auto">
                <a:xfrm>
                  <a:off x="6569076" y="3435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1" name="Line 447"/>
                <p:cNvSpPr>
                  <a:spLocks noChangeShapeType="1"/>
                </p:cNvSpPr>
                <p:nvPr/>
              </p:nvSpPr>
              <p:spPr bwMode="auto">
                <a:xfrm>
                  <a:off x="6580189" y="34448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2" name="Line 448"/>
                <p:cNvSpPr>
                  <a:spLocks noChangeShapeType="1"/>
                </p:cNvSpPr>
                <p:nvPr/>
              </p:nvSpPr>
              <p:spPr bwMode="auto">
                <a:xfrm>
                  <a:off x="6589714" y="34544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3" name="Line 449"/>
                <p:cNvSpPr>
                  <a:spLocks noChangeShapeType="1"/>
                </p:cNvSpPr>
                <p:nvPr/>
              </p:nvSpPr>
              <p:spPr bwMode="auto">
                <a:xfrm>
                  <a:off x="6599239" y="34639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4" name="Line 450"/>
                <p:cNvSpPr>
                  <a:spLocks noChangeShapeType="1"/>
                </p:cNvSpPr>
                <p:nvPr/>
              </p:nvSpPr>
              <p:spPr bwMode="auto">
                <a:xfrm>
                  <a:off x="6610351" y="34750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5" name="Line 451"/>
                <p:cNvSpPr>
                  <a:spLocks noChangeShapeType="1"/>
                </p:cNvSpPr>
                <p:nvPr/>
              </p:nvSpPr>
              <p:spPr bwMode="auto">
                <a:xfrm>
                  <a:off x="6621464" y="34845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6" name="Line 452"/>
                <p:cNvSpPr>
                  <a:spLocks noChangeShapeType="1"/>
                </p:cNvSpPr>
                <p:nvPr/>
              </p:nvSpPr>
              <p:spPr bwMode="auto">
                <a:xfrm>
                  <a:off x="6630989" y="34940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7" name="Line 453"/>
                <p:cNvSpPr>
                  <a:spLocks noChangeShapeType="1"/>
                </p:cNvSpPr>
                <p:nvPr/>
              </p:nvSpPr>
              <p:spPr bwMode="auto">
                <a:xfrm>
                  <a:off x="6642101" y="35052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8" name="Line 454"/>
                <p:cNvSpPr>
                  <a:spLocks noChangeShapeType="1"/>
                </p:cNvSpPr>
                <p:nvPr/>
              </p:nvSpPr>
              <p:spPr bwMode="auto">
                <a:xfrm>
                  <a:off x="6651626" y="35147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9" name="Line 455"/>
                <p:cNvSpPr>
                  <a:spLocks noChangeShapeType="1"/>
                </p:cNvSpPr>
                <p:nvPr/>
              </p:nvSpPr>
              <p:spPr bwMode="auto">
                <a:xfrm>
                  <a:off x="6664326" y="35242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0" name="Line 456"/>
                <p:cNvSpPr>
                  <a:spLocks noChangeShapeType="1"/>
                </p:cNvSpPr>
                <p:nvPr/>
              </p:nvSpPr>
              <p:spPr bwMode="auto">
                <a:xfrm>
                  <a:off x="6675439" y="3535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1" name="Line 457"/>
                <p:cNvSpPr>
                  <a:spLocks noChangeShapeType="1"/>
                </p:cNvSpPr>
                <p:nvPr/>
              </p:nvSpPr>
              <p:spPr bwMode="auto">
                <a:xfrm>
                  <a:off x="668496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2" name="Line 458"/>
                <p:cNvSpPr>
                  <a:spLocks noChangeShapeType="1"/>
                </p:cNvSpPr>
                <p:nvPr/>
              </p:nvSpPr>
              <p:spPr bwMode="auto">
                <a:xfrm>
                  <a:off x="6697664" y="35544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3" name="Line 459"/>
                <p:cNvSpPr>
                  <a:spLocks noChangeShapeType="1"/>
                </p:cNvSpPr>
                <p:nvPr/>
              </p:nvSpPr>
              <p:spPr bwMode="auto">
                <a:xfrm>
                  <a:off x="6710364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4" name="Line 460"/>
                <p:cNvSpPr>
                  <a:spLocks noChangeShapeType="1"/>
                </p:cNvSpPr>
                <p:nvPr/>
              </p:nvSpPr>
              <p:spPr bwMode="auto">
                <a:xfrm>
                  <a:off x="6723064" y="35750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5" name="Line 461"/>
                <p:cNvSpPr>
                  <a:spLocks noChangeShapeType="1"/>
                </p:cNvSpPr>
                <p:nvPr/>
              </p:nvSpPr>
              <p:spPr bwMode="auto">
                <a:xfrm>
                  <a:off x="6737351" y="35829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6" name="Line 462"/>
                <p:cNvSpPr>
                  <a:spLocks noChangeShapeType="1"/>
                </p:cNvSpPr>
                <p:nvPr/>
              </p:nvSpPr>
              <p:spPr bwMode="auto">
                <a:xfrm>
                  <a:off x="6751639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7" name="Line 463"/>
                <p:cNvSpPr>
                  <a:spLocks noChangeShapeType="1"/>
                </p:cNvSpPr>
                <p:nvPr/>
              </p:nvSpPr>
              <p:spPr bwMode="auto">
                <a:xfrm>
                  <a:off x="6767514" y="36036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8" name="Line 464"/>
                <p:cNvSpPr>
                  <a:spLocks noChangeShapeType="1"/>
                </p:cNvSpPr>
                <p:nvPr/>
              </p:nvSpPr>
              <p:spPr bwMode="auto">
                <a:xfrm>
                  <a:off x="6783389" y="3611563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9" name="Line 465"/>
                <p:cNvSpPr>
                  <a:spLocks noChangeShapeType="1"/>
                </p:cNvSpPr>
                <p:nvPr/>
              </p:nvSpPr>
              <p:spPr bwMode="auto">
                <a:xfrm>
                  <a:off x="6804026" y="3621088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0" name="Line 466"/>
                <p:cNvSpPr>
                  <a:spLocks noChangeShapeType="1"/>
                </p:cNvSpPr>
                <p:nvPr/>
              </p:nvSpPr>
              <p:spPr bwMode="auto">
                <a:xfrm>
                  <a:off x="682307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1" name="Line 467"/>
                <p:cNvSpPr>
                  <a:spLocks noChangeShapeType="1"/>
                </p:cNvSpPr>
                <p:nvPr/>
              </p:nvSpPr>
              <p:spPr bwMode="auto">
                <a:xfrm>
                  <a:off x="6843714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2" name="Line 468"/>
                <p:cNvSpPr>
                  <a:spLocks noChangeShapeType="1"/>
                </p:cNvSpPr>
                <p:nvPr/>
              </p:nvSpPr>
              <p:spPr bwMode="auto">
                <a:xfrm>
                  <a:off x="6864351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3" name="Line 469"/>
                <p:cNvSpPr>
                  <a:spLocks noChangeShapeType="1"/>
                </p:cNvSpPr>
                <p:nvPr/>
              </p:nvSpPr>
              <p:spPr bwMode="auto">
                <a:xfrm>
                  <a:off x="6883401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4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6905626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5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69262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6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6945314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7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6965951" y="361950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8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6985001" y="3608388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9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7005639" y="35972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0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7027864" y="3584575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1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7045326" y="35750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2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7061201" y="35623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3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7075489" y="35528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4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7089776" y="35433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7102476" y="3530600"/>
                  <a:ext cx="1111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6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7113589" y="352107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7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7126289" y="350996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8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7137401" y="35004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9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7148514" y="34893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0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7159626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7169151" y="34686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2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7180264" y="3448050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3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7202489" y="34385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4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7212014" y="34290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5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7221539" y="34178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6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7232651" y="3408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7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7242176" y="33972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8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7251701" y="33861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9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726122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0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7272339" y="33670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7283451" y="33559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2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7294564" y="334645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3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7304089" y="33369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4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7315201" y="3328988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7326314" y="33178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6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7337426" y="33083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7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7350126" y="32988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8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7361239" y="3287713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9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7375526" y="32781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0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7388226" y="3270250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1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7404101" y="32607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2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7418389" y="3249613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3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7435851" y="3241675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4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745331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747395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6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749458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7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751522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8" name="Line 514"/>
                <p:cNvSpPr>
                  <a:spLocks noChangeShapeType="1"/>
                </p:cNvSpPr>
                <p:nvPr/>
              </p:nvSpPr>
              <p:spPr bwMode="auto">
                <a:xfrm>
                  <a:off x="7535864" y="3222625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9" name="Line 515"/>
                <p:cNvSpPr>
                  <a:spLocks noChangeShapeType="1"/>
                </p:cNvSpPr>
                <p:nvPr/>
              </p:nvSpPr>
              <p:spPr bwMode="auto">
                <a:xfrm>
                  <a:off x="7556501" y="3222625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0" name="Line 516"/>
                <p:cNvSpPr>
                  <a:spLocks noChangeShapeType="1"/>
                </p:cNvSpPr>
                <p:nvPr/>
              </p:nvSpPr>
              <p:spPr bwMode="auto">
                <a:xfrm>
                  <a:off x="757555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1" name="Line 517"/>
                <p:cNvSpPr>
                  <a:spLocks noChangeShapeType="1"/>
                </p:cNvSpPr>
                <p:nvPr/>
              </p:nvSpPr>
              <p:spPr bwMode="auto">
                <a:xfrm>
                  <a:off x="7596189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2" name="Line 518"/>
                <p:cNvSpPr>
                  <a:spLocks noChangeShapeType="1"/>
                </p:cNvSpPr>
                <p:nvPr/>
              </p:nvSpPr>
              <p:spPr bwMode="auto">
                <a:xfrm>
                  <a:off x="7616826" y="323373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3" name="Line 519"/>
                <p:cNvSpPr>
                  <a:spLocks noChangeShapeType="1"/>
                </p:cNvSpPr>
                <p:nvPr/>
              </p:nvSpPr>
              <p:spPr bwMode="auto">
                <a:xfrm>
                  <a:off x="7635876" y="32416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4" name="Line 520"/>
                <p:cNvSpPr>
                  <a:spLocks noChangeShapeType="1"/>
                </p:cNvSpPr>
                <p:nvPr/>
              </p:nvSpPr>
              <p:spPr bwMode="auto">
                <a:xfrm>
                  <a:off x="7658101" y="3252788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5" name="Line 521"/>
                <p:cNvSpPr>
                  <a:spLocks noChangeShapeType="1"/>
                </p:cNvSpPr>
                <p:nvPr/>
              </p:nvSpPr>
              <p:spPr bwMode="auto">
                <a:xfrm>
                  <a:off x="7678739" y="3262313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6" name="Line 522"/>
                <p:cNvSpPr>
                  <a:spLocks noChangeShapeType="1"/>
                </p:cNvSpPr>
                <p:nvPr/>
              </p:nvSpPr>
              <p:spPr bwMode="auto">
                <a:xfrm>
                  <a:off x="7696201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7" name="Line 523"/>
                <p:cNvSpPr>
                  <a:spLocks noChangeShapeType="1"/>
                </p:cNvSpPr>
                <p:nvPr/>
              </p:nvSpPr>
              <p:spPr bwMode="auto">
                <a:xfrm>
                  <a:off x="7712076" y="32861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8" name="Line 524"/>
                <p:cNvSpPr>
                  <a:spLocks noChangeShapeType="1"/>
                </p:cNvSpPr>
                <p:nvPr/>
              </p:nvSpPr>
              <p:spPr bwMode="auto">
                <a:xfrm>
                  <a:off x="7726364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9" name="Line 525"/>
                <p:cNvSpPr>
                  <a:spLocks noChangeShapeType="1"/>
                </p:cNvSpPr>
                <p:nvPr/>
              </p:nvSpPr>
              <p:spPr bwMode="auto">
                <a:xfrm>
                  <a:off x="7740651" y="330676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0" name="Line 526"/>
                <p:cNvSpPr>
                  <a:spLocks noChangeShapeType="1"/>
                </p:cNvSpPr>
                <p:nvPr/>
              </p:nvSpPr>
              <p:spPr bwMode="auto">
                <a:xfrm>
                  <a:off x="7753351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1" name="Line 527"/>
                <p:cNvSpPr>
                  <a:spLocks noChangeShapeType="1"/>
                </p:cNvSpPr>
                <p:nvPr/>
              </p:nvSpPr>
              <p:spPr bwMode="auto">
                <a:xfrm>
                  <a:off x="7766051" y="33289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2" name="Line 528"/>
                <p:cNvSpPr>
                  <a:spLocks noChangeShapeType="1"/>
                </p:cNvSpPr>
                <p:nvPr/>
              </p:nvSpPr>
              <p:spPr bwMode="auto">
                <a:xfrm>
                  <a:off x="7778751" y="33385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3" name="Line 529"/>
                <p:cNvSpPr>
                  <a:spLocks noChangeShapeType="1"/>
                </p:cNvSpPr>
                <p:nvPr/>
              </p:nvSpPr>
              <p:spPr bwMode="auto">
                <a:xfrm>
                  <a:off x="7789864" y="334803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4" name="Line 530"/>
                <p:cNvSpPr>
                  <a:spLocks noChangeShapeType="1"/>
                </p:cNvSpPr>
                <p:nvPr/>
              </p:nvSpPr>
              <p:spPr bwMode="auto">
                <a:xfrm>
                  <a:off x="7799389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5" name="Line 531"/>
                <p:cNvSpPr>
                  <a:spLocks noChangeShapeType="1"/>
                </p:cNvSpPr>
                <p:nvPr/>
              </p:nvSpPr>
              <p:spPr bwMode="auto">
                <a:xfrm>
                  <a:off x="7812089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6" name="Line 532"/>
                <p:cNvSpPr>
                  <a:spLocks noChangeShapeType="1"/>
                </p:cNvSpPr>
                <p:nvPr/>
              </p:nvSpPr>
              <p:spPr bwMode="auto">
                <a:xfrm>
                  <a:off x="7821614" y="33797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7" name="Line 533"/>
                <p:cNvSpPr>
                  <a:spLocks noChangeShapeType="1"/>
                </p:cNvSpPr>
                <p:nvPr/>
              </p:nvSpPr>
              <p:spPr bwMode="auto">
                <a:xfrm>
                  <a:off x="7832726" y="3390900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8" name="Line 534"/>
                <p:cNvSpPr>
                  <a:spLocks noChangeShapeType="1"/>
                </p:cNvSpPr>
                <p:nvPr/>
              </p:nvSpPr>
              <p:spPr bwMode="auto">
                <a:xfrm>
                  <a:off x="7853364" y="34099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9" name="Line 535"/>
                <p:cNvSpPr>
                  <a:spLocks noChangeShapeType="1"/>
                </p:cNvSpPr>
                <p:nvPr/>
              </p:nvSpPr>
              <p:spPr bwMode="auto">
                <a:xfrm>
                  <a:off x="7864476" y="34210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0" name="Line 536"/>
                <p:cNvSpPr>
                  <a:spLocks noChangeShapeType="1"/>
                </p:cNvSpPr>
                <p:nvPr/>
              </p:nvSpPr>
              <p:spPr bwMode="auto">
                <a:xfrm>
                  <a:off x="7874001" y="3432175"/>
                  <a:ext cx="20638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1" name="Line 537"/>
                <p:cNvSpPr>
                  <a:spLocks noChangeShapeType="1"/>
                </p:cNvSpPr>
                <p:nvPr/>
              </p:nvSpPr>
              <p:spPr bwMode="auto">
                <a:xfrm>
                  <a:off x="7894639" y="34528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3062" name="Group 3061"/>
              <p:cNvGrpSpPr/>
              <p:nvPr/>
            </p:nvGrpSpPr>
            <p:grpSpPr>
              <a:xfrm>
                <a:off x="4361625" y="5067625"/>
                <a:ext cx="2906712" cy="95251"/>
                <a:chOff x="1303339" y="3222625"/>
                <a:chExt cx="6600825" cy="415926"/>
              </a:xfrm>
            </p:grpSpPr>
            <p:sp>
              <p:nvSpPr>
                <p:cNvPr id="3063" name="Line 81"/>
                <p:cNvSpPr>
                  <a:spLocks noChangeShapeType="1"/>
                </p:cNvSpPr>
                <p:nvPr/>
              </p:nvSpPr>
              <p:spPr bwMode="auto">
                <a:xfrm>
                  <a:off x="1303339" y="3397250"/>
                  <a:ext cx="79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4" name="Line 82"/>
                <p:cNvSpPr>
                  <a:spLocks noChangeShapeType="1"/>
                </p:cNvSpPr>
                <p:nvPr/>
              </p:nvSpPr>
              <p:spPr bwMode="auto">
                <a:xfrm>
                  <a:off x="1311276" y="34051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5" name="Line 83"/>
                <p:cNvSpPr>
                  <a:spLocks noChangeShapeType="1"/>
                </p:cNvSpPr>
                <p:nvPr/>
              </p:nvSpPr>
              <p:spPr bwMode="auto">
                <a:xfrm>
                  <a:off x="1320801" y="34147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6" name="Line 84"/>
                <p:cNvSpPr>
                  <a:spLocks noChangeShapeType="1"/>
                </p:cNvSpPr>
                <p:nvPr/>
              </p:nvSpPr>
              <p:spPr bwMode="auto">
                <a:xfrm>
                  <a:off x="1331914" y="3424238"/>
                  <a:ext cx="19050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7" name="Line 85"/>
                <p:cNvSpPr>
                  <a:spLocks noChangeShapeType="1"/>
                </p:cNvSpPr>
                <p:nvPr/>
              </p:nvSpPr>
              <p:spPr bwMode="auto">
                <a:xfrm>
                  <a:off x="1350964" y="34448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8" name="Line 86"/>
                <p:cNvSpPr>
                  <a:spLocks noChangeShapeType="1"/>
                </p:cNvSpPr>
                <p:nvPr/>
              </p:nvSpPr>
              <p:spPr bwMode="auto">
                <a:xfrm>
                  <a:off x="1362076" y="3454400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9" name="Line 87"/>
                <p:cNvSpPr>
                  <a:spLocks noChangeShapeType="1"/>
                </p:cNvSpPr>
                <p:nvPr/>
              </p:nvSpPr>
              <p:spPr bwMode="auto">
                <a:xfrm>
                  <a:off x="1371601" y="34671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0" name="Line 88"/>
                <p:cNvSpPr>
                  <a:spLocks noChangeShapeType="1"/>
                </p:cNvSpPr>
                <p:nvPr/>
              </p:nvSpPr>
              <p:spPr bwMode="auto">
                <a:xfrm>
                  <a:off x="1381126" y="34766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1" name="Line 89"/>
                <p:cNvSpPr>
                  <a:spLocks noChangeShapeType="1"/>
                </p:cNvSpPr>
                <p:nvPr/>
              </p:nvSpPr>
              <p:spPr bwMode="auto">
                <a:xfrm>
                  <a:off x="1393826" y="34861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2" name="Line 90"/>
                <p:cNvSpPr>
                  <a:spLocks noChangeShapeType="1"/>
                </p:cNvSpPr>
                <p:nvPr/>
              </p:nvSpPr>
              <p:spPr bwMode="auto">
                <a:xfrm>
                  <a:off x="1403351" y="3497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3" name="Line 91"/>
                <p:cNvSpPr>
                  <a:spLocks noChangeShapeType="1"/>
                </p:cNvSpPr>
                <p:nvPr/>
              </p:nvSpPr>
              <p:spPr bwMode="auto">
                <a:xfrm>
                  <a:off x="1412876" y="35067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4" name="Line 92"/>
                <p:cNvSpPr>
                  <a:spLocks noChangeShapeType="1"/>
                </p:cNvSpPr>
                <p:nvPr/>
              </p:nvSpPr>
              <p:spPr bwMode="auto">
                <a:xfrm>
                  <a:off x="1425576" y="35163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5" name="Line 93"/>
                <p:cNvSpPr>
                  <a:spLocks noChangeShapeType="1"/>
                </p:cNvSpPr>
                <p:nvPr/>
              </p:nvSpPr>
              <p:spPr bwMode="auto">
                <a:xfrm>
                  <a:off x="1435101" y="35274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6" name="Line 94"/>
                <p:cNvSpPr>
                  <a:spLocks noChangeShapeType="1"/>
                </p:cNvSpPr>
                <p:nvPr/>
              </p:nvSpPr>
              <p:spPr bwMode="auto">
                <a:xfrm>
                  <a:off x="1447801" y="3536950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7" name="Line 95"/>
                <p:cNvSpPr>
                  <a:spLocks noChangeShapeType="1"/>
                </p:cNvSpPr>
                <p:nvPr/>
              </p:nvSpPr>
              <p:spPr bwMode="auto">
                <a:xfrm>
                  <a:off x="145891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8" name="Line 96"/>
                <p:cNvSpPr>
                  <a:spLocks noChangeShapeType="1"/>
                </p:cNvSpPr>
                <p:nvPr/>
              </p:nvSpPr>
              <p:spPr bwMode="auto">
                <a:xfrm>
                  <a:off x="1471614" y="355441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9" name="Line 97"/>
                <p:cNvSpPr>
                  <a:spLocks noChangeShapeType="1"/>
                </p:cNvSpPr>
                <p:nvPr/>
              </p:nvSpPr>
              <p:spPr bwMode="auto">
                <a:xfrm>
                  <a:off x="1482726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0" name="Line 98"/>
                <p:cNvSpPr>
                  <a:spLocks noChangeShapeType="1"/>
                </p:cNvSpPr>
                <p:nvPr/>
              </p:nvSpPr>
              <p:spPr bwMode="auto">
                <a:xfrm>
                  <a:off x="1495426" y="357505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1" name="Line 99"/>
                <p:cNvSpPr>
                  <a:spLocks noChangeShapeType="1"/>
                </p:cNvSpPr>
                <p:nvPr/>
              </p:nvSpPr>
              <p:spPr bwMode="auto">
                <a:xfrm>
                  <a:off x="1509714" y="3584575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2" name="Line 100"/>
                <p:cNvSpPr>
                  <a:spLocks noChangeShapeType="1"/>
                </p:cNvSpPr>
                <p:nvPr/>
              </p:nvSpPr>
              <p:spPr bwMode="auto">
                <a:xfrm>
                  <a:off x="1524001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3" name="Line 101"/>
                <p:cNvSpPr>
                  <a:spLocks noChangeShapeType="1"/>
                </p:cNvSpPr>
                <p:nvPr/>
              </p:nvSpPr>
              <p:spPr bwMode="auto">
                <a:xfrm>
                  <a:off x="1539876" y="360362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4" name="Line 102"/>
                <p:cNvSpPr>
                  <a:spLocks noChangeShapeType="1"/>
                </p:cNvSpPr>
                <p:nvPr/>
              </p:nvSpPr>
              <p:spPr bwMode="auto">
                <a:xfrm>
                  <a:off x="1557339" y="3613150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5" name="Line 103"/>
                <p:cNvSpPr>
                  <a:spLocks noChangeShapeType="1"/>
                </p:cNvSpPr>
                <p:nvPr/>
              </p:nvSpPr>
              <p:spPr bwMode="auto">
                <a:xfrm>
                  <a:off x="1574801" y="3621088"/>
                  <a:ext cx="2222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6" name="Line 104"/>
                <p:cNvSpPr>
                  <a:spLocks noChangeShapeType="1"/>
                </p:cNvSpPr>
                <p:nvPr/>
              </p:nvSpPr>
              <p:spPr bwMode="auto">
                <a:xfrm>
                  <a:off x="1597026" y="36290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7" name="Line 105"/>
                <p:cNvSpPr>
                  <a:spLocks noChangeShapeType="1"/>
                </p:cNvSpPr>
                <p:nvPr/>
              </p:nvSpPr>
              <p:spPr bwMode="auto">
                <a:xfrm>
                  <a:off x="16176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8" name="Line 106"/>
                <p:cNvSpPr>
                  <a:spLocks noChangeShapeType="1"/>
                </p:cNvSpPr>
                <p:nvPr/>
              </p:nvSpPr>
              <p:spPr bwMode="auto">
                <a:xfrm>
                  <a:off x="1636714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9" name="Line 107"/>
                <p:cNvSpPr>
                  <a:spLocks noChangeShapeType="1"/>
                </p:cNvSpPr>
                <p:nvPr/>
              </p:nvSpPr>
              <p:spPr bwMode="auto">
                <a:xfrm>
                  <a:off x="1657351" y="3638550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0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77989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1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697039" y="3630613"/>
                  <a:ext cx="20638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2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717676" y="3624263"/>
                  <a:ext cx="22225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3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739901" y="361632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58951" y="3606800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5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779589" y="3594100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6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800226" y="358457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7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817689" y="357346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8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8335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9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847851" y="3551238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0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862139" y="35401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1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873251" y="35306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2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885951" y="35210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3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897064" y="3508375"/>
                  <a:ext cx="12700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4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909764" y="34988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5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920876" y="3489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6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31989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7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41514" y="34686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8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954214" y="34591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963739" y="3446463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973264" y="34369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1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84376" y="34258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2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993901" y="34163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3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003426" y="34067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4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012951" y="3386138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5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03517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6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046289" y="33670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7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055814" y="33559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8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65339" y="33464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9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078039" y="33369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087564" y="33258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1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100264" y="3316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2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09789" y="33067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3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120901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4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135189" y="3287713"/>
                  <a:ext cx="1270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5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147889" y="32781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6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162176" y="326866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7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176464" y="32607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8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192339" y="32496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9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208214" y="324167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0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2726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1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24790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2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268539" y="3224213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3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287589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4" name="Line 152"/>
                <p:cNvSpPr>
                  <a:spLocks noChangeShapeType="1"/>
                </p:cNvSpPr>
                <p:nvPr/>
              </p:nvSpPr>
              <p:spPr bwMode="auto">
                <a:xfrm>
                  <a:off x="2308226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5" name="Line 153"/>
                <p:cNvSpPr>
                  <a:spLocks noChangeShapeType="1"/>
                </p:cNvSpPr>
                <p:nvPr/>
              </p:nvSpPr>
              <p:spPr bwMode="auto">
                <a:xfrm>
                  <a:off x="2327276" y="3222625"/>
                  <a:ext cx="22225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6" name="Line 154"/>
                <p:cNvSpPr>
                  <a:spLocks noChangeShapeType="1"/>
                </p:cNvSpPr>
                <p:nvPr/>
              </p:nvSpPr>
              <p:spPr bwMode="auto">
                <a:xfrm>
                  <a:off x="234950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7" name="Line 155"/>
                <p:cNvSpPr>
                  <a:spLocks noChangeShapeType="1"/>
                </p:cNvSpPr>
                <p:nvPr/>
              </p:nvSpPr>
              <p:spPr bwMode="auto">
                <a:xfrm>
                  <a:off x="2370139" y="3228975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8" name="Line 156"/>
                <p:cNvSpPr>
                  <a:spLocks noChangeShapeType="1"/>
                </p:cNvSpPr>
                <p:nvPr/>
              </p:nvSpPr>
              <p:spPr bwMode="auto">
                <a:xfrm>
                  <a:off x="2389189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9" name="Line 157"/>
                <p:cNvSpPr>
                  <a:spLocks noChangeShapeType="1"/>
                </p:cNvSpPr>
                <p:nvPr/>
              </p:nvSpPr>
              <p:spPr bwMode="auto">
                <a:xfrm>
                  <a:off x="2409826" y="3241675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0" name="Line 158"/>
                <p:cNvSpPr>
                  <a:spLocks noChangeShapeType="1"/>
                </p:cNvSpPr>
                <p:nvPr/>
              </p:nvSpPr>
              <p:spPr bwMode="auto">
                <a:xfrm>
                  <a:off x="2430464" y="3252788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1" name="Line 159"/>
                <p:cNvSpPr>
                  <a:spLocks noChangeShapeType="1"/>
                </p:cNvSpPr>
                <p:nvPr/>
              </p:nvSpPr>
              <p:spPr bwMode="auto">
                <a:xfrm>
                  <a:off x="2449514" y="3263900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2" name="Line 160"/>
                <p:cNvSpPr>
                  <a:spLocks noChangeShapeType="1"/>
                </p:cNvSpPr>
                <p:nvPr/>
              </p:nvSpPr>
              <p:spPr bwMode="auto">
                <a:xfrm>
                  <a:off x="2468564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3" name="Line 161"/>
                <p:cNvSpPr>
                  <a:spLocks noChangeShapeType="1"/>
                </p:cNvSpPr>
                <p:nvPr/>
              </p:nvSpPr>
              <p:spPr bwMode="auto">
                <a:xfrm>
                  <a:off x="2484439" y="3286125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4" name="Line 162"/>
                <p:cNvSpPr>
                  <a:spLocks noChangeShapeType="1"/>
                </p:cNvSpPr>
                <p:nvPr/>
              </p:nvSpPr>
              <p:spPr bwMode="auto">
                <a:xfrm>
                  <a:off x="2500314" y="32956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5" name="Line 163"/>
                <p:cNvSpPr>
                  <a:spLocks noChangeShapeType="1"/>
                </p:cNvSpPr>
                <p:nvPr/>
              </p:nvSpPr>
              <p:spPr bwMode="auto">
                <a:xfrm>
                  <a:off x="2514601" y="3308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6" name="Line 164"/>
                <p:cNvSpPr>
                  <a:spLocks noChangeShapeType="1"/>
                </p:cNvSpPr>
                <p:nvPr/>
              </p:nvSpPr>
              <p:spPr bwMode="auto">
                <a:xfrm>
                  <a:off x="2525714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7" name="Line 165"/>
                <p:cNvSpPr>
                  <a:spLocks noChangeShapeType="1"/>
                </p:cNvSpPr>
                <p:nvPr/>
              </p:nvSpPr>
              <p:spPr bwMode="auto">
                <a:xfrm>
                  <a:off x="2538414" y="33289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8" name="Line 166"/>
                <p:cNvSpPr>
                  <a:spLocks noChangeShapeType="1"/>
                </p:cNvSpPr>
                <p:nvPr/>
              </p:nvSpPr>
              <p:spPr bwMode="auto">
                <a:xfrm>
                  <a:off x="2549526" y="3340100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9" name="Line 167"/>
                <p:cNvSpPr>
                  <a:spLocks noChangeShapeType="1"/>
                </p:cNvSpPr>
                <p:nvPr/>
              </p:nvSpPr>
              <p:spPr bwMode="auto">
                <a:xfrm>
                  <a:off x="2562226" y="33512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0" name="Line 168"/>
                <p:cNvSpPr>
                  <a:spLocks noChangeShapeType="1"/>
                </p:cNvSpPr>
                <p:nvPr/>
              </p:nvSpPr>
              <p:spPr bwMode="auto">
                <a:xfrm>
                  <a:off x="2571751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1" name="Line 169"/>
                <p:cNvSpPr>
                  <a:spLocks noChangeShapeType="1"/>
                </p:cNvSpPr>
                <p:nvPr/>
              </p:nvSpPr>
              <p:spPr bwMode="auto">
                <a:xfrm>
                  <a:off x="2584451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2" name="Line 170"/>
                <p:cNvSpPr>
                  <a:spLocks noChangeShapeType="1"/>
                </p:cNvSpPr>
                <p:nvPr/>
              </p:nvSpPr>
              <p:spPr bwMode="auto">
                <a:xfrm>
                  <a:off x="2593976" y="337978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3" name="Line 171"/>
                <p:cNvSpPr>
                  <a:spLocks noChangeShapeType="1"/>
                </p:cNvSpPr>
                <p:nvPr/>
              </p:nvSpPr>
              <p:spPr bwMode="auto">
                <a:xfrm>
                  <a:off x="2603501" y="33924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4" name="Line 172"/>
                <p:cNvSpPr>
                  <a:spLocks noChangeShapeType="1"/>
                </p:cNvSpPr>
                <p:nvPr/>
              </p:nvSpPr>
              <p:spPr bwMode="auto">
                <a:xfrm>
                  <a:off x="2616201" y="34020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5" name="Line 173"/>
                <p:cNvSpPr>
                  <a:spLocks noChangeShapeType="1"/>
                </p:cNvSpPr>
                <p:nvPr/>
              </p:nvSpPr>
              <p:spPr bwMode="auto">
                <a:xfrm>
                  <a:off x="2625726" y="34131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6" name="Line 174"/>
                <p:cNvSpPr>
                  <a:spLocks noChangeShapeType="1"/>
                </p:cNvSpPr>
                <p:nvPr/>
              </p:nvSpPr>
              <p:spPr bwMode="auto">
                <a:xfrm>
                  <a:off x="2635251" y="34226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7" name="Line 175"/>
                <p:cNvSpPr>
                  <a:spLocks noChangeShapeType="1"/>
                </p:cNvSpPr>
                <p:nvPr/>
              </p:nvSpPr>
              <p:spPr bwMode="auto">
                <a:xfrm>
                  <a:off x="2646364" y="34321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8" name="Line 176"/>
                <p:cNvSpPr>
                  <a:spLocks noChangeShapeType="1"/>
                </p:cNvSpPr>
                <p:nvPr/>
              </p:nvSpPr>
              <p:spPr bwMode="auto">
                <a:xfrm>
                  <a:off x="2655889" y="3443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9" name="Line 177"/>
                <p:cNvSpPr>
                  <a:spLocks noChangeShapeType="1"/>
                </p:cNvSpPr>
                <p:nvPr/>
              </p:nvSpPr>
              <p:spPr bwMode="auto">
                <a:xfrm>
                  <a:off x="2665414" y="34528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0" name="Line 178"/>
                <p:cNvSpPr>
                  <a:spLocks noChangeShapeType="1"/>
                </p:cNvSpPr>
                <p:nvPr/>
              </p:nvSpPr>
              <p:spPr bwMode="auto">
                <a:xfrm>
                  <a:off x="2676526" y="34623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1" name="Line 179"/>
                <p:cNvSpPr>
                  <a:spLocks noChangeShapeType="1"/>
                </p:cNvSpPr>
                <p:nvPr/>
              </p:nvSpPr>
              <p:spPr bwMode="auto">
                <a:xfrm>
                  <a:off x="2686051" y="34734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2" name="Line 180"/>
                <p:cNvSpPr>
                  <a:spLocks noChangeShapeType="1"/>
                </p:cNvSpPr>
                <p:nvPr/>
              </p:nvSpPr>
              <p:spPr bwMode="auto">
                <a:xfrm>
                  <a:off x="2697164" y="34829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3" name="Line 181"/>
                <p:cNvSpPr>
                  <a:spLocks noChangeShapeType="1"/>
                </p:cNvSpPr>
                <p:nvPr/>
              </p:nvSpPr>
              <p:spPr bwMode="auto">
                <a:xfrm>
                  <a:off x="2708276" y="34925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4" name="Line 182"/>
                <p:cNvSpPr>
                  <a:spLocks noChangeShapeType="1"/>
                </p:cNvSpPr>
                <p:nvPr/>
              </p:nvSpPr>
              <p:spPr bwMode="auto">
                <a:xfrm>
                  <a:off x="2717801" y="35020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5" name="Line 183"/>
                <p:cNvSpPr>
                  <a:spLocks noChangeShapeType="1"/>
                </p:cNvSpPr>
                <p:nvPr/>
              </p:nvSpPr>
              <p:spPr bwMode="auto">
                <a:xfrm>
                  <a:off x="2727326" y="35131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6" name="Line 184"/>
                <p:cNvSpPr>
                  <a:spLocks noChangeShapeType="1"/>
                </p:cNvSpPr>
                <p:nvPr/>
              </p:nvSpPr>
              <p:spPr bwMode="auto">
                <a:xfrm>
                  <a:off x="2740026" y="35226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7" name="Line 185"/>
                <p:cNvSpPr>
                  <a:spLocks noChangeShapeType="1"/>
                </p:cNvSpPr>
                <p:nvPr/>
              </p:nvSpPr>
              <p:spPr bwMode="auto">
                <a:xfrm>
                  <a:off x="2749551" y="353218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8" name="Line 186"/>
                <p:cNvSpPr>
                  <a:spLocks noChangeShapeType="1"/>
                </p:cNvSpPr>
                <p:nvPr/>
              </p:nvSpPr>
              <p:spPr bwMode="auto">
                <a:xfrm>
                  <a:off x="2762251" y="35433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9" name="Line 187"/>
                <p:cNvSpPr>
                  <a:spLocks noChangeShapeType="1"/>
                </p:cNvSpPr>
                <p:nvPr/>
              </p:nvSpPr>
              <p:spPr bwMode="auto">
                <a:xfrm>
                  <a:off x="2773364" y="35528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0" name="Line 188"/>
                <p:cNvSpPr>
                  <a:spLocks noChangeShapeType="1"/>
                </p:cNvSpPr>
                <p:nvPr/>
              </p:nvSpPr>
              <p:spPr bwMode="auto">
                <a:xfrm>
                  <a:off x="27860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1" name="Line 189"/>
                <p:cNvSpPr>
                  <a:spLocks noChangeShapeType="1"/>
                </p:cNvSpPr>
                <p:nvPr/>
              </p:nvSpPr>
              <p:spPr bwMode="auto">
                <a:xfrm>
                  <a:off x="2800351" y="3573463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2" name="Line 190"/>
                <p:cNvSpPr>
                  <a:spLocks noChangeShapeType="1"/>
                </p:cNvSpPr>
                <p:nvPr/>
              </p:nvSpPr>
              <p:spPr bwMode="auto">
                <a:xfrm>
                  <a:off x="2811464" y="358140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3" name="Line 191"/>
                <p:cNvSpPr>
                  <a:spLocks noChangeShapeType="1"/>
                </p:cNvSpPr>
                <p:nvPr/>
              </p:nvSpPr>
              <p:spPr bwMode="auto">
                <a:xfrm>
                  <a:off x="2827339" y="35909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4" name="Line 192"/>
                <p:cNvSpPr>
                  <a:spLocks noChangeShapeType="1"/>
                </p:cNvSpPr>
                <p:nvPr/>
              </p:nvSpPr>
              <p:spPr bwMode="auto">
                <a:xfrm>
                  <a:off x="2841626" y="360045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5" name="Line 193"/>
                <p:cNvSpPr>
                  <a:spLocks noChangeShapeType="1"/>
                </p:cNvSpPr>
                <p:nvPr/>
              </p:nvSpPr>
              <p:spPr bwMode="auto">
                <a:xfrm>
                  <a:off x="2860676" y="3608388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6" name="Line 194"/>
                <p:cNvSpPr>
                  <a:spLocks noChangeShapeType="1"/>
                </p:cNvSpPr>
                <p:nvPr/>
              </p:nvSpPr>
              <p:spPr bwMode="auto">
                <a:xfrm>
                  <a:off x="2878139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7" name="Line 195"/>
                <p:cNvSpPr>
                  <a:spLocks noChangeShapeType="1"/>
                </p:cNvSpPr>
                <p:nvPr/>
              </p:nvSpPr>
              <p:spPr bwMode="auto">
                <a:xfrm>
                  <a:off x="2898776" y="3627438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8" name="Line 196"/>
                <p:cNvSpPr>
                  <a:spLocks noChangeShapeType="1"/>
                </p:cNvSpPr>
                <p:nvPr/>
              </p:nvSpPr>
              <p:spPr bwMode="auto">
                <a:xfrm>
                  <a:off x="2917826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9" name="Line 197"/>
                <p:cNvSpPr>
                  <a:spLocks noChangeShapeType="1"/>
                </p:cNvSpPr>
                <p:nvPr/>
              </p:nvSpPr>
              <p:spPr bwMode="auto">
                <a:xfrm>
                  <a:off x="2938464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0" name="Line 198"/>
                <p:cNvSpPr>
                  <a:spLocks noChangeShapeType="1"/>
                </p:cNvSpPr>
                <p:nvPr/>
              </p:nvSpPr>
              <p:spPr bwMode="auto">
                <a:xfrm>
                  <a:off x="2957514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1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79739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2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00376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3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1942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040064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5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060701" y="3611563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6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079751" y="3598863"/>
                  <a:ext cx="222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3187" name="Group 406"/>
                <p:cNvGrpSpPr>
                  <a:grpSpLocks/>
                </p:cNvGrpSpPr>
                <p:nvPr/>
              </p:nvGrpSpPr>
              <p:grpSpPr bwMode="auto">
                <a:xfrm>
                  <a:off x="3101976" y="3222625"/>
                  <a:ext cx="2878138" cy="415925"/>
                  <a:chOff x="1934" y="2029"/>
                  <a:chExt cx="1813" cy="262"/>
                </a:xfrm>
              </p:grpSpPr>
              <p:sp>
                <p:nvSpPr>
                  <p:cNvPr id="3319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4" y="2258"/>
                    <a:ext cx="11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0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5" y="2252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1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6" y="2245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2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4" y="2238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3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23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4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2" y="2224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5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0" y="221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6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7" y="221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7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5" y="220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8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1" y="219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9" name="Line 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9" y="219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0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25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1" name="Line 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73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2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5" y="216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3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1" y="215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4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8" y="2154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5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14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6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1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7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7" y="213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8" name="Line 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22"/>
                    <a:ext cx="14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9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7" y="211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0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3" y="2110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1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0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2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7" y="209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3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3" y="209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4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1" y="2084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5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8" y="207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6" name="Line 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46" y="207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7" name="Line 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3" y="2065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8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" y="20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9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2054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0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1" y="2048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1" name="Line 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2043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2" name="Line 2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3" y="2038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3" name="Line 2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2034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4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8" y="2030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5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2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6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029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7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267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8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79" y="2030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9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92" y="2033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0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035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1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317" y="2040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2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331" y="2046"/>
                    <a:ext cx="1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3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53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4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355" y="2060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5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366" y="2067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6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375" y="2074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7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384" y="2080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8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2393" y="208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9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09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0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210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1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416" y="2107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2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422" y="211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21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436" y="212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5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442" y="213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6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7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456" y="2146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8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462" y="215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9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68" y="2159"/>
                    <a:ext cx="13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0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81" y="217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1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487" y="217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2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2494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3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192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4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514" y="220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5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10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221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534" y="222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542" y="2229"/>
                    <a:ext cx="7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549" y="223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557" y="22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2564" y="224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2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2573" y="2253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3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2582" y="22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4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2591" y="2265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5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601" y="2271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6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2612" y="2276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7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282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8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639" y="2286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9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651" y="2289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0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664" y="2291"/>
                    <a:ext cx="1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1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2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9" y="228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3" name="Line 2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2" y="2285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4" name="Line 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" y="2281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5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28" y="2275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6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1" y="2269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7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3" y="2261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8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2253"/>
                    <a:ext cx="10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9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6" y="2247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0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6" y="2240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1" name="Line 2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5" y="2233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2" name="Line 2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02" y="222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3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1" y="222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4" name="Line 3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9" y="2213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5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5" y="220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6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3" y="2200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7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0" y="2194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8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7" y="218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9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2181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0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9" y="217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1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7" y="216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2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3" y="2149"/>
                    <a:ext cx="19" cy="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3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2" y="214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4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8" y="213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5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05" y="213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6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1" y="212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7" name="Line 3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7" y="211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8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5" y="2111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9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1" y="210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0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9" y="209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1" name="Line 3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5" y="209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2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2" y="208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3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0" y="2079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4" name="Line 3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8" y="207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5" name="Line 3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5" y="2068"/>
                    <a:ext cx="8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6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83" y="206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7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2" y="205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8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2" y="205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9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2" y="2044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0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3" y="2039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1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36" y="2034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2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8" y="2031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3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2030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4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3" y="202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5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3086" y="202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6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203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7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113" y="2031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8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3125" y="2034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9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3138" y="2039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0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3150" y="2044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1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2050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2058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3187" y="206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3197" y="2072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07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3213" y="2086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3222" y="209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8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230" y="2099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9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210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0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244" y="2112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1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250" y="2118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2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2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3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3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4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270" y="213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5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278" y="214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6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284" y="2151"/>
                    <a:ext cx="13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7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297" y="216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8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03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9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309" y="217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0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18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1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2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329" y="2195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3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336" y="2203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4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20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5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21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6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3356" y="22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7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227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8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223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9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3378" y="22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0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224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1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3394" y="225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2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402" y="2258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3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413" y="2263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4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3423" y="227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5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433" y="2275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6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3445" y="2281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7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458" y="2285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8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3470" y="228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9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3484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0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3497" y="2291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1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289"/>
                    <a:ext cx="12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2" name="Line 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" y="2286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3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5" y="2282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4" name="Line 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7" y="2276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5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1" y="2270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6" name="Line 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262"/>
                    <a:ext cx="12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7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6" y="2256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8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8" y="2248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9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7" y="224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0" name="Line 3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5" y="2234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1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4" y="222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2" name="Line 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2" y="222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3" name="Line 3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9" y="221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4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7" y="2208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5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5" y="220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6" name="Line 3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2" y="219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7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8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8" name="Line 3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75" y="218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9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1" y="2176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0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9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1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5" y="216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2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1" y="215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3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7" y="215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4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14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5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0" y="213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6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6" y="213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7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3" y="212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8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0" y="2118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88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5980114" y="33543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9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5989639" y="33448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0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6000751" y="33337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1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6011864" y="33242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2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6022976" y="33147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3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6034089" y="33035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4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6045201" y="32956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5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6059489" y="32861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6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6070601" y="327660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7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6084889" y="326707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8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6099176" y="32575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9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6115051" y="3248025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0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6134101" y="324008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1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6153151" y="323215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2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6173789" y="3228975"/>
                  <a:ext cx="19050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3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619283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4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621347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5" name="Line 424"/>
                <p:cNvSpPr>
                  <a:spLocks noChangeShapeType="1"/>
                </p:cNvSpPr>
                <p:nvPr/>
              </p:nvSpPr>
              <p:spPr bwMode="auto">
                <a:xfrm>
                  <a:off x="6234114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6" name="Line 425"/>
                <p:cNvSpPr>
                  <a:spLocks noChangeShapeType="1"/>
                </p:cNvSpPr>
                <p:nvPr/>
              </p:nvSpPr>
              <p:spPr bwMode="auto">
                <a:xfrm>
                  <a:off x="6253164" y="32226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7" name="Line 426"/>
                <p:cNvSpPr>
                  <a:spLocks noChangeShapeType="1"/>
                </p:cNvSpPr>
                <p:nvPr/>
              </p:nvSpPr>
              <p:spPr bwMode="auto">
                <a:xfrm>
                  <a:off x="6273801" y="3225800"/>
                  <a:ext cx="22225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8" name="Line 427"/>
                <p:cNvSpPr>
                  <a:spLocks noChangeShapeType="1"/>
                </p:cNvSpPr>
                <p:nvPr/>
              </p:nvSpPr>
              <p:spPr bwMode="auto">
                <a:xfrm>
                  <a:off x="6296026" y="3230563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9" name="Line 428"/>
                <p:cNvSpPr>
                  <a:spLocks noChangeShapeType="1"/>
                </p:cNvSpPr>
                <p:nvPr/>
              </p:nvSpPr>
              <p:spPr bwMode="auto">
                <a:xfrm>
                  <a:off x="6315076" y="3236913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0" name="Line 429"/>
                <p:cNvSpPr>
                  <a:spLocks noChangeShapeType="1"/>
                </p:cNvSpPr>
                <p:nvPr/>
              </p:nvSpPr>
              <p:spPr bwMode="auto">
                <a:xfrm>
                  <a:off x="6335714" y="3244850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1" name="Line 430"/>
                <p:cNvSpPr>
                  <a:spLocks noChangeShapeType="1"/>
                </p:cNvSpPr>
                <p:nvPr/>
              </p:nvSpPr>
              <p:spPr bwMode="auto">
                <a:xfrm>
                  <a:off x="6354764" y="3254375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2" name="Line 431"/>
                <p:cNvSpPr>
                  <a:spLocks noChangeShapeType="1"/>
                </p:cNvSpPr>
                <p:nvPr/>
              </p:nvSpPr>
              <p:spPr bwMode="auto">
                <a:xfrm>
                  <a:off x="6375401" y="3267075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3" name="Line 432"/>
                <p:cNvSpPr>
                  <a:spLocks noChangeShapeType="1"/>
                </p:cNvSpPr>
                <p:nvPr/>
              </p:nvSpPr>
              <p:spPr bwMode="auto">
                <a:xfrm>
                  <a:off x="6392864" y="3278188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4" name="Line 433"/>
                <p:cNvSpPr>
                  <a:spLocks noChangeShapeType="1"/>
                </p:cNvSpPr>
                <p:nvPr/>
              </p:nvSpPr>
              <p:spPr bwMode="auto">
                <a:xfrm>
                  <a:off x="6408739" y="3287713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5" name="Line 434"/>
                <p:cNvSpPr>
                  <a:spLocks noChangeShapeType="1"/>
                </p:cNvSpPr>
                <p:nvPr/>
              </p:nvSpPr>
              <p:spPr bwMode="auto">
                <a:xfrm>
                  <a:off x="6423026" y="330041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6" name="Line 435"/>
                <p:cNvSpPr>
                  <a:spLocks noChangeShapeType="1"/>
                </p:cNvSpPr>
                <p:nvPr/>
              </p:nvSpPr>
              <p:spPr bwMode="auto">
                <a:xfrm>
                  <a:off x="6437314" y="330993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7" name="Line 436"/>
                <p:cNvSpPr>
                  <a:spLocks noChangeShapeType="1"/>
                </p:cNvSpPr>
                <p:nvPr/>
              </p:nvSpPr>
              <p:spPr bwMode="auto">
                <a:xfrm>
                  <a:off x="6450014" y="33210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8" name="Line 437"/>
                <p:cNvSpPr>
                  <a:spLocks noChangeShapeType="1"/>
                </p:cNvSpPr>
                <p:nvPr/>
              </p:nvSpPr>
              <p:spPr bwMode="auto">
                <a:xfrm>
                  <a:off x="6461126" y="33305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9" name="Line 438"/>
                <p:cNvSpPr>
                  <a:spLocks noChangeShapeType="1"/>
                </p:cNvSpPr>
                <p:nvPr/>
              </p:nvSpPr>
              <p:spPr bwMode="auto">
                <a:xfrm>
                  <a:off x="6473826" y="33416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0" name="Line 439"/>
                <p:cNvSpPr>
                  <a:spLocks noChangeShapeType="1"/>
                </p:cNvSpPr>
                <p:nvPr/>
              </p:nvSpPr>
              <p:spPr bwMode="auto">
                <a:xfrm>
                  <a:off x="6484939" y="33528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1" name="Line 440"/>
                <p:cNvSpPr>
                  <a:spLocks noChangeShapeType="1"/>
                </p:cNvSpPr>
                <p:nvPr/>
              </p:nvSpPr>
              <p:spPr bwMode="auto">
                <a:xfrm>
                  <a:off x="6496051" y="3362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2" name="Line 441"/>
                <p:cNvSpPr>
                  <a:spLocks noChangeShapeType="1"/>
                </p:cNvSpPr>
                <p:nvPr/>
              </p:nvSpPr>
              <p:spPr bwMode="auto">
                <a:xfrm>
                  <a:off x="6507164" y="33718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3" name="Line 442"/>
                <p:cNvSpPr>
                  <a:spLocks noChangeShapeType="1"/>
                </p:cNvSpPr>
                <p:nvPr/>
              </p:nvSpPr>
              <p:spPr bwMode="auto">
                <a:xfrm>
                  <a:off x="6518276" y="33829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4" name="Line 443"/>
                <p:cNvSpPr>
                  <a:spLocks noChangeShapeType="1"/>
                </p:cNvSpPr>
                <p:nvPr/>
              </p:nvSpPr>
              <p:spPr bwMode="auto">
                <a:xfrm>
                  <a:off x="6527801" y="33940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5" name="Line 444"/>
                <p:cNvSpPr>
                  <a:spLocks noChangeShapeType="1"/>
                </p:cNvSpPr>
                <p:nvPr/>
              </p:nvSpPr>
              <p:spPr bwMode="auto">
                <a:xfrm>
                  <a:off x="6538914" y="3405188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6" name="Line 445"/>
                <p:cNvSpPr>
                  <a:spLocks noChangeShapeType="1"/>
                </p:cNvSpPr>
                <p:nvPr/>
              </p:nvSpPr>
              <p:spPr bwMode="auto">
                <a:xfrm>
                  <a:off x="6559551" y="34242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7" name="Line 446"/>
                <p:cNvSpPr>
                  <a:spLocks noChangeShapeType="1"/>
                </p:cNvSpPr>
                <p:nvPr/>
              </p:nvSpPr>
              <p:spPr bwMode="auto">
                <a:xfrm>
                  <a:off x="6569076" y="3435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8" name="Line 447"/>
                <p:cNvSpPr>
                  <a:spLocks noChangeShapeType="1"/>
                </p:cNvSpPr>
                <p:nvPr/>
              </p:nvSpPr>
              <p:spPr bwMode="auto">
                <a:xfrm>
                  <a:off x="6580189" y="34448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9" name="Line 448"/>
                <p:cNvSpPr>
                  <a:spLocks noChangeShapeType="1"/>
                </p:cNvSpPr>
                <p:nvPr/>
              </p:nvSpPr>
              <p:spPr bwMode="auto">
                <a:xfrm>
                  <a:off x="6589714" y="34544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0" name="Line 449"/>
                <p:cNvSpPr>
                  <a:spLocks noChangeShapeType="1"/>
                </p:cNvSpPr>
                <p:nvPr/>
              </p:nvSpPr>
              <p:spPr bwMode="auto">
                <a:xfrm>
                  <a:off x="6599239" y="34639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1" name="Line 450"/>
                <p:cNvSpPr>
                  <a:spLocks noChangeShapeType="1"/>
                </p:cNvSpPr>
                <p:nvPr/>
              </p:nvSpPr>
              <p:spPr bwMode="auto">
                <a:xfrm>
                  <a:off x="6610351" y="34750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2" name="Line 451"/>
                <p:cNvSpPr>
                  <a:spLocks noChangeShapeType="1"/>
                </p:cNvSpPr>
                <p:nvPr/>
              </p:nvSpPr>
              <p:spPr bwMode="auto">
                <a:xfrm>
                  <a:off x="6621464" y="34845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3" name="Line 452"/>
                <p:cNvSpPr>
                  <a:spLocks noChangeShapeType="1"/>
                </p:cNvSpPr>
                <p:nvPr/>
              </p:nvSpPr>
              <p:spPr bwMode="auto">
                <a:xfrm>
                  <a:off x="6630989" y="34940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4" name="Line 453"/>
                <p:cNvSpPr>
                  <a:spLocks noChangeShapeType="1"/>
                </p:cNvSpPr>
                <p:nvPr/>
              </p:nvSpPr>
              <p:spPr bwMode="auto">
                <a:xfrm>
                  <a:off x="6642101" y="35052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5" name="Line 454"/>
                <p:cNvSpPr>
                  <a:spLocks noChangeShapeType="1"/>
                </p:cNvSpPr>
                <p:nvPr/>
              </p:nvSpPr>
              <p:spPr bwMode="auto">
                <a:xfrm>
                  <a:off x="6651626" y="35147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6" name="Line 455"/>
                <p:cNvSpPr>
                  <a:spLocks noChangeShapeType="1"/>
                </p:cNvSpPr>
                <p:nvPr/>
              </p:nvSpPr>
              <p:spPr bwMode="auto">
                <a:xfrm>
                  <a:off x="6664326" y="35242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7" name="Line 456"/>
                <p:cNvSpPr>
                  <a:spLocks noChangeShapeType="1"/>
                </p:cNvSpPr>
                <p:nvPr/>
              </p:nvSpPr>
              <p:spPr bwMode="auto">
                <a:xfrm>
                  <a:off x="6675439" y="3535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8" name="Line 457"/>
                <p:cNvSpPr>
                  <a:spLocks noChangeShapeType="1"/>
                </p:cNvSpPr>
                <p:nvPr/>
              </p:nvSpPr>
              <p:spPr bwMode="auto">
                <a:xfrm>
                  <a:off x="668496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9" name="Line 458"/>
                <p:cNvSpPr>
                  <a:spLocks noChangeShapeType="1"/>
                </p:cNvSpPr>
                <p:nvPr/>
              </p:nvSpPr>
              <p:spPr bwMode="auto">
                <a:xfrm>
                  <a:off x="6697664" y="35544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0" name="Line 459"/>
                <p:cNvSpPr>
                  <a:spLocks noChangeShapeType="1"/>
                </p:cNvSpPr>
                <p:nvPr/>
              </p:nvSpPr>
              <p:spPr bwMode="auto">
                <a:xfrm>
                  <a:off x="6710364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1" name="Line 460"/>
                <p:cNvSpPr>
                  <a:spLocks noChangeShapeType="1"/>
                </p:cNvSpPr>
                <p:nvPr/>
              </p:nvSpPr>
              <p:spPr bwMode="auto">
                <a:xfrm>
                  <a:off x="6723064" y="35750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2" name="Line 461"/>
                <p:cNvSpPr>
                  <a:spLocks noChangeShapeType="1"/>
                </p:cNvSpPr>
                <p:nvPr/>
              </p:nvSpPr>
              <p:spPr bwMode="auto">
                <a:xfrm>
                  <a:off x="6737351" y="35829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3" name="Line 462"/>
                <p:cNvSpPr>
                  <a:spLocks noChangeShapeType="1"/>
                </p:cNvSpPr>
                <p:nvPr/>
              </p:nvSpPr>
              <p:spPr bwMode="auto">
                <a:xfrm>
                  <a:off x="6751639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4" name="Line 463"/>
                <p:cNvSpPr>
                  <a:spLocks noChangeShapeType="1"/>
                </p:cNvSpPr>
                <p:nvPr/>
              </p:nvSpPr>
              <p:spPr bwMode="auto">
                <a:xfrm>
                  <a:off x="6767514" y="36036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5" name="Line 464"/>
                <p:cNvSpPr>
                  <a:spLocks noChangeShapeType="1"/>
                </p:cNvSpPr>
                <p:nvPr/>
              </p:nvSpPr>
              <p:spPr bwMode="auto">
                <a:xfrm>
                  <a:off x="6783389" y="3611563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6" name="Line 465"/>
                <p:cNvSpPr>
                  <a:spLocks noChangeShapeType="1"/>
                </p:cNvSpPr>
                <p:nvPr/>
              </p:nvSpPr>
              <p:spPr bwMode="auto">
                <a:xfrm>
                  <a:off x="6804026" y="3621088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7" name="Line 466"/>
                <p:cNvSpPr>
                  <a:spLocks noChangeShapeType="1"/>
                </p:cNvSpPr>
                <p:nvPr/>
              </p:nvSpPr>
              <p:spPr bwMode="auto">
                <a:xfrm>
                  <a:off x="682307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8" name="Line 467"/>
                <p:cNvSpPr>
                  <a:spLocks noChangeShapeType="1"/>
                </p:cNvSpPr>
                <p:nvPr/>
              </p:nvSpPr>
              <p:spPr bwMode="auto">
                <a:xfrm>
                  <a:off x="6843714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9" name="Line 468"/>
                <p:cNvSpPr>
                  <a:spLocks noChangeShapeType="1"/>
                </p:cNvSpPr>
                <p:nvPr/>
              </p:nvSpPr>
              <p:spPr bwMode="auto">
                <a:xfrm>
                  <a:off x="6864351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0" name="Line 469"/>
                <p:cNvSpPr>
                  <a:spLocks noChangeShapeType="1"/>
                </p:cNvSpPr>
                <p:nvPr/>
              </p:nvSpPr>
              <p:spPr bwMode="auto">
                <a:xfrm>
                  <a:off x="6883401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1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6905626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2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69262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3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6945314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4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6965951" y="361950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5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6985001" y="3608388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6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7005639" y="35972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7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7027864" y="3584575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8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7045326" y="35750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9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7061201" y="35623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0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7075489" y="35528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1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7089776" y="35433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2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7102476" y="3530600"/>
                  <a:ext cx="1111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3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7113589" y="352107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7126289" y="350996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5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7137401" y="35004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6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7148514" y="34893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7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7159626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7169151" y="34686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9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7180264" y="3448050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0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7202489" y="34385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1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7212014" y="34290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2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7221539" y="34178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3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7232651" y="3408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4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7242176" y="33972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5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7251701" y="33861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6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726122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7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7272339" y="33670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7283451" y="33559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9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7294564" y="334645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0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7304089" y="33369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1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7315201" y="3328988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2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7326314" y="33178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3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7337426" y="33083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4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7350126" y="32988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5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7361239" y="3287713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6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7375526" y="32781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7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7388226" y="3270250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8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7404101" y="32607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9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7418389" y="3249613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0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7435851" y="3241675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1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745331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2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747395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3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749458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4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751522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5" name="Line 514"/>
                <p:cNvSpPr>
                  <a:spLocks noChangeShapeType="1"/>
                </p:cNvSpPr>
                <p:nvPr/>
              </p:nvSpPr>
              <p:spPr bwMode="auto">
                <a:xfrm>
                  <a:off x="7535864" y="3222625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6" name="Line 515"/>
                <p:cNvSpPr>
                  <a:spLocks noChangeShapeType="1"/>
                </p:cNvSpPr>
                <p:nvPr/>
              </p:nvSpPr>
              <p:spPr bwMode="auto">
                <a:xfrm>
                  <a:off x="7556501" y="3222625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7" name="Line 516"/>
                <p:cNvSpPr>
                  <a:spLocks noChangeShapeType="1"/>
                </p:cNvSpPr>
                <p:nvPr/>
              </p:nvSpPr>
              <p:spPr bwMode="auto">
                <a:xfrm>
                  <a:off x="757555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8" name="Line 517"/>
                <p:cNvSpPr>
                  <a:spLocks noChangeShapeType="1"/>
                </p:cNvSpPr>
                <p:nvPr/>
              </p:nvSpPr>
              <p:spPr bwMode="auto">
                <a:xfrm>
                  <a:off x="7596189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9" name="Line 518"/>
                <p:cNvSpPr>
                  <a:spLocks noChangeShapeType="1"/>
                </p:cNvSpPr>
                <p:nvPr/>
              </p:nvSpPr>
              <p:spPr bwMode="auto">
                <a:xfrm>
                  <a:off x="7616826" y="323373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0" name="Line 519"/>
                <p:cNvSpPr>
                  <a:spLocks noChangeShapeType="1"/>
                </p:cNvSpPr>
                <p:nvPr/>
              </p:nvSpPr>
              <p:spPr bwMode="auto">
                <a:xfrm>
                  <a:off x="7635876" y="32416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1" name="Line 520"/>
                <p:cNvSpPr>
                  <a:spLocks noChangeShapeType="1"/>
                </p:cNvSpPr>
                <p:nvPr/>
              </p:nvSpPr>
              <p:spPr bwMode="auto">
                <a:xfrm>
                  <a:off x="7658101" y="3252788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2" name="Line 521"/>
                <p:cNvSpPr>
                  <a:spLocks noChangeShapeType="1"/>
                </p:cNvSpPr>
                <p:nvPr/>
              </p:nvSpPr>
              <p:spPr bwMode="auto">
                <a:xfrm>
                  <a:off x="7678739" y="3262313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3" name="Line 522"/>
                <p:cNvSpPr>
                  <a:spLocks noChangeShapeType="1"/>
                </p:cNvSpPr>
                <p:nvPr/>
              </p:nvSpPr>
              <p:spPr bwMode="auto">
                <a:xfrm>
                  <a:off x="7696201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4" name="Line 523"/>
                <p:cNvSpPr>
                  <a:spLocks noChangeShapeType="1"/>
                </p:cNvSpPr>
                <p:nvPr/>
              </p:nvSpPr>
              <p:spPr bwMode="auto">
                <a:xfrm>
                  <a:off x="7712076" y="32861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5" name="Line 524"/>
                <p:cNvSpPr>
                  <a:spLocks noChangeShapeType="1"/>
                </p:cNvSpPr>
                <p:nvPr/>
              </p:nvSpPr>
              <p:spPr bwMode="auto">
                <a:xfrm>
                  <a:off x="7726364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6" name="Line 525"/>
                <p:cNvSpPr>
                  <a:spLocks noChangeShapeType="1"/>
                </p:cNvSpPr>
                <p:nvPr/>
              </p:nvSpPr>
              <p:spPr bwMode="auto">
                <a:xfrm>
                  <a:off x="7740651" y="330676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7" name="Line 526"/>
                <p:cNvSpPr>
                  <a:spLocks noChangeShapeType="1"/>
                </p:cNvSpPr>
                <p:nvPr/>
              </p:nvSpPr>
              <p:spPr bwMode="auto">
                <a:xfrm>
                  <a:off x="7753351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8" name="Line 527"/>
                <p:cNvSpPr>
                  <a:spLocks noChangeShapeType="1"/>
                </p:cNvSpPr>
                <p:nvPr/>
              </p:nvSpPr>
              <p:spPr bwMode="auto">
                <a:xfrm>
                  <a:off x="7766051" y="33289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9" name="Line 528"/>
                <p:cNvSpPr>
                  <a:spLocks noChangeShapeType="1"/>
                </p:cNvSpPr>
                <p:nvPr/>
              </p:nvSpPr>
              <p:spPr bwMode="auto">
                <a:xfrm>
                  <a:off x="7778751" y="33385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0" name="Line 529"/>
                <p:cNvSpPr>
                  <a:spLocks noChangeShapeType="1"/>
                </p:cNvSpPr>
                <p:nvPr/>
              </p:nvSpPr>
              <p:spPr bwMode="auto">
                <a:xfrm>
                  <a:off x="7789864" y="334803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1" name="Line 530"/>
                <p:cNvSpPr>
                  <a:spLocks noChangeShapeType="1"/>
                </p:cNvSpPr>
                <p:nvPr/>
              </p:nvSpPr>
              <p:spPr bwMode="auto">
                <a:xfrm>
                  <a:off x="7799389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2" name="Line 531"/>
                <p:cNvSpPr>
                  <a:spLocks noChangeShapeType="1"/>
                </p:cNvSpPr>
                <p:nvPr/>
              </p:nvSpPr>
              <p:spPr bwMode="auto">
                <a:xfrm>
                  <a:off x="7812089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3" name="Line 532"/>
                <p:cNvSpPr>
                  <a:spLocks noChangeShapeType="1"/>
                </p:cNvSpPr>
                <p:nvPr/>
              </p:nvSpPr>
              <p:spPr bwMode="auto">
                <a:xfrm>
                  <a:off x="7821614" y="33797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4" name="Line 533"/>
                <p:cNvSpPr>
                  <a:spLocks noChangeShapeType="1"/>
                </p:cNvSpPr>
                <p:nvPr/>
              </p:nvSpPr>
              <p:spPr bwMode="auto">
                <a:xfrm>
                  <a:off x="7832726" y="3390900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5" name="Line 534"/>
                <p:cNvSpPr>
                  <a:spLocks noChangeShapeType="1"/>
                </p:cNvSpPr>
                <p:nvPr/>
              </p:nvSpPr>
              <p:spPr bwMode="auto">
                <a:xfrm>
                  <a:off x="7853364" y="34099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6" name="Line 535"/>
                <p:cNvSpPr>
                  <a:spLocks noChangeShapeType="1"/>
                </p:cNvSpPr>
                <p:nvPr/>
              </p:nvSpPr>
              <p:spPr bwMode="auto">
                <a:xfrm>
                  <a:off x="7864476" y="34210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7" name="Line 536"/>
                <p:cNvSpPr>
                  <a:spLocks noChangeShapeType="1"/>
                </p:cNvSpPr>
                <p:nvPr/>
              </p:nvSpPr>
              <p:spPr bwMode="auto">
                <a:xfrm>
                  <a:off x="7874001" y="3432175"/>
                  <a:ext cx="20638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8" name="Line 537"/>
                <p:cNvSpPr>
                  <a:spLocks noChangeShapeType="1"/>
                </p:cNvSpPr>
                <p:nvPr/>
              </p:nvSpPr>
              <p:spPr bwMode="auto">
                <a:xfrm>
                  <a:off x="7894639" y="34528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519" name="TextBox 3518"/>
              <p:cNvSpPr txBox="1"/>
              <p:nvPr/>
            </p:nvSpPr>
            <p:spPr>
              <a:xfrm>
                <a:off x="5711877" y="4651487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520" name="TextBox 3519"/>
              <p:cNvSpPr txBox="1"/>
              <p:nvPr/>
            </p:nvSpPr>
            <p:spPr>
              <a:xfrm>
                <a:off x="4564069" y="4651487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3521" name="TextBox 3520"/>
              <p:cNvSpPr txBox="1"/>
              <p:nvPr/>
            </p:nvSpPr>
            <p:spPr>
              <a:xfrm>
                <a:off x="5130763" y="4651487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3522" name="TextBox 3521"/>
              <p:cNvSpPr txBox="1"/>
              <p:nvPr/>
            </p:nvSpPr>
            <p:spPr>
              <a:xfrm>
                <a:off x="6311817" y="4651487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3523" name="TextBox 3522"/>
              <p:cNvSpPr txBox="1"/>
              <p:nvPr/>
            </p:nvSpPr>
            <p:spPr>
              <a:xfrm>
                <a:off x="6885958" y="4651487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524" name="TextBox 3523"/>
              <p:cNvSpPr txBox="1"/>
              <p:nvPr/>
            </p:nvSpPr>
            <p:spPr>
              <a:xfrm>
                <a:off x="5804752" y="5077599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3525" name="TextBox 3524"/>
              <p:cNvSpPr txBox="1"/>
              <p:nvPr/>
            </p:nvSpPr>
            <p:spPr>
              <a:xfrm>
                <a:off x="4656944" y="507760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526" name="TextBox 3525"/>
              <p:cNvSpPr txBox="1"/>
              <p:nvPr/>
            </p:nvSpPr>
            <p:spPr>
              <a:xfrm>
                <a:off x="5223638" y="507760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</a:p>
            </p:txBody>
          </p:sp>
          <p:sp>
            <p:nvSpPr>
              <p:cNvPr id="3527" name="TextBox 3526"/>
              <p:cNvSpPr txBox="1"/>
              <p:nvPr/>
            </p:nvSpPr>
            <p:spPr>
              <a:xfrm>
                <a:off x="6404692" y="5077599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528" name="TextBox 3527"/>
              <p:cNvSpPr txBox="1"/>
              <p:nvPr/>
            </p:nvSpPr>
            <p:spPr>
              <a:xfrm>
                <a:off x="6978833" y="5077599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cxnSp>
            <p:nvCxnSpPr>
              <p:cNvPr id="3529" name="Straight Connector 3528"/>
              <p:cNvCxnSpPr/>
              <p:nvPr/>
            </p:nvCxnSpPr>
            <p:spPr>
              <a:xfrm flipV="1">
                <a:off x="5292025" y="4517905"/>
                <a:ext cx="0" cy="199231"/>
              </a:xfrm>
              <a:prstGeom prst="line">
                <a:avLst/>
              </a:prstGeom>
              <a:ln w="25400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1" name="Straight Connector 3530"/>
              <p:cNvCxnSpPr/>
              <p:nvPr/>
            </p:nvCxnSpPr>
            <p:spPr>
              <a:xfrm>
                <a:off x="5321294" y="4942560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2" name="Straight Connector 3531"/>
              <p:cNvCxnSpPr/>
              <p:nvPr/>
            </p:nvCxnSpPr>
            <p:spPr>
              <a:xfrm>
                <a:off x="5897557" y="4942560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3" name="Straight Connector 3532"/>
              <p:cNvCxnSpPr/>
              <p:nvPr/>
            </p:nvCxnSpPr>
            <p:spPr>
              <a:xfrm>
                <a:off x="6492868" y="4942560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4" name="Straight Connector 3533"/>
              <p:cNvCxnSpPr/>
              <p:nvPr/>
            </p:nvCxnSpPr>
            <p:spPr>
              <a:xfrm>
                <a:off x="7078655" y="4942560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5" name="Straight Connector 3534"/>
              <p:cNvCxnSpPr/>
              <p:nvPr/>
            </p:nvCxnSpPr>
            <p:spPr>
              <a:xfrm>
                <a:off x="4756596" y="4942560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6" name="TextBox 3535"/>
              <p:cNvSpPr txBox="1"/>
              <p:nvPr/>
            </p:nvSpPr>
            <p:spPr>
              <a:xfrm>
                <a:off x="5074307" y="4215942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me</a:t>
                </a:r>
              </a:p>
            </p:txBody>
          </p:sp>
        </p:grpSp>
        <p:sp>
          <p:nvSpPr>
            <p:cNvPr id="2583" name="TextBox 2582"/>
            <p:cNvSpPr txBox="1"/>
            <p:nvPr/>
          </p:nvSpPr>
          <p:spPr>
            <a:xfrm>
              <a:off x="4109215" y="4829583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5’</a:t>
              </a:r>
              <a:endParaRPr lang="bg-BG" sz="1200" dirty="0"/>
            </a:p>
          </p:txBody>
        </p:sp>
        <p:sp>
          <p:nvSpPr>
            <p:cNvPr id="2584" name="TextBox 2583"/>
            <p:cNvSpPr txBox="1"/>
            <p:nvPr/>
          </p:nvSpPr>
          <p:spPr>
            <a:xfrm>
              <a:off x="4159212" y="4963830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3’</a:t>
              </a:r>
              <a:endParaRPr lang="bg-BG" sz="1200" dirty="0"/>
            </a:p>
          </p:txBody>
        </p:sp>
        <p:sp>
          <p:nvSpPr>
            <p:cNvPr id="2585" name="TextBox 2584"/>
            <p:cNvSpPr txBox="1"/>
            <p:nvPr/>
          </p:nvSpPr>
          <p:spPr>
            <a:xfrm>
              <a:off x="7147377" y="4843359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5’</a:t>
              </a:r>
              <a:endParaRPr lang="bg-BG" sz="1200" dirty="0"/>
            </a:p>
          </p:txBody>
        </p:sp>
        <p:sp>
          <p:nvSpPr>
            <p:cNvPr id="2586" name="TextBox 2585"/>
            <p:cNvSpPr txBox="1"/>
            <p:nvPr/>
          </p:nvSpPr>
          <p:spPr>
            <a:xfrm>
              <a:off x="7190232" y="4984749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3’</a:t>
              </a:r>
              <a:endParaRPr lang="bg-BG" sz="12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BB7474-1015-3D4E-BBFA-E2AB768C4E65}"/>
              </a:ext>
            </a:extLst>
          </p:cNvPr>
          <p:cNvSpPr/>
          <p:nvPr/>
        </p:nvSpPr>
        <p:spPr>
          <a:xfrm>
            <a:off x="2526256" y="5527604"/>
            <a:ext cx="6608599" cy="110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4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6" y="1458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Two Strategies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0871" y="1819660"/>
            <a:ext cx="2370258" cy="82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Raw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E70492-3E9E-EFC8-BE24-48B0953D8A54}"/>
              </a:ext>
            </a:extLst>
          </p:cNvPr>
          <p:cNvGrpSpPr/>
          <p:nvPr/>
        </p:nvGrpSpPr>
        <p:grpSpPr>
          <a:xfrm>
            <a:off x="6096000" y="2644098"/>
            <a:ext cx="4114801" cy="3495434"/>
            <a:chOff x="6096000" y="2644098"/>
            <a:chExt cx="4114801" cy="3495434"/>
          </a:xfrm>
        </p:grpSpPr>
        <p:sp>
          <p:nvSpPr>
            <p:cNvPr id="7" name="Rectangle 6"/>
            <p:cNvSpPr/>
            <p:nvPr/>
          </p:nvSpPr>
          <p:spPr>
            <a:xfrm>
              <a:off x="7281130" y="3547244"/>
              <a:ext cx="2929671" cy="57606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Counts of Meth/</a:t>
              </a:r>
              <a:r>
                <a:rPr lang="en-GB" dirty="0" err="1"/>
                <a:t>Unmeth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81129" y="5262947"/>
              <a:ext cx="2929671" cy="876585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Count based statistics</a:t>
              </a:r>
            </a:p>
          </p:txBody>
        </p:sp>
        <p:cxnSp>
          <p:nvCxnSpPr>
            <p:cNvPr id="13" name="Straight Arrow Connector 12"/>
            <p:cNvCxnSpPr>
              <a:cxnSpLocks/>
              <a:stCxn id="5" idx="2"/>
              <a:endCxn id="7" idx="0"/>
            </p:cNvCxnSpPr>
            <p:nvPr/>
          </p:nvCxnSpPr>
          <p:spPr>
            <a:xfrm>
              <a:off x="6096000" y="2644098"/>
              <a:ext cx="2649966" cy="90314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2"/>
              <a:endCxn id="8" idx="0"/>
            </p:cNvCxnSpPr>
            <p:nvPr/>
          </p:nvCxnSpPr>
          <p:spPr>
            <a:xfrm flipH="1">
              <a:off x="8745965" y="4123308"/>
              <a:ext cx="1" cy="113963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965C7F0-37A9-7741-C22A-27DE006C07A7}"/>
              </a:ext>
            </a:extLst>
          </p:cNvPr>
          <p:cNvGrpSpPr/>
          <p:nvPr/>
        </p:nvGrpSpPr>
        <p:grpSpPr>
          <a:xfrm>
            <a:off x="2001834" y="2644098"/>
            <a:ext cx="4094166" cy="3495433"/>
            <a:chOff x="2001834" y="2644098"/>
            <a:chExt cx="4094166" cy="3495433"/>
          </a:xfrm>
        </p:grpSpPr>
        <p:sp>
          <p:nvSpPr>
            <p:cNvPr id="6" name="Rectangle 5"/>
            <p:cNvSpPr/>
            <p:nvPr/>
          </p:nvSpPr>
          <p:spPr>
            <a:xfrm>
              <a:off x="2014201" y="3547244"/>
              <a:ext cx="2929671" cy="576064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Normalised %methylation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01834" y="5262946"/>
              <a:ext cx="2929671" cy="876585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Continuous value statistics</a:t>
              </a:r>
            </a:p>
          </p:txBody>
        </p:sp>
        <p:cxnSp>
          <p:nvCxnSpPr>
            <p:cNvPr id="11" name="Straight Arrow Connector 10"/>
            <p:cNvCxnSpPr>
              <a:cxnSpLocks/>
              <a:stCxn id="5" idx="2"/>
              <a:endCxn id="6" idx="0"/>
            </p:cNvCxnSpPr>
            <p:nvPr/>
          </p:nvCxnSpPr>
          <p:spPr>
            <a:xfrm flipH="1">
              <a:off x="3479037" y="2644098"/>
              <a:ext cx="2616963" cy="90314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2"/>
              <a:endCxn id="9" idx="0"/>
            </p:cNvCxnSpPr>
            <p:nvPr/>
          </p:nvCxnSpPr>
          <p:spPr>
            <a:xfrm flipH="1">
              <a:off x="3466670" y="4123309"/>
              <a:ext cx="12367" cy="1139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50691" y="2663536"/>
            <a:ext cx="1661380" cy="1306982"/>
            <a:chOff x="3426691" y="2041236"/>
            <a:chExt cx="1661380" cy="1306982"/>
          </a:xfrm>
        </p:grpSpPr>
        <p:sp>
          <p:nvSpPr>
            <p:cNvPr id="10" name="Freeform 9"/>
            <p:cNvSpPr/>
            <p:nvPr/>
          </p:nvSpPr>
          <p:spPr>
            <a:xfrm>
              <a:off x="3426691" y="2041236"/>
              <a:ext cx="1154545" cy="1182255"/>
            </a:xfrm>
            <a:custGeom>
              <a:avLst/>
              <a:gdLst>
                <a:gd name="connsiteX0" fmla="*/ 0 w 1154545"/>
                <a:gd name="connsiteY0" fmla="*/ 1182255 h 1182255"/>
                <a:gd name="connsiteX1" fmla="*/ 803564 w 1154545"/>
                <a:gd name="connsiteY1" fmla="*/ 692728 h 1182255"/>
                <a:gd name="connsiteX2" fmla="*/ 1154545 w 1154545"/>
                <a:gd name="connsiteY2" fmla="*/ 0 h 118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45" h="1182255">
                  <a:moveTo>
                    <a:pt x="0" y="1182255"/>
                  </a:moveTo>
                  <a:cubicBezTo>
                    <a:pt x="305570" y="1036012"/>
                    <a:pt x="611140" y="889770"/>
                    <a:pt x="803564" y="692728"/>
                  </a:cubicBezTo>
                  <a:cubicBezTo>
                    <a:pt x="995988" y="495686"/>
                    <a:pt x="1075266" y="247843"/>
                    <a:pt x="1154545" y="0"/>
                  </a:cubicBezTo>
                </a:path>
              </a:pathLst>
            </a:custGeom>
            <a:noFill/>
            <a:ln w="508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55929" y="2701887"/>
              <a:ext cx="10321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Reverse</a:t>
              </a:r>
            </a:p>
            <a:p>
              <a:pPr algn="ctr"/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Counting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27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Sensible 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7" y="1844823"/>
            <a:ext cx="5167618" cy="480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8526" y="1916833"/>
            <a:ext cx="51676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regions show a significant change in methylation level between the two conditions?</a:t>
            </a:r>
          </a:p>
        </p:txBody>
      </p:sp>
    </p:spTree>
    <p:extLst>
      <p:ext uri="{BB962C8B-B14F-4D97-AF65-F5344CB8AC3E}">
        <p14:creationId xmlns:p14="http://schemas.microsoft.com/office/powerpoint/2010/main" val="39700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67547" y="4246106"/>
            <a:ext cx="4789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regions show a change in methylation which is larger or smaller than the global change </a:t>
            </a:r>
            <a:r>
              <a:rPr lang="en-GB" sz="2800" dirty="0" err="1"/>
              <a:t>beteen</a:t>
            </a:r>
            <a:r>
              <a:rPr lang="en-GB" sz="2800" dirty="0"/>
              <a:t> the samples overall?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700809"/>
            <a:ext cx="5357522" cy="5032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E2A5A9-1038-5DB3-B3E6-E39737C96D60}"/>
              </a:ext>
            </a:extLst>
          </p:cNvPr>
          <p:cNvSpPr txBox="1"/>
          <p:nvPr/>
        </p:nvSpPr>
        <p:spPr>
          <a:xfrm>
            <a:off x="6678526" y="1916833"/>
            <a:ext cx="51676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regions show a significant change in methylation level between the two conditions?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9BAB73-7182-1B13-629B-52267002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Sensible Questions</a:t>
            </a:r>
          </a:p>
        </p:txBody>
      </p:sp>
    </p:spTree>
    <p:extLst>
      <p:ext uri="{BB962C8B-B14F-4D97-AF65-F5344CB8AC3E}">
        <p14:creationId xmlns:p14="http://schemas.microsoft.com/office/powerpoint/2010/main" val="17455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The problem of power…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3935588"/>
            <a:ext cx="9880600" cy="29035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Ideally we’d like to analyse every Cytosine (CpG) individually</a:t>
            </a:r>
          </a:p>
          <a:p>
            <a:endParaRPr lang="en-GB" dirty="0"/>
          </a:p>
          <a:p>
            <a:r>
              <a:rPr lang="en-GB" dirty="0"/>
              <a:t>It’s unlikely we’ll have enough data to identify significantly changing bases per base</a:t>
            </a:r>
          </a:p>
          <a:p>
            <a:endParaRPr lang="en-GB" dirty="0"/>
          </a:p>
          <a:p>
            <a:r>
              <a:rPr lang="en-GB" dirty="0"/>
              <a:t>Analysing in windows provides higher counts and more power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D3F971-1DB5-C79A-49EF-1ADC35CBE0C0}"/>
              </a:ext>
            </a:extLst>
          </p:cNvPr>
          <p:cNvGrpSpPr/>
          <p:nvPr/>
        </p:nvGrpSpPr>
        <p:grpSpPr>
          <a:xfrm>
            <a:off x="3873500" y="1259632"/>
            <a:ext cx="4445000" cy="2370666"/>
            <a:chOff x="1403648" y="1988840"/>
            <a:chExt cx="6480720" cy="34563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EE4BBC-A3EA-60E8-4708-56CA54DDF00F}"/>
                </a:ext>
              </a:extLst>
            </p:cNvPr>
            <p:cNvSpPr/>
            <p:nvPr/>
          </p:nvSpPr>
          <p:spPr>
            <a:xfrm>
              <a:off x="1403648" y="3068960"/>
              <a:ext cx="64807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8D32566-02B6-CB24-D824-DD9427615EDD}"/>
                </a:ext>
              </a:extLst>
            </p:cNvPr>
            <p:cNvSpPr/>
            <p:nvPr/>
          </p:nvSpPr>
          <p:spPr>
            <a:xfrm>
              <a:off x="21237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DB8121-9E8D-268C-520F-29F9C862BF61}"/>
                </a:ext>
              </a:extLst>
            </p:cNvPr>
            <p:cNvSpPr/>
            <p:nvPr/>
          </p:nvSpPr>
          <p:spPr>
            <a:xfrm>
              <a:off x="21237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36CDEC-B3C7-D84B-CA6C-175750D82D67}"/>
                </a:ext>
              </a:extLst>
            </p:cNvPr>
            <p:cNvSpPr/>
            <p:nvPr/>
          </p:nvSpPr>
          <p:spPr>
            <a:xfrm>
              <a:off x="21237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96BE3D-4E61-70FD-31B9-FA88DC7133BE}"/>
                </a:ext>
              </a:extLst>
            </p:cNvPr>
            <p:cNvSpPr/>
            <p:nvPr/>
          </p:nvSpPr>
          <p:spPr>
            <a:xfrm>
              <a:off x="21237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D99F14-9B39-8DC7-91AE-EDE0E4AC9CD6}"/>
                </a:ext>
              </a:extLst>
            </p:cNvPr>
            <p:cNvSpPr/>
            <p:nvPr/>
          </p:nvSpPr>
          <p:spPr>
            <a:xfrm>
              <a:off x="2123728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BDF7EB-2756-9413-0710-C50EC9536504}"/>
                </a:ext>
              </a:extLst>
            </p:cNvPr>
            <p:cNvSpPr/>
            <p:nvPr/>
          </p:nvSpPr>
          <p:spPr>
            <a:xfrm>
              <a:off x="298782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DDD548-A43A-6752-7FF8-9501E97AE152}"/>
                </a:ext>
              </a:extLst>
            </p:cNvPr>
            <p:cNvSpPr/>
            <p:nvPr/>
          </p:nvSpPr>
          <p:spPr>
            <a:xfrm>
              <a:off x="298782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1FF030-142E-64D5-5285-9B0F7F7ABC27}"/>
                </a:ext>
              </a:extLst>
            </p:cNvPr>
            <p:cNvSpPr/>
            <p:nvPr/>
          </p:nvSpPr>
          <p:spPr>
            <a:xfrm>
              <a:off x="298782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416C5B-C250-0D1B-43B4-340E79F7A9F2}"/>
                </a:ext>
              </a:extLst>
            </p:cNvPr>
            <p:cNvSpPr/>
            <p:nvPr/>
          </p:nvSpPr>
          <p:spPr>
            <a:xfrm>
              <a:off x="298782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D6F44E-4F4B-5436-D4A7-D2951AE80CB1}"/>
                </a:ext>
              </a:extLst>
            </p:cNvPr>
            <p:cNvSpPr/>
            <p:nvPr/>
          </p:nvSpPr>
          <p:spPr>
            <a:xfrm>
              <a:off x="2987824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0901117-6428-3603-4D3B-483889675FEA}"/>
                </a:ext>
              </a:extLst>
            </p:cNvPr>
            <p:cNvSpPr/>
            <p:nvPr/>
          </p:nvSpPr>
          <p:spPr>
            <a:xfrm>
              <a:off x="39239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F249A7-696D-4AD9-4727-A28A4C64EB68}"/>
                </a:ext>
              </a:extLst>
            </p:cNvPr>
            <p:cNvSpPr/>
            <p:nvPr/>
          </p:nvSpPr>
          <p:spPr>
            <a:xfrm>
              <a:off x="39239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18E975-F65B-6501-D20E-3EE94AC2D305}"/>
                </a:ext>
              </a:extLst>
            </p:cNvPr>
            <p:cNvSpPr/>
            <p:nvPr/>
          </p:nvSpPr>
          <p:spPr>
            <a:xfrm>
              <a:off x="39239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8E88A9-3340-09FB-9484-3F569CC3EEAD}"/>
                </a:ext>
              </a:extLst>
            </p:cNvPr>
            <p:cNvSpPr/>
            <p:nvPr/>
          </p:nvSpPr>
          <p:spPr>
            <a:xfrm>
              <a:off x="39239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2AD23C5-D015-8F80-4840-AB4B0E099433}"/>
                </a:ext>
              </a:extLst>
            </p:cNvPr>
            <p:cNvSpPr/>
            <p:nvPr/>
          </p:nvSpPr>
          <p:spPr>
            <a:xfrm>
              <a:off x="3923928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742CD5-D7F4-42F4-4D70-BB8ECA4948BE}"/>
                </a:ext>
              </a:extLst>
            </p:cNvPr>
            <p:cNvSpPr/>
            <p:nvPr/>
          </p:nvSpPr>
          <p:spPr>
            <a:xfrm>
              <a:off x="6876256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E89842-A003-FB16-29C1-6ED3B6E952CD}"/>
                </a:ext>
              </a:extLst>
            </p:cNvPr>
            <p:cNvSpPr/>
            <p:nvPr/>
          </p:nvSpPr>
          <p:spPr>
            <a:xfrm>
              <a:off x="6876256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52F65-AEA7-488F-8E9E-AB9C11563C13}"/>
                </a:ext>
              </a:extLst>
            </p:cNvPr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9CB0DA5-7BAA-1252-A694-C8848D654DB9}"/>
                </a:ext>
              </a:extLst>
            </p:cNvPr>
            <p:cNvSpPr/>
            <p:nvPr/>
          </p:nvSpPr>
          <p:spPr>
            <a:xfrm>
              <a:off x="6876256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6B23104-8BA8-8C00-63D2-D44CF58B094A}"/>
                </a:ext>
              </a:extLst>
            </p:cNvPr>
            <p:cNvSpPr/>
            <p:nvPr/>
          </p:nvSpPr>
          <p:spPr>
            <a:xfrm>
              <a:off x="6876256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6A08EEA-A274-55E8-5003-55CB187EFD5C}"/>
                </a:ext>
              </a:extLst>
            </p:cNvPr>
            <p:cNvSpPr/>
            <p:nvPr/>
          </p:nvSpPr>
          <p:spPr>
            <a:xfrm>
              <a:off x="550810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4D885C1-90AE-5E75-371D-40515C489848}"/>
                </a:ext>
              </a:extLst>
            </p:cNvPr>
            <p:cNvSpPr/>
            <p:nvPr/>
          </p:nvSpPr>
          <p:spPr>
            <a:xfrm>
              <a:off x="550810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5CAC27-3FC4-2457-6059-4977D0D13CED}"/>
                </a:ext>
              </a:extLst>
            </p:cNvPr>
            <p:cNvSpPr/>
            <p:nvPr/>
          </p:nvSpPr>
          <p:spPr>
            <a:xfrm>
              <a:off x="550810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623F97E-54DC-DCD7-D2C3-1F2D21D49250}"/>
                </a:ext>
              </a:extLst>
            </p:cNvPr>
            <p:cNvSpPr/>
            <p:nvPr/>
          </p:nvSpPr>
          <p:spPr>
            <a:xfrm>
              <a:off x="550810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B77E74-D595-2787-4C0C-98AB9A2BE161}"/>
                </a:ext>
              </a:extLst>
            </p:cNvPr>
            <p:cNvSpPr/>
            <p:nvPr/>
          </p:nvSpPr>
          <p:spPr>
            <a:xfrm>
              <a:off x="5508104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710556-DCEC-99A9-59A3-BF082CBCD2CF}"/>
                </a:ext>
              </a:extLst>
            </p:cNvPr>
            <p:cNvSpPr/>
            <p:nvPr/>
          </p:nvSpPr>
          <p:spPr>
            <a:xfrm>
              <a:off x="1403648" y="5157192"/>
              <a:ext cx="64807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F2A046-3F47-814F-C17B-2A40962A87BB}"/>
                </a:ext>
              </a:extLst>
            </p:cNvPr>
            <p:cNvSpPr/>
            <p:nvPr/>
          </p:nvSpPr>
          <p:spPr>
            <a:xfrm>
              <a:off x="2123728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8F0269-0673-10F5-C377-4156C07FE786}"/>
                </a:ext>
              </a:extLst>
            </p:cNvPr>
            <p:cNvSpPr/>
            <p:nvPr/>
          </p:nvSpPr>
          <p:spPr>
            <a:xfrm>
              <a:off x="2123728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88F4D2F-7CA5-5216-9526-84B4577611AD}"/>
                </a:ext>
              </a:extLst>
            </p:cNvPr>
            <p:cNvSpPr/>
            <p:nvPr/>
          </p:nvSpPr>
          <p:spPr>
            <a:xfrm>
              <a:off x="2123728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6896665-0F2F-4ED8-74F0-EA4F7E060AEA}"/>
                </a:ext>
              </a:extLst>
            </p:cNvPr>
            <p:cNvSpPr/>
            <p:nvPr/>
          </p:nvSpPr>
          <p:spPr>
            <a:xfrm>
              <a:off x="2123728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5CF95C-273F-D8D9-D035-5956700633AD}"/>
                </a:ext>
              </a:extLst>
            </p:cNvPr>
            <p:cNvSpPr/>
            <p:nvPr/>
          </p:nvSpPr>
          <p:spPr>
            <a:xfrm>
              <a:off x="2123728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F67E633-AEE3-E2D3-2E91-7D2D071EA0DF}"/>
                </a:ext>
              </a:extLst>
            </p:cNvPr>
            <p:cNvSpPr/>
            <p:nvPr/>
          </p:nvSpPr>
          <p:spPr>
            <a:xfrm>
              <a:off x="2987824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54EC1F0-99CC-A2D4-9877-E061F62B2DAC}"/>
                </a:ext>
              </a:extLst>
            </p:cNvPr>
            <p:cNvSpPr/>
            <p:nvPr/>
          </p:nvSpPr>
          <p:spPr>
            <a:xfrm>
              <a:off x="2987824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E8AACF9-B2DD-43DE-A934-161BDA5213D2}"/>
                </a:ext>
              </a:extLst>
            </p:cNvPr>
            <p:cNvSpPr/>
            <p:nvPr/>
          </p:nvSpPr>
          <p:spPr>
            <a:xfrm>
              <a:off x="2987824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757609F-94BB-B219-52CB-FDBAB7ACAC5A}"/>
                </a:ext>
              </a:extLst>
            </p:cNvPr>
            <p:cNvSpPr/>
            <p:nvPr/>
          </p:nvSpPr>
          <p:spPr>
            <a:xfrm>
              <a:off x="2987824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21150E0-12DD-66D7-9EE8-798D28A1A4D8}"/>
                </a:ext>
              </a:extLst>
            </p:cNvPr>
            <p:cNvSpPr/>
            <p:nvPr/>
          </p:nvSpPr>
          <p:spPr>
            <a:xfrm>
              <a:off x="2987824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22057CC-9C52-9C3F-EBEC-F4F0EC8BEB67}"/>
                </a:ext>
              </a:extLst>
            </p:cNvPr>
            <p:cNvSpPr/>
            <p:nvPr/>
          </p:nvSpPr>
          <p:spPr>
            <a:xfrm>
              <a:off x="3923928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607D8C7-AF5F-DF32-0E97-9C1B4F4DCD85}"/>
                </a:ext>
              </a:extLst>
            </p:cNvPr>
            <p:cNvSpPr/>
            <p:nvPr/>
          </p:nvSpPr>
          <p:spPr>
            <a:xfrm>
              <a:off x="3923928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85A0F8C-756B-AE2C-308B-1C512B8A81C2}"/>
                </a:ext>
              </a:extLst>
            </p:cNvPr>
            <p:cNvSpPr/>
            <p:nvPr/>
          </p:nvSpPr>
          <p:spPr>
            <a:xfrm>
              <a:off x="3923928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BB7AF9E-7D66-9B3E-3B7A-727820C1AD03}"/>
                </a:ext>
              </a:extLst>
            </p:cNvPr>
            <p:cNvSpPr/>
            <p:nvPr/>
          </p:nvSpPr>
          <p:spPr>
            <a:xfrm>
              <a:off x="3923928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B4A1FAF-C37F-790A-14DB-EEDFDCCE34CB}"/>
                </a:ext>
              </a:extLst>
            </p:cNvPr>
            <p:cNvSpPr/>
            <p:nvPr/>
          </p:nvSpPr>
          <p:spPr>
            <a:xfrm>
              <a:off x="3923928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FB72F5-55F8-51EE-9DAA-040898C5FC3C}"/>
                </a:ext>
              </a:extLst>
            </p:cNvPr>
            <p:cNvSpPr/>
            <p:nvPr/>
          </p:nvSpPr>
          <p:spPr>
            <a:xfrm>
              <a:off x="6876256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43D1D55-7CD8-0438-ED88-FBA623FECB61}"/>
                </a:ext>
              </a:extLst>
            </p:cNvPr>
            <p:cNvSpPr/>
            <p:nvPr/>
          </p:nvSpPr>
          <p:spPr>
            <a:xfrm>
              <a:off x="6876256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7D586C8-36CD-4E96-8D26-F8E720F19EC2}"/>
                </a:ext>
              </a:extLst>
            </p:cNvPr>
            <p:cNvSpPr/>
            <p:nvPr/>
          </p:nvSpPr>
          <p:spPr>
            <a:xfrm>
              <a:off x="6876256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BE1A9E-D872-3D01-6F3A-3E58B9E8B9B2}"/>
                </a:ext>
              </a:extLst>
            </p:cNvPr>
            <p:cNvSpPr/>
            <p:nvPr/>
          </p:nvSpPr>
          <p:spPr>
            <a:xfrm>
              <a:off x="6876256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844EE93-E7A9-8197-BC50-54EB67470E3F}"/>
                </a:ext>
              </a:extLst>
            </p:cNvPr>
            <p:cNvSpPr/>
            <p:nvPr/>
          </p:nvSpPr>
          <p:spPr>
            <a:xfrm>
              <a:off x="6876256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FBBA994-4273-05AD-D088-413B38426661}"/>
                </a:ext>
              </a:extLst>
            </p:cNvPr>
            <p:cNvSpPr/>
            <p:nvPr/>
          </p:nvSpPr>
          <p:spPr>
            <a:xfrm>
              <a:off x="5508104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E059F0F-F1C2-53B7-FFC8-BAFE15C478F7}"/>
                </a:ext>
              </a:extLst>
            </p:cNvPr>
            <p:cNvSpPr/>
            <p:nvPr/>
          </p:nvSpPr>
          <p:spPr>
            <a:xfrm>
              <a:off x="5508104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CD7C3AA-DB22-F153-D335-DDB697C1FD31}"/>
                </a:ext>
              </a:extLst>
            </p:cNvPr>
            <p:cNvSpPr/>
            <p:nvPr/>
          </p:nvSpPr>
          <p:spPr>
            <a:xfrm>
              <a:off x="5508104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51A200F-9509-D8CD-8024-69751423AA1B}"/>
                </a:ext>
              </a:extLst>
            </p:cNvPr>
            <p:cNvSpPr/>
            <p:nvPr/>
          </p:nvSpPr>
          <p:spPr>
            <a:xfrm>
              <a:off x="5508104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3C68BB-0308-3B4D-A2DD-E8CA0DD54142}"/>
                </a:ext>
              </a:extLst>
            </p:cNvPr>
            <p:cNvSpPr/>
            <p:nvPr/>
          </p:nvSpPr>
          <p:spPr>
            <a:xfrm>
              <a:off x="5508104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0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1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Power Analysis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6D9B19-2BF2-AED2-1DE4-57924680919B}"/>
              </a:ext>
            </a:extLst>
          </p:cNvPr>
          <p:cNvGrpSpPr/>
          <p:nvPr/>
        </p:nvGrpSpPr>
        <p:grpSpPr>
          <a:xfrm>
            <a:off x="1670990" y="2512103"/>
            <a:ext cx="8317933" cy="2825186"/>
            <a:chOff x="1430845" y="2512103"/>
            <a:chExt cx="8317933" cy="28251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4189" y="3138316"/>
              <a:ext cx="6524589" cy="1548180"/>
            </a:xfrm>
            <a:prstGeom prst="rect">
              <a:avLst/>
            </a:prstGeom>
          </p:spPr>
        </p:pic>
        <p:sp>
          <p:nvSpPr>
            <p:cNvPr id="9" name="Right Brace 8"/>
            <p:cNvSpPr/>
            <p:nvPr/>
          </p:nvSpPr>
          <p:spPr>
            <a:xfrm rot="16200000">
              <a:off x="6783247" y="115206"/>
              <a:ext cx="218765" cy="5712296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76642" y="2512103"/>
              <a:ext cx="3061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Window Size (# </a:t>
              </a:r>
              <a:r>
                <a:rPr lang="en-GB" dirty="0" err="1"/>
                <a:t>CpG</a:t>
              </a:r>
              <a:r>
                <a:rPr lang="en-GB" dirty="0"/>
                <a:t> </a:t>
              </a:r>
              <a:r>
                <a:rPr lang="en-GB" dirty="0" err="1"/>
                <a:t>cytosines</a:t>
              </a:r>
              <a:r>
                <a:rPr lang="en-GB" dirty="0"/>
                <a:t>)</a:t>
              </a:r>
            </a:p>
          </p:txBody>
        </p:sp>
        <p:sp>
          <p:nvSpPr>
            <p:cNvPr id="11" name="Right Brace 10"/>
            <p:cNvSpPr/>
            <p:nvPr/>
          </p:nvSpPr>
          <p:spPr>
            <a:xfrm rot="10800000">
              <a:off x="2884353" y="3380284"/>
              <a:ext cx="216024" cy="1306212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45" y="3433226"/>
              <a:ext cx="13167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Absolute </a:t>
              </a:r>
            </a:p>
            <a:p>
              <a:pPr algn="ctr"/>
              <a:r>
                <a:rPr lang="en-GB" dirty="0"/>
                <a:t>methylation</a:t>
              </a:r>
            </a:p>
            <a:p>
              <a:pPr algn="ctr"/>
              <a:r>
                <a:rPr lang="en-GB" dirty="0"/>
                <a:t>change </a:t>
              </a:r>
            </a:p>
            <a:p>
              <a:pPr algn="ctr"/>
              <a:r>
                <a:rPr lang="en-GB" dirty="0"/>
                <a:t>(from 80%)</a:t>
              </a:r>
            </a:p>
          </p:txBody>
        </p:sp>
        <p:sp>
          <p:nvSpPr>
            <p:cNvPr id="13" name="Right Brace 12"/>
            <p:cNvSpPr/>
            <p:nvPr/>
          </p:nvSpPr>
          <p:spPr>
            <a:xfrm rot="5400000" flipV="1">
              <a:off x="6783247" y="2002086"/>
              <a:ext cx="218765" cy="5712296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258" y="4967957"/>
              <a:ext cx="3264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Required Fold Genome Coverage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26428" y="1186540"/>
            <a:ext cx="693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(Assuming a human genome with p&lt;0.05 and power of detection of 0.8)</a:t>
            </a:r>
          </a:p>
        </p:txBody>
      </p:sp>
    </p:spTree>
    <p:extLst>
      <p:ext uri="{BB962C8B-B14F-4D97-AF65-F5344CB8AC3E}">
        <p14:creationId xmlns:p14="http://schemas.microsoft.com/office/powerpoint/2010/main" val="17684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Count Based Statistics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99942F-5720-5B5F-A8A1-7F1133B24A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3546" y="5740400"/>
            <a:ext cx="3721453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82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Contingency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56" y="1690688"/>
            <a:ext cx="8229600" cy="4595812"/>
          </a:xfrm>
        </p:spPr>
        <p:txBody>
          <a:bodyPr>
            <a:normAutofit/>
          </a:bodyPr>
          <a:lstStyle/>
          <a:p>
            <a:r>
              <a:rPr lang="en-GB" dirty="0"/>
              <a:t>Count Based Stats</a:t>
            </a:r>
          </a:p>
          <a:p>
            <a:endParaRPr lang="en-GB" dirty="0"/>
          </a:p>
          <a:p>
            <a:r>
              <a:rPr lang="en-GB" dirty="0"/>
              <a:t>Unreplicated design</a:t>
            </a:r>
          </a:p>
          <a:p>
            <a:pPr lvl="1"/>
            <a:r>
              <a:rPr lang="en-GB" dirty="0"/>
              <a:t>Chi-Square</a:t>
            </a:r>
          </a:p>
          <a:p>
            <a:pPr lvl="1"/>
            <a:r>
              <a:rPr lang="en-GB" dirty="0"/>
              <a:t>Fisher’s Exact</a:t>
            </a:r>
          </a:p>
          <a:p>
            <a:pPr lvl="1"/>
            <a:endParaRPr lang="en-GB" dirty="0"/>
          </a:p>
          <a:p>
            <a:r>
              <a:rPr lang="en-GB" dirty="0"/>
              <a:t>Replicated Design</a:t>
            </a:r>
          </a:p>
          <a:p>
            <a:pPr lvl="1"/>
            <a:r>
              <a:rPr lang="en-GB" dirty="0"/>
              <a:t>Logistic Regression</a:t>
            </a:r>
          </a:p>
          <a:p>
            <a:pPr lvl="1"/>
            <a:r>
              <a:rPr lang="en-GB" dirty="0"/>
              <a:t>Binomial Linear Model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700809"/>
            <a:ext cx="5277272" cy="49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42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F9E-7183-1B0F-0995-344FAADE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Contingency Stats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46841-97CB-E920-84DF-E08AFE0D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6300"/>
            <a:ext cx="6620924" cy="17526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7AAD46D-E960-4DBA-40AB-EB555B81EF9F}"/>
              </a:ext>
            </a:extLst>
          </p:cNvPr>
          <p:cNvGrpSpPr/>
          <p:nvPr/>
        </p:nvGrpSpPr>
        <p:grpSpPr>
          <a:xfrm>
            <a:off x="7759700" y="2760990"/>
            <a:ext cx="2672463" cy="1046440"/>
            <a:chOff x="7759700" y="2760990"/>
            <a:chExt cx="2672463" cy="10464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CE7283-0418-4219-3BF9-86ABFAAF0CBB}"/>
                </a:ext>
              </a:extLst>
            </p:cNvPr>
            <p:cNvSpPr txBox="1"/>
            <p:nvPr/>
          </p:nvSpPr>
          <p:spPr>
            <a:xfrm>
              <a:off x="7759700" y="2760990"/>
              <a:ext cx="2672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51% Methylated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7D8B44-60DF-436B-FA91-A6F8B37C785F}"/>
                </a:ext>
              </a:extLst>
            </p:cNvPr>
            <p:cNvSpPr txBox="1"/>
            <p:nvPr/>
          </p:nvSpPr>
          <p:spPr>
            <a:xfrm>
              <a:off x="7759700" y="3284210"/>
              <a:ext cx="2672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36% Methylated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A4941E8-A320-A68A-CB04-1CACB7D739AB}"/>
              </a:ext>
            </a:extLst>
          </p:cNvPr>
          <p:cNvSpPr txBox="1"/>
          <p:nvPr/>
        </p:nvSpPr>
        <p:spPr>
          <a:xfrm>
            <a:off x="368300" y="445083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latin typeface="Consolas" panose="020B0609020204030204" pitchFamily="49" charset="0"/>
              </a:rPr>
              <a:t>fisher.test</a:t>
            </a:r>
            <a:r>
              <a:rPr lang="en-GB" sz="2400" dirty="0">
                <a:latin typeface="Consolas" panose="020B0609020204030204" pitchFamily="49" charset="0"/>
              </a:rPr>
              <a:t>(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matrix(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  c(51,32,48,58),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  </a:t>
            </a:r>
            <a:r>
              <a:rPr lang="en-GB" sz="2400" dirty="0" err="1">
                <a:latin typeface="Consolas" panose="020B0609020204030204" pitchFamily="49" charset="0"/>
              </a:rPr>
              <a:t>nrow</a:t>
            </a:r>
            <a:r>
              <a:rPr lang="en-GB" sz="2400" dirty="0">
                <a:latin typeface="Consolas" panose="020B0609020204030204" pitchFamily="49" charset="0"/>
              </a:rPr>
              <a:t> = 2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)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DD65B-7E60-9C7C-8D0D-55A83B5D6F0E}"/>
              </a:ext>
            </a:extLst>
          </p:cNvPr>
          <p:cNvSpPr txBox="1"/>
          <p:nvPr/>
        </p:nvSpPr>
        <p:spPr>
          <a:xfrm>
            <a:off x="4796362" y="4422120"/>
            <a:ext cx="73956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	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Fisher's Exact Test for Count Data</a:t>
            </a: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data:  matrix(c(51, 32, 48, 58),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nrow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= 2)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p-value = 0.02897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BF5107-BB75-E9C5-107F-90127DDEECD2}"/>
              </a:ext>
            </a:extLst>
          </p:cNvPr>
          <p:cNvSpPr txBox="1"/>
          <p:nvPr/>
        </p:nvSpPr>
        <p:spPr>
          <a:xfrm>
            <a:off x="4796362" y="6237138"/>
            <a:ext cx="703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*NB: This takes no account of running multiple tests</a:t>
            </a:r>
          </a:p>
        </p:txBody>
      </p:sp>
    </p:spTree>
    <p:extLst>
      <p:ext uri="{BB962C8B-B14F-4D97-AF65-F5344CB8AC3E}">
        <p14:creationId xmlns:p14="http://schemas.microsoft.com/office/powerpoint/2010/main" val="41824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F2AD-39FB-0CA1-9D51-FE6FEDCB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Samples with Replicates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9F325-DC7A-B6F9-7C7A-6642F5A7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" y="4479650"/>
            <a:ext cx="2918363" cy="2378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CE34EA-8520-4627-6EAC-D19F7B2705BD}"/>
              </a:ext>
            </a:extLst>
          </p:cNvPr>
          <p:cNvSpPr txBox="1"/>
          <p:nvPr/>
        </p:nvSpPr>
        <p:spPr>
          <a:xfrm>
            <a:off x="46136" y="1567576"/>
            <a:ext cx="38793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latin typeface="Consolas" panose="020B0609020204030204" pitchFamily="49" charset="0"/>
              </a:rPr>
              <a:t>glm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cbind</a:t>
            </a:r>
            <a:r>
              <a:rPr lang="en-GB" sz="2000" dirty="0">
                <a:latin typeface="Consolas" panose="020B0609020204030204" pitchFamily="49" charset="0"/>
              </a:rPr>
              <a:t>(M, U) ~ condition,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data = </a:t>
            </a:r>
            <a:r>
              <a:rPr lang="en-GB" sz="2000" dirty="0" err="1">
                <a:latin typeface="Consolas" panose="020B0609020204030204" pitchFamily="49" charset="0"/>
              </a:rPr>
              <a:t>dat</a:t>
            </a:r>
            <a:r>
              <a:rPr lang="en-GB" sz="2000" dirty="0">
                <a:latin typeface="Consolas" panose="020B0609020204030204" pitchFamily="49" charset="0"/>
              </a:rPr>
              <a:t>,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family = binomial()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) -&gt; fit</a:t>
            </a:r>
          </a:p>
          <a:p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summary(fit)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B9E9B9-4C3C-287C-13F6-BC729141B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499" y="4291599"/>
            <a:ext cx="2918364" cy="25664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5B9AB3-2210-AC61-7A1F-19D418903B44}"/>
              </a:ext>
            </a:extLst>
          </p:cNvPr>
          <p:cNvSpPr txBox="1"/>
          <p:nvPr/>
        </p:nvSpPr>
        <p:spPr>
          <a:xfrm>
            <a:off x="4089400" y="1567576"/>
            <a:ext cx="83659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Call:</a:t>
            </a:r>
          </a:p>
          <a:p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(formula =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cbind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(M, U) ~ condition,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family = binomial(), data =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dat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Coefficients: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                Estimate Std. Error z value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(&gt;|z|)  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(Intercept)       -0.3228     0.1170  -2.759  0.00579 ** </a:t>
            </a:r>
          </a:p>
          <a:p>
            <a:r>
              <a:rPr lang="en-GB" sz="2000" dirty="0" err="1">
                <a:latin typeface="Consolas" panose="020B0609020204030204" pitchFamily="49" charset="0"/>
              </a:rPr>
              <a:t>conditiontreated</a:t>
            </a:r>
            <a:r>
              <a:rPr lang="en-GB" sz="2000" dirty="0">
                <a:latin typeface="Consolas" panose="020B0609020204030204" pitchFamily="49" charset="0"/>
              </a:rPr>
              <a:t>  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1.1860     0.1722   6.887 </a:t>
            </a:r>
            <a:r>
              <a:rPr lang="en-GB" sz="2000" dirty="0">
                <a:latin typeface="Consolas" panose="020B0609020204030204" pitchFamily="49" charset="0"/>
              </a:rPr>
              <a:t>5.71e-12 ***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B8317F-6571-68AE-2E7C-C845C708C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904" y="4569109"/>
            <a:ext cx="5436096" cy="21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F7DFA-8DD7-7507-BCC2-73B2B2619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897610-7E6F-34E3-1D2A-2A46D255A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Continuous Statistics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661287A-2E4B-D718-27AF-C6F230F516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3546" y="5740400"/>
            <a:ext cx="3721453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0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5" y="145911"/>
            <a:ext cx="1125967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/>
              <a:t>Methylation Maintenance</a:t>
            </a:r>
            <a:br>
              <a:rPr lang="en-GB" sz="4800" dirty="0"/>
            </a:br>
            <a:r>
              <a:rPr lang="en-GB" sz="3600" dirty="0"/>
              <a:t>Passive Demethylation</a:t>
            </a:r>
            <a:endParaRPr lang="en-GB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8796655" y="6491883"/>
            <a:ext cx="314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from W. Reik &amp; J. Walter,  Nat. Rev. Genet. 2001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D9AEA-EDFD-4C64-B9E2-D7EB303F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047" y="1485334"/>
            <a:ext cx="7897906" cy="51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8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EEA3-46DB-C04A-02E2-E6827C64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873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Statistics on Continuous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F2AE6-0CE4-D509-92C7-7E256E2C3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036" y="1560945"/>
            <a:ext cx="5705764" cy="512618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Simple Models</a:t>
            </a:r>
          </a:p>
          <a:p>
            <a:endParaRPr lang="en-GB" dirty="0"/>
          </a:p>
          <a:p>
            <a:r>
              <a:rPr lang="en-GB" dirty="0"/>
              <a:t>Must have replicates</a:t>
            </a:r>
          </a:p>
          <a:p>
            <a:pPr lvl="1"/>
            <a:r>
              <a:rPr lang="en-GB" dirty="0"/>
              <a:t>T-Test</a:t>
            </a:r>
          </a:p>
          <a:p>
            <a:pPr lvl="1"/>
            <a:r>
              <a:rPr lang="en-GB" dirty="0"/>
              <a:t>ANOVA</a:t>
            </a:r>
          </a:p>
          <a:p>
            <a:pPr lvl="1"/>
            <a:endParaRPr lang="en-GB" dirty="0"/>
          </a:p>
          <a:p>
            <a:r>
              <a:rPr lang="en-GB" dirty="0"/>
              <a:t>Can’t use technical significance</a:t>
            </a:r>
          </a:p>
          <a:p>
            <a:endParaRPr lang="en-GB" dirty="0"/>
          </a:p>
          <a:p>
            <a:r>
              <a:rPr lang="en-GB" dirty="0"/>
              <a:t>Less Powerful than count based</a:t>
            </a:r>
          </a:p>
          <a:p>
            <a:endParaRPr lang="en-GB" dirty="0"/>
          </a:p>
          <a:p>
            <a:r>
              <a:rPr lang="en-GB" dirty="0"/>
              <a:t>Make assumptions about data behaviour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3FC9BA-AE16-5CA8-C424-16751BF77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0945"/>
            <a:ext cx="5567218" cy="476596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Continuous value linear models</a:t>
            </a:r>
          </a:p>
          <a:p>
            <a:endParaRPr lang="en-GB" dirty="0"/>
          </a:p>
          <a:p>
            <a:r>
              <a:rPr lang="en-GB" dirty="0"/>
              <a:t>More flexible – allow more complex designs</a:t>
            </a:r>
          </a:p>
          <a:p>
            <a:endParaRPr lang="en-GB" dirty="0"/>
          </a:p>
          <a:p>
            <a:r>
              <a:rPr lang="en-GB" dirty="0"/>
              <a:t>LIMMA – allows better variance estimates</a:t>
            </a:r>
          </a:p>
          <a:p>
            <a:endParaRPr lang="en-GB" dirty="0"/>
          </a:p>
          <a:p>
            <a:r>
              <a:rPr lang="en-GB" dirty="0"/>
              <a:t>Still less powerful than count stats</a:t>
            </a:r>
          </a:p>
        </p:txBody>
      </p:sp>
    </p:spTree>
    <p:extLst>
      <p:ext uri="{BB962C8B-B14F-4D97-AF65-F5344CB8AC3E}">
        <p14:creationId xmlns:p14="http://schemas.microsoft.com/office/powerpoint/2010/main" val="42539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C7C4-BB99-27EF-04FA-60388252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Global vs Local Effects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DB24BB-0466-10AA-3EE5-FA172E485FDD}"/>
              </a:ext>
            </a:extLst>
          </p:cNvPr>
          <p:cNvGrpSpPr/>
          <p:nvPr/>
        </p:nvGrpSpPr>
        <p:grpSpPr>
          <a:xfrm>
            <a:off x="0" y="2120216"/>
            <a:ext cx="5448300" cy="4504618"/>
            <a:chOff x="251520" y="1268760"/>
            <a:chExt cx="4392488" cy="33284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90F80B-75E0-7DEA-65D4-ED690E110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268760"/>
              <a:ext cx="4392488" cy="30858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B54C05-B8E2-763E-BE2D-2DCDD738628B}"/>
                </a:ext>
              </a:extLst>
            </p:cNvPr>
            <p:cNvSpPr txBox="1"/>
            <p:nvPr/>
          </p:nvSpPr>
          <p:spPr>
            <a:xfrm>
              <a:off x="1676655" y="4354585"/>
              <a:ext cx="2050648" cy="242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Original Methylation Levels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65ABA8-FD10-FDE2-5998-C7BEF98FD261}"/>
              </a:ext>
            </a:extLst>
          </p:cNvPr>
          <p:cNvGrpSpPr/>
          <p:nvPr/>
        </p:nvGrpSpPr>
        <p:grpSpPr>
          <a:xfrm>
            <a:off x="6591300" y="2120216"/>
            <a:ext cx="5219699" cy="4504617"/>
            <a:chOff x="4735007" y="3237874"/>
            <a:chExt cx="3382074" cy="25700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1D7C73-D607-1B81-9A0D-11BAE8A87D12}"/>
                </a:ext>
              </a:extLst>
            </p:cNvPr>
            <p:cNvSpPr txBox="1"/>
            <p:nvPr/>
          </p:nvSpPr>
          <p:spPr>
            <a:xfrm>
              <a:off x="5635683" y="5597174"/>
              <a:ext cx="1965180" cy="210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After Quantile Normalisation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D19C66-B510-431F-FF0C-E5E4B26D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007" y="3237874"/>
              <a:ext cx="3382074" cy="2375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6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5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Reverse 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590278"/>
            <a:ext cx="10426700" cy="1252736"/>
          </a:xfrm>
        </p:spPr>
        <p:txBody>
          <a:bodyPr>
            <a:noAutofit/>
          </a:bodyPr>
          <a:lstStyle/>
          <a:p>
            <a:r>
              <a:rPr lang="en-GB" sz="2800" dirty="0"/>
              <a:t>Some packages offer a conversion from normalised methylation back to counts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Allows count based statistics – regains the lost power from normalisation</a:t>
            </a:r>
          </a:p>
          <a:p>
            <a:endParaRPr lang="en-GB" sz="2800" dirty="0"/>
          </a:p>
          <a:p>
            <a:r>
              <a:rPr lang="en-GB" sz="2800" dirty="0"/>
              <a:t>Retains information about noise from the true observation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2064" y="2828835"/>
            <a:ext cx="7295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True observations</a:t>
            </a:r>
            <a:r>
              <a:rPr lang="en-GB" sz="2400" dirty="0"/>
              <a:t>: 	Meth = </a:t>
            </a:r>
            <a:r>
              <a:rPr lang="en-GB" sz="2400" b="1" dirty="0"/>
              <a:t>20</a:t>
            </a:r>
            <a:r>
              <a:rPr lang="en-GB" sz="2400" dirty="0"/>
              <a:t> </a:t>
            </a:r>
            <a:r>
              <a:rPr lang="en-GB" sz="2400" dirty="0" err="1"/>
              <a:t>Umeth</a:t>
            </a:r>
            <a:r>
              <a:rPr lang="en-GB" sz="2400" dirty="0"/>
              <a:t>=</a:t>
            </a:r>
            <a:r>
              <a:rPr lang="en-GB" sz="2400" b="1" dirty="0"/>
              <a:t>30</a:t>
            </a:r>
            <a:r>
              <a:rPr lang="en-GB" sz="2400" dirty="0"/>
              <a:t> (40% meth)</a:t>
            </a:r>
          </a:p>
          <a:p>
            <a:r>
              <a:rPr lang="en-GB" sz="2400" b="1" dirty="0"/>
              <a:t>Corrected % methylation </a:t>
            </a:r>
            <a:r>
              <a:rPr lang="en-GB" sz="2400" dirty="0"/>
              <a:t>= 50%</a:t>
            </a:r>
          </a:p>
          <a:p>
            <a:r>
              <a:rPr lang="en-GB" sz="2400" b="1" dirty="0"/>
              <a:t>Reversed counts</a:t>
            </a:r>
            <a:r>
              <a:rPr lang="en-GB" sz="2400" dirty="0"/>
              <a:t>: 	Meth = </a:t>
            </a:r>
            <a:r>
              <a:rPr lang="en-GB" sz="2400" b="1" dirty="0"/>
              <a:t>25</a:t>
            </a:r>
            <a:r>
              <a:rPr lang="en-GB" sz="2400" dirty="0"/>
              <a:t> </a:t>
            </a:r>
            <a:r>
              <a:rPr lang="en-GB" sz="2400" dirty="0" err="1"/>
              <a:t>Unmeth</a:t>
            </a:r>
            <a:r>
              <a:rPr lang="en-GB" sz="2400" dirty="0"/>
              <a:t>=</a:t>
            </a:r>
            <a:r>
              <a:rPr lang="en-GB" sz="2400" b="1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0769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dirty="0"/>
              <a:t>Correction can have a big effect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30" y="1994242"/>
            <a:ext cx="4393294" cy="4144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988840"/>
            <a:ext cx="4399018" cy="41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26" y="1988840"/>
            <a:ext cx="4441707" cy="4190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988840"/>
            <a:ext cx="4441707" cy="41900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929E8C-C4C0-C208-89DF-E5FD79E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Correction can have a big effect</a:t>
            </a:r>
          </a:p>
        </p:txBody>
      </p:sp>
    </p:spTree>
    <p:extLst>
      <p:ext uri="{BB962C8B-B14F-4D97-AF65-F5344CB8AC3E}">
        <p14:creationId xmlns:p14="http://schemas.microsoft.com/office/powerpoint/2010/main" val="5101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43668-CE72-DDC8-2574-A0E1C6B6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9F8CAF-A41B-E569-477E-B3E47533F5AF}"/>
              </a:ext>
            </a:extLst>
          </p:cNvPr>
          <p:cNvSpPr txBox="1"/>
          <p:nvPr/>
        </p:nvSpPr>
        <p:spPr>
          <a:xfrm>
            <a:off x="1992770" y="2120900"/>
            <a:ext cx="820647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dirty="0"/>
              <a:t>Exercise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Differential Methylation Statistics in SeqMonk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E2B1C7-A948-F04B-FD8B-43B0A142AD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3546" y="5740400"/>
            <a:ext cx="3721453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6F1ED2-8B79-6146-CDC0-2B5EA0DA4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441325"/>
            <a:ext cx="6032500" cy="1325563"/>
          </a:xfrm>
        </p:spPr>
        <p:txBody>
          <a:bodyPr>
            <a:normAutofit/>
          </a:bodyPr>
          <a:lstStyle/>
          <a:p>
            <a:pPr algn="ctr"/>
            <a:r>
              <a:rPr lang="en-GB" sz="4900" dirty="0"/>
              <a:t>Active Demethylation</a:t>
            </a:r>
            <a:endParaRPr lang="en-GB" sz="4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6D314-36F6-AC64-FD71-9ABE96C66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6" y="1901825"/>
            <a:ext cx="5596082" cy="4351338"/>
          </a:xfrm>
        </p:spPr>
        <p:txBody>
          <a:bodyPr/>
          <a:lstStyle/>
          <a:p>
            <a:r>
              <a:rPr lang="en-GB" dirty="0"/>
              <a:t>C to </a:t>
            </a:r>
            <a:r>
              <a:rPr lang="en-GB" dirty="0" err="1"/>
              <a:t>mC</a:t>
            </a:r>
            <a:r>
              <a:rPr lang="en-GB" dirty="0"/>
              <a:t> is a direct reaction</a:t>
            </a:r>
          </a:p>
          <a:p>
            <a:endParaRPr lang="en-GB" dirty="0"/>
          </a:p>
          <a:p>
            <a:r>
              <a:rPr lang="en-GB" dirty="0" err="1"/>
              <a:t>mC</a:t>
            </a:r>
            <a:r>
              <a:rPr lang="en-GB" dirty="0"/>
              <a:t> to C is indirect</a:t>
            </a:r>
          </a:p>
          <a:p>
            <a:pPr lvl="1"/>
            <a:r>
              <a:rPr lang="en-GB" dirty="0" err="1"/>
              <a:t>mC</a:t>
            </a:r>
            <a:r>
              <a:rPr lang="en-GB" dirty="0"/>
              <a:t> to 5fC</a:t>
            </a:r>
          </a:p>
          <a:p>
            <a:pPr lvl="1"/>
            <a:r>
              <a:rPr lang="en-GB" dirty="0" err="1"/>
              <a:t>mC</a:t>
            </a:r>
            <a:r>
              <a:rPr lang="en-GB" dirty="0"/>
              <a:t> to 5hmU</a:t>
            </a:r>
          </a:p>
          <a:p>
            <a:endParaRPr lang="en-GB" dirty="0"/>
          </a:p>
          <a:p>
            <a:r>
              <a:rPr lang="en-GB" dirty="0"/>
              <a:t>Base Excision Repair then converts back to Cytosine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0FBBE-27CD-BC10-5836-44DB1D1E2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8" y="-191994"/>
            <a:ext cx="5596082" cy="72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E6E0-A960-24C5-48C0-B8F0D785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Cytosine Mutation</a:t>
            </a:r>
            <a:br>
              <a:rPr lang="en-GB" dirty="0"/>
            </a:br>
            <a:r>
              <a:rPr lang="en-GB" sz="3200" dirty="0"/>
              <a:t>Spontaneous Deamidation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725CB88-079D-5A90-04F7-D40489EC1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5337"/>
            <a:ext cx="5257800" cy="1717923"/>
          </a:xfrm>
        </p:spPr>
        <p:txBody>
          <a:bodyPr/>
          <a:lstStyle/>
          <a:p>
            <a:r>
              <a:rPr lang="en-GB" dirty="0"/>
              <a:t>Common occurrence</a:t>
            </a:r>
          </a:p>
          <a:p>
            <a:r>
              <a:rPr lang="en-GB" dirty="0"/>
              <a:t>Uracil is non-natural base</a:t>
            </a:r>
          </a:p>
          <a:p>
            <a:r>
              <a:rPr lang="en-GB" dirty="0"/>
              <a:t>Fixed by Uracil </a:t>
            </a:r>
            <a:r>
              <a:rPr lang="en-GB" dirty="0" err="1"/>
              <a:t>Degylcosylase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EDE089-B7E8-2B38-CC67-4E8263A95F6A}"/>
              </a:ext>
            </a:extLst>
          </p:cNvPr>
          <p:cNvGrpSpPr/>
          <p:nvPr/>
        </p:nvGrpSpPr>
        <p:grpSpPr>
          <a:xfrm>
            <a:off x="838200" y="1991517"/>
            <a:ext cx="4602076" cy="2790577"/>
            <a:chOff x="838200" y="1991517"/>
            <a:chExt cx="4602076" cy="2790577"/>
          </a:xfrm>
        </p:grpSpPr>
        <p:pic>
          <p:nvPicPr>
            <p:cNvPr id="5" name="Picture 4" descr="Deamination of cytosine to uracil.">
              <a:extLst>
                <a:ext uri="{FF2B5EF4-FFF2-40B4-BE49-F238E27FC236}">
                  <a16:creationId xmlns:a16="http://schemas.microsoft.com/office/drawing/2014/main" id="{8BA52210-C41F-D1ED-7651-59ABF1591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700" y="1991517"/>
              <a:ext cx="4411576" cy="203200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4D035-3D4B-116E-6556-7313914AF6F6}"/>
                </a:ext>
              </a:extLst>
            </p:cNvPr>
            <p:cNvSpPr txBox="1"/>
            <p:nvPr/>
          </p:nvSpPr>
          <p:spPr>
            <a:xfrm>
              <a:off x="838200" y="4320429"/>
              <a:ext cx="1428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Cytosine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F20F17-166C-2F61-02B7-2291CD1DAE69}"/>
                </a:ext>
              </a:extLst>
            </p:cNvPr>
            <p:cNvSpPr txBox="1"/>
            <p:nvPr/>
          </p:nvSpPr>
          <p:spPr>
            <a:xfrm>
              <a:off x="3994177" y="4320429"/>
              <a:ext cx="1015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Uracil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17FA66-F79A-2C6B-1011-B3AD95AA6DC8}"/>
              </a:ext>
            </a:extLst>
          </p:cNvPr>
          <p:cNvGrpSpPr/>
          <p:nvPr/>
        </p:nvGrpSpPr>
        <p:grpSpPr>
          <a:xfrm>
            <a:off x="7073900" y="1991517"/>
            <a:ext cx="4411577" cy="2790577"/>
            <a:chOff x="7073900" y="1991517"/>
            <a:chExt cx="4411577" cy="27905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9AD771-0C33-0E17-9F43-A8BE533B0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3900" y="1991517"/>
              <a:ext cx="4411577" cy="232891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02948D-628A-4037-1B12-944B3ACEAA09}"/>
                </a:ext>
              </a:extLst>
            </p:cNvPr>
            <p:cNvSpPr txBox="1"/>
            <p:nvPr/>
          </p:nvSpPr>
          <p:spPr>
            <a:xfrm>
              <a:off x="7624528" y="4320429"/>
              <a:ext cx="1972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5m-Cytosine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96E88D-84D1-84A3-1520-F34C39F95BDF}"/>
                </a:ext>
              </a:extLst>
            </p:cNvPr>
            <p:cNvSpPr txBox="1"/>
            <p:nvPr/>
          </p:nvSpPr>
          <p:spPr>
            <a:xfrm>
              <a:off x="9978102" y="4320429"/>
              <a:ext cx="1375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Thymine</a:t>
              </a:r>
            </a:p>
          </p:txBody>
        </p:sp>
      </p:grp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C120CF65-A556-3FCE-A6EF-E5802AC3579E}"/>
              </a:ext>
            </a:extLst>
          </p:cNvPr>
          <p:cNvSpPr txBox="1">
            <a:spLocks/>
          </p:cNvSpPr>
          <p:nvPr/>
        </p:nvSpPr>
        <p:spPr>
          <a:xfrm>
            <a:off x="6934200" y="4931418"/>
            <a:ext cx="5257800" cy="171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Less common occurrence</a:t>
            </a:r>
          </a:p>
          <a:p>
            <a:r>
              <a:rPr lang="en-GB" dirty="0"/>
              <a:t>Thymine is a natural base</a:t>
            </a:r>
          </a:p>
          <a:p>
            <a:r>
              <a:rPr lang="en-GB" dirty="0"/>
              <a:t>Often leads to C to T Mutation</a:t>
            </a:r>
          </a:p>
        </p:txBody>
      </p:sp>
    </p:spTree>
    <p:extLst>
      <p:ext uri="{BB962C8B-B14F-4D97-AF65-F5344CB8AC3E}">
        <p14:creationId xmlns:p14="http://schemas.microsoft.com/office/powerpoint/2010/main" val="35526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2063552" y="332657"/>
            <a:ext cx="82296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 sz="4800" dirty="0">
              <a:solidFill>
                <a:srgbClr val="000000"/>
              </a:solidFill>
              <a:latin typeface="Arno Pro Smbd Captio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2DB7-88B6-4061-80AE-6D527DD8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" y="4966188"/>
            <a:ext cx="12180953" cy="18918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0548D1-4485-4E07-90F4-66719F7CF899}"/>
              </a:ext>
            </a:extLst>
          </p:cNvPr>
          <p:cNvSpPr/>
          <p:nvPr/>
        </p:nvSpPr>
        <p:spPr>
          <a:xfrm>
            <a:off x="-1" y="1872760"/>
            <a:ext cx="12180953" cy="30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F40A1B-AEE6-44CB-ADB1-C554FA6C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23" y="2818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Bringing Things Together</a:t>
            </a:r>
            <a:endParaRPr lang="en-GB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3D9059-6E4E-B004-2DF2-D9B92A55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723" y="1658220"/>
            <a:ext cx="10515600" cy="4351338"/>
          </a:xfrm>
        </p:spPr>
        <p:txBody>
          <a:bodyPr/>
          <a:lstStyle/>
          <a:p>
            <a:r>
              <a:rPr lang="en-GB" dirty="0"/>
              <a:t>Methylation only persists on CpG dinucleotides</a:t>
            </a:r>
          </a:p>
          <a:p>
            <a:r>
              <a:rPr lang="en-GB" dirty="0"/>
              <a:t>Methylated Cytosines tend to mutate to Thymine (CpG &gt; </a:t>
            </a:r>
            <a:r>
              <a:rPr lang="en-GB" dirty="0" err="1"/>
              <a:t>CpT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CpGs</a:t>
            </a:r>
            <a:r>
              <a:rPr lang="en-GB" dirty="0"/>
              <a:t> are rare in the genome – concentrate at </a:t>
            </a:r>
            <a:r>
              <a:rPr lang="en-GB" b="1" dirty="0"/>
              <a:t>CpG islands</a:t>
            </a:r>
          </a:p>
          <a:p>
            <a:r>
              <a:rPr lang="en-GB" dirty="0" err="1"/>
              <a:t>CpGs</a:t>
            </a:r>
            <a:r>
              <a:rPr lang="en-GB" dirty="0"/>
              <a:t> </a:t>
            </a:r>
            <a:r>
              <a:rPr lang="en-GB" b="1" dirty="0"/>
              <a:t>inside</a:t>
            </a:r>
            <a:r>
              <a:rPr lang="en-GB" dirty="0"/>
              <a:t> islands are mostly </a:t>
            </a:r>
            <a:r>
              <a:rPr lang="en-GB" b="1" dirty="0"/>
              <a:t>unmethylated</a:t>
            </a:r>
          </a:p>
          <a:p>
            <a:r>
              <a:rPr lang="en-GB" dirty="0" err="1"/>
              <a:t>CpGs</a:t>
            </a:r>
            <a:r>
              <a:rPr lang="en-GB" dirty="0"/>
              <a:t> </a:t>
            </a:r>
            <a:r>
              <a:rPr lang="en-GB" b="1" dirty="0"/>
              <a:t>outside</a:t>
            </a:r>
            <a:r>
              <a:rPr lang="en-GB" dirty="0"/>
              <a:t> islands are mostly </a:t>
            </a:r>
            <a:r>
              <a:rPr lang="en-GB" b="1" dirty="0"/>
              <a:t>methylated</a:t>
            </a:r>
          </a:p>
        </p:txBody>
      </p:sp>
    </p:spTree>
    <p:extLst>
      <p:ext uri="{BB962C8B-B14F-4D97-AF65-F5344CB8AC3E}">
        <p14:creationId xmlns:p14="http://schemas.microsoft.com/office/powerpoint/2010/main" val="20552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Dropbox\My research\Posters, Presentations\Presentation and Poster useful files\Images\DNA methylation\methylat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9" y="1125250"/>
            <a:ext cx="5946670" cy="29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ropbox\My research\Posters, Presentations\Presentation and Poster useful files\Images\DNA methylation\nrgastro.2011.173-f1_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049" y="1156483"/>
            <a:ext cx="3088031" cy="430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0139" y="4088556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Silencing of gene expression</a:t>
            </a:r>
          </a:p>
          <a:p>
            <a:r>
              <a:rPr lang="en-US" sz="1400" dirty="0"/>
              <a:t>Tissue differentiation and embryonic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597" y="5093400"/>
            <a:ext cx="5331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Faults in correct DNA methylation may result in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early development failure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epigenetic syndromes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cancer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8818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b="0" dirty="0"/>
              <a:t>Regulation by DNA methylation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4378" y="5755120"/>
            <a:ext cx="231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Repeat activity</a:t>
            </a:r>
            <a:endParaRPr lang="en-US" dirty="0"/>
          </a:p>
          <a:p>
            <a:r>
              <a:rPr lang="en-US" sz="1400" dirty="0"/>
              <a:t>Genomic stability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878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3693</TotalTime>
  <Words>1387</Words>
  <Application>Microsoft Office PowerPoint</Application>
  <PresentationFormat>Widescreen</PresentationFormat>
  <Paragraphs>393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Aptos</vt:lpstr>
      <vt:lpstr>Aptos Display</vt:lpstr>
      <vt:lpstr>Arial</vt:lpstr>
      <vt:lpstr>Arial Black</vt:lpstr>
      <vt:lpstr>Arno Pro Smbd Caption</vt:lpstr>
      <vt:lpstr>Calibri</vt:lpstr>
      <vt:lpstr>Consolas</vt:lpstr>
      <vt:lpstr>Courier New</vt:lpstr>
      <vt:lpstr>Office Theme</vt:lpstr>
      <vt:lpstr>Analysing DNA Methylation Data</vt:lpstr>
      <vt:lpstr>Epigenetics</vt:lpstr>
      <vt:lpstr>DNA Methylation</vt:lpstr>
      <vt:lpstr>PowerPoint Presentation</vt:lpstr>
      <vt:lpstr>Methylation Maintenance Passive Demethylation</vt:lpstr>
      <vt:lpstr>Active Demethylation</vt:lpstr>
      <vt:lpstr>Cytosine Mutation Spontaneous Deamidation</vt:lpstr>
      <vt:lpstr>Bringing Things Together</vt:lpstr>
      <vt:lpstr>PowerPoint Presentation</vt:lpstr>
      <vt:lpstr>Genomic Imprinting mono-allelic expression</vt:lpstr>
      <vt:lpstr>Measuring Cytosine Methylation by Sequencing</vt:lpstr>
      <vt:lpstr>Bisulphite-Seq or EM-Seq</vt:lpstr>
      <vt:lpstr>Bisulfite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Bismark Coverage Files</vt:lpstr>
      <vt:lpstr>Visualising and Exploring Methylation Data</vt:lpstr>
      <vt:lpstr>Which Data do you use?</vt:lpstr>
      <vt:lpstr>Looking at your data</vt:lpstr>
      <vt:lpstr>Quantitating your Data (Percent Methylation)</vt:lpstr>
      <vt:lpstr>Building Measurement Windows</vt:lpstr>
      <vt:lpstr>Calculating Percentage Methylation</vt:lpstr>
      <vt:lpstr>Calculating Percentage Methylation</vt:lpstr>
      <vt:lpstr>Calculating Percentage Methylation</vt:lpstr>
      <vt:lpstr>Calculating Percentage Methylation</vt:lpstr>
      <vt:lpstr>This affects real data</vt:lpstr>
      <vt:lpstr>This affects real data</vt:lpstr>
      <vt:lpstr>Answering Basic Questions</vt:lpstr>
      <vt:lpstr>Patterning</vt:lpstr>
      <vt:lpstr>Distributions</vt:lpstr>
      <vt:lpstr>Comparisons</vt:lpstr>
      <vt:lpstr>MetaGene Summaries</vt:lpstr>
      <vt:lpstr>PowerPoint Presentation</vt:lpstr>
      <vt:lpstr>Differential Methylation Statistics</vt:lpstr>
      <vt:lpstr>A simple question…</vt:lpstr>
      <vt:lpstr>Two Strategies</vt:lpstr>
      <vt:lpstr>Sensible Questions</vt:lpstr>
      <vt:lpstr>Sensible Questions</vt:lpstr>
      <vt:lpstr>The problem of power…</vt:lpstr>
      <vt:lpstr>Power Analysis</vt:lpstr>
      <vt:lpstr>Count Based Statistics</vt:lpstr>
      <vt:lpstr>Contingency Statistics</vt:lpstr>
      <vt:lpstr>Contingency Stats Example</vt:lpstr>
      <vt:lpstr>Samples with Replicates</vt:lpstr>
      <vt:lpstr>Continuous Statistics</vt:lpstr>
      <vt:lpstr>Statistics on Continuous Values</vt:lpstr>
      <vt:lpstr>Global vs Local Effects</vt:lpstr>
      <vt:lpstr>Reverse counting</vt:lpstr>
      <vt:lpstr>Correction can have a big effect</vt:lpstr>
      <vt:lpstr>Correction can have a big effect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Analysis</dc:title>
  <dc:creator>Simon Andrews</dc:creator>
  <cp:lastModifiedBy>Simon Andrews</cp:lastModifiedBy>
  <cp:revision>1457</cp:revision>
  <cp:lastPrinted>2014-03-25T16:30:07Z</cp:lastPrinted>
  <dcterms:created xsi:type="dcterms:W3CDTF">2013-08-21T08:13:32Z</dcterms:created>
  <dcterms:modified xsi:type="dcterms:W3CDTF">2026-06-30T14:08:15Z</dcterms:modified>
</cp:coreProperties>
</file>