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301" r:id="rId4"/>
    <p:sldId id="259" r:id="rId5"/>
    <p:sldId id="302" r:id="rId6"/>
    <p:sldId id="303" r:id="rId7"/>
    <p:sldId id="304" r:id="rId8"/>
    <p:sldId id="305" r:id="rId9"/>
    <p:sldId id="306" r:id="rId10"/>
    <p:sldId id="279" r:id="rId11"/>
    <p:sldId id="264" r:id="rId12"/>
    <p:sldId id="308" r:id="rId13"/>
    <p:sldId id="314" r:id="rId14"/>
    <p:sldId id="315" r:id="rId15"/>
    <p:sldId id="316" r:id="rId16"/>
    <p:sldId id="299" r:id="rId17"/>
    <p:sldId id="310" r:id="rId18"/>
    <p:sldId id="297" r:id="rId19"/>
    <p:sldId id="298" r:id="rId20"/>
    <p:sldId id="309" r:id="rId21"/>
    <p:sldId id="288" r:id="rId22"/>
    <p:sldId id="294" r:id="rId23"/>
    <p:sldId id="311" r:id="rId24"/>
    <p:sldId id="312" r:id="rId25"/>
    <p:sldId id="313" r:id="rId26"/>
    <p:sldId id="317" r:id="rId27"/>
    <p:sldId id="318" r:id="rId28"/>
    <p:sldId id="320" r:id="rId29"/>
    <p:sldId id="321" r:id="rId30"/>
    <p:sldId id="319" r:id="rId31"/>
    <p:sldId id="322" r:id="rId32"/>
    <p:sldId id="266" r:id="rId33"/>
    <p:sldId id="277" r:id="rId3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D94CC-40BF-4329-B942-7E72845CF577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23C3E-58DF-42CA-9B5B-4C7654704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157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0C1F8-6F92-45B2-BF53-14DF68565134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4BE6C-67B4-4278-A86F-6E34CB569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06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6C81-338F-4198-AD1B-B1B0A244F8A0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BA65-4990-49CB-A299-652FEC6E86DF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F853-DCFA-4B70-BA4A-9C504677F7AF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1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A61B-7498-401F-AED4-E45B1FACFC1A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9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5DB2-849D-4FB5-919B-BECEF05C08AB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8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3BDC-0B49-440F-B872-2C6C64B94D7E}" type="datetime1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1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C3519-7E06-4B73-851C-5D668450CE37}" type="datetime1">
              <a:rPr lang="en-GB" smtClean="0"/>
              <a:t>28/04/2021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7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946B-B4E9-4990-99AE-44993B331F94}" type="datetime1">
              <a:rPr lang="en-GB" smtClean="0"/>
              <a:t>28/04/2021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10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B09C-5F72-48C5-8F55-E0FE86584FB8}" type="datetime1">
              <a:rPr lang="en-GB" smtClean="0"/>
              <a:t>28/04/2021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82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DB3A-651D-4A5C-853B-327D39214D53}" type="datetime1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7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67CE-9ED8-4A55-830B-3275AB38A6C6}" type="datetime1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B02EB-E14A-4F9E-AF57-1FCC04C78E3E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B7327-185C-43B4-B992-A31AE9A942A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C:\Users\andrewss\Desktop\bioinformatics_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" y="5949281"/>
            <a:ext cx="2951923" cy="7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916833"/>
            <a:ext cx="8640960" cy="1470025"/>
          </a:xfrm>
        </p:spPr>
        <p:txBody>
          <a:bodyPr>
            <a:noAutofit/>
          </a:bodyPr>
          <a:lstStyle/>
          <a:p>
            <a:r>
              <a:rPr lang="en-GB" sz="5400" dirty="0"/>
              <a:t>Differential Methylation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3717032"/>
            <a:ext cx="6400800" cy="1656184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Simon Andrews</a:t>
            </a:r>
          </a:p>
          <a:p>
            <a:r>
              <a:rPr lang="en-GB" dirty="0" smtClean="0"/>
              <a:t>simon.andrews@babraham.ac.uk</a:t>
            </a:r>
          </a:p>
          <a:p>
            <a:r>
              <a:rPr lang="en-GB" dirty="0" smtClean="0"/>
              <a:t>@</a:t>
            </a:r>
            <a:r>
              <a:rPr lang="en-GB" dirty="0" err="1" smtClean="0"/>
              <a:t>simon_andrews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v2021-04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440" y="5704015"/>
            <a:ext cx="276161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The problem of power…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Ideally want to cover every Cytosine (</a:t>
            </a:r>
            <a:r>
              <a:rPr lang="en-GB" dirty="0" err="1" smtClean="0"/>
              <a:t>CpG</a:t>
            </a:r>
            <a:r>
              <a:rPr lang="en-GB" dirty="0" smtClean="0"/>
              <a:t>)</a:t>
            </a:r>
          </a:p>
          <a:p>
            <a:r>
              <a:rPr lang="en-GB" dirty="0" smtClean="0"/>
              <a:t>Should correct for the number of tests</a:t>
            </a:r>
          </a:p>
          <a:p>
            <a:endParaRPr lang="en-GB" dirty="0"/>
          </a:p>
          <a:p>
            <a:r>
              <a:rPr lang="en-GB" dirty="0" smtClean="0"/>
              <a:t>It’s unlikely you’ll collect enough data to analyse each C and have p-values which survive multiple testing correction</a:t>
            </a:r>
          </a:p>
          <a:p>
            <a:endParaRPr lang="en-GB" dirty="0" smtClean="0"/>
          </a:p>
          <a:p>
            <a:r>
              <a:rPr lang="en-GB" dirty="0" smtClean="0"/>
              <a:t>Generally need to analyse in windows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0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Window sizes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3125" y="2564904"/>
            <a:ext cx="4977026" cy="3951288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Good resolution</a:t>
            </a:r>
          </a:p>
          <a:p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Specific biological effects</a:t>
            </a:r>
          </a:p>
          <a:p>
            <a:r>
              <a:rPr lang="en-GB" sz="2800" dirty="0" smtClean="0">
                <a:solidFill>
                  <a:schemeClr val="accent2"/>
                </a:solidFill>
              </a:rPr>
              <a:t>High MTC burden</a:t>
            </a:r>
          </a:p>
          <a:p>
            <a:r>
              <a:rPr lang="en-GB" sz="2800" dirty="0" smtClean="0">
                <a:solidFill>
                  <a:schemeClr val="accent2"/>
                </a:solidFill>
              </a:rPr>
              <a:t>Small observations</a:t>
            </a:r>
          </a:p>
          <a:p>
            <a:r>
              <a:rPr lang="en-GB" sz="2800" dirty="0" smtClean="0">
                <a:solidFill>
                  <a:schemeClr val="accent2"/>
                </a:solidFill>
              </a:rPr>
              <a:t>High p-values</a:t>
            </a:r>
          </a:p>
          <a:p>
            <a:endParaRPr lang="en-GB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698192" y="2564904"/>
            <a:ext cx="4978980" cy="3951288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Lots of data</a:t>
            </a:r>
          </a:p>
          <a:p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High statistical power</a:t>
            </a:r>
          </a:p>
          <a:p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Low MTC burden</a:t>
            </a:r>
          </a:p>
          <a:p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Low p-values</a:t>
            </a:r>
          </a:p>
          <a:p>
            <a:r>
              <a:rPr lang="en-GB" sz="2800" dirty="0" smtClean="0">
                <a:solidFill>
                  <a:schemeClr val="accent2"/>
                </a:solidFill>
              </a:rPr>
              <a:t>Effect averaging</a:t>
            </a:r>
            <a:endParaRPr lang="en-GB" sz="2800" dirty="0">
              <a:solidFill>
                <a:schemeClr val="accent2"/>
              </a:solidFill>
            </a:endParaRPr>
          </a:p>
        </p:txBody>
      </p:sp>
      <p:cxnSp>
        <p:nvCxnSpPr>
          <p:cNvPr id="5" name="Straight Arrow Connector 4"/>
          <p:cNvCxnSpPr>
            <a:stCxn id="6" idx="3"/>
            <a:endCxn id="11" idx="1"/>
          </p:cNvCxnSpPr>
          <p:nvPr/>
        </p:nvCxnSpPr>
        <p:spPr>
          <a:xfrm>
            <a:off x="1523125" y="2134631"/>
            <a:ext cx="9147225" cy="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1384" y="1873021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Small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70350" y="1873021"/>
            <a:ext cx="970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Large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43872" y="1628800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Effect size</a:t>
            </a:r>
          </a:p>
        </p:txBody>
      </p:sp>
    </p:spTree>
    <p:extLst>
      <p:ext uri="{BB962C8B-B14F-4D97-AF65-F5344CB8AC3E}">
        <p14:creationId xmlns:p14="http://schemas.microsoft.com/office/powerpoint/2010/main" val="19202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Analysis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9" y="2670187"/>
            <a:ext cx="6524589" cy="1548180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 rot="16200000">
            <a:off x="6846747" y="-352923"/>
            <a:ext cx="218765" cy="571229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540142" y="2043974"/>
            <a:ext cx="306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Window Size (# </a:t>
            </a:r>
            <a:r>
              <a:rPr lang="en-GB" dirty="0" err="1"/>
              <a:t>CpG</a:t>
            </a:r>
            <a:r>
              <a:rPr lang="en-GB" dirty="0"/>
              <a:t> </a:t>
            </a:r>
            <a:r>
              <a:rPr lang="en-GB" dirty="0" err="1"/>
              <a:t>cytosines</a:t>
            </a:r>
            <a:r>
              <a:rPr lang="en-GB" dirty="0"/>
              <a:t>)</a:t>
            </a:r>
          </a:p>
        </p:txBody>
      </p:sp>
      <p:sp>
        <p:nvSpPr>
          <p:cNvPr id="11" name="Right Brace 10"/>
          <p:cNvSpPr/>
          <p:nvPr/>
        </p:nvSpPr>
        <p:spPr>
          <a:xfrm rot="10800000">
            <a:off x="2947853" y="2912155"/>
            <a:ext cx="216024" cy="130621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494345" y="2965097"/>
            <a:ext cx="1316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Absolute </a:t>
            </a:r>
          </a:p>
          <a:p>
            <a:pPr algn="ctr"/>
            <a:r>
              <a:rPr lang="en-GB" dirty="0"/>
              <a:t>methylation</a:t>
            </a:r>
          </a:p>
          <a:p>
            <a:pPr algn="ctr"/>
            <a:r>
              <a:rPr lang="en-GB" dirty="0"/>
              <a:t>change </a:t>
            </a:r>
          </a:p>
          <a:p>
            <a:pPr algn="ctr"/>
            <a:r>
              <a:rPr lang="en-GB" dirty="0"/>
              <a:t>(from 80%)</a:t>
            </a:r>
          </a:p>
        </p:txBody>
      </p:sp>
      <p:sp>
        <p:nvSpPr>
          <p:cNvPr id="13" name="Right Brace 12"/>
          <p:cNvSpPr/>
          <p:nvPr/>
        </p:nvSpPr>
        <p:spPr>
          <a:xfrm rot="5400000" flipV="1">
            <a:off x="6846747" y="1533957"/>
            <a:ext cx="218765" cy="571229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23758" y="4499828"/>
            <a:ext cx="326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Required Fold Genome Coverage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5661248"/>
            <a:ext cx="4272136" cy="10137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58219" y="5665711"/>
            <a:ext cx="1881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Without Multiple </a:t>
            </a:r>
          </a:p>
          <a:p>
            <a:r>
              <a:rPr lang="en-GB" dirty="0"/>
              <a:t>Testing Correction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26428" y="1186540"/>
            <a:ext cx="693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(Assuming a human genome with p&lt;0.05 and power of detection of 0.8)</a:t>
            </a:r>
          </a:p>
        </p:txBody>
      </p:sp>
    </p:spTree>
    <p:extLst>
      <p:ext uri="{BB962C8B-B14F-4D97-AF65-F5344CB8AC3E}">
        <p14:creationId xmlns:p14="http://schemas.microsoft.com/office/powerpoint/2010/main" val="17684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Applicable Statistics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5733256"/>
            <a:ext cx="276161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Contingency Statistics are simple to use for differential methylation in well behaved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695910"/>
            <a:ext cx="8229600" cy="3777283"/>
          </a:xfrm>
        </p:spPr>
        <p:txBody>
          <a:bodyPr/>
          <a:lstStyle/>
          <a:p>
            <a:r>
              <a:rPr lang="en-GB" dirty="0" err="1" smtClean="0"/>
              <a:t>Unreplicated</a:t>
            </a:r>
            <a:endParaRPr lang="en-GB" dirty="0" smtClean="0"/>
          </a:p>
          <a:p>
            <a:pPr lvl="1"/>
            <a:r>
              <a:rPr lang="en-GB" dirty="0" smtClean="0"/>
              <a:t>Chi-Square</a:t>
            </a:r>
          </a:p>
          <a:p>
            <a:pPr lvl="1"/>
            <a:r>
              <a:rPr lang="en-GB" dirty="0" smtClean="0"/>
              <a:t>Fisher’s Exact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700809"/>
            <a:ext cx="5277272" cy="497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Contingency Statistics are simple to use for differential methylation in well behaved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739870"/>
            <a:ext cx="8229600" cy="3777283"/>
          </a:xfrm>
        </p:spPr>
        <p:txBody>
          <a:bodyPr/>
          <a:lstStyle/>
          <a:p>
            <a:r>
              <a:rPr lang="en-GB" dirty="0" smtClean="0"/>
              <a:t>Replicated Contingency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GB" sz="2800" dirty="0"/>
              <a:t>Logistic Regression</a:t>
            </a:r>
          </a:p>
          <a:p>
            <a:pPr>
              <a:buFont typeface="Calibri" panose="020F0502020204030204" pitchFamily="34" charset="0"/>
              <a:buChar char="-"/>
            </a:pPr>
            <a:endParaRPr lang="en-GB" sz="2800" dirty="0"/>
          </a:p>
          <a:p>
            <a:r>
              <a:rPr lang="en-GB" dirty="0" smtClean="0"/>
              <a:t>Linear Modelling of counts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GB" sz="2800" dirty="0" err="1"/>
              <a:t>EdgeR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88" y="1525827"/>
            <a:ext cx="4069024" cy="2802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4437112"/>
            <a:ext cx="5436096" cy="21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9" y="1340379"/>
            <a:ext cx="5274588" cy="542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340380"/>
            <a:ext cx="5274588" cy="54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Binomial statistics can find interesting points in globally changing datasets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72064" y="1600201"/>
            <a:ext cx="4968552" cy="3412976"/>
          </a:xfrm>
        </p:spPr>
        <p:txBody>
          <a:bodyPr>
            <a:normAutofit/>
          </a:bodyPr>
          <a:lstStyle/>
          <a:p>
            <a:r>
              <a:rPr lang="en-GB" sz="2400" dirty="0"/>
              <a:t>Changes the default expectation</a:t>
            </a:r>
          </a:p>
          <a:p>
            <a:endParaRPr lang="en-GB" sz="2400" dirty="0"/>
          </a:p>
          <a:p>
            <a:r>
              <a:rPr lang="en-GB" sz="2400" dirty="0"/>
              <a:t>Find average difference for each starting point</a:t>
            </a:r>
          </a:p>
          <a:p>
            <a:endParaRPr lang="en-GB" sz="2400" dirty="0"/>
          </a:p>
          <a:p>
            <a:r>
              <a:rPr lang="en-GB" sz="2400" dirty="0"/>
              <a:t>Select points which exhibit unusual change</a:t>
            </a:r>
          </a:p>
        </p:txBody>
      </p:sp>
    </p:spTree>
    <p:extLst>
      <p:ext uri="{BB962C8B-B14F-4D97-AF65-F5344CB8AC3E}">
        <p14:creationId xmlns:p14="http://schemas.microsoft.com/office/powerpoint/2010/main" val="377326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Globally changing example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06780" y="1556793"/>
            <a:ext cx="587654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Starting level = 30%</a:t>
            </a:r>
          </a:p>
          <a:p>
            <a:endParaRPr lang="en-GB" sz="2400" dirty="0"/>
          </a:p>
          <a:p>
            <a:r>
              <a:rPr lang="en-GB" sz="2400" dirty="0"/>
              <a:t>Observations = 14 meth 6 </a:t>
            </a:r>
            <a:r>
              <a:rPr lang="en-GB" sz="2400" dirty="0" err="1"/>
              <a:t>unmeth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Expected End level = 85%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Binomial test, p=0.85, trials=20, successes=14</a:t>
            </a:r>
          </a:p>
          <a:p>
            <a:endParaRPr lang="en-GB" sz="2400" dirty="0"/>
          </a:p>
          <a:p>
            <a:r>
              <a:rPr lang="en-GB" sz="2400" dirty="0"/>
              <a:t>Raw p=0.106</a:t>
            </a:r>
          </a:p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551385" y="1556791"/>
            <a:ext cx="5449000" cy="5113677"/>
            <a:chOff x="1703513" y="1556792"/>
            <a:chExt cx="4296871" cy="40324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513" y="1556792"/>
              <a:ext cx="4296871" cy="4032448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3215680" y="1556792"/>
              <a:ext cx="0" cy="381642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981200" y="2204864"/>
              <a:ext cx="3898776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03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Beta Binomial Models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2711624" y="1650059"/>
            <a:ext cx="144016" cy="1424124"/>
            <a:chOff x="1331640" y="2060848"/>
            <a:chExt cx="144016" cy="1424124"/>
          </a:xfrm>
        </p:grpSpPr>
        <p:sp>
          <p:nvSpPr>
            <p:cNvPr id="5" name="Oval 4"/>
            <p:cNvSpPr/>
            <p:nvPr/>
          </p:nvSpPr>
          <p:spPr>
            <a:xfrm>
              <a:off x="1331640" y="334095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1331640" y="312493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331640" y="290890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1331640" y="269288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331640" y="247686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1331640" y="22768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1331640" y="2060848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03712" y="1537401"/>
            <a:ext cx="638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probability distribution for the true methylation level?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8671" y="2169437"/>
            <a:ext cx="509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Simple model: Binomial stats to estimate confidence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9777" y="2771636"/>
            <a:ext cx="190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Can we do better?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94" y="3336296"/>
            <a:ext cx="5890106" cy="35010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9126" y="3717032"/>
            <a:ext cx="44943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Genome-wide methylation profile.</a:t>
            </a:r>
          </a:p>
          <a:p>
            <a:endParaRPr lang="en-GB" sz="2400" dirty="0"/>
          </a:p>
          <a:p>
            <a:r>
              <a:rPr lang="en-GB" sz="2400" dirty="0"/>
              <a:t>All levels are not equally likely</a:t>
            </a:r>
          </a:p>
          <a:p>
            <a:endParaRPr lang="en-GB" sz="2400" dirty="0"/>
          </a:p>
          <a:p>
            <a:r>
              <a:rPr lang="en-GB" sz="2400" dirty="0"/>
              <a:t>Can inform the construction of a </a:t>
            </a:r>
          </a:p>
          <a:p>
            <a:r>
              <a:rPr lang="en-GB" sz="2400" dirty="0"/>
              <a:t>Custom beta binomial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6315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Beta-binomial model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412776"/>
            <a:ext cx="5400600" cy="3210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7961" y="1358404"/>
            <a:ext cx="413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 3/20 observations as methylated</a:t>
            </a:r>
          </a:p>
        </p:txBody>
      </p:sp>
      <p:sp>
        <p:nvSpPr>
          <p:cNvPr id="7" name="Down Arrow 6"/>
          <p:cNvSpPr/>
          <p:nvPr/>
        </p:nvSpPr>
        <p:spPr>
          <a:xfrm>
            <a:off x="4367961" y="3271069"/>
            <a:ext cx="216024" cy="5040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855641" y="5171963"/>
            <a:ext cx="7194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Using the whole genome prior a beta-binomial model would </a:t>
            </a:r>
            <a:r>
              <a:rPr lang="en-GB" dirty="0" err="1"/>
              <a:t>upweight</a:t>
            </a:r>
            <a:r>
              <a:rPr lang="en-GB" dirty="0"/>
              <a:t> the </a:t>
            </a:r>
          </a:p>
          <a:p>
            <a:pPr algn="ctr"/>
            <a:r>
              <a:rPr lang="en-GB" dirty="0"/>
              <a:t>lower methylation levels, since these are more common.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7609" y="4677198"/>
            <a:ext cx="718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binomial distribution would be defined by the mean and observations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3672" y="5772519"/>
            <a:ext cx="624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Provides increased power in comparisons between major groups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0146" y="6166159"/>
            <a:ext cx="319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Often computationally intensive</a:t>
            </a:r>
          </a:p>
        </p:txBody>
      </p:sp>
    </p:spTree>
    <p:extLst>
      <p:ext uri="{BB962C8B-B14F-4D97-AF65-F5344CB8AC3E}">
        <p14:creationId xmlns:p14="http://schemas.microsoft.com/office/powerpoint/2010/main" val="537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752"/>
            <a:ext cx="8229600" cy="1143000"/>
          </a:xfrm>
        </p:spPr>
        <p:txBody>
          <a:bodyPr/>
          <a:lstStyle/>
          <a:p>
            <a:r>
              <a:rPr lang="en-GB" dirty="0" smtClean="0"/>
              <a:t>A basic question…</a:t>
            </a:r>
            <a:endParaRPr lang="en-GB" dirty="0"/>
          </a:p>
        </p:txBody>
      </p:sp>
      <p:grpSp>
        <p:nvGrpSpPr>
          <p:cNvPr id="56" name="Group 55"/>
          <p:cNvGrpSpPr/>
          <p:nvPr/>
        </p:nvGrpSpPr>
        <p:grpSpPr>
          <a:xfrm>
            <a:off x="2927648" y="1988840"/>
            <a:ext cx="6480720" cy="3456384"/>
            <a:chOff x="1403648" y="1988840"/>
            <a:chExt cx="6480720" cy="3456384"/>
          </a:xfrm>
        </p:grpSpPr>
        <p:sp>
          <p:nvSpPr>
            <p:cNvPr id="4" name="Rectangle 3"/>
            <p:cNvSpPr/>
            <p:nvPr/>
          </p:nvSpPr>
          <p:spPr>
            <a:xfrm>
              <a:off x="1403648" y="3068960"/>
              <a:ext cx="64807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2123728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2123728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123728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123728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123728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987824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2987824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2987824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987824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987824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3923928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3923928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923928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923928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3923928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6876256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6876256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6876256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6876256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6876256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5508104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5508104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5508104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5508104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5508104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03648" y="5157192"/>
              <a:ext cx="64807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2123728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2123728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2123728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2123728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2123728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2987824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2987824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2987824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2987824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2987824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3923928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3923928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3923928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3923928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3923928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6876256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6876256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6876256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6876256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6876256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5508104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5508104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5508104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5508104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5508104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261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 of count based stats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 subdivision of calls – all calls are equal even when coverage isn’t</a:t>
            </a:r>
          </a:p>
          <a:p>
            <a:pPr lvl="1"/>
            <a:r>
              <a:rPr lang="en-GB" dirty="0" smtClean="0"/>
              <a:t>Supplement with differences based on better quantitation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Potential biased by power</a:t>
            </a:r>
          </a:p>
          <a:p>
            <a:pPr lvl="1"/>
            <a:r>
              <a:rPr lang="en-GB" dirty="0" smtClean="0"/>
              <a:t>Can alleviate with </a:t>
            </a:r>
            <a:r>
              <a:rPr lang="en-GB" dirty="0" err="1" smtClean="0"/>
              <a:t>CpG</a:t>
            </a:r>
            <a:r>
              <a:rPr lang="en-GB" dirty="0" smtClean="0"/>
              <a:t> window based analysis</a:t>
            </a:r>
          </a:p>
          <a:p>
            <a:pPr lvl="1"/>
            <a:r>
              <a:rPr lang="en-GB" dirty="0" smtClean="0"/>
              <a:t>Easy to bias data otherwise</a:t>
            </a:r>
          </a:p>
          <a:p>
            <a:pPr lvl="1"/>
            <a:r>
              <a:rPr lang="en-GB" dirty="0" smtClean="0"/>
              <a:t>Problem of interpretation, not statistics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9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1200" y="2276872"/>
            <a:ext cx="8229600" cy="1143000"/>
          </a:xfrm>
        </p:spPr>
        <p:txBody>
          <a:bodyPr/>
          <a:lstStyle/>
          <a:p>
            <a:r>
              <a:rPr lang="en-US" dirty="0" smtClean="0"/>
              <a:t>Methylation Level Statistics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5733256"/>
            <a:ext cx="276161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5282" y="160338"/>
            <a:ext cx="10019456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BSmooth</a:t>
            </a:r>
            <a:r>
              <a:rPr lang="en-GB" dirty="0" smtClean="0"/>
              <a:t> algorithm for </a:t>
            </a:r>
            <a:r>
              <a:rPr lang="en-GB" dirty="0" smtClean="0"/>
              <a:t>methylation </a:t>
            </a:r>
            <a:r>
              <a:rPr lang="en-GB" dirty="0" smtClean="0"/>
              <a:t>correction</a:t>
            </a:r>
            <a:endParaRPr lang="en-GB" dirty="0"/>
          </a:p>
        </p:txBody>
      </p:sp>
      <p:sp>
        <p:nvSpPr>
          <p:cNvPr id="6" name="AutoShape 2" descr="Duplication level grap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uppieren 8"/>
          <p:cNvGrpSpPr/>
          <p:nvPr/>
        </p:nvGrpSpPr>
        <p:grpSpPr>
          <a:xfrm>
            <a:off x="191344" y="1988840"/>
            <a:ext cx="11687332" cy="2429098"/>
            <a:chOff x="1345552" y="3396373"/>
            <a:chExt cx="5715000" cy="1187807"/>
          </a:xfrm>
        </p:grpSpPr>
        <p:pic>
          <p:nvPicPr>
            <p:cNvPr id="4100" name="Picture 4" descr="http://genomebiology.com/content/figures/gb-2012-13-10-r83-3.jpg"/>
            <p:cNvPicPr>
              <a:picLocks noChangeAspect="1" noChangeArrowheads="1"/>
            </p:cNvPicPr>
            <p:nvPr/>
          </p:nvPicPr>
          <p:blipFill>
            <a:blip r:embed="rId2" cstate="print"/>
            <a:srcRect l="3150" t="35138" b="42852"/>
            <a:stretch>
              <a:fillRect/>
            </a:stretch>
          </p:blipFill>
          <p:spPr bwMode="auto">
            <a:xfrm>
              <a:off x="1496672" y="3396373"/>
              <a:ext cx="5535046" cy="924445"/>
            </a:xfrm>
            <a:prstGeom prst="rect">
              <a:avLst/>
            </a:prstGeom>
            <a:noFill/>
          </p:spPr>
        </p:pic>
        <p:pic>
          <p:nvPicPr>
            <p:cNvPr id="8" name="Picture 4" descr="http://genomebiology.com/content/figures/gb-2012-13-10-r83-3.jpg"/>
            <p:cNvPicPr>
              <a:picLocks noChangeAspect="1" noChangeArrowheads="1"/>
            </p:cNvPicPr>
            <p:nvPr/>
          </p:nvPicPr>
          <p:blipFill>
            <a:blip r:embed="rId2" cstate="print"/>
            <a:srcRect t="94274"/>
            <a:stretch>
              <a:fillRect/>
            </a:stretch>
          </p:blipFill>
          <p:spPr bwMode="auto">
            <a:xfrm>
              <a:off x="1345552" y="4343629"/>
              <a:ext cx="5715000" cy="240551"/>
            </a:xfrm>
            <a:prstGeom prst="rect">
              <a:avLst/>
            </a:prstGeom>
            <a:noFill/>
          </p:spPr>
        </p:pic>
      </p:grpSp>
      <p:sp>
        <p:nvSpPr>
          <p:cNvPr id="10" name="Textfeld 9"/>
          <p:cNvSpPr txBox="1"/>
          <p:nvPr/>
        </p:nvSpPr>
        <p:spPr>
          <a:xfrm>
            <a:off x="3253947" y="42342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8975853" y="5517232"/>
            <a:ext cx="2730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black: 25x (Lister)</a:t>
            </a:r>
          </a:p>
          <a:p>
            <a:r>
              <a:rPr lang="en-GB" sz="2800" dirty="0">
                <a:solidFill>
                  <a:srgbClr val="D60093"/>
                </a:solidFill>
              </a:rPr>
              <a:t>pink</a:t>
            </a:r>
            <a:r>
              <a:rPr lang="en-GB" sz="2800" dirty="0"/>
              <a:t>: 4x (Lister)</a:t>
            </a:r>
          </a:p>
        </p:txBody>
      </p:sp>
    </p:spTree>
    <p:extLst>
      <p:ext uri="{BB962C8B-B14F-4D97-AF65-F5344CB8AC3E}">
        <p14:creationId xmlns:p14="http://schemas.microsoft.com/office/powerpoint/2010/main" val="24662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Normalisation for methylation levels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775520" y="1268761"/>
            <a:ext cx="4392488" cy="3455157"/>
            <a:chOff x="251520" y="1268760"/>
            <a:chExt cx="4392488" cy="34551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268760"/>
              <a:ext cx="4392488" cy="30858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76655" y="4354585"/>
              <a:ext cx="1542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Original Levels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03801" y="2411760"/>
            <a:ext cx="4355916" cy="3429464"/>
            <a:chOff x="2479801" y="2411760"/>
            <a:chExt cx="4355916" cy="34294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801" y="2411760"/>
              <a:ext cx="4355916" cy="306013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995936" y="5471892"/>
              <a:ext cx="1784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Single Correction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59008" y="3237874"/>
            <a:ext cx="4355915" cy="3412806"/>
            <a:chOff x="4735007" y="3237874"/>
            <a:chExt cx="4355915" cy="3412806"/>
          </a:xfrm>
        </p:grpSpPr>
        <p:sp>
          <p:nvSpPr>
            <p:cNvPr id="10" name="TextBox 9"/>
            <p:cNvSpPr txBox="1"/>
            <p:nvPr/>
          </p:nvSpPr>
          <p:spPr>
            <a:xfrm>
              <a:off x="5940152" y="6281348"/>
              <a:ext cx="2366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Quantile Normalisation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007" y="3237874"/>
              <a:ext cx="4355915" cy="3060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39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Standard continuous statistics</a:t>
            </a:r>
          </a:p>
          <a:p>
            <a:pPr lvl="1"/>
            <a:r>
              <a:rPr lang="en-GB" dirty="0" smtClean="0"/>
              <a:t>T-Test</a:t>
            </a:r>
          </a:p>
          <a:p>
            <a:pPr lvl="1"/>
            <a:r>
              <a:rPr lang="en-GB" dirty="0" smtClean="0"/>
              <a:t>ANOVA</a:t>
            </a:r>
          </a:p>
          <a:p>
            <a:endParaRPr lang="en-GB" dirty="0"/>
          </a:p>
          <a:p>
            <a:r>
              <a:rPr lang="en-GB" dirty="0" smtClean="0"/>
              <a:t>Information sharing continuous stats</a:t>
            </a:r>
          </a:p>
          <a:p>
            <a:pPr lvl="1"/>
            <a:r>
              <a:rPr lang="en-GB" dirty="0" smtClean="0"/>
              <a:t>LIMMA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Reduced power – one value per replicate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029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Reverse counting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252736"/>
          </a:xfrm>
        </p:spPr>
        <p:txBody>
          <a:bodyPr>
            <a:noAutofit/>
          </a:bodyPr>
          <a:lstStyle/>
          <a:p>
            <a:r>
              <a:rPr lang="en-GB" sz="2800" dirty="0"/>
              <a:t>Some packages offer a conversion from normalised methylation back to counts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Allows count based statistics – regains the lost power from normalisation</a:t>
            </a:r>
          </a:p>
          <a:p>
            <a:endParaRPr lang="en-GB" sz="2800" dirty="0"/>
          </a:p>
          <a:p>
            <a:r>
              <a:rPr lang="en-GB" sz="2800" dirty="0"/>
              <a:t>Retains information about noise from the true observation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5569" y="2742604"/>
            <a:ext cx="5020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True observations: Meth=20 </a:t>
            </a:r>
            <a:r>
              <a:rPr lang="en-GB" dirty="0" err="1"/>
              <a:t>Umeth</a:t>
            </a:r>
            <a:r>
              <a:rPr lang="en-GB" dirty="0"/>
              <a:t>=30 (40% meth)</a:t>
            </a:r>
          </a:p>
          <a:p>
            <a:r>
              <a:rPr lang="en-GB" dirty="0"/>
              <a:t>Corrected % methylation = 50%</a:t>
            </a:r>
          </a:p>
          <a:p>
            <a:r>
              <a:rPr lang="en-GB" dirty="0"/>
              <a:t>Reversed counts: Meth=25 </a:t>
            </a:r>
            <a:r>
              <a:rPr lang="en-GB" dirty="0" err="1"/>
              <a:t>Unmeth</a:t>
            </a:r>
            <a:r>
              <a:rPr lang="en-GB" dirty="0"/>
              <a:t>=25</a:t>
            </a:r>
          </a:p>
        </p:txBody>
      </p:sp>
    </p:spTree>
    <p:extLst>
      <p:ext uri="{BB962C8B-B14F-4D97-AF65-F5344CB8AC3E}">
        <p14:creationId xmlns:p14="http://schemas.microsoft.com/office/powerpoint/2010/main" val="10769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Reverse counting of normalised data can give very different results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30" y="1994242"/>
            <a:ext cx="4393294" cy="4144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988840"/>
            <a:ext cx="4399018" cy="41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Reverse counting of normalised data can give very different results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26" y="1988840"/>
            <a:ext cx="4441707" cy="4190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1988840"/>
            <a:ext cx="4441707" cy="41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36912"/>
            <a:ext cx="8229600" cy="1143000"/>
          </a:xfrm>
        </p:spPr>
        <p:txBody>
          <a:bodyPr/>
          <a:lstStyle/>
          <a:p>
            <a:r>
              <a:rPr lang="en-GB" dirty="0" smtClean="0"/>
              <a:t>Reviewing Hits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5733256"/>
            <a:ext cx="276161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for hit clusters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5373216"/>
            <a:ext cx="8229600" cy="1440160"/>
          </a:xfrm>
        </p:spPr>
        <p:txBody>
          <a:bodyPr>
            <a:normAutofit/>
          </a:bodyPr>
          <a:lstStyle/>
          <a:p>
            <a:r>
              <a:rPr lang="en-GB" dirty="0" smtClean="0"/>
              <a:t>Grouping to create larger candidate regions</a:t>
            </a:r>
          </a:p>
          <a:p>
            <a:r>
              <a:rPr lang="en-GB" dirty="0" smtClean="0"/>
              <a:t>Check intermediate regions for consistency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4"/>
          <a:stretch/>
        </p:blipFill>
        <p:spPr>
          <a:xfrm>
            <a:off x="1524000" y="1417638"/>
            <a:ext cx="9144000" cy="1725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9"/>
          <a:stretch/>
        </p:blipFill>
        <p:spPr>
          <a:xfrm>
            <a:off x="1524000" y="3501009"/>
            <a:ext cx="9144000" cy="17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0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Strategies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267908" y="1448547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Raw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4201" y="2924944"/>
            <a:ext cx="292967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Normalised %methylation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281130" y="2924944"/>
            <a:ext cx="292967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Counts of Meth/</a:t>
            </a:r>
            <a:r>
              <a:rPr lang="en-GB" dirty="0" err="1"/>
              <a:t>Unmeth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281129" y="4640647"/>
            <a:ext cx="2929671" cy="876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Count based statistics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1834" y="4640646"/>
            <a:ext cx="2929671" cy="876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Continuous value statistics</a:t>
            </a:r>
          </a:p>
        </p:txBody>
      </p: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flipH="1">
            <a:off x="3479036" y="2024612"/>
            <a:ext cx="2616964" cy="90033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6096001" y="2024612"/>
            <a:ext cx="2649965" cy="90033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 flipH="1">
            <a:off x="8745965" y="3501008"/>
            <a:ext cx="1" cy="11396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9" idx="0"/>
          </p:cNvCxnSpPr>
          <p:nvPr/>
        </p:nvCxnSpPr>
        <p:spPr>
          <a:xfrm flipH="1">
            <a:off x="3466670" y="3501009"/>
            <a:ext cx="12367" cy="11396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950691" y="2041236"/>
            <a:ext cx="1661380" cy="1306982"/>
            <a:chOff x="3426691" y="2041236"/>
            <a:chExt cx="1661380" cy="1306982"/>
          </a:xfrm>
        </p:grpSpPr>
        <p:sp>
          <p:nvSpPr>
            <p:cNvPr id="10" name="Freeform 9"/>
            <p:cNvSpPr/>
            <p:nvPr/>
          </p:nvSpPr>
          <p:spPr>
            <a:xfrm>
              <a:off x="3426691" y="2041236"/>
              <a:ext cx="1154545" cy="1182255"/>
            </a:xfrm>
            <a:custGeom>
              <a:avLst/>
              <a:gdLst>
                <a:gd name="connsiteX0" fmla="*/ 0 w 1154545"/>
                <a:gd name="connsiteY0" fmla="*/ 1182255 h 1182255"/>
                <a:gd name="connsiteX1" fmla="*/ 803564 w 1154545"/>
                <a:gd name="connsiteY1" fmla="*/ 692728 h 1182255"/>
                <a:gd name="connsiteX2" fmla="*/ 1154545 w 1154545"/>
                <a:gd name="connsiteY2" fmla="*/ 0 h 118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4545" h="1182255">
                  <a:moveTo>
                    <a:pt x="0" y="1182255"/>
                  </a:moveTo>
                  <a:cubicBezTo>
                    <a:pt x="305570" y="1036012"/>
                    <a:pt x="611140" y="889770"/>
                    <a:pt x="803564" y="692728"/>
                  </a:cubicBezTo>
                  <a:cubicBezTo>
                    <a:pt x="995988" y="495686"/>
                    <a:pt x="1075266" y="247843"/>
                    <a:pt x="1154545" y="0"/>
                  </a:cubicBezTo>
                </a:path>
              </a:pathLst>
            </a:custGeom>
            <a:noFill/>
            <a:ln w="508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55929" y="2701887"/>
              <a:ext cx="10321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Reverse</a:t>
              </a:r>
            </a:p>
            <a:p>
              <a:pPr algn="ctr"/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Counting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327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Patterning of hits may suggest more specific ways to quantitate and analyse.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00808"/>
            <a:ext cx="11156538" cy="471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40559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Look at underlying data for artefacts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340768"/>
            <a:ext cx="6552728" cy="3504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3196327"/>
            <a:ext cx="6789857" cy="36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Biological considerations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Minimum relevant effect size?</a:t>
            </a:r>
          </a:p>
          <a:p>
            <a:pPr lvl="1"/>
            <a:r>
              <a:rPr lang="en-GB" dirty="0" smtClean="0"/>
              <a:t>Balance power vs change</a:t>
            </a:r>
          </a:p>
          <a:p>
            <a:pPr lvl="1"/>
            <a:r>
              <a:rPr lang="en-GB" dirty="0" smtClean="0"/>
              <a:t>What makes biological sense </a:t>
            </a:r>
          </a:p>
          <a:p>
            <a:pPr lvl="1"/>
            <a:r>
              <a:rPr lang="en-GB" dirty="0" smtClean="0"/>
              <a:t>(what would you follow up?)</a:t>
            </a:r>
          </a:p>
          <a:p>
            <a:pPr lvl="1"/>
            <a:endParaRPr lang="en-GB" dirty="0"/>
          </a:p>
          <a:p>
            <a:r>
              <a:rPr lang="en-GB" dirty="0" smtClean="0"/>
              <a:t>Position relative to features</a:t>
            </a:r>
          </a:p>
          <a:p>
            <a:endParaRPr lang="en-GB" dirty="0" smtClean="0"/>
          </a:p>
          <a:p>
            <a:r>
              <a:rPr lang="en-GB" dirty="0" smtClean="0"/>
              <a:t>Consistent change over adjacent regions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7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Methylation statistics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76" y="1124744"/>
            <a:ext cx="11928648" cy="4597971"/>
          </a:xfrm>
        </p:spPr>
        <p:txBody>
          <a:bodyPr>
            <a:noAutofit/>
          </a:bodyPr>
          <a:lstStyle/>
          <a:p>
            <a:r>
              <a:rPr lang="en-US" sz="1600" b="1" dirty="0"/>
              <a:t>SeqMonk </a:t>
            </a:r>
            <a:r>
              <a:rPr lang="en-US" sz="1600" dirty="0"/>
              <a:t>(Graphical Analysis Package)</a:t>
            </a:r>
          </a:p>
          <a:p>
            <a:pPr lvl="1"/>
            <a:r>
              <a:rPr lang="en-US" sz="1400" dirty="0"/>
              <a:t>Flexible measurement based on fixed windows, fixed calls or features.  Complex corrected methylation calculation and several optional post-calculation normalization options.  Chi-Square with optional resampling for </a:t>
            </a:r>
            <a:r>
              <a:rPr lang="en-US" sz="1400" dirty="0" err="1"/>
              <a:t>unreplicated</a:t>
            </a:r>
            <a:r>
              <a:rPr lang="en-US" sz="1400" dirty="0"/>
              <a:t> data, logistic regression with optional resampling for replicated data.</a:t>
            </a:r>
          </a:p>
          <a:p>
            <a:endParaRPr lang="en-US" sz="1600" b="1" dirty="0"/>
          </a:p>
          <a:p>
            <a:r>
              <a:rPr lang="en-US" sz="1600" b="1" dirty="0" err="1"/>
              <a:t>EdgeR</a:t>
            </a:r>
            <a:r>
              <a:rPr lang="en-US" sz="1600" b="1" dirty="0"/>
              <a:t> </a:t>
            </a:r>
            <a:r>
              <a:rPr lang="en-US" sz="1600" dirty="0"/>
              <a:t>(R-package by Gordon Smyth)</a:t>
            </a:r>
          </a:p>
          <a:p>
            <a:pPr lvl="1"/>
            <a:r>
              <a:rPr lang="en-US" sz="1400" dirty="0"/>
              <a:t>Originally designed for count data (RNA-</a:t>
            </a:r>
            <a:r>
              <a:rPr lang="en-US" sz="1400" dirty="0" err="1"/>
              <a:t>Seq</a:t>
            </a:r>
            <a:r>
              <a:rPr lang="en-US" sz="1400" dirty="0"/>
              <a:t> mostly), there is now a mode which models paired counts for meth/</a:t>
            </a:r>
            <a:r>
              <a:rPr lang="en-US" sz="1400" dirty="0" err="1"/>
              <a:t>unmeth</a:t>
            </a:r>
            <a:r>
              <a:rPr lang="en-US" sz="1400" dirty="0"/>
              <a:t> to provide differential methylation statistics.  Stats are based around negative binomial linear models.</a:t>
            </a:r>
          </a:p>
          <a:p>
            <a:pPr lvl="1"/>
            <a:endParaRPr lang="en-US" sz="1200" dirty="0"/>
          </a:p>
          <a:p>
            <a:endParaRPr lang="en-US" sz="800" dirty="0"/>
          </a:p>
          <a:p>
            <a:r>
              <a:rPr lang="en-US" sz="1600" b="1" dirty="0" err="1"/>
              <a:t>methylKit</a:t>
            </a:r>
            <a:r>
              <a:rPr lang="en-US" sz="1600" dirty="0"/>
              <a:t>  (R-package by A. Akalin et al.)</a:t>
            </a:r>
          </a:p>
          <a:p>
            <a:pPr lvl="1"/>
            <a:r>
              <a:rPr lang="en-US" sz="1400" dirty="0"/>
              <a:t>Sliding window, Fisher’s exact test or logistic regression. Adjusts p-values to q-values using SLIM method.</a:t>
            </a:r>
          </a:p>
          <a:p>
            <a:pPr>
              <a:buNone/>
            </a:pPr>
            <a:endParaRPr lang="en-US" sz="1400" dirty="0"/>
          </a:p>
          <a:p>
            <a:r>
              <a:rPr lang="en-US" sz="1600" b="1" dirty="0" err="1"/>
              <a:t>bsseq</a:t>
            </a:r>
            <a:r>
              <a:rPr lang="en-US" sz="1600" dirty="0"/>
              <a:t> (R/Bioconductor by K.D. Hansen)</a:t>
            </a:r>
          </a:p>
          <a:p>
            <a:pPr lvl="1"/>
            <a:r>
              <a:rPr lang="en-US" sz="1400" dirty="0"/>
              <a:t>Implements the </a:t>
            </a:r>
            <a:r>
              <a:rPr lang="en-US" sz="1400" dirty="0" err="1"/>
              <a:t>BSmooth</a:t>
            </a:r>
            <a:r>
              <a:rPr lang="en-US" sz="1400" dirty="0"/>
              <a:t> smoothing algorithm. Numerous </a:t>
            </a:r>
            <a:r>
              <a:rPr lang="en-US" sz="1400" dirty="0" err="1"/>
              <a:t>CpG</a:t>
            </a:r>
            <a:r>
              <a:rPr lang="en-US" sz="1400" dirty="0"/>
              <a:t>-wise t-tests and p-value cutoff to define DMRs. Outperforms Fisher’s exact test. Requires biological replicates for DMR detection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600" b="1" dirty="0" err="1"/>
              <a:t>BiSeq</a:t>
            </a:r>
            <a:r>
              <a:rPr lang="en-US" sz="1600" dirty="0"/>
              <a:t> (R/Bioconductor by K. </a:t>
            </a:r>
            <a:r>
              <a:rPr lang="en-US" sz="1600" dirty="0" err="1"/>
              <a:t>Hebestreit</a:t>
            </a:r>
            <a:r>
              <a:rPr lang="en-US" sz="1600" dirty="0"/>
              <a:t> et al.)</a:t>
            </a:r>
          </a:p>
          <a:p>
            <a:pPr lvl="1"/>
            <a:r>
              <a:rPr lang="en-US" sz="1400" dirty="0"/>
              <a:t>Beta regression model, impractical for very large data other than RRBS or targeted BS-</a:t>
            </a:r>
            <a:r>
              <a:rPr lang="en-US" sz="1400" dirty="0" err="1"/>
              <a:t>Seq</a:t>
            </a:r>
            <a:endParaRPr lang="en-US" sz="1400" dirty="0"/>
          </a:p>
          <a:p>
            <a:pPr>
              <a:buNone/>
            </a:pPr>
            <a:endParaRPr lang="en-US" sz="1400" dirty="0"/>
          </a:p>
          <a:p>
            <a:r>
              <a:rPr lang="en-US" sz="1600" b="1" dirty="0"/>
              <a:t>MOABS</a:t>
            </a:r>
            <a:r>
              <a:rPr lang="en-US" sz="1600" dirty="0"/>
              <a:t> (C++ command line tool by D. Sun et al.)</a:t>
            </a:r>
          </a:p>
          <a:p>
            <a:pPr lvl="1"/>
            <a:r>
              <a:rPr lang="en-US" sz="1400" dirty="0"/>
              <a:t>Beta binomial hierarchical model to capture sampling and biological variation, Credible Methylation Difference (CDIF) single  metric that  combines biological and statistical significance</a:t>
            </a:r>
          </a:p>
        </p:txBody>
      </p:sp>
    </p:spTree>
    <p:extLst>
      <p:ext uri="{BB962C8B-B14F-4D97-AF65-F5344CB8AC3E}">
        <p14:creationId xmlns:p14="http://schemas.microsoft.com/office/powerpoint/2010/main" val="42844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Factors to consider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616" y="1600201"/>
            <a:ext cx="7571184" cy="4525963"/>
          </a:xfrm>
        </p:spPr>
        <p:txBody>
          <a:bodyPr/>
          <a:lstStyle/>
          <a:p>
            <a:r>
              <a:rPr lang="en-GB" dirty="0" smtClean="0"/>
              <a:t>Formulating a sensible question</a:t>
            </a:r>
          </a:p>
          <a:p>
            <a:r>
              <a:rPr lang="en-GB" dirty="0" smtClean="0"/>
              <a:t>Applying corrections if needed</a:t>
            </a:r>
          </a:p>
          <a:p>
            <a:r>
              <a:rPr lang="en-GB" dirty="0" smtClean="0"/>
              <a:t>Assessing statistical power</a:t>
            </a:r>
          </a:p>
          <a:p>
            <a:r>
              <a:rPr lang="en-GB" dirty="0" smtClean="0"/>
              <a:t>Relating hits to biology</a:t>
            </a:r>
          </a:p>
        </p:txBody>
      </p:sp>
    </p:spTree>
    <p:extLst>
      <p:ext uri="{BB962C8B-B14F-4D97-AF65-F5344CB8AC3E}">
        <p14:creationId xmlns:p14="http://schemas.microsoft.com/office/powerpoint/2010/main" val="29109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7" y="1844823"/>
            <a:ext cx="5167618" cy="4805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8527" y="1916833"/>
            <a:ext cx="3538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areas show a significant change in methylation level between the two conditions?</a:t>
            </a:r>
          </a:p>
        </p:txBody>
      </p:sp>
    </p:spTree>
    <p:extLst>
      <p:ext uri="{BB962C8B-B14F-4D97-AF65-F5344CB8AC3E}">
        <p14:creationId xmlns:p14="http://schemas.microsoft.com/office/powerpoint/2010/main" val="39700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78527" y="1916832"/>
            <a:ext cx="3538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areas show a change in methylation which is larger or smaller than the global change in the samples overall?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700809"/>
            <a:ext cx="5357522" cy="50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78527" y="1916833"/>
            <a:ext cx="3538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areas show a change in methylation after correcting for the small global differences?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700808"/>
            <a:ext cx="5259450" cy="49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04864"/>
            <a:ext cx="8229600" cy="1143000"/>
          </a:xfrm>
        </p:spPr>
        <p:txBody>
          <a:bodyPr/>
          <a:lstStyle/>
          <a:p>
            <a:r>
              <a:rPr lang="en-GB" dirty="0" smtClean="0"/>
              <a:t>Count based statistics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5844444"/>
            <a:ext cx="276161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 Data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911425" y="1916831"/>
            <a:ext cx="4257474" cy="2270653"/>
            <a:chOff x="1403648" y="1988840"/>
            <a:chExt cx="6480720" cy="3456384"/>
          </a:xfrm>
        </p:grpSpPr>
        <p:sp>
          <p:nvSpPr>
            <p:cNvPr id="6" name="Rectangle 5"/>
            <p:cNvSpPr/>
            <p:nvPr/>
          </p:nvSpPr>
          <p:spPr>
            <a:xfrm>
              <a:off x="1403648" y="3068960"/>
              <a:ext cx="64807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123728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123728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123728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123728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2123728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2987824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987824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987824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2987824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987824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923928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923928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3923928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3923928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3923928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6876256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6876256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6876256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6876256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6876256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5508104" y="2852936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5508104" y="2636912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5508104" y="242088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5508104" y="220486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5508104" y="198884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03648" y="5157192"/>
              <a:ext cx="648072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2123728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2123728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2123728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2123728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2123728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2987824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2987824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2987824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2987824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2987824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3923928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3923928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3923928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3923928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3923928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6876256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6876256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6876256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6876256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6876256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5508104" y="4941168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5508104" y="4725144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5508104" y="450912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5508104" y="4293096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5508104" y="407707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811" y="1978650"/>
            <a:ext cx="6055722" cy="187769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602650" y="5370116"/>
            <a:ext cx="6860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Is the difference in ratios significant </a:t>
            </a:r>
            <a:r>
              <a:rPr lang="en-GB" sz="2800" b="1" dirty="0">
                <a:solidFill>
                  <a:srgbClr val="C00000"/>
                </a:solidFill>
              </a:rPr>
              <a:t>given the 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</a:rPr>
              <a:t>observation levels </a:t>
            </a:r>
            <a:r>
              <a:rPr lang="en-GB" sz="2800" dirty="0"/>
              <a:t>of the samples</a:t>
            </a:r>
          </a:p>
        </p:txBody>
      </p:sp>
    </p:spTree>
    <p:extLst>
      <p:ext uri="{BB962C8B-B14F-4D97-AF65-F5344CB8AC3E}">
        <p14:creationId xmlns:p14="http://schemas.microsoft.com/office/powerpoint/2010/main" val="14025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9778</TotalTime>
  <Words>882</Words>
  <Application>Microsoft Office PowerPoint</Application>
  <PresentationFormat>Widescreen</PresentationFormat>
  <Paragraphs>181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Differential Methylation Analysis</vt:lpstr>
      <vt:lpstr>A basic question…</vt:lpstr>
      <vt:lpstr>Two Strategies</vt:lpstr>
      <vt:lpstr>Factors to consider</vt:lpstr>
      <vt:lpstr>Question</vt:lpstr>
      <vt:lpstr>Question</vt:lpstr>
      <vt:lpstr>Question</vt:lpstr>
      <vt:lpstr>Count based statistics</vt:lpstr>
      <vt:lpstr>Count Data</vt:lpstr>
      <vt:lpstr>The problem of power…</vt:lpstr>
      <vt:lpstr>Window sizes</vt:lpstr>
      <vt:lpstr>Power Analysis</vt:lpstr>
      <vt:lpstr>Applicable Statistics</vt:lpstr>
      <vt:lpstr>Contingency Statistics are simple to use for differential methylation in well behaved data</vt:lpstr>
      <vt:lpstr>Contingency Statistics are simple to use for differential methylation in well behaved data</vt:lpstr>
      <vt:lpstr>Binomial statistics can find interesting points in globally changing datasets</vt:lpstr>
      <vt:lpstr>Globally changing example</vt:lpstr>
      <vt:lpstr>Beta Binomial Models</vt:lpstr>
      <vt:lpstr>Beta-binomial model</vt:lpstr>
      <vt:lpstr>Limitations of count based stats</vt:lpstr>
      <vt:lpstr>Methylation Level Statistics</vt:lpstr>
      <vt:lpstr>BSmooth algorithm for methylation correction</vt:lpstr>
      <vt:lpstr>Normalisation for methylation levels</vt:lpstr>
      <vt:lpstr>Statistics</vt:lpstr>
      <vt:lpstr>Reverse counting</vt:lpstr>
      <vt:lpstr>Reverse counting of normalised data can give very different results</vt:lpstr>
      <vt:lpstr>Reverse counting of normalised data can give very different results</vt:lpstr>
      <vt:lpstr>Reviewing Hits</vt:lpstr>
      <vt:lpstr>Look for hit clusters</vt:lpstr>
      <vt:lpstr>Patterning of hits may suggest more specific ways to quantitate and analyse.</vt:lpstr>
      <vt:lpstr>Look at underlying data for artefacts</vt:lpstr>
      <vt:lpstr>Biological considerations</vt:lpstr>
      <vt:lpstr>Methylation statistics packages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RNA-Seq Analysis Practicals</dc:title>
  <dc:creator>Simon Andrews</dc:creator>
  <cp:lastModifiedBy>Simon Andrews</cp:lastModifiedBy>
  <cp:revision>120</cp:revision>
  <cp:lastPrinted>2014-12-12T10:48:21Z</cp:lastPrinted>
  <dcterms:created xsi:type="dcterms:W3CDTF">2013-10-15T16:33:53Z</dcterms:created>
  <dcterms:modified xsi:type="dcterms:W3CDTF">2021-04-28T14:32:37Z</dcterms:modified>
</cp:coreProperties>
</file>