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8"/>
  </p:notesMasterIdLst>
  <p:sldIdLst>
    <p:sldId id="725" r:id="rId3"/>
    <p:sldId id="382" r:id="rId4"/>
    <p:sldId id="257" r:id="rId5"/>
    <p:sldId id="291" r:id="rId6"/>
    <p:sldId id="262" r:id="rId7"/>
    <p:sldId id="264" r:id="rId8"/>
    <p:sldId id="266" r:id="rId9"/>
    <p:sldId id="265" r:id="rId10"/>
    <p:sldId id="267" r:id="rId11"/>
    <p:sldId id="260" r:id="rId12"/>
    <p:sldId id="295" r:id="rId13"/>
    <p:sldId id="394" r:id="rId14"/>
    <p:sldId id="303" r:id="rId15"/>
    <p:sldId id="296" r:id="rId16"/>
    <p:sldId id="331" r:id="rId17"/>
    <p:sldId id="304" r:id="rId18"/>
    <p:sldId id="284" r:id="rId19"/>
    <p:sldId id="298" r:id="rId20"/>
    <p:sldId id="299" r:id="rId21"/>
    <p:sldId id="301" r:id="rId22"/>
    <p:sldId id="305" r:id="rId23"/>
    <p:sldId id="306" r:id="rId24"/>
    <p:sldId id="307" r:id="rId25"/>
    <p:sldId id="397" r:id="rId26"/>
    <p:sldId id="309" r:id="rId27"/>
    <p:sldId id="398" r:id="rId28"/>
    <p:sldId id="312" r:id="rId29"/>
    <p:sldId id="311" r:id="rId30"/>
    <p:sldId id="313" r:id="rId31"/>
    <p:sldId id="314" r:id="rId32"/>
    <p:sldId id="315" r:id="rId33"/>
    <p:sldId id="322" r:id="rId34"/>
    <p:sldId id="722" r:id="rId35"/>
    <p:sldId id="723" r:id="rId36"/>
    <p:sldId id="702" r:id="rId37"/>
    <p:sldId id="326" r:id="rId38"/>
    <p:sldId id="287" r:id="rId39"/>
    <p:sldId id="323" r:id="rId40"/>
    <p:sldId id="325" r:id="rId41"/>
    <p:sldId id="324" r:id="rId42"/>
    <p:sldId id="327" r:id="rId43"/>
    <p:sldId id="328" r:id="rId44"/>
    <p:sldId id="329" r:id="rId45"/>
    <p:sldId id="330" r:id="rId46"/>
    <p:sldId id="336" r:id="rId47"/>
    <p:sldId id="339" r:id="rId48"/>
    <p:sldId id="392" r:id="rId49"/>
    <p:sldId id="371" r:id="rId50"/>
    <p:sldId id="393" r:id="rId51"/>
    <p:sldId id="337" r:id="rId52"/>
    <p:sldId id="338" r:id="rId53"/>
    <p:sldId id="340" r:id="rId54"/>
    <p:sldId id="341" r:id="rId55"/>
    <p:sldId id="342" r:id="rId56"/>
    <p:sldId id="344" r:id="rId57"/>
    <p:sldId id="345" r:id="rId58"/>
    <p:sldId id="347" r:id="rId59"/>
    <p:sldId id="348" r:id="rId60"/>
    <p:sldId id="724" r:id="rId61"/>
    <p:sldId id="350" r:id="rId62"/>
    <p:sldId id="372" r:id="rId63"/>
    <p:sldId id="373" r:id="rId64"/>
    <p:sldId id="352" r:id="rId65"/>
    <p:sldId id="258" r:id="rId66"/>
    <p:sldId id="302" r:id="rId67"/>
    <p:sldId id="367" r:id="rId68"/>
    <p:sldId id="268" r:id="rId69"/>
    <p:sldId id="269" r:id="rId70"/>
    <p:sldId id="270" r:id="rId71"/>
    <p:sldId id="271" r:id="rId72"/>
    <p:sldId id="368" r:id="rId73"/>
    <p:sldId id="700" r:id="rId74"/>
    <p:sldId id="272" r:id="rId75"/>
    <p:sldId id="334" r:id="rId76"/>
    <p:sldId id="351" r:id="rId77"/>
    <p:sldId id="701" r:id="rId78"/>
    <p:sldId id="261" r:id="rId79"/>
    <p:sldId id="316" r:id="rId80"/>
    <p:sldId id="369" r:id="rId81"/>
    <p:sldId id="370" r:id="rId82"/>
    <p:sldId id="317" r:id="rId83"/>
    <p:sldId id="319" r:id="rId84"/>
    <p:sldId id="353" r:id="rId85"/>
    <p:sldId id="727" r:id="rId86"/>
    <p:sldId id="726" r:id="rId87"/>
    <p:sldId id="354" r:id="rId88"/>
    <p:sldId id="355" r:id="rId89"/>
    <p:sldId id="357" r:id="rId90"/>
    <p:sldId id="356" r:id="rId91"/>
    <p:sldId id="359" r:id="rId92"/>
    <p:sldId id="358" r:id="rId93"/>
    <p:sldId id="360" r:id="rId94"/>
    <p:sldId id="361" r:id="rId95"/>
    <p:sldId id="362" r:id="rId96"/>
    <p:sldId id="366"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9" autoAdjust="0"/>
  </p:normalViewPr>
  <p:slideViewPr>
    <p:cSldViewPr>
      <p:cViewPr varScale="1">
        <p:scale>
          <a:sx n="76" d="100"/>
          <a:sy n="76" d="100"/>
        </p:scale>
        <p:origin x="1914"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A73D3-CF9F-472B-BE49-2677B8246EAD}" type="datetimeFigureOut">
              <a:rPr lang="en-GB" smtClean="0"/>
              <a:t>06/05/2026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B8047-4DBE-4D08-925D-E49847F6EC2C}" type="slidenum">
              <a:rPr lang="en-GB" smtClean="0"/>
              <a:t>‹#›</a:t>
            </a:fld>
            <a:endParaRPr lang="en-GB"/>
          </a:p>
        </p:txBody>
      </p:sp>
    </p:spTree>
    <p:extLst>
      <p:ext uri="{BB962C8B-B14F-4D97-AF65-F5344CB8AC3E}">
        <p14:creationId xmlns:p14="http://schemas.microsoft.com/office/powerpoint/2010/main" val="314015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 set up for data analysis</a:t>
            </a:r>
          </a:p>
          <a:p>
            <a:r>
              <a:rPr lang="en-GB" dirty="0"/>
              <a:t>Machine learning starts same as stats, explore, understand, filter, etc.</a:t>
            </a:r>
          </a:p>
          <a:p>
            <a:r>
              <a:rPr lang="en-GB" dirty="0"/>
              <a:t>But formalise by building model = mathematical representation for our data, summarises main characteristics, that might be more complex than those tested with statistical analysis.</a:t>
            </a:r>
          </a:p>
          <a:p>
            <a:r>
              <a:rPr lang="en-GB" dirty="0"/>
              <a:t>Sometimes point is to build a model- show that you can successfully do this, data is amenable to modelling, can report on this.</a:t>
            </a:r>
          </a:p>
          <a:p>
            <a:r>
              <a:rPr lang="en-GB" dirty="0"/>
              <a:t>Mostly want to build model to make new predictions </a:t>
            </a:r>
            <a:r>
              <a:rPr lang="en-GB" dirty="0">
                <a:sym typeface="Wingdings" panose="05000000000000000000" pitchFamily="2" charset="2"/>
              </a:rPr>
              <a:t> apply to new data in the future.</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4</a:t>
            </a:fld>
            <a:endParaRPr lang="en-GB"/>
          </a:p>
        </p:txBody>
      </p:sp>
    </p:spTree>
    <p:extLst>
      <p:ext uri="{BB962C8B-B14F-4D97-AF65-F5344CB8AC3E}">
        <p14:creationId xmlns:p14="http://schemas.microsoft.com/office/powerpoint/2010/main" val="57934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in 2D, could be PCA or something else, 2 groups, either blue or red, want to predict with model.</a:t>
            </a:r>
          </a:p>
          <a:p>
            <a:r>
              <a:rPr lang="en-GB" dirty="0"/>
              <a:t>To predict new data, plot into dataset (green), find 5 nearest neighbours to that point, look at categories and highest vote wins.</a:t>
            </a:r>
          </a:p>
          <a:p>
            <a:r>
              <a:rPr lang="en-GB" dirty="0"/>
              <a:t>So green would be predicted to be blue. </a:t>
            </a:r>
          </a:p>
          <a:p>
            <a:r>
              <a:rPr lang="en-GB" dirty="0"/>
              <a:t>Degrees of complexity sit on top of basic structure. How decide which are 5 nearest points. In this case could measure linear distance but could try different metrics for calculating distances. Can tune in construction of model </a:t>
            </a:r>
          </a:p>
        </p:txBody>
      </p:sp>
      <p:sp>
        <p:nvSpPr>
          <p:cNvPr id="4" name="Slide Number Placeholder 3"/>
          <p:cNvSpPr>
            <a:spLocks noGrp="1"/>
          </p:cNvSpPr>
          <p:nvPr>
            <p:ph type="sldNum" sz="quarter" idx="5"/>
          </p:nvPr>
        </p:nvSpPr>
        <p:spPr/>
        <p:txBody>
          <a:bodyPr/>
          <a:lstStyle/>
          <a:p>
            <a:fld id="{CB5B8047-4DBE-4D08-925D-E49847F6EC2C}" type="slidenum">
              <a:rPr lang="en-GB" smtClean="0"/>
              <a:t>14</a:t>
            </a:fld>
            <a:endParaRPr lang="en-GB"/>
          </a:p>
        </p:txBody>
      </p:sp>
    </p:spTree>
    <p:extLst>
      <p:ext uri="{BB962C8B-B14F-4D97-AF65-F5344CB8AC3E}">
        <p14:creationId xmlns:p14="http://schemas.microsoft.com/office/powerpoint/2010/main" val="133702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Naïve because makes some fairly simple assumptions about your data. Bayes because uses rules defined in Bayes theorem – used for conventional stats, but also used in modelling. </a:t>
            </a:r>
          </a:p>
        </p:txBody>
      </p:sp>
      <p:sp>
        <p:nvSpPr>
          <p:cNvPr id="4" name="Slide Number Placeholder 3"/>
          <p:cNvSpPr>
            <a:spLocks noGrp="1"/>
          </p:cNvSpPr>
          <p:nvPr>
            <p:ph type="sldNum" sz="quarter" idx="5"/>
          </p:nvPr>
        </p:nvSpPr>
        <p:spPr/>
        <p:txBody>
          <a:bodyPr/>
          <a:lstStyle/>
          <a:p>
            <a:fld id="{CB5B8047-4DBE-4D08-925D-E49847F6EC2C}" type="slidenum">
              <a:rPr lang="en-GB" smtClean="0"/>
              <a:t>16</a:t>
            </a:fld>
            <a:endParaRPr lang="en-GB"/>
          </a:p>
        </p:txBody>
      </p:sp>
    </p:spTree>
    <p:extLst>
      <p:ext uri="{BB962C8B-B14F-4D97-AF65-F5344CB8AC3E}">
        <p14:creationId xmlns:p14="http://schemas.microsoft.com/office/powerpoint/2010/main" val="329487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example, but same principle for more complex. </a:t>
            </a:r>
          </a:p>
          <a:p>
            <a:r>
              <a:rPr lang="en-GB" dirty="0"/>
              <a:t>Look at each parameter separately, probabilities of values that see – focus on chromosome (categorical) and GC content (quantitative). </a:t>
            </a:r>
          </a:p>
        </p:txBody>
      </p:sp>
      <p:sp>
        <p:nvSpPr>
          <p:cNvPr id="4" name="Slide Number Placeholder 3"/>
          <p:cNvSpPr>
            <a:spLocks noGrp="1"/>
          </p:cNvSpPr>
          <p:nvPr>
            <p:ph type="sldNum" sz="quarter" idx="5"/>
          </p:nvPr>
        </p:nvSpPr>
        <p:spPr/>
        <p:txBody>
          <a:bodyPr/>
          <a:lstStyle/>
          <a:p>
            <a:fld id="{CB5B8047-4DBE-4D08-925D-E49847F6EC2C}" type="slidenum">
              <a:rPr lang="en-GB" smtClean="0"/>
              <a:t>17</a:t>
            </a:fld>
            <a:endParaRPr lang="en-GB"/>
          </a:p>
        </p:txBody>
      </p:sp>
    </p:spTree>
    <p:extLst>
      <p:ext uri="{BB962C8B-B14F-4D97-AF65-F5344CB8AC3E}">
        <p14:creationId xmlns:p14="http://schemas.microsoft.com/office/powerpoint/2010/main" val="205067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Summarisation – genes fall onto 1, 2 or X chromosome. Disease and non-diseased can see how many on each chromosome. </a:t>
            </a:r>
          </a:p>
          <a:p>
            <a:r>
              <a:rPr lang="en-GB" dirty="0"/>
              <a:t>Probability of one event given probability of second. Probability of gene falling onto each chromosome, separate depending on disease linked or non-disease linked genes. </a:t>
            </a:r>
          </a:p>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18</a:t>
            </a:fld>
            <a:endParaRPr lang="en-GB"/>
          </a:p>
        </p:txBody>
      </p:sp>
    </p:spTree>
    <p:extLst>
      <p:ext uri="{BB962C8B-B14F-4D97-AF65-F5344CB8AC3E}">
        <p14:creationId xmlns:p14="http://schemas.microsoft.com/office/powerpoint/2010/main" val="366952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Distribution of values not the same between the two, lower GC content in disease than non-disease genes. </a:t>
            </a:r>
          </a:p>
          <a:p>
            <a:r>
              <a:rPr lang="en-GB" dirty="0"/>
              <a:t>Assumptions associated with Bayes = normally distributed values for quantitative. </a:t>
            </a:r>
          </a:p>
          <a:p>
            <a:r>
              <a:rPr lang="en-GB" dirty="0"/>
              <a:t>Summarise disease and non-disease genes using mean and sd. Use these to create theoretical probability density – probability for disease or non-disease for a particular GC value. E.g. at 40% GC compare probability in disease vs non-disease – quite likely to be disease, not very likely to be non-disease. </a:t>
            </a:r>
          </a:p>
          <a:p>
            <a:r>
              <a:rPr lang="en-GB" dirty="0"/>
              <a:t>How combine all this together?</a:t>
            </a:r>
          </a:p>
        </p:txBody>
      </p:sp>
      <p:sp>
        <p:nvSpPr>
          <p:cNvPr id="4" name="Slide Number Placeholder 3"/>
          <p:cNvSpPr>
            <a:spLocks noGrp="1"/>
          </p:cNvSpPr>
          <p:nvPr>
            <p:ph type="sldNum" sz="quarter" idx="5"/>
          </p:nvPr>
        </p:nvSpPr>
        <p:spPr/>
        <p:txBody>
          <a:bodyPr/>
          <a:lstStyle/>
          <a:p>
            <a:fld id="{CB5B8047-4DBE-4D08-925D-E49847F6EC2C}" type="slidenum">
              <a:rPr lang="en-GB" smtClean="0"/>
              <a:t>19</a:t>
            </a:fld>
            <a:endParaRPr lang="en-GB"/>
          </a:p>
        </p:txBody>
      </p:sp>
    </p:spTree>
    <p:extLst>
      <p:ext uri="{BB962C8B-B14F-4D97-AF65-F5344CB8AC3E}">
        <p14:creationId xmlns:p14="http://schemas.microsoft.com/office/powerpoint/2010/main" val="247252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 up a set of probabilities.</a:t>
            </a:r>
          </a:p>
          <a:p>
            <a:r>
              <a:rPr lang="en-GB" dirty="0"/>
              <a:t>Start with prior assumption – if know nothing about gene, what is best guess about being disease or non-disease gene. Look at proportions of disease or non-disease genes overall</a:t>
            </a:r>
          </a:p>
          <a:p>
            <a:r>
              <a:rPr lang="en-GB" dirty="0"/>
              <a:t>Multiply down column, gives total probability for disease and non-disease. See which is higher to predict category. </a:t>
            </a:r>
          </a:p>
          <a:p>
            <a:r>
              <a:rPr lang="en-GB" dirty="0"/>
              <a:t>Fairly simple probabilistic model. </a:t>
            </a:r>
          </a:p>
        </p:txBody>
      </p:sp>
      <p:sp>
        <p:nvSpPr>
          <p:cNvPr id="4" name="Slide Number Placeholder 3"/>
          <p:cNvSpPr>
            <a:spLocks noGrp="1"/>
          </p:cNvSpPr>
          <p:nvPr>
            <p:ph type="sldNum" sz="quarter" idx="5"/>
          </p:nvPr>
        </p:nvSpPr>
        <p:spPr/>
        <p:txBody>
          <a:bodyPr/>
          <a:lstStyle/>
          <a:p>
            <a:fld id="{CB5B8047-4DBE-4D08-925D-E49847F6EC2C}" type="slidenum">
              <a:rPr lang="en-GB" smtClean="0"/>
              <a:t>20</a:t>
            </a:fld>
            <a:endParaRPr lang="en-GB"/>
          </a:p>
        </p:txBody>
      </p:sp>
    </p:spTree>
    <p:extLst>
      <p:ext uri="{BB962C8B-B14F-4D97-AF65-F5344CB8AC3E}">
        <p14:creationId xmlns:p14="http://schemas.microsoft.com/office/powerpoint/2010/main" val="104649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approach to predictions = decisions trees, really simple to explain, work nicely generally. </a:t>
            </a:r>
          </a:p>
        </p:txBody>
      </p:sp>
      <p:sp>
        <p:nvSpPr>
          <p:cNvPr id="4" name="Slide Number Placeholder 3"/>
          <p:cNvSpPr>
            <a:spLocks noGrp="1"/>
          </p:cNvSpPr>
          <p:nvPr>
            <p:ph type="sldNum" sz="quarter" idx="5"/>
          </p:nvPr>
        </p:nvSpPr>
        <p:spPr/>
        <p:txBody>
          <a:bodyPr/>
          <a:lstStyle/>
          <a:p>
            <a:fld id="{CB5B8047-4DBE-4D08-925D-E49847F6EC2C}" type="slidenum">
              <a:rPr lang="en-GB" smtClean="0"/>
              <a:t>21</a:t>
            </a:fld>
            <a:endParaRPr lang="en-GB"/>
          </a:p>
        </p:txBody>
      </p:sp>
    </p:spTree>
    <p:extLst>
      <p:ext uri="{BB962C8B-B14F-4D97-AF65-F5344CB8AC3E}">
        <p14:creationId xmlns:p14="http://schemas.microsoft.com/office/powerpoint/2010/main" val="46522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Hierarchical system of questions. Answer in turn to refine decision to ultimately give prediction for sample not seen before. </a:t>
            </a:r>
          </a:p>
          <a:p>
            <a:r>
              <a:rPr lang="en-GB" dirty="0"/>
              <a:t>Where quantitative value picks some cut-off</a:t>
            </a:r>
          </a:p>
        </p:txBody>
      </p:sp>
      <p:sp>
        <p:nvSpPr>
          <p:cNvPr id="4" name="Slide Number Placeholder 3"/>
          <p:cNvSpPr>
            <a:spLocks noGrp="1"/>
          </p:cNvSpPr>
          <p:nvPr>
            <p:ph type="sldNum" sz="quarter" idx="5"/>
          </p:nvPr>
        </p:nvSpPr>
        <p:spPr/>
        <p:txBody>
          <a:bodyPr/>
          <a:lstStyle/>
          <a:p>
            <a:fld id="{CB5B8047-4DBE-4D08-925D-E49847F6EC2C}" type="slidenum">
              <a:rPr lang="en-GB" smtClean="0"/>
              <a:t>22</a:t>
            </a:fld>
            <a:endParaRPr lang="en-GB"/>
          </a:p>
        </p:txBody>
      </p:sp>
    </p:spTree>
    <p:extLst>
      <p:ext uri="{BB962C8B-B14F-4D97-AF65-F5344CB8AC3E}">
        <p14:creationId xmlns:p14="http://schemas.microsoft.com/office/powerpoint/2010/main" val="207918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23</a:t>
            </a:fld>
            <a:endParaRPr lang="en-GB"/>
          </a:p>
        </p:txBody>
      </p:sp>
    </p:spTree>
    <p:extLst>
      <p:ext uri="{BB962C8B-B14F-4D97-AF65-F5344CB8AC3E}">
        <p14:creationId xmlns:p14="http://schemas.microsoft.com/office/powerpoint/2010/main" val="78989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100 in our starting data, 30 high risk and 70 low risk.</a:t>
            </a:r>
          </a:p>
          <a:p>
            <a:r>
              <a:rPr lang="en-GB" dirty="0"/>
              <a:t>Pick a variable that could split, choose whether smoker or not. Then split into proportions within each category. </a:t>
            </a:r>
          </a:p>
          <a:p>
            <a:r>
              <a:rPr lang="en-GB" dirty="0"/>
              <a:t>Want quantitative value for how ‘impure’ the result is. </a:t>
            </a:r>
          </a:p>
          <a:p>
            <a:r>
              <a:rPr lang="en-GB" dirty="0"/>
              <a:t>Node impurity=Gini impurity number</a:t>
            </a:r>
          </a:p>
          <a:p>
            <a:r>
              <a:rPr lang="en-GB" dirty="0"/>
              <a:t>Want to know how good question is, so want single value. Calculate weighted average of both impurity scores. </a:t>
            </a:r>
          </a:p>
          <a:p>
            <a:r>
              <a:rPr lang="en-GB" dirty="0"/>
              <a:t>Work this out for each question, then select question with lowest impurity, because gives best division of high vs low risk (category separating out). </a:t>
            </a:r>
          </a:p>
          <a:p>
            <a:r>
              <a:rPr lang="en-GB" dirty="0"/>
              <a:t>Straightforward with categorical, more complex with quantitative.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B8047-4DBE-4D08-925D-E49847F6EC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78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types of predictions can make – type of prediction want to make feedback into what model build, and also what data collect. </a:t>
            </a:r>
          </a:p>
          <a:p>
            <a:r>
              <a:rPr lang="en-GB" dirty="0"/>
              <a:t>Classification – simplest, assign to a category. Can be &gt;2 categories. </a:t>
            </a:r>
          </a:p>
          <a:p>
            <a:r>
              <a:rPr lang="en-GB" dirty="0"/>
              <a:t>Quantitative prediction = regression model. Numerical output. </a:t>
            </a:r>
          </a:p>
          <a:p>
            <a:r>
              <a:rPr lang="en-GB" dirty="0"/>
              <a:t>Some models are classification, sometimes regression, sometimes both. Mostly focus on classification. </a:t>
            </a:r>
          </a:p>
        </p:txBody>
      </p:sp>
      <p:sp>
        <p:nvSpPr>
          <p:cNvPr id="4" name="Slide Number Placeholder 3"/>
          <p:cNvSpPr>
            <a:spLocks noGrp="1"/>
          </p:cNvSpPr>
          <p:nvPr>
            <p:ph type="sldNum" sz="quarter" idx="5"/>
          </p:nvPr>
        </p:nvSpPr>
        <p:spPr/>
        <p:txBody>
          <a:bodyPr/>
          <a:lstStyle/>
          <a:p>
            <a:fld id="{CB5B8047-4DBE-4D08-925D-E49847F6EC2C}" type="slidenum">
              <a:rPr lang="en-GB" smtClean="0"/>
              <a:t>5</a:t>
            </a:fld>
            <a:endParaRPr lang="en-GB"/>
          </a:p>
        </p:txBody>
      </p:sp>
    </p:spTree>
    <p:extLst>
      <p:ext uri="{BB962C8B-B14F-4D97-AF65-F5344CB8AC3E}">
        <p14:creationId xmlns:p14="http://schemas.microsoft.com/office/powerpoint/2010/main" val="52753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Straightforward with categorical, more complex with quantitative. Have to turn to categorical values, can divide at any point between each 2 data points. </a:t>
            </a:r>
          </a:p>
          <a:p>
            <a:r>
              <a:rPr lang="en-GB" dirty="0"/>
              <a:t>Pick mid point between scores with lowest impurity – so mid-point between 34 and 58.</a:t>
            </a:r>
          </a:p>
          <a:p>
            <a:r>
              <a:rPr lang="en-GB" dirty="0"/>
              <a:t>Repeat process to ultimately end up with nodes that are pure, answer is always either high risk or low risk. </a:t>
            </a:r>
          </a:p>
        </p:txBody>
      </p:sp>
      <p:sp>
        <p:nvSpPr>
          <p:cNvPr id="4" name="Slide Number Placeholder 3"/>
          <p:cNvSpPr>
            <a:spLocks noGrp="1"/>
          </p:cNvSpPr>
          <p:nvPr>
            <p:ph type="sldNum" sz="quarter" idx="5"/>
          </p:nvPr>
        </p:nvSpPr>
        <p:spPr/>
        <p:txBody>
          <a:bodyPr/>
          <a:lstStyle/>
          <a:p>
            <a:fld id="{CB5B8047-4DBE-4D08-925D-E49847F6EC2C}" type="slidenum">
              <a:rPr lang="en-GB" smtClean="0"/>
              <a:t>25</a:t>
            </a:fld>
            <a:endParaRPr lang="en-GB"/>
          </a:p>
        </p:txBody>
      </p:sp>
    </p:spTree>
    <p:extLst>
      <p:ext uri="{BB962C8B-B14F-4D97-AF65-F5344CB8AC3E}">
        <p14:creationId xmlns:p14="http://schemas.microsoft.com/office/powerpoint/2010/main" val="328106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Need to be wary of making models which are too complex. Level of complexity in this case can be removed at the end of the tree, when separating nodes with basically no-one in them.</a:t>
            </a:r>
          </a:p>
          <a:p>
            <a:r>
              <a:rPr lang="en-GB" dirty="0"/>
              <a:t>Going into level of detail more then actually need in model, not relevant biologically. </a:t>
            </a:r>
          </a:p>
          <a:p>
            <a:r>
              <a:rPr lang="en-GB" dirty="0"/>
              <a:t>Tune how many individuals need in a node before stop </a:t>
            </a:r>
            <a:r>
              <a:rPr lang="en-GB" dirty="0" err="1"/>
              <a:t>subdiving</a:t>
            </a:r>
            <a:r>
              <a:rPr lang="en-GB" dirty="0"/>
              <a:t> further. E.g. if &lt;10 not enough data to bother splitting. If make to this point, classify as high risk.  </a:t>
            </a:r>
          </a:p>
          <a:p>
            <a:r>
              <a:rPr lang="en-GB" dirty="0"/>
              <a:t>Can tune how pure final node needs to be to stop.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B8047-4DBE-4D08-925D-E49847F6EC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091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than a tree = many trees. Extension of principle of decision trees. Very powerful way of doing machine learning, flexible, etc.</a:t>
            </a:r>
          </a:p>
        </p:txBody>
      </p:sp>
      <p:sp>
        <p:nvSpPr>
          <p:cNvPr id="4" name="Slide Number Placeholder 3"/>
          <p:cNvSpPr>
            <a:spLocks noGrp="1"/>
          </p:cNvSpPr>
          <p:nvPr>
            <p:ph type="sldNum" sz="quarter" idx="5"/>
          </p:nvPr>
        </p:nvSpPr>
        <p:spPr/>
        <p:txBody>
          <a:bodyPr/>
          <a:lstStyle/>
          <a:p>
            <a:fld id="{CB5B8047-4DBE-4D08-925D-E49847F6EC2C}" type="slidenum">
              <a:rPr lang="en-GB" smtClean="0"/>
              <a:t>27</a:t>
            </a:fld>
            <a:endParaRPr lang="en-GB"/>
          </a:p>
        </p:txBody>
      </p:sp>
    </p:spTree>
    <p:extLst>
      <p:ext uri="{BB962C8B-B14F-4D97-AF65-F5344CB8AC3E}">
        <p14:creationId xmlns:p14="http://schemas.microsoft.com/office/powerpoint/2010/main" val="1492831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Overfitting – too specific to specific training data, not extracting biological principles within that data. </a:t>
            </a:r>
          </a:p>
          <a:p>
            <a:r>
              <a:rPr lang="en-GB" dirty="0"/>
              <a:t>Decision trees are deterministic, will get exactly the same answer every time because impurity scores based on same probabilities, etc. </a:t>
            </a:r>
          </a:p>
          <a:p>
            <a:r>
              <a:rPr lang="en-GB" dirty="0"/>
              <a:t>Random forest tried to make more robust. </a:t>
            </a:r>
          </a:p>
        </p:txBody>
      </p:sp>
      <p:sp>
        <p:nvSpPr>
          <p:cNvPr id="4" name="Slide Number Placeholder 3"/>
          <p:cNvSpPr>
            <a:spLocks noGrp="1"/>
          </p:cNvSpPr>
          <p:nvPr>
            <p:ph type="sldNum" sz="quarter" idx="5"/>
          </p:nvPr>
        </p:nvSpPr>
        <p:spPr/>
        <p:txBody>
          <a:bodyPr/>
          <a:lstStyle/>
          <a:p>
            <a:fld id="{CB5B8047-4DBE-4D08-925D-E49847F6EC2C}" type="slidenum">
              <a:rPr lang="en-GB" smtClean="0"/>
              <a:t>28</a:t>
            </a:fld>
            <a:endParaRPr lang="en-GB"/>
          </a:p>
        </p:txBody>
      </p:sp>
    </p:spTree>
    <p:extLst>
      <p:ext uri="{BB962C8B-B14F-4D97-AF65-F5344CB8AC3E}">
        <p14:creationId xmlns:p14="http://schemas.microsoft.com/office/powerpoint/2010/main" val="409247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Random dataset = same size, randomly sample from original dataset but don’t remove case when select.</a:t>
            </a:r>
          </a:p>
          <a:p>
            <a:r>
              <a:rPr lang="en-GB" dirty="0"/>
              <a:t>Out of bag – don’t appear in random dataset.</a:t>
            </a:r>
          </a:p>
          <a:p>
            <a:r>
              <a:rPr lang="en-GB" dirty="0"/>
              <a:t>2 levels of randomisation – random selection of samples, and random subset of variables included in tree at each branch. Most pure answer, just from subset of data</a:t>
            </a:r>
          </a:p>
          <a:p>
            <a:r>
              <a:rPr lang="en-GB" dirty="0"/>
              <a:t>Select random subset of variables, to only test, </a:t>
            </a:r>
            <a:r>
              <a:rPr lang="en-GB" dirty="0" err="1"/>
              <a:t>e,g</a:t>
            </a:r>
            <a:r>
              <a:rPr lang="en-GB" dirty="0"/>
              <a:t>. smoker &amp; exercises in first node. Most pure from subset of variables. </a:t>
            </a:r>
          </a:p>
        </p:txBody>
      </p:sp>
      <p:sp>
        <p:nvSpPr>
          <p:cNvPr id="4" name="Slide Number Placeholder 3"/>
          <p:cNvSpPr>
            <a:spLocks noGrp="1"/>
          </p:cNvSpPr>
          <p:nvPr>
            <p:ph type="sldNum" sz="quarter" idx="5"/>
          </p:nvPr>
        </p:nvSpPr>
        <p:spPr/>
        <p:txBody>
          <a:bodyPr/>
          <a:lstStyle/>
          <a:p>
            <a:fld id="{CB5B8047-4DBE-4D08-925D-E49847F6EC2C}" type="slidenum">
              <a:rPr lang="en-GB" smtClean="0"/>
              <a:t>29</a:t>
            </a:fld>
            <a:endParaRPr lang="en-GB"/>
          </a:p>
        </p:txBody>
      </p:sp>
    </p:spTree>
    <p:extLst>
      <p:ext uri="{BB962C8B-B14F-4D97-AF65-F5344CB8AC3E}">
        <p14:creationId xmlns:p14="http://schemas.microsoft.com/office/powerpoint/2010/main" val="1365030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Easy way to tell how well model is doing. Use out of bag data for each tree – take samples not used, run through tree and see how well they do. </a:t>
            </a:r>
          </a:p>
          <a:p>
            <a:r>
              <a:rPr lang="en-GB" dirty="0"/>
              <a:t>Evaluate all trees based on data didn’t use, get value for forest. </a:t>
            </a:r>
          </a:p>
          <a:p>
            <a:r>
              <a:rPr lang="en-GB" dirty="0"/>
              <a:t>Once built tree and tuned, can predict on new data - e.g. 80/100 trees predicted high, 20/100 predicted low, so predict high based on 80% of trees. More robust than individual tree</a:t>
            </a:r>
          </a:p>
        </p:txBody>
      </p:sp>
      <p:sp>
        <p:nvSpPr>
          <p:cNvPr id="4" name="Slide Number Placeholder 3"/>
          <p:cNvSpPr>
            <a:spLocks noGrp="1"/>
          </p:cNvSpPr>
          <p:nvPr>
            <p:ph type="sldNum" sz="quarter" idx="5"/>
          </p:nvPr>
        </p:nvSpPr>
        <p:spPr/>
        <p:txBody>
          <a:bodyPr/>
          <a:lstStyle/>
          <a:p>
            <a:fld id="{CB5B8047-4DBE-4D08-925D-E49847F6EC2C}" type="slidenum">
              <a:rPr lang="en-GB" smtClean="0"/>
              <a:t>30</a:t>
            </a:fld>
            <a:endParaRPr lang="en-GB"/>
          </a:p>
        </p:txBody>
      </p:sp>
    </p:spTree>
    <p:extLst>
      <p:ext uri="{BB962C8B-B14F-4D97-AF65-F5344CB8AC3E}">
        <p14:creationId xmlns:p14="http://schemas.microsoft.com/office/powerpoint/2010/main" val="3966491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nice secondary feature. When build tree, get impurity to make decision for each node. On larger scale, variable alone good at predicting will tend to get used higher up the tree, than those that are less useful. From forest can pull out which level of tree variables are used at, then aggregate across all trees in forest. </a:t>
            </a:r>
          </a:p>
          <a:p>
            <a:r>
              <a:rPr lang="en-GB" dirty="0"/>
              <a:t>Gives measure for how predictive/useful each variable is. Rank variables to identify most and least important. </a:t>
            </a:r>
          </a:p>
          <a:p>
            <a:r>
              <a:rPr lang="en-GB" dirty="0"/>
              <a:t>From forest pull out which variables used at which level </a:t>
            </a:r>
            <a:r>
              <a:rPr lang="en-GB" dirty="0">
                <a:sym typeface="Wingdings" panose="05000000000000000000" pitchFamily="2" charset="2"/>
              </a:rPr>
              <a:t> how predictive/useful each variable was</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31</a:t>
            </a:fld>
            <a:endParaRPr lang="en-GB"/>
          </a:p>
        </p:txBody>
      </p:sp>
    </p:spTree>
    <p:extLst>
      <p:ext uri="{BB962C8B-B14F-4D97-AF65-F5344CB8AC3E}">
        <p14:creationId xmlns:p14="http://schemas.microsoft.com/office/powerpoint/2010/main" val="211823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Deep learning essentially built off neural networks, not always necessary. There are alternatives, often do not need this level of complexity. Often viewed as big black box, but principles behind mathematics not too difficult to understand.</a:t>
            </a:r>
          </a:p>
        </p:txBody>
      </p:sp>
      <p:sp>
        <p:nvSpPr>
          <p:cNvPr id="4" name="Slide Number Placeholder 3"/>
          <p:cNvSpPr>
            <a:spLocks noGrp="1"/>
          </p:cNvSpPr>
          <p:nvPr>
            <p:ph type="sldNum" sz="quarter" idx="5"/>
          </p:nvPr>
        </p:nvSpPr>
        <p:spPr/>
        <p:txBody>
          <a:bodyPr/>
          <a:lstStyle/>
          <a:p>
            <a:fld id="{CB5B8047-4DBE-4D08-925D-E49847F6EC2C}" type="slidenum">
              <a:rPr lang="en-GB" smtClean="0"/>
              <a:t>32</a:t>
            </a:fld>
            <a:endParaRPr lang="en-GB"/>
          </a:p>
        </p:txBody>
      </p:sp>
    </p:spTree>
    <p:extLst>
      <p:ext uri="{BB962C8B-B14F-4D97-AF65-F5344CB8AC3E}">
        <p14:creationId xmlns:p14="http://schemas.microsoft.com/office/powerpoint/2010/main" val="366294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0110A-05C0-ED85-DAEA-AC934E782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38096-B4BC-2AFB-C872-DCCA011A7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81CB4-A0E3-99CA-8742-993D3CEBE842}"/>
              </a:ext>
            </a:extLst>
          </p:cNvPr>
          <p:cNvSpPr>
            <a:spLocks noGrp="1"/>
          </p:cNvSpPr>
          <p:nvPr>
            <p:ph type="body" idx="1"/>
          </p:nvPr>
        </p:nvSpPr>
        <p:spPr/>
        <p:txBody>
          <a:bodyPr/>
          <a:lstStyle/>
          <a:p>
            <a:r>
              <a:rPr lang="en-GB" dirty="0"/>
              <a:t>Some layers always going to be present – first is input layer, one node for each measurement you have made from a sample you are trying to classify. </a:t>
            </a:r>
          </a:p>
          <a:p>
            <a:r>
              <a:rPr lang="en-GB" dirty="0"/>
              <a:t>Other end of the model, have output layer – gives node for each category to predict.</a:t>
            </a:r>
          </a:p>
          <a:p>
            <a:r>
              <a:rPr lang="en-GB" dirty="0"/>
              <a:t>In between have set of intermediate, hidden layers. Nodes data passes through from input to output. Connect all layers to each other in sequential fashion. </a:t>
            </a:r>
          </a:p>
          <a:p>
            <a:endParaRPr lang="en-GB" dirty="0"/>
          </a:p>
          <a:p>
            <a:r>
              <a:rPr lang="en-GB" dirty="0"/>
              <a:t>Hidden = passes through from input to output, don’t make predictions themselves.</a:t>
            </a:r>
          </a:p>
        </p:txBody>
      </p:sp>
      <p:sp>
        <p:nvSpPr>
          <p:cNvPr id="4" name="Slide Number Placeholder 3">
            <a:extLst>
              <a:ext uri="{FF2B5EF4-FFF2-40B4-BE49-F238E27FC236}">
                <a16:creationId xmlns:a16="http://schemas.microsoft.com/office/drawing/2014/main" id="{5C2583BC-B06E-A6C6-B91C-FF8CA60AB3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B8047-4DBE-4D08-925D-E49847F6EC2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2931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paper only 0 or 1 hidden layers – number of hidden layers decides how complex relationships can establish – 0 = linear model, 1 = non-linear relationships, 2 = non-linear with inflections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paper, has either no hidden layer or one hidden layer, with 32 ReLU units – decided as part of training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B8047-4DBE-4D08-925D-E49847F6EC2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14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Regression model</a:t>
            </a:r>
          </a:p>
          <a:p>
            <a:r>
              <a:rPr lang="en-GB" dirty="0"/>
              <a:t>Predict biological age of the sample from DNA methylation. </a:t>
            </a:r>
          </a:p>
        </p:txBody>
      </p:sp>
      <p:sp>
        <p:nvSpPr>
          <p:cNvPr id="4" name="Slide Number Placeholder 3"/>
          <p:cNvSpPr>
            <a:spLocks noGrp="1"/>
          </p:cNvSpPr>
          <p:nvPr>
            <p:ph type="sldNum" sz="quarter" idx="5"/>
          </p:nvPr>
        </p:nvSpPr>
        <p:spPr/>
        <p:txBody>
          <a:bodyPr/>
          <a:lstStyle/>
          <a:p>
            <a:fld id="{CB5B8047-4DBE-4D08-925D-E49847F6EC2C}" type="slidenum">
              <a:rPr lang="en-GB" smtClean="0"/>
              <a:t>6</a:t>
            </a:fld>
            <a:endParaRPr lang="en-GB"/>
          </a:p>
        </p:txBody>
      </p:sp>
    </p:spTree>
    <p:extLst>
      <p:ext uri="{BB962C8B-B14F-4D97-AF65-F5344CB8AC3E}">
        <p14:creationId xmlns:p14="http://schemas.microsoft.com/office/powerpoint/2010/main" val="350324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42344-FD3A-4C43-72B5-9F56F3D9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8AC4-81D0-9DC0-57AC-384A2CACD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F1D9B-4BE8-C4A1-D05B-7B631476B5E8}"/>
              </a:ext>
            </a:extLst>
          </p:cNvPr>
          <p:cNvSpPr>
            <a:spLocks noGrp="1"/>
          </p:cNvSpPr>
          <p:nvPr>
            <p:ph type="body" idx="1"/>
          </p:nvPr>
        </p:nvSpPr>
        <p:spPr/>
        <p:txBody>
          <a:bodyPr/>
          <a:lstStyle/>
          <a:p>
            <a:r>
              <a:rPr lang="en-GB" dirty="0"/>
              <a:t>Some layers always going to be present – first is input layer, one node for each measurement you have made from a sample you are trying to classify. </a:t>
            </a:r>
          </a:p>
          <a:p>
            <a:r>
              <a:rPr lang="en-GB" dirty="0"/>
              <a:t>Other end of the model, have output layer – gives node for each category to predict.</a:t>
            </a:r>
          </a:p>
          <a:p>
            <a:r>
              <a:rPr lang="en-GB" dirty="0"/>
              <a:t>In between have set of intermediate, hidden layers. Nodes data passes through from input to output. Connect all layers to each other in sequential fashion. </a:t>
            </a:r>
          </a:p>
          <a:p>
            <a:endParaRPr lang="en-GB" dirty="0"/>
          </a:p>
          <a:p>
            <a:r>
              <a:rPr lang="en-GB" dirty="0"/>
              <a:t>Hidden = passes through from input to output, don’t make predictions themselves.</a:t>
            </a:r>
          </a:p>
        </p:txBody>
      </p:sp>
      <p:sp>
        <p:nvSpPr>
          <p:cNvPr id="4" name="Slide Number Placeholder 3">
            <a:extLst>
              <a:ext uri="{FF2B5EF4-FFF2-40B4-BE49-F238E27FC236}">
                <a16:creationId xmlns:a16="http://schemas.microsoft.com/office/drawing/2014/main" id="{48F74515-FD49-4577-A72B-BDE2ADAEFBEE}"/>
              </a:ext>
            </a:extLst>
          </p:cNvPr>
          <p:cNvSpPr>
            <a:spLocks noGrp="1"/>
          </p:cNvSpPr>
          <p:nvPr>
            <p:ph type="sldNum" sz="quarter" idx="5"/>
          </p:nvPr>
        </p:nvSpPr>
        <p:spPr/>
        <p:txBody>
          <a:bodyPr/>
          <a:lstStyle/>
          <a:p>
            <a:fld id="{CB5B8047-4DBE-4D08-925D-E49847F6EC2C}" type="slidenum">
              <a:rPr lang="en-GB" smtClean="0"/>
              <a:t>35</a:t>
            </a:fld>
            <a:endParaRPr lang="en-GB"/>
          </a:p>
        </p:txBody>
      </p:sp>
    </p:spTree>
    <p:extLst>
      <p:ext uri="{BB962C8B-B14F-4D97-AF65-F5344CB8AC3E}">
        <p14:creationId xmlns:p14="http://schemas.microsoft.com/office/powerpoint/2010/main" val="88294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Done as binary but would be low and high values, looks at activation value of disease and no disease, whichever is higher gets chosen as prediction.</a:t>
            </a:r>
          </a:p>
          <a:p>
            <a:r>
              <a:rPr lang="en-GB" dirty="0"/>
              <a:t>When train, decide on weight and activation values – how do we do that? Couple of decisions – weights and hidden layers, how many hidden layers and how many nodes should be in them?</a:t>
            </a:r>
          </a:p>
          <a:p>
            <a:r>
              <a:rPr lang="en-GB" dirty="0"/>
              <a:t>Higher activation value in output node = prediction of sample</a:t>
            </a:r>
          </a:p>
          <a:p>
            <a:r>
              <a:rPr lang="en-GB" dirty="0"/>
              <a:t>Decisions when training = Training weights, how many hidden layers, how many nodes in them? </a:t>
            </a:r>
          </a:p>
        </p:txBody>
      </p:sp>
      <p:sp>
        <p:nvSpPr>
          <p:cNvPr id="4" name="Slide Number Placeholder 3"/>
          <p:cNvSpPr>
            <a:spLocks noGrp="1"/>
          </p:cNvSpPr>
          <p:nvPr>
            <p:ph type="sldNum" sz="quarter" idx="5"/>
          </p:nvPr>
        </p:nvSpPr>
        <p:spPr/>
        <p:txBody>
          <a:bodyPr/>
          <a:lstStyle/>
          <a:p>
            <a:fld id="{CB5B8047-4DBE-4D08-925D-E49847F6EC2C}" type="slidenum">
              <a:rPr lang="en-GB" smtClean="0"/>
              <a:t>36</a:t>
            </a:fld>
            <a:endParaRPr lang="en-GB"/>
          </a:p>
        </p:txBody>
      </p:sp>
    </p:spTree>
    <p:extLst>
      <p:ext uri="{BB962C8B-B14F-4D97-AF65-F5344CB8AC3E}">
        <p14:creationId xmlns:p14="http://schemas.microsoft.com/office/powerpoint/2010/main" val="2761616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Built out of components – nodes with quantitative value (activation, 0-1). Nodes come in sets a collection of nodes is called a layer. Neural networks contain multiple layers. All nodes tied across layers – all nodes in first layer connect with all nodes in the second layer. Values in second later calculated from combined set of values in the first layer via mathematical transformation. </a:t>
            </a:r>
          </a:p>
        </p:txBody>
      </p:sp>
      <p:sp>
        <p:nvSpPr>
          <p:cNvPr id="4" name="Slide Number Placeholder 3"/>
          <p:cNvSpPr>
            <a:spLocks noGrp="1"/>
          </p:cNvSpPr>
          <p:nvPr>
            <p:ph type="sldNum" sz="quarter" idx="5"/>
          </p:nvPr>
        </p:nvSpPr>
        <p:spPr/>
        <p:txBody>
          <a:bodyPr/>
          <a:lstStyle/>
          <a:p>
            <a:fld id="{CB5B8047-4DBE-4D08-925D-E49847F6EC2C}" type="slidenum">
              <a:rPr lang="en-GB" smtClean="0"/>
              <a:t>37</a:t>
            </a:fld>
            <a:endParaRPr lang="en-GB"/>
          </a:p>
        </p:txBody>
      </p:sp>
    </p:spTree>
    <p:extLst>
      <p:ext uri="{BB962C8B-B14F-4D97-AF65-F5344CB8AC3E}">
        <p14:creationId xmlns:p14="http://schemas.microsoft.com/office/powerpoint/2010/main" val="1103147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activation values for each nodes, and add a second value = weight value. Weights are on every connection, can be positive or negative. Need activation value between 0 and 1 (can’t be 1.89). </a:t>
            </a:r>
          </a:p>
          <a:p>
            <a:r>
              <a:rPr lang="en-GB" dirty="0"/>
              <a:t>Second layer in calculation – pass through sigmoid function (mathematical transformation that will guarantee get value between 0 and 1). Input runs from –infinity to +infinity, output between 0 and 1. </a:t>
            </a:r>
          </a:p>
          <a:p>
            <a:r>
              <a:rPr lang="en-GB" dirty="0"/>
              <a:t>Here centre on 0 but can shift left and right to get different output values – added a bias to our curve</a:t>
            </a:r>
          </a:p>
          <a:p>
            <a:r>
              <a:rPr lang="en-GB" dirty="0"/>
              <a:t>For each connection, calculating weight and for each activation value calculating the bias. So when training model optimising to get the best weight for each connection and bias value for each node. </a:t>
            </a:r>
          </a:p>
          <a:p>
            <a:r>
              <a:rPr lang="en-GB" dirty="0"/>
              <a:t>E[Value*weight] </a:t>
            </a:r>
            <a:r>
              <a:rPr lang="en-GB" dirty="0">
                <a:sym typeface="Wingdings" panose="05000000000000000000" pitchFamily="2" charset="2"/>
              </a:rPr>
              <a:t> pass through sigmoid function to get between 0&amp;1. Doesn’t have to centre on 0 – bias on curve, how far moved from mean 0. </a:t>
            </a:r>
          </a:p>
          <a:p>
            <a:r>
              <a:rPr lang="en-GB" dirty="0">
                <a:sym typeface="Wingdings" panose="05000000000000000000" pitchFamily="2" charset="2"/>
              </a:rPr>
              <a:t>When train finding best value for weights and best bias in the curve. </a:t>
            </a:r>
          </a:p>
          <a:p>
            <a:r>
              <a:rPr lang="en-GB" dirty="0">
                <a:sym typeface="Wingdings" panose="05000000000000000000" pitchFamily="2" charset="2"/>
              </a:rPr>
              <a:t>Other activation functions exist, e.g. </a:t>
            </a:r>
            <a:r>
              <a:rPr lang="en-GB" dirty="0" err="1">
                <a:sym typeface="Wingdings" panose="05000000000000000000" pitchFamily="2" charset="2"/>
              </a:rPr>
              <a:t>ReLU</a:t>
            </a:r>
            <a:r>
              <a:rPr lang="en-GB" dirty="0">
                <a:sym typeface="Wingdings" panose="05000000000000000000" pitchFamily="2" charset="2"/>
              </a:rPr>
              <a:t> only allows for positive activation values.</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38</a:t>
            </a:fld>
            <a:endParaRPr lang="en-GB"/>
          </a:p>
        </p:txBody>
      </p:sp>
    </p:spTree>
    <p:extLst>
      <p:ext uri="{BB962C8B-B14F-4D97-AF65-F5344CB8AC3E}">
        <p14:creationId xmlns:p14="http://schemas.microsoft.com/office/powerpoint/2010/main" val="2578423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layers always going to be present – first is input layer, one node for each measurement you have made from a sample you are trying to classify. </a:t>
            </a:r>
          </a:p>
          <a:p>
            <a:r>
              <a:rPr lang="en-GB" dirty="0"/>
              <a:t>Other end of the model, have output layer – gives node for each category to predict.</a:t>
            </a:r>
          </a:p>
          <a:p>
            <a:r>
              <a:rPr lang="en-GB" dirty="0"/>
              <a:t>In between have set of intermediate, hidden layers. Nodes data passes through from input to output. Connect all layers to each other in sequential fashion. </a:t>
            </a:r>
          </a:p>
          <a:p>
            <a:endParaRPr lang="en-GB" dirty="0"/>
          </a:p>
          <a:p>
            <a:r>
              <a:rPr lang="en-GB" dirty="0"/>
              <a:t>Hidden = passes through from input to output, don’t make predictions themselves.</a:t>
            </a:r>
          </a:p>
        </p:txBody>
      </p:sp>
      <p:sp>
        <p:nvSpPr>
          <p:cNvPr id="4" name="Slide Number Placeholder 3"/>
          <p:cNvSpPr>
            <a:spLocks noGrp="1"/>
          </p:cNvSpPr>
          <p:nvPr>
            <p:ph type="sldNum" sz="quarter" idx="5"/>
          </p:nvPr>
        </p:nvSpPr>
        <p:spPr/>
        <p:txBody>
          <a:bodyPr/>
          <a:lstStyle/>
          <a:p>
            <a:fld id="{CB5B8047-4DBE-4D08-925D-E49847F6EC2C}" type="slidenum">
              <a:rPr lang="en-GB" smtClean="0"/>
              <a:t>39</a:t>
            </a:fld>
            <a:endParaRPr lang="en-GB"/>
          </a:p>
        </p:txBody>
      </p:sp>
    </p:spTree>
    <p:extLst>
      <p:ext uri="{BB962C8B-B14F-4D97-AF65-F5344CB8AC3E}">
        <p14:creationId xmlns:p14="http://schemas.microsoft.com/office/powerpoint/2010/main" val="2494148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hidden layers = Nonlinear with inflection points, where they change direction at certain point/do something different</a:t>
            </a:r>
          </a:p>
          <a:p>
            <a:endParaRPr lang="en-GB" dirty="0"/>
          </a:p>
          <a:p>
            <a:r>
              <a:rPr lang="en-GB" dirty="0"/>
              <a:t>If 0, probably don’t need a neural network, just use a linear model. 1 will be enough for most purposes (non-linear relationship). 2 if really complex and have a lot of variables. Basically nothing needs more than 2.</a:t>
            </a:r>
          </a:p>
        </p:txBody>
      </p:sp>
      <p:sp>
        <p:nvSpPr>
          <p:cNvPr id="4" name="Slide Number Placeholder 3"/>
          <p:cNvSpPr>
            <a:spLocks noGrp="1"/>
          </p:cNvSpPr>
          <p:nvPr>
            <p:ph type="sldNum" sz="quarter" idx="5"/>
          </p:nvPr>
        </p:nvSpPr>
        <p:spPr/>
        <p:txBody>
          <a:bodyPr/>
          <a:lstStyle/>
          <a:p>
            <a:fld id="{CB5B8047-4DBE-4D08-925D-E49847F6EC2C}" type="slidenum">
              <a:rPr lang="en-GB" smtClean="0"/>
              <a:t>40</a:t>
            </a:fld>
            <a:endParaRPr lang="en-GB"/>
          </a:p>
        </p:txBody>
      </p:sp>
    </p:spTree>
    <p:extLst>
      <p:ext uri="{BB962C8B-B14F-4D97-AF65-F5344CB8AC3E}">
        <p14:creationId xmlns:p14="http://schemas.microsoft.com/office/powerpoint/2010/main" val="1176968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nodes in middle hidden layers. Input fixed because is no. of inputs, output fixes as number of outcomes trying to predict.</a:t>
            </a:r>
          </a:p>
          <a:p>
            <a:r>
              <a:rPr lang="en-GB" dirty="0"/>
              <a:t>Overfitting - essentially memorise a path for each samples, not give summary of principles, just memorise. </a:t>
            </a:r>
          </a:p>
          <a:p>
            <a:r>
              <a:rPr lang="en-GB" dirty="0"/>
              <a:t>Or iterative testing</a:t>
            </a:r>
          </a:p>
          <a:p>
            <a:r>
              <a:rPr lang="en-GB" dirty="0"/>
              <a:t>Rules of thumb, then when optimising look at iterative. </a:t>
            </a:r>
          </a:p>
        </p:txBody>
      </p:sp>
      <p:sp>
        <p:nvSpPr>
          <p:cNvPr id="4" name="Slide Number Placeholder 3"/>
          <p:cNvSpPr>
            <a:spLocks noGrp="1"/>
          </p:cNvSpPr>
          <p:nvPr>
            <p:ph type="sldNum" sz="quarter" idx="5"/>
          </p:nvPr>
        </p:nvSpPr>
        <p:spPr/>
        <p:txBody>
          <a:bodyPr/>
          <a:lstStyle/>
          <a:p>
            <a:fld id="{CB5B8047-4DBE-4D08-925D-E49847F6EC2C}" type="slidenum">
              <a:rPr lang="en-GB" smtClean="0"/>
              <a:t>41</a:t>
            </a:fld>
            <a:endParaRPr lang="en-GB"/>
          </a:p>
        </p:txBody>
      </p:sp>
    </p:spTree>
    <p:extLst>
      <p:ext uri="{BB962C8B-B14F-4D97-AF65-F5344CB8AC3E}">
        <p14:creationId xmlns:p14="http://schemas.microsoft.com/office/powerpoint/2010/main" val="1163416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come up with a way to evaluate how well the model has done – means need to come up with equation, called cost function. </a:t>
            </a:r>
          </a:p>
          <a:p>
            <a:r>
              <a:rPr lang="en-GB" dirty="0"/>
              <a:t>Simple level = what percentage got wrong? More complex = How clear separation between output nodes? How complex connections were (that were required)? Level of detail not needed today – just a value that if high is bad, if low is good.</a:t>
            </a:r>
          </a:p>
          <a:p>
            <a:r>
              <a:rPr lang="en-GB" dirty="0"/>
              <a:t>Start by making random model (random weights and biases). Shuffle weights and biases to come up with combination of weights and biases to minimise cost function.</a:t>
            </a:r>
          </a:p>
          <a:p>
            <a:r>
              <a:rPr lang="en-GB" dirty="0"/>
              <a:t>Shuffling is cleverer than just random – something called ‘back propagation’</a:t>
            </a:r>
          </a:p>
        </p:txBody>
      </p:sp>
      <p:sp>
        <p:nvSpPr>
          <p:cNvPr id="4" name="Slide Number Placeholder 3"/>
          <p:cNvSpPr>
            <a:spLocks noGrp="1"/>
          </p:cNvSpPr>
          <p:nvPr>
            <p:ph type="sldNum" sz="quarter" idx="5"/>
          </p:nvPr>
        </p:nvSpPr>
        <p:spPr/>
        <p:txBody>
          <a:bodyPr/>
          <a:lstStyle/>
          <a:p>
            <a:fld id="{CB5B8047-4DBE-4D08-925D-E49847F6EC2C}" type="slidenum">
              <a:rPr lang="en-GB" smtClean="0"/>
              <a:t>42</a:t>
            </a:fld>
            <a:endParaRPr lang="en-GB"/>
          </a:p>
        </p:txBody>
      </p:sp>
    </p:spTree>
    <p:extLst>
      <p:ext uri="{BB962C8B-B14F-4D97-AF65-F5344CB8AC3E}">
        <p14:creationId xmlns:p14="http://schemas.microsoft.com/office/powerpoint/2010/main" val="755567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know which weights want to change to get outcome that want?</a:t>
            </a:r>
          </a:p>
          <a:p>
            <a:r>
              <a:rPr lang="en-GB" dirty="0"/>
              <a:t>Part of a model, not doing very well – weights and biases for output layer, prediction for disease but got it wrong, need to make disease higher. </a:t>
            </a:r>
          </a:p>
          <a:p>
            <a:r>
              <a:rPr lang="en-GB" dirty="0"/>
              <a:t>Can increase or decrease negative weights – but some things matter, and some things don’t. Anything with low weight and low upstream activation not much influence.</a:t>
            </a:r>
          </a:p>
          <a:p>
            <a:r>
              <a:rPr lang="en-GB" dirty="0"/>
              <a:t>Repeat for all samples to get average direction that should push. Do many times, go round and round to optimise the model. </a:t>
            </a:r>
          </a:p>
          <a:p>
            <a:r>
              <a:rPr lang="en-GB" dirty="0"/>
              <a:t>Repeat for all samples to get average direction need to move all weights, then run many times to optimise the model </a:t>
            </a:r>
          </a:p>
        </p:txBody>
      </p:sp>
      <p:sp>
        <p:nvSpPr>
          <p:cNvPr id="4" name="Slide Number Placeholder 3"/>
          <p:cNvSpPr>
            <a:spLocks noGrp="1"/>
          </p:cNvSpPr>
          <p:nvPr>
            <p:ph type="sldNum" sz="quarter" idx="5"/>
          </p:nvPr>
        </p:nvSpPr>
        <p:spPr/>
        <p:txBody>
          <a:bodyPr/>
          <a:lstStyle/>
          <a:p>
            <a:fld id="{CB5B8047-4DBE-4D08-925D-E49847F6EC2C}" type="slidenum">
              <a:rPr lang="en-GB" smtClean="0"/>
              <a:t>43</a:t>
            </a:fld>
            <a:endParaRPr lang="en-GB"/>
          </a:p>
        </p:txBody>
      </p:sp>
    </p:spTree>
    <p:extLst>
      <p:ext uri="{BB962C8B-B14F-4D97-AF65-F5344CB8AC3E}">
        <p14:creationId xmlns:p14="http://schemas.microsoft.com/office/powerpoint/2010/main" val="3963026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thing can do – don’t want to build overly complex model. Once optimised, can see that certain values have low weights coming off them – height and medical history. If nodes have all low weights, then take out to simplify. </a:t>
            </a:r>
          </a:p>
          <a:p>
            <a:r>
              <a:rPr lang="en-GB" dirty="0"/>
              <a:t>Start looking at everything, but weights coming off some nodes all really low – means information not going anywhere </a:t>
            </a:r>
            <a:r>
              <a:rPr lang="en-GB" dirty="0">
                <a:sym typeface="Wingdings" panose="05000000000000000000" pitchFamily="2" charset="2"/>
              </a:rPr>
              <a:t> remove those with low weights to reduce complexity. </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44</a:t>
            </a:fld>
            <a:endParaRPr lang="en-GB"/>
          </a:p>
        </p:txBody>
      </p:sp>
    </p:spTree>
    <p:extLst>
      <p:ext uri="{BB962C8B-B14F-4D97-AF65-F5344CB8AC3E}">
        <p14:creationId xmlns:p14="http://schemas.microsoft.com/office/powerpoint/2010/main" val="308216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Classification model</a:t>
            </a:r>
          </a:p>
          <a:p>
            <a:r>
              <a:rPr lang="en-GB" dirty="0"/>
              <a:t>Image stained with DAPI, predicts cell cycle stage. </a:t>
            </a:r>
          </a:p>
        </p:txBody>
      </p:sp>
      <p:sp>
        <p:nvSpPr>
          <p:cNvPr id="4" name="Slide Number Placeholder 3"/>
          <p:cNvSpPr>
            <a:spLocks noGrp="1"/>
          </p:cNvSpPr>
          <p:nvPr>
            <p:ph type="sldNum" sz="quarter" idx="5"/>
          </p:nvPr>
        </p:nvSpPr>
        <p:spPr/>
        <p:txBody>
          <a:bodyPr/>
          <a:lstStyle/>
          <a:p>
            <a:fld id="{CB5B8047-4DBE-4D08-925D-E49847F6EC2C}" type="slidenum">
              <a:rPr lang="en-GB" smtClean="0"/>
              <a:t>7</a:t>
            </a:fld>
            <a:endParaRPr lang="en-GB"/>
          </a:p>
        </p:txBody>
      </p:sp>
    </p:spTree>
    <p:extLst>
      <p:ext uri="{BB962C8B-B14F-4D97-AF65-F5344CB8AC3E}">
        <p14:creationId xmlns:p14="http://schemas.microsoft.com/office/powerpoint/2010/main" val="4124121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lot of frameworks in multiple languages – lot of stuff done in Python, had a lot of original frameworks. But pretty much every language has frameworks now. Which one you choose is preference of language and capabilities/maturity of environments</a:t>
            </a:r>
          </a:p>
        </p:txBody>
      </p:sp>
      <p:sp>
        <p:nvSpPr>
          <p:cNvPr id="4" name="Slide Number Placeholder 3"/>
          <p:cNvSpPr>
            <a:spLocks noGrp="1"/>
          </p:cNvSpPr>
          <p:nvPr>
            <p:ph type="sldNum" sz="quarter" idx="5"/>
          </p:nvPr>
        </p:nvSpPr>
        <p:spPr/>
        <p:txBody>
          <a:bodyPr/>
          <a:lstStyle/>
          <a:p>
            <a:fld id="{CB5B8047-4DBE-4D08-925D-E49847F6EC2C}" type="slidenum">
              <a:rPr lang="en-GB" smtClean="0"/>
              <a:t>45</a:t>
            </a:fld>
            <a:endParaRPr lang="en-GB"/>
          </a:p>
        </p:txBody>
      </p:sp>
    </p:spTree>
    <p:extLst>
      <p:ext uri="{BB962C8B-B14F-4D97-AF65-F5344CB8AC3E}">
        <p14:creationId xmlns:p14="http://schemas.microsoft.com/office/powerpoint/2010/main" val="554165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have been on course, should be familiar. Otherwise show essential part of modelling part, but happens after data manipulation, exploration/formatting/cleaning/etc. so should go on an R course!</a:t>
            </a:r>
          </a:p>
        </p:txBody>
      </p:sp>
      <p:sp>
        <p:nvSpPr>
          <p:cNvPr id="4" name="Slide Number Placeholder 3"/>
          <p:cNvSpPr>
            <a:spLocks noGrp="1"/>
          </p:cNvSpPr>
          <p:nvPr>
            <p:ph type="sldNum" sz="quarter" idx="5"/>
          </p:nvPr>
        </p:nvSpPr>
        <p:spPr/>
        <p:txBody>
          <a:bodyPr/>
          <a:lstStyle/>
          <a:p>
            <a:fld id="{CB5B8047-4DBE-4D08-925D-E49847F6EC2C}" type="slidenum">
              <a:rPr lang="en-GB" smtClean="0"/>
              <a:t>46</a:t>
            </a:fld>
            <a:endParaRPr lang="en-GB"/>
          </a:p>
        </p:txBody>
      </p:sp>
    </p:spTree>
    <p:extLst>
      <p:ext uri="{BB962C8B-B14F-4D97-AF65-F5344CB8AC3E}">
        <p14:creationId xmlns:p14="http://schemas.microsoft.com/office/powerpoint/2010/main" val="1743569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172D-F66C-F636-C6A5-8A5600DCD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2796F-CA41-76FF-BFD2-435D540A6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6F6D4-A0BF-0270-D6BC-E64225D08ED1}"/>
              </a:ext>
            </a:extLst>
          </p:cNvPr>
          <p:cNvSpPr>
            <a:spLocks noGrp="1"/>
          </p:cNvSpPr>
          <p:nvPr>
            <p:ph type="body" idx="1"/>
          </p:nvPr>
        </p:nvSpPr>
        <p:spPr/>
        <p:txBody>
          <a:bodyPr/>
          <a:lstStyle/>
          <a:p>
            <a:r>
              <a:rPr lang="en-GB" dirty="0"/>
              <a:t>Will go through coding for modelling but need to remember prep stages to explore and understand data</a:t>
            </a:r>
          </a:p>
        </p:txBody>
      </p:sp>
      <p:sp>
        <p:nvSpPr>
          <p:cNvPr id="4" name="Slide Number Placeholder 3">
            <a:extLst>
              <a:ext uri="{FF2B5EF4-FFF2-40B4-BE49-F238E27FC236}">
                <a16:creationId xmlns:a16="http://schemas.microsoft.com/office/drawing/2014/main" id="{47CD24A1-4BB4-D329-CC9C-47C89420D850}"/>
              </a:ext>
            </a:extLst>
          </p:cNvPr>
          <p:cNvSpPr>
            <a:spLocks noGrp="1"/>
          </p:cNvSpPr>
          <p:nvPr>
            <p:ph type="sldNum" sz="quarter" idx="5"/>
          </p:nvPr>
        </p:nvSpPr>
        <p:spPr/>
        <p:txBody>
          <a:bodyPr/>
          <a:lstStyle/>
          <a:p>
            <a:fld id="{CB5B8047-4DBE-4D08-925D-E49847F6EC2C}" type="slidenum">
              <a:rPr lang="en-GB" smtClean="0"/>
              <a:t>47</a:t>
            </a:fld>
            <a:endParaRPr lang="en-GB"/>
          </a:p>
        </p:txBody>
      </p:sp>
    </p:spTree>
    <p:extLst>
      <p:ext uri="{BB962C8B-B14F-4D97-AF65-F5344CB8AC3E}">
        <p14:creationId xmlns:p14="http://schemas.microsoft.com/office/powerpoint/2010/main" val="787385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Compound R statement – 3 separate parts on separate lines.</a:t>
            </a:r>
          </a:p>
          <a:p>
            <a:r>
              <a:rPr lang="en-GB" dirty="0"/>
              <a:t>Coloured to explain what they are. </a:t>
            </a:r>
          </a:p>
          <a:p>
            <a:r>
              <a:rPr lang="en-GB" dirty="0"/>
              <a:t>Variables – names of data working with. Forest fit = model starting from. Data = name of data. Save to prediction results.</a:t>
            </a:r>
          </a:p>
          <a:p>
            <a:r>
              <a:rPr lang="en-GB" dirty="0"/>
              <a:t>Run model to predict new values based on already constructed. Then link predictions to original data to join together. </a:t>
            </a:r>
          </a:p>
          <a:p>
            <a:r>
              <a:rPr lang="en-GB" dirty="0"/>
              <a:t>Read code top to bottom and left to right, execution also happens in that order. Pipe passes output to next thing to right or down.</a:t>
            </a:r>
          </a:p>
          <a:p>
            <a:r>
              <a:rPr lang="en-GB" dirty="0"/>
              <a:t>Function has brackets, inside is data that sees – either within bracket or piped from previous. </a:t>
            </a:r>
            <a:r>
              <a:rPr lang="en-GB" dirty="0" err="1"/>
              <a:t>Bind_cols</a:t>
            </a:r>
            <a:r>
              <a:rPr lang="en-GB" dirty="0"/>
              <a:t> sees predict output plus data. </a:t>
            </a:r>
          </a:p>
        </p:txBody>
      </p:sp>
      <p:sp>
        <p:nvSpPr>
          <p:cNvPr id="4" name="Slide Number Placeholder 3"/>
          <p:cNvSpPr>
            <a:spLocks noGrp="1"/>
          </p:cNvSpPr>
          <p:nvPr>
            <p:ph type="sldNum" sz="quarter" idx="5"/>
          </p:nvPr>
        </p:nvSpPr>
        <p:spPr/>
        <p:txBody>
          <a:bodyPr/>
          <a:lstStyle/>
          <a:p>
            <a:fld id="{CB5B8047-4DBE-4D08-925D-E49847F6EC2C}" type="slidenum">
              <a:rPr lang="en-GB" smtClean="0"/>
              <a:t>48</a:t>
            </a:fld>
            <a:endParaRPr lang="en-GB"/>
          </a:p>
        </p:txBody>
      </p:sp>
    </p:spTree>
    <p:extLst>
      <p:ext uri="{BB962C8B-B14F-4D97-AF65-F5344CB8AC3E}">
        <p14:creationId xmlns:p14="http://schemas.microsoft.com/office/powerpoint/2010/main" val="3066605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11327-8A97-F869-6095-3E3E48641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5D5E5-07CB-25AD-406F-25C6E456E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59C97-FE0D-5129-940D-DA90B9CB81EC}"/>
              </a:ext>
            </a:extLst>
          </p:cNvPr>
          <p:cNvSpPr>
            <a:spLocks noGrp="1"/>
          </p:cNvSpPr>
          <p:nvPr>
            <p:ph type="body" idx="1"/>
          </p:nvPr>
        </p:nvSpPr>
        <p:spPr/>
        <p:txBody>
          <a:bodyPr/>
          <a:lstStyle/>
          <a:p>
            <a:r>
              <a:rPr lang="en-GB" dirty="0"/>
              <a:t>All packages for implementing machine learning</a:t>
            </a:r>
          </a:p>
          <a:p>
            <a:r>
              <a:rPr lang="en-GB" dirty="0"/>
              <a:t>Many for different models. Some do same model but slight differences, e.g. different random forest might be 3-4 in different ways/</a:t>
            </a:r>
            <a:r>
              <a:rPr lang="en-GB" dirty="0" err="1"/>
              <a:t>tunable</a:t>
            </a:r>
            <a:r>
              <a:rPr lang="en-GB" dirty="0"/>
              <a:t> parameters. Don’t want to learn conventions and structure of all packages to try different types of models. Want to try different models, e.g. decision tree, random forest, etc.</a:t>
            </a:r>
          </a:p>
        </p:txBody>
      </p:sp>
      <p:sp>
        <p:nvSpPr>
          <p:cNvPr id="4" name="Slide Number Placeholder 3">
            <a:extLst>
              <a:ext uri="{FF2B5EF4-FFF2-40B4-BE49-F238E27FC236}">
                <a16:creationId xmlns:a16="http://schemas.microsoft.com/office/drawing/2014/main" id="{A09E46F2-3DAE-5F46-8FA6-70A1130499DC}"/>
              </a:ext>
            </a:extLst>
          </p:cNvPr>
          <p:cNvSpPr>
            <a:spLocks noGrp="1"/>
          </p:cNvSpPr>
          <p:nvPr>
            <p:ph type="sldNum" sz="quarter" idx="5"/>
          </p:nvPr>
        </p:nvSpPr>
        <p:spPr/>
        <p:txBody>
          <a:bodyPr/>
          <a:lstStyle/>
          <a:p>
            <a:fld id="{CB5B8047-4DBE-4D08-925D-E49847F6EC2C}" type="slidenum">
              <a:rPr lang="en-GB" smtClean="0"/>
              <a:t>49</a:t>
            </a:fld>
            <a:endParaRPr lang="en-GB"/>
          </a:p>
        </p:txBody>
      </p:sp>
    </p:spTree>
    <p:extLst>
      <p:ext uri="{BB962C8B-B14F-4D97-AF65-F5344CB8AC3E}">
        <p14:creationId xmlns:p14="http://schemas.microsoft.com/office/powerpoint/2010/main" val="3230146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a:t>
            </a:r>
            <a:r>
              <a:rPr lang="en-GB" dirty="0" err="1"/>
              <a:t>tidyverse</a:t>
            </a:r>
            <a:r>
              <a:rPr lang="en-GB" dirty="0"/>
              <a:t> project (clean, scalable, readable R code). Provides consistent interface. Layer between code and packages that do work – translation layer between you and packages that do the actual modelling. </a:t>
            </a:r>
          </a:p>
          <a:p>
            <a:r>
              <a:rPr lang="en-GB" dirty="0"/>
              <a:t>Are subprojects within </a:t>
            </a:r>
            <a:r>
              <a:rPr lang="en-GB" dirty="0" err="1"/>
              <a:t>tidymodels</a:t>
            </a:r>
            <a:r>
              <a:rPr lang="en-GB" dirty="0"/>
              <a:t>, which will mention (e.g. parsnip, recipes, TUNE, etc.) – don’t really need to know distinction but will point out.</a:t>
            </a:r>
          </a:p>
        </p:txBody>
      </p:sp>
      <p:sp>
        <p:nvSpPr>
          <p:cNvPr id="4" name="Slide Number Placeholder 3"/>
          <p:cNvSpPr>
            <a:spLocks noGrp="1"/>
          </p:cNvSpPr>
          <p:nvPr>
            <p:ph type="sldNum" sz="quarter" idx="5"/>
          </p:nvPr>
        </p:nvSpPr>
        <p:spPr/>
        <p:txBody>
          <a:bodyPr/>
          <a:lstStyle/>
          <a:p>
            <a:fld id="{CB5B8047-4DBE-4D08-925D-E49847F6EC2C}" type="slidenum">
              <a:rPr lang="en-GB" smtClean="0"/>
              <a:t>50</a:t>
            </a:fld>
            <a:endParaRPr lang="en-GB"/>
          </a:p>
        </p:txBody>
      </p:sp>
    </p:spTree>
    <p:extLst>
      <p:ext uri="{BB962C8B-B14F-4D97-AF65-F5344CB8AC3E}">
        <p14:creationId xmlns:p14="http://schemas.microsoft.com/office/powerpoint/2010/main" val="3210458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at the top – need input data = </a:t>
            </a:r>
            <a:r>
              <a:rPr lang="en-GB" dirty="0" err="1"/>
              <a:t>tibble</a:t>
            </a:r>
            <a:r>
              <a:rPr lang="en-GB" dirty="0"/>
              <a:t> </a:t>
            </a:r>
          </a:p>
          <a:p>
            <a:r>
              <a:rPr lang="en-GB" dirty="0"/>
              <a:t>Row could be animal (cases), column is something measured about it. </a:t>
            </a:r>
          </a:p>
        </p:txBody>
      </p:sp>
      <p:sp>
        <p:nvSpPr>
          <p:cNvPr id="4" name="Slide Number Placeholder 3"/>
          <p:cNvSpPr>
            <a:spLocks noGrp="1"/>
          </p:cNvSpPr>
          <p:nvPr>
            <p:ph type="sldNum" sz="quarter" idx="5"/>
          </p:nvPr>
        </p:nvSpPr>
        <p:spPr/>
        <p:txBody>
          <a:bodyPr/>
          <a:lstStyle/>
          <a:p>
            <a:fld id="{CB5B8047-4DBE-4D08-925D-E49847F6EC2C}" type="slidenum">
              <a:rPr lang="en-GB" smtClean="0"/>
              <a:t>51</a:t>
            </a:fld>
            <a:endParaRPr lang="en-GB"/>
          </a:p>
        </p:txBody>
      </p:sp>
    </p:spTree>
    <p:extLst>
      <p:ext uri="{BB962C8B-B14F-4D97-AF65-F5344CB8AC3E}">
        <p14:creationId xmlns:p14="http://schemas.microsoft.com/office/powerpoint/2010/main" val="3188427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k-nearest neighbours, how many neighbours, distance measure. Neural network – how many hidden layers, how many nodes, etc. If want to alter later on, can just change the first step and carry on.</a:t>
            </a:r>
          </a:p>
          <a:p>
            <a:pPr marL="228600" indent="-228600">
              <a:buAutoNum type="arabicPeriod"/>
            </a:pPr>
            <a:r>
              <a:rPr lang="en-GB" dirty="0"/>
              <a:t>E.g. converting to categorical variables, scaling, other prep. Filter out not useful variables. </a:t>
            </a:r>
          </a:p>
          <a:p>
            <a:pPr marL="228600" indent="-228600">
              <a:buAutoNum type="arabicPeriod"/>
            </a:pPr>
            <a:r>
              <a:rPr lang="en-GB" dirty="0"/>
              <a:t>Train, tell the model what want to predict</a:t>
            </a:r>
          </a:p>
          <a:p>
            <a:pPr marL="228600" indent="-228600">
              <a:buAutoNum type="arabicPeriod"/>
            </a:pPr>
            <a:r>
              <a:rPr lang="en-GB" dirty="0"/>
              <a:t>Use the model, initially for testing to calculate specificity, sensitivity, accuracy, kappa, SSD, etc. When happy with model, do the same process with data in the same format where don’t have prediction column, so get model to predict. </a:t>
            </a:r>
          </a:p>
        </p:txBody>
      </p:sp>
      <p:sp>
        <p:nvSpPr>
          <p:cNvPr id="4" name="Slide Number Placeholder 3"/>
          <p:cNvSpPr>
            <a:spLocks noGrp="1"/>
          </p:cNvSpPr>
          <p:nvPr>
            <p:ph type="sldNum" sz="quarter" idx="5"/>
          </p:nvPr>
        </p:nvSpPr>
        <p:spPr/>
        <p:txBody>
          <a:bodyPr/>
          <a:lstStyle/>
          <a:p>
            <a:fld id="{CB5B8047-4DBE-4D08-925D-E49847F6EC2C}" type="slidenum">
              <a:rPr lang="en-GB" smtClean="0"/>
              <a:t>52</a:t>
            </a:fld>
            <a:endParaRPr lang="en-GB"/>
          </a:p>
        </p:txBody>
      </p:sp>
    </p:spTree>
    <p:extLst>
      <p:ext uri="{BB962C8B-B14F-4D97-AF65-F5344CB8AC3E}">
        <p14:creationId xmlns:p14="http://schemas.microsoft.com/office/powerpoint/2010/main" val="2786447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Sub-part of </a:t>
            </a:r>
            <a:r>
              <a:rPr lang="en-GB" dirty="0" err="1"/>
              <a:t>tidyModels</a:t>
            </a:r>
            <a:r>
              <a:rPr lang="en-GB" dirty="0"/>
              <a:t> – parsnip = interface to package that does model. </a:t>
            </a:r>
          </a:p>
          <a:p>
            <a:r>
              <a:rPr lang="en-GB" dirty="0"/>
              <a:t>Engine = pack end package that want to use.</a:t>
            </a:r>
          </a:p>
          <a:p>
            <a:r>
              <a:rPr lang="en-GB" dirty="0"/>
              <a:t>Mode = classification or regression</a:t>
            </a:r>
          </a:p>
          <a:p>
            <a:r>
              <a:rPr lang="en-GB" dirty="0"/>
              <a:t>Options relevant to type of model using. </a:t>
            </a:r>
          </a:p>
          <a:p>
            <a:r>
              <a:rPr lang="en-GB" dirty="0"/>
              <a:t>Comprehensive list at </a:t>
            </a:r>
            <a:r>
              <a:rPr lang="en-GB" dirty="0" err="1"/>
              <a:t>url</a:t>
            </a:r>
            <a:r>
              <a:rPr lang="en-GB" dirty="0"/>
              <a:t> – plug into, e.g. search for random forests. </a:t>
            </a:r>
          </a:p>
          <a:p>
            <a:r>
              <a:rPr lang="en-GB" dirty="0"/>
              <a:t>No real shortcut for which to use, can find ones that people run most of the time, can click through to see documentation, some specific purposes others more generic. </a:t>
            </a:r>
          </a:p>
        </p:txBody>
      </p:sp>
      <p:sp>
        <p:nvSpPr>
          <p:cNvPr id="4" name="Slide Number Placeholder 3"/>
          <p:cNvSpPr>
            <a:spLocks noGrp="1"/>
          </p:cNvSpPr>
          <p:nvPr>
            <p:ph type="sldNum" sz="quarter" idx="5"/>
          </p:nvPr>
        </p:nvSpPr>
        <p:spPr/>
        <p:txBody>
          <a:bodyPr/>
          <a:lstStyle/>
          <a:p>
            <a:fld id="{CB5B8047-4DBE-4D08-925D-E49847F6EC2C}" type="slidenum">
              <a:rPr lang="en-GB" smtClean="0"/>
              <a:t>53</a:t>
            </a:fld>
            <a:endParaRPr lang="en-GB"/>
          </a:p>
        </p:txBody>
      </p:sp>
    </p:spTree>
    <p:extLst>
      <p:ext uri="{BB962C8B-B14F-4D97-AF65-F5344CB8AC3E}">
        <p14:creationId xmlns:p14="http://schemas.microsoft.com/office/powerpoint/2010/main" val="2257344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Tidymodels_prefer</a:t>
            </a:r>
            <a:r>
              <a:rPr lang="en-GB" dirty="0"/>
              <a:t> not necessary but helps to avoid weirdness. Loads in functions – not controlled by R in any way. Multiple packages have functions with the same name. prefer = use </a:t>
            </a:r>
            <a:r>
              <a:rPr lang="en-GB" dirty="0" err="1"/>
              <a:t>tidymodels</a:t>
            </a:r>
            <a:r>
              <a:rPr lang="en-GB" dirty="0"/>
              <a:t> function in preference to anything else.</a:t>
            </a:r>
          </a:p>
          <a:p>
            <a:r>
              <a:rPr lang="en-GB" dirty="0"/>
              <a:t>Don’t have to put preferences within model function, will have defaults, but to alter do that here. </a:t>
            </a:r>
          </a:p>
          <a:p>
            <a:r>
              <a:rPr lang="en-GB" dirty="0"/>
              <a:t>Builds basic, untrained model. </a:t>
            </a:r>
          </a:p>
        </p:txBody>
      </p:sp>
      <p:sp>
        <p:nvSpPr>
          <p:cNvPr id="4" name="Slide Number Placeholder 3"/>
          <p:cNvSpPr>
            <a:spLocks noGrp="1"/>
          </p:cNvSpPr>
          <p:nvPr>
            <p:ph type="sldNum" sz="quarter" idx="5"/>
          </p:nvPr>
        </p:nvSpPr>
        <p:spPr/>
        <p:txBody>
          <a:bodyPr/>
          <a:lstStyle/>
          <a:p>
            <a:fld id="{CB5B8047-4DBE-4D08-925D-E49847F6EC2C}" type="slidenum">
              <a:rPr lang="en-GB" smtClean="0"/>
              <a:t>54</a:t>
            </a:fld>
            <a:endParaRPr lang="en-GB"/>
          </a:p>
        </p:txBody>
      </p:sp>
    </p:spTree>
    <p:extLst>
      <p:ext uri="{BB962C8B-B14F-4D97-AF65-F5344CB8AC3E}">
        <p14:creationId xmlns:p14="http://schemas.microsoft.com/office/powerpoint/2010/main" val="421092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Assisting clinical diagnoses. Regression model – quantitative score. Could be classification (high/low) but did regression. </a:t>
            </a:r>
          </a:p>
          <a:p>
            <a:r>
              <a:rPr lang="en-GB" dirty="0"/>
              <a:t>Prediction of data not seen before is aim.</a:t>
            </a:r>
          </a:p>
        </p:txBody>
      </p:sp>
      <p:sp>
        <p:nvSpPr>
          <p:cNvPr id="4" name="Slide Number Placeholder 3"/>
          <p:cNvSpPr>
            <a:spLocks noGrp="1"/>
          </p:cNvSpPr>
          <p:nvPr>
            <p:ph type="sldNum" sz="quarter" idx="5"/>
          </p:nvPr>
        </p:nvSpPr>
        <p:spPr/>
        <p:txBody>
          <a:bodyPr/>
          <a:lstStyle/>
          <a:p>
            <a:fld id="{CB5B8047-4DBE-4D08-925D-E49847F6EC2C}" type="slidenum">
              <a:rPr lang="en-GB" smtClean="0"/>
              <a:t>8</a:t>
            </a:fld>
            <a:endParaRPr lang="en-GB"/>
          </a:p>
        </p:txBody>
      </p:sp>
    </p:spTree>
    <p:extLst>
      <p:ext uri="{BB962C8B-B14F-4D97-AF65-F5344CB8AC3E}">
        <p14:creationId xmlns:p14="http://schemas.microsoft.com/office/powerpoint/2010/main" val="3496821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text either text or factor, which has categories. </a:t>
            </a:r>
          </a:p>
          <a:p>
            <a:r>
              <a:rPr lang="en-GB" dirty="0"/>
              <a:t>When have random elements, want these to not be completely random, need to be able to reproduce the same model when run again. </a:t>
            </a:r>
            <a:r>
              <a:rPr lang="en-GB" dirty="0" err="1"/>
              <a:t>Set.seed</a:t>
            </a:r>
            <a:r>
              <a:rPr lang="en-GB" dirty="0"/>
              <a:t>() means that computer pseudorandom numbers will always start at the same point, so same numbers each time. Number doesn’t matter. ‘Random numbers’ from computer might start off from, e.g. the time, so when run at different time will be different. </a:t>
            </a:r>
          </a:p>
          <a:p>
            <a:r>
              <a:rPr lang="en-GB" dirty="0" err="1"/>
              <a:t>Sample_frac</a:t>
            </a:r>
            <a:r>
              <a:rPr lang="en-GB" dirty="0"/>
              <a:t>() samples random subset of data – but no fraction, so randomly shuffles all rows in the data. </a:t>
            </a:r>
          </a:p>
        </p:txBody>
      </p:sp>
      <p:sp>
        <p:nvSpPr>
          <p:cNvPr id="4" name="Slide Number Placeholder 3"/>
          <p:cNvSpPr>
            <a:spLocks noGrp="1"/>
          </p:cNvSpPr>
          <p:nvPr>
            <p:ph type="sldNum" sz="quarter" idx="5"/>
          </p:nvPr>
        </p:nvSpPr>
        <p:spPr/>
        <p:txBody>
          <a:bodyPr/>
          <a:lstStyle/>
          <a:p>
            <a:fld id="{CB5B8047-4DBE-4D08-925D-E49847F6EC2C}" type="slidenum">
              <a:rPr lang="en-GB" smtClean="0"/>
              <a:t>55</a:t>
            </a:fld>
            <a:endParaRPr lang="en-GB"/>
          </a:p>
        </p:txBody>
      </p:sp>
    </p:spTree>
    <p:extLst>
      <p:ext uri="{BB962C8B-B14F-4D97-AF65-F5344CB8AC3E}">
        <p14:creationId xmlns:p14="http://schemas.microsoft.com/office/powerpoint/2010/main" val="2850097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data into test and training data.</a:t>
            </a:r>
          </a:p>
          <a:p>
            <a:r>
              <a:rPr lang="en-GB" dirty="0" err="1"/>
              <a:t>Initial_split</a:t>
            </a:r>
            <a:r>
              <a:rPr lang="en-GB" dirty="0"/>
              <a:t> – give proportion, so 80% training, 20% to testing. 80-90% usual convention but depends on frequency of cases, how much data, etc. </a:t>
            </a:r>
          </a:p>
          <a:p>
            <a:r>
              <a:rPr lang="en-GB" dirty="0" err="1"/>
              <a:t>Split_data</a:t>
            </a:r>
            <a:r>
              <a:rPr lang="en-GB" dirty="0"/>
              <a:t> = single data structure holds both, call training() or test() to pull out data.</a:t>
            </a:r>
          </a:p>
        </p:txBody>
      </p:sp>
      <p:sp>
        <p:nvSpPr>
          <p:cNvPr id="4" name="Slide Number Placeholder 3"/>
          <p:cNvSpPr>
            <a:spLocks noGrp="1"/>
          </p:cNvSpPr>
          <p:nvPr>
            <p:ph type="sldNum" sz="quarter" idx="5"/>
          </p:nvPr>
        </p:nvSpPr>
        <p:spPr/>
        <p:txBody>
          <a:bodyPr/>
          <a:lstStyle/>
          <a:p>
            <a:fld id="{CB5B8047-4DBE-4D08-925D-E49847F6EC2C}" type="slidenum">
              <a:rPr lang="en-GB" smtClean="0"/>
              <a:t>56</a:t>
            </a:fld>
            <a:endParaRPr lang="en-GB"/>
          </a:p>
        </p:txBody>
      </p:sp>
    </p:spTree>
    <p:extLst>
      <p:ext uri="{BB962C8B-B14F-4D97-AF65-F5344CB8AC3E}">
        <p14:creationId xmlns:p14="http://schemas.microsoft.com/office/powerpoint/2010/main" val="3750478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give model the variable that we want to predict.</a:t>
            </a:r>
          </a:p>
          <a:p>
            <a:r>
              <a:rPr lang="en-GB" dirty="0"/>
              <a:t>Pretty much always when have tidied up your data to input to the model, will have taken out any variables that you do not want to use for the prediction, so you just have what you want to predict and variables to use.</a:t>
            </a:r>
          </a:p>
        </p:txBody>
      </p:sp>
      <p:sp>
        <p:nvSpPr>
          <p:cNvPr id="4" name="Slide Number Placeholder 3"/>
          <p:cNvSpPr>
            <a:spLocks noGrp="1"/>
          </p:cNvSpPr>
          <p:nvPr>
            <p:ph type="sldNum" sz="quarter" idx="5"/>
          </p:nvPr>
        </p:nvSpPr>
        <p:spPr/>
        <p:txBody>
          <a:bodyPr/>
          <a:lstStyle/>
          <a:p>
            <a:fld id="{CB5B8047-4DBE-4D08-925D-E49847F6EC2C}" type="slidenum">
              <a:rPr lang="en-GB" smtClean="0"/>
              <a:t>57</a:t>
            </a:fld>
            <a:endParaRPr lang="en-GB"/>
          </a:p>
        </p:txBody>
      </p:sp>
    </p:spTree>
    <p:extLst>
      <p:ext uri="{BB962C8B-B14F-4D97-AF65-F5344CB8AC3E}">
        <p14:creationId xmlns:p14="http://schemas.microsoft.com/office/powerpoint/2010/main" val="3314628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Fit = training function, essentially.</a:t>
            </a:r>
          </a:p>
          <a:p>
            <a:r>
              <a:rPr lang="en-GB" dirty="0"/>
              <a:t>Get back and save a fitted model - now has filled out the values to show exactly what did in the call. </a:t>
            </a:r>
          </a:p>
          <a:p>
            <a:r>
              <a:rPr lang="en-GB" dirty="0"/>
              <a:t>OOB = out of bag prediction error, the predictions thrown out, got 24% of those thrown out wrong. </a:t>
            </a:r>
          </a:p>
        </p:txBody>
      </p:sp>
      <p:sp>
        <p:nvSpPr>
          <p:cNvPr id="4" name="Slide Number Placeholder 3"/>
          <p:cNvSpPr>
            <a:spLocks noGrp="1"/>
          </p:cNvSpPr>
          <p:nvPr>
            <p:ph type="sldNum" sz="quarter" idx="5"/>
          </p:nvPr>
        </p:nvSpPr>
        <p:spPr/>
        <p:txBody>
          <a:bodyPr/>
          <a:lstStyle/>
          <a:p>
            <a:fld id="{CB5B8047-4DBE-4D08-925D-E49847F6EC2C}" type="slidenum">
              <a:rPr lang="en-GB" smtClean="0"/>
              <a:t>58</a:t>
            </a:fld>
            <a:endParaRPr lang="en-GB"/>
          </a:p>
        </p:txBody>
      </p:sp>
    </p:spTree>
    <p:extLst>
      <p:ext uri="{BB962C8B-B14F-4D97-AF65-F5344CB8AC3E}">
        <p14:creationId xmlns:p14="http://schemas.microsoft.com/office/powerpoint/2010/main" val="2684306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Predict() gives back one column </a:t>
            </a:r>
            <a:r>
              <a:rPr lang="en-GB" dirty="0" err="1"/>
              <a:t>tibble</a:t>
            </a:r>
            <a:r>
              <a:rPr lang="en-GB" dirty="0"/>
              <a:t> saying if it predicted it to be development or not development. Then bind with the rest of the testing data – join prediction to rest of columns. </a:t>
            </a:r>
          </a:p>
          <a:p>
            <a:r>
              <a:rPr lang="en-GB" dirty="0"/>
              <a:t>Count how many times gets dev correct or incorrect or </a:t>
            </a:r>
            <a:r>
              <a:rPr lang="en-GB" dirty="0" err="1"/>
              <a:t>non_dev</a:t>
            </a:r>
            <a:r>
              <a:rPr lang="en-GB" dirty="0"/>
              <a:t> correct or incorrect…</a:t>
            </a:r>
          </a:p>
        </p:txBody>
      </p:sp>
      <p:sp>
        <p:nvSpPr>
          <p:cNvPr id="4" name="Slide Number Placeholder 3"/>
          <p:cNvSpPr>
            <a:spLocks noGrp="1"/>
          </p:cNvSpPr>
          <p:nvPr>
            <p:ph type="sldNum" sz="quarter" idx="5"/>
          </p:nvPr>
        </p:nvSpPr>
        <p:spPr/>
        <p:txBody>
          <a:bodyPr/>
          <a:lstStyle/>
          <a:p>
            <a:fld id="{CB5B8047-4DBE-4D08-925D-E49847F6EC2C}" type="slidenum">
              <a:rPr lang="en-GB" smtClean="0"/>
              <a:t>59</a:t>
            </a:fld>
            <a:endParaRPr lang="en-GB"/>
          </a:p>
        </p:txBody>
      </p:sp>
    </p:spTree>
    <p:extLst>
      <p:ext uri="{BB962C8B-B14F-4D97-AF65-F5344CB8AC3E}">
        <p14:creationId xmlns:p14="http://schemas.microsoft.com/office/powerpoint/2010/main" val="1890524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R, not </a:t>
            </a:r>
            <a:r>
              <a:rPr lang="en-GB" dirty="0" err="1"/>
              <a:t>tidymodels</a:t>
            </a:r>
            <a:r>
              <a:rPr lang="en-GB" dirty="0"/>
              <a:t> – </a:t>
            </a:r>
            <a:r>
              <a:rPr lang="en-GB" dirty="0" err="1"/>
              <a:t>group_by</a:t>
            </a:r>
            <a:r>
              <a:rPr lang="en-GB" dirty="0"/>
              <a:t> predicted and development and then count</a:t>
            </a:r>
          </a:p>
          <a:p>
            <a:r>
              <a:rPr lang="en-GB" dirty="0"/>
              <a:t>Manually looking at the results, but can look automatically.</a:t>
            </a:r>
          </a:p>
        </p:txBody>
      </p:sp>
      <p:sp>
        <p:nvSpPr>
          <p:cNvPr id="4" name="Slide Number Placeholder 3"/>
          <p:cNvSpPr>
            <a:spLocks noGrp="1"/>
          </p:cNvSpPr>
          <p:nvPr>
            <p:ph type="sldNum" sz="quarter" idx="5"/>
          </p:nvPr>
        </p:nvSpPr>
        <p:spPr/>
        <p:txBody>
          <a:bodyPr/>
          <a:lstStyle/>
          <a:p>
            <a:fld id="{CB5B8047-4DBE-4D08-925D-E49847F6EC2C}" type="slidenum">
              <a:rPr lang="en-GB" smtClean="0"/>
              <a:t>60</a:t>
            </a:fld>
            <a:endParaRPr lang="en-GB"/>
          </a:p>
        </p:txBody>
      </p:sp>
    </p:spTree>
    <p:extLst>
      <p:ext uri="{BB962C8B-B14F-4D97-AF65-F5344CB8AC3E}">
        <p14:creationId xmlns:p14="http://schemas.microsoft.com/office/powerpoint/2010/main" val="2947984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Half an hour?</a:t>
            </a:r>
          </a:p>
        </p:txBody>
      </p:sp>
      <p:sp>
        <p:nvSpPr>
          <p:cNvPr id="4" name="Slide Number Placeholder 3"/>
          <p:cNvSpPr>
            <a:spLocks noGrp="1"/>
          </p:cNvSpPr>
          <p:nvPr>
            <p:ph type="sldNum" sz="quarter" idx="5"/>
          </p:nvPr>
        </p:nvSpPr>
        <p:spPr/>
        <p:txBody>
          <a:bodyPr/>
          <a:lstStyle/>
          <a:p>
            <a:fld id="{CB5B8047-4DBE-4D08-925D-E49847F6EC2C}" type="slidenum">
              <a:rPr lang="en-GB" smtClean="0"/>
              <a:t>63</a:t>
            </a:fld>
            <a:endParaRPr lang="en-GB"/>
          </a:p>
        </p:txBody>
      </p:sp>
    </p:spTree>
    <p:extLst>
      <p:ext uri="{BB962C8B-B14F-4D97-AF65-F5344CB8AC3E}">
        <p14:creationId xmlns:p14="http://schemas.microsoft.com/office/powerpoint/2010/main" val="1208383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high level statements in publications/from companies – what do these things mean?</a:t>
            </a:r>
          </a:p>
        </p:txBody>
      </p:sp>
      <p:sp>
        <p:nvSpPr>
          <p:cNvPr id="4" name="Slide Number Placeholder 3"/>
          <p:cNvSpPr>
            <a:spLocks noGrp="1"/>
          </p:cNvSpPr>
          <p:nvPr>
            <p:ph type="sldNum" sz="quarter" idx="5"/>
          </p:nvPr>
        </p:nvSpPr>
        <p:spPr/>
        <p:txBody>
          <a:bodyPr/>
          <a:lstStyle/>
          <a:p>
            <a:fld id="{CB5B8047-4DBE-4D08-925D-E49847F6EC2C}" type="slidenum">
              <a:rPr lang="en-GB" smtClean="0"/>
              <a:t>64</a:t>
            </a:fld>
            <a:endParaRPr lang="en-GB"/>
          </a:p>
        </p:txBody>
      </p:sp>
    </p:spTree>
    <p:extLst>
      <p:ext uri="{BB962C8B-B14F-4D97-AF65-F5344CB8AC3E}">
        <p14:creationId xmlns:p14="http://schemas.microsoft.com/office/powerpoint/2010/main" val="1911601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98% success rate sounds great, but is it actually a good result?</a:t>
            </a:r>
          </a:p>
          <a:p>
            <a:r>
              <a:rPr lang="en-GB" dirty="0"/>
              <a:t>Want robust ways to assess how well a model is doing, and how much value it’s adding. </a:t>
            </a:r>
          </a:p>
          <a:p>
            <a:r>
              <a:rPr lang="en-GB" dirty="0"/>
              <a:t>Predicted 980 people correctly, all who had the disease. But also incorrectly identified 10 people who had the disease, and 10 people who did not</a:t>
            </a:r>
          </a:p>
        </p:txBody>
      </p:sp>
      <p:sp>
        <p:nvSpPr>
          <p:cNvPr id="4" name="Slide Number Placeholder 3"/>
          <p:cNvSpPr>
            <a:spLocks noGrp="1"/>
          </p:cNvSpPr>
          <p:nvPr>
            <p:ph type="sldNum" sz="quarter" idx="5"/>
          </p:nvPr>
        </p:nvSpPr>
        <p:spPr/>
        <p:txBody>
          <a:bodyPr/>
          <a:lstStyle/>
          <a:p>
            <a:fld id="{CB5B8047-4DBE-4D08-925D-E49847F6EC2C}" type="slidenum">
              <a:rPr lang="en-GB" smtClean="0"/>
              <a:t>65</a:t>
            </a:fld>
            <a:endParaRPr lang="en-GB"/>
          </a:p>
        </p:txBody>
      </p:sp>
    </p:spTree>
    <p:extLst>
      <p:ext uri="{BB962C8B-B14F-4D97-AF65-F5344CB8AC3E}">
        <p14:creationId xmlns:p14="http://schemas.microsoft.com/office/powerpoint/2010/main" val="605657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 down by category, rather than overall success rate </a:t>
            </a:r>
            <a:r>
              <a:rPr lang="en-GB" dirty="0">
                <a:sym typeface="Wingdings" panose="05000000000000000000" pitchFamily="2" charset="2"/>
              </a:rPr>
              <a:t> confusion matrix</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67</a:t>
            </a:fld>
            <a:endParaRPr lang="en-GB"/>
          </a:p>
        </p:txBody>
      </p:sp>
    </p:spTree>
    <p:extLst>
      <p:ext uri="{BB962C8B-B14F-4D97-AF65-F5344CB8AC3E}">
        <p14:creationId xmlns:p14="http://schemas.microsoft.com/office/powerpoint/2010/main" val="37059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Generate as large dataset as possible, with outcomes covering full range that want to predict.</a:t>
            </a:r>
          </a:p>
          <a:p>
            <a:r>
              <a:rPr lang="en-GB" dirty="0"/>
              <a:t>High quality and large enough data often a challenge. </a:t>
            </a:r>
          </a:p>
          <a:p>
            <a:r>
              <a:rPr lang="en-GB" dirty="0"/>
              <a:t>Don’t have to make definitive choice, but try different options, see what works best. Try several different models. </a:t>
            </a:r>
          </a:p>
          <a:p>
            <a:r>
              <a:rPr lang="en-GB" dirty="0"/>
              <a:t>Refinement – different model approach, tuning parameters (different things can tweak to try to improve for different models)</a:t>
            </a:r>
          </a:p>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9</a:t>
            </a:fld>
            <a:endParaRPr lang="en-GB"/>
          </a:p>
        </p:txBody>
      </p:sp>
    </p:spTree>
    <p:extLst>
      <p:ext uri="{BB962C8B-B14F-4D97-AF65-F5344CB8AC3E}">
        <p14:creationId xmlns:p14="http://schemas.microsoft.com/office/powerpoint/2010/main" val="3951956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Single score, rather than having to look at both specificity and sensitivity.</a:t>
            </a:r>
          </a:p>
          <a:p>
            <a:r>
              <a:rPr lang="en-GB" dirty="0"/>
              <a:t>Tells you how well did overall – runs between -1 and +1. </a:t>
            </a:r>
          </a:p>
          <a:p>
            <a:r>
              <a:rPr lang="en-GB" dirty="0"/>
              <a:t>0 is random guessing, in line with proportion of input data (so if 99% id majority, will be 99% correct).</a:t>
            </a:r>
          </a:p>
          <a:p>
            <a:r>
              <a:rPr lang="en-GB" dirty="0"/>
              <a:t>Less than 0 is worse than random. </a:t>
            </a:r>
          </a:p>
        </p:txBody>
      </p:sp>
      <p:sp>
        <p:nvSpPr>
          <p:cNvPr id="4" name="Slide Number Placeholder 3"/>
          <p:cNvSpPr>
            <a:spLocks noGrp="1"/>
          </p:cNvSpPr>
          <p:nvPr>
            <p:ph type="sldNum" sz="quarter" idx="5"/>
          </p:nvPr>
        </p:nvSpPr>
        <p:spPr/>
        <p:txBody>
          <a:bodyPr/>
          <a:lstStyle/>
          <a:p>
            <a:fld id="{CB5B8047-4DBE-4D08-925D-E49847F6EC2C}" type="slidenum">
              <a:rPr lang="en-GB" smtClean="0"/>
              <a:t>71</a:t>
            </a:fld>
            <a:endParaRPr lang="en-GB"/>
          </a:p>
        </p:txBody>
      </p:sp>
    </p:spTree>
    <p:extLst>
      <p:ext uri="{BB962C8B-B14F-4D97-AF65-F5344CB8AC3E}">
        <p14:creationId xmlns:p14="http://schemas.microsoft.com/office/powerpoint/2010/main" val="2392822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ROC = </a:t>
            </a:r>
            <a:r>
              <a:rPr lang="en-GB" sz="1200" dirty="0">
                <a:latin typeface="Calibri" panose="020F0502020204030204" pitchFamily="34" charset="0"/>
                <a:ea typeface="Calibri" panose="020F0502020204030204" pitchFamily="34" charset="0"/>
                <a:cs typeface="Calibri" panose="020F0502020204030204" pitchFamily="34" charset="0"/>
              </a:rPr>
              <a:t>Receiver Operating Characteristic </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72</a:t>
            </a:fld>
            <a:endParaRPr lang="en-GB"/>
          </a:p>
        </p:txBody>
      </p:sp>
    </p:spTree>
    <p:extLst>
      <p:ext uri="{BB962C8B-B14F-4D97-AF65-F5344CB8AC3E}">
        <p14:creationId xmlns:p14="http://schemas.microsoft.com/office/powerpoint/2010/main" val="2462427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error across all training or test data put into model</a:t>
            </a:r>
          </a:p>
        </p:txBody>
      </p:sp>
      <p:sp>
        <p:nvSpPr>
          <p:cNvPr id="4" name="Slide Number Placeholder 3"/>
          <p:cNvSpPr>
            <a:spLocks noGrp="1"/>
          </p:cNvSpPr>
          <p:nvPr>
            <p:ph type="sldNum" sz="quarter" idx="5"/>
          </p:nvPr>
        </p:nvSpPr>
        <p:spPr/>
        <p:txBody>
          <a:bodyPr/>
          <a:lstStyle/>
          <a:p>
            <a:fld id="{CB5B8047-4DBE-4D08-925D-E49847F6EC2C}" type="slidenum">
              <a:rPr lang="en-GB" smtClean="0"/>
              <a:t>73</a:t>
            </a:fld>
            <a:endParaRPr lang="en-GB"/>
          </a:p>
        </p:txBody>
      </p:sp>
    </p:spTree>
    <p:extLst>
      <p:ext uri="{BB962C8B-B14F-4D97-AF65-F5344CB8AC3E}">
        <p14:creationId xmlns:p14="http://schemas.microsoft.com/office/powerpoint/2010/main" val="756932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Measure residuals for perfect fit. Are other measures – e.g. look at correlation, R</a:t>
            </a:r>
            <a:r>
              <a:rPr lang="en-GB" baseline="30000" dirty="0"/>
              <a:t>2</a:t>
            </a:r>
            <a:r>
              <a:rPr lang="en-GB" baseline="0" dirty="0"/>
              <a:t>, MSE</a:t>
            </a:r>
            <a:endParaRPr lang="en-GB" dirty="0"/>
          </a:p>
          <a:p>
            <a:endParaRPr lang="en-GB" dirty="0"/>
          </a:p>
          <a:p>
            <a:r>
              <a:rPr lang="en-GB" dirty="0"/>
              <a:t>5 minutes to go back to original models from exercise, see if the evaluation metrics make sense. </a:t>
            </a:r>
          </a:p>
        </p:txBody>
      </p:sp>
      <p:sp>
        <p:nvSpPr>
          <p:cNvPr id="4" name="Slide Number Placeholder 3"/>
          <p:cNvSpPr>
            <a:spLocks noGrp="1"/>
          </p:cNvSpPr>
          <p:nvPr>
            <p:ph type="sldNum" sz="quarter" idx="5"/>
          </p:nvPr>
        </p:nvSpPr>
        <p:spPr/>
        <p:txBody>
          <a:bodyPr/>
          <a:lstStyle/>
          <a:p>
            <a:fld id="{CB5B8047-4DBE-4D08-925D-E49847F6EC2C}" type="slidenum">
              <a:rPr lang="en-GB" smtClean="0"/>
              <a:t>74</a:t>
            </a:fld>
            <a:endParaRPr lang="en-GB"/>
          </a:p>
        </p:txBody>
      </p:sp>
    </p:spTree>
    <p:extLst>
      <p:ext uri="{BB962C8B-B14F-4D97-AF65-F5344CB8AC3E}">
        <p14:creationId xmlns:p14="http://schemas.microsoft.com/office/powerpoint/2010/main" val="3041467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Automatically calculating evaluation parameters – everything saw before. Each step relatively straight forward, work through process </a:t>
            </a:r>
          </a:p>
          <a:p>
            <a:r>
              <a:rPr lang="en-GB" dirty="0"/>
              <a:t>15 min BREAK (2.45)</a:t>
            </a:r>
          </a:p>
        </p:txBody>
      </p:sp>
      <p:sp>
        <p:nvSpPr>
          <p:cNvPr id="4" name="Slide Number Placeholder 3"/>
          <p:cNvSpPr>
            <a:spLocks noGrp="1"/>
          </p:cNvSpPr>
          <p:nvPr>
            <p:ph type="sldNum" sz="quarter" idx="5"/>
          </p:nvPr>
        </p:nvSpPr>
        <p:spPr/>
        <p:txBody>
          <a:bodyPr/>
          <a:lstStyle/>
          <a:p>
            <a:fld id="{CB5B8047-4DBE-4D08-925D-E49847F6EC2C}" type="slidenum">
              <a:rPr lang="en-GB" smtClean="0"/>
              <a:t>75</a:t>
            </a:fld>
            <a:endParaRPr lang="en-GB"/>
          </a:p>
        </p:txBody>
      </p:sp>
    </p:spTree>
    <p:extLst>
      <p:ext uri="{BB962C8B-B14F-4D97-AF65-F5344CB8AC3E}">
        <p14:creationId xmlns:p14="http://schemas.microsoft.com/office/powerpoint/2010/main" val="2434093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89D4-C251-419C-4EB5-98D45E334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89376-97E8-9612-40DD-2F723B2F3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8571B-0617-83B1-DFF6-D57C750D7D54}"/>
              </a:ext>
            </a:extLst>
          </p:cNvPr>
          <p:cNvSpPr>
            <a:spLocks noGrp="1"/>
          </p:cNvSpPr>
          <p:nvPr>
            <p:ph type="body" idx="1"/>
          </p:nvPr>
        </p:nvSpPr>
        <p:spPr/>
        <p:txBody>
          <a:bodyPr/>
          <a:lstStyle/>
          <a:p>
            <a:r>
              <a:rPr lang="en-GB" dirty="0"/>
              <a:t>Depends on model type as to what outputs but gives probabilities in this case. </a:t>
            </a:r>
          </a:p>
        </p:txBody>
      </p:sp>
      <p:sp>
        <p:nvSpPr>
          <p:cNvPr id="4" name="Slide Number Placeholder 3">
            <a:extLst>
              <a:ext uri="{FF2B5EF4-FFF2-40B4-BE49-F238E27FC236}">
                <a16:creationId xmlns:a16="http://schemas.microsoft.com/office/drawing/2014/main" id="{E018AB51-CE2B-1996-C7FE-4ED8DEFBE57D}"/>
              </a:ext>
            </a:extLst>
          </p:cNvPr>
          <p:cNvSpPr>
            <a:spLocks noGrp="1"/>
          </p:cNvSpPr>
          <p:nvPr>
            <p:ph type="sldNum" sz="quarter" idx="5"/>
          </p:nvPr>
        </p:nvSpPr>
        <p:spPr/>
        <p:txBody>
          <a:bodyPr/>
          <a:lstStyle/>
          <a:p>
            <a:fld id="{CB5B8047-4DBE-4D08-925D-E49847F6EC2C}" type="slidenum">
              <a:rPr lang="en-GB" smtClean="0"/>
              <a:t>76</a:t>
            </a:fld>
            <a:endParaRPr lang="en-GB"/>
          </a:p>
        </p:txBody>
      </p:sp>
    </p:spTree>
    <p:extLst>
      <p:ext uri="{BB962C8B-B14F-4D97-AF65-F5344CB8AC3E}">
        <p14:creationId xmlns:p14="http://schemas.microsoft.com/office/powerpoint/2010/main" val="31215260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Lunch break at this point, then more practical considerations after lunch</a:t>
            </a:r>
          </a:p>
          <a:p>
            <a:r>
              <a:rPr lang="en-GB" dirty="0"/>
              <a:t>Modelling is not magic – if have bad/noisy/contaminated data, will get bad model – will not fix it for you</a:t>
            </a:r>
          </a:p>
        </p:txBody>
      </p:sp>
      <p:sp>
        <p:nvSpPr>
          <p:cNvPr id="4" name="Slide Number Placeholder 3"/>
          <p:cNvSpPr>
            <a:spLocks noGrp="1"/>
          </p:cNvSpPr>
          <p:nvPr>
            <p:ph type="sldNum" sz="quarter" idx="5"/>
          </p:nvPr>
        </p:nvSpPr>
        <p:spPr/>
        <p:txBody>
          <a:bodyPr/>
          <a:lstStyle/>
          <a:p>
            <a:fld id="{CB5B8047-4DBE-4D08-925D-E49847F6EC2C}" type="slidenum">
              <a:rPr lang="en-GB" smtClean="0"/>
              <a:t>77</a:t>
            </a:fld>
            <a:endParaRPr lang="en-GB"/>
          </a:p>
        </p:txBody>
      </p:sp>
    </p:spTree>
    <p:extLst>
      <p:ext uri="{BB962C8B-B14F-4D97-AF65-F5344CB8AC3E}">
        <p14:creationId xmlns:p14="http://schemas.microsoft.com/office/powerpoint/2010/main" val="3699930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Poorly scaled variables depends on the model – decision tree fairly robust but naïve bayes more sensitive because quantitative</a:t>
            </a:r>
          </a:p>
          <a:p>
            <a:r>
              <a:rPr lang="en-GB" dirty="0"/>
              <a:t>Model doesn’t understand data so if have duplicates, replicated data, then think great consistency.</a:t>
            </a:r>
          </a:p>
          <a:p>
            <a:r>
              <a:rPr lang="en-GB" dirty="0"/>
              <a:t>Conflated = if have 10 things going in but 5 of them are highly correlated, not really new information</a:t>
            </a:r>
          </a:p>
          <a:p>
            <a:r>
              <a:rPr lang="en-GB" dirty="0"/>
              <a:t>Data leakage – look in more detail</a:t>
            </a:r>
          </a:p>
        </p:txBody>
      </p:sp>
      <p:sp>
        <p:nvSpPr>
          <p:cNvPr id="4" name="Slide Number Placeholder 3"/>
          <p:cNvSpPr>
            <a:spLocks noGrp="1"/>
          </p:cNvSpPr>
          <p:nvPr>
            <p:ph type="sldNum" sz="quarter" idx="5"/>
          </p:nvPr>
        </p:nvSpPr>
        <p:spPr/>
        <p:txBody>
          <a:bodyPr/>
          <a:lstStyle/>
          <a:p>
            <a:fld id="{CB5B8047-4DBE-4D08-925D-E49847F6EC2C}" type="slidenum">
              <a:rPr lang="en-GB" smtClean="0"/>
              <a:t>78</a:t>
            </a:fld>
            <a:endParaRPr lang="en-GB"/>
          </a:p>
        </p:txBody>
      </p:sp>
    </p:spTree>
    <p:extLst>
      <p:ext uri="{BB962C8B-B14F-4D97-AF65-F5344CB8AC3E}">
        <p14:creationId xmlns:p14="http://schemas.microsoft.com/office/powerpoint/2010/main" val="3594155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Aspect of the data that allows model to predict that has nothing to do with biology that you are interested in. </a:t>
            </a:r>
          </a:p>
          <a:p>
            <a:r>
              <a:rPr lang="en-GB" dirty="0"/>
              <a:t>Models looks like they work really well, incl. on reserved test data, but introduce data outside of study and works terribly. Sometimes don’t know why, but sometimes you do. </a:t>
            </a:r>
          </a:p>
          <a:p>
            <a:r>
              <a:rPr lang="en-GB" dirty="0"/>
              <a:t>Whale challenge – competition, someone collected recordings of whales, build models to predict what type of whale from the recording. Worked well on the data, out in the wild were terrible. Found signals in the data models were picking up on that were essentially meaningless.</a:t>
            </a:r>
          </a:p>
          <a:p>
            <a:r>
              <a:rPr lang="en-GB" dirty="0"/>
              <a:t>Randomise signals before enter data to model – if already random, makes no difference, if sorted then removes problem. </a:t>
            </a:r>
          </a:p>
          <a:p>
            <a:endParaRPr lang="en-GB" dirty="0"/>
          </a:p>
          <a:p>
            <a:r>
              <a:rPr lang="en-GB" dirty="0"/>
              <a:t>Build ML models to detect cases of covid from healthy patients. Lots done from lung/chest x-rays. Lots of people published, but not clinically useful. Retrospective analysis done to look at confounding signals models were picking up on. In one had set of scans that were healthy and set that were diseased, but healthy were children, adults were diseased. Ill people couldn’t stand up in the x-ray so for those with disease were lying down, heathy were standing up. </a:t>
            </a:r>
          </a:p>
          <a:p>
            <a:r>
              <a:rPr lang="en-GB" dirty="0"/>
              <a:t>Healthy and diseased from different hospitals, had logos on the scan which were recognised instead of the actual disease. </a:t>
            </a:r>
          </a:p>
          <a:p>
            <a:r>
              <a:rPr lang="en-GB" dirty="0"/>
              <a:t>Models are thick, there to solve a problem will pick up on anything that you give them. If lucky, prepared data well, no confounders, will pick up on real biological signals that are too complex to pick up on usually. But if anything else allows for prediction not linked to biology will use that. </a:t>
            </a:r>
          </a:p>
        </p:txBody>
      </p:sp>
      <p:sp>
        <p:nvSpPr>
          <p:cNvPr id="4" name="Slide Number Placeholder 3"/>
          <p:cNvSpPr>
            <a:spLocks noGrp="1"/>
          </p:cNvSpPr>
          <p:nvPr>
            <p:ph type="sldNum" sz="quarter" idx="5"/>
          </p:nvPr>
        </p:nvSpPr>
        <p:spPr/>
        <p:txBody>
          <a:bodyPr/>
          <a:lstStyle/>
          <a:p>
            <a:fld id="{CB5B8047-4DBE-4D08-925D-E49847F6EC2C}" type="slidenum">
              <a:rPr lang="en-GB" smtClean="0"/>
              <a:t>79</a:t>
            </a:fld>
            <a:endParaRPr lang="en-GB"/>
          </a:p>
        </p:txBody>
      </p:sp>
    </p:spTree>
    <p:extLst>
      <p:ext uri="{BB962C8B-B14F-4D97-AF65-F5344CB8AC3E}">
        <p14:creationId xmlns:p14="http://schemas.microsoft.com/office/powerpoint/2010/main" val="2961264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Imputation – assumptions you make for this will go into the model. May pick up the signal from the imputation. If missing values in one column and know high are diseased and low are healthy then it will pick up on those imputed differences. Might not work on real data. </a:t>
            </a:r>
          </a:p>
          <a:p>
            <a:r>
              <a:rPr lang="en-GB" dirty="0"/>
              <a:t>Very big datasets can be problem – doing some kind of selection before running the model can be better. If most variables have no connection then just add noise, don’t improve quality, don’t make better, just slower. </a:t>
            </a:r>
          </a:p>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80</a:t>
            </a:fld>
            <a:endParaRPr lang="en-GB"/>
          </a:p>
        </p:txBody>
      </p:sp>
    </p:spTree>
    <p:extLst>
      <p:ext uri="{BB962C8B-B14F-4D97-AF65-F5344CB8AC3E}">
        <p14:creationId xmlns:p14="http://schemas.microsoft.com/office/powerpoint/2010/main" val="16111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Selection of more common models. </a:t>
            </a:r>
          </a:p>
        </p:txBody>
      </p:sp>
      <p:sp>
        <p:nvSpPr>
          <p:cNvPr id="4" name="Slide Number Placeholder 3"/>
          <p:cNvSpPr>
            <a:spLocks noGrp="1"/>
          </p:cNvSpPr>
          <p:nvPr>
            <p:ph type="sldNum" sz="quarter" idx="5"/>
          </p:nvPr>
        </p:nvSpPr>
        <p:spPr/>
        <p:txBody>
          <a:bodyPr/>
          <a:lstStyle/>
          <a:p>
            <a:fld id="{CB5B8047-4DBE-4D08-925D-E49847F6EC2C}" type="slidenum">
              <a:rPr lang="en-GB" smtClean="0"/>
              <a:t>11</a:t>
            </a:fld>
            <a:endParaRPr lang="en-GB"/>
          </a:p>
        </p:txBody>
      </p:sp>
    </p:spTree>
    <p:extLst>
      <p:ext uri="{BB962C8B-B14F-4D97-AF65-F5344CB8AC3E}">
        <p14:creationId xmlns:p14="http://schemas.microsoft.com/office/powerpoint/2010/main" val="2508238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assign number, will think orange is closer to purple and green than it is to blue and red – more likely to mis-predict to next category so introduces bias. </a:t>
            </a:r>
          </a:p>
          <a:p>
            <a:r>
              <a:rPr lang="en-GB" dirty="0"/>
              <a:t>Each category to separate variable – is it blue? Get 1 if yes and 0 if no. increasing number of variables but makes more complex and more sparse, all are completely independent from each other. </a:t>
            </a:r>
          </a:p>
          <a:p>
            <a:r>
              <a:rPr lang="en-GB" dirty="0"/>
              <a:t>Are different ways to achieve each step – choice </a:t>
            </a:r>
            <a:r>
              <a:rPr lang="en-GB"/>
              <a:t>can influence way model works in the end. </a:t>
            </a:r>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81</a:t>
            </a:fld>
            <a:endParaRPr lang="en-GB"/>
          </a:p>
        </p:txBody>
      </p:sp>
    </p:spTree>
    <p:extLst>
      <p:ext uri="{BB962C8B-B14F-4D97-AF65-F5344CB8AC3E}">
        <p14:creationId xmlns:p14="http://schemas.microsoft.com/office/powerpoint/2010/main" val="30453880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Z-score = SDs above or below a mean</a:t>
            </a:r>
          </a:p>
          <a:p>
            <a:r>
              <a:rPr lang="en-GB" dirty="0"/>
              <a:t>Often dealing with high dimensional data (simple, don’t need machine learning) – when have 1000s of genes, too much data to run the model + super noisy. Dimensionality reduction techniques, e.g. PCA. </a:t>
            </a:r>
          </a:p>
          <a:p>
            <a:r>
              <a:rPr lang="en-GB" dirty="0"/>
              <a:t>Single cell data run through PCA before machine learning</a:t>
            </a:r>
          </a:p>
        </p:txBody>
      </p:sp>
      <p:sp>
        <p:nvSpPr>
          <p:cNvPr id="4" name="Slide Number Placeholder 3"/>
          <p:cNvSpPr>
            <a:spLocks noGrp="1"/>
          </p:cNvSpPr>
          <p:nvPr>
            <p:ph type="sldNum" sz="quarter" idx="5"/>
          </p:nvPr>
        </p:nvSpPr>
        <p:spPr/>
        <p:txBody>
          <a:bodyPr/>
          <a:lstStyle/>
          <a:p>
            <a:fld id="{CB5B8047-4DBE-4D08-925D-E49847F6EC2C}" type="slidenum">
              <a:rPr lang="en-GB" smtClean="0"/>
              <a:t>82</a:t>
            </a:fld>
            <a:endParaRPr lang="en-GB"/>
          </a:p>
        </p:txBody>
      </p:sp>
    </p:spTree>
    <p:extLst>
      <p:ext uri="{BB962C8B-B14F-4D97-AF65-F5344CB8AC3E}">
        <p14:creationId xmlns:p14="http://schemas.microsoft.com/office/powerpoint/2010/main" val="2498518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Redundant = highly correlated, do all versus all correlation of features – if whole load of variables co-vary no point including all in the model. </a:t>
            </a:r>
          </a:p>
          <a:p>
            <a:r>
              <a:rPr lang="en-GB" dirty="0"/>
              <a:t>Genes that stay the same across all cases – don’t vary, so no information content</a:t>
            </a:r>
          </a:p>
        </p:txBody>
      </p:sp>
      <p:sp>
        <p:nvSpPr>
          <p:cNvPr id="4" name="Slide Number Placeholder 3"/>
          <p:cNvSpPr>
            <a:spLocks noGrp="1"/>
          </p:cNvSpPr>
          <p:nvPr>
            <p:ph type="sldNum" sz="quarter" idx="5"/>
          </p:nvPr>
        </p:nvSpPr>
        <p:spPr/>
        <p:txBody>
          <a:bodyPr/>
          <a:lstStyle/>
          <a:p>
            <a:fld id="{CB5B8047-4DBE-4D08-925D-E49847F6EC2C}" type="slidenum">
              <a:rPr lang="en-GB" smtClean="0"/>
              <a:t>83</a:t>
            </a:fld>
            <a:endParaRPr lang="en-GB"/>
          </a:p>
        </p:txBody>
      </p:sp>
    </p:spTree>
    <p:extLst>
      <p:ext uri="{BB962C8B-B14F-4D97-AF65-F5344CB8AC3E}">
        <p14:creationId xmlns:p14="http://schemas.microsoft.com/office/powerpoint/2010/main" val="36837958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B7B8-3DA7-C1AD-16C1-C1963CE2A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6C034-A19A-A80C-F6E7-6823BB2E3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56640-EDE0-30FE-F1F2-DA6989C7D36D}"/>
              </a:ext>
            </a:extLst>
          </p:cNvPr>
          <p:cNvSpPr>
            <a:spLocks noGrp="1"/>
          </p:cNvSpPr>
          <p:nvPr>
            <p:ph type="body" idx="1"/>
          </p:nvPr>
        </p:nvSpPr>
        <p:spPr/>
        <p:txBody>
          <a:bodyPr/>
          <a:lstStyle/>
          <a:p>
            <a:r>
              <a:rPr lang="en-GB" dirty="0"/>
              <a:t>Exercise 4 = ~15mins </a:t>
            </a:r>
          </a:p>
          <a:p>
            <a:r>
              <a:rPr lang="en-GB" dirty="0"/>
              <a:t>Run through = ~5mins</a:t>
            </a:r>
          </a:p>
        </p:txBody>
      </p:sp>
      <p:sp>
        <p:nvSpPr>
          <p:cNvPr id="4" name="Slide Number Placeholder 3">
            <a:extLst>
              <a:ext uri="{FF2B5EF4-FFF2-40B4-BE49-F238E27FC236}">
                <a16:creationId xmlns:a16="http://schemas.microsoft.com/office/drawing/2014/main" id="{AF49953E-DECB-464F-5938-BB947974BDDD}"/>
              </a:ext>
            </a:extLst>
          </p:cNvPr>
          <p:cNvSpPr>
            <a:spLocks noGrp="1"/>
          </p:cNvSpPr>
          <p:nvPr>
            <p:ph type="sldNum" sz="quarter" idx="5"/>
          </p:nvPr>
        </p:nvSpPr>
        <p:spPr/>
        <p:txBody>
          <a:bodyPr/>
          <a:lstStyle/>
          <a:p>
            <a:fld id="{CB5B8047-4DBE-4D08-925D-E49847F6EC2C}" type="slidenum">
              <a:rPr lang="en-GB" smtClean="0"/>
              <a:t>84</a:t>
            </a:fld>
            <a:endParaRPr lang="en-GB"/>
          </a:p>
        </p:txBody>
      </p:sp>
    </p:spTree>
    <p:extLst>
      <p:ext uri="{BB962C8B-B14F-4D97-AF65-F5344CB8AC3E}">
        <p14:creationId xmlns:p14="http://schemas.microsoft.com/office/powerpoint/2010/main" val="14364600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3BC49-D417-4F5A-B2D7-84E7D4BA3E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589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work initially but pays off later on in reproducibility</a:t>
            </a:r>
          </a:p>
          <a:p>
            <a:r>
              <a:rPr lang="en-GB" dirty="0"/>
              <a:t>For cross-validation doing it 10 times, for training and testing need the same things. </a:t>
            </a:r>
          </a:p>
        </p:txBody>
      </p:sp>
      <p:sp>
        <p:nvSpPr>
          <p:cNvPr id="4" name="Slide Number Placeholder 3"/>
          <p:cNvSpPr>
            <a:spLocks noGrp="1"/>
          </p:cNvSpPr>
          <p:nvPr>
            <p:ph type="sldNum" sz="quarter" idx="5"/>
          </p:nvPr>
        </p:nvSpPr>
        <p:spPr/>
        <p:txBody>
          <a:bodyPr/>
          <a:lstStyle/>
          <a:p>
            <a:fld id="{CB5B8047-4DBE-4D08-925D-E49847F6EC2C}" type="slidenum">
              <a:rPr lang="en-GB" smtClean="0"/>
              <a:t>86</a:t>
            </a:fld>
            <a:endParaRPr lang="en-GB"/>
          </a:p>
        </p:txBody>
      </p:sp>
    </p:spTree>
    <p:extLst>
      <p:ext uri="{BB962C8B-B14F-4D97-AF65-F5344CB8AC3E}">
        <p14:creationId xmlns:p14="http://schemas.microsoft.com/office/powerpoint/2010/main" val="37522196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recipe: Not really putting data in, showing what is going to look like so it knows names of variables and type of data in them.</a:t>
            </a:r>
          </a:p>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87</a:t>
            </a:fld>
            <a:endParaRPr lang="en-GB"/>
          </a:p>
        </p:txBody>
      </p:sp>
    </p:spTree>
    <p:extLst>
      <p:ext uri="{BB962C8B-B14F-4D97-AF65-F5344CB8AC3E}">
        <p14:creationId xmlns:p14="http://schemas.microsoft.com/office/powerpoint/2010/main" val="3832352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Recipe based around formula want to create. </a:t>
            </a:r>
          </a:p>
          <a:p>
            <a:r>
              <a:rPr lang="en-GB" dirty="0"/>
              <a:t>Not actually putting data into recipe, have to feed it when want to run it, but tells it names and types of data that are going to use.</a:t>
            </a:r>
          </a:p>
        </p:txBody>
      </p:sp>
      <p:sp>
        <p:nvSpPr>
          <p:cNvPr id="4" name="Slide Number Placeholder 3"/>
          <p:cNvSpPr>
            <a:spLocks noGrp="1"/>
          </p:cNvSpPr>
          <p:nvPr>
            <p:ph type="sldNum" sz="quarter" idx="5"/>
          </p:nvPr>
        </p:nvSpPr>
        <p:spPr/>
        <p:txBody>
          <a:bodyPr/>
          <a:lstStyle/>
          <a:p>
            <a:fld id="{CB5B8047-4DBE-4D08-925D-E49847F6EC2C}" type="slidenum">
              <a:rPr lang="en-GB" smtClean="0"/>
              <a:t>88</a:t>
            </a:fld>
            <a:endParaRPr lang="en-GB"/>
          </a:p>
        </p:txBody>
      </p:sp>
    </p:spTree>
    <p:extLst>
      <p:ext uri="{BB962C8B-B14F-4D97-AF65-F5344CB8AC3E}">
        <p14:creationId xmlns:p14="http://schemas.microsoft.com/office/powerpoint/2010/main" val="12086883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url</a:t>
            </a:r>
            <a:r>
              <a:rPr lang="en-GB" dirty="0"/>
              <a:t> = reference page for the recipe package, has full list of things recipe knows what to do with data.</a:t>
            </a:r>
          </a:p>
          <a:p>
            <a:r>
              <a:rPr lang="en-GB" dirty="0"/>
              <a:t>Example ones on slide</a:t>
            </a:r>
          </a:p>
          <a:p>
            <a:r>
              <a:rPr lang="en-GB" dirty="0" err="1"/>
              <a:t>Step_dummy</a:t>
            </a:r>
            <a:r>
              <a:rPr lang="en-GB" dirty="0"/>
              <a:t> = category </a:t>
            </a:r>
            <a:r>
              <a:rPr lang="en-GB" dirty="0">
                <a:sym typeface="Wingdings" panose="05000000000000000000" pitchFamily="2" charset="2"/>
              </a:rPr>
              <a:t> quantitative variables, split each option to own column and give 0 or 1. </a:t>
            </a:r>
          </a:p>
          <a:p>
            <a:r>
              <a:rPr lang="en-GB" dirty="0">
                <a:sym typeface="Wingdings" panose="05000000000000000000" pitchFamily="2" charset="2"/>
              </a:rPr>
              <a:t>Are imputation steps included, various different methods (on the website).</a:t>
            </a:r>
          </a:p>
          <a:p>
            <a:r>
              <a:rPr lang="en-GB" dirty="0">
                <a:sym typeface="Wingdings" panose="05000000000000000000" pitchFamily="2" charset="2"/>
              </a:rPr>
              <a:t>Easy to try things out – just change one step in the recipe and rerun everything else!</a:t>
            </a:r>
          </a:p>
        </p:txBody>
      </p:sp>
      <p:sp>
        <p:nvSpPr>
          <p:cNvPr id="4" name="Slide Number Placeholder 3"/>
          <p:cNvSpPr>
            <a:spLocks noGrp="1"/>
          </p:cNvSpPr>
          <p:nvPr>
            <p:ph type="sldNum" sz="quarter" idx="5"/>
          </p:nvPr>
        </p:nvSpPr>
        <p:spPr/>
        <p:txBody>
          <a:bodyPr/>
          <a:lstStyle/>
          <a:p>
            <a:fld id="{CB5B8047-4DBE-4D08-925D-E49847F6EC2C}" type="slidenum">
              <a:rPr lang="en-GB" smtClean="0"/>
              <a:t>89</a:t>
            </a:fld>
            <a:endParaRPr lang="en-GB"/>
          </a:p>
        </p:txBody>
      </p:sp>
    </p:spTree>
    <p:extLst>
      <p:ext uri="{BB962C8B-B14F-4D97-AF65-F5344CB8AC3E}">
        <p14:creationId xmlns:p14="http://schemas.microsoft.com/office/powerpoint/2010/main" val="26639961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to tell which columns to apply to – can name them individually. </a:t>
            </a:r>
          </a:p>
          <a:p>
            <a:r>
              <a:rPr lang="en-GB" dirty="0"/>
              <a:t>Role selectors – apply to all columns that fit these roles. </a:t>
            </a:r>
          </a:p>
        </p:txBody>
      </p:sp>
      <p:sp>
        <p:nvSpPr>
          <p:cNvPr id="4" name="Slide Number Placeholder 3"/>
          <p:cNvSpPr>
            <a:spLocks noGrp="1"/>
          </p:cNvSpPr>
          <p:nvPr>
            <p:ph type="sldNum" sz="quarter" idx="5"/>
          </p:nvPr>
        </p:nvSpPr>
        <p:spPr/>
        <p:txBody>
          <a:bodyPr/>
          <a:lstStyle/>
          <a:p>
            <a:fld id="{CB5B8047-4DBE-4D08-925D-E49847F6EC2C}" type="slidenum">
              <a:rPr lang="en-GB" smtClean="0"/>
              <a:t>90</a:t>
            </a:fld>
            <a:endParaRPr lang="en-GB"/>
          </a:p>
        </p:txBody>
      </p:sp>
    </p:spTree>
    <p:extLst>
      <p:ext uri="{BB962C8B-B14F-4D97-AF65-F5344CB8AC3E}">
        <p14:creationId xmlns:p14="http://schemas.microsoft.com/office/powerpoint/2010/main" val="72217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of prediction want to do, but also type of data going to collect. </a:t>
            </a:r>
          </a:p>
          <a:p>
            <a:r>
              <a:rPr lang="en-GB" dirty="0"/>
              <a:t>Amount of input data also varies, some models. amount of data needed to work efficiently. Some 100s or 1000s, others work with smaller. Some don’t scale well to enormous datasets. </a:t>
            </a:r>
          </a:p>
        </p:txBody>
      </p:sp>
      <p:sp>
        <p:nvSpPr>
          <p:cNvPr id="4" name="Slide Number Placeholder 3"/>
          <p:cNvSpPr>
            <a:spLocks noGrp="1"/>
          </p:cNvSpPr>
          <p:nvPr>
            <p:ph type="sldNum" sz="quarter" idx="5"/>
          </p:nvPr>
        </p:nvSpPr>
        <p:spPr/>
        <p:txBody>
          <a:bodyPr/>
          <a:lstStyle/>
          <a:p>
            <a:fld id="{CB5B8047-4DBE-4D08-925D-E49847F6EC2C}" type="slidenum">
              <a:rPr lang="en-GB" smtClean="0"/>
              <a:t>12</a:t>
            </a:fld>
            <a:endParaRPr lang="en-GB"/>
          </a:p>
        </p:txBody>
      </p:sp>
    </p:spTree>
    <p:extLst>
      <p:ext uri="{BB962C8B-B14F-4D97-AF65-F5344CB8AC3E}">
        <p14:creationId xmlns:p14="http://schemas.microsoft.com/office/powerpoint/2010/main" val="26715660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Sequentially add steps that you want to apply to data</a:t>
            </a:r>
          </a:p>
        </p:txBody>
      </p:sp>
      <p:sp>
        <p:nvSpPr>
          <p:cNvPr id="4" name="Slide Number Placeholder 3"/>
          <p:cNvSpPr>
            <a:spLocks noGrp="1"/>
          </p:cNvSpPr>
          <p:nvPr>
            <p:ph type="sldNum" sz="quarter" idx="5"/>
          </p:nvPr>
        </p:nvSpPr>
        <p:spPr/>
        <p:txBody>
          <a:bodyPr/>
          <a:lstStyle/>
          <a:p>
            <a:fld id="{CB5B8047-4DBE-4D08-925D-E49847F6EC2C}" type="slidenum">
              <a:rPr lang="en-GB" smtClean="0"/>
              <a:t>91</a:t>
            </a:fld>
            <a:endParaRPr lang="en-GB"/>
          </a:p>
        </p:txBody>
      </p:sp>
    </p:spTree>
    <p:extLst>
      <p:ext uri="{BB962C8B-B14F-4D97-AF65-F5344CB8AC3E}">
        <p14:creationId xmlns:p14="http://schemas.microsoft.com/office/powerpoint/2010/main" val="41655996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set up, work with the workflow for the training and prediction. </a:t>
            </a:r>
          </a:p>
        </p:txBody>
      </p:sp>
      <p:sp>
        <p:nvSpPr>
          <p:cNvPr id="4" name="Slide Number Placeholder 3"/>
          <p:cNvSpPr>
            <a:spLocks noGrp="1"/>
          </p:cNvSpPr>
          <p:nvPr>
            <p:ph type="sldNum" sz="quarter" idx="5"/>
          </p:nvPr>
        </p:nvSpPr>
        <p:spPr/>
        <p:txBody>
          <a:bodyPr/>
          <a:lstStyle/>
          <a:p>
            <a:fld id="{CB5B8047-4DBE-4D08-925D-E49847F6EC2C}" type="slidenum">
              <a:rPr lang="en-GB" smtClean="0"/>
              <a:t>92</a:t>
            </a:fld>
            <a:endParaRPr lang="en-GB"/>
          </a:p>
        </p:txBody>
      </p:sp>
    </p:spTree>
    <p:extLst>
      <p:ext uri="{BB962C8B-B14F-4D97-AF65-F5344CB8AC3E}">
        <p14:creationId xmlns:p14="http://schemas.microsoft.com/office/powerpoint/2010/main" val="7209803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had cross validation, could fit cross validation set and it would run everything all in one go. Just single split in here.</a:t>
            </a:r>
          </a:p>
          <a:p>
            <a:r>
              <a:rPr lang="en-GB" dirty="0"/>
              <a:t>Add to workflow, then fitted data also part of workflow</a:t>
            </a:r>
          </a:p>
        </p:txBody>
      </p:sp>
      <p:sp>
        <p:nvSpPr>
          <p:cNvPr id="4" name="Slide Number Placeholder 3"/>
          <p:cNvSpPr>
            <a:spLocks noGrp="1"/>
          </p:cNvSpPr>
          <p:nvPr>
            <p:ph type="sldNum" sz="quarter" idx="5"/>
          </p:nvPr>
        </p:nvSpPr>
        <p:spPr/>
        <p:txBody>
          <a:bodyPr/>
          <a:lstStyle/>
          <a:p>
            <a:fld id="{CB5B8047-4DBE-4D08-925D-E49847F6EC2C}" type="slidenum">
              <a:rPr lang="en-GB" smtClean="0"/>
              <a:t>93</a:t>
            </a:fld>
            <a:endParaRPr lang="en-GB"/>
          </a:p>
        </p:txBody>
      </p:sp>
    </p:spTree>
    <p:extLst>
      <p:ext uri="{BB962C8B-B14F-4D97-AF65-F5344CB8AC3E}">
        <p14:creationId xmlns:p14="http://schemas.microsoft.com/office/powerpoint/2010/main" val="8958133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workflow, fit to new data, then pull out predictions. </a:t>
            </a:r>
          </a:p>
          <a:p>
            <a:r>
              <a:rPr lang="en-GB" dirty="0"/>
              <a:t>Gives more automation and consistency, means we don’t have to remember all pre-processing steps. </a:t>
            </a:r>
          </a:p>
          <a:p>
            <a:r>
              <a:rPr lang="en-GB" dirty="0"/>
              <a:t>When distribute the model, can distribute the whole workflow, rather than just the model – incorporates trained model and pre-processing required. </a:t>
            </a:r>
          </a:p>
        </p:txBody>
      </p:sp>
      <p:sp>
        <p:nvSpPr>
          <p:cNvPr id="4" name="Slide Number Placeholder 3"/>
          <p:cNvSpPr>
            <a:spLocks noGrp="1"/>
          </p:cNvSpPr>
          <p:nvPr>
            <p:ph type="sldNum" sz="quarter" idx="5"/>
          </p:nvPr>
        </p:nvSpPr>
        <p:spPr/>
        <p:txBody>
          <a:bodyPr/>
          <a:lstStyle/>
          <a:p>
            <a:fld id="{CB5B8047-4DBE-4D08-925D-E49847F6EC2C}" type="slidenum">
              <a:rPr lang="en-GB" smtClean="0"/>
              <a:t>94</a:t>
            </a:fld>
            <a:endParaRPr lang="en-GB"/>
          </a:p>
        </p:txBody>
      </p:sp>
    </p:spTree>
    <p:extLst>
      <p:ext uri="{BB962C8B-B14F-4D97-AF65-F5344CB8AC3E}">
        <p14:creationId xmlns:p14="http://schemas.microsoft.com/office/powerpoint/2010/main" val="23755738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4 = ~15mins </a:t>
            </a:r>
          </a:p>
          <a:p>
            <a:r>
              <a:rPr lang="en-GB" dirty="0"/>
              <a:t>Run through = ~5mins</a:t>
            </a:r>
          </a:p>
        </p:txBody>
      </p:sp>
      <p:sp>
        <p:nvSpPr>
          <p:cNvPr id="4" name="Slide Number Placeholder 3"/>
          <p:cNvSpPr>
            <a:spLocks noGrp="1"/>
          </p:cNvSpPr>
          <p:nvPr>
            <p:ph type="sldNum" sz="quarter" idx="5"/>
          </p:nvPr>
        </p:nvSpPr>
        <p:spPr/>
        <p:txBody>
          <a:bodyPr/>
          <a:lstStyle/>
          <a:p>
            <a:fld id="{CB5B8047-4DBE-4D08-925D-E49847F6EC2C}" type="slidenum">
              <a:rPr lang="en-GB" smtClean="0"/>
              <a:t>95</a:t>
            </a:fld>
            <a:endParaRPr lang="en-GB"/>
          </a:p>
        </p:txBody>
      </p:sp>
    </p:spTree>
    <p:extLst>
      <p:ext uri="{BB962C8B-B14F-4D97-AF65-F5344CB8AC3E}">
        <p14:creationId xmlns:p14="http://schemas.microsoft.com/office/powerpoint/2010/main" val="200292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simple model, more complex not always better, be pragmatic, want something that works. If simple, quick model works well then that’s ideal.</a:t>
            </a:r>
          </a:p>
        </p:txBody>
      </p:sp>
      <p:sp>
        <p:nvSpPr>
          <p:cNvPr id="4" name="Slide Number Placeholder 3"/>
          <p:cNvSpPr>
            <a:spLocks noGrp="1"/>
          </p:cNvSpPr>
          <p:nvPr>
            <p:ph type="sldNum" sz="quarter" idx="5"/>
          </p:nvPr>
        </p:nvSpPr>
        <p:spPr/>
        <p:txBody>
          <a:bodyPr/>
          <a:lstStyle/>
          <a:p>
            <a:fld id="{CB5B8047-4DBE-4D08-925D-E49847F6EC2C}" type="slidenum">
              <a:rPr lang="en-GB" smtClean="0"/>
              <a:t>13</a:t>
            </a:fld>
            <a:endParaRPr lang="en-GB"/>
          </a:p>
        </p:txBody>
      </p:sp>
    </p:spTree>
    <p:extLst>
      <p:ext uri="{BB962C8B-B14F-4D97-AF65-F5344CB8AC3E}">
        <p14:creationId xmlns:p14="http://schemas.microsoft.com/office/powerpoint/2010/main" val="14739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30124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88083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89710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981F-AC2D-D75F-11AE-E3062F4085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87E787-2CCA-876B-A23B-CA7887C6A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58FE7D8-F305-4521-AEA3-87ED8B79A002}"/>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A5BD5E76-4063-A2CC-5213-B73EB7129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DBDAA-A8A6-B10B-1F25-F18A916853D3}"/>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341036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53A6-5EF3-C8EC-C738-1478866558C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F6DDCC7-00D8-DE29-5A2C-C4359250ED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67F868-E79B-C875-C16D-D3F78F8E1DEF}"/>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694540CE-158E-640F-F66F-0BC9ADA5D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AFD57-2852-A375-F4D8-ACAF33EF5CCB}"/>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5589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77EF-B53A-C9EE-B2F1-A90B897CA2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EDBFA25-34D7-00CE-112A-C99F8F7CBD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99BCB8-1E46-17BC-8B1A-DC1A210DEAFD}"/>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1142064B-2D24-AA33-3ECE-738E2F660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FA79BF-40B1-AD00-7986-2BE51E98292D}"/>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315212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A565-C61C-D8D8-1C28-28459CBDA6C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609F6A-7BA1-9565-18EF-FC799092B4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39432F3-F022-DA25-764C-BF0BF85FD8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31EFA6F-64FE-22EA-5585-74D74A26F495}"/>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6" name="Footer Placeholder 5">
            <a:extLst>
              <a:ext uri="{FF2B5EF4-FFF2-40B4-BE49-F238E27FC236}">
                <a16:creationId xmlns:a16="http://schemas.microsoft.com/office/drawing/2014/main" id="{F4B23980-2BC8-BA7A-D820-CCBA46BCB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E91E2-F29F-1F96-3F16-5B83E1CA5D0D}"/>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282238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164A-C6C8-FF66-E55C-E9624222BE0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AEB87-A3F7-FDDB-D3FE-8B33AAC1F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F7E853-9DBF-A5B6-C661-27F9B3E9C2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CBDF6C8-6446-243C-8FCB-856579643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3B78FF-DD69-E2CF-D92D-D333ED55EE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8933847-C6AD-2CCA-1711-E51E0E5B3D11}"/>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8" name="Footer Placeholder 7">
            <a:extLst>
              <a:ext uri="{FF2B5EF4-FFF2-40B4-BE49-F238E27FC236}">
                <a16:creationId xmlns:a16="http://schemas.microsoft.com/office/drawing/2014/main" id="{236B97E2-7B7C-A3BD-3614-473EFEB40D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085545-07E2-8EE6-BAF8-AABE2D46A1C8}"/>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33464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DC8A-571A-DFA5-C524-734DAFD9A43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687913F-CFD5-664E-9F91-DECA2129B6FD}"/>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4" name="Footer Placeholder 3">
            <a:extLst>
              <a:ext uri="{FF2B5EF4-FFF2-40B4-BE49-F238E27FC236}">
                <a16:creationId xmlns:a16="http://schemas.microsoft.com/office/drawing/2014/main" id="{DA92AF19-3EB4-71C4-A243-8E6FF82991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1B8F8D-D28C-9C4F-BF28-2F8D06254B66}"/>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336902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28729-7E9D-09AC-7B7E-5FE294CC6C94}"/>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3" name="Footer Placeholder 2">
            <a:extLst>
              <a:ext uri="{FF2B5EF4-FFF2-40B4-BE49-F238E27FC236}">
                <a16:creationId xmlns:a16="http://schemas.microsoft.com/office/drawing/2014/main" id="{B3407157-43A0-422F-1700-964EA184EE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F0AD86-D5FA-6055-055D-54854C3E2DA4}"/>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3968463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7E18-D131-9EEB-2E59-880EA9BFA3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083AB5D-D5ED-BF13-534C-BF6527CDF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787126-6171-A3BF-5823-1C28CF5D2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828048-DB3E-4E6D-E271-AC9BECD97CDF}"/>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6" name="Footer Placeholder 5">
            <a:extLst>
              <a:ext uri="{FF2B5EF4-FFF2-40B4-BE49-F238E27FC236}">
                <a16:creationId xmlns:a16="http://schemas.microsoft.com/office/drawing/2014/main" id="{40C2341D-71E6-04CD-5778-3B9F608D58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AB5B83-A728-A3A7-9A99-CA47F0F2D81E}"/>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6043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A3D66B5-51D1-4AB6-8903-C9957EA300C4}"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145439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B55D-4CE0-7145-4240-0980E40FFE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23792D-48B2-87B6-D891-CFF59DD6F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02EAB5-2031-3DA3-1889-6EA76A743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C470E4-8A3D-FD78-22B9-0FD7113CCCE3}"/>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6" name="Footer Placeholder 5">
            <a:extLst>
              <a:ext uri="{FF2B5EF4-FFF2-40B4-BE49-F238E27FC236}">
                <a16:creationId xmlns:a16="http://schemas.microsoft.com/office/drawing/2014/main" id="{C1E21B64-F674-BBDB-8874-1DB800755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7BF82-309E-A7DA-879D-789B7439FE42}"/>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71368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92A-94C6-1A34-A8DC-8BF71016EDF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8995B32-209F-9D96-1FB5-7E659D942D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FACBB3-2335-3F03-7076-5D7691C31B24}"/>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E85480F8-2EF0-C18F-56E7-CAE493200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69D3D-59E3-B048-3A94-E669F17693D0}"/>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400459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7AA9D-99B7-AD8A-B00C-994421ECB7E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A79AC4D-1CC5-3A6D-E421-D3952B7F14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91602BE-2D80-160B-B62A-73BF727B884F}"/>
              </a:ext>
            </a:extLst>
          </p:cNvPr>
          <p:cNvSpPr>
            <a:spLocks noGrp="1"/>
          </p:cNvSpPr>
          <p:nvPr>
            <p:ph type="dt" sz="half" idx="10"/>
          </p:nvPr>
        </p:nvSpPr>
        <p:spPr/>
        <p:txBody>
          <a:body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1D5456C4-A8C3-403C-41FA-ABE473CF8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B7551-29F3-BD72-3FE1-19CEF98AABBD}"/>
              </a:ext>
            </a:extLst>
          </p:cNvPr>
          <p:cNvSpPr>
            <a:spLocks noGrp="1"/>
          </p:cNvSpPr>
          <p:nvPr>
            <p:ph type="sldNum" sz="quarter" idx="12"/>
          </p:nvPr>
        </p:nvSpPr>
        <p:spPr/>
        <p:txBody>
          <a:bodyPr/>
          <a:lstStyle/>
          <a:p>
            <a:fld id="{4A518245-8895-4E2D-8710-F1B0E00A8040}" type="slidenum">
              <a:rPr lang="en-GB" smtClean="0"/>
              <a:t>‹#›</a:t>
            </a:fld>
            <a:endParaRPr lang="en-GB"/>
          </a:p>
        </p:txBody>
      </p:sp>
    </p:spTree>
    <p:extLst>
      <p:ext uri="{BB962C8B-B14F-4D97-AF65-F5344CB8AC3E}">
        <p14:creationId xmlns:p14="http://schemas.microsoft.com/office/powerpoint/2010/main" val="261567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D66B5-51D1-4AB6-8903-C9957EA300C4}"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5496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3D66B5-51D1-4AB6-8903-C9957EA300C4}" type="datetimeFigureOut">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7823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3D66B5-51D1-4AB6-8903-C9957EA300C4}" type="datetimeFigureOut">
              <a:rPr lang="en-GB" smtClean="0"/>
              <a:t>06/05/2026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5621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3D66B5-51D1-4AB6-8903-C9957EA300C4}" type="datetimeFigureOut">
              <a:rPr lang="en-GB" smtClean="0"/>
              <a:t>06/05/2026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5538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D66B5-51D1-4AB6-8903-C9957EA300C4}" type="datetimeFigureOut">
              <a:rPr lang="en-GB" smtClean="0"/>
              <a:t>06/05/2026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414271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D66B5-51D1-4AB6-8903-C9957EA300C4}" type="datetimeFigureOut">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42576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D66B5-51D1-4AB6-8903-C9957EA300C4}" type="datetimeFigureOut">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96909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D66B5-51D1-4AB6-8903-C9957EA300C4}" type="datetimeFigureOut">
              <a:rPr lang="en-GB" smtClean="0"/>
              <a:t>06/05/2026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4F79-EA06-4DFE-96C9-5F9967CC5CB9}" type="slidenum">
              <a:rPr lang="en-GB" smtClean="0"/>
              <a:t>‹#›</a:t>
            </a:fld>
            <a:endParaRPr lang="en-GB"/>
          </a:p>
        </p:txBody>
      </p:sp>
    </p:spTree>
    <p:extLst>
      <p:ext uri="{BB962C8B-B14F-4D97-AF65-F5344CB8AC3E}">
        <p14:creationId xmlns:p14="http://schemas.microsoft.com/office/powerpoint/2010/main" val="10335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35C17-C1BE-66F9-75BF-F77437BD6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8538E82-8556-886D-2423-47928C4D5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6C8B61-569A-599D-9F8B-F2B55E8A0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9BFED0-917B-4667-AB1E-D971400F5489}" type="datetimeFigureOut">
              <a:rPr lang="en-GB" smtClean="0"/>
              <a:t>06/05/2026</a:t>
            </a:fld>
            <a:endParaRPr lang="en-GB"/>
          </a:p>
        </p:txBody>
      </p:sp>
      <p:sp>
        <p:nvSpPr>
          <p:cNvPr id="5" name="Footer Placeholder 4">
            <a:extLst>
              <a:ext uri="{FF2B5EF4-FFF2-40B4-BE49-F238E27FC236}">
                <a16:creationId xmlns:a16="http://schemas.microsoft.com/office/drawing/2014/main" id="{2D1276D0-106F-8CC2-A0DC-088143B1E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02A11CC-D132-6278-A838-DCB45A2F9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518245-8895-4E2D-8710-F1B0E00A8040}" type="slidenum">
              <a:rPr lang="en-GB" smtClean="0"/>
              <a:t>‹#›</a:t>
            </a:fld>
            <a:endParaRPr lang="en-GB"/>
          </a:p>
        </p:txBody>
      </p:sp>
    </p:spTree>
    <p:extLst>
      <p:ext uri="{BB962C8B-B14F-4D97-AF65-F5344CB8AC3E}">
        <p14:creationId xmlns:p14="http://schemas.microsoft.com/office/powerpoint/2010/main" val="632734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biotrain.tv/courses/r_intro"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hyperlink" Target="https://biotrain.tv/courses/r_ggplot" TargetMode="External"/><Relationship Id="rId4" Type="http://schemas.openxmlformats.org/officeDocument/2006/relationships/hyperlink" Target="https://biotrain.tv/courses/r_advanced"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commons.wikimedia.org/w/index.php?curid=109730045"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hyperlink" Target="https://forms.office.com/pages/responsepage.aspx?id=5UcR3t3ARkqdd8j05rQ9ACnfWs5YKa5Gs0VikG2-np9UNjk4TU4wWVpQMEhVMzhEUTBXQ0ROSUxXTS4u&amp;route=shorturl" TargetMode="External"/><Relationship Id="rId5" Type="http://schemas.openxmlformats.org/officeDocument/2006/relationships/hyperlink" Target="mailto:contact@biotrain.tv" TargetMode="External"/><Relationship Id="rId4" Type="http://schemas.openxmlformats.org/officeDocument/2006/relationships/image" Target="../media/image2.svg"/></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recipes.tidymodels.org/reference/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705A5-B588-D7A1-340B-D159BE8CC1C4}"/>
              </a:ext>
            </a:extLst>
          </p:cNvPr>
          <p:cNvPicPr>
            <a:picLocks noChangeAspect="1"/>
          </p:cNvPicPr>
          <p:nvPr/>
        </p:nvPicPr>
        <p:blipFill>
          <a:blip r:embed="rId2"/>
          <a:stretch>
            <a:fillRect/>
          </a:stretch>
        </p:blipFill>
        <p:spPr>
          <a:xfrm>
            <a:off x="0" y="0"/>
            <a:ext cx="12192000" cy="6857999"/>
          </a:xfrm>
          <a:prstGeom prst="rect">
            <a:avLst/>
          </a:prstGeom>
        </p:spPr>
      </p:pic>
      <p:pic>
        <p:nvPicPr>
          <p:cNvPr id="5" name="Graphic 4">
            <a:extLst>
              <a:ext uri="{FF2B5EF4-FFF2-40B4-BE49-F238E27FC236}">
                <a16:creationId xmlns:a16="http://schemas.microsoft.com/office/drawing/2014/main" id="{D7D69368-8227-6D9F-C60F-1398398006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9161" y="274246"/>
            <a:ext cx="5448300" cy="1076325"/>
          </a:xfrm>
          <a:prstGeom prst="rect">
            <a:avLst/>
          </a:prstGeom>
        </p:spPr>
      </p:pic>
      <p:sp>
        <p:nvSpPr>
          <p:cNvPr id="6" name="Title 5">
            <a:extLst>
              <a:ext uri="{FF2B5EF4-FFF2-40B4-BE49-F238E27FC236}">
                <a16:creationId xmlns:a16="http://schemas.microsoft.com/office/drawing/2014/main" id="{46135936-ACD6-BD74-934C-4A1FA0789A6B}"/>
              </a:ext>
            </a:extLst>
          </p:cNvPr>
          <p:cNvSpPr>
            <a:spLocks noGrp="1"/>
          </p:cNvSpPr>
          <p:nvPr>
            <p:ph type="ctrTitle"/>
          </p:nvPr>
        </p:nvSpPr>
        <p:spPr>
          <a:xfrm>
            <a:off x="1524000" y="1122362"/>
            <a:ext cx="9144000" cy="2666677"/>
          </a:xfrm>
        </p:spPr>
        <p:txBody>
          <a:bodyPr>
            <a:normAutofit/>
          </a:bodyPr>
          <a:lstStyle/>
          <a:p>
            <a:r>
              <a:rPr lang="en-GB" dirty="0">
                <a:solidFill>
                  <a:srgbClr val="FFD42A"/>
                </a:solidFill>
              </a:rPr>
              <a:t>Introduction to Machine Learning</a:t>
            </a:r>
          </a:p>
        </p:txBody>
      </p:sp>
      <p:sp>
        <p:nvSpPr>
          <p:cNvPr id="7" name="Subtitle 6">
            <a:extLst>
              <a:ext uri="{FF2B5EF4-FFF2-40B4-BE49-F238E27FC236}">
                <a16:creationId xmlns:a16="http://schemas.microsoft.com/office/drawing/2014/main" id="{5F1B193D-5D05-5727-E42C-53C2BA78AAC3}"/>
              </a:ext>
            </a:extLst>
          </p:cNvPr>
          <p:cNvSpPr>
            <a:spLocks noGrp="1"/>
          </p:cNvSpPr>
          <p:nvPr>
            <p:ph type="subTitle" idx="1"/>
          </p:nvPr>
        </p:nvSpPr>
        <p:spPr>
          <a:xfrm>
            <a:off x="1524000" y="3861048"/>
            <a:ext cx="9144000" cy="2203226"/>
          </a:xfrm>
        </p:spPr>
        <p:txBody>
          <a:bodyPr>
            <a:normAutofit lnSpcReduction="10000"/>
          </a:bodyPr>
          <a:lstStyle/>
          <a:p>
            <a:r>
              <a:rPr lang="en-GB" sz="3200" dirty="0">
                <a:solidFill>
                  <a:srgbClr val="FFD42A"/>
                </a:solidFill>
              </a:rPr>
              <a:t>Hayley Carr, Simon Andrews, Laura Biggins</a:t>
            </a:r>
          </a:p>
          <a:p>
            <a:r>
              <a:rPr lang="en-GB" sz="3200" dirty="0">
                <a:solidFill>
                  <a:srgbClr val="FFD42A"/>
                </a:solidFill>
              </a:rPr>
              <a:t>hayley.carr@babraham.ac.uk</a:t>
            </a:r>
          </a:p>
          <a:p>
            <a:endParaRPr lang="en-GB" sz="3200" dirty="0">
              <a:solidFill>
                <a:srgbClr val="FFD42A"/>
              </a:solidFill>
            </a:endParaRPr>
          </a:p>
          <a:p>
            <a:r>
              <a:rPr lang="en-GB" sz="3200" dirty="0">
                <a:solidFill>
                  <a:srgbClr val="FFD42A"/>
                </a:solidFill>
              </a:rPr>
              <a:t>v2026-03</a:t>
            </a:r>
          </a:p>
        </p:txBody>
      </p:sp>
    </p:spTree>
    <p:extLst>
      <p:ext uri="{BB962C8B-B14F-4D97-AF65-F5344CB8AC3E}">
        <p14:creationId xmlns:p14="http://schemas.microsoft.com/office/powerpoint/2010/main" val="284496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564904"/>
            <a:ext cx="10972800" cy="1143000"/>
          </a:xfrm>
        </p:spPr>
        <p:txBody>
          <a:bodyPr>
            <a:normAutofit/>
          </a:bodyPr>
          <a:lstStyle/>
          <a:p>
            <a:r>
              <a:rPr lang="en-GB" sz="5400" dirty="0"/>
              <a:t>Different machine learning models</a:t>
            </a:r>
          </a:p>
        </p:txBody>
      </p:sp>
      <p:pic>
        <p:nvPicPr>
          <p:cNvPr id="5" name="Graphic 4">
            <a:extLst>
              <a:ext uri="{FF2B5EF4-FFF2-40B4-BE49-F238E27FC236}">
                <a16:creationId xmlns:a16="http://schemas.microsoft.com/office/drawing/2014/main" id="{86D70100-9011-E9C5-DFF0-7786E24B13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46772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18EA4-7E00-4DF3-95EE-BCE6E5DAADC8}"/>
              </a:ext>
            </a:extLst>
          </p:cNvPr>
          <p:cNvPicPr>
            <a:picLocks noChangeAspect="1"/>
          </p:cNvPicPr>
          <p:nvPr/>
        </p:nvPicPr>
        <p:blipFill>
          <a:blip r:embed="rId3"/>
          <a:stretch>
            <a:fillRect/>
          </a:stretch>
        </p:blipFill>
        <p:spPr>
          <a:xfrm>
            <a:off x="1686171" y="188640"/>
            <a:ext cx="8819657" cy="6336704"/>
          </a:xfrm>
          <a:prstGeom prst="rect">
            <a:avLst/>
          </a:prstGeom>
        </p:spPr>
      </p:pic>
    </p:spTree>
    <p:extLst>
      <p:ext uri="{BB962C8B-B14F-4D97-AF65-F5344CB8AC3E}">
        <p14:creationId xmlns:p14="http://schemas.microsoft.com/office/powerpoint/2010/main" val="321329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18A21-A4BB-41D1-9BFE-C03A96BE60D5}"/>
              </a:ext>
            </a:extLst>
          </p:cNvPr>
          <p:cNvSpPr>
            <a:spLocks noGrp="1"/>
          </p:cNvSpPr>
          <p:nvPr>
            <p:ph idx="1"/>
          </p:nvPr>
        </p:nvSpPr>
        <p:spPr>
          <a:xfrm>
            <a:off x="1343472" y="1600201"/>
            <a:ext cx="10238928" cy="4709119"/>
          </a:xfrm>
        </p:spPr>
        <p:txBody>
          <a:bodyPr>
            <a:normAutofit fontScale="92500" lnSpcReduction="10000"/>
          </a:bodyPr>
          <a:lstStyle/>
          <a:p>
            <a:r>
              <a:rPr lang="en-GB" noProof="0" dirty="0">
                <a:latin typeface="Calibri" panose="020F0502020204030204" pitchFamily="34" charset="0"/>
                <a:cs typeface="Calibri" panose="020F0502020204030204" pitchFamily="34" charset="0"/>
              </a:rPr>
              <a:t>Outcome type</a:t>
            </a:r>
          </a:p>
          <a:p>
            <a:pPr lvl="1"/>
            <a:r>
              <a:rPr lang="en-GB" noProof="0" dirty="0">
                <a:latin typeface="Calibri" panose="020F0502020204030204" pitchFamily="34" charset="0"/>
                <a:cs typeface="Calibri" panose="020F0502020204030204" pitchFamily="34" charset="0"/>
              </a:rPr>
              <a:t>Regression models for quantitative predictions</a:t>
            </a:r>
          </a:p>
          <a:p>
            <a:pPr lvl="1"/>
            <a:r>
              <a:rPr lang="en-GB" noProof="0" dirty="0">
                <a:latin typeface="Calibri" panose="020F0502020204030204" pitchFamily="34" charset="0"/>
                <a:cs typeface="Calibri" panose="020F0502020204030204" pitchFamily="34" charset="0"/>
              </a:rPr>
              <a:t>Classification models for categorical predictions</a:t>
            </a:r>
          </a:p>
          <a:p>
            <a:pPr lvl="1"/>
            <a:r>
              <a:rPr lang="en-GB" noProof="0" dirty="0">
                <a:latin typeface="Calibri" panose="020F0502020204030204" pitchFamily="34" charset="0"/>
                <a:cs typeface="Calibri" panose="020F0502020204030204" pitchFamily="34" charset="0"/>
              </a:rPr>
              <a:t>Some model types can do both</a:t>
            </a:r>
          </a:p>
          <a:p>
            <a:endParaRPr lang="en-GB" noProof="0" dirty="0">
              <a:latin typeface="Calibri" panose="020F0502020204030204" pitchFamily="34" charset="0"/>
              <a:cs typeface="Calibri" panose="020F0502020204030204" pitchFamily="34" charset="0"/>
            </a:endParaRPr>
          </a:p>
          <a:p>
            <a:r>
              <a:rPr lang="en-GB" noProof="0" dirty="0">
                <a:latin typeface="Calibri" panose="020F0502020204030204" pitchFamily="34" charset="0"/>
                <a:cs typeface="Calibri" panose="020F0502020204030204" pitchFamily="34" charset="0"/>
              </a:rPr>
              <a:t>Input type</a:t>
            </a:r>
          </a:p>
          <a:p>
            <a:pPr lvl="1"/>
            <a:r>
              <a:rPr lang="en-GB" noProof="0" dirty="0">
                <a:latin typeface="Calibri" panose="020F0502020204030204" pitchFamily="34" charset="0"/>
                <a:cs typeface="Calibri" panose="020F0502020204030204" pitchFamily="34" charset="0"/>
              </a:rPr>
              <a:t>Some models require all of their variables to be numeric</a:t>
            </a:r>
          </a:p>
          <a:p>
            <a:pPr lvl="1"/>
            <a:r>
              <a:rPr lang="en-GB" noProof="0" dirty="0">
                <a:latin typeface="Calibri" panose="020F0502020204030204" pitchFamily="34" charset="0"/>
                <a:cs typeface="Calibri" panose="020F0502020204030204" pitchFamily="34" charset="0"/>
              </a:rPr>
              <a:t>May need to convert categorical values to numbers</a:t>
            </a:r>
          </a:p>
          <a:p>
            <a:pPr lvl="1"/>
            <a:r>
              <a:rPr lang="en-GB" noProof="0" dirty="0">
                <a:latin typeface="Calibri" panose="020F0502020204030204" pitchFamily="34" charset="0"/>
                <a:cs typeface="Calibri" panose="020F0502020204030204" pitchFamily="34" charset="0"/>
              </a:rPr>
              <a:t>Expected behaviour of input data</a:t>
            </a:r>
          </a:p>
          <a:p>
            <a:pPr lvl="1"/>
            <a:r>
              <a:rPr lang="en-GB" noProof="0" dirty="0">
                <a:latin typeface="Calibri" panose="020F0502020204030204" pitchFamily="34" charset="0"/>
                <a:cs typeface="Calibri" panose="020F0502020204030204" pitchFamily="34" charset="0"/>
              </a:rPr>
              <a:t>Variation in the number of viable measures</a:t>
            </a:r>
          </a:p>
          <a:p>
            <a:pPr marL="457200" lvl="1" indent="0">
              <a:buNone/>
            </a:pPr>
            <a:endParaRPr lang="en-GB" noProof="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F319E6BF-B9B4-7BD5-9997-1234580AD154}"/>
              </a:ext>
            </a:extLst>
          </p:cNvPr>
          <p:cNvGrpSpPr/>
          <p:nvPr/>
        </p:nvGrpSpPr>
        <p:grpSpPr>
          <a:xfrm>
            <a:off x="9726615" y="2977699"/>
            <a:ext cx="1855785" cy="1480094"/>
            <a:chOff x="8817963" y="3851756"/>
            <a:chExt cx="1855785" cy="1480094"/>
          </a:xfrm>
        </p:grpSpPr>
        <p:pic>
          <p:nvPicPr>
            <p:cNvPr id="6" name="Picture 5">
              <a:extLst>
                <a:ext uri="{FF2B5EF4-FFF2-40B4-BE49-F238E27FC236}">
                  <a16:creationId xmlns:a16="http://schemas.microsoft.com/office/drawing/2014/main" id="{962FEB18-701A-636F-9B56-90B6ED146315}"/>
                </a:ext>
              </a:extLst>
            </p:cNvPr>
            <p:cNvPicPr>
              <a:picLocks noChangeAspect="1"/>
            </p:cNvPicPr>
            <p:nvPr/>
          </p:nvPicPr>
          <p:blipFill>
            <a:blip r:embed="rId3"/>
            <a:stretch>
              <a:fillRect/>
            </a:stretch>
          </p:blipFill>
          <p:spPr>
            <a:xfrm>
              <a:off x="8817963" y="4221088"/>
              <a:ext cx="1855785" cy="1110762"/>
            </a:xfrm>
            <a:prstGeom prst="rect">
              <a:avLst/>
            </a:prstGeom>
          </p:spPr>
        </p:pic>
        <p:sp>
          <p:nvSpPr>
            <p:cNvPr id="7" name="TextBox 6">
              <a:extLst>
                <a:ext uri="{FF2B5EF4-FFF2-40B4-BE49-F238E27FC236}">
                  <a16:creationId xmlns:a16="http://schemas.microsoft.com/office/drawing/2014/main" id="{C947088F-B7CE-AB68-9D6C-BF60D66B06DA}"/>
                </a:ext>
              </a:extLst>
            </p:cNvPr>
            <p:cNvSpPr txBox="1"/>
            <p:nvPr/>
          </p:nvSpPr>
          <p:spPr>
            <a:xfrm>
              <a:off x="9043194" y="3851756"/>
              <a:ext cx="1405321" cy="369332"/>
            </a:xfrm>
            <a:prstGeom prst="rect">
              <a:avLst/>
            </a:prstGeom>
            <a:noFill/>
          </p:spPr>
          <p:txBody>
            <a:bodyPr wrap="none" rtlCol="0">
              <a:spAutoFit/>
            </a:bodyPr>
            <a:lstStyle/>
            <a:p>
              <a:r>
                <a:rPr lang="en-GB" noProof="0" dirty="0">
                  <a:latin typeface="Calibri" panose="020F0502020204030204" pitchFamily="34" charset="0"/>
                  <a:cs typeface="Calibri" panose="020F0502020204030204" pitchFamily="34" charset="0"/>
                </a:rPr>
                <a:t>Classification</a:t>
              </a:r>
            </a:p>
          </p:txBody>
        </p:sp>
      </p:grpSp>
      <p:grpSp>
        <p:nvGrpSpPr>
          <p:cNvPr id="8" name="Group 7">
            <a:extLst>
              <a:ext uri="{FF2B5EF4-FFF2-40B4-BE49-F238E27FC236}">
                <a16:creationId xmlns:a16="http://schemas.microsoft.com/office/drawing/2014/main" id="{7441B9D9-FC66-265F-68D8-6ACE062468C2}"/>
              </a:ext>
            </a:extLst>
          </p:cNvPr>
          <p:cNvGrpSpPr/>
          <p:nvPr/>
        </p:nvGrpSpPr>
        <p:grpSpPr>
          <a:xfrm>
            <a:off x="9726613" y="840922"/>
            <a:ext cx="1855785" cy="1448028"/>
            <a:chOff x="9912424" y="5221332"/>
            <a:chExt cx="1855785" cy="1448028"/>
          </a:xfrm>
        </p:grpSpPr>
        <p:pic>
          <p:nvPicPr>
            <p:cNvPr id="9" name="Picture 8">
              <a:extLst>
                <a:ext uri="{FF2B5EF4-FFF2-40B4-BE49-F238E27FC236}">
                  <a16:creationId xmlns:a16="http://schemas.microsoft.com/office/drawing/2014/main" id="{05E03D60-E1A4-DD79-CE42-E1958D1965BE}"/>
                </a:ext>
              </a:extLst>
            </p:cNvPr>
            <p:cNvPicPr>
              <a:picLocks noChangeAspect="1"/>
            </p:cNvPicPr>
            <p:nvPr/>
          </p:nvPicPr>
          <p:blipFill>
            <a:blip r:embed="rId4"/>
            <a:stretch>
              <a:fillRect/>
            </a:stretch>
          </p:blipFill>
          <p:spPr>
            <a:xfrm>
              <a:off x="9912424" y="5558598"/>
              <a:ext cx="1855785" cy="1110762"/>
            </a:xfrm>
            <a:prstGeom prst="rect">
              <a:avLst/>
            </a:prstGeom>
          </p:spPr>
        </p:pic>
        <p:sp>
          <p:nvSpPr>
            <p:cNvPr id="10" name="TextBox 9">
              <a:extLst>
                <a:ext uri="{FF2B5EF4-FFF2-40B4-BE49-F238E27FC236}">
                  <a16:creationId xmlns:a16="http://schemas.microsoft.com/office/drawing/2014/main" id="{54C10C8C-B6F6-C4A6-07EE-7DAD09846B0E}"/>
                </a:ext>
              </a:extLst>
            </p:cNvPr>
            <p:cNvSpPr txBox="1"/>
            <p:nvPr/>
          </p:nvSpPr>
          <p:spPr>
            <a:xfrm>
              <a:off x="10240953" y="5221332"/>
              <a:ext cx="1198726" cy="369332"/>
            </a:xfrm>
            <a:prstGeom prst="rect">
              <a:avLst/>
            </a:prstGeom>
            <a:noFill/>
          </p:spPr>
          <p:txBody>
            <a:bodyPr wrap="none" rtlCol="0">
              <a:spAutoFit/>
            </a:bodyPr>
            <a:lstStyle/>
            <a:p>
              <a:r>
                <a:rPr lang="en-GB" noProof="0" dirty="0">
                  <a:latin typeface="Calibri" panose="020F0502020204030204" pitchFamily="34" charset="0"/>
                  <a:cs typeface="Calibri" panose="020F0502020204030204" pitchFamily="34" charset="0"/>
                </a:rPr>
                <a:t>Regression</a:t>
              </a:r>
            </a:p>
          </p:txBody>
        </p:sp>
      </p:grpSp>
      <p:cxnSp>
        <p:nvCxnSpPr>
          <p:cNvPr id="11" name="Straight Arrow Connector 10">
            <a:extLst>
              <a:ext uri="{FF2B5EF4-FFF2-40B4-BE49-F238E27FC236}">
                <a16:creationId xmlns:a16="http://schemas.microsoft.com/office/drawing/2014/main" id="{05B0AEDE-514F-FA7B-4BB8-7D3CA4FD3470}"/>
              </a:ext>
            </a:extLst>
          </p:cNvPr>
          <p:cNvCxnSpPr>
            <a:cxnSpLocks/>
          </p:cNvCxnSpPr>
          <p:nvPr/>
        </p:nvCxnSpPr>
        <p:spPr>
          <a:xfrm flipV="1">
            <a:off x="8544272" y="1500809"/>
            <a:ext cx="1037050" cy="78814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9A40EEB3-EEB0-2FB4-AA5B-9A11A452F8FE}"/>
              </a:ext>
            </a:extLst>
          </p:cNvPr>
          <p:cNvCxnSpPr>
            <a:cxnSpLocks/>
          </p:cNvCxnSpPr>
          <p:nvPr/>
        </p:nvCxnSpPr>
        <p:spPr>
          <a:xfrm>
            <a:off x="8616280" y="2852936"/>
            <a:ext cx="965042" cy="84442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9F80CFC7-59D8-A692-EE32-781CB0CF5143}"/>
              </a:ext>
            </a:extLst>
          </p:cNvPr>
          <p:cNvSpPr>
            <a:spLocks noGrp="1"/>
          </p:cNvSpPr>
          <p:nvPr>
            <p:ph type="title"/>
          </p:nvPr>
        </p:nvSpPr>
        <p:spPr>
          <a:xfrm>
            <a:off x="609600" y="155286"/>
            <a:ext cx="10972800" cy="1143000"/>
          </a:xfrm>
        </p:spPr>
        <p:txBody>
          <a:bodyPr>
            <a:normAutofit/>
          </a:bodyPr>
          <a:lstStyle/>
          <a:p>
            <a:r>
              <a:rPr lang="en-GB" sz="5400" dirty="0"/>
              <a:t>Differences between models</a:t>
            </a:r>
          </a:p>
        </p:txBody>
      </p:sp>
    </p:spTree>
    <p:extLst>
      <p:ext uri="{BB962C8B-B14F-4D97-AF65-F5344CB8AC3E}">
        <p14:creationId xmlns:p14="http://schemas.microsoft.com/office/powerpoint/2010/main" val="28784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5400" dirty="0"/>
              <a:t>K-Nearest Neighbours (KNN) models</a:t>
            </a:r>
          </a:p>
        </p:txBody>
      </p:sp>
      <p:pic>
        <p:nvPicPr>
          <p:cNvPr id="3" name="Graphic 2">
            <a:extLst>
              <a:ext uri="{FF2B5EF4-FFF2-40B4-BE49-F238E27FC236}">
                <a16:creationId xmlns:a16="http://schemas.microsoft.com/office/drawing/2014/main" id="{C84A8EB4-D566-91B3-BEB8-3CD63BD8E5F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28650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59A90D0-B54C-4963-98E6-85A1F7AB5E94}"/>
              </a:ext>
            </a:extLst>
          </p:cNvPr>
          <p:cNvGrpSpPr/>
          <p:nvPr/>
        </p:nvGrpSpPr>
        <p:grpSpPr>
          <a:xfrm>
            <a:off x="2553208" y="2866801"/>
            <a:ext cx="991273" cy="1120689"/>
            <a:chOff x="5541540" y="2938809"/>
            <a:chExt cx="991273" cy="1120689"/>
          </a:xfrm>
        </p:grpSpPr>
        <p:cxnSp>
          <p:nvCxnSpPr>
            <p:cNvPr id="34" name="Straight Connector 33">
              <a:extLst>
                <a:ext uri="{FF2B5EF4-FFF2-40B4-BE49-F238E27FC236}">
                  <a16:creationId xmlns:a16="http://schemas.microsoft.com/office/drawing/2014/main" id="{C71B1D78-B55A-4228-A373-610517EF69DD}"/>
                </a:ext>
              </a:extLst>
            </p:cNvPr>
            <p:cNvCxnSpPr>
              <a:stCxn id="32" idx="0"/>
              <a:endCxn id="12" idx="4"/>
            </p:cNvCxnSpPr>
            <p:nvPr/>
          </p:nvCxnSpPr>
          <p:spPr>
            <a:xfrm flipH="1" flipV="1">
              <a:off x="5909336" y="2938809"/>
              <a:ext cx="48778" cy="43809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97EE88-A4B2-4A43-8C35-43A46D99E075}"/>
                </a:ext>
              </a:extLst>
            </p:cNvPr>
            <p:cNvCxnSpPr>
              <a:cxnSpLocks/>
              <a:stCxn id="32" idx="7"/>
              <a:endCxn id="20" idx="3"/>
            </p:cNvCxnSpPr>
            <p:nvPr/>
          </p:nvCxnSpPr>
          <p:spPr>
            <a:xfrm flipV="1">
              <a:off x="6031385" y="2999949"/>
              <a:ext cx="324535" cy="40730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9AB929-03DB-46F1-9948-074E2C1524AE}"/>
                </a:ext>
              </a:extLst>
            </p:cNvPr>
            <p:cNvCxnSpPr>
              <a:cxnSpLocks/>
              <a:stCxn id="14" idx="6"/>
              <a:endCxn id="32" idx="3"/>
            </p:cNvCxnSpPr>
            <p:nvPr/>
          </p:nvCxnSpPr>
          <p:spPr>
            <a:xfrm flipV="1">
              <a:off x="5541540" y="3553788"/>
              <a:ext cx="343302" cy="18073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1605325-BF0C-474F-B2AA-153D14348BFE}"/>
                </a:ext>
              </a:extLst>
            </p:cNvPr>
            <p:cNvCxnSpPr>
              <a:cxnSpLocks/>
              <a:stCxn id="17" idx="2"/>
              <a:endCxn id="32" idx="5"/>
            </p:cNvCxnSpPr>
            <p:nvPr/>
          </p:nvCxnSpPr>
          <p:spPr>
            <a:xfrm flipH="1">
              <a:off x="6031385" y="3527343"/>
              <a:ext cx="501428" cy="2644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8ADB03-C530-4DCD-94EE-97A0984D4162}"/>
                </a:ext>
              </a:extLst>
            </p:cNvPr>
            <p:cNvCxnSpPr>
              <a:cxnSpLocks/>
              <a:stCxn id="15" idx="0"/>
              <a:endCxn id="32" idx="4"/>
            </p:cNvCxnSpPr>
            <p:nvPr/>
          </p:nvCxnSpPr>
          <p:spPr>
            <a:xfrm flipH="1" flipV="1">
              <a:off x="5958114" y="3584136"/>
              <a:ext cx="70835" cy="4753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C77813D-4148-437C-A40A-E4CE693FB525}"/>
              </a:ext>
            </a:extLst>
          </p:cNvPr>
          <p:cNvSpPr>
            <a:spLocks noGrp="1"/>
          </p:cNvSpPr>
          <p:nvPr>
            <p:ph type="title"/>
          </p:nvPr>
        </p:nvSpPr>
        <p:spPr/>
        <p:txBody>
          <a:bodyPr/>
          <a:lstStyle/>
          <a:p>
            <a:r>
              <a:rPr lang="en-GB" dirty="0"/>
              <a:t>K-nearest neighbours</a:t>
            </a:r>
          </a:p>
        </p:txBody>
      </p:sp>
      <p:sp>
        <p:nvSpPr>
          <p:cNvPr id="54" name="Content Placeholder 53">
            <a:extLst>
              <a:ext uri="{FF2B5EF4-FFF2-40B4-BE49-F238E27FC236}">
                <a16:creationId xmlns:a16="http://schemas.microsoft.com/office/drawing/2014/main" id="{FBF6EAC6-AFCD-4ACD-9E29-097149CB3723}"/>
              </a:ext>
            </a:extLst>
          </p:cNvPr>
          <p:cNvSpPr>
            <a:spLocks noGrp="1"/>
          </p:cNvSpPr>
          <p:nvPr>
            <p:ph idx="1"/>
          </p:nvPr>
        </p:nvSpPr>
        <p:spPr>
          <a:xfrm>
            <a:off x="6874682" y="1600201"/>
            <a:ext cx="4707718" cy="4525963"/>
          </a:xfrm>
        </p:spPr>
        <p:txBody>
          <a:bodyPr>
            <a:normAutofit fontScale="92500" lnSpcReduction="10000"/>
          </a:bodyPr>
          <a:lstStyle/>
          <a:p>
            <a:r>
              <a:rPr lang="en-GB" dirty="0"/>
              <a:t>Add a new point</a:t>
            </a:r>
          </a:p>
          <a:p>
            <a:endParaRPr lang="en-GB" dirty="0"/>
          </a:p>
          <a:p>
            <a:r>
              <a:rPr lang="en-GB" dirty="0"/>
              <a:t>Find the K (5 in this case) closest points</a:t>
            </a:r>
          </a:p>
          <a:p>
            <a:endParaRPr lang="en-GB" dirty="0"/>
          </a:p>
          <a:p>
            <a:r>
              <a:rPr lang="en-GB" dirty="0"/>
              <a:t>Count the categories in the closest points</a:t>
            </a:r>
          </a:p>
          <a:p>
            <a:endParaRPr lang="en-GB" dirty="0"/>
          </a:p>
          <a:p>
            <a:r>
              <a:rPr lang="en-GB" dirty="0"/>
              <a:t>The highest vote wins</a:t>
            </a:r>
          </a:p>
        </p:txBody>
      </p:sp>
      <p:cxnSp>
        <p:nvCxnSpPr>
          <p:cNvPr id="5" name="Straight Connector 4">
            <a:extLst>
              <a:ext uri="{FF2B5EF4-FFF2-40B4-BE49-F238E27FC236}">
                <a16:creationId xmlns:a16="http://schemas.microsoft.com/office/drawing/2014/main" id="{41E0B1D0-9892-4034-89B4-91E2CFC43C36}"/>
              </a:ext>
            </a:extLst>
          </p:cNvPr>
          <p:cNvCxnSpPr/>
          <p:nvPr/>
        </p:nvCxnSpPr>
        <p:spPr>
          <a:xfrm>
            <a:off x="983432" y="1700808"/>
            <a:ext cx="0" cy="4248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BED647-E9E4-42DF-AE4D-ADA91A4BC048}"/>
              </a:ext>
            </a:extLst>
          </p:cNvPr>
          <p:cNvCxnSpPr>
            <a:cxnSpLocks/>
          </p:cNvCxnSpPr>
          <p:nvPr/>
        </p:nvCxnSpPr>
        <p:spPr>
          <a:xfrm rot="5400000">
            <a:off x="3107668" y="3825044"/>
            <a:ext cx="0" cy="4248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34B5B3A-8DDA-4BCC-8E7C-E7DE63BD861B}"/>
              </a:ext>
            </a:extLst>
          </p:cNvPr>
          <p:cNvSpPr/>
          <p:nvPr/>
        </p:nvSpPr>
        <p:spPr>
          <a:xfrm>
            <a:off x="1605160" y="1908056"/>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749A80B-48FE-4E99-84E8-DEB57B736A56}"/>
              </a:ext>
            </a:extLst>
          </p:cNvPr>
          <p:cNvSpPr/>
          <p:nvPr/>
        </p:nvSpPr>
        <p:spPr>
          <a:xfrm>
            <a:off x="2079969" y="265957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BCEDE46-718C-4891-AAA4-482EB968AD46}"/>
              </a:ext>
            </a:extLst>
          </p:cNvPr>
          <p:cNvSpPr/>
          <p:nvPr/>
        </p:nvSpPr>
        <p:spPr>
          <a:xfrm>
            <a:off x="1300328" y="410112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D83012D-4A34-405D-8897-7BA77CE4EC78}"/>
              </a:ext>
            </a:extLst>
          </p:cNvPr>
          <p:cNvSpPr/>
          <p:nvPr/>
        </p:nvSpPr>
        <p:spPr>
          <a:xfrm>
            <a:off x="2378768" y="2209051"/>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D69CB9B-DF2E-4167-B75F-90B26FD50281}"/>
              </a:ext>
            </a:extLst>
          </p:cNvPr>
          <p:cNvSpPr/>
          <p:nvPr/>
        </p:nvSpPr>
        <p:spPr>
          <a:xfrm>
            <a:off x="2817382" y="265957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A6986A-F6AA-4225-B908-0A9868502C54}"/>
              </a:ext>
            </a:extLst>
          </p:cNvPr>
          <p:cNvSpPr/>
          <p:nvPr/>
        </p:nvSpPr>
        <p:spPr>
          <a:xfrm>
            <a:off x="3983629" y="2134851"/>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F8C9607-6E28-4A0A-AC15-F5C604B2D138}"/>
              </a:ext>
            </a:extLst>
          </p:cNvPr>
          <p:cNvSpPr/>
          <p:nvPr/>
        </p:nvSpPr>
        <p:spPr>
          <a:xfrm>
            <a:off x="2345965" y="355889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E979C9F-8D6B-4244-82DB-014D1185A4C3}"/>
              </a:ext>
            </a:extLst>
          </p:cNvPr>
          <p:cNvSpPr/>
          <p:nvPr/>
        </p:nvSpPr>
        <p:spPr>
          <a:xfrm>
            <a:off x="2936995" y="398749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63490DD-B47B-4B70-9867-C7D97C8114B4}"/>
              </a:ext>
            </a:extLst>
          </p:cNvPr>
          <p:cNvSpPr/>
          <p:nvPr/>
        </p:nvSpPr>
        <p:spPr>
          <a:xfrm>
            <a:off x="4027035" y="292832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54F457D-B712-4870-BD90-6C9AFCF9FD5A}"/>
              </a:ext>
            </a:extLst>
          </p:cNvPr>
          <p:cNvSpPr/>
          <p:nvPr/>
        </p:nvSpPr>
        <p:spPr>
          <a:xfrm>
            <a:off x="3544481" y="335171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C2B6248-48E3-4457-80EC-816392B36A00}"/>
              </a:ext>
            </a:extLst>
          </p:cNvPr>
          <p:cNvSpPr/>
          <p:nvPr/>
        </p:nvSpPr>
        <p:spPr>
          <a:xfrm>
            <a:off x="4087251" y="4042065"/>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FA28AF6-E100-4A0A-AF99-243F14BC4EC7}"/>
              </a:ext>
            </a:extLst>
          </p:cNvPr>
          <p:cNvSpPr/>
          <p:nvPr/>
        </p:nvSpPr>
        <p:spPr>
          <a:xfrm>
            <a:off x="1428079" y="2928320"/>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1439B67-628D-45A8-8E6A-0D6B332106F8}"/>
              </a:ext>
            </a:extLst>
          </p:cNvPr>
          <p:cNvSpPr/>
          <p:nvPr/>
        </p:nvSpPr>
        <p:spPr>
          <a:xfrm>
            <a:off x="3337238" y="2751058"/>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3DCE353-1746-49D9-9A01-088A7430ED6C}"/>
              </a:ext>
            </a:extLst>
          </p:cNvPr>
          <p:cNvSpPr/>
          <p:nvPr/>
        </p:nvSpPr>
        <p:spPr>
          <a:xfrm>
            <a:off x="1300328" y="3652591"/>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59E293E-7E64-4A17-9BB2-24CAC3690C3F}"/>
              </a:ext>
            </a:extLst>
          </p:cNvPr>
          <p:cNvSpPr/>
          <p:nvPr/>
        </p:nvSpPr>
        <p:spPr>
          <a:xfrm>
            <a:off x="2223301" y="4558348"/>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D00DC60-F5FC-4585-BEE7-42DC0C0D1D4F}"/>
              </a:ext>
            </a:extLst>
          </p:cNvPr>
          <p:cNvSpPr/>
          <p:nvPr/>
        </p:nvSpPr>
        <p:spPr>
          <a:xfrm>
            <a:off x="1815331" y="4923985"/>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6974560-BF1C-4C10-A152-159EA23AF2D3}"/>
              </a:ext>
            </a:extLst>
          </p:cNvPr>
          <p:cNvSpPr/>
          <p:nvPr/>
        </p:nvSpPr>
        <p:spPr>
          <a:xfrm>
            <a:off x="1881223" y="3967795"/>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EC7719A-9773-48C7-A690-BC65E627EE18}"/>
              </a:ext>
            </a:extLst>
          </p:cNvPr>
          <p:cNvSpPr/>
          <p:nvPr/>
        </p:nvSpPr>
        <p:spPr>
          <a:xfrm>
            <a:off x="2743923" y="4244164"/>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C29CA6F-5731-4584-8A5E-4A2D7F0B0A87}"/>
              </a:ext>
            </a:extLst>
          </p:cNvPr>
          <p:cNvSpPr/>
          <p:nvPr/>
        </p:nvSpPr>
        <p:spPr>
          <a:xfrm>
            <a:off x="2649422" y="5121393"/>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72D30AA-524B-4B10-B21C-0B1D6E003D6F}"/>
              </a:ext>
            </a:extLst>
          </p:cNvPr>
          <p:cNvSpPr/>
          <p:nvPr/>
        </p:nvSpPr>
        <p:spPr>
          <a:xfrm>
            <a:off x="3505466" y="4322312"/>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669EA0-82FE-4FE6-A0E0-2E65365628E4}"/>
              </a:ext>
            </a:extLst>
          </p:cNvPr>
          <p:cNvSpPr/>
          <p:nvPr/>
        </p:nvSpPr>
        <p:spPr>
          <a:xfrm>
            <a:off x="3401845" y="4902086"/>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6F46670-219C-4060-A3D4-B281F61FD61A}"/>
              </a:ext>
            </a:extLst>
          </p:cNvPr>
          <p:cNvSpPr/>
          <p:nvPr/>
        </p:nvSpPr>
        <p:spPr>
          <a:xfrm>
            <a:off x="3809477" y="5466423"/>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60738E-2D41-46B8-B917-96F73E1C0CE4}"/>
              </a:ext>
            </a:extLst>
          </p:cNvPr>
          <p:cNvSpPr/>
          <p:nvPr/>
        </p:nvSpPr>
        <p:spPr>
          <a:xfrm>
            <a:off x="2866160" y="3304897"/>
            <a:ext cx="207243" cy="2072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58" name="Group 57">
            <a:extLst>
              <a:ext uri="{FF2B5EF4-FFF2-40B4-BE49-F238E27FC236}">
                <a16:creationId xmlns:a16="http://schemas.microsoft.com/office/drawing/2014/main" id="{736304F6-538A-4962-B6F9-F99C75CC490A}"/>
              </a:ext>
            </a:extLst>
          </p:cNvPr>
          <p:cNvGrpSpPr/>
          <p:nvPr/>
        </p:nvGrpSpPr>
        <p:grpSpPr>
          <a:xfrm>
            <a:off x="4754958" y="4683790"/>
            <a:ext cx="1537940" cy="830997"/>
            <a:chOff x="5382363" y="2869786"/>
            <a:chExt cx="1537940" cy="830997"/>
          </a:xfrm>
        </p:grpSpPr>
        <p:sp>
          <p:nvSpPr>
            <p:cNvPr id="55" name="Oval 54">
              <a:extLst>
                <a:ext uri="{FF2B5EF4-FFF2-40B4-BE49-F238E27FC236}">
                  <a16:creationId xmlns:a16="http://schemas.microsoft.com/office/drawing/2014/main" id="{C1B9A17E-2A8A-4252-A818-CDEB14F60379}"/>
                </a:ext>
              </a:extLst>
            </p:cNvPr>
            <p:cNvSpPr/>
            <p:nvPr/>
          </p:nvSpPr>
          <p:spPr>
            <a:xfrm>
              <a:off x="5384701" y="3005745"/>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E79844F-470C-4C7F-BF1E-6585D343E07E}"/>
                </a:ext>
              </a:extLst>
            </p:cNvPr>
            <p:cNvSpPr/>
            <p:nvPr/>
          </p:nvSpPr>
          <p:spPr>
            <a:xfrm>
              <a:off x="5382363" y="3356992"/>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A9365B7F-5177-416E-9CEC-CDA2AF6C1BC2}"/>
                </a:ext>
              </a:extLst>
            </p:cNvPr>
            <p:cNvSpPr txBox="1"/>
            <p:nvPr/>
          </p:nvSpPr>
          <p:spPr>
            <a:xfrm>
              <a:off x="5547620" y="2869786"/>
              <a:ext cx="1372683" cy="830997"/>
            </a:xfrm>
            <a:prstGeom prst="rect">
              <a:avLst/>
            </a:prstGeom>
            <a:noFill/>
          </p:spPr>
          <p:txBody>
            <a:bodyPr wrap="none" rtlCol="0">
              <a:spAutoFit/>
            </a:bodyPr>
            <a:lstStyle/>
            <a:p>
              <a:r>
                <a:rPr lang="en-GB" sz="2400" dirty="0"/>
                <a:t> = 4 votes</a:t>
              </a:r>
            </a:p>
            <a:p>
              <a:r>
                <a:rPr lang="en-GB" sz="2400" dirty="0"/>
                <a:t> = 1 vote</a:t>
              </a:r>
            </a:p>
          </p:txBody>
        </p:sp>
      </p:grpSp>
      <p:sp>
        <p:nvSpPr>
          <p:cNvPr id="59" name="Rectangle 58">
            <a:extLst>
              <a:ext uri="{FF2B5EF4-FFF2-40B4-BE49-F238E27FC236}">
                <a16:creationId xmlns:a16="http://schemas.microsoft.com/office/drawing/2014/main" id="{E8097B06-FAF9-4ECF-AE81-F2A368B0F7D3}"/>
              </a:ext>
            </a:extLst>
          </p:cNvPr>
          <p:cNvSpPr/>
          <p:nvPr/>
        </p:nvSpPr>
        <p:spPr>
          <a:xfrm>
            <a:off x="4706384" y="4683790"/>
            <a:ext cx="1586514" cy="437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17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 presetClass="entr" presetSubtype="0" fill="hold" nodeType="withEffect">
                                  <p:stCondLst>
                                    <p:cond delay="0"/>
                                  </p:stCondLst>
                                  <p:childTnLst>
                                    <p:set>
                                      <p:cBhvr>
                                        <p:cTn id="9"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ircle(out)">
                                      <p:cBhvr>
                                        <p:cTn id="14" dur="2000"/>
                                        <p:tgtEl>
                                          <p:spTgt spid="48"/>
                                        </p:tgtEl>
                                      </p:cBhvr>
                                    </p:animEffect>
                                  </p:childTnLst>
                                </p:cTn>
                              </p:par>
                              <p:par>
                                <p:cTn id="15" presetID="1" presetClass="entr" presetSubtype="0" fill="hold" nodeType="with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 presetClass="entr" presetSubtype="0" fill="hold" nodeType="withEffect">
                                  <p:stCondLst>
                                    <p:cond delay="0"/>
                                  </p:stCondLst>
                                  <p:childTnLst>
                                    <p:set>
                                      <p:cBhvr>
                                        <p:cTn id="23"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 presetClass="entr" presetSubtype="0" fill="hold" nodeType="withEffect">
                                  <p:stCondLst>
                                    <p:cond delay="0"/>
                                  </p:stCondLst>
                                  <p:childTnLst>
                                    <p:set>
                                      <p:cBhvr>
                                        <p:cTn id="30"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7096-666A-4C4F-A45F-13B06C83C9F6}"/>
              </a:ext>
            </a:extLst>
          </p:cNvPr>
          <p:cNvSpPr>
            <a:spLocks noGrp="1"/>
          </p:cNvSpPr>
          <p:nvPr>
            <p:ph type="title"/>
          </p:nvPr>
        </p:nvSpPr>
        <p:spPr/>
        <p:txBody>
          <a:bodyPr>
            <a:normAutofit/>
          </a:bodyPr>
          <a:lstStyle/>
          <a:p>
            <a:r>
              <a:rPr lang="en-GB" sz="5400" dirty="0"/>
              <a:t>Distance Measures</a:t>
            </a:r>
          </a:p>
        </p:txBody>
      </p:sp>
      <p:sp>
        <p:nvSpPr>
          <p:cNvPr id="3" name="Content Placeholder 2">
            <a:extLst>
              <a:ext uri="{FF2B5EF4-FFF2-40B4-BE49-F238E27FC236}">
                <a16:creationId xmlns:a16="http://schemas.microsoft.com/office/drawing/2014/main" id="{5530BB2C-EA66-47EE-BB30-C8C125B66044}"/>
              </a:ext>
            </a:extLst>
          </p:cNvPr>
          <p:cNvSpPr>
            <a:spLocks noGrp="1"/>
          </p:cNvSpPr>
          <p:nvPr>
            <p:ph idx="1"/>
          </p:nvPr>
        </p:nvSpPr>
        <p:spPr/>
        <p:txBody>
          <a:bodyPr>
            <a:normAutofit lnSpcReduction="10000"/>
          </a:bodyPr>
          <a:lstStyle/>
          <a:p>
            <a:r>
              <a:rPr lang="en-GB" dirty="0"/>
              <a:t>Quantitative:</a:t>
            </a:r>
          </a:p>
          <a:p>
            <a:pPr lvl="1"/>
            <a:r>
              <a:rPr lang="en-GB" sz="3200" dirty="0"/>
              <a:t>Euclidean Distance (straight line)</a:t>
            </a:r>
          </a:p>
          <a:p>
            <a:pPr lvl="1"/>
            <a:r>
              <a:rPr lang="en-GB" sz="3200" dirty="0"/>
              <a:t>Manhattan Distance (along each axis)</a:t>
            </a:r>
          </a:p>
          <a:p>
            <a:r>
              <a:rPr lang="en-GB" dirty="0"/>
              <a:t>Categorical:</a:t>
            </a:r>
          </a:p>
          <a:p>
            <a:pPr lvl="1"/>
            <a:r>
              <a:rPr lang="en-GB" sz="3200" dirty="0"/>
              <a:t>Hamming Distance (how many categories need to switch to make match)</a:t>
            </a:r>
          </a:p>
          <a:p>
            <a:pPr lvl="1"/>
            <a:r>
              <a:rPr lang="en-GB" sz="3200" dirty="0"/>
              <a:t>Jaccard Distance</a:t>
            </a:r>
          </a:p>
          <a:p>
            <a:r>
              <a:rPr lang="en-GB" dirty="0"/>
              <a:t>…</a:t>
            </a:r>
          </a:p>
        </p:txBody>
      </p:sp>
      <p:cxnSp>
        <p:nvCxnSpPr>
          <p:cNvPr id="5" name="Straight Connector 4">
            <a:extLst>
              <a:ext uri="{FF2B5EF4-FFF2-40B4-BE49-F238E27FC236}">
                <a16:creationId xmlns:a16="http://schemas.microsoft.com/office/drawing/2014/main" id="{7C8E95EC-F2FB-4B03-B51E-1F254D53610F}"/>
              </a:ext>
            </a:extLst>
          </p:cNvPr>
          <p:cNvCxnSpPr/>
          <p:nvPr/>
        </p:nvCxnSpPr>
        <p:spPr>
          <a:xfrm>
            <a:off x="8109585" y="1531721"/>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B292EF-305D-4CCC-A0DE-EA44E4209881}"/>
              </a:ext>
            </a:extLst>
          </p:cNvPr>
          <p:cNvCxnSpPr>
            <a:cxnSpLocks/>
          </p:cNvCxnSpPr>
          <p:nvPr/>
        </p:nvCxnSpPr>
        <p:spPr>
          <a:xfrm rot="5400000">
            <a:off x="9081693" y="2485446"/>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1F7317D-265C-40BD-BB7F-9423EA743076}"/>
              </a:ext>
            </a:extLst>
          </p:cNvPr>
          <p:cNvSpPr/>
          <p:nvPr/>
        </p:nvSpPr>
        <p:spPr>
          <a:xfrm>
            <a:off x="8325609" y="2971881"/>
            <a:ext cx="21601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41C31C0-2E02-49F4-9B3C-E90E69579FED}"/>
              </a:ext>
            </a:extLst>
          </p:cNvPr>
          <p:cNvSpPr/>
          <p:nvPr/>
        </p:nvSpPr>
        <p:spPr>
          <a:xfrm>
            <a:off x="9549745" y="1531721"/>
            <a:ext cx="21601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6ECC2001-6A90-4DFF-9DB5-7C12F79C75CF}"/>
              </a:ext>
            </a:extLst>
          </p:cNvPr>
          <p:cNvCxnSpPr>
            <a:cxnSpLocks/>
            <a:stCxn id="7" idx="7"/>
            <a:endCxn id="8" idx="3"/>
          </p:cNvCxnSpPr>
          <p:nvPr/>
        </p:nvCxnSpPr>
        <p:spPr>
          <a:xfrm flipV="1">
            <a:off x="8509993" y="1716109"/>
            <a:ext cx="1071387" cy="1287408"/>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C1D5BA-13C2-4736-967D-62FFDDD4B55E}"/>
              </a:ext>
            </a:extLst>
          </p:cNvPr>
          <p:cNvGrpSpPr/>
          <p:nvPr/>
        </p:nvGrpSpPr>
        <p:grpSpPr>
          <a:xfrm>
            <a:off x="8541628" y="1747745"/>
            <a:ext cx="1116127" cy="1332148"/>
            <a:chOff x="8541628" y="1747745"/>
            <a:chExt cx="1116127" cy="1332148"/>
          </a:xfrm>
        </p:grpSpPr>
        <p:cxnSp>
          <p:nvCxnSpPr>
            <p:cNvPr id="13" name="Straight Connector 12">
              <a:extLst>
                <a:ext uri="{FF2B5EF4-FFF2-40B4-BE49-F238E27FC236}">
                  <a16:creationId xmlns:a16="http://schemas.microsoft.com/office/drawing/2014/main" id="{D6F2A5BB-D376-48B5-9F7B-967F5BEFF207}"/>
                </a:ext>
              </a:extLst>
            </p:cNvPr>
            <p:cNvCxnSpPr>
              <a:cxnSpLocks/>
              <a:stCxn id="7" idx="6"/>
            </p:cNvCxnSpPr>
            <p:nvPr/>
          </p:nvCxnSpPr>
          <p:spPr>
            <a:xfrm>
              <a:off x="8541628" y="3079893"/>
              <a:ext cx="111612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6AA0FB-9553-4BBB-AF28-98D3D8364185}"/>
                </a:ext>
              </a:extLst>
            </p:cNvPr>
            <p:cNvCxnSpPr>
              <a:stCxn id="8" idx="4"/>
            </p:cNvCxnSpPr>
            <p:nvPr/>
          </p:nvCxnSpPr>
          <p:spPr>
            <a:xfrm flipH="1">
              <a:off x="9657754" y="1747745"/>
              <a:ext cx="1" cy="133214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0F282F4-5146-4022-B239-F130CA328605}"/>
              </a:ext>
            </a:extLst>
          </p:cNvPr>
          <p:cNvSpPr txBox="1"/>
          <p:nvPr/>
        </p:nvSpPr>
        <p:spPr>
          <a:xfrm>
            <a:off x="9837777" y="2755857"/>
            <a:ext cx="1224822" cy="369332"/>
          </a:xfrm>
          <a:prstGeom prst="rect">
            <a:avLst/>
          </a:prstGeom>
          <a:noFill/>
        </p:spPr>
        <p:txBody>
          <a:bodyPr wrap="none" rtlCol="0">
            <a:spAutoFit/>
          </a:bodyPr>
          <a:lstStyle/>
          <a:p>
            <a:r>
              <a:rPr lang="en-GB" dirty="0"/>
              <a:t>Manhattan</a:t>
            </a:r>
          </a:p>
        </p:txBody>
      </p:sp>
      <p:sp>
        <p:nvSpPr>
          <p:cNvPr id="19" name="TextBox 18">
            <a:extLst>
              <a:ext uri="{FF2B5EF4-FFF2-40B4-BE49-F238E27FC236}">
                <a16:creationId xmlns:a16="http://schemas.microsoft.com/office/drawing/2014/main" id="{9C799530-ADFF-41B9-B67B-0F935E600E59}"/>
              </a:ext>
            </a:extLst>
          </p:cNvPr>
          <p:cNvSpPr txBox="1"/>
          <p:nvPr/>
        </p:nvSpPr>
        <p:spPr>
          <a:xfrm>
            <a:off x="8141217" y="1859821"/>
            <a:ext cx="1091966" cy="369332"/>
          </a:xfrm>
          <a:prstGeom prst="rect">
            <a:avLst/>
          </a:prstGeom>
          <a:noFill/>
        </p:spPr>
        <p:txBody>
          <a:bodyPr wrap="none" rtlCol="0">
            <a:spAutoFit/>
          </a:bodyPr>
          <a:lstStyle/>
          <a:p>
            <a:r>
              <a:rPr lang="en-GB" dirty="0"/>
              <a:t>Euclidean</a:t>
            </a:r>
          </a:p>
        </p:txBody>
      </p:sp>
      <p:grpSp>
        <p:nvGrpSpPr>
          <p:cNvPr id="38" name="Group 37">
            <a:extLst>
              <a:ext uri="{FF2B5EF4-FFF2-40B4-BE49-F238E27FC236}">
                <a16:creationId xmlns:a16="http://schemas.microsoft.com/office/drawing/2014/main" id="{93D75920-6C16-4C8B-95D8-2044BADA25D3}"/>
              </a:ext>
            </a:extLst>
          </p:cNvPr>
          <p:cNvGrpSpPr/>
          <p:nvPr/>
        </p:nvGrpSpPr>
        <p:grpSpPr>
          <a:xfrm>
            <a:off x="7680176" y="4613584"/>
            <a:ext cx="2852346" cy="1439411"/>
            <a:chOff x="4943872" y="5373216"/>
            <a:chExt cx="2852346" cy="1439411"/>
          </a:xfrm>
        </p:grpSpPr>
        <p:sp>
          <p:nvSpPr>
            <p:cNvPr id="20" name="Rectangle 19">
              <a:extLst>
                <a:ext uri="{FF2B5EF4-FFF2-40B4-BE49-F238E27FC236}">
                  <a16:creationId xmlns:a16="http://schemas.microsoft.com/office/drawing/2014/main" id="{FAC3AAD2-5857-447F-8E7B-965EA5306244}"/>
                </a:ext>
              </a:extLst>
            </p:cNvPr>
            <p:cNvSpPr/>
            <p:nvPr/>
          </p:nvSpPr>
          <p:spPr>
            <a:xfrm>
              <a:off x="4943872"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21" name="Rectangle 20">
              <a:extLst>
                <a:ext uri="{FF2B5EF4-FFF2-40B4-BE49-F238E27FC236}">
                  <a16:creationId xmlns:a16="http://schemas.microsoft.com/office/drawing/2014/main" id="{39FE29F6-679D-4E06-AD49-BD2F32C948FA}"/>
                </a:ext>
              </a:extLst>
            </p:cNvPr>
            <p:cNvSpPr/>
            <p:nvPr/>
          </p:nvSpPr>
          <p:spPr>
            <a:xfrm>
              <a:off x="5417871"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sp>
          <p:nvSpPr>
            <p:cNvPr id="22" name="Rectangle 21">
              <a:extLst>
                <a:ext uri="{FF2B5EF4-FFF2-40B4-BE49-F238E27FC236}">
                  <a16:creationId xmlns:a16="http://schemas.microsoft.com/office/drawing/2014/main" id="{9E66FAF8-71F6-41BC-9D51-4CE1803C749C}"/>
                </a:ext>
              </a:extLst>
            </p:cNvPr>
            <p:cNvSpPr/>
            <p:nvPr/>
          </p:nvSpPr>
          <p:spPr>
            <a:xfrm>
              <a:off x="5891870"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23" name="Rectangle 22">
              <a:extLst>
                <a:ext uri="{FF2B5EF4-FFF2-40B4-BE49-F238E27FC236}">
                  <a16:creationId xmlns:a16="http://schemas.microsoft.com/office/drawing/2014/main" id="{9104E94E-D051-45D4-B842-F321E43E819B}"/>
                </a:ext>
              </a:extLst>
            </p:cNvPr>
            <p:cNvSpPr/>
            <p:nvPr/>
          </p:nvSpPr>
          <p:spPr>
            <a:xfrm>
              <a:off x="6365869"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24" name="Rectangle 23">
              <a:extLst>
                <a:ext uri="{FF2B5EF4-FFF2-40B4-BE49-F238E27FC236}">
                  <a16:creationId xmlns:a16="http://schemas.microsoft.com/office/drawing/2014/main" id="{072201BA-6707-40F0-8988-5B004201F0BD}"/>
                </a:ext>
              </a:extLst>
            </p:cNvPr>
            <p:cNvSpPr/>
            <p:nvPr/>
          </p:nvSpPr>
          <p:spPr>
            <a:xfrm>
              <a:off x="6839868"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t>
              </a:r>
            </a:p>
          </p:txBody>
        </p:sp>
        <p:sp>
          <p:nvSpPr>
            <p:cNvPr id="25" name="Rectangle 24">
              <a:extLst>
                <a:ext uri="{FF2B5EF4-FFF2-40B4-BE49-F238E27FC236}">
                  <a16:creationId xmlns:a16="http://schemas.microsoft.com/office/drawing/2014/main" id="{76396317-1BAE-46BA-8D89-4058942D3526}"/>
                </a:ext>
              </a:extLst>
            </p:cNvPr>
            <p:cNvSpPr/>
            <p:nvPr/>
          </p:nvSpPr>
          <p:spPr>
            <a:xfrm>
              <a:off x="7313866"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
              </a:r>
            </a:p>
          </p:txBody>
        </p:sp>
        <p:sp>
          <p:nvSpPr>
            <p:cNvPr id="26" name="Rectangle 25">
              <a:extLst>
                <a:ext uri="{FF2B5EF4-FFF2-40B4-BE49-F238E27FC236}">
                  <a16:creationId xmlns:a16="http://schemas.microsoft.com/office/drawing/2014/main" id="{38F251E4-8EA7-43BE-AAAD-C80F9274FAE9}"/>
                </a:ext>
              </a:extLst>
            </p:cNvPr>
            <p:cNvSpPr/>
            <p:nvPr/>
          </p:nvSpPr>
          <p:spPr>
            <a:xfrm>
              <a:off x="4943872"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A18965-7AAF-4BA6-9B64-B1E1C597A0EF}"/>
                </a:ext>
              </a:extLst>
            </p:cNvPr>
            <p:cNvSpPr/>
            <p:nvPr/>
          </p:nvSpPr>
          <p:spPr>
            <a:xfrm>
              <a:off x="5417871"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0508D1C-1A8C-40AE-BDBD-EDCA452BB30C}"/>
                </a:ext>
              </a:extLst>
            </p:cNvPr>
            <p:cNvSpPr/>
            <p:nvPr/>
          </p:nvSpPr>
          <p:spPr>
            <a:xfrm>
              <a:off x="5891870" y="5855568"/>
              <a:ext cx="482352" cy="482352"/>
            </a:xfrm>
            <a:prstGeom prst="rect">
              <a:avLst/>
            </a:prstGeom>
            <a:ln>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CD13D764-EF05-4879-B635-3DD34CE2DE7C}"/>
                </a:ext>
              </a:extLst>
            </p:cNvPr>
            <p:cNvSpPr/>
            <p:nvPr/>
          </p:nvSpPr>
          <p:spPr>
            <a:xfrm>
              <a:off x="6365869" y="5855568"/>
              <a:ext cx="482352" cy="482352"/>
            </a:xfrm>
            <a:prstGeom prst="rect">
              <a:avLst/>
            </a:prstGeom>
            <a:ln>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3E97C8D-7967-42D4-9930-A56A4C85A6BC}"/>
                </a:ext>
              </a:extLst>
            </p:cNvPr>
            <p:cNvSpPr/>
            <p:nvPr/>
          </p:nvSpPr>
          <p:spPr>
            <a:xfrm>
              <a:off x="6839868"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E565193-65A9-43E3-877F-D7A1B0DE1F32}"/>
                </a:ext>
              </a:extLst>
            </p:cNvPr>
            <p:cNvSpPr/>
            <p:nvPr/>
          </p:nvSpPr>
          <p:spPr>
            <a:xfrm>
              <a:off x="7313866"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92F61E3-137F-43A3-B371-A6D9CBF66C78}"/>
                </a:ext>
              </a:extLst>
            </p:cNvPr>
            <p:cNvSpPr/>
            <p:nvPr/>
          </p:nvSpPr>
          <p:spPr>
            <a:xfrm>
              <a:off x="4943872" y="6330275"/>
              <a:ext cx="482352" cy="482352"/>
            </a:xfrm>
            <a:prstGeom prst="rect">
              <a:avLst/>
            </a:prstGeom>
            <a:ln>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F1DE62B-C587-47FF-814C-F6A37B7C1B79}"/>
                </a:ext>
              </a:extLst>
            </p:cNvPr>
            <p:cNvSpPr/>
            <p:nvPr/>
          </p:nvSpPr>
          <p:spPr>
            <a:xfrm>
              <a:off x="5417871"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8838D98-21C8-4C1B-B90E-CBB159651634}"/>
                </a:ext>
              </a:extLst>
            </p:cNvPr>
            <p:cNvSpPr/>
            <p:nvPr/>
          </p:nvSpPr>
          <p:spPr>
            <a:xfrm>
              <a:off x="5891870" y="6330275"/>
              <a:ext cx="482352" cy="482352"/>
            </a:xfrm>
            <a:prstGeom prst="rect">
              <a:avLst/>
            </a:prstGeom>
            <a:ln>
              <a:solidFill>
                <a:schemeClr val="accent4">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5B22FDB-4361-4D0B-BB94-621AC7788134}"/>
                </a:ext>
              </a:extLst>
            </p:cNvPr>
            <p:cNvSpPr/>
            <p:nvPr/>
          </p:nvSpPr>
          <p:spPr>
            <a:xfrm>
              <a:off x="6365869"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E224B9-0B6E-4637-981B-8A429ADD66A5}"/>
                </a:ext>
              </a:extLst>
            </p:cNvPr>
            <p:cNvSpPr/>
            <p:nvPr/>
          </p:nvSpPr>
          <p:spPr>
            <a:xfrm>
              <a:off x="6839868"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5B7FD67-658A-4E07-9C7A-39E0D5DED049}"/>
                </a:ext>
              </a:extLst>
            </p:cNvPr>
            <p:cNvSpPr/>
            <p:nvPr/>
          </p:nvSpPr>
          <p:spPr>
            <a:xfrm>
              <a:off x="7313866"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F889412F-3C8F-4EF3-84A3-0D432142D795}"/>
              </a:ext>
            </a:extLst>
          </p:cNvPr>
          <p:cNvSpPr txBox="1"/>
          <p:nvPr/>
        </p:nvSpPr>
        <p:spPr>
          <a:xfrm>
            <a:off x="6397697" y="5152446"/>
            <a:ext cx="1045479" cy="369332"/>
          </a:xfrm>
          <a:prstGeom prst="rect">
            <a:avLst/>
          </a:prstGeom>
          <a:noFill/>
        </p:spPr>
        <p:txBody>
          <a:bodyPr wrap="none" rtlCol="0">
            <a:spAutoFit/>
          </a:bodyPr>
          <a:lstStyle/>
          <a:p>
            <a:r>
              <a:rPr lang="en-GB" dirty="0"/>
              <a:t>Sample 1</a:t>
            </a:r>
          </a:p>
        </p:txBody>
      </p:sp>
      <p:sp>
        <p:nvSpPr>
          <p:cNvPr id="40" name="TextBox 39">
            <a:extLst>
              <a:ext uri="{FF2B5EF4-FFF2-40B4-BE49-F238E27FC236}">
                <a16:creationId xmlns:a16="http://schemas.microsoft.com/office/drawing/2014/main" id="{E602D32B-5367-4936-BF9C-9ABF3A3AEACB}"/>
              </a:ext>
            </a:extLst>
          </p:cNvPr>
          <p:cNvSpPr txBox="1"/>
          <p:nvPr/>
        </p:nvSpPr>
        <p:spPr>
          <a:xfrm>
            <a:off x="6401310" y="5606689"/>
            <a:ext cx="1045479" cy="369332"/>
          </a:xfrm>
          <a:prstGeom prst="rect">
            <a:avLst/>
          </a:prstGeom>
          <a:noFill/>
        </p:spPr>
        <p:txBody>
          <a:bodyPr wrap="none" rtlCol="0">
            <a:spAutoFit/>
          </a:bodyPr>
          <a:lstStyle/>
          <a:p>
            <a:r>
              <a:rPr lang="en-GB" dirty="0"/>
              <a:t>Sample 2</a:t>
            </a:r>
          </a:p>
        </p:txBody>
      </p:sp>
      <p:sp>
        <p:nvSpPr>
          <p:cNvPr id="41" name="TextBox 40">
            <a:extLst>
              <a:ext uri="{FF2B5EF4-FFF2-40B4-BE49-F238E27FC236}">
                <a16:creationId xmlns:a16="http://schemas.microsoft.com/office/drawing/2014/main" id="{E8FAAE10-67F3-4D5D-A5D7-840478A23DB2}"/>
              </a:ext>
            </a:extLst>
          </p:cNvPr>
          <p:cNvSpPr txBox="1"/>
          <p:nvPr/>
        </p:nvSpPr>
        <p:spPr>
          <a:xfrm>
            <a:off x="7858516" y="6288371"/>
            <a:ext cx="2523640" cy="369332"/>
          </a:xfrm>
          <a:prstGeom prst="rect">
            <a:avLst/>
          </a:prstGeom>
          <a:noFill/>
        </p:spPr>
        <p:txBody>
          <a:bodyPr wrap="none" rtlCol="0">
            <a:spAutoFit/>
          </a:bodyPr>
          <a:lstStyle/>
          <a:p>
            <a:r>
              <a:rPr lang="en-GB" dirty="0"/>
              <a:t>Hamming = 2 differences</a:t>
            </a:r>
          </a:p>
        </p:txBody>
      </p:sp>
    </p:spTree>
    <p:extLst>
      <p:ext uri="{BB962C8B-B14F-4D97-AF65-F5344CB8AC3E}">
        <p14:creationId xmlns:p14="http://schemas.microsoft.com/office/powerpoint/2010/main" val="389905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564904"/>
            <a:ext cx="10972800" cy="1435596"/>
          </a:xfrm>
        </p:spPr>
        <p:txBody>
          <a:bodyPr>
            <a:normAutofit/>
          </a:bodyPr>
          <a:lstStyle/>
          <a:p>
            <a:r>
              <a:rPr lang="en-GB" sz="7200" dirty="0"/>
              <a:t>Naïve Bayes Models</a:t>
            </a:r>
          </a:p>
        </p:txBody>
      </p:sp>
      <p:pic>
        <p:nvPicPr>
          <p:cNvPr id="3" name="Graphic 2">
            <a:extLst>
              <a:ext uri="{FF2B5EF4-FFF2-40B4-BE49-F238E27FC236}">
                <a16:creationId xmlns:a16="http://schemas.microsoft.com/office/drawing/2014/main" id="{D5BEF715-D580-A4F1-F43E-A2F6DED5B9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86701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1370-E6A2-4C26-ABE7-2D2A6582EB1B}"/>
              </a:ext>
            </a:extLst>
          </p:cNvPr>
          <p:cNvSpPr>
            <a:spLocks noGrp="1"/>
          </p:cNvSpPr>
          <p:nvPr>
            <p:ph type="title"/>
          </p:nvPr>
        </p:nvSpPr>
        <p:spPr/>
        <p:txBody>
          <a:bodyPr>
            <a:normAutofit/>
          </a:bodyPr>
          <a:lstStyle/>
          <a:p>
            <a:r>
              <a:rPr lang="en-GB" sz="5400" dirty="0"/>
              <a:t>Naïve Bayesian</a:t>
            </a:r>
          </a:p>
        </p:txBody>
      </p:sp>
      <p:sp>
        <p:nvSpPr>
          <p:cNvPr id="4" name="Rectangle 3">
            <a:extLst>
              <a:ext uri="{FF2B5EF4-FFF2-40B4-BE49-F238E27FC236}">
                <a16:creationId xmlns:a16="http://schemas.microsoft.com/office/drawing/2014/main" id="{6A518272-3039-4B40-ADAF-5AD24586F6BD}"/>
              </a:ext>
            </a:extLst>
          </p:cNvPr>
          <p:cNvSpPr/>
          <p:nvPr/>
        </p:nvSpPr>
        <p:spPr>
          <a:xfrm>
            <a:off x="263352" y="1484784"/>
            <a:ext cx="11665296" cy="1200329"/>
          </a:xfrm>
          <a:prstGeom prst="rect">
            <a:avLst/>
          </a:prstGeom>
        </p:spPr>
        <p:txBody>
          <a:bodyPr wrap="square">
            <a:spAutoFit/>
          </a:bodyPr>
          <a:lstStyle/>
          <a:p>
            <a:pPr algn="ctr"/>
            <a:r>
              <a:rPr lang="en-GB" sz="2400" i="1" dirty="0">
                <a:latin typeface="Times New Roman" panose="02020603050405020304" pitchFamily="18" charset="0"/>
                <a:cs typeface="Times New Roman" panose="02020603050405020304" pitchFamily="18" charset="0"/>
              </a:rPr>
              <a:t>Bayes' Theorem states that the conditional probability of an event, based on the occurrence of another event, is equal to the likelihood of the second event given the first event multiplied by the probability of the first event.</a:t>
            </a:r>
          </a:p>
        </p:txBody>
      </p:sp>
      <p:pic>
        <p:nvPicPr>
          <p:cNvPr id="8" name="Picture 7">
            <a:extLst>
              <a:ext uri="{FF2B5EF4-FFF2-40B4-BE49-F238E27FC236}">
                <a16:creationId xmlns:a16="http://schemas.microsoft.com/office/drawing/2014/main" id="{4AAA7386-837A-406C-AF1E-A3DECE85C857}"/>
              </a:ext>
            </a:extLst>
          </p:cNvPr>
          <p:cNvPicPr>
            <a:picLocks noChangeAspect="1"/>
          </p:cNvPicPr>
          <p:nvPr/>
        </p:nvPicPr>
        <p:blipFill>
          <a:blip r:embed="rId3"/>
          <a:stretch>
            <a:fillRect/>
          </a:stretch>
        </p:blipFill>
        <p:spPr>
          <a:xfrm>
            <a:off x="701840" y="3284984"/>
            <a:ext cx="10788320" cy="2448274"/>
          </a:xfrm>
          <a:prstGeom prst="rect">
            <a:avLst/>
          </a:prstGeom>
        </p:spPr>
      </p:pic>
      <p:sp>
        <p:nvSpPr>
          <p:cNvPr id="9" name="TextBox 8">
            <a:extLst>
              <a:ext uri="{FF2B5EF4-FFF2-40B4-BE49-F238E27FC236}">
                <a16:creationId xmlns:a16="http://schemas.microsoft.com/office/drawing/2014/main" id="{06779430-2475-410E-A2D2-E0BF66DC78A7}"/>
              </a:ext>
            </a:extLst>
          </p:cNvPr>
          <p:cNvSpPr txBox="1"/>
          <p:nvPr/>
        </p:nvSpPr>
        <p:spPr>
          <a:xfrm>
            <a:off x="1504646" y="6148463"/>
            <a:ext cx="9182707" cy="369332"/>
          </a:xfrm>
          <a:prstGeom prst="rect">
            <a:avLst/>
          </a:prstGeom>
          <a:noFill/>
        </p:spPr>
        <p:txBody>
          <a:bodyPr wrap="none" rtlCol="0">
            <a:spAutoFit/>
          </a:bodyPr>
          <a:lstStyle/>
          <a:p>
            <a:r>
              <a:rPr lang="en-GB" dirty="0"/>
              <a:t>We calculate a set of probabilities for each variable, based on the "Disease Linked Classification"</a:t>
            </a:r>
          </a:p>
        </p:txBody>
      </p:sp>
    </p:spTree>
    <p:extLst>
      <p:ext uri="{BB962C8B-B14F-4D97-AF65-F5344CB8AC3E}">
        <p14:creationId xmlns:p14="http://schemas.microsoft.com/office/powerpoint/2010/main" val="10375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423-DD1B-41B5-B877-3D4A26C14161}"/>
              </a:ext>
            </a:extLst>
          </p:cNvPr>
          <p:cNvSpPr>
            <a:spLocks noGrp="1"/>
          </p:cNvSpPr>
          <p:nvPr>
            <p:ph type="title"/>
          </p:nvPr>
        </p:nvSpPr>
        <p:spPr/>
        <p:txBody>
          <a:bodyPr>
            <a:normAutofit/>
          </a:bodyPr>
          <a:lstStyle/>
          <a:p>
            <a:r>
              <a:rPr lang="en-GB" sz="5400" dirty="0"/>
              <a:t>Categorical Probabilities</a:t>
            </a:r>
          </a:p>
        </p:txBody>
      </p:sp>
      <p:sp>
        <p:nvSpPr>
          <p:cNvPr id="6" name="TextBox 5">
            <a:extLst>
              <a:ext uri="{FF2B5EF4-FFF2-40B4-BE49-F238E27FC236}">
                <a16:creationId xmlns:a16="http://schemas.microsoft.com/office/drawing/2014/main" id="{5D4928C3-FC6C-4187-A36D-E670E126EAC0}"/>
              </a:ext>
            </a:extLst>
          </p:cNvPr>
          <p:cNvSpPr txBox="1"/>
          <p:nvPr/>
        </p:nvSpPr>
        <p:spPr>
          <a:xfrm>
            <a:off x="695400" y="3942185"/>
            <a:ext cx="4759636" cy="1815882"/>
          </a:xfrm>
          <a:prstGeom prst="rect">
            <a:avLst/>
          </a:prstGeom>
          <a:noFill/>
        </p:spPr>
        <p:txBody>
          <a:bodyPr wrap="none" rtlCol="0">
            <a:spAutoFit/>
          </a:bodyPr>
          <a:lstStyle/>
          <a:p>
            <a:r>
              <a:rPr lang="en-GB" sz="2800" i="1" dirty="0"/>
              <a:t>p</a:t>
            </a:r>
            <a:r>
              <a:rPr lang="en-GB" sz="2800" dirty="0"/>
              <a:t> Chr1 | </a:t>
            </a:r>
            <a:r>
              <a:rPr lang="en-GB" sz="2800" dirty="0">
                <a:solidFill>
                  <a:srgbClr val="C00000"/>
                </a:solidFill>
              </a:rPr>
              <a:t>Disease</a:t>
            </a:r>
            <a:r>
              <a:rPr lang="en-GB" sz="2800" dirty="0"/>
              <a:t> = 5 / 8 = 0.625</a:t>
            </a:r>
          </a:p>
          <a:p>
            <a:r>
              <a:rPr lang="en-GB" sz="2800" i="1" dirty="0"/>
              <a:t>p</a:t>
            </a:r>
            <a:r>
              <a:rPr lang="en-GB" sz="2800" dirty="0"/>
              <a:t> Chr2 | </a:t>
            </a:r>
            <a:r>
              <a:rPr lang="en-GB" sz="2800" dirty="0">
                <a:solidFill>
                  <a:srgbClr val="C00000"/>
                </a:solidFill>
              </a:rPr>
              <a:t>Disease</a:t>
            </a:r>
            <a:r>
              <a:rPr lang="en-GB" sz="2800" dirty="0"/>
              <a:t> = 2 / 8 = 0.250</a:t>
            </a:r>
          </a:p>
          <a:p>
            <a:r>
              <a:rPr lang="en-GB" sz="2800" i="1" dirty="0"/>
              <a:t>p</a:t>
            </a:r>
            <a:r>
              <a:rPr lang="en-GB" sz="2800" dirty="0"/>
              <a:t> </a:t>
            </a:r>
            <a:r>
              <a:rPr lang="en-GB" sz="2800" dirty="0" err="1"/>
              <a:t>ChrX</a:t>
            </a:r>
            <a:r>
              <a:rPr lang="en-GB" sz="2800" dirty="0"/>
              <a:t> | </a:t>
            </a:r>
            <a:r>
              <a:rPr lang="en-GB" sz="2800" dirty="0">
                <a:solidFill>
                  <a:srgbClr val="C00000"/>
                </a:solidFill>
              </a:rPr>
              <a:t>Disease</a:t>
            </a:r>
            <a:r>
              <a:rPr lang="en-GB" sz="2800" dirty="0"/>
              <a:t> = 1 / 8 = 0.125</a:t>
            </a:r>
          </a:p>
          <a:p>
            <a:endParaRPr lang="en-GB" sz="2800" dirty="0"/>
          </a:p>
        </p:txBody>
      </p:sp>
      <p:sp>
        <p:nvSpPr>
          <p:cNvPr id="7" name="TextBox 6">
            <a:extLst>
              <a:ext uri="{FF2B5EF4-FFF2-40B4-BE49-F238E27FC236}">
                <a16:creationId xmlns:a16="http://schemas.microsoft.com/office/drawing/2014/main" id="{FAFAD877-BF39-42AE-A880-C3BE6D2F35AE}"/>
              </a:ext>
            </a:extLst>
          </p:cNvPr>
          <p:cNvSpPr txBox="1"/>
          <p:nvPr/>
        </p:nvSpPr>
        <p:spPr>
          <a:xfrm>
            <a:off x="6119563" y="3942185"/>
            <a:ext cx="5814412" cy="1815882"/>
          </a:xfrm>
          <a:prstGeom prst="rect">
            <a:avLst/>
          </a:prstGeom>
          <a:noFill/>
        </p:spPr>
        <p:txBody>
          <a:bodyPr wrap="none" rtlCol="0">
            <a:spAutoFit/>
          </a:bodyPr>
          <a:lstStyle/>
          <a:p>
            <a:r>
              <a:rPr lang="en-GB" sz="2800" i="1" dirty="0"/>
              <a:t>p</a:t>
            </a:r>
            <a:r>
              <a:rPr lang="en-GB" sz="2800" dirty="0"/>
              <a:t> Chr1 | </a:t>
            </a:r>
            <a:r>
              <a:rPr lang="en-GB" sz="2800" dirty="0">
                <a:solidFill>
                  <a:schemeClr val="accent3">
                    <a:lumMod val="50000"/>
                  </a:schemeClr>
                </a:solidFill>
              </a:rPr>
              <a:t>Non Disease </a:t>
            </a:r>
            <a:r>
              <a:rPr lang="en-GB" sz="2800" dirty="0"/>
              <a:t>=   6 / 76 = 0.079</a:t>
            </a:r>
          </a:p>
          <a:p>
            <a:r>
              <a:rPr lang="en-GB" sz="2800" i="1" dirty="0"/>
              <a:t>p</a:t>
            </a:r>
            <a:r>
              <a:rPr lang="en-GB" sz="2800" dirty="0"/>
              <a:t> Chr2 | </a:t>
            </a:r>
            <a:r>
              <a:rPr lang="en-GB" sz="2800" dirty="0">
                <a:solidFill>
                  <a:schemeClr val="accent3">
                    <a:lumMod val="50000"/>
                  </a:schemeClr>
                </a:solidFill>
              </a:rPr>
              <a:t>Non Disease </a:t>
            </a:r>
            <a:r>
              <a:rPr lang="en-GB" sz="2800" dirty="0"/>
              <a:t>= 20 / 76 = 0.263</a:t>
            </a:r>
          </a:p>
          <a:p>
            <a:r>
              <a:rPr lang="en-GB" sz="2800" i="1" dirty="0"/>
              <a:t>p</a:t>
            </a:r>
            <a:r>
              <a:rPr lang="en-GB" sz="2800" dirty="0"/>
              <a:t> </a:t>
            </a:r>
            <a:r>
              <a:rPr lang="en-GB" sz="2800" dirty="0" err="1"/>
              <a:t>ChrX</a:t>
            </a:r>
            <a:r>
              <a:rPr lang="en-GB" sz="2800" dirty="0"/>
              <a:t> | </a:t>
            </a:r>
            <a:r>
              <a:rPr lang="en-GB" sz="2800" dirty="0">
                <a:solidFill>
                  <a:schemeClr val="accent3">
                    <a:lumMod val="50000"/>
                  </a:schemeClr>
                </a:solidFill>
              </a:rPr>
              <a:t>Non Disease </a:t>
            </a:r>
            <a:r>
              <a:rPr lang="en-GB" sz="2800" dirty="0"/>
              <a:t>= 50 / 76 = 0.658</a:t>
            </a:r>
          </a:p>
          <a:p>
            <a:endParaRPr lang="en-GB" sz="2800" dirty="0"/>
          </a:p>
        </p:txBody>
      </p:sp>
      <p:sp>
        <p:nvSpPr>
          <p:cNvPr id="8" name="TextBox 7">
            <a:extLst>
              <a:ext uri="{FF2B5EF4-FFF2-40B4-BE49-F238E27FC236}">
                <a16:creationId xmlns:a16="http://schemas.microsoft.com/office/drawing/2014/main" id="{224767DB-1FE1-4EFC-A39F-CFBFE53F4929}"/>
              </a:ext>
            </a:extLst>
          </p:cNvPr>
          <p:cNvSpPr txBox="1"/>
          <p:nvPr/>
        </p:nvSpPr>
        <p:spPr>
          <a:xfrm>
            <a:off x="7962" y="5877272"/>
            <a:ext cx="12252970" cy="461665"/>
          </a:xfrm>
          <a:prstGeom prst="rect">
            <a:avLst/>
          </a:prstGeom>
          <a:noFill/>
        </p:spPr>
        <p:txBody>
          <a:bodyPr wrap="none" rtlCol="0">
            <a:spAutoFit/>
          </a:bodyPr>
          <a:lstStyle/>
          <a:p>
            <a:r>
              <a:rPr lang="en-GB" sz="2400" dirty="0"/>
              <a:t>Disease genes are more likely to be on Chr1 and Non Disease genes are more likely to be on </a:t>
            </a:r>
            <a:r>
              <a:rPr lang="en-GB" sz="2400" dirty="0" err="1"/>
              <a:t>ChrX</a:t>
            </a:r>
            <a:endParaRPr lang="en-GB" sz="2400" dirty="0"/>
          </a:p>
        </p:txBody>
      </p:sp>
      <p:pic>
        <p:nvPicPr>
          <p:cNvPr id="9" name="Picture 8">
            <a:extLst>
              <a:ext uri="{FF2B5EF4-FFF2-40B4-BE49-F238E27FC236}">
                <a16:creationId xmlns:a16="http://schemas.microsoft.com/office/drawing/2014/main" id="{6C63C688-4CD2-4FAF-A423-4FA3F869BC04}"/>
              </a:ext>
            </a:extLst>
          </p:cNvPr>
          <p:cNvPicPr>
            <a:picLocks noChangeAspect="1"/>
          </p:cNvPicPr>
          <p:nvPr/>
        </p:nvPicPr>
        <p:blipFill>
          <a:blip r:embed="rId3"/>
          <a:stretch>
            <a:fillRect/>
          </a:stretch>
        </p:blipFill>
        <p:spPr>
          <a:xfrm>
            <a:off x="2262822" y="1574143"/>
            <a:ext cx="7666355" cy="1928347"/>
          </a:xfrm>
          <a:prstGeom prst="rect">
            <a:avLst/>
          </a:prstGeom>
        </p:spPr>
      </p:pic>
    </p:spTree>
    <p:extLst>
      <p:ext uri="{BB962C8B-B14F-4D97-AF65-F5344CB8AC3E}">
        <p14:creationId xmlns:p14="http://schemas.microsoft.com/office/powerpoint/2010/main" val="496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423-DD1B-41B5-B877-3D4A26C14161}"/>
              </a:ext>
            </a:extLst>
          </p:cNvPr>
          <p:cNvSpPr>
            <a:spLocks noGrp="1"/>
          </p:cNvSpPr>
          <p:nvPr>
            <p:ph type="title"/>
          </p:nvPr>
        </p:nvSpPr>
        <p:spPr/>
        <p:txBody>
          <a:bodyPr>
            <a:normAutofit/>
          </a:bodyPr>
          <a:lstStyle/>
          <a:p>
            <a:r>
              <a:rPr lang="en-GB" sz="5400" dirty="0"/>
              <a:t>Quantitative Probabilities</a:t>
            </a:r>
          </a:p>
        </p:txBody>
      </p:sp>
      <p:sp>
        <p:nvSpPr>
          <p:cNvPr id="6" name="Rectangle 5">
            <a:extLst>
              <a:ext uri="{FF2B5EF4-FFF2-40B4-BE49-F238E27FC236}">
                <a16:creationId xmlns:a16="http://schemas.microsoft.com/office/drawing/2014/main" id="{00CD7D5D-E8F1-4BFB-9CB1-15379D315C76}"/>
              </a:ext>
            </a:extLst>
          </p:cNvPr>
          <p:cNvSpPr/>
          <p:nvPr/>
        </p:nvSpPr>
        <p:spPr>
          <a:xfrm>
            <a:off x="6559526" y="1585848"/>
            <a:ext cx="4564273" cy="1015663"/>
          </a:xfrm>
          <a:prstGeom prst="rect">
            <a:avLst/>
          </a:prstGeom>
        </p:spPr>
        <p:txBody>
          <a:bodyPr wrap="square">
            <a:spAutoFit/>
          </a:bodyPr>
          <a:lstStyle/>
          <a:p>
            <a:r>
              <a:rPr lang="en-GB" sz="2000" dirty="0">
                <a:latin typeface="Courier New" panose="02070309020205020404" pitchFamily="49" charset="0"/>
                <a:cs typeface="Courier New" panose="02070309020205020404" pitchFamily="49" charset="0"/>
              </a:rPr>
              <a:t> </a:t>
            </a:r>
            <a:r>
              <a:rPr lang="en-GB" sz="2000" b="1" dirty="0">
                <a:latin typeface="Courier New" panose="02070309020205020404" pitchFamily="49" charset="0"/>
                <a:cs typeface="Courier New" panose="02070309020205020404" pitchFamily="49" charset="0"/>
              </a:rPr>
              <a:t>State        mean   </a:t>
            </a:r>
            <a:r>
              <a:rPr lang="en-GB" sz="2000" b="1" dirty="0" err="1">
                <a:latin typeface="Courier New" panose="02070309020205020404" pitchFamily="49" charset="0"/>
                <a:cs typeface="Courier New" panose="02070309020205020404" pitchFamily="49" charset="0"/>
              </a:rPr>
              <a:t>stdev</a:t>
            </a:r>
            <a:endParaRPr lang="en-GB" sz="2000" b="1" dirty="0">
              <a:latin typeface="Courier New" panose="02070309020205020404" pitchFamily="49" charset="0"/>
              <a:cs typeface="Courier New" panose="02070309020205020404" pitchFamily="49" charset="0"/>
            </a:endParaRPr>
          </a:p>
          <a:p>
            <a:r>
              <a:rPr lang="en-GB" sz="2000" dirty="0">
                <a:latin typeface="Courier New" panose="02070309020205020404" pitchFamily="49" charset="0"/>
                <a:cs typeface="Courier New" panose="02070309020205020404" pitchFamily="49" charset="0"/>
              </a:rPr>
              <a:t> Disease      42.3   10.10 </a:t>
            </a:r>
          </a:p>
          <a:p>
            <a:r>
              <a:rPr lang="en-GB" sz="2000" dirty="0">
                <a:latin typeface="Courier New" panose="02070309020205020404" pitchFamily="49" charset="0"/>
                <a:cs typeface="Courier New" panose="02070309020205020404" pitchFamily="49" charset="0"/>
              </a:rPr>
              <a:t> Non Disease  65.0    8.99</a:t>
            </a:r>
          </a:p>
        </p:txBody>
      </p:sp>
      <p:pic>
        <p:nvPicPr>
          <p:cNvPr id="8" name="Picture 7">
            <a:extLst>
              <a:ext uri="{FF2B5EF4-FFF2-40B4-BE49-F238E27FC236}">
                <a16:creationId xmlns:a16="http://schemas.microsoft.com/office/drawing/2014/main" id="{1367C3FF-A339-4386-B1DF-22C3475A9B69}"/>
              </a:ext>
            </a:extLst>
          </p:cNvPr>
          <p:cNvPicPr>
            <a:picLocks noChangeAspect="1"/>
          </p:cNvPicPr>
          <p:nvPr/>
        </p:nvPicPr>
        <p:blipFill>
          <a:blip r:embed="rId3"/>
          <a:stretch>
            <a:fillRect/>
          </a:stretch>
        </p:blipFill>
        <p:spPr>
          <a:xfrm>
            <a:off x="18198" y="1204933"/>
            <a:ext cx="5954625" cy="5053161"/>
          </a:xfrm>
          <a:prstGeom prst="rect">
            <a:avLst/>
          </a:prstGeom>
        </p:spPr>
      </p:pic>
      <p:grpSp>
        <p:nvGrpSpPr>
          <p:cNvPr id="16" name="Group 15">
            <a:extLst>
              <a:ext uri="{FF2B5EF4-FFF2-40B4-BE49-F238E27FC236}">
                <a16:creationId xmlns:a16="http://schemas.microsoft.com/office/drawing/2014/main" id="{8F639359-E8BA-4C79-A869-6AE8B23DCD2D}"/>
              </a:ext>
            </a:extLst>
          </p:cNvPr>
          <p:cNvGrpSpPr/>
          <p:nvPr/>
        </p:nvGrpSpPr>
        <p:grpSpPr>
          <a:xfrm>
            <a:off x="6133952" y="3061159"/>
            <a:ext cx="5469220" cy="2769674"/>
            <a:chOff x="6384032" y="3573016"/>
            <a:chExt cx="5469220" cy="2769674"/>
          </a:xfrm>
        </p:grpSpPr>
        <p:pic>
          <p:nvPicPr>
            <p:cNvPr id="11" name="Picture 10">
              <a:extLst>
                <a:ext uri="{FF2B5EF4-FFF2-40B4-BE49-F238E27FC236}">
                  <a16:creationId xmlns:a16="http://schemas.microsoft.com/office/drawing/2014/main" id="{0897E8A7-8B41-4259-8AD4-57EAFC21E8A8}"/>
                </a:ext>
              </a:extLst>
            </p:cNvPr>
            <p:cNvPicPr>
              <a:picLocks noChangeAspect="1"/>
            </p:cNvPicPr>
            <p:nvPr/>
          </p:nvPicPr>
          <p:blipFill rotWithShape="1">
            <a:blip r:embed="rId4"/>
            <a:srcRect r="20050"/>
            <a:stretch/>
          </p:blipFill>
          <p:spPr>
            <a:xfrm>
              <a:off x="6384032" y="3573016"/>
              <a:ext cx="5469220" cy="2769674"/>
            </a:xfrm>
            <a:prstGeom prst="rect">
              <a:avLst/>
            </a:prstGeom>
          </p:spPr>
        </p:pic>
        <p:sp>
          <p:nvSpPr>
            <p:cNvPr id="12" name="TextBox 11">
              <a:extLst>
                <a:ext uri="{FF2B5EF4-FFF2-40B4-BE49-F238E27FC236}">
                  <a16:creationId xmlns:a16="http://schemas.microsoft.com/office/drawing/2014/main" id="{E8A4C39B-0BFB-46E8-A764-A6EB0F6431A4}"/>
                </a:ext>
              </a:extLst>
            </p:cNvPr>
            <p:cNvSpPr txBox="1"/>
            <p:nvPr/>
          </p:nvSpPr>
          <p:spPr>
            <a:xfrm>
              <a:off x="7608168" y="4365104"/>
              <a:ext cx="901209" cy="369332"/>
            </a:xfrm>
            <a:prstGeom prst="rect">
              <a:avLst/>
            </a:prstGeom>
            <a:noFill/>
          </p:spPr>
          <p:txBody>
            <a:bodyPr wrap="none" rtlCol="0">
              <a:spAutoFit/>
            </a:bodyPr>
            <a:lstStyle/>
            <a:p>
              <a:r>
                <a:rPr lang="en-GB" dirty="0"/>
                <a:t>Disease</a:t>
              </a:r>
            </a:p>
          </p:txBody>
        </p:sp>
        <p:sp>
          <p:nvSpPr>
            <p:cNvPr id="13" name="TextBox 12">
              <a:extLst>
                <a:ext uri="{FF2B5EF4-FFF2-40B4-BE49-F238E27FC236}">
                  <a16:creationId xmlns:a16="http://schemas.microsoft.com/office/drawing/2014/main" id="{721F4C70-DD8F-4A42-B9A5-844D16CB95BC}"/>
                </a:ext>
              </a:extLst>
            </p:cNvPr>
            <p:cNvSpPr txBox="1"/>
            <p:nvPr/>
          </p:nvSpPr>
          <p:spPr>
            <a:xfrm>
              <a:off x="10379376" y="4365104"/>
              <a:ext cx="1364476" cy="369332"/>
            </a:xfrm>
            <a:prstGeom prst="rect">
              <a:avLst/>
            </a:prstGeom>
            <a:noFill/>
          </p:spPr>
          <p:txBody>
            <a:bodyPr wrap="none" rtlCol="0">
              <a:spAutoFit/>
            </a:bodyPr>
            <a:lstStyle/>
            <a:p>
              <a:r>
                <a:rPr lang="en-GB" dirty="0"/>
                <a:t>Non-Disease</a:t>
              </a:r>
            </a:p>
          </p:txBody>
        </p:sp>
      </p:grpSp>
      <p:grpSp>
        <p:nvGrpSpPr>
          <p:cNvPr id="9" name="Group 8">
            <a:extLst>
              <a:ext uri="{FF2B5EF4-FFF2-40B4-BE49-F238E27FC236}">
                <a16:creationId xmlns:a16="http://schemas.microsoft.com/office/drawing/2014/main" id="{3B8F98C1-8668-460A-955D-F2D2FEF8D851}"/>
              </a:ext>
            </a:extLst>
          </p:cNvPr>
          <p:cNvGrpSpPr/>
          <p:nvPr/>
        </p:nvGrpSpPr>
        <p:grpSpPr>
          <a:xfrm>
            <a:off x="8525257" y="3452354"/>
            <a:ext cx="367408" cy="2161530"/>
            <a:chOff x="8498358" y="4036219"/>
            <a:chExt cx="367408" cy="2161530"/>
          </a:xfrm>
        </p:grpSpPr>
        <p:cxnSp>
          <p:nvCxnSpPr>
            <p:cNvPr id="4" name="Straight Connector 3">
              <a:extLst>
                <a:ext uri="{FF2B5EF4-FFF2-40B4-BE49-F238E27FC236}">
                  <a16:creationId xmlns:a16="http://schemas.microsoft.com/office/drawing/2014/main" id="{92EAC053-2395-49D2-AF2B-578F26E29009}"/>
                </a:ext>
              </a:extLst>
            </p:cNvPr>
            <p:cNvCxnSpPr>
              <a:cxnSpLocks/>
            </p:cNvCxnSpPr>
            <p:nvPr/>
          </p:nvCxnSpPr>
          <p:spPr>
            <a:xfrm flipH="1" flipV="1">
              <a:off x="8679656" y="4036219"/>
              <a:ext cx="8632" cy="186306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CE9ABD-4C68-402F-A2A5-370ADD1C65B0}"/>
                </a:ext>
              </a:extLst>
            </p:cNvPr>
            <p:cNvSpPr txBox="1"/>
            <p:nvPr/>
          </p:nvSpPr>
          <p:spPr>
            <a:xfrm>
              <a:off x="8498358" y="5889972"/>
              <a:ext cx="367408" cy="307777"/>
            </a:xfrm>
            <a:prstGeom prst="rect">
              <a:avLst/>
            </a:prstGeom>
            <a:noFill/>
          </p:spPr>
          <p:txBody>
            <a:bodyPr wrap="none" rtlCol="0">
              <a:spAutoFit/>
            </a:bodyPr>
            <a:lstStyle/>
            <a:p>
              <a:r>
                <a:rPr lang="en-GB" sz="1400" dirty="0">
                  <a:solidFill>
                    <a:schemeClr val="tx1">
                      <a:lumMod val="50000"/>
                      <a:lumOff val="50000"/>
                    </a:schemeClr>
                  </a:solidFill>
                </a:rPr>
                <a:t>40</a:t>
              </a:r>
            </a:p>
          </p:txBody>
        </p:sp>
      </p:grpSp>
      <p:sp>
        <p:nvSpPr>
          <p:cNvPr id="3" name="TextBox 2">
            <a:extLst>
              <a:ext uri="{FF2B5EF4-FFF2-40B4-BE49-F238E27FC236}">
                <a16:creationId xmlns:a16="http://schemas.microsoft.com/office/drawing/2014/main" id="{3856E8EE-8EB7-2C31-7CB5-D5A41E97E371}"/>
              </a:ext>
            </a:extLst>
          </p:cNvPr>
          <p:cNvSpPr txBox="1"/>
          <p:nvPr/>
        </p:nvSpPr>
        <p:spPr>
          <a:xfrm>
            <a:off x="2182219" y="6222028"/>
            <a:ext cx="7581208" cy="461665"/>
          </a:xfrm>
          <a:prstGeom prst="rect">
            <a:avLst/>
          </a:prstGeom>
          <a:noFill/>
        </p:spPr>
        <p:txBody>
          <a:bodyPr wrap="square" rtlCol="0">
            <a:spAutoFit/>
          </a:bodyPr>
          <a:lstStyle/>
          <a:p>
            <a:pPr algn="ctr"/>
            <a:r>
              <a:rPr lang="en-GB" sz="2400" dirty="0"/>
              <a:t>Assumption: quantitative values are normally distributed</a:t>
            </a:r>
          </a:p>
        </p:txBody>
      </p:sp>
    </p:spTree>
    <p:extLst>
      <p:ext uri="{BB962C8B-B14F-4D97-AF65-F5344CB8AC3E}">
        <p14:creationId xmlns:p14="http://schemas.microsoft.com/office/powerpoint/2010/main" val="4030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28F-5BB4-428A-AACA-326F32F274CC}"/>
              </a:ext>
            </a:extLst>
          </p:cNvPr>
          <p:cNvSpPr>
            <a:spLocks noGrp="1"/>
          </p:cNvSpPr>
          <p:nvPr>
            <p:ph type="title"/>
          </p:nvPr>
        </p:nvSpPr>
        <p:spPr/>
        <p:txBody>
          <a:bodyPr>
            <a:normAutofit/>
          </a:bodyPr>
          <a:lstStyle/>
          <a:p>
            <a:r>
              <a:rPr lang="en-GB" sz="5400" dirty="0"/>
              <a:t>Agenda for the session</a:t>
            </a:r>
          </a:p>
        </p:txBody>
      </p:sp>
      <p:sp>
        <p:nvSpPr>
          <p:cNvPr id="3" name="Content Placeholder 2">
            <a:extLst>
              <a:ext uri="{FF2B5EF4-FFF2-40B4-BE49-F238E27FC236}">
                <a16:creationId xmlns:a16="http://schemas.microsoft.com/office/drawing/2014/main" id="{ABA6B231-B45C-4632-8DB4-C5C379E49FCD}"/>
              </a:ext>
            </a:extLst>
          </p:cNvPr>
          <p:cNvSpPr>
            <a:spLocks noGrp="1"/>
          </p:cNvSpPr>
          <p:nvPr>
            <p:ph idx="1"/>
          </p:nvPr>
        </p:nvSpPr>
        <p:spPr>
          <a:xfrm>
            <a:off x="2639616" y="1600201"/>
            <a:ext cx="8942784" cy="4983161"/>
          </a:xfrm>
        </p:spPr>
        <p:txBody>
          <a:bodyPr>
            <a:normAutofit lnSpcReduction="10000"/>
          </a:bodyPr>
          <a:lstStyle/>
          <a:p>
            <a:r>
              <a:rPr lang="en-GB" dirty="0"/>
              <a:t>What is machine learning</a:t>
            </a:r>
          </a:p>
          <a:p>
            <a:r>
              <a:rPr lang="en-GB" dirty="0"/>
              <a:t>Different types of machine learning model</a:t>
            </a:r>
          </a:p>
          <a:p>
            <a:endParaRPr lang="en-GB" dirty="0"/>
          </a:p>
          <a:p>
            <a:r>
              <a:rPr lang="en-GB" dirty="0"/>
              <a:t>Running Models with </a:t>
            </a:r>
            <a:r>
              <a:rPr lang="en-GB" dirty="0" err="1"/>
              <a:t>tidymodels</a:t>
            </a:r>
            <a:endParaRPr lang="en-GB" dirty="0"/>
          </a:p>
          <a:p>
            <a:r>
              <a:rPr lang="en-GB" dirty="0"/>
              <a:t>[Exercise] Building your first model</a:t>
            </a:r>
          </a:p>
          <a:p>
            <a:endParaRPr lang="en-GB" dirty="0"/>
          </a:p>
          <a:p>
            <a:r>
              <a:rPr lang="en-GB" dirty="0"/>
              <a:t>How to evaluate models</a:t>
            </a:r>
          </a:p>
          <a:p>
            <a:r>
              <a:rPr lang="en-GB" dirty="0"/>
              <a:t>Preparing Input Data</a:t>
            </a:r>
          </a:p>
          <a:p>
            <a:r>
              <a:rPr lang="en-GB" dirty="0"/>
              <a:t>[Exercise] Evaluating Models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1601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3070-60C3-4582-8959-5FC46918A7F7}"/>
              </a:ext>
            </a:extLst>
          </p:cNvPr>
          <p:cNvSpPr>
            <a:spLocks noGrp="1"/>
          </p:cNvSpPr>
          <p:nvPr>
            <p:ph type="title"/>
          </p:nvPr>
        </p:nvSpPr>
        <p:spPr/>
        <p:txBody>
          <a:bodyPr>
            <a:normAutofit/>
          </a:bodyPr>
          <a:lstStyle/>
          <a:p>
            <a:r>
              <a:rPr lang="en-GB" sz="5400" dirty="0"/>
              <a:t>Naïve Bayes Predictions</a:t>
            </a:r>
          </a:p>
        </p:txBody>
      </p:sp>
      <p:sp>
        <p:nvSpPr>
          <p:cNvPr id="3" name="Content Placeholder 2">
            <a:extLst>
              <a:ext uri="{FF2B5EF4-FFF2-40B4-BE49-F238E27FC236}">
                <a16:creationId xmlns:a16="http://schemas.microsoft.com/office/drawing/2014/main" id="{BFBFAEC5-D2D4-441D-8AB2-93BC49C7C1FD}"/>
              </a:ext>
            </a:extLst>
          </p:cNvPr>
          <p:cNvSpPr>
            <a:spLocks noGrp="1"/>
          </p:cNvSpPr>
          <p:nvPr>
            <p:ph idx="1"/>
          </p:nvPr>
        </p:nvSpPr>
        <p:spPr>
          <a:xfrm>
            <a:off x="609600" y="1600201"/>
            <a:ext cx="10972800" cy="1828799"/>
          </a:xfrm>
        </p:spPr>
        <p:txBody>
          <a:bodyPr/>
          <a:lstStyle/>
          <a:p>
            <a:r>
              <a:rPr lang="en-GB" dirty="0"/>
              <a:t>Predict the state for a new datapoint</a:t>
            </a:r>
          </a:p>
          <a:p>
            <a:pPr lvl="1"/>
            <a:r>
              <a:rPr lang="en-GB" dirty="0"/>
              <a:t>Chromosome is 1</a:t>
            </a:r>
          </a:p>
          <a:p>
            <a:pPr lvl="1"/>
            <a:r>
              <a:rPr lang="en-GB" dirty="0"/>
              <a:t>GC content is 40%</a:t>
            </a:r>
          </a:p>
          <a:p>
            <a:endParaRPr lang="en-GB" dirty="0"/>
          </a:p>
          <a:p>
            <a:pPr marL="0" indent="0">
              <a:buNone/>
            </a:pPr>
            <a:endParaRPr lang="en-GB" dirty="0"/>
          </a:p>
        </p:txBody>
      </p:sp>
      <p:sp>
        <p:nvSpPr>
          <p:cNvPr id="7" name="TextBox 6">
            <a:extLst>
              <a:ext uri="{FF2B5EF4-FFF2-40B4-BE49-F238E27FC236}">
                <a16:creationId xmlns:a16="http://schemas.microsoft.com/office/drawing/2014/main" id="{4B0C80E8-3F9C-48E0-9231-667939D36EBB}"/>
              </a:ext>
            </a:extLst>
          </p:cNvPr>
          <p:cNvSpPr txBox="1"/>
          <p:nvPr/>
        </p:nvSpPr>
        <p:spPr>
          <a:xfrm>
            <a:off x="3014354" y="6165304"/>
            <a:ext cx="6163290" cy="584775"/>
          </a:xfrm>
          <a:prstGeom prst="rect">
            <a:avLst/>
          </a:prstGeom>
          <a:noFill/>
        </p:spPr>
        <p:txBody>
          <a:bodyPr wrap="none" rtlCol="0">
            <a:spAutoFit/>
          </a:bodyPr>
          <a:lstStyle/>
          <a:p>
            <a:r>
              <a:rPr lang="en-GB" sz="3200" dirty="0"/>
              <a:t>New data is predicted to be </a:t>
            </a:r>
            <a:r>
              <a:rPr lang="en-GB" sz="3200" b="1" dirty="0"/>
              <a:t>Disease</a:t>
            </a:r>
          </a:p>
        </p:txBody>
      </p:sp>
      <p:sp>
        <p:nvSpPr>
          <p:cNvPr id="8" name="AutoShape 3">
            <a:extLst>
              <a:ext uri="{FF2B5EF4-FFF2-40B4-BE49-F238E27FC236}">
                <a16:creationId xmlns:a16="http://schemas.microsoft.com/office/drawing/2014/main" id="{28AAAF53-12EF-40C8-9F86-901E4BE2B803}"/>
              </a:ext>
            </a:extLst>
          </p:cNvPr>
          <p:cNvSpPr>
            <a:spLocks noChangeAspect="1" noChangeArrowheads="1" noTextEdit="1"/>
          </p:cNvSpPr>
          <p:nvPr/>
        </p:nvSpPr>
        <p:spPr bwMode="auto">
          <a:xfrm>
            <a:off x="1757363" y="3213100"/>
            <a:ext cx="86772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3" name="Group 62">
            <a:extLst>
              <a:ext uri="{FF2B5EF4-FFF2-40B4-BE49-F238E27FC236}">
                <a16:creationId xmlns:a16="http://schemas.microsoft.com/office/drawing/2014/main" id="{2E284E44-2492-4435-A0BF-FE5484B80F09}"/>
              </a:ext>
            </a:extLst>
          </p:cNvPr>
          <p:cNvGrpSpPr/>
          <p:nvPr/>
        </p:nvGrpSpPr>
        <p:grpSpPr>
          <a:xfrm>
            <a:off x="1765301" y="3259138"/>
            <a:ext cx="8643938" cy="457200"/>
            <a:chOff x="1765301" y="3259138"/>
            <a:chExt cx="8643938" cy="457200"/>
          </a:xfrm>
        </p:grpSpPr>
        <p:sp>
          <p:nvSpPr>
            <p:cNvPr id="9" name="Rectangle 5">
              <a:extLst>
                <a:ext uri="{FF2B5EF4-FFF2-40B4-BE49-F238E27FC236}">
                  <a16:creationId xmlns:a16="http://schemas.microsoft.com/office/drawing/2014/main" id="{B5735E6A-3BE2-4A10-96A5-13EA98C2263A}"/>
                </a:ext>
              </a:extLst>
            </p:cNvPr>
            <p:cNvSpPr>
              <a:spLocks noChangeArrowheads="1"/>
            </p:cNvSpPr>
            <p:nvPr/>
          </p:nvSpPr>
          <p:spPr bwMode="auto">
            <a:xfrm>
              <a:off x="1765301"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6">
              <a:extLst>
                <a:ext uri="{FF2B5EF4-FFF2-40B4-BE49-F238E27FC236}">
                  <a16:creationId xmlns:a16="http://schemas.microsoft.com/office/drawing/2014/main" id="{3B5B993F-5DF8-4DD3-8194-AD0E7E2C12BF}"/>
                </a:ext>
              </a:extLst>
            </p:cNvPr>
            <p:cNvSpPr>
              <a:spLocks noChangeArrowheads="1"/>
            </p:cNvSpPr>
            <p:nvPr/>
          </p:nvSpPr>
          <p:spPr bwMode="auto">
            <a:xfrm>
              <a:off x="4646613"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7">
              <a:extLst>
                <a:ext uri="{FF2B5EF4-FFF2-40B4-BE49-F238E27FC236}">
                  <a16:creationId xmlns:a16="http://schemas.microsoft.com/office/drawing/2014/main" id="{78E8D477-E934-4DE9-848E-E132A96C3F27}"/>
                </a:ext>
              </a:extLst>
            </p:cNvPr>
            <p:cNvSpPr>
              <a:spLocks noChangeArrowheads="1"/>
            </p:cNvSpPr>
            <p:nvPr/>
          </p:nvSpPr>
          <p:spPr bwMode="auto">
            <a:xfrm>
              <a:off x="7527926"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50018ABB-3FBF-40A8-AA97-58C8B4867932}"/>
              </a:ext>
            </a:extLst>
          </p:cNvPr>
          <p:cNvGrpSpPr/>
          <p:nvPr/>
        </p:nvGrpSpPr>
        <p:grpSpPr>
          <a:xfrm>
            <a:off x="1765301" y="3716338"/>
            <a:ext cx="8643938" cy="823913"/>
            <a:chOff x="1765301" y="3716338"/>
            <a:chExt cx="8643938" cy="823913"/>
          </a:xfrm>
        </p:grpSpPr>
        <p:sp>
          <p:nvSpPr>
            <p:cNvPr id="12" name="Rectangle 8">
              <a:extLst>
                <a:ext uri="{FF2B5EF4-FFF2-40B4-BE49-F238E27FC236}">
                  <a16:creationId xmlns:a16="http://schemas.microsoft.com/office/drawing/2014/main" id="{ADBFD797-ABF0-483D-9335-878513FA4C3F}"/>
                </a:ext>
              </a:extLst>
            </p:cNvPr>
            <p:cNvSpPr>
              <a:spLocks noChangeArrowheads="1"/>
            </p:cNvSpPr>
            <p:nvPr/>
          </p:nvSpPr>
          <p:spPr bwMode="auto">
            <a:xfrm>
              <a:off x="1765301"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9">
              <a:extLst>
                <a:ext uri="{FF2B5EF4-FFF2-40B4-BE49-F238E27FC236}">
                  <a16:creationId xmlns:a16="http://schemas.microsoft.com/office/drawing/2014/main" id="{12BAD845-3E58-4069-B2D5-4E85E88D460D}"/>
                </a:ext>
              </a:extLst>
            </p:cNvPr>
            <p:cNvSpPr>
              <a:spLocks noChangeArrowheads="1"/>
            </p:cNvSpPr>
            <p:nvPr/>
          </p:nvSpPr>
          <p:spPr bwMode="auto">
            <a:xfrm>
              <a:off x="4646613"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a:extLst>
                <a:ext uri="{FF2B5EF4-FFF2-40B4-BE49-F238E27FC236}">
                  <a16:creationId xmlns:a16="http://schemas.microsoft.com/office/drawing/2014/main" id="{6635A79F-14F0-4F24-94A1-B0B90F8F1B30}"/>
                </a:ext>
              </a:extLst>
            </p:cNvPr>
            <p:cNvSpPr>
              <a:spLocks noChangeArrowheads="1"/>
            </p:cNvSpPr>
            <p:nvPr/>
          </p:nvSpPr>
          <p:spPr bwMode="auto">
            <a:xfrm>
              <a:off x="7527926"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a:extLst>
              <a:ext uri="{FF2B5EF4-FFF2-40B4-BE49-F238E27FC236}">
                <a16:creationId xmlns:a16="http://schemas.microsoft.com/office/drawing/2014/main" id="{B19A2D6C-BF67-4615-8446-A04AC5055902}"/>
              </a:ext>
            </a:extLst>
          </p:cNvPr>
          <p:cNvGrpSpPr/>
          <p:nvPr/>
        </p:nvGrpSpPr>
        <p:grpSpPr>
          <a:xfrm>
            <a:off x="1765301" y="4540250"/>
            <a:ext cx="8643938" cy="457200"/>
            <a:chOff x="1765301" y="4540250"/>
            <a:chExt cx="8643938" cy="457200"/>
          </a:xfrm>
        </p:grpSpPr>
        <p:sp>
          <p:nvSpPr>
            <p:cNvPr id="15" name="Rectangle 11">
              <a:extLst>
                <a:ext uri="{FF2B5EF4-FFF2-40B4-BE49-F238E27FC236}">
                  <a16:creationId xmlns:a16="http://schemas.microsoft.com/office/drawing/2014/main" id="{80C13DBA-45F8-4121-8F89-EC2773CF24B5}"/>
                </a:ext>
              </a:extLst>
            </p:cNvPr>
            <p:cNvSpPr>
              <a:spLocks noChangeArrowheads="1"/>
            </p:cNvSpPr>
            <p:nvPr/>
          </p:nvSpPr>
          <p:spPr bwMode="auto">
            <a:xfrm>
              <a:off x="1765301"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2">
              <a:extLst>
                <a:ext uri="{FF2B5EF4-FFF2-40B4-BE49-F238E27FC236}">
                  <a16:creationId xmlns:a16="http://schemas.microsoft.com/office/drawing/2014/main" id="{DD211B7F-2574-45C2-AF68-D03DA2BB0AA0}"/>
                </a:ext>
              </a:extLst>
            </p:cNvPr>
            <p:cNvSpPr>
              <a:spLocks noChangeArrowheads="1"/>
            </p:cNvSpPr>
            <p:nvPr/>
          </p:nvSpPr>
          <p:spPr bwMode="auto">
            <a:xfrm>
              <a:off x="4646613"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3">
              <a:extLst>
                <a:ext uri="{FF2B5EF4-FFF2-40B4-BE49-F238E27FC236}">
                  <a16:creationId xmlns:a16="http://schemas.microsoft.com/office/drawing/2014/main" id="{41701EE1-67F7-4837-AE22-79B3F15C2F05}"/>
                </a:ext>
              </a:extLst>
            </p:cNvPr>
            <p:cNvSpPr>
              <a:spLocks noChangeArrowheads="1"/>
            </p:cNvSpPr>
            <p:nvPr/>
          </p:nvSpPr>
          <p:spPr bwMode="auto">
            <a:xfrm>
              <a:off x="7527926"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a:extLst>
              <a:ext uri="{FF2B5EF4-FFF2-40B4-BE49-F238E27FC236}">
                <a16:creationId xmlns:a16="http://schemas.microsoft.com/office/drawing/2014/main" id="{A58C1ED6-BB4E-41F8-99E8-5CD994D8E015}"/>
              </a:ext>
            </a:extLst>
          </p:cNvPr>
          <p:cNvGrpSpPr/>
          <p:nvPr/>
        </p:nvGrpSpPr>
        <p:grpSpPr>
          <a:xfrm>
            <a:off x="1765301" y="4997450"/>
            <a:ext cx="8643938" cy="457200"/>
            <a:chOff x="1765301" y="4997450"/>
            <a:chExt cx="8643938" cy="457200"/>
          </a:xfrm>
        </p:grpSpPr>
        <p:sp>
          <p:nvSpPr>
            <p:cNvPr id="18" name="Rectangle 14">
              <a:extLst>
                <a:ext uri="{FF2B5EF4-FFF2-40B4-BE49-F238E27FC236}">
                  <a16:creationId xmlns:a16="http://schemas.microsoft.com/office/drawing/2014/main" id="{A87159B7-0E9F-46D9-B7D1-E230FFE1B18A}"/>
                </a:ext>
              </a:extLst>
            </p:cNvPr>
            <p:cNvSpPr>
              <a:spLocks noChangeArrowheads="1"/>
            </p:cNvSpPr>
            <p:nvPr/>
          </p:nvSpPr>
          <p:spPr bwMode="auto">
            <a:xfrm>
              <a:off x="1765301"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5">
              <a:extLst>
                <a:ext uri="{FF2B5EF4-FFF2-40B4-BE49-F238E27FC236}">
                  <a16:creationId xmlns:a16="http://schemas.microsoft.com/office/drawing/2014/main" id="{B3EC13D7-603D-45C6-A69C-C236FA7DAEAC}"/>
                </a:ext>
              </a:extLst>
            </p:cNvPr>
            <p:cNvSpPr>
              <a:spLocks noChangeArrowheads="1"/>
            </p:cNvSpPr>
            <p:nvPr/>
          </p:nvSpPr>
          <p:spPr bwMode="auto">
            <a:xfrm>
              <a:off x="4646613"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6">
              <a:extLst>
                <a:ext uri="{FF2B5EF4-FFF2-40B4-BE49-F238E27FC236}">
                  <a16:creationId xmlns:a16="http://schemas.microsoft.com/office/drawing/2014/main" id="{2DC829C9-055F-4CFF-8DBF-EAD9329E845A}"/>
                </a:ext>
              </a:extLst>
            </p:cNvPr>
            <p:cNvSpPr>
              <a:spLocks noChangeArrowheads="1"/>
            </p:cNvSpPr>
            <p:nvPr/>
          </p:nvSpPr>
          <p:spPr bwMode="auto">
            <a:xfrm>
              <a:off x="7527926"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a:extLst>
              <a:ext uri="{FF2B5EF4-FFF2-40B4-BE49-F238E27FC236}">
                <a16:creationId xmlns:a16="http://schemas.microsoft.com/office/drawing/2014/main" id="{86AA5F20-F405-4DB7-9F0E-CC429DF233CD}"/>
              </a:ext>
            </a:extLst>
          </p:cNvPr>
          <p:cNvGrpSpPr/>
          <p:nvPr/>
        </p:nvGrpSpPr>
        <p:grpSpPr>
          <a:xfrm>
            <a:off x="1765301" y="5454650"/>
            <a:ext cx="8643938" cy="457200"/>
            <a:chOff x="1765301" y="5454650"/>
            <a:chExt cx="8643938" cy="457200"/>
          </a:xfrm>
        </p:grpSpPr>
        <p:sp>
          <p:nvSpPr>
            <p:cNvPr id="21" name="Rectangle 17">
              <a:extLst>
                <a:ext uri="{FF2B5EF4-FFF2-40B4-BE49-F238E27FC236}">
                  <a16:creationId xmlns:a16="http://schemas.microsoft.com/office/drawing/2014/main" id="{267EFB74-5269-463A-852B-510A183A0DB8}"/>
                </a:ext>
              </a:extLst>
            </p:cNvPr>
            <p:cNvSpPr>
              <a:spLocks noChangeArrowheads="1"/>
            </p:cNvSpPr>
            <p:nvPr/>
          </p:nvSpPr>
          <p:spPr bwMode="auto">
            <a:xfrm>
              <a:off x="1765301"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a:extLst>
                <a:ext uri="{FF2B5EF4-FFF2-40B4-BE49-F238E27FC236}">
                  <a16:creationId xmlns:a16="http://schemas.microsoft.com/office/drawing/2014/main" id="{A640D5D3-1566-4308-BEB5-302D24ECB998}"/>
                </a:ext>
              </a:extLst>
            </p:cNvPr>
            <p:cNvSpPr>
              <a:spLocks noChangeArrowheads="1"/>
            </p:cNvSpPr>
            <p:nvPr/>
          </p:nvSpPr>
          <p:spPr bwMode="auto">
            <a:xfrm>
              <a:off x="4646613"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9">
              <a:extLst>
                <a:ext uri="{FF2B5EF4-FFF2-40B4-BE49-F238E27FC236}">
                  <a16:creationId xmlns:a16="http://schemas.microsoft.com/office/drawing/2014/main" id="{FE69EB6B-9275-4595-A59D-5F814D114DF8}"/>
                </a:ext>
              </a:extLst>
            </p:cNvPr>
            <p:cNvSpPr>
              <a:spLocks noChangeArrowheads="1"/>
            </p:cNvSpPr>
            <p:nvPr/>
          </p:nvSpPr>
          <p:spPr bwMode="auto">
            <a:xfrm>
              <a:off x="7527926"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Line 20">
            <a:extLst>
              <a:ext uri="{FF2B5EF4-FFF2-40B4-BE49-F238E27FC236}">
                <a16:creationId xmlns:a16="http://schemas.microsoft.com/office/drawing/2014/main" id="{3346E763-E12E-4A58-A950-4832E8042017}"/>
              </a:ext>
            </a:extLst>
          </p:cNvPr>
          <p:cNvSpPr>
            <a:spLocks noChangeShapeType="1"/>
          </p:cNvSpPr>
          <p:nvPr/>
        </p:nvSpPr>
        <p:spPr bwMode="auto">
          <a:xfrm>
            <a:off x="4646613"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1">
            <a:extLst>
              <a:ext uri="{FF2B5EF4-FFF2-40B4-BE49-F238E27FC236}">
                <a16:creationId xmlns:a16="http://schemas.microsoft.com/office/drawing/2014/main" id="{3129454F-21D3-4A24-A18F-3D52B1CAB978}"/>
              </a:ext>
            </a:extLst>
          </p:cNvPr>
          <p:cNvSpPr>
            <a:spLocks noChangeShapeType="1"/>
          </p:cNvSpPr>
          <p:nvPr/>
        </p:nvSpPr>
        <p:spPr bwMode="auto">
          <a:xfrm>
            <a:off x="7527926"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
            <a:extLst>
              <a:ext uri="{FF2B5EF4-FFF2-40B4-BE49-F238E27FC236}">
                <a16:creationId xmlns:a16="http://schemas.microsoft.com/office/drawing/2014/main" id="{BBD0457C-ED35-4E83-B4EA-030483038D89}"/>
              </a:ext>
            </a:extLst>
          </p:cNvPr>
          <p:cNvSpPr>
            <a:spLocks noChangeShapeType="1"/>
          </p:cNvSpPr>
          <p:nvPr/>
        </p:nvSpPr>
        <p:spPr bwMode="auto">
          <a:xfrm>
            <a:off x="1758951" y="3716338"/>
            <a:ext cx="86566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3">
            <a:extLst>
              <a:ext uri="{FF2B5EF4-FFF2-40B4-BE49-F238E27FC236}">
                <a16:creationId xmlns:a16="http://schemas.microsoft.com/office/drawing/2014/main" id="{B1F5CA9F-0B6B-4CEC-AD5F-8502E0927489}"/>
              </a:ext>
            </a:extLst>
          </p:cNvPr>
          <p:cNvSpPr>
            <a:spLocks noChangeShapeType="1"/>
          </p:cNvSpPr>
          <p:nvPr/>
        </p:nvSpPr>
        <p:spPr bwMode="auto">
          <a:xfrm>
            <a:off x="1758951" y="45402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4">
            <a:extLst>
              <a:ext uri="{FF2B5EF4-FFF2-40B4-BE49-F238E27FC236}">
                <a16:creationId xmlns:a16="http://schemas.microsoft.com/office/drawing/2014/main" id="{F65084BA-C7E5-441B-9A6F-A1B2D707A7A6}"/>
              </a:ext>
            </a:extLst>
          </p:cNvPr>
          <p:cNvSpPr>
            <a:spLocks noChangeShapeType="1"/>
          </p:cNvSpPr>
          <p:nvPr/>
        </p:nvSpPr>
        <p:spPr bwMode="auto">
          <a:xfrm>
            <a:off x="1758951" y="49974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5">
            <a:extLst>
              <a:ext uri="{FF2B5EF4-FFF2-40B4-BE49-F238E27FC236}">
                <a16:creationId xmlns:a16="http://schemas.microsoft.com/office/drawing/2014/main" id="{5AD35FAA-3B96-4B90-A870-34C81E340631}"/>
              </a:ext>
            </a:extLst>
          </p:cNvPr>
          <p:cNvSpPr>
            <a:spLocks noChangeShapeType="1"/>
          </p:cNvSpPr>
          <p:nvPr/>
        </p:nvSpPr>
        <p:spPr bwMode="auto">
          <a:xfrm>
            <a:off x="1758951" y="54546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6">
            <a:extLst>
              <a:ext uri="{FF2B5EF4-FFF2-40B4-BE49-F238E27FC236}">
                <a16:creationId xmlns:a16="http://schemas.microsoft.com/office/drawing/2014/main" id="{1817C190-DE22-431F-BC34-5CB6FB974AF2}"/>
              </a:ext>
            </a:extLst>
          </p:cNvPr>
          <p:cNvSpPr>
            <a:spLocks noChangeShapeType="1"/>
          </p:cNvSpPr>
          <p:nvPr/>
        </p:nvSpPr>
        <p:spPr bwMode="auto">
          <a:xfrm>
            <a:off x="1765301"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7">
            <a:extLst>
              <a:ext uri="{FF2B5EF4-FFF2-40B4-BE49-F238E27FC236}">
                <a16:creationId xmlns:a16="http://schemas.microsoft.com/office/drawing/2014/main" id="{BD891A2C-FBF7-40AA-A465-FFA30E1E0978}"/>
              </a:ext>
            </a:extLst>
          </p:cNvPr>
          <p:cNvSpPr>
            <a:spLocks noChangeShapeType="1"/>
          </p:cNvSpPr>
          <p:nvPr/>
        </p:nvSpPr>
        <p:spPr bwMode="auto">
          <a:xfrm>
            <a:off x="10409238"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8">
            <a:extLst>
              <a:ext uri="{FF2B5EF4-FFF2-40B4-BE49-F238E27FC236}">
                <a16:creationId xmlns:a16="http://schemas.microsoft.com/office/drawing/2014/main" id="{80AD497D-1B54-4B40-B2BE-CF6716427AA9}"/>
              </a:ext>
            </a:extLst>
          </p:cNvPr>
          <p:cNvSpPr>
            <a:spLocks noChangeShapeType="1"/>
          </p:cNvSpPr>
          <p:nvPr/>
        </p:nvSpPr>
        <p:spPr bwMode="auto">
          <a:xfrm>
            <a:off x="1758951" y="3259138"/>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9">
            <a:extLst>
              <a:ext uri="{FF2B5EF4-FFF2-40B4-BE49-F238E27FC236}">
                <a16:creationId xmlns:a16="http://schemas.microsoft.com/office/drawing/2014/main" id="{0772A5CF-C8BC-4800-AA5C-6393B3AA0742}"/>
              </a:ext>
            </a:extLst>
          </p:cNvPr>
          <p:cNvSpPr>
            <a:spLocks noChangeShapeType="1"/>
          </p:cNvSpPr>
          <p:nvPr/>
        </p:nvSpPr>
        <p:spPr bwMode="auto">
          <a:xfrm>
            <a:off x="1758951" y="59118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Rectangle 31">
            <a:extLst>
              <a:ext uri="{FF2B5EF4-FFF2-40B4-BE49-F238E27FC236}">
                <a16:creationId xmlns:a16="http://schemas.microsoft.com/office/drawing/2014/main" id="{FF62C928-F592-4E16-AF1C-9C80D5715700}"/>
              </a:ext>
            </a:extLst>
          </p:cNvPr>
          <p:cNvSpPr>
            <a:spLocks noChangeArrowheads="1"/>
          </p:cNvSpPr>
          <p:nvPr/>
        </p:nvSpPr>
        <p:spPr bwMode="auto">
          <a:xfrm>
            <a:off x="7620001" y="3300413"/>
            <a:ext cx="6921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6B73ABBE-FC8B-4FB9-AA34-E9B120CC8065}"/>
              </a:ext>
            </a:extLst>
          </p:cNvPr>
          <p:cNvSpPr>
            <a:spLocks noChangeArrowheads="1"/>
          </p:cNvSpPr>
          <p:nvPr/>
        </p:nvSpPr>
        <p:spPr bwMode="auto">
          <a:xfrm>
            <a:off x="8148638" y="3300413"/>
            <a:ext cx="2555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4" name="Group 63">
            <a:extLst>
              <a:ext uri="{FF2B5EF4-FFF2-40B4-BE49-F238E27FC236}">
                <a16:creationId xmlns:a16="http://schemas.microsoft.com/office/drawing/2014/main" id="{8EEB999D-6A2F-4A4C-83E5-A4F6BC784D89}"/>
              </a:ext>
            </a:extLst>
          </p:cNvPr>
          <p:cNvGrpSpPr/>
          <p:nvPr/>
        </p:nvGrpSpPr>
        <p:grpSpPr>
          <a:xfrm>
            <a:off x="4738688" y="3300413"/>
            <a:ext cx="4635501" cy="455613"/>
            <a:chOff x="4738688" y="3300413"/>
            <a:chExt cx="4635501" cy="455613"/>
          </a:xfrm>
        </p:grpSpPr>
        <p:sp>
          <p:nvSpPr>
            <p:cNvPr id="34" name="Rectangle 30">
              <a:extLst>
                <a:ext uri="{FF2B5EF4-FFF2-40B4-BE49-F238E27FC236}">
                  <a16:creationId xmlns:a16="http://schemas.microsoft.com/office/drawing/2014/main" id="{695AA66B-BF53-4F29-AD6B-60F7D21D9352}"/>
                </a:ext>
              </a:extLst>
            </p:cNvPr>
            <p:cNvSpPr>
              <a:spLocks noChangeArrowheads="1"/>
            </p:cNvSpPr>
            <p:nvPr/>
          </p:nvSpPr>
          <p:spPr bwMode="auto">
            <a:xfrm>
              <a:off x="4738688" y="3300413"/>
              <a:ext cx="11318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anose="020F0502020204030204" pitchFamily="34" charset="0"/>
                </a:rPr>
                <a:t>Disease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2F175064-E345-4C45-BBC1-2AA55CBE75A7}"/>
                </a:ext>
              </a:extLst>
            </p:cNvPr>
            <p:cNvSpPr>
              <a:spLocks noChangeArrowheads="1"/>
            </p:cNvSpPr>
            <p:nvPr/>
          </p:nvSpPr>
          <p:spPr bwMode="auto">
            <a:xfrm>
              <a:off x="8242301" y="3300413"/>
              <a:ext cx="11318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Disease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4" name="Group 53">
            <a:extLst>
              <a:ext uri="{FF2B5EF4-FFF2-40B4-BE49-F238E27FC236}">
                <a16:creationId xmlns:a16="http://schemas.microsoft.com/office/drawing/2014/main" id="{BB696930-6FC5-4B76-98E6-5C645503AA90}"/>
              </a:ext>
            </a:extLst>
          </p:cNvPr>
          <p:cNvGrpSpPr/>
          <p:nvPr/>
        </p:nvGrpSpPr>
        <p:grpSpPr>
          <a:xfrm>
            <a:off x="1922463" y="3757613"/>
            <a:ext cx="8153401" cy="819150"/>
            <a:chOff x="1922463" y="3757613"/>
            <a:chExt cx="8153401" cy="819150"/>
          </a:xfrm>
        </p:grpSpPr>
        <p:sp>
          <p:nvSpPr>
            <p:cNvPr id="38" name="Rectangle 34">
              <a:extLst>
                <a:ext uri="{FF2B5EF4-FFF2-40B4-BE49-F238E27FC236}">
                  <a16:creationId xmlns:a16="http://schemas.microsoft.com/office/drawing/2014/main" id="{6C9C37EA-75A7-4C29-8E81-86472685C15D}"/>
                </a:ext>
              </a:extLst>
            </p:cNvPr>
            <p:cNvSpPr>
              <a:spLocks noChangeArrowheads="1"/>
            </p:cNvSpPr>
            <p:nvPr/>
          </p:nvSpPr>
          <p:spPr bwMode="auto">
            <a:xfrm>
              <a:off x="3954463" y="3757613"/>
              <a:ext cx="8270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Prior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D8DB8F6D-5E5B-4590-8134-342D7D5C4FE4}"/>
                </a:ext>
              </a:extLst>
            </p:cNvPr>
            <p:cNvSpPr>
              <a:spLocks noChangeArrowheads="1"/>
            </p:cNvSpPr>
            <p:nvPr/>
          </p:nvSpPr>
          <p:spPr bwMode="auto">
            <a:xfrm>
              <a:off x="1922463" y="4121150"/>
              <a:ext cx="27987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(starting assumption)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EF75DD09-6C2D-4E68-9807-072B8423096F}"/>
                </a:ext>
              </a:extLst>
            </p:cNvPr>
            <p:cNvSpPr>
              <a:spLocks noChangeArrowheads="1"/>
            </p:cNvSpPr>
            <p:nvPr/>
          </p:nvSpPr>
          <p:spPr bwMode="auto">
            <a:xfrm>
              <a:off x="5214938" y="3938588"/>
              <a:ext cx="1901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(8/84) = 0.095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41CF3F8E-5427-41E8-ABD3-182C93835E43}"/>
                </a:ext>
              </a:extLst>
            </p:cNvPr>
            <p:cNvSpPr>
              <a:spLocks noChangeArrowheads="1"/>
            </p:cNvSpPr>
            <p:nvPr/>
          </p:nvSpPr>
          <p:spPr bwMode="auto">
            <a:xfrm>
              <a:off x="8020051" y="3938588"/>
              <a:ext cx="20558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(76/84) = 0.905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6" name="Group 55">
            <a:extLst>
              <a:ext uri="{FF2B5EF4-FFF2-40B4-BE49-F238E27FC236}">
                <a16:creationId xmlns:a16="http://schemas.microsoft.com/office/drawing/2014/main" id="{485454F0-0331-4A31-9899-029F345B1974}"/>
              </a:ext>
            </a:extLst>
          </p:cNvPr>
          <p:cNvGrpSpPr/>
          <p:nvPr/>
        </p:nvGrpSpPr>
        <p:grpSpPr>
          <a:xfrm>
            <a:off x="2568576" y="4578350"/>
            <a:ext cx="6905625" cy="455613"/>
            <a:chOff x="2568576" y="4578350"/>
            <a:chExt cx="6905625" cy="455613"/>
          </a:xfrm>
        </p:grpSpPr>
        <p:sp>
          <p:nvSpPr>
            <p:cNvPr id="42" name="Rectangle 38">
              <a:extLst>
                <a:ext uri="{FF2B5EF4-FFF2-40B4-BE49-F238E27FC236}">
                  <a16:creationId xmlns:a16="http://schemas.microsoft.com/office/drawing/2014/main" id="{33E75734-8944-40B5-B6F6-F7377D3DFDF7}"/>
                </a:ext>
              </a:extLst>
            </p:cNvPr>
            <p:cNvSpPr>
              <a:spLocks noChangeArrowheads="1"/>
            </p:cNvSpPr>
            <p:nvPr/>
          </p:nvSpPr>
          <p:spPr bwMode="auto">
            <a:xfrm>
              <a:off x="2568576" y="4578350"/>
              <a:ext cx="21494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Probability Chr1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ED74B58A-7A2D-4BDF-B62D-FCBDE9C72DCF}"/>
                </a:ext>
              </a:extLst>
            </p:cNvPr>
            <p:cNvSpPr>
              <a:spLocks noChangeArrowheads="1"/>
            </p:cNvSpPr>
            <p:nvPr/>
          </p:nvSpPr>
          <p:spPr bwMode="auto">
            <a:xfrm>
              <a:off x="5741988" y="4578350"/>
              <a:ext cx="850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0.625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B489D027-4CE9-4DEF-953E-0E97CB62F651}"/>
                </a:ext>
              </a:extLst>
            </p:cNvPr>
            <p:cNvSpPr>
              <a:spLocks noChangeArrowheads="1"/>
            </p:cNvSpPr>
            <p:nvPr/>
          </p:nvSpPr>
          <p:spPr bwMode="auto">
            <a:xfrm>
              <a:off x="8623301" y="4578350"/>
              <a:ext cx="850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0" name="Group 59">
            <a:extLst>
              <a:ext uri="{FF2B5EF4-FFF2-40B4-BE49-F238E27FC236}">
                <a16:creationId xmlns:a16="http://schemas.microsoft.com/office/drawing/2014/main" id="{F88D36A3-EBF4-4259-B0A8-AC5142799951}"/>
              </a:ext>
            </a:extLst>
          </p:cNvPr>
          <p:cNvGrpSpPr/>
          <p:nvPr/>
        </p:nvGrpSpPr>
        <p:grpSpPr>
          <a:xfrm>
            <a:off x="2203451" y="5035550"/>
            <a:ext cx="7270750" cy="457200"/>
            <a:chOff x="2203451" y="5035550"/>
            <a:chExt cx="7270750" cy="457200"/>
          </a:xfrm>
        </p:grpSpPr>
        <p:sp>
          <p:nvSpPr>
            <p:cNvPr id="45" name="Rectangle 41">
              <a:extLst>
                <a:ext uri="{FF2B5EF4-FFF2-40B4-BE49-F238E27FC236}">
                  <a16:creationId xmlns:a16="http://schemas.microsoft.com/office/drawing/2014/main" id="{04F222E1-E1E1-4FD0-8D38-D9D55CC48FCE}"/>
                </a:ext>
              </a:extLst>
            </p:cNvPr>
            <p:cNvSpPr>
              <a:spLocks noChangeArrowheads="1"/>
            </p:cNvSpPr>
            <p:nvPr/>
          </p:nvSpPr>
          <p:spPr bwMode="auto">
            <a:xfrm>
              <a:off x="2203451" y="50355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Probability 40% GC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1D6FC10A-A1F5-44FD-A925-3AE57B0FA866}"/>
                </a:ext>
              </a:extLst>
            </p:cNvPr>
            <p:cNvSpPr>
              <a:spLocks noChangeArrowheads="1"/>
            </p:cNvSpPr>
            <p:nvPr/>
          </p:nvSpPr>
          <p:spPr bwMode="auto">
            <a:xfrm>
              <a:off x="5741988" y="5035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3B9DE446-B75A-4142-949E-F7094652DF7E}"/>
                </a:ext>
              </a:extLst>
            </p:cNvPr>
            <p:cNvSpPr>
              <a:spLocks noChangeArrowheads="1"/>
            </p:cNvSpPr>
            <p:nvPr/>
          </p:nvSpPr>
          <p:spPr bwMode="auto">
            <a:xfrm>
              <a:off x="8623301" y="5035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2" name="Group 61">
            <a:extLst>
              <a:ext uri="{FF2B5EF4-FFF2-40B4-BE49-F238E27FC236}">
                <a16:creationId xmlns:a16="http://schemas.microsoft.com/office/drawing/2014/main" id="{0F3EDAA7-BA57-4FC6-8918-1ACEC3C7D408}"/>
              </a:ext>
            </a:extLst>
          </p:cNvPr>
          <p:cNvGrpSpPr/>
          <p:nvPr/>
        </p:nvGrpSpPr>
        <p:grpSpPr>
          <a:xfrm>
            <a:off x="3938588" y="5495925"/>
            <a:ext cx="5695950" cy="455613"/>
            <a:chOff x="3938588" y="5495925"/>
            <a:chExt cx="5695950" cy="455613"/>
          </a:xfrm>
        </p:grpSpPr>
        <p:sp>
          <p:nvSpPr>
            <p:cNvPr id="48" name="Rectangle 44">
              <a:extLst>
                <a:ext uri="{FF2B5EF4-FFF2-40B4-BE49-F238E27FC236}">
                  <a16:creationId xmlns:a16="http://schemas.microsoft.com/office/drawing/2014/main" id="{B426F09F-716E-4FE8-B4CA-0FC076DE3E8F}"/>
                </a:ext>
              </a:extLst>
            </p:cNvPr>
            <p:cNvSpPr>
              <a:spLocks noChangeArrowheads="1"/>
            </p:cNvSpPr>
            <p:nvPr/>
          </p:nvSpPr>
          <p:spPr bwMode="auto">
            <a:xfrm>
              <a:off x="3938588" y="5495925"/>
              <a:ext cx="8096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rPr>
                <a:t>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E69A798-2C3F-45FA-8E63-B6664D80A3D4}"/>
                </a:ext>
              </a:extLst>
            </p:cNvPr>
            <p:cNvSpPr>
              <a:spLocks noChangeArrowheads="1"/>
            </p:cNvSpPr>
            <p:nvPr/>
          </p:nvSpPr>
          <p:spPr bwMode="auto">
            <a:xfrm>
              <a:off x="5662613" y="5495925"/>
              <a:ext cx="10144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panose="020F0502020204030204" pitchFamily="34" charset="0"/>
                </a:rPr>
                <a:t>0.0022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2E3C07AB-8100-4DB4-B340-CB00ADC13968}"/>
                </a:ext>
              </a:extLst>
            </p:cNvPr>
            <p:cNvSpPr>
              <a:spLocks noChangeArrowheads="1"/>
            </p:cNvSpPr>
            <p:nvPr/>
          </p:nvSpPr>
          <p:spPr bwMode="auto">
            <a:xfrm>
              <a:off x="8466138" y="5495925"/>
              <a:ext cx="1168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panose="020F0502020204030204" pitchFamily="34" charset="0"/>
                </a:rPr>
                <a:t>0.00007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4325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420888"/>
            <a:ext cx="10972800" cy="1579612"/>
          </a:xfrm>
        </p:spPr>
        <p:txBody>
          <a:bodyPr>
            <a:normAutofit/>
          </a:bodyPr>
          <a:lstStyle/>
          <a:p>
            <a:r>
              <a:rPr lang="en-GB" sz="7200" dirty="0"/>
              <a:t>Decision Trees</a:t>
            </a:r>
          </a:p>
        </p:txBody>
      </p:sp>
      <p:pic>
        <p:nvPicPr>
          <p:cNvPr id="3" name="Graphic 2">
            <a:extLst>
              <a:ext uri="{FF2B5EF4-FFF2-40B4-BE49-F238E27FC236}">
                <a16:creationId xmlns:a16="http://schemas.microsoft.com/office/drawing/2014/main" id="{C772C3D8-8B8A-BCA0-ED1E-0B95420A98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356795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FB388-0183-49E1-BA6E-545BB40DC026}"/>
              </a:ext>
            </a:extLst>
          </p:cNvPr>
          <p:cNvPicPr>
            <a:picLocks noChangeAspect="1"/>
          </p:cNvPicPr>
          <p:nvPr/>
        </p:nvPicPr>
        <p:blipFill>
          <a:blip r:embed="rId3"/>
          <a:stretch>
            <a:fillRect/>
          </a:stretch>
        </p:blipFill>
        <p:spPr>
          <a:xfrm>
            <a:off x="324669" y="1381894"/>
            <a:ext cx="5237560" cy="2424242"/>
          </a:xfrm>
          <a:prstGeom prst="rect">
            <a:avLst/>
          </a:prstGeom>
        </p:spPr>
      </p:pic>
      <p:sp>
        <p:nvSpPr>
          <p:cNvPr id="2" name="Title 1">
            <a:extLst>
              <a:ext uri="{FF2B5EF4-FFF2-40B4-BE49-F238E27FC236}">
                <a16:creationId xmlns:a16="http://schemas.microsoft.com/office/drawing/2014/main" id="{8641B2EC-B983-4A23-8BA8-4F1B3F0F1563}"/>
              </a:ext>
            </a:extLst>
          </p:cNvPr>
          <p:cNvSpPr>
            <a:spLocks noGrp="1"/>
          </p:cNvSpPr>
          <p:nvPr>
            <p:ph type="title"/>
          </p:nvPr>
        </p:nvSpPr>
        <p:spPr>
          <a:xfrm>
            <a:off x="609600" y="44624"/>
            <a:ext cx="10972800" cy="1143000"/>
          </a:xfrm>
        </p:spPr>
        <p:txBody>
          <a:bodyPr/>
          <a:lstStyle/>
          <a:p>
            <a:r>
              <a:rPr lang="en-GB" dirty="0"/>
              <a:t>Predict Cancer Risk with a Decision Tree </a:t>
            </a:r>
          </a:p>
        </p:txBody>
      </p:sp>
      <p:grpSp>
        <p:nvGrpSpPr>
          <p:cNvPr id="44" name="Group 43">
            <a:extLst>
              <a:ext uri="{FF2B5EF4-FFF2-40B4-BE49-F238E27FC236}">
                <a16:creationId xmlns:a16="http://schemas.microsoft.com/office/drawing/2014/main" id="{80126FDD-B068-4C6D-A59A-29B523F0306F}"/>
              </a:ext>
            </a:extLst>
          </p:cNvPr>
          <p:cNvGrpSpPr/>
          <p:nvPr/>
        </p:nvGrpSpPr>
        <p:grpSpPr>
          <a:xfrm>
            <a:off x="5487247" y="1739243"/>
            <a:ext cx="6643875" cy="4478888"/>
            <a:chOff x="5487247" y="1739243"/>
            <a:chExt cx="6643875" cy="4478888"/>
          </a:xfrm>
        </p:grpSpPr>
        <p:sp>
          <p:nvSpPr>
            <p:cNvPr id="6" name="Rectangle: Rounded Corners 5">
              <a:extLst>
                <a:ext uri="{FF2B5EF4-FFF2-40B4-BE49-F238E27FC236}">
                  <a16:creationId xmlns:a16="http://schemas.microsoft.com/office/drawing/2014/main" id="{AD4FBD55-0D87-4EC1-BD7B-E4E088AB8101}"/>
                </a:ext>
              </a:extLst>
            </p:cNvPr>
            <p:cNvSpPr/>
            <p:nvPr/>
          </p:nvSpPr>
          <p:spPr>
            <a:xfrm>
              <a:off x="7968208" y="1739243"/>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Smokes?</a:t>
              </a:r>
            </a:p>
          </p:txBody>
        </p:sp>
        <p:sp>
          <p:nvSpPr>
            <p:cNvPr id="7" name="Rectangle: Rounded Corners 6">
              <a:extLst>
                <a:ext uri="{FF2B5EF4-FFF2-40B4-BE49-F238E27FC236}">
                  <a16:creationId xmlns:a16="http://schemas.microsoft.com/office/drawing/2014/main" id="{FD686671-812B-49D2-B188-9773D2EDFE04}"/>
                </a:ext>
              </a:extLst>
            </p:cNvPr>
            <p:cNvSpPr/>
            <p:nvPr/>
          </p:nvSpPr>
          <p:spPr>
            <a:xfrm>
              <a:off x="6591962" y="2924944"/>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 &lt;50?</a:t>
              </a:r>
            </a:p>
          </p:txBody>
        </p:sp>
        <p:sp>
          <p:nvSpPr>
            <p:cNvPr id="8" name="Rectangle: Rounded Corners 7">
              <a:extLst>
                <a:ext uri="{FF2B5EF4-FFF2-40B4-BE49-F238E27FC236}">
                  <a16:creationId xmlns:a16="http://schemas.microsoft.com/office/drawing/2014/main" id="{F999FB01-7D4B-4BFF-A5C7-8E8389AA46F7}"/>
                </a:ext>
              </a:extLst>
            </p:cNvPr>
            <p:cNvSpPr/>
            <p:nvPr/>
          </p:nvSpPr>
          <p:spPr>
            <a:xfrm>
              <a:off x="9480376" y="2924944"/>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Obese?</a:t>
              </a:r>
            </a:p>
          </p:txBody>
        </p:sp>
        <p:sp>
          <p:nvSpPr>
            <p:cNvPr id="9" name="Rectangle: Rounded Corners 8">
              <a:extLst>
                <a:ext uri="{FF2B5EF4-FFF2-40B4-BE49-F238E27FC236}">
                  <a16:creationId xmlns:a16="http://schemas.microsoft.com/office/drawing/2014/main" id="{2583B1E9-5F33-48D8-A53E-686CB6E78BB5}"/>
                </a:ext>
              </a:extLst>
            </p:cNvPr>
            <p:cNvSpPr/>
            <p:nvPr/>
          </p:nvSpPr>
          <p:spPr>
            <a:xfrm>
              <a:off x="5735960" y="4313589"/>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cxnSp>
          <p:nvCxnSpPr>
            <p:cNvPr id="11" name="Straight Arrow Connector 10">
              <a:extLst>
                <a:ext uri="{FF2B5EF4-FFF2-40B4-BE49-F238E27FC236}">
                  <a16:creationId xmlns:a16="http://schemas.microsoft.com/office/drawing/2014/main" id="{88FCA5E8-AA2B-4372-A4C4-EB384253BFC1}"/>
                </a:ext>
              </a:extLst>
            </p:cNvPr>
            <p:cNvCxnSpPr>
              <a:stCxn id="6" idx="2"/>
              <a:endCxn id="7" idx="0"/>
            </p:cNvCxnSpPr>
            <p:nvPr/>
          </p:nvCxnSpPr>
          <p:spPr>
            <a:xfrm flipH="1">
              <a:off x="7708086" y="2243299"/>
              <a:ext cx="1376246" cy="681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36E3EA-00FC-4737-9D7A-5385321410A8}"/>
                </a:ext>
              </a:extLst>
            </p:cNvPr>
            <p:cNvCxnSpPr>
              <a:stCxn id="6" idx="2"/>
              <a:endCxn id="8" idx="0"/>
            </p:cNvCxnSpPr>
            <p:nvPr/>
          </p:nvCxnSpPr>
          <p:spPr>
            <a:xfrm>
              <a:off x="9084332" y="2243299"/>
              <a:ext cx="1512168" cy="681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951825-3975-40F4-B0F3-1280CAD63DF9}"/>
                </a:ext>
              </a:extLst>
            </p:cNvPr>
            <p:cNvSpPr txBox="1"/>
            <p:nvPr/>
          </p:nvSpPr>
          <p:spPr>
            <a:xfrm>
              <a:off x="7482690" y="2344618"/>
              <a:ext cx="587340" cy="461665"/>
            </a:xfrm>
            <a:prstGeom prst="rect">
              <a:avLst/>
            </a:prstGeom>
            <a:noFill/>
          </p:spPr>
          <p:txBody>
            <a:bodyPr wrap="none" rtlCol="0">
              <a:spAutoFit/>
            </a:bodyPr>
            <a:lstStyle/>
            <a:p>
              <a:r>
                <a:rPr lang="en-GB" sz="2400" dirty="0"/>
                <a:t>Yes</a:t>
              </a:r>
            </a:p>
          </p:txBody>
        </p:sp>
        <p:sp>
          <p:nvSpPr>
            <p:cNvPr id="15" name="TextBox 14">
              <a:extLst>
                <a:ext uri="{FF2B5EF4-FFF2-40B4-BE49-F238E27FC236}">
                  <a16:creationId xmlns:a16="http://schemas.microsoft.com/office/drawing/2014/main" id="{B4236409-6F80-4C68-8C75-15A7D608237B}"/>
                </a:ext>
              </a:extLst>
            </p:cNvPr>
            <p:cNvSpPr txBox="1"/>
            <p:nvPr/>
          </p:nvSpPr>
          <p:spPr>
            <a:xfrm>
              <a:off x="10302830" y="2344617"/>
              <a:ext cx="545342" cy="461665"/>
            </a:xfrm>
            <a:prstGeom prst="rect">
              <a:avLst/>
            </a:prstGeom>
            <a:noFill/>
          </p:spPr>
          <p:txBody>
            <a:bodyPr wrap="none" rtlCol="0">
              <a:spAutoFit/>
            </a:bodyPr>
            <a:lstStyle/>
            <a:p>
              <a:r>
                <a:rPr lang="en-GB" sz="2400" dirty="0"/>
                <a:t>No</a:t>
              </a:r>
            </a:p>
          </p:txBody>
        </p:sp>
        <p:cxnSp>
          <p:nvCxnSpPr>
            <p:cNvPr id="16" name="Straight Arrow Connector 15">
              <a:extLst>
                <a:ext uri="{FF2B5EF4-FFF2-40B4-BE49-F238E27FC236}">
                  <a16:creationId xmlns:a16="http://schemas.microsoft.com/office/drawing/2014/main" id="{03874515-CF4C-43B3-A824-C718AE572F40}"/>
                </a:ext>
              </a:extLst>
            </p:cNvPr>
            <p:cNvCxnSpPr>
              <a:cxnSpLocks/>
              <a:stCxn id="7" idx="2"/>
              <a:endCxn id="9" idx="0"/>
            </p:cNvCxnSpPr>
            <p:nvPr/>
          </p:nvCxnSpPr>
          <p:spPr>
            <a:xfrm flipH="1">
              <a:off x="6852084" y="3429000"/>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264797-4C08-4237-8DC8-8413F10CEE75}"/>
                </a:ext>
              </a:extLst>
            </p:cNvPr>
            <p:cNvSpPr txBox="1"/>
            <p:nvPr/>
          </p:nvSpPr>
          <p:spPr>
            <a:xfrm>
              <a:off x="6490454" y="3539174"/>
              <a:ext cx="587340" cy="461665"/>
            </a:xfrm>
            <a:prstGeom prst="rect">
              <a:avLst/>
            </a:prstGeom>
            <a:noFill/>
          </p:spPr>
          <p:txBody>
            <a:bodyPr wrap="none" rtlCol="0">
              <a:spAutoFit/>
            </a:bodyPr>
            <a:lstStyle/>
            <a:p>
              <a:r>
                <a:rPr lang="en-GB" sz="2400" dirty="0"/>
                <a:t>Yes</a:t>
              </a:r>
            </a:p>
          </p:txBody>
        </p:sp>
        <p:sp>
          <p:nvSpPr>
            <p:cNvPr id="20" name="Rectangle: Rounded Corners 19">
              <a:extLst>
                <a:ext uri="{FF2B5EF4-FFF2-40B4-BE49-F238E27FC236}">
                  <a16:creationId xmlns:a16="http://schemas.microsoft.com/office/drawing/2014/main" id="{B7C6EE2D-8E7B-4063-8A65-E6441DDD95CE}"/>
                </a:ext>
              </a:extLst>
            </p:cNvPr>
            <p:cNvSpPr/>
            <p:nvPr/>
          </p:nvSpPr>
          <p:spPr>
            <a:xfrm>
              <a:off x="8154449" y="4313589"/>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cxnSp>
          <p:nvCxnSpPr>
            <p:cNvPr id="21" name="Straight Arrow Connector 20">
              <a:extLst>
                <a:ext uri="{FF2B5EF4-FFF2-40B4-BE49-F238E27FC236}">
                  <a16:creationId xmlns:a16="http://schemas.microsoft.com/office/drawing/2014/main" id="{CC890C05-FC4B-4693-B7A7-809212509675}"/>
                </a:ext>
              </a:extLst>
            </p:cNvPr>
            <p:cNvCxnSpPr>
              <a:cxnSpLocks/>
              <a:stCxn id="7" idx="2"/>
              <a:endCxn id="20" idx="0"/>
            </p:cNvCxnSpPr>
            <p:nvPr/>
          </p:nvCxnSpPr>
          <p:spPr>
            <a:xfrm>
              <a:off x="7708086" y="3429000"/>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387801-ABCF-4ABC-921A-5FAA7BCA8182}"/>
                </a:ext>
              </a:extLst>
            </p:cNvPr>
            <p:cNvSpPr txBox="1"/>
            <p:nvPr/>
          </p:nvSpPr>
          <p:spPr>
            <a:xfrm>
              <a:off x="8309825" y="3573016"/>
              <a:ext cx="545342" cy="461665"/>
            </a:xfrm>
            <a:prstGeom prst="rect">
              <a:avLst/>
            </a:prstGeom>
            <a:noFill/>
          </p:spPr>
          <p:txBody>
            <a:bodyPr wrap="none" rtlCol="0">
              <a:spAutoFit/>
            </a:bodyPr>
            <a:lstStyle/>
            <a:p>
              <a:r>
                <a:rPr lang="en-GB" sz="2400" dirty="0"/>
                <a:t>No</a:t>
              </a:r>
            </a:p>
          </p:txBody>
        </p:sp>
        <p:cxnSp>
          <p:nvCxnSpPr>
            <p:cNvPr id="25" name="Straight Arrow Connector 24">
              <a:extLst>
                <a:ext uri="{FF2B5EF4-FFF2-40B4-BE49-F238E27FC236}">
                  <a16:creationId xmlns:a16="http://schemas.microsoft.com/office/drawing/2014/main" id="{743022DE-2F52-4B45-8F46-A427E5F9017A}"/>
                </a:ext>
              </a:extLst>
            </p:cNvPr>
            <p:cNvCxnSpPr>
              <a:cxnSpLocks/>
            </p:cNvCxnSpPr>
            <p:nvPr/>
          </p:nvCxnSpPr>
          <p:spPr>
            <a:xfrm flipH="1">
              <a:off x="6022970" y="4817645"/>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6921DA-60BA-489B-BCAC-8CFC4A655662}"/>
                </a:ext>
              </a:extLst>
            </p:cNvPr>
            <p:cNvSpPr txBox="1"/>
            <p:nvPr/>
          </p:nvSpPr>
          <p:spPr>
            <a:xfrm>
              <a:off x="5661340" y="4927819"/>
              <a:ext cx="587340" cy="461665"/>
            </a:xfrm>
            <a:prstGeom prst="rect">
              <a:avLst/>
            </a:prstGeom>
            <a:noFill/>
          </p:spPr>
          <p:txBody>
            <a:bodyPr wrap="none" rtlCol="0">
              <a:spAutoFit/>
            </a:bodyPr>
            <a:lstStyle/>
            <a:p>
              <a:r>
                <a:rPr lang="en-GB" sz="2400" dirty="0"/>
                <a:t>Yes</a:t>
              </a:r>
            </a:p>
          </p:txBody>
        </p:sp>
        <p:cxnSp>
          <p:nvCxnSpPr>
            <p:cNvPr id="27" name="Straight Arrow Connector 26">
              <a:extLst>
                <a:ext uri="{FF2B5EF4-FFF2-40B4-BE49-F238E27FC236}">
                  <a16:creationId xmlns:a16="http://schemas.microsoft.com/office/drawing/2014/main" id="{CD0001A6-277B-4402-9697-6AB17B580229}"/>
                </a:ext>
              </a:extLst>
            </p:cNvPr>
            <p:cNvCxnSpPr>
              <a:cxnSpLocks/>
            </p:cNvCxnSpPr>
            <p:nvPr/>
          </p:nvCxnSpPr>
          <p:spPr>
            <a:xfrm>
              <a:off x="6878972" y="4817645"/>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25C610F-27AD-44AC-8107-91E2AB138C29}"/>
                </a:ext>
              </a:extLst>
            </p:cNvPr>
            <p:cNvSpPr txBox="1"/>
            <p:nvPr/>
          </p:nvSpPr>
          <p:spPr>
            <a:xfrm>
              <a:off x="7480711" y="4961661"/>
              <a:ext cx="545342" cy="461665"/>
            </a:xfrm>
            <a:prstGeom prst="rect">
              <a:avLst/>
            </a:prstGeom>
            <a:noFill/>
          </p:spPr>
          <p:txBody>
            <a:bodyPr wrap="none" rtlCol="0">
              <a:spAutoFit/>
            </a:bodyPr>
            <a:lstStyle/>
            <a:p>
              <a:r>
                <a:rPr lang="en-GB" sz="2400" dirty="0"/>
                <a:t>No</a:t>
              </a:r>
            </a:p>
          </p:txBody>
        </p:sp>
        <p:sp>
          <p:nvSpPr>
            <p:cNvPr id="29" name="Rectangle: Rounded Corners 28">
              <a:extLst>
                <a:ext uri="{FF2B5EF4-FFF2-40B4-BE49-F238E27FC236}">
                  <a16:creationId xmlns:a16="http://schemas.microsoft.com/office/drawing/2014/main" id="{6E3F7435-F99D-4164-A5EC-03BE9A5F414A}"/>
                </a:ext>
              </a:extLst>
            </p:cNvPr>
            <p:cNvSpPr/>
            <p:nvPr/>
          </p:nvSpPr>
          <p:spPr>
            <a:xfrm>
              <a:off x="7379198" y="5702234"/>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
          <p:nvSpPr>
            <p:cNvPr id="30" name="Rectangle: Rounded Corners 29">
              <a:extLst>
                <a:ext uri="{FF2B5EF4-FFF2-40B4-BE49-F238E27FC236}">
                  <a16:creationId xmlns:a16="http://schemas.microsoft.com/office/drawing/2014/main" id="{4E891C41-4362-4A54-9E60-0AB1C73CFE38}"/>
                </a:ext>
              </a:extLst>
            </p:cNvPr>
            <p:cNvSpPr/>
            <p:nvPr/>
          </p:nvSpPr>
          <p:spPr>
            <a:xfrm>
              <a:off x="5487247" y="5714075"/>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cxnSp>
          <p:nvCxnSpPr>
            <p:cNvPr id="31" name="Straight Arrow Connector 30">
              <a:extLst>
                <a:ext uri="{FF2B5EF4-FFF2-40B4-BE49-F238E27FC236}">
                  <a16:creationId xmlns:a16="http://schemas.microsoft.com/office/drawing/2014/main" id="{C3E7990B-F103-4196-8F88-B438CD8BBC8D}"/>
                </a:ext>
              </a:extLst>
            </p:cNvPr>
            <p:cNvCxnSpPr>
              <a:cxnSpLocks/>
              <a:endCxn id="36" idx="0"/>
            </p:cNvCxnSpPr>
            <p:nvPr/>
          </p:nvCxnSpPr>
          <p:spPr>
            <a:xfrm flipH="1">
              <a:off x="10236735" y="3429000"/>
              <a:ext cx="428002" cy="8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8E553EB-6E99-4A84-B5BB-DB29E2FF7221}"/>
                </a:ext>
              </a:extLst>
            </p:cNvPr>
            <p:cNvSpPr txBox="1"/>
            <p:nvPr/>
          </p:nvSpPr>
          <p:spPr>
            <a:xfrm>
              <a:off x="9447104" y="3539174"/>
              <a:ext cx="587340" cy="461665"/>
            </a:xfrm>
            <a:prstGeom prst="rect">
              <a:avLst/>
            </a:prstGeom>
            <a:noFill/>
          </p:spPr>
          <p:txBody>
            <a:bodyPr wrap="none" rtlCol="0">
              <a:spAutoFit/>
            </a:bodyPr>
            <a:lstStyle/>
            <a:p>
              <a:r>
                <a:rPr lang="en-GB" sz="2400" dirty="0"/>
                <a:t>Yes</a:t>
              </a:r>
            </a:p>
          </p:txBody>
        </p:sp>
        <p:cxnSp>
          <p:nvCxnSpPr>
            <p:cNvPr id="33" name="Straight Arrow Connector 32">
              <a:extLst>
                <a:ext uri="{FF2B5EF4-FFF2-40B4-BE49-F238E27FC236}">
                  <a16:creationId xmlns:a16="http://schemas.microsoft.com/office/drawing/2014/main" id="{992CFCE3-53F9-47A8-8BD9-2265F61C90E2}"/>
                </a:ext>
              </a:extLst>
            </p:cNvPr>
            <p:cNvCxnSpPr>
              <a:cxnSpLocks/>
            </p:cNvCxnSpPr>
            <p:nvPr/>
          </p:nvCxnSpPr>
          <p:spPr>
            <a:xfrm>
              <a:off x="10664736" y="3429000"/>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CC4753F-FD6C-4356-8C63-2474B69373F1}"/>
                </a:ext>
              </a:extLst>
            </p:cNvPr>
            <p:cNvSpPr txBox="1"/>
            <p:nvPr/>
          </p:nvSpPr>
          <p:spPr>
            <a:xfrm>
              <a:off x="11266475" y="3573016"/>
              <a:ext cx="545342" cy="461665"/>
            </a:xfrm>
            <a:prstGeom prst="rect">
              <a:avLst/>
            </a:prstGeom>
            <a:noFill/>
          </p:spPr>
          <p:txBody>
            <a:bodyPr wrap="none" rtlCol="0">
              <a:spAutoFit/>
            </a:bodyPr>
            <a:lstStyle/>
            <a:p>
              <a:r>
                <a:rPr lang="en-GB" sz="2400" dirty="0"/>
                <a:t>No</a:t>
              </a:r>
            </a:p>
          </p:txBody>
        </p:sp>
        <p:sp>
          <p:nvSpPr>
            <p:cNvPr id="35" name="Rectangle: Rounded Corners 34">
              <a:extLst>
                <a:ext uri="{FF2B5EF4-FFF2-40B4-BE49-F238E27FC236}">
                  <a16:creationId xmlns:a16="http://schemas.microsoft.com/office/drawing/2014/main" id="{62ED6033-6DD5-4EB4-80B2-79C44B9C2CB6}"/>
                </a:ext>
              </a:extLst>
            </p:cNvPr>
            <p:cNvSpPr/>
            <p:nvPr/>
          </p:nvSpPr>
          <p:spPr>
            <a:xfrm>
              <a:off x="11167398" y="4313589"/>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sp>
          <p:nvSpPr>
            <p:cNvPr id="36" name="Rectangle: Rounded Corners 35">
              <a:extLst>
                <a:ext uri="{FF2B5EF4-FFF2-40B4-BE49-F238E27FC236}">
                  <a16:creationId xmlns:a16="http://schemas.microsoft.com/office/drawing/2014/main" id="{49233689-47D4-4CA8-8C8A-E4B08722D9A2}"/>
                </a:ext>
              </a:extLst>
            </p:cNvPr>
            <p:cNvSpPr/>
            <p:nvPr/>
          </p:nvSpPr>
          <p:spPr>
            <a:xfrm>
              <a:off x="9453032" y="4319549"/>
              <a:ext cx="156740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cxnSp>
          <p:nvCxnSpPr>
            <p:cNvPr id="38" name="Straight Arrow Connector 37">
              <a:extLst>
                <a:ext uri="{FF2B5EF4-FFF2-40B4-BE49-F238E27FC236}">
                  <a16:creationId xmlns:a16="http://schemas.microsoft.com/office/drawing/2014/main" id="{60CDE977-7521-40F7-B189-4F10BB11FB78}"/>
                </a:ext>
              </a:extLst>
            </p:cNvPr>
            <p:cNvCxnSpPr>
              <a:cxnSpLocks/>
            </p:cNvCxnSpPr>
            <p:nvPr/>
          </p:nvCxnSpPr>
          <p:spPr>
            <a:xfrm flipH="1">
              <a:off x="9380733" y="4817645"/>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DE5EB25-A136-41BF-908E-E38B28315797}"/>
                </a:ext>
              </a:extLst>
            </p:cNvPr>
            <p:cNvSpPr txBox="1"/>
            <p:nvPr/>
          </p:nvSpPr>
          <p:spPr>
            <a:xfrm>
              <a:off x="9019103" y="4927819"/>
              <a:ext cx="587340" cy="461665"/>
            </a:xfrm>
            <a:prstGeom prst="rect">
              <a:avLst/>
            </a:prstGeom>
            <a:noFill/>
          </p:spPr>
          <p:txBody>
            <a:bodyPr wrap="none" rtlCol="0">
              <a:spAutoFit/>
            </a:bodyPr>
            <a:lstStyle/>
            <a:p>
              <a:r>
                <a:rPr lang="en-GB" sz="2400" dirty="0"/>
                <a:t>Yes</a:t>
              </a:r>
            </a:p>
          </p:txBody>
        </p:sp>
        <p:cxnSp>
          <p:nvCxnSpPr>
            <p:cNvPr id="40" name="Straight Arrow Connector 39">
              <a:extLst>
                <a:ext uri="{FF2B5EF4-FFF2-40B4-BE49-F238E27FC236}">
                  <a16:creationId xmlns:a16="http://schemas.microsoft.com/office/drawing/2014/main" id="{18CF8C1F-01B1-4B98-AF4E-3E730EDDA6CF}"/>
                </a:ext>
              </a:extLst>
            </p:cNvPr>
            <p:cNvCxnSpPr>
              <a:cxnSpLocks/>
            </p:cNvCxnSpPr>
            <p:nvPr/>
          </p:nvCxnSpPr>
          <p:spPr>
            <a:xfrm>
              <a:off x="10236735" y="4817645"/>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DBCF22B-A8B6-4E9D-BF6A-E3DC118E8561}"/>
                </a:ext>
              </a:extLst>
            </p:cNvPr>
            <p:cNvSpPr txBox="1"/>
            <p:nvPr/>
          </p:nvSpPr>
          <p:spPr>
            <a:xfrm>
              <a:off x="10838474" y="4961661"/>
              <a:ext cx="545342" cy="461665"/>
            </a:xfrm>
            <a:prstGeom prst="rect">
              <a:avLst/>
            </a:prstGeom>
            <a:noFill/>
          </p:spPr>
          <p:txBody>
            <a:bodyPr wrap="none" rtlCol="0">
              <a:spAutoFit/>
            </a:bodyPr>
            <a:lstStyle/>
            <a:p>
              <a:r>
                <a:rPr lang="en-GB" sz="2400" dirty="0"/>
                <a:t>No</a:t>
              </a:r>
            </a:p>
          </p:txBody>
        </p:sp>
        <p:sp>
          <p:nvSpPr>
            <p:cNvPr id="42" name="Rectangle: Rounded Corners 41">
              <a:extLst>
                <a:ext uri="{FF2B5EF4-FFF2-40B4-BE49-F238E27FC236}">
                  <a16:creationId xmlns:a16="http://schemas.microsoft.com/office/drawing/2014/main" id="{B91BF549-DA11-4FB0-9FDC-01430BC7ACDD}"/>
                </a:ext>
              </a:extLst>
            </p:cNvPr>
            <p:cNvSpPr/>
            <p:nvPr/>
          </p:nvSpPr>
          <p:spPr>
            <a:xfrm>
              <a:off x="10712752" y="5714075"/>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
          <p:nvSpPr>
            <p:cNvPr id="43" name="Rectangle: Rounded Corners 42">
              <a:extLst>
                <a:ext uri="{FF2B5EF4-FFF2-40B4-BE49-F238E27FC236}">
                  <a16:creationId xmlns:a16="http://schemas.microsoft.com/office/drawing/2014/main" id="{6A42A413-58AF-44EB-AC8A-E99390F0AB01}"/>
                </a:ext>
              </a:extLst>
            </p:cNvPr>
            <p:cNvSpPr/>
            <p:nvPr/>
          </p:nvSpPr>
          <p:spPr>
            <a:xfrm>
              <a:off x="8898871" y="5714036"/>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grpSp>
      <p:sp>
        <p:nvSpPr>
          <p:cNvPr id="58" name="Rectangle: Rounded Corners 57">
            <a:extLst>
              <a:ext uri="{FF2B5EF4-FFF2-40B4-BE49-F238E27FC236}">
                <a16:creationId xmlns:a16="http://schemas.microsoft.com/office/drawing/2014/main" id="{3D6B87DA-C006-4DB8-8E24-25547B8C0FD2}"/>
              </a:ext>
            </a:extLst>
          </p:cNvPr>
          <p:cNvSpPr/>
          <p:nvPr/>
        </p:nvSpPr>
        <p:spPr>
          <a:xfrm>
            <a:off x="7968208" y="1739204"/>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Smokes?</a:t>
            </a:r>
          </a:p>
        </p:txBody>
      </p:sp>
      <p:sp>
        <p:nvSpPr>
          <p:cNvPr id="59" name="Rectangle: Rounded Corners 58">
            <a:extLst>
              <a:ext uri="{FF2B5EF4-FFF2-40B4-BE49-F238E27FC236}">
                <a16:creationId xmlns:a16="http://schemas.microsoft.com/office/drawing/2014/main" id="{1F45501D-1961-46CA-B540-779022FD1A56}"/>
              </a:ext>
            </a:extLst>
          </p:cNvPr>
          <p:cNvSpPr/>
          <p:nvPr/>
        </p:nvSpPr>
        <p:spPr>
          <a:xfrm>
            <a:off x="6591962" y="2924905"/>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 &lt;50?</a:t>
            </a:r>
          </a:p>
        </p:txBody>
      </p:sp>
      <p:sp>
        <p:nvSpPr>
          <p:cNvPr id="61" name="Rectangle: Rounded Corners 60">
            <a:extLst>
              <a:ext uri="{FF2B5EF4-FFF2-40B4-BE49-F238E27FC236}">
                <a16:creationId xmlns:a16="http://schemas.microsoft.com/office/drawing/2014/main" id="{5F102D3E-BC7E-4FB2-A1EA-0AF7458DB561}"/>
              </a:ext>
            </a:extLst>
          </p:cNvPr>
          <p:cNvSpPr/>
          <p:nvPr/>
        </p:nvSpPr>
        <p:spPr>
          <a:xfrm>
            <a:off x="5735960" y="4313550"/>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sp>
        <p:nvSpPr>
          <p:cNvPr id="75" name="Rectangle: Rounded Corners 74">
            <a:extLst>
              <a:ext uri="{FF2B5EF4-FFF2-40B4-BE49-F238E27FC236}">
                <a16:creationId xmlns:a16="http://schemas.microsoft.com/office/drawing/2014/main" id="{3345AAAD-1018-4709-A280-A35ED9219016}"/>
              </a:ext>
            </a:extLst>
          </p:cNvPr>
          <p:cNvSpPr/>
          <p:nvPr/>
        </p:nvSpPr>
        <p:spPr>
          <a:xfrm>
            <a:off x="7379198" y="5702195"/>
            <a:ext cx="963724" cy="504056"/>
          </a:xfrm>
          <a:prstGeom prst="roundRect">
            <a:avLst/>
          </a:prstGeom>
          <a:ln w="1270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Tree>
    <p:extLst>
      <p:ext uri="{BB962C8B-B14F-4D97-AF65-F5344CB8AC3E}">
        <p14:creationId xmlns:p14="http://schemas.microsoft.com/office/powerpoint/2010/main" val="251602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3238-FBE1-47F2-BBC0-F57EED07C0AA}"/>
              </a:ext>
            </a:extLst>
          </p:cNvPr>
          <p:cNvSpPr>
            <a:spLocks noGrp="1"/>
          </p:cNvSpPr>
          <p:nvPr>
            <p:ph type="title"/>
          </p:nvPr>
        </p:nvSpPr>
        <p:spPr/>
        <p:txBody>
          <a:bodyPr>
            <a:normAutofit/>
          </a:bodyPr>
          <a:lstStyle/>
          <a:p>
            <a:r>
              <a:rPr lang="en-GB" sz="5400" dirty="0"/>
              <a:t>How do you build a tree?</a:t>
            </a:r>
          </a:p>
        </p:txBody>
      </p:sp>
      <p:sp>
        <p:nvSpPr>
          <p:cNvPr id="3" name="Content Placeholder 2">
            <a:extLst>
              <a:ext uri="{FF2B5EF4-FFF2-40B4-BE49-F238E27FC236}">
                <a16:creationId xmlns:a16="http://schemas.microsoft.com/office/drawing/2014/main" id="{9BE1A715-4D62-4BFA-9526-E73D627F5FB8}"/>
              </a:ext>
            </a:extLst>
          </p:cNvPr>
          <p:cNvSpPr>
            <a:spLocks noGrp="1"/>
          </p:cNvSpPr>
          <p:nvPr>
            <p:ph idx="1"/>
          </p:nvPr>
        </p:nvSpPr>
        <p:spPr/>
        <p:txBody>
          <a:bodyPr>
            <a:normAutofit lnSpcReduction="10000"/>
          </a:bodyPr>
          <a:lstStyle/>
          <a:p>
            <a:r>
              <a:rPr lang="en-GB" dirty="0"/>
              <a:t>From a population of observations</a:t>
            </a:r>
          </a:p>
          <a:p>
            <a:pPr lvl="1"/>
            <a:r>
              <a:rPr lang="en-GB" dirty="0"/>
              <a:t>Which variable do you use when?</a:t>
            </a:r>
          </a:p>
          <a:p>
            <a:pPr lvl="1"/>
            <a:r>
              <a:rPr lang="en-GB" dirty="0"/>
              <a:t>[If quantitative] which cutoff do you use?</a:t>
            </a:r>
          </a:p>
          <a:p>
            <a:endParaRPr lang="en-GB" dirty="0"/>
          </a:p>
          <a:p>
            <a:r>
              <a:rPr lang="en-GB" dirty="0"/>
              <a:t>Answer: you calculate an ‘impurity’ score and pick the least ‘impure’ variable to split the remaining data</a:t>
            </a:r>
          </a:p>
          <a:p>
            <a:endParaRPr lang="en-GB" dirty="0"/>
          </a:p>
          <a:p>
            <a:r>
              <a:rPr lang="en-GB" dirty="0"/>
              <a:t>Want to use the most cleanly predictive question to improve the tree</a:t>
            </a:r>
          </a:p>
        </p:txBody>
      </p:sp>
    </p:spTree>
    <p:extLst>
      <p:ext uri="{BB962C8B-B14F-4D97-AF65-F5344CB8AC3E}">
        <p14:creationId xmlns:p14="http://schemas.microsoft.com/office/powerpoint/2010/main" val="22894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D66B-A031-4FA0-8C54-95CC4049ECB8}"/>
              </a:ext>
            </a:extLst>
          </p:cNvPr>
          <p:cNvSpPr>
            <a:spLocks noGrp="1"/>
          </p:cNvSpPr>
          <p:nvPr>
            <p:ph type="title"/>
          </p:nvPr>
        </p:nvSpPr>
        <p:spPr>
          <a:xfrm>
            <a:off x="609600" y="-27384"/>
            <a:ext cx="10972800" cy="1143000"/>
          </a:xfrm>
        </p:spPr>
        <p:txBody>
          <a:bodyPr>
            <a:normAutofit/>
          </a:bodyPr>
          <a:lstStyle/>
          <a:p>
            <a:r>
              <a:rPr lang="en-GB" sz="4800" dirty="0"/>
              <a:t>Calculating Categorical Impurity</a:t>
            </a:r>
          </a:p>
        </p:txBody>
      </p:sp>
      <p:sp>
        <p:nvSpPr>
          <p:cNvPr id="6" name="Rectangle: Rounded Corners 5">
            <a:extLst>
              <a:ext uri="{FF2B5EF4-FFF2-40B4-BE49-F238E27FC236}">
                <a16:creationId xmlns:a16="http://schemas.microsoft.com/office/drawing/2014/main" id="{8ECAD8D7-1B49-431F-9962-83A8D5F74EA8}"/>
              </a:ext>
            </a:extLst>
          </p:cNvPr>
          <p:cNvSpPr/>
          <p:nvPr/>
        </p:nvSpPr>
        <p:spPr>
          <a:xfrm>
            <a:off x="4763852" y="1597855"/>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Smoker?</a:t>
            </a:r>
          </a:p>
        </p:txBody>
      </p:sp>
      <p:sp>
        <p:nvSpPr>
          <p:cNvPr id="8" name="Rectangle: Rounded Corners 7">
            <a:extLst>
              <a:ext uri="{FF2B5EF4-FFF2-40B4-BE49-F238E27FC236}">
                <a16:creationId xmlns:a16="http://schemas.microsoft.com/office/drawing/2014/main" id="{9ABA0221-8F72-4880-9E25-6D18EA74BD7B}"/>
              </a:ext>
            </a:extLst>
          </p:cNvPr>
          <p:cNvSpPr/>
          <p:nvPr/>
        </p:nvSpPr>
        <p:spPr>
          <a:xfrm>
            <a:off x="4763852" y="980728"/>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30</a:t>
            </a:r>
          </a:p>
        </p:txBody>
      </p:sp>
      <p:sp>
        <p:nvSpPr>
          <p:cNvPr id="9" name="Rectangle: Rounded Corners 8">
            <a:extLst>
              <a:ext uri="{FF2B5EF4-FFF2-40B4-BE49-F238E27FC236}">
                <a16:creationId xmlns:a16="http://schemas.microsoft.com/office/drawing/2014/main" id="{6000B365-8513-479E-92FF-A995AC948BB5}"/>
              </a:ext>
            </a:extLst>
          </p:cNvPr>
          <p:cNvSpPr/>
          <p:nvPr/>
        </p:nvSpPr>
        <p:spPr>
          <a:xfrm>
            <a:off x="6096000" y="980728"/>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70</a:t>
            </a:r>
          </a:p>
        </p:txBody>
      </p:sp>
      <p:grpSp>
        <p:nvGrpSpPr>
          <p:cNvPr id="28" name="Group 27">
            <a:extLst>
              <a:ext uri="{FF2B5EF4-FFF2-40B4-BE49-F238E27FC236}">
                <a16:creationId xmlns:a16="http://schemas.microsoft.com/office/drawing/2014/main" id="{EBAA6600-3ED8-4D0F-83A1-045BEB57C88F}"/>
              </a:ext>
            </a:extLst>
          </p:cNvPr>
          <p:cNvGrpSpPr/>
          <p:nvPr/>
        </p:nvGrpSpPr>
        <p:grpSpPr>
          <a:xfrm>
            <a:off x="2099556" y="4505402"/>
            <a:ext cx="2664296" cy="613927"/>
            <a:chOff x="2099556" y="4942312"/>
            <a:chExt cx="2664296" cy="613927"/>
          </a:xfrm>
        </p:grpSpPr>
        <p:sp>
          <p:nvSpPr>
            <p:cNvPr id="11" name="Rectangle: Rounded Corners 10">
              <a:extLst>
                <a:ext uri="{FF2B5EF4-FFF2-40B4-BE49-F238E27FC236}">
                  <a16:creationId xmlns:a16="http://schemas.microsoft.com/office/drawing/2014/main" id="{449BE17D-C9A5-4383-8F22-A0CE4C4F7936}"/>
                </a:ext>
              </a:extLst>
            </p:cNvPr>
            <p:cNvSpPr/>
            <p:nvPr/>
          </p:nvSpPr>
          <p:spPr>
            <a:xfrm>
              <a:off x="2099556" y="4942312"/>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18</a:t>
              </a:r>
            </a:p>
          </p:txBody>
        </p:sp>
        <p:sp>
          <p:nvSpPr>
            <p:cNvPr id="12" name="Rectangle: Rounded Corners 11">
              <a:extLst>
                <a:ext uri="{FF2B5EF4-FFF2-40B4-BE49-F238E27FC236}">
                  <a16:creationId xmlns:a16="http://schemas.microsoft.com/office/drawing/2014/main" id="{FDEC9BE1-4201-4BB5-9C84-1C288C7C5255}"/>
                </a:ext>
              </a:extLst>
            </p:cNvPr>
            <p:cNvSpPr/>
            <p:nvPr/>
          </p:nvSpPr>
          <p:spPr>
            <a:xfrm>
              <a:off x="3431704" y="4942312"/>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9" name="Group 28">
            <a:extLst>
              <a:ext uri="{FF2B5EF4-FFF2-40B4-BE49-F238E27FC236}">
                <a16:creationId xmlns:a16="http://schemas.microsoft.com/office/drawing/2014/main" id="{369EE6BD-47B9-42FE-A964-97ECF85EA0A9}"/>
              </a:ext>
            </a:extLst>
          </p:cNvPr>
          <p:cNvGrpSpPr/>
          <p:nvPr/>
        </p:nvGrpSpPr>
        <p:grpSpPr>
          <a:xfrm>
            <a:off x="7428148" y="4505402"/>
            <a:ext cx="2664296" cy="613927"/>
            <a:chOff x="7428148" y="4942312"/>
            <a:chExt cx="2664296" cy="613927"/>
          </a:xfrm>
        </p:grpSpPr>
        <p:sp>
          <p:nvSpPr>
            <p:cNvPr id="14" name="Rectangle: Rounded Corners 13">
              <a:extLst>
                <a:ext uri="{FF2B5EF4-FFF2-40B4-BE49-F238E27FC236}">
                  <a16:creationId xmlns:a16="http://schemas.microsoft.com/office/drawing/2014/main" id="{2B6C136B-1679-4B61-9F89-7307060163EB}"/>
                </a:ext>
              </a:extLst>
            </p:cNvPr>
            <p:cNvSpPr/>
            <p:nvPr/>
          </p:nvSpPr>
          <p:spPr>
            <a:xfrm>
              <a:off x="7428148" y="4942312"/>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12</a:t>
              </a:r>
            </a:p>
          </p:txBody>
        </p:sp>
        <p:sp>
          <p:nvSpPr>
            <p:cNvPr id="15" name="Rectangle: Rounded Corners 14">
              <a:extLst>
                <a:ext uri="{FF2B5EF4-FFF2-40B4-BE49-F238E27FC236}">
                  <a16:creationId xmlns:a16="http://schemas.microsoft.com/office/drawing/2014/main" id="{C84285A5-909F-4013-BC3C-61EFDD66C3BC}"/>
                </a:ext>
              </a:extLst>
            </p:cNvPr>
            <p:cNvSpPr/>
            <p:nvPr/>
          </p:nvSpPr>
          <p:spPr>
            <a:xfrm>
              <a:off x="8760296" y="4942312"/>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68</a:t>
              </a:r>
            </a:p>
          </p:txBody>
        </p:sp>
      </p:grpSp>
      <p:grpSp>
        <p:nvGrpSpPr>
          <p:cNvPr id="27" name="Group 26">
            <a:extLst>
              <a:ext uri="{FF2B5EF4-FFF2-40B4-BE49-F238E27FC236}">
                <a16:creationId xmlns:a16="http://schemas.microsoft.com/office/drawing/2014/main" id="{E80F6D1E-DE4C-44EE-95BA-36EE8738E926}"/>
              </a:ext>
            </a:extLst>
          </p:cNvPr>
          <p:cNvGrpSpPr/>
          <p:nvPr/>
        </p:nvGrpSpPr>
        <p:grpSpPr>
          <a:xfrm>
            <a:off x="2099556" y="2564904"/>
            <a:ext cx="7992888" cy="1940498"/>
            <a:chOff x="2099556" y="3001814"/>
            <a:chExt cx="7992888" cy="1940498"/>
          </a:xfrm>
        </p:grpSpPr>
        <p:sp>
          <p:nvSpPr>
            <p:cNvPr id="10" name="Rectangle: Rounded Corners 9">
              <a:extLst>
                <a:ext uri="{FF2B5EF4-FFF2-40B4-BE49-F238E27FC236}">
                  <a16:creationId xmlns:a16="http://schemas.microsoft.com/office/drawing/2014/main" id="{E63A590B-0A75-4BF8-B1B9-02A230519FA8}"/>
                </a:ext>
              </a:extLst>
            </p:cNvPr>
            <p:cNvSpPr/>
            <p:nvPr/>
          </p:nvSpPr>
          <p:spPr>
            <a:xfrm>
              <a:off x="2099556" y="3972063"/>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Yes</a:t>
              </a:r>
            </a:p>
          </p:txBody>
        </p:sp>
        <p:sp>
          <p:nvSpPr>
            <p:cNvPr id="13" name="Rectangle: Rounded Corners 12">
              <a:extLst>
                <a:ext uri="{FF2B5EF4-FFF2-40B4-BE49-F238E27FC236}">
                  <a16:creationId xmlns:a16="http://schemas.microsoft.com/office/drawing/2014/main" id="{266A596D-3FAA-4E48-99B6-F2BADA49A5CD}"/>
                </a:ext>
              </a:extLst>
            </p:cNvPr>
            <p:cNvSpPr/>
            <p:nvPr/>
          </p:nvSpPr>
          <p:spPr>
            <a:xfrm>
              <a:off x="7428148" y="3972063"/>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No</a:t>
              </a:r>
            </a:p>
          </p:txBody>
        </p:sp>
        <p:cxnSp>
          <p:nvCxnSpPr>
            <p:cNvPr id="18" name="Straight Arrow Connector 17">
              <a:extLst>
                <a:ext uri="{FF2B5EF4-FFF2-40B4-BE49-F238E27FC236}">
                  <a16:creationId xmlns:a16="http://schemas.microsoft.com/office/drawing/2014/main" id="{14AF7721-6DFF-4C73-9D57-5C3217B6E6D2}"/>
                </a:ext>
              </a:extLst>
            </p:cNvPr>
            <p:cNvCxnSpPr>
              <a:cxnSpLocks/>
              <a:endCxn id="10" idx="0"/>
            </p:cNvCxnSpPr>
            <p:nvPr/>
          </p:nvCxnSpPr>
          <p:spPr>
            <a:xfrm flipH="1">
              <a:off x="3431704" y="3001814"/>
              <a:ext cx="2664296" cy="9702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2DBB33-8463-4DCD-BB34-F3D1B2F76925}"/>
                </a:ext>
              </a:extLst>
            </p:cNvPr>
            <p:cNvCxnSpPr>
              <a:cxnSpLocks/>
              <a:endCxn id="13" idx="0"/>
            </p:cNvCxnSpPr>
            <p:nvPr/>
          </p:nvCxnSpPr>
          <p:spPr>
            <a:xfrm>
              <a:off x="6096000" y="3001814"/>
              <a:ext cx="2664296" cy="9702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F4C44176-E95B-4634-A78A-E194C12B52A8}"/>
              </a:ext>
            </a:extLst>
          </p:cNvPr>
          <p:cNvSpPr txBox="1"/>
          <p:nvPr/>
        </p:nvSpPr>
        <p:spPr>
          <a:xfrm>
            <a:off x="4889866" y="3535153"/>
            <a:ext cx="2412268"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Outcome is ‘impure’ because there are a mix of high and low risk individuals in each node.</a:t>
            </a:r>
          </a:p>
        </p:txBody>
      </p:sp>
      <p:sp>
        <p:nvSpPr>
          <p:cNvPr id="31" name="TextBox 30">
            <a:extLst>
              <a:ext uri="{FF2B5EF4-FFF2-40B4-BE49-F238E27FC236}">
                <a16:creationId xmlns:a16="http://schemas.microsoft.com/office/drawing/2014/main" id="{E6BA7D78-C6C1-41C5-9698-9A313DC13C1E}"/>
              </a:ext>
            </a:extLst>
          </p:cNvPr>
          <p:cNvSpPr txBox="1"/>
          <p:nvPr/>
        </p:nvSpPr>
        <p:spPr>
          <a:xfrm>
            <a:off x="3287688" y="5445224"/>
            <a:ext cx="60550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Node impurity = 1 – (</a:t>
            </a:r>
            <a:r>
              <a:rPr kumimoji="0" lang="en-GB" sz="2800" b="0" i="1" u="none" strike="noStrike" kern="1200" cap="none" spc="0" normalizeH="0" baseline="0" noProof="0" dirty="0">
                <a:ln>
                  <a:noFill/>
                </a:ln>
                <a:solidFill>
                  <a:prstClr val="black"/>
                </a:solidFill>
                <a:effectLst/>
                <a:uLnTx/>
                <a:uFillTx/>
                <a:latin typeface="Calibri"/>
                <a:ea typeface="+mn-ea"/>
                <a:cs typeface="+mn-cs"/>
              </a:rPr>
              <a:t>p </a:t>
            </a:r>
            <a:r>
              <a:rPr kumimoji="0" lang="en-GB" sz="2800" b="0" i="0" u="none" strike="noStrike" kern="1200" cap="none" spc="0" normalizeH="0" baseline="0" noProof="0" dirty="0">
                <a:ln>
                  <a:noFill/>
                </a:ln>
                <a:solidFill>
                  <a:prstClr val="black"/>
                </a:solidFill>
                <a:effectLst/>
                <a:uLnTx/>
                <a:uFillTx/>
                <a:latin typeface="Calibri"/>
                <a:ea typeface="+mn-ea"/>
                <a:cs typeface="+mn-cs"/>
              </a:rPr>
              <a:t>High)</a:t>
            </a:r>
            <a:r>
              <a:rPr kumimoji="0" lang="en-GB" sz="2800" b="0" i="0" u="none" strike="noStrike" kern="1200" cap="none" spc="0" normalizeH="0" baseline="30000" noProof="0" dirty="0">
                <a:ln>
                  <a:noFill/>
                </a:ln>
                <a:solidFill>
                  <a:prstClr val="black"/>
                </a:solidFill>
                <a:effectLst/>
                <a:uLnTx/>
                <a:uFillTx/>
                <a:latin typeface="Calibri"/>
                <a:ea typeface="+mn-ea"/>
                <a:cs typeface="+mn-cs"/>
              </a:rPr>
              <a:t>2</a:t>
            </a:r>
            <a:r>
              <a:rPr kumimoji="0" lang="en-GB" sz="2800" b="0" i="0" u="none" strike="noStrike" kern="1200" cap="none" spc="0" normalizeH="0" baseline="0" noProof="0" dirty="0">
                <a:ln>
                  <a:noFill/>
                </a:ln>
                <a:solidFill>
                  <a:prstClr val="black"/>
                </a:solidFill>
                <a:effectLst/>
                <a:uLnTx/>
                <a:uFillTx/>
                <a:latin typeface="Calibri"/>
                <a:ea typeface="+mn-ea"/>
                <a:cs typeface="+mn-cs"/>
              </a:rPr>
              <a:t> – (</a:t>
            </a:r>
            <a:r>
              <a:rPr kumimoji="0" lang="en-GB" sz="2800" b="0" i="1" u="none" strike="noStrike" kern="1200" cap="none" spc="0" normalizeH="0" baseline="0" noProof="0" dirty="0">
                <a:ln>
                  <a:noFill/>
                </a:ln>
                <a:solidFill>
                  <a:prstClr val="black"/>
                </a:solidFill>
                <a:effectLst/>
                <a:uLnTx/>
                <a:uFillTx/>
                <a:latin typeface="Calibri"/>
                <a:ea typeface="+mn-ea"/>
                <a:cs typeface="+mn-cs"/>
              </a:rPr>
              <a:t>p</a:t>
            </a:r>
            <a:r>
              <a:rPr kumimoji="0" lang="en-GB" sz="2800" b="0" i="0" u="none" strike="noStrike" kern="1200" cap="none" spc="0" normalizeH="0" baseline="0" noProof="0" dirty="0">
                <a:ln>
                  <a:noFill/>
                </a:ln>
                <a:solidFill>
                  <a:prstClr val="black"/>
                </a:solidFill>
                <a:effectLst/>
                <a:uLnTx/>
                <a:uFillTx/>
                <a:latin typeface="Calibri"/>
                <a:ea typeface="+mn-ea"/>
                <a:cs typeface="+mn-cs"/>
              </a:rPr>
              <a:t> Low)</a:t>
            </a:r>
            <a:r>
              <a:rPr kumimoji="0" lang="en-GB" sz="2800" b="0" i="0" u="none" strike="noStrike" kern="1200" cap="none" spc="0" normalizeH="0" baseline="30000" noProof="0" dirty="0">
                <a:ln>
                  <a:noFill/>
                </a:ln>
                <a:solidFill>
                  <a:prstClr val="black"/>
                </a:solidFill>
                <a:effectLst/>
                <a:uLnTx/>
                <a:uFillTx/>
                <a:latin typeface="Calibri"/>
                <a:ea typeface="+mn-ea"/>
                <a:cs typeface="+mn-cs"/>
              </a:rPr>
              <a:t>2</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2" name="TextBox 31">
            <a:extLst>
              <a:ext uri="{FF2B5EF4-FFF2-40B4-BE49-F238E27FC236}">
                <a16:creationId xmlns:a16="http://schemas.microsoft.com/office/drawing/2014/main" id="{AE9354F8-5187-4080-8F04-66A3C73E2624}"/>
              </a:ext>
            </a:extLst>
          </p:cNvPr>
          <p:cNvSpPr txBox="1"/>
          <p:nvPr/>
        </p:nvSpPr>
        <p:spPr>
          <a:xfrm>
            <a:off x="-15217" y="2842470"/>
            <a:ext cx="2454518" cy="109773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1 – (18/20)</a:t>
            </a:r>
            <a:r>
              <a:rPr kumimoji="0" lang="en-GB" sz="2000" b="0" i="0" u="none" strike="noStrike" kern="1200" cap="none" spc="0" normalizeH="0" baseline="30000" noProof="0" dirty="0">
                <a:ln>
                  <a:noFill/>
                </a:ln>
                <a:solidFill>
                  <a:prstClr val="black"/>
                </a:solidFill>
                <a:effectLst/>
                <a:uLnTx/>
                <a:uFillTx/>
                <a:latin typeface="Calibri"/>
                <a:ea typeface="+mn-ea"/>
                <a:cs typeface="+mn-cs"/>
              </a:rPr>
              <a:t>2</a:t>
            </a:r>
            <a:r>
              <a:rPr kumimoji="0" lang="en-GB" sz="2000" b="0" i="0" u="none" strike="noStrike" kern="1200" cap="none" spc="0" normalizeH="0" baseline="0" noProof="0" dirty="0">
                <a:ln>
                  <a:noFill/>
                </a:ln>
                <a:solidFill>
                  <a:prstClr val="black"/>
                </a:solidFill>
                <a:effectLst/>
                <a:uLnTx/>
                <a:uFillTx/>
                <a:latin typeface="Calibri"/>
                <a:ea typeface="+mn-ea"/>
                <a:cs typeface="+mn-cs"/>
              </a:rPr>
              <a:t> – (2/20)</a:t>
            </a:r>
            <a:r>
              <a:rPr kumimoji="0" lang="en-GB" sz="2000" b="0" i="0" u="none" strike="noStrike" kern="1200" cap="none" spc="0" normalizeH="0" baseline="3000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0.180</a:t>
            </a:r>
          </a:p>
        </p:txBody>
      </p:sp>
      <p:sp>
        <p:nvSpPr>
          <p:cNvPr id="33" name="TextBox 32">
            <a:extLst>
              <a:ext uri="{FF2B5EF4-FFF2-40B4-BE49-F238E27FC236}">
                <a16:creationId xmlns:a16="http://schemas.microsoft.com/office/drawing/2014/main" id="{6008106F-332B-461C-B0A8-2AF103BD8960}"/>
              </a:ext>
            </a:extLst>
          </p:cNvPr>
          <p:cNvSpPr txBox="1"/>
          <p:nvPr/>
        </p:nvSpPr>
        <p:spPr>
          <a:xfrm>
            <a:off x="9607638" y="3050028"/>
            <a:ext cx="2584362" cy="109773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1 – (12/80)</a:t>
            </a:r>
            <a:r>
              <a:rPr kumimoji="0" lang="en-GB" sz="2000" b="0" i="0" u="none" strike="noStrike" kern="1200" cap="none" spc="0" normalizeH="0" baseline="30000" noProof="0" dirty="0">
                <a:ln>
                  <a:noFill/>
                </a:ln>
                <a:solidFill>
                  <a:prstClr val="black"/>
                </a:solidFill>
                <a:effectLst/>
                <a:uLnTx/>
                <a:uFillTx/>
                <a:latin typeface="Calibri"/>
                <a:ea typeface="+mn-ea"/>
                <a:cs typeface="+mn-cs"/>
              </a:rPr>
              <a:t>2</a:t>
            </a:r>
            <a:r>
              <a:rPr kumimoji="0" lang="en-GB" sz="2000" b="0" i="0" u="none" strike="noStrike" kern="1200" cap="none" spc="0" normalizeH="0" baseline="0" noProof="0" dirty="0">
                <a:ln>
                  <a:noFill/>
                </a:ln>
                <a:solidFill>
                  <a:prstClr val="black"/>
                </a:solidFill>
                <a:effectLst/>
                <a:uLnTx/>
                <a:uFillTx/>
                <a:latin typeface="Calibri"/>
                <a:ea typeface="+mn-ea"/>
                <a:cs typeface="+mn-cs"/>
              </a:rPr>
              <a:t> – (68/80)</a:t>
            </a:r>
            <a:r>
              <a:rPr kumimoji="0" lang="en-GB" sz="2000" b="0" i="0" u="none" strike="noStrike" kern="1200" cap="none" spc="0" normalizeH="0" baseline="3000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0.255</a:t>
            </a:r>
          </a:p>
        </p:txBody>
      </p:sp>
      <p:sp>
        <p:nvSpPr>
          <p:cNvPr id="34" name="TextBox 33">
            <a:extLst>
              <a:ext uri="{FF2B5EF4-FFF2-40B4-BE49-F238E27FC236}">
                <a16:creationId xmlns:a16="http://schemas.microsoft.com/office/drawing/2014/main" id="{794941DC-6FD6-453C-9EAE-070778EF4D08}"/>
              </a:ext>
            </a:extLst>
          </p:cNvPr>
          <p:cNvSpPr txBox="1"/>
          <p:nvPr/>
        </p:nvSpPr>
        <p:spPr>
          <a:xfrm>
            <a:off x="96188" y="6146140"/>
            <a:ext cx="120958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Weighted Average of Node Impurities = 0.18 * (20/100) + 0.255 * (80/100) = </a:t>
            </a:r>
            <a:r>
              <a:rPr kumimoji="0" lang="en-GB" sz="2800" b="1" i="0" u="none" strike="noStrike" kern="1200" cap="none" spc="0" normalizeH="0" baseline="0" noProof="0" dirty="0">
                <a:ln>
                  <a:noFill/>
                </a:ln>
                <a:solidFill>
                  <a:prstClr val="black"/>
                </a:solidFill>
                <a:effectLst/>
                <a:uLnTx/>
                <a:uFillTx/>
                <a:latin typeface="Calibri"/>
                <a:ea typeface="+mn-ea"/>
                <a:cs typeface="+mn-cs"/>
              </a:rPr>
              <a:t>0.24</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103A286C-E3BE-183D-48FE-7372038093B9}"/>
              </a:ext>
            </a:extLst>
          </p:cNvPr>
          <p:cNvSpPr txBox="1"/>
          <p:nvPr/>
        </p:nvSpPr>
        <p:spPr>
          <a:xfrm>
            <a:off x="8885265" y="1216120"/>
            <a:ext cx="24143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Repeat for each question &amp; select lowest impurity </a:t>
            </a:r>
          </a:p>
        </p:txBody>
      </p:sp>
      <p:sp>
        <p:nvSpPr>
          <p:cNvPr id="4" name="TextBox 3">
            <a:extLst>
              <a:ext uri="{FF2B5EF4-FFF2-40B4-BE49-F238E27FC236}">
                <a16:creationId xmlns:a16="http://schemas.microsoft.com/office/drawing/2014/main" id="{F2D706D1-B0EB-0AC0-0B36-7E6AAA8BB1AB}"/>
              </a:ext>
            </a:extLst>
          </p:cNvPr>
          <p:cNvSpPr txBox="1"/>
          <p:nvPr/>
        </p:nvSpPr>
        <p:spPr>
          <a:xfrm>
            <a:off x="9342744" y="5445224"/>
            <a:ext cx="23423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Gini impurity</a:t>
            </a:r>
          </a:p>
        </p:txBody>
      </p:sp>
      <p:sp>
        <p:nvSpPr>
          <p:cNvPr id="5" name="TextBox 4">
            <a:extLst>
              <a:ext uri="{FF2B5EF4-FFF2-40B4-BE49-F238E27FC236}">
                <a16:creationId xmlns:a16="http://schemas.microsoft.com/office/drawing/2014/main" id="{AEC33B14-F3A5-DF2C-C259-3C5DC94B258B}"/>
              </a:ext>
            </a:extLst>
          </p:cNvPr>
          <p:cNvSpPr txBox="1"/>
          <p:nvPr/>
        </p:nvSpPr>
        <p:spPr>
          <a:xfrm>
            <a:off x="378789" y="1019092"/>
            <a:ext cx="38428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Gini gain compares the weighted average of the new nodes with the impurity of the parent node </a:t>
            </a:r>
          </a:p>
        </p:txBody>
      </p:sp>
      <p:sp>
        <p:nvSpPr>
          <p:cNvPr id="19" name="TextBox 18">
            <a:extLst>
              <a:ext uri="{FF2B5EF4-FFF2-40B4-BE49-F238E27FC236}">
                <a16:creationId xmlns:a16="http://schemas.microsoft.com/office/drawing/2014/main" id="{244F4334-394E-2679-1DF5-96927999C9DD}"/>
              </a:ext>
            </a:extLst>
          </p:cNvPr>
          <p:cNvSpPr txBox="1"/>
          <p:nvPr/>
        </p:nvSpPr>
        <p:spPr>
          <a:xfrm>
            <a:off x="989747" y="2028488"/>
            <a:ext cx="207202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0.42-0.24 = 0.18</a:t>
            </a:r>
          </a:p>
        </p:txBody>
      </p:sp>
    </p:spTree>
    <p:extLst>
      <p:ext uri="{BB962C8B-B14F-4D97-AF65-F5344CB8AC3E}">
        <p14:creationId xmlns:p14="http://schemas.microsoft.com/office/powerpoint/2010/main" val="16438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P spid="32" grpId="0"/>
      <p:bldP spid="33" grpId="0"/>
      <p:bldP spid="34" grpId="0"/>
      <p:bldP spid="3" grpId="0"/>
      <p:bldP spid="4" grpId="0"/>
      <p:bldP spid="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980A-D96A-4DA8-924F-5176438DB62D}"/>
              </a:ext>
            </a:extLst>
          </p:cNvPr>
          <p:cNvSpPr>
            <a:spLocks noGrp="1"/>
          </p:cNvSpPr>
          <p:nvPr>
            <p:ph type="title"/>
          </p:nvPr>
        </p:nvSpPr>
        <p:spPr/>
        <p:txBody>
          <a:bodyPr>
            <a:normAutofit/>
          </a:bodyPr>
          <a:lstStyle/>
          <a:p>
            <a:r>
              <a:rPr lang="en-GB" sz="4800" dirty="0"/>
              <a:t>Calculating Quantitative Impurity</a:t>
            </a:r>
          </a:p>
        </p:txBody>
      </p:sp>
      <p:pic>
        <p:nvPicPr>
          <p:cNvPr id="5" name="Picture 4">
            <a:extLst>
              <a:ext uri="{FF2B5EF4-FFF2-40B4-BE49-F238E27FC236}">
                <a16:creationId xmlns:a16="http://schemas.microsoft.com/office/drawing/2014/main" id="{FCF1BFDB-DC95-4430-A161-774899D18BE0}"/>
              </a:ext>
            </a:extLst>
          </p:cNvPr>
          <p:cNvPicPr>
            <a:picLocks noChangeAspect="1"/>
          </p:cNvPicPr>
          <p:nvPr/>
        </p:nvPicPr>
        <p:blipFill>
          <a:blip r:embed="rId3"/>
          <a:stretch>
            <a:fillRect/>
          </a:stretch>
        </p:blipFill>
        <p:spPr>
          <a:xfrm>
            <a:off x="578644" y="2132856"/>
            <a:ext cx="4155673" cy="3960440"/>
          </a:xfrm>
          <a:prstGeom prst="rect">
            <a:avLst/>
          </a:prstGeom>
        </p:spPr>
      </p:pic>
      <p:grpSp>
        <p:nvGrpSpPr>
          <p:cNvPr id="14" name="Group 13">
            <a:extLst>
              <a:ext uri="{FF2B5EF4-FFF2-40B4-BE49-F238E27FC236}">
                <a16:creationId xmlns:a16="http://schemas.microsoft.com/office/drawing/2014/main" id="{2726A346-5ED4-4F1F-922E-2EA4D354B6F5}"/>
              </a:ext>
            </a:extLst>
          </p:cNvPr>
          <p:cNvGrpSpPr/>
          <p:nvPr/>
        </p:nvGrpSpPr>
        <p:grpSpPr>
          <a:xfrm>
            <a:off x="4758377" y="3031392"/>
            <a:ext cx="7170271" cy="2629856"/>
            <a:chOff x="4758377" y="2780928"/>
            <a:chExt cx="7170271" cy="2629856"/>
          </a:xfrm>
        </p:grpSpPr>
        <p:sp>
          <p:nvSpPr>
            <p:cNvPr id="8" name="TextBox 7">
              <a:extLst>
                <a:ext uri="{FF2B5EF4-FFF2-40B4-BE49-F238E27FC236}">
                  <a16:creationId xmlns:a16="http://schemas.microsoft.com/office/drawing/2014/main" id="{5EFFA3EF-C22F-4C7A-8A84-AD5124F2F91C}"/>
                </a:ext>
              </a:extLst>
            </p:cNvPr>
            <p:cNvSpPr txBox="1"/>
            <p:nvPr/>
          </p:nvSpPr>
          <p:spPr>
            <a:xfrm>
              <a:off x="4758377" y="2780928"/>
              <a:ext cx="7150923" cy="400110"/>
            </a:xfrm>
            <a:prstGeom prst="rect">
              <a:avLst/>
            </a:prstGeom>
            <a:noFill/>
          </p:spPr>
          <p:txBody>
            <a:bodyPr wrap="square" rtlCol="0">
              <a:spAutoFit/>
            </a:bodyPr>
            <a:lstStyle/>
            <a:p>
              <a:r>
                <a:rPr lang="en-GB" sz="2000" dirty="0"/>
                <a:t>Age &lt;= 25 = 1 Low 0 High, Age &gt;25  = 3 Low 2 High, Impurity = </a:t>
              </a:r>
              <a:r>
                <a:rPr lang="en-GB" sz="2000" b="1" dirty="0"/>
                <a:t>0.40</a:t>
              </a:r>
              <a:r>
                <a:rPr lang="en-GB" sz="2000" dirty="0"/>
                <a:t> </a:t>
              </a:r>
            </a:p>
          </p:txBody>
        </p:sp>
        <p:sp>
          <p:nvSpPr>
            <p:cNvPr id="9" name="TextBox 8">
              <a:extLst>
                <a:ext uri="{FF2B5EF4-FFF2-40B4-BE49-F238E27FC236}">
                  <a16:creationId xmlns:a16="http://schemas.microsoft.com/office/drawing/2014/main" id="{04431C7F-F6EE-4290-8071-96C15F6ED3C9}"/>
                </a:ext>
              </a:extLst>
            </p:cNvPr>
            <p:cNvSpPr txBox="1"/>
            <p:nvPr/>
          </p:nvSpPr>
          <p:spPr>
            <a:xfrm>
              <a:off x="4758377" y="3346974"/>
              <a:ext cx="7150923" cy="400110"/>
            </a:xfrm>
            <a:prstGeom prst="rect">
              <a:avLst/>
            </a:prstGeom>
            <a:noFill/>
          </p:spPr>
          <p:txBody>
            <a:bodyPr wrap="square" rtlCol="0">
              <a:spAutoFit/>
            </a:bodyPr>
            <a:lstStyle/>
            <a:p>
              <a:r>
                <a:rPr lang="en-GB" sz="2000" dirty="0"/>
                <a:t>Age &lt;= 32 = 2 Low 0 High, Age &gt;32  = 2 Low 2 High, Impurity = </a:t>
              </a:r>
              <a:r>
                <a:rPr lang="en-GB" sz="2000" b="1" dirty="0"/>
                <a:t>0.33</a:t>
              </a:r>
              <a:r>
                <a:rPr lang="en-GB" sz="2000" dirty="0"/>
                <a:t> </a:t>
              </a:r>
            </a:p>
          </p:txBody>
        </p:sp>
        <p:sp>
          <p:nvSpPr>
            <p:cNvPr id="10" name="TextBox 9">
              <a:extLst>
                <a:ext uri="{FF2B5EF4-FFF2-40B4-BE49-F238E27FC236}">
                  <a16:creationId xmlns:a16="http://schemas.microsoft.com/office/drawing/2014/main" id="{57176F36-85F2-4DE4-A8AE-FF6F414DFCFB}"/>
                </a:ext>
              </a:extLst>
            </p:cNvPr>
            <p:cNvSpPr txBox="1"/>
            <p:nvPr/>
          </p:nvSpPr>
          <p:spPr>
            <a:xfrm>
              <a:off x="4758377" y="3913021"/>
              <a:ext cx="7150923" cy="400110"/>
            </a:xfrm>
            <a:prstGeom prst="rect">
              <a:avLst/>
            </a:prstGeom>
            <a:noFill/>
          </p:spPr>
          <p:txBody>
            <a:bodyPr wrap="square" rtlCol="0">
              <a:spAutoFit/>
            </a:bodyPr>
            <a:lstStyle/>
            <a:p>
              <a:r>
                <a:rPr lang="en-GB" sz="2000" dirty="0"/>
                <a:t>Age &lt;= 34 = 3 Low 0 High, Age &gt;34  = 1 Low 2 High, Impurity = </a:t>
              </a:r>
              <a:r>
                <a:rPr lang="en-GB" sz="2000" b="1" dirty="0"/>
                <a:t>0.22</a:t>
              </a:r>
              <a:r>
                <a:rPr lang="en-GB" sz="2000" dirty="0"/>
                <a:t> </a:t>
              </a:r>
            </a:p>
          </p:txBody>
        </p:sp>
        <p:sp>
          <p:nvSpPr>
            <p:cNvPr id="11" name="TextBox 10">
              <a:extLst>
                <a:ext uri="{FF2B5EF4-FFF2-40B4-BE49-F238E27FC236}">
                  <a16:creationId xmlns:a16="http://schemas.microsoft.com/office/drawing/2014/main" id="{06986F90-1E8E-45DB-99B2-E09C8AE07E04}"/>
                </a:ext>
              </a:extLst>
            </p:cNvPr>
            <p:cNvSpPr txBox="1"/>
            <p:nvPr/>
          </p:nvSpPr>
          <p:spPr>
            <a:xfrm>
              <a:off x="4777725" y="4444628"/>
              <a:ext cx="7150923" cy="400110"/>
            </a:xfrm>
            <a:prstGeom prst="rect">
              <a:avLst/>
            </a:prstGeom>
            <a:noFill/>
          </p:spPr>
          <p:txBody>
            <a:bodyPr wrap="square" rtlCol="0">
              <a:spAutoFit/>
            </a:bodyPr>
            <a:lstStyle/>
            <a:p>
              <a:r>
                <a:rPr lang="en-GB" sz="2000" dirty="0"/>
                <a:t>Age &lt;= 58 = 3 Low 1 High, Age &gt;58  = 1 Low 1 High, Impurity = </a:t>
              </a:r>
              <a:r>
                <a:rPr lang="en-GB" sz="2000" b="1" dirty="0"/>
                <a:t>0.42</a:t>
              </a:r>
              <a:r>
                <a:rPr lang="en-GB" sz="2000" dirty="0"/>
                <a:t> </a:t>
              </a:r>
            </a:p>
          </p:txBody>
        </p:sp>
        <p:sp>
          <p:nvSpPr>
            <p:cNvPr id="12" name="TextBox 11">
              <a:extLst>
                <a:ext uri="{FF2B5EF4-FFF2-40B4-BE49-F238E27FC236}">
                  <a16:creationId xmlns:a16="http://schemas.microsoft.com/office/drawing/2014/main" id="{4B02A012-0E3F-4CA2-8336-30F27CF16A13}"/>
                </a:ext>
              </a:extLst>
            </p:cNvPr>
            <p:cNvSpPr txBox="1"/>
            <p:nvPr/>
          </p:nvSpPr>
          <p:spPr>
            <a:xfrm>
              <a:off x="4777725" y="5010674"/>
              <a:ext cx="7150923" cy="400110"/>
            </a:xfrm>
            <a:prstGeom prst="rect">
              <a:avLst/>
            </a:prstGeom>
            <a:noFill/>
          </p:spPr>
          <p:txBody>
            <a:bodyPr wrap="square" rtlCol="0">
              <a:spAutoFit/>
            </a:bodyPr>
            <a:lstStyle/>
            <a:p>
              <a:r>
                <a:rPr lang="en-GB" sz="2000" dirty="0"/>
                <a:t>Age &lt;= 64 = 3 Low 2 High, Age &gt;64  = 1 Low 0 High, Impurity = </a:t>
              </a:r>
              <a:r>
                <a:rPr lang="en-GB" sz="2000" b="1" dirty="0"/>
                <a:t>0.40</a:t>
              </a:r>
              <a:r>
                <a:rPr lang="en-GB" sz="2000" dirty="0"/>
                <a:t> </a:t>
              </a:r>
            </a:p>
          </p:txBody>
        </p:sp>
      </p:grpSp>
      <p:sp>
        <p:nvSpPr>
          <p:cNvPr id="15" name="Rectangle 14">
            <a:extLst>
              <a:ext uri="{FF2B5EF4-FFF2-40B4-BE49-F238E27FC236}">
                <a16:creationId xmlns:a16="http://schemas.microsoft.com/office/drawing/2014/main" id="{5E0F836E-C1D9-4ECB-88C4-14AF981E281B}"/>
              </a:ext>
            </a:extLst>
          </p:cNvPr>
          <p:cNvSpPr/>
          <p:nvPr/>
        </p:nvSpPr>
        <p:spPr>
          <a:xfrm>
            <a:off x="4758377" y="4163485"/>
            <a:ext cx="7150923" cy="4001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DA4A1B2-4644-27EB-F0A7-83FDE6B75099}"/>
              </a:ext>
            </a:extLst>
          </p:cNvPr>
          <p:cNvSpPr txBox="1"/>
          <p:nvPr/>
        </p:nvSpPr>
        <p:spPr>
          <a:xfrm>
            <a:off x="6078028" y="2045872"/>
            <a:ext cx="4511620" cy="461665"/>
          </a:xfrm>
          <a:prstGeom prst="rect">
            <a:avLst/>
          </a:prstGeom>
          <a:noFill/>
        </p:spPr>
        <p:txBody>
          <a:bodyPr wrap="none" rtlCol="0">
            <a:spAutoFit/>
          </a:bodyPr>
          <a:lstStyle/>
          <a:p>
            <a:r>
              <a:rPr lang="en-GB" sz="2400" dirty="0"/>
              <a:t>Take mid-point between 34 and 58</a:t>
            </a:r>
          </a:p>
        </p:txBody>
      </p:sp>
    </p:spTree>
    <p:extLst>
      <p:ext uri="{BB962C8B-B14F-4D97-AF65-F5344CB8AC3E}">
        <p14:creationId xmlns:p14="http://schemas.microsoft.com/office/powerpoint/2010/main" val="339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A2DB-23BD-4D01-9006-3E997D67E994}"/>
              </a:ext>
            </a:extLst>
          </p:cNvPr>
          <p:cNvSpPr>
            <a:spLocks noGrp="1"/>
          </p:cNvSpPr>
          <p:nvPr>
            <p:ph type="title"/>
          </p:nvPr>
        </p:nvSpPr>
        <p:spPr/>
        <p:txBody>
          <a:bodyPr>
            <a:normAutofit/>
          </a:bodyPr>
          <a:lstStyle/>
          <a:p>
            <a:r>
              <a:rPr lang="en-GB" sz="5400" dirty="0"/>
              <a:t>Pruning Trees</a:t>
            </a:r>
          </a:p>
        </p:txBody>
      </p:sp>
      <p:sp>
        <p:nvSpPr>
          <p:cNvPr id="3" name="Content Placeholder 2">
            <a:extLst>
              <a:ext uri="{FF2B5EF4-FFF2-40B4-BE49-F238E27FC236}">
                <a16:creationId xmlns:a16="http://schemas.microsoft.com/office/drawing/2014/main" id="{63919092-4C59-4E02-A50F-F7AB38CB6138}"/>
              </a:ext>
            </a:extLst>
          </p:cNvPr>
          <p:cNvSpPr>
            <a:spLocks noGrp="1"/>
          </p:cNvSpPr>
          <p:nvPr>
            <p:ph idx="1"/>
          </p:nvPr>
        </p:nvSpPr>
        <p:spPr>
          <a:xfrm>
            <a:off x="609600" y="1412776"/>
            <a:ext cx="10972800" cy="4525963"/>
          </a:xfrm>
        </p:spPr>
        <p:txBody>
          <a:bodyPr>
            <a:normAutofit/>
          </a:bodyPr>
          <a:lstStyle/>
          <a:p>
            <a:r>
              <a:rPr lang="en-GB" sz="2800" dirty="0"/>
              <a:t>Lower branches may provide minimal additional information</a:t>
            </a:r>
          </a:p>
          <a:p>
            <a:r>
              <a:rPr lang="en-GB" sz="2800" dirty="0"/>
              <a:t>Leaves don’t need to be completely pure</a:t>
            </a:r>
          </a:p>
          <a:p>
            <a:r>
              <a:rPr lang="en-GB" sz="2800" dirty="0"/>
              <a:t>Can terminate the tree early and pick the majority answer</a:t>
            </a:r>
          </a:p>
          <a:p>
            <a:r>
              <a:rPr lang="en-GB" sz="2800" dirty="0"/>
              <a:t>When to stop can be determined by node size</a:t>
            </a:r>
          </a:p>
        </p:txBody>
      </p:sp>
      <p:grpSp>
        <p:nvGrpSpPr>
          <p:cNvPr id="16" name="Group 15">
            <a:extLst>
              <a:ext uri="{FF2B5EF4-FFF2-40B4-BE49-F238E27FC236}">
                <a16:creationId xmlns:a16="http://schemas.microsoft.com/office/drawing/2014/main" id="{D748A1DA-C972-DD8E-0C3C-5D73E52559B3}"/>
              </a:ext>
            </a:extLst>
          </p:cNvPr>
          <p:cNvGrpSpPr/>
          <p:nvPr/>
        </p:nvGrpSpPr>
        <p:grpSpPr>
          <a:xfrm>
            <a:off x="4991878" y="3789040"/>
            <a:ext cx="2208244" cy="1315662"/>
            <a:chOff x="4991878" y="3719420"/>
            <a:chExt cx="2208244" cy="1315662"/>
          </a:xfrm>
        </p:grpSpPr>
        <p:sp>
          <p:nvSpPr>
            <p:cNvPr id="4" name="Rectangle: Rounded Corners 3">
              <a:extLst>
                <a:ext uri="{FF2B5EF4-FFF2-40B4-BE49-F238E27FC236}">
                  <a16:creationId xmlns:a16="http://schemas.microsoft.com/office/drawing/2014/main" id="{254FD71B-53A1-4052-92C2-2AED15C4D6DC}"/>
                </a:ext>
              </a:extLst>
            </p:cNvPr>
            <p:cNvSpPr/>
            <p:nvPr/>
          </p:nvSpPr>
          <p:spPr>
            <a:xfrm>
              <a:off x="4991878" y="4230912"/>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Swims</a:t>
              </a:r>
            </a:p>
          </p:txBody>
        </p:sp>
        <p:sp>
          <p:nvSpPr>
            <p:cNvPr id="5" name="Rectangle: Rounded Corners 4">
              <a:extLst>
                <a:ext uri="{FF2B5EF4-FFF2-40B4-BE49-F238E27FC236}">
                  <a16:creationId xmlns:a16="http://schemas.microsoft.com/office/drawing/2014/main" id="{DE237F55-7FCB-43BA-AEFB-8BC65D34F47F}"/>
                </a:ext>
              </a:extLst>
            </p:cNvPr>
            <p:cNvSpPr/>
            <p:nvPr/>
          </p:nvSpPr>
          <p:spPr>
            <a:xfrm>
              <a:off x="4991878" y="3719420"/>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8</a:t>
              </a:r>
            </a:p>
          </p:txBody>
        </p:sp>
        <p:sp>
          <p:nvSpPr>
            <p:cNvPr id="6" name="Rectangle: Rounded Corners 5">
              <a:extLst>
                <a:ext uri="{FF2B5EF4-FFF2-40B4-BE49-F238E27FC236}">
                  <a16:creationId xmlns:a16="http://schemas.microsoft.com/office/drawing/2014/main" id="{E4E0AA36-7155-40F6-A8E3-8180FCF6FA3B}"/>
                </a:ext>
              </a:extLst>
            </p:cNvPr>
            <p:cNvSpPr/>
            <p:nvPr/>
          </p:nvSpPr>
          <p:spPr>
            <a:xfrm>
              <a:off x="6096000" y="3719420"/>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1</a:t>
              </a:r>
            </a:p>
          </p:txBody>
        </p:sp>
      </p:grpSp>
      <p:cxnSp>
        <p:nvCxnSpPr>
          <p:cNvPr id="10" name="Straight Arrow Connector 9">
            <a:extLst>
              <a:ext uri="{FF2B5EF4-FFF2-40B4-BE49-F238E27FC236}">
                <a16:creationId xmlns:a16="http://schemas.microsoft.com/office/drawing/2014/main" id="{4C02B409-5C2D-4082-8533-350BC51C6DE0}"/>
              </a:ext>
            </a:extLst>
          </p:cNvPr>
          <p:cNvCxnSpPr>
            <a:cxnSpLocks/>
            <a:stCxn id="4" idx="1"/>
            <a:endCxn id="13" idx="0"/>
          </p:cNvCxnSpPr>
          <p:nvPr/>
        </p:nvCxnSpPr>
        <p:spPr>
          <a:xfrm flipH="1">
            <a:off x="4439816" y="4702617"/>
            <a:ext cx="552062" cy="61346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5D3490-9EF1-4D1C-AFF1-05AB3823EA20}"/>
              </a:ext>
            </a:extLst>
          </p:cNvPr>
          <p:cNvCxnSpPr>
            <a:cxnSpLocks/>
            <a:stCxn id="4" idx="3"/>
            <a:endCxn id="14" idx="0"/>
          </p:cNvCxnSpPr>
          <p:nvPr/>
        </p:nvCxnSpPr>
        <p:spPr>
          <a:xfrm>
            <a:off x="7200122" y="4702617"/>
            <a:ext cx="552063" cy="61346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5BD16FA-97E1-4039-8A27-06DACF9E98D1}"/>
              </a:ext>
            </a:extLst>
          </p:cNvPr>
          <p:cNvGrpSpPr/>
          <p:nvPr/>
        </p:nvGrpSpPr>
        <p:grpSpPr>
          <a:xfrm>
            <a:off x="2783633" y="5316083"/>
            <a:ext cx="2208244" cy="1313010"/>
            <a:chOff x="2783634" y="5327760"/>
            <a:chExt cx="2208244" cy="1313010"/>
          </a:xfrm>
        </p:grpSpPr>
        <p:sp>
          <p:nvSpPr>
            <p:cNvPr id="8" name="Rectangle: Rounded Corners 7">
              <a:extLst>
                <a:ext uri="{FF2B5EF4-FFF2-40B4-BE49-F238E27FC236}">
                  <a16:creationId xmlns:a16="http://schemas.microsoft.com/office/drawing/2014/main" id="{941ABC91-9516-46F0-9096-6C20E08A9967}"/>
                </a:ext>
              </a:extLst>
            </p:cNvPr>
            <p:cNvSpPr/>
            <p:nvPr/>
          </p:nvSpPr>
          <p:spPr>
            <a:xfrm>
              <a:off x="2783634" y="5836600"/>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Yes</a:t>
              </a:r>
            </a:p>
          </p:txBody>
        </p:sp>
        <p:sp>
          <p:nvSpPr>
            <p:cNvPr id="12" name="Rectangle: Rounded Corners 11">
              <a:extLst>
                <a:ext uri="{FF2B5EF4-FFF2-40B4-BE49-F238E27FC236}">
                  <a16:creationId xmlns:a16="http://schemas.microsoft.com/office/drawing/2014/main" id="{423264DB-A66A-4004-9270-705F021967CE}"/>
                </a:ext>
              </a:extLst>
            </p:cNvPr>
            <p:cNvSpPr/>
            <p:nvPr/>
          </p:nvSpPr>
          <p:spPr>
            <a:xfrm>
              <a:off x="2783634" y="5327760"/>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 name="Rectangle: Rounded Corners 12">
              <a:extLst>
                <a:ext uri="{FF2B5EF4-FFF2-40B4-BE49-F238E27FC236}">
                  <a16:creationId xmlns:a16="http://schemas.microsoft.com/office/drawing/2014/main" id="{1C18664B-4172-4AD7-89F8-B2DCD9F26C88}"/>
                </a:ext>
              </a:extLst>
            </p:cNvPr>
            <p:cNvSpPr/>
            <p:nvPr/>
          </p:nvSpPr>
          <p:spPr>
            <a:xfrm>
              <a:off x="3887756" y="5327760"/>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1</a:t>
              </a:r>
            </a:p>
          </p:txBody>
        </p:sp>
      </p:grpSp>
      <p:grpSp>
        <p:nvGrpSpPr>
          <p:cNvPr id="18" name="Group 17">
            <a:extLst>
              <a:ext uri="{FF2B5EF4-FFF2-40B4-BE49-F238E27FC236}">
                <a16:creationId xmlns:a16="http://schemas.microsoft.com/office/drawing/2014/main" id="{DEAEC898-C218-250B-A87C-5ED526DC314B}"/>
              </a:ext>
            </a:extLst>
          </p:cNvPr>
          <p:cNvGrpSpPr/>
          <p:nvPr/>
        </p:nvGrpSpPr>
        <p:grpSpPr>
          <a:xfrm>
            <a:off x="7200122" y="5316083"/>
            <a:ext cx="2208246" cy="1313967"/>
            <a:chOff x="7200122" y="5326803"/>
            <a:chExt cx="2208246" cy="1313967"/>
          </a:xfrm>
        </p:grpSpPr>
        <p:sp>
          <p:nvSpPr>
            <p:cNvPr id="9" name="Rectangle: Rounded Corners 8">
              <a:extLst>
                <a:ext uri="{FF2B5EF4-FFF2-40B4-BE49-F238E27FC236}">
                  <a16:creationId xmlns:a16="http://schemas.microsoft.com/office/drawing/2014/main" id="{A07B1847-F9FF-4F25-9FE2-5F101A48EE1D}"/>
                </a:ext>
              </a:extLst>
            </p:cNvPr>
            <p:cNvSpPr/>
            <p:nvPr/>
          </p:nvSpPr>
          <p:spPr>
            <a:xfrm>
              <a:off x="7200122" y="5836600"/>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No</a:t>
              </a:r>
            </a:p>
          </p:txBody>
        </p:sp>
        <p:sp>
          <p:nvSpPr>
            <p:cNvPr id="14" name="Rectangle: Rounded Corners 13">
              <a:extLst>
                <a:ext uri="{FF2B5EF4-FFF2-40B4-BE49-F238E27FC236}">
                  <a16:creationId xmlns:a16="http://schemas.microsoft.com/office/drawing/2014/main" id="{9A67C50D-1EB7-465C-A256-6C2BF7380E63}"/>
                </a:ext>
              </a:extLst>
            </p:cNvPr>
            <p:cNvSpPr/>
            <p:nvPr/>
          </p:nvSpPr>
          <p:spPr>
            <a:xfrm>
              <a:off x="7200124" y="5326803"/>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8</a:t>
              </a:r>
            </a:p>
          </p:txBody>
        </p:sp>
        <p:sp>
          <p:nvSpPr>
            <p:cNvPr id="15" name="Rectangle: Rounded Corners 14">
              <a:extLst>
                <a:ext uri="{FF2B5EF4-FFF2-40B4-BE49-F238E27FC236}">
                  <a16:creationId xmlns:a16="http://schemas.microsoft.com/office/drawing/2014/main" id="{03A66516-C599-4AA7-9497-338765E2FDF6}"/>
                </a:ext>
              </a:extLst>
            </p:cNvPr>
            <p:cNvSpPr/>
            <p:nvPr/>
          </p:nvSpPr>
          <p:spPr>
            <a:xfrm>
              <a:off x="8304246" y="5326803"/>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0</a:t>
              </a:r>
            </a:p>
          </p:txBody>
        </p:sp>
      </p:grpSp>
    </p:spTree>
    <p:extLst>
      <p:ext uri="{BB962C8B-B14F-4D97-AF65-F5344CB8AC3E}">
        <p14:creationId xmlns:p14="http://schemas.microsoft.com/office/powerpoint/2010/main" val="463174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6600" dirty="0"/>
              <a:t>Random Forests</a:t>
            </a:r>
          </a:p>
        </p:txBody>
      </p:sp>
      <p:pic>
        <p:nvPicPr>
          <p:cNvPr id="3" name="Graphic 2">
            <a:extLst>
              <a:ext uri="{FF2B5EF4-FFF2-40B4-BE49-F238E27FC236}">
                <a16:creationId xmlns:a16="http://schemas.microsoft.com/office/drawing/2014/main" id="{9531AD03-355A-B45E-9A48-E3D3A78061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60882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4B35-4DA1-4B2C-8886-E91310BAF0FF}"/>
              </a:ext>
            </a:extLst>
          </p:cNvPr>
          <p:cNvSpPr>
            <a:spLocks noGrp="1"/>
          </p:cNvSpPr>
          <p:nvPr>
            <p:ph type="title"/>
          </p:nvPr>
        </p:nvSpPr>
        <p:spPr/>
        <p:txBody>
          <a:bodyPr/>
          <a:lstStyle/>
          <a:p>
            <a:r>
              <a:rPr lang="en-GB" dirty="0"/>
              <a:t>Random Forest</a:t>
            </a:r>
          </a:p>
        </p:txBody>
      </p:sp>
      <p:sp>
        <p:nvSpPr>
          <p:cNvPr id="3" name="Content Placeholder 2">
            <a:extLst>
              <a:ext uri="{FF2B5EF4-FFF2-40B4-BE49-F238E27FC236}">
                <a16:creationId xmlns:a16="http://schemas.microsoft.com/office/drawing/2014/main" id="{C985D63F-BC52-4E3B-9BEE-CFAE16B1B3A6}"/>
              </a:ext>
            </a:extLst>
          </p:cNvPr>
          <p:cNvSpPr>
            <a:spLocks noGrp="1"/>
          </p:cNvSpPr>
          <p:nvPr>
            <p:ph idx="1"/>
          </p:nvPr>
        </p:nvSpPr>
        <p:spPr>
          <a:xfrm>
            <a:off x="609600" y="1600201"/>
            <a:ext cx="10972800" cy="2262981"/>
          </a:xfrm>
        </p:spPr>
        <p:txBody>
          <a:bodyPr>
            <a:normAutofit/>
          </a:bodyPr>
          <a:lstStyle/>
          <a:p>
            <a:r>
              <a:rPr lang="en-GB" dirty="0"/>
              <a:t>Decision trees can be fragile</a:t>
            </a:r>
          </a:p>
          <a:p>
            <a:pPr lvl="1"/>
            <a:r>
              <a:rPr lang="en-GB" dirty="0"/>
              <a:t>Prone to overfitting – too specific to training data</a:t>
            </a:r>
          </a:p>
          <a:p>
            <a:pPr lvl="1"/>
            <a:r>
              <a:rPr lang="en-GB" dirty="0"/>
              <a:t>Deterministic – same result every time</a:t>
            </a:r>
          </a:p>
          <a:p>
            <a:r>
              <a:rPr lang="en-GB" dirty="0"/>
              <a:t>Many trees are better than one!</a:t>
            </a:r>
          </a:p>
        </p:txBody>
      </p:sp>
      <p:sp>
        <p:nvSpPr>
          <p:cNvPr id="4" name="TextBox 3">
            <a:extLst>
              <a:ext uri="{FF2B5EF4-FFF2-40B4-BE49-F238E27FC236}">
                <a16:creationId xmlns:a16="http://schemas.microsoft.com/office/drawing/2014/main" id="{A3421BD1-226E-42E3-BC47-8AF89CE41DFA}"/>
              </a:ext>
            </a:extLst>
          </p:cNvPr>
          <p:cNvSpPr txBox="1"/>
          <p:nvPr/>
        </p:nvSpPr>
        <p:spPr>
          <a:xfrm>
            <a:off x="4649225" y="3863182"/>
            <a:ext cx="2948884" cy="1107996"/>
          </a:xfrm>
          <a:prstGeom prst="rect">
            <a:avLst/>
          </a:prstGeom>
          <a:noFill/>
        </p:spPr>
        <p:txBody>
          <a:bodyPr wrap="none" rtlCol="0">
            <a:spAutoFit/>
          </a:bodyPr>
          <a:lstStyle/>
          <a:p>
            <a:r>
              <a:rPr lang="en-GB" sz="6600" b="1" dirty="0"/>
              <a:t>Bagging</a:t>
            </a:r>
          </a:p>
        </p:txBody>
      </p:sp>
      <p:sp>
        <p:nvSpPr>
          <p:cNvPr id="5" name="TextBox 4">
            <a:extLst>
              <a:ext uri="{FF2B5EF4-FFF2-40B4-BE49-F238E27FC236}">
                <a16:creationId xmlns:a16="http://schemas.microsoft.com/office/drawing/2014/main" id="{CF69318B-F9AE-4309-992D-23F713F7B400}"/>
              </a:ext>
            </a:extLst>
          </p:cNvPr>
          <p:cNvSpPr txBox="1"/>
          <p:nvPr/>
        </p:nvSpPr>
        <p:spPr>
          <a:xfrm>
            <a:off x="1149755" y="5282883"/>
            <a:ext cx="4122411" cy="800219"/>
          </a:xfrm>
          <a:prstGeom prst="rect">
            <a:avLst/>
          </a:prstGeom>
          <a:noFill/>
        </p:spPr>
        <p:txBody>
          <a:bodyPr wrap="none" rtlCol="0">
            <a:spAutoFit/>
          </a:bodyPr>
          <a:lstStyle/>
          <a:p>
            <a:pPr algn="r"/>
            <a:r>
              <a:rPr lang="en-GB" sz="2800" b="1" dirty="0"/>
              <a:t>Bootstrapping</a:t>
            </a:r>
          </a:p>
          <a:p>
            <a:pPr algn="r"/>
            <a:r>
              <a:rPr lang="en-GB" dirty="0"/>
              <a:t>Selecting multiple random subsets of data</a:t>
            </a:r>
          </a:p>
        </p:txBody>
      </p:sp>
      <p:grpSp>
        <p:nvGrpSpPr>
          <p:cNvPr id="8" name="Group 7">
            <a:extLst>
              <a:ext uri="{FF2B5EF4-FFF2-40B4-BE49-F238E27FC236}">
                <a16:creationId xmlns:a16="http://schemas.microsoft.com/office/drawing/2014/main" id="{B5EDB177-8837-4828-AEEF-A333887FFC75}"/>
              </a:ext>
            </a:extLst>
          </p:cNvPr>
          <p:cNvGrpSpPr/>
          <p:nvPr/>
        </p:nvGrpSpPr>
        <p:grpSpPr>
          <a:xfrm>
            <a:off x="5876227" y="5282884"/>
            <a:ext cx="4641260" cy="800219"/>
            <a:chOff x="5876227" y="5282884"/>
            <a:chExt cx="4641260" cy="800219"/>
          </a:xfrm>
        </p:grpSpPr>
        <p:sp>
          <p:nvSpPr>
            <p:cNvPr id="6" name="TextBox 5">
              <a:extLst>
                <a:ext uri="{FF2B5EF4-FFF2-40B4-BE49-F238E27FC236}">
                  <a16:creationId xmlns:a16="http://schemas.microsoft.com/office/drawing/2014/main" id="{68DA7ABD-DA0D-420E-93F1-026400611A0D}"/>
                </a:ext>
              </a:extLst>
            </p:cNvPr>
            <p:cNvSpPr txBox="1"/>
            <p:nvPr/>
          </p:nvSpPr>
          <p:spPr>
            <a:xfrm>
              <a:off x="6919835" y="5282884"/>
              <a:ext cx="3597652" cy="800219"/>
            </a:xfrm>
            <a:prstGeom prst="rect">
              <a:avLst/>
            </a:prstGeom>
            <a:noFill/>
          </p:spPr>
          <p:txBody>
            <a:bodyPr wrap="none" rtlCol="0">
              <a:spAutoFit/>
            </a:bodyPr>
            <a:lstStyle/>
            <a:p>
              <a:r>
                <a:rPr lang="en-GB" sz="2800" b="1" dirty="0"/>
                <a:t>Aggregating</a:t>
              </a:r>
            </a:p>
            <a:p>
              <a:r>
                <a:rPr lang="en-GB" dirty="0"/>
                <a:t>Making many predictions and voting</a:t>
              </a:r>
            </a:p>
          </p:txBody>
        </p:sp>
        <p:sp>
          <p:nvSpPr>
            <p:cNvPr id="7" name="TextBox 6">
              <a:extLst>
                <a:ext uri="{FF2B5EF4-FFF2-40B4-BE49-F238E27FC236}">
                  <a16:creationId xmlns:a16="http://schemas.microsoft.com/office/drawing/2014/main" id="{BD97AD1C-ABA7-4E33-BCF1-EBADCD6F1479}"/>
                </a:ext>
              </a:extLst>
            </p:cNvPr>
            <p:cNvSpPr txBox="1"/>
            <p:nvPr/>
          </p:nvSpPr>
          <p:spPr>
            <a:xfrm>
              <a:off x="5876227" y="5329049"/>
              <a:ext cx="439544" cy="707886"/>
            </a:xfrm>
            <a:prstGeom prst="rect">
              <a:avLst/>
            </a:prstGeom>
            <a:noFill/>
          </p:spPr>
          <p:txBody>
            <a:bodyPr wrap="none" rtlCol="0">
              <a:spAutoFit/>
            </a:bodyPr>
            <a:lstStyle/>
            <a:p>
              <a:r>
                <a:rPr lang="en-GB" sz="4000" b="1" dirty="0"/>
                <a:t>+</a:t>
              </a:r>
            </a:p>
          </p:txBody>
        </p:sp>
      </p:grpSp>
    </p:spTree>
    <p:extLst>
      <p:ext uri="{BB962C8B-B14F-4D97-AF65-F5344CB8AC3E}">
        <p14:creationId xmlns:p14="http://schemas.microsoft.com/office/powerpoint/2010/main" val="31162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FDE3-713E-4D3E-A97D-E7F77282B9B6}"/>
              </a:ext>
            </a:extLst>
          </p:cNvPr>
          <p:cNvSpPr>
            <a:spLocks noGrp="1"/>
          </p:cNvSpPr>
          <p:nvPr>
            <p:ph type="title"/>
          </p:nvPr>
        </p:nvSpPr>
        <p:spPr/>
        <p:txBody>
          <a:bodyPr>
            <a:normAutofit fontScale="90000"/>
          </a:bodyPr>
          <a:lstStyle/>
          <a:p>
            <a:r>
              <a:rPr lang="en-GB" sz="5300" dirty="0"/>
              <a:t>Bootstrapping</a:t>
            </a:r>
            <a:br>
              <a:rPr lang="en-GB" dirty="0"/>
            </a:br>
            <a:r>
              <a:rPr lang="en-GB" sz="3100" dirty="0"/>
              <a:t>Two Levels of Randomisation</a:t>
            </a:r>
            <a:endParaRPr lang="en-GB" dirty="0"/>
          </a:p>
        </p:txBody>
      </p:sp>
      <p:grpSp>
        <p:nvGrpSpPr>
          <p:cNvPr id="20" name="Group 19">
            <a:extLst>
              <a:ext uri="{FF2B5EF4-FFF2-40B4-BE49-F238E27FC236}">
                <a16:creationId xmlns:a16="http://schemas.microsoft.com/office/drawing/2014/main" id="{C8C67B46-1457-E74E-35C5-4FA7CD118D4E}"/>
              </a:ext>
            </a:extLst>
          </p:cNvPr>
          <p:cNvGrpSpPr/>
          <p:nvPr/>
        </p:nvGrpSpPr>
        <p:grpSpPr>
          <a:xfrm>
            <a:off x="7819940" y="1700808"/>
            <a:ext cx="3801600" cy="1956205"/>
            <a:chOff x="7819940" y="1700808"/>
            <a:chExt cx="3801600" cy="1956205"/>
          </a:xfrm>
        </p:grpSpPr>
        <p:pic>
          <p:nvPicPr>
            <p:cNvPr id="19" name="Picture 18">
              <a:extLst>
                <a:ext uri="{FF2B5EF4-FFF2-40B4-BE49-F238E27FC236}">
                  <a16:creationId xmlns:a16="http://schemas.microsoft.com/office/drawing/2014/main" id="{C0AEC983-D087-4839-418B-070DA5731631}"/>
                </a:ext>
              </a:extLst>
            </p:cNvPr>
            <p:cNvPicPr>
              <a:picLocks noChangeAspect="1"/>
            </p:cNvPicPr>
            <p:nvPr/>
          </p:nvPicPr>
          <p:blipFill>
            <a:blip r:embed="rId3"/>
            <a:stretch>
              <a:fillRect/>
            </a:stretch>
          </p:blipFill>
          <p:spPr>
            <a:xfrm>
              <a:off x="7819940" y="2073013"/>
              <a:ext cx="3801600" cy="1584000"/>
            </a:xfrm>
            <a:prstGeom prst="rect">
              <a:avLst/>
            </a:prstGeom>
          </p:spPr>
        </p:pic>
        <p:sp>
          <p:nvSpPr>
            <p:cNvPr id="9" name="TextBox 8">
              <a:extLst>
                <a:ext uri="{FF2B5EF4-FFF2-40B4-BE49-F238E27FC236}">
                  <a16:creationId xmlns:a16="http://schemas.microsoft.com/office/drawing/2014/main" id="{B815FC7E-F6B2-43B9-9DE3-CE98AB78A372}"/>
                </a:ext>
              </a:extLst>
            </p:cNvPr>
            <p:cNvSpPr txBox="1"/>
            <p:nvPr/>
          </p:nvSpPr>
          <p:spPr>
            <a:xfrm>
              <a:off x="9145002" y="1700808"/>
              <a:ext cx="970137" cy="369332"/>
            </a:xfrm>
            <a:prstGeom prst="rect">
              <a:avLst/>
            </a:prstGeom>
            <a:noFill/>
          </p:spPr>
          <p:txBody>
            <a:bodyPr wrap="none" rtlCol="0">
              <a:spAutoFit/>
            </a:bodyPr>
            <a:lstStyle/>
            <a:p>
              <a:r>
                <a:rPr lang="en-GB" dirty="0"/>
                <a:t>Random</a:t>
              </a:r>
            </a:p>
          </p:txBody>
        </p:sp>
      </p:grpSp>
      <p:grpSp>
        <p:nvGrpSpPr>
          <p:cNvPr id="28" name="Group 27">
            <a:extLst>
              <a:ext uri="{FF2B5EF4-FFF2-40B4-BE49-F238E27FC236}">
                <a16:creationId xmlns:a16="http://schemas.microsoft.com/office/drawing/2014/main" id="{CD553DB8-F6BC-4844-857F-78CA293F2253}"/>
              </a:ext>
            </a:extLst>
          </p:cNvPr>
          <p:cNvGrpSpPr/>
          <p:nvPr/>
        </p:nvGrpSpPr>
        <p:grpSpPr>
          <a:xfrm>
            <a:off x="4655130" y="2430180"/>
            <a:ext cx="3103645" cy="1075258"/>
            <a:chOff x="4504523" y="2420888"/>
            <a:chExt cx="3103645" cy="1075258"/>
          </a:xfrm>
        </p:grpSpPr>
        <p:cxnSp>
          <p:nvCxnSpPr>
            <p:cNvPr id="13" name="Straight Arrow Connector 12">
              <a:extLst>
                <a:ext uri="{FF2B5EF4-FFF2-40B4-BE49-F238E27FC236}">
                  <a16:creationId xmlns:a16="http://schemas.microsoft.com/office/drawing/2014/main" id="{5DCB41AB-8D4C-4BFB-9907-EB4AD6FFDEFC}"/>
                </a:ext>
              </a:extLst>
            </p:cNvPr>
            <p:cNvCxnSpPr>
              <a:cxnSpLocks/>
            </p:cNvCxnSpPr>
            <p:nvPr/>
          </p:nvCxnSpPr>
          <p:spPr>
            <a:xfrm>
              <a:off x="4514259" y="2636912"/>
              <a:ext cx="3093909" cy="6480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A3450CF-29D7-4B80-BAD4-83DBBF907331}"/>
                </a:ext>
              </a:extLst>
            </p:cNvPr>
            <p:cNvCxnSpPr>
              <a:cxnSpLocks/>
            </p:cNvCxnSpPr>
            <p:nvPr/>
          </p:nvCxnSpPr>
          <p:spPr>
            <a:xfrm>
              <a:off x="4504523" y="2636912"/>
              <a:ext cx="3103645"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ADC864-6D6B-433C-8DAE-EDBD2261D877}"/>
                </a:ext>
              </a:extLst>
            </p:cNvPr>
            <p:cNvCxnSpPr>
              <a:cxnSpLocks/>
            </p:cNvCxnSpPr>
            <p:nvPr/>
          </p:nvCxnSpPr>
          <p:spPr>
            <a:xfrm flipV="1">
              <a:off x="4533731" y="2420888"/>
              <a:ext cx="3074437"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AE914B-959C-4A13-8A2B-B8088FB57255}"/>
                </a:ext>
              </a:extLst>
            </p:cNvPr>
            <p:cNvCxnSpPr>
              <a:cxnSpLocks/>
            </p:cNvCxnSpPr>
            <p:nvPr/>
          </p:nvCxnSpPr>
          <p:spPr>
            <a:xfrm flipV="1">
              <a:off x="4523995" y="2636912"/>
              <a:ext cx="3084173"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27DAAAD-34F3-40DC-A1C6-BFF98727FBD5}"/>
                </a:ext>
              </a:extLst>
            </p:cNvPr>
            <p:cNvCxnSpPr>
              <a:cxnSpLocks/>
            </p:cNvCxnSpPr>
            <p:nvPr/>
          </p:nvCxnSpPr>
          <p:spPr>
            <a:xfrm>
              <a:off x="4514258" y="2863839"/>
              <a:ext cx="3093910" cy="632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C46E4D-37A5-48A8-AC57-6039FB7C50FB}"/>
                </a:ext>
              </a:extLst>
            </p:cNvPr>
            <p:cNvCxnSpPr>
              <a:cxnSpLocks/>
            </p:cNvCxnSpPr>
            <p:nvPr/>
          </p:nvCxnSpPr>
          <p:spPr>
            <a:xfrm flipV="1">
              <a:off x="4550872" y="2819363"/>
              <a:ext cx="3057296" cy="476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613C8AF-8707-5A69-415F-DC4A1A37B48E}"/>
              </a:ext>
            </a:extLst>
          </p:cNvPr>
          <p:cNvGrpSpPr/>
          <p:nvPr/>
        </p:nvGrpSpPr>
        <p:grpSpPr>
          <a:xfrm>
            <a:off x="890143" y="1700808"/>
            <a:ext cx="3801600" cy="1965251"/>
            <a:chOff x="890143" y="1700808"/>
            <a:chExt cx="3801600" cy="1965251"/>
          </a:xfrm>
        </p:grpSpPr>
        <p:pic>
          <p:nvPicPr>
            <p:cNvPr id="12" name="Picture 11">
              <a:extLst>
                <a:ext uri="{FF2B5EF4-FFF2-40B4-BE49-F238E27FC236}">
                  <a16:creationId xmlns:a16="http://schemas.microsoft.com/office/drawing/2014/main" id="{804DD2B4-1F78-7FFF-1782-722B6D2CB160}"/>
                </a:ext>
              </a:extLst>
            </p:cNvPr>
            <p:cNvPicPr>
              <a:picLocks noChangeAspect="1"/>
            </p:cNvPicPr>
            <p:nvPr/>
          </p:nvPicPr>
          <p:blipFill>
            <a:blip r:embed="rId4"/>
            <a:stretch>
              <a:fillRect/>
            </a:stretch>
          </p:blipFill>
          <p:spPr>
            <a:xfrm>
              <a:off x="890143" y="2082059"/>
              <a:ext cx="3801600" cy="1584000"/>
            </a:xfrm>
            <a:prstGeom prst="rect">
              <a:avLst/>
            </a:prstGeom>
          </p:spPr>
        </p:pic>
        <p:sp>
          <p:nvSpPr>
            <p:cNvPr id="6" name="TextBox 5">
              <a:extLst>
                <a:ext uri="{FF2B5EF4-FFF2-40B4-BE49-F238E27FC236}">
                  <a16:creationId xmlns:a16="http://schemas.microsoft.com/office/drawing/2014/main" id="{0FCC79CB-570C-45E9-8D12-581F888C3793}"/>
                </a:ext>
              </a:extLst>
            </p:cNvPr>
            <p:cNvSpPr txBox="1"/>
            <p:nvPr/>
          </p:nvSpPr>
          <p:spPr>
            <a:xfrm>
              <a:off x="2253916" y="1700808"/>
              <a:ext cx="917239" cy="369332"/>
            </a:xfrm>
            <a:prstGeom prst="rect">
              <a:avLst/>
            </a:prstGeom>
            <a:noFill/>
          </p:spPr>
          <p:txBody>
            <a:bodyPr wrap="none" rtlCol="0">
              <a:spAutoFit/>
            </a:bodyPr>
            <a:lstStyle/>
            <a:p>
              <a:r>
                <a:rPr lang="en-GB" dirty="0"/>
                <a:t>Original</a:t>
              </a:r>
            </a:p>
          </p:txBody>
        </p:sp>
      </p:grpSp>
      <p:grpSp>
        <p:nvGrpSpPr>
          <p:cNvPr id="34" name="Group 33">
            <a:extLst>
              <a:ext uri="{FF2B5EF4-FFF2-40B4-BE49-F238E27FC236}">
                <a16:creationId xmlns:a16="http://schemas.microsoft.com/office/drawing/2014/main" id="{8F7C401B-6CD3-44B1-959C-F90B681546F8}"/>
              </a:ext>
            </a:extLst>
          </p:cNvPr>
          <p:cNvGrpSpPr/>
          <p:nvPr/>
        </p:nvGrpSpPr>
        <p:grpSpPr>
          <a:xfrm>
            <a:off x="191344" y="2204864"/>
            <a:ext cx="1365182" cy="1846660"/>
            <a:chOff x="77616" y="2204864"/>
            <a:chExt cx="1365182" cy="1846660"/>
          </a:xfrm>
        </p:grpSpPr>
        <p:sp>
          <p:nvSpPr>
            <p:cNvPr id="32" name="TextBox 31">
              <a:extLst>
                <a:ext uri="{FF2B5EF4-FFF2-40B4-BE49-F238E27FC236}">
                  <a16:creationId xmlns:a16="http://schemas.microsoft.com/office/drawing/2014/main" id="{10E6FA33-7559-41A3-8C6A-F1F7BD8F90B2}"/>
                </a:ext>
              </a:extLst>
            </p:cNvPr>
            <p:cNvSpPr txBox="1"/>
            <p:nvPr/>
          </p:nvSpPr>
          <p:spPr>
            <a:xfrm>
              <a:off x="479376" y="2204864"/>
              <a:ext cx="268022" cy="1477328"/>
            </a:xfrm>
            <a:prstGeom prst="rect">
              <a:avLst/>
            </a:prstGeom>
            <a:noFill/>
          </p:spPr>
          <p:txBody>
            <a:bodyPr wrap="none" rtlCol="0">
              <a:spAutoFit/>
            </a:bodyPr>
            <a:lstStyle/>
            <a:p>
              <a:r>
                <a:rPr lang="en-GB" sz="1500" dirty="0"/>
                <a:t>x</a:t>
              </a:r>
            </a:p>
            <a:p>
              <a:endParaRPr lang="en-GB" sz="1500" dirty="0"/>
            </a:p>
            <a:p>
              <a:endParaRPr lang="en-GB" sz="1500" dirty="0"/>
            </a:p>
            <a:p>
              <a:r>
                <a:rPr lang="en-GB" sz="1500" dirty="0"/>
                <a:t>x</a:t>
              </a:r>
            </a:p>
            <a:p>
              <a:endParaRPr lang="en-GB" sz="1500" dirty="0"/>
            </a:p>
            <a:p>
              <a:r>
                <a:rPr lang="en-GB" sz="1500" dirty="0"/>
                <a:t>x</a:t>
              </a:r>
            </a:p>
          </p:txBody>
        </p:sp>
        <p:sp>
          <p:nvSpPr>
            <p:cNvPr id="33" name="TextBox 32">
              <a:extLst>
                <a:ext uri="{FF2B5EF4-FFF2-40B4-BE49-F238E27FC236}">
                  <a16:creationId xmlns:a16="http://schemas.microsoft.com/office/drawing/2014/main" id="{8FC1B401-7380-4321-99EC-58268A3DF62D}"/>
                </a:ext>
              </a:extLst>
            </p:cNvPr>
            <p:cNvSpPr txBox="1"/>
            <p:nvPr/>
          </p:nvSpPr>
          <p:spPr>
            <a:xfrm>
              <a:off x="77616" y="3682192"/>
              <a:ext cx="1365182" cy="369332"/>
            </a:xfrm>
            <a:prstGeom prst="rect">
              <a:avLst/>
            </a:prstGeom>
            <a:noFill/>
          </p:spPr>
          <p:txBody>
            <a:bodyPr wrap="none" rtlCol="0">
              <a:spAutoFit/>
            </a:bodyPr>
            <a:lstStyle/>
            <a:p>
              <a:r>
                <a:rPr lang="en-GB" dirty="0"/>
                <a:t>“Out of Bag”</a:t>
              </a:r>
            </a:p>
          </p:txBody>
        </p:sp>
      </p:grpSp>
      <p:grpSp>
        <p:nvGrpSpPr>
          <p:cNvPr id="70" name="Group 69">
            <a:extLst>
              <a:ext uri="{FF2B5EF4-FFF2-40B4-BE49-F238E27FC236}">
                <a16:creationId xmlns:a16="http://schemas.microsoft.com/office/drawing/2014/main" id="{FB236EE7-3891-45C9-AF0E-696D0B62FEC3}"/>
              </a:ext>
            </a:extLst>
          </p:cNvPr>
          <p:cNvGrpSpPr/>
          <p:nvPr/>
        </p:nvGrpSpPr>
        <p:grpSpPr>
          <a:xfrm>
            <a:off x="5938174" y="4205442"/>
            <a:ext cx="6122388" cy="2260645"/>
            <a:chOff x="5938174" y="4205442"/>
            <a:chExt cx="6122388" cy="2260645"/>
          </a:xfrm>
        </p:grpSpPr>
        <p:grpSp>
          <p:nvGrpSpPr>
            <p:cNvPr id="67" name="Group 66">
              <a:extLst>
                <a:ext uri="{FF2B5EF4-FFF2-40B4-BE49-F238E27FC236}">
                  <a16:creationId xmlns:a16="http://schemas.microsoft.com/office/drawing/2014/main" id="{B057719C-0A5B-4ECE-B177-CD3598F220C5}"/>
                </a:ext>
              </a:extLst>
            </p:cNvPr>
            <p:cNvGrpSpPr/>
            <p:nvPr/>
          </p:nvGrpSpPr>
          <p:grpSpPr>
            <a:xfrm>
              <a:off x="5938174" y="4306818"/>
              <a:ext cx="3203008" cy="2159269"/>
              <a:chOff x="5092685" y="4230379"/>
              <a:chExt cx="3203008" cy="2159269"/>
            </a:xfrm>
          </p:grpSpPr>
          <p:sp>
            <p:nvSpPr>
              <p:cNvPr id="36" name="Rectangle: Rounded Corners 35">
                <a:extLst>
                  <a:ext uri="{FF2B5EF4-FFF2-40B4-BE49-F238E27FC236}">
                    <a16:creationId xmlns:a16="http://schemas.microsoft.com/office/drawing/2014/main" id="{DC0DA073-BF0B-4C87-86EE-A2A124B29A14}"/>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tangle: Rounded Corners 36">
                <a:extLst>
                  <a:ext uri="{FF2B5EF4-FFF2-40B4-BE49-F238E27FC236}">
                    <a16:creationId xmlns:a16="http://schemas.microsoft.com/office/drawing/2014/main" id="{CA389E76-253E-46B0-99AD-C65B2E9A2910}"/>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Rectangle: Rounded Corners 37">
                <a:extLst>
                  <a:ext uri="{FF2B5EF4-FFF2-40B4-BE49-F238E27FC236}">
                    <a16:creationId xmlns:a16="http://schemas.microsoft.com/office/drawing/2014/main" id="{72954610-6376-445D-AD72-D517493F5A74}"/>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Rectangle: Rounded Corners 38">
                <a:extLst>
                  <a:ext uri="{FF2B5EF4-FFF2-40B4-BE49-F238E27FC236}">
                    <a16:creationId xmlns:a16="http://schemas.microsoft.com/office/drawing/2014/main" id="{C0E27F30-458B-47B4-BB51-4F85BAACF6C0}"/>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40" name="Straight Arrow Connector 39">
                <a:extLst>
                  <a:ext uri="{FF2B5EF4-FFF2-40B4-BE49-F238E27FC236}">
                    <a16:creationId xmlns:a16="http://schemas.microsoft.com/office/drawing/2014/main" id="{C66DE0AA-D26F-4717-9495-67521E487E4B}"/>
                  </a:ext>
                </a:extLst>
              </p:cNvPr>
              <p:cNvCxnSpPr>
                <a:cxnSpLocks/>
                <a:stCxn id="36" idx="2"/>
                <a:endCxn id="37"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457DA7E-1391-4A77-ACD1-964E25F0A94A}"/>
                  </a:ext>
                </a:extLst>
              </p:cNvPr>
              <p:cNvCxnSpPr>
                <a:stCxn id="36" idx="2"/>
                <a:endCxn id="38"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D8ED3A3-75D2-4CD1-8184-F8F7BC461AE6}"/>
                  </a:ext>
                </a:extLst>
              </p:cNvPr>
              <p:cNvCxnSpPr>
                <a:cxnSpLocks/>
                <a:stCxn id="37" idx="2"/>
                <a:endCxn id="39"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3656B2FF-9B72-4F69-A7E7-5F8CCE0362AE}"/>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47" name="Straight Arrow Connector 46">
                <a:extLst>
                  <a:ext uri="{FF2B5EF4-FFF2-40B4-BE49-F238E27FC236}">
                    <a16:creationId xmlns:a16="http://schemas.microsoft.com/office/drawing/2014/main" id="{7B95DE77-50AE-43BD-9C96-778A87637FE4}"/>
                  </a:ext>
                </a:extLst>
              </p:cNvPr>
              <p:cNvCxnSpPr>
                <a:cxnSpLocks/>
                <a:stCxn id="37" idx="2"/>
                <a:endCxn id="46"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1549390-1F9F-4737-B7CA-FABEEFBA672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EEC792-8D28-4F10-8637-369713DAFDE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5AD567BD-F467-42FE-89C7-EF2DCB1F8BE2}"/>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54" name="Rectangle: Rounded Corners 53">
                <a:extLst>
                  <a:ext uri="{FF2B5EF4-FFF2-40B4-BE49-F238E27FC236}">
                    <a16:creationId xmlns:a16="http://schemas.microsoft.com/office/drawing/2014/main" id="{C7B41786-14BE-4935-AF9F-BAC90A6A2C4D}"/>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55" name="Straight Arrow Connector 54">
                <a:extLst>
                  <a:ext uri="{FF2B5EF4-FFF2-40B4-BE49-F238E27FC236}">
                    <a16:creationId xmlns:a16="http://schemas.microsoft.com/office/drawing/2014/main" id="{B328F9E3-261D-41E9-8223-A8E4CDB17169}"/>
                  </a:ext>
                </a:extLst>
              </p:cNvPr>
              <p:cNvCxnSpPr>
                <a:cxnSpLocks/>
                <a:endCxn id="60"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E7AB563-C77D-4950-94B7-803FA6397279}"/>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DDB7DB47-1BDA-4135-917F-E3D6C1A7A09B}"/>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60" name="Rectangle: Rounded Corners 59">
                <a:extLst>
                  <a:ext uri="{FF2B5EF4-FFF2-40B4-BE49-F238E27FC236}">
                    <a16:creationId xmlns:a16="http://schemas.microsoft.com/office/drawing/2014/main" id="{38F2F691-C225-4D27-86C5-91B52CB139D0}"/>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1" name="Straight Arrow Connector 60">
                <a:extLst>
                  <a:ext uri="{FF2B5EF4-FFF2-40B4-BE49-F238E27FC236}">
                    <a16:creationId xmlns:a16="http://schemas.microsoft.com/office/drawing/2014/main" id="{E7187859-6067-486D-9816-32CB6F6C8669}"/>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2A23603-29B4-446C-A5FD-BB07C309F064}"/>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6B74E447-4E97-4B4E-A9B2-F9511CA51E70}"/>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66" name="Rectangle: Rounded Corners 65">
                <a:extLst>
                  <a:ext uri="{FF2B5EF4-FFF2-40B4-BE49-F238E27FC236}">
                    <a16:creationId xmlns:a16="http://schemas.microsoft.com/office/drawing/2014/main" id="{0EF4EAF3-C8BE-4B8E-877F-804F9C86928F}"/>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68" name="TextBox 67">
              <a:extLst>
                <a:ext uri="{FF2B5EF4-FFF2-40B4-BE49-F238E27FC236}">
                  <a16:creationId xmlns:a16="http://schemas.microsoft.com/office/drawing/2014/main" id="{574BF8D3-CE9C-4D66-B829-8F5B2BB72F0A}"/>
                </a:ext>
              </a:extLst>
            </p:cNvPr>
            <p:cNvSpPr txBox="1"/>
            <p:nvPr/>
          </p:nvSpPr>
          <p:spPr>
            <a:xfrm>
              <a:off x="9347244" y="4205442"/>
              <a:ext cx="2713318" cy="2246769"/>
            </a:xfrm>
            <a:prstGeom prst="rect">
              <a:avLst/>
            </a:prstGeom>
            <a:noFill/>
          </p:spPr>
          <p:txBody>
            <a:bodyPr wrap="square" rtlCol="0">
              <a:spAutoFit/>
            </a:bodyPr>
            <a:lstStyle/>
            <a:p>
              <a:r>
                <a:rPr lang="en-GB" sz="2800" dirty="0"/>
                <a:t>Build tree with random selection of variables at each branch point</a:t>
              </a:r>
            </a:p>
          </p:txBody>
        </p:sp>
      </p:grpSp>
      <p:sp>
        <p:nvSpPr>
          <p:cNvPr id="69" name="TextBox 68">
            <a:extLst>
              <a:ext uri="{FF2B5EF4-FFF2-40B4-BE49-F238E27FC236}">
                <a16:creationId xmlns:a16="http://schemas.microsoft.com/office/drawing/2014/main" id="{26A78A9A-A6FE-4961-97F5-AF5C7F9F583D}"/>
              </a:ext>
            </a:extLst>
          </p:cNvPr>
          <p:cNvSpPr txBox="1"/>
          <p:nvPr/>
        </p:nvSpPr>
        <p:spPr>
          <a:xfrm>
            <a:off x="2103235" y="4194954"/>
            <a:ext cx="3704733" cy="1754326"/>
          </a:xfrm>
          <a:prstGeom prst="rect">
            <a:avLst/>
          </a:prstGeom>
          <a:noFill/>
        </p:spPr>
        <p:txBody>
          <a:bodyPr wrap="none" rtlCol="0">
            <a:spAutoFit/>
          </a:bodyPr>
          <a:lstStyle/>
          <a:p>
            <a:pPr algn="r"/>
            <a:r>
              <a:rPr lang="en-GB" sz="3600" dirty="0"/>
              <a:t>Smoker | Exercises</a:t>
            </a:r>
          </a:p>
          <a:p>
            <a:pPr algn="r"/>
            <a:r>
              <a:rPr lang="en-GB" sz="3600" dirty="0"/>
              <a:t>Age | Exercises</a:t>
            </a:r>
          </a:p>
          <a:p>
            <a:pPr algn="r"/>
            <a:r>
              <a:rPr lang="en-GB" sz="3600" dirty="0"/>
              <a:t>Age |   </a:t>
            </a:r>
            <a:r>
              <a:rPr lang="en-GB" sz="2400" dirty="0"/>
              <a:t> </a:t>
            </a:r>
            <a:r>
              <a:rPr lang="en-GB" sz="3600" dirty="0"/>
              <a:t>Smoker</a:t>
            </a:r>
          </a:p>
        </p:txBody>
      </p:sp>
    </p:spTree>
    <p:extLst>
      <p:ext uri="{BB962C8B-B14F-4D97-AF65-F5344CB8AC3E}">
        <p14:creationId xmlns:p14="http://schemas.microsoft.com/office/powerpoint/2010/main" val="451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6000" dirty="0"/>
              <a:t>What is Machine Learning?</a:t>
            </a:r>
          </a:p>
        </p:txBody>
      </p:sp>
      <p:pic>
        <p:nvPicPr>
          <p:cNvPr id="3" name="Graphic 2">
            <a:extLst>
              <a:ext uri="{FF2B5EF4-FFF2-40B4-BE49-F238E27FC236}">
                <a16:creationId xmlns:a16="http://schemas.microsoft.com/office/drawing/2014/main" id="{E4B70F07-6332-4665-6BB8-6996526F932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298202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A28E-ED7F-4AE6-A82C-B0245AA164B5}"/>
              </a:ext>
            </a:extLst>
          </p:cNvPr>
          <p:cNvSpPr>
            <a:spLocks noGrp="1"/>
          </p:cNvSpPr>
          <p:nvPr>
            <p:ph type="title"/>
          </p:nvPr>
        </p:nvSpPr>
        <p:spPr>
          <a:xfrm>
            <a:off x="619100" y="188640"/>
            <a:ext cx="10972800" cy="1143000"/>
          </a:xfrm>
        </p:spPr>
        <p:txBody>
          <a:bodyPr>
            <a:normAutofit fontScale="90000"/>
          </a:bodyPr>
          <a:lstStyle/>
          <a:p>
            <a:r>
              <a:rPr lang="en-GB" sz="5300" dirty="0"/>
              <a:t>Build a Forest</a:t>
            </a:r>
            <a:br>
              <a:rPr lang="en-GB" dirty="0"/>
            </a:br>
            <a:r>
              <a:rPr lang="en-GB" sz="3600" dirty="0"/>
              <a:t>(hundreds of trees)</a:t>
            </a:r>
            <a:endParaRPr lang="en-GB" dirty="0"/>
          </a:p>
        </p:txBody>
      </p:sp>
      <p:grpSp>
        <p:nvGrpSpPr>
          <p:cNvPr id="5" name="Group 4">
            <a:extLst>
              <a:ext uri="{FF2B5EF4-FFF2-40B4-BE49-F238E27FC236}">
                <a16:creationId xmlns:a16="http://schemas.microsoft.com/office/drawing/2014/main" id="{07A05351-3EAC-4B30-8BB4-3945E7BC2A05}"/>
              </a:ext>
            </a:extLst>
          </p:cNvPr>
          <p:cNvGrpSpPr/>
          <p:nvPr/>
        </p:nvGrpSpPr>
        <p:grpSpPr>
          <a:xfrm>
            <a:off x="619100" y="1727280"/>
            <a:ext cx="2524290" cy="1701720"/>
            <a:chOff x="5092685" y="4230379"/>
            <a:chExt cx="3203008" cy="2159269"/>
          </a:xfrm>
        </p:grpSpPr>
        <p:sp>
          <p:nvSpPr>
            <p:cNvPr id="7" name="Rectangle: Rounded Corners 6">
              <a:extLst>
                <a:ext uri="{FF2B5EF4-FFF2-40B4-BE49-F238E27FC236}">
                  <a16:creationId xmlns:a16="http://schemas.microsoft.com/office/drawing/2014/main" id="{8F3D4896-18E4-49A7-BD27-7FE3C833FF87}"/>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Rounded Corners 7">
              <a:extLst>
                <a:ext uri="{FF2B5EF4-FFF2-40B4-BE49-F238E27FC236}">
                  <a16:creationId xmlns:a16="http://schemas.microsoft.com/office/drawing/2014/main" id="{93EB7608-A056-4FFF-9100-528F82F33A24}"/>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ectangle: Rounded Corners 8">
              <a:extLst>
                <a:ext uri="{FF2B5EF4-FFF2-40B4-BE49-F238E27FC236}">
                  <a16:creationId xmlns:a16="http://schemas.microsoft.com/office/drawing/2014/main" id="{3C521042-A158-4DF4-80B3-C49D92DFF192}"/>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Rectangle: Rounded Corners 9">
              <a:extLst>
                <a:ext uri="{FF2B5EF4-FFF2-40B4-BE49-F238E27FC236}">
                  <a16:creationId xmlns:a16="http://schemas.microsoft.com/office/drawing/2014/main" id="{70B36639-BEE1-4037-A810-6245F53A746E}"/>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11" name="Straight Arrow Connector 10">
              <a:extLst>
                <a:ext uri="{FF2B5EF4-FFF2-40B4-BE49-F238E27FC236}">
                  <a16:creationId xmlns:a16="http://schemas.microsoft.com/office/drawing/2014/main" id="{1CC687C0-8F03-42FD-9419-D993D413F9FD}"/>
                </a:ext>
              </a:extLst>
            </p:cNvPr>
            <p:cNvCxnSpPr>
              <a:cxnSpLocks/>
              <a:stCxn id="7" idx="2"/>
              <a:endCxn id="8"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A4BCE4-9BE9-41F2-B45F-FD266B8465F6}"/>
                </a:ext>
              </a:extLst>
            </p:cNvPr>
            <p:cNvCxnSpPr>
              <a:stCxn id="7" idx="2"/>
              <a:endCxn id="9"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1BFB13-EC04-4458-8558-658E1875C2CC}"/>
                </a:ext>
              </a:extLst>
            </p:cNvPr>
            <p:cNvCxnSpPr>
              <a:cxnSpLocks/>
              <a:stCxn id="8" idx="2"/>
              <a:endCxn id="10"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96DF489-945F-48F4-A31B-B4E5B7E6F7F6}"/>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15" name="Straight Arrow Connector 14">
              <a:extLst>
                <a:ext uri="{FF2B5EF4-FFF2-40B4-BE49-F238E27FC236}">
                  <a16:creationId xmlns:a16="http://schemas.microsoft.com/office/drawing/2014/main" id="{F737B5B1-1E3F-4D2F-B611-6894CC2163D4}"/>
                </a:ext>
              </a:extLst>
            </p:cNvPr>
            <p:cNvCxnSpPr>
              <a:cxnSpLocks/>
              <a:stCxn id="8" idx="2"/>
              <a:endCxn id="14"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1F4C3F-0597-4EDB-8512-35BB6FE609D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3FA8E1-6010-4CEC-9881-C49FFA14B99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2DB4C73-4BD9-46DF-8B7F-7FDFF0D20B2D}"/>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19" name="Rectangle: Rounded Corners 18">
              <a:extLst>
                <a:ext uri="{FF2B5EF4-FFF2-40B4-BE49-F238E27FC236}">
                  <a16:creationId xmlns:a16="http://schemas.microsoft.com/office/drawing/2014/main" id="{69C12ABA-16FC-41AD-8CA8-A0A6E62F3571}"/>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20" name="Straight Arrow Connector 19">
              <a:extLst>
                <a:ext uri="{FF2B5EF4-FFF2-40B4-BE49-F238E27FC236}">
                  <a16:creationId xmlns:a16="http://schemas.microsoft.com/office/drawing/2014/main" id="{9FD0DD7C-78BA-468F-ACFA-DDD19803643B}"/>
                </a:ext>
              </a:extLst>
            </p:cNvPr>
            <p:cNvCxnSpPr>
              <a:cxnSpLocks/>
              <a:endCxn id="23"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FD7506-F4CE-444B-A121-FAF754DD538D}"/>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DB1684E9-B1F3-4A30-9615-04ED9E51E0B9}"/>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23" name="Rectangle: Rounded Corners 22">
              <a:extLst>
                <a:ext uri="{FF2B5EF4-FFF2-40B4-BE49-F238E27FC236}">
                  <a16:creationId xmlns:a16="http://schemas.microsoft.com/office/drawing/2014/main" id="{8B7DF676-E483-4165-BE64-FDFF96902B93}"/>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 name="Straight Arrow Connector 23">
              <a:extLst>
                <a:ext uri="{FF2B5EF4-FFF2-40B4-BE49-F238E27FC236}">
                  <a16:creationId xmlns:a16="http://schemas.microsoft.com/office/drawing/2014/main" id="{CA5F76EF-43AB-4CA3-A930-59E0A7AF95FC}"/>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DEFED6-48DB-4F6C-A6C2-8CCB1200E3AB}"/>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57A22A3-C760-48C9-A13D-B3C1298D4917}"/>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27" name="Rectangle: Rounded Corners 26">
              <a:extLst>
                <a:ext uri="{FF2B5EF4-FFF2-40B4-BE49-F238E27FC236}">
                  <a16:creationId xmlns:a16="http://schemas.microsoft.com/office/drawing/2014/main" id="{6F5F7843-1DC1-46C5-A9E4-6791F04D2032}"/>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28" name="Group 27">
            <a:extLst>
              <a:ext uri="{FF2B5EF4-FFF2-40B4-BE49-F238E27FC236}">
                <a16:creationId xmlns:a16="http://schemas.microsoft.com/office/drawing/2014/main" id="{BB6D34D0-437D-4979-8736-DAD45FB6566B}"/>
              </a:ext>
            </a:extLst>
          </p:cNvPr>
          <p:cNvGrpSpPr/>
          <p:nvPr/>
        </p:nvGrpSpPr>
        <p:grpSpPr>
          <a:xfrm flipH="1">
            <a:off x="3644886" y="1686477"/>
            <a:ext cx="2524290" cy="1701720"/>
            <a:chOff x="5092685" y="4230379"/>
            <a:chExt cx="3203008" cy="2159269"/>
          </a:xfrm>
        </p:grpSpPr>
        <p:sp>
          <p:nvSpPr>
            <p:cNvPr id="29" name="Rectangle: Rounded Corners 28">
              <a:extLst>
                <a:ext uri="{FF2B5EF4-FFF2-40B4-BE49-F238E27FC236}">
                  <a16:creationId xmlns:a16="http://schemas.microsoft.com/office/drawing/2014/main" id="{B39C7F41-72EB-4A9C-A55C-8C6DA5C46300}"/>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Rounded Corners 29">
              <a:extLst>
                <a:ext uri="{FF2B5EF4-FFF2-40B4-BE49-F238E27FC236}">
                  <a16:creationId xmlns:a16="http://schemas.microsoft.com/office/drawing/2014/main" id="{72EAF556-2672-4413-A1A5-D53980A6F97E}"/>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Rounded Corners 30">
              <a:extLst>
                <a:ext uri="{FF2B5EF4-FFF2-40B4-BE49-F238E27FC236}">
                  <a16:creationId xmlns:a16="http://schemas.microsoft.com/office/drawing/2014/main" id="{0BDCF7E4-78DB-41EB-ADD0-740F9C18CC39}"/>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2" name="Rectangle: Rounded Corners 31">
              <a:extLst>
                <a:ext uri="{FF2B5EF4-FFF2-40B4-BE49-F238E27FC236}">
                  <a16:creationId xmlns:a16="http://schemas.microsoft.com/office/drawing/2014/main" id="{A9CDD831-608A-430C-A558-3BD016AF22E3}"/>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33" name="Straight Arrow Connector 32">
              <a:extLst>
                <a:ext uri="{FF2B5EF4-FFF2-40B4-BE49-F238E27FC236}">
                  <a16:creationId xmlns:a16="http://schemas.microsoft.com/office/drawing/2014/main" id="{EBAB8C31-2CD2-4F4A-96DB-0E5DD08E51C9}"/>
                </a:ext>
              </a:extLst>
            </p:cNvPr>
            <p:cNvCxnSpPr>
              <a:cxnSpLocks/>
              <a:stCxn id="29" idx="2"/>
              <a:endCxn id="30"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9416514-7437-4FDA-B7AB-8B82862C33F0}"/>
                </a:ext>
              </a:extLst>
            </p:cNvPr>
            <p:cNvCxnSpPr>
              <a:stCxn id="29" idx="2"/>
              <a:endCxn id="31"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D491E06-F310-4E5F-BAC8-3CA22D676CC5}"/>
                </a:ext>
              </a:extLst>
            </p:cNvPr>
            <p:cNvCxnSpPr>
              <a:cxnSpLocks/>
              <a:stCxn id="30" idx="2"/>
              <a:endCxn id="32"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FFA299D1-785A-4D1F-82B8-F2EE0FE475F0}"/>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37" name="Straight Arrow Connector 36">
              <a:extLst>
                <a:ext uri="{FF2B5EF4-FFF2-40B4-BE49-F238E27FC236}">
                  <a16:creationId xmlns:a16="http://schemas.microsoft.com/office/drawing/2014/main" id="{6D25B510-D56D-4E5F-BF27-0416171BB576}"/>
                </a:ext>
              </a:extLst>
            </p:cNvPr>
            <p:cNvCxnSpPr>
              <a:cxnSpLocks/>
              <a:stCxn id="30" idx="2"/>
              <a:endCxn id="36"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111C1F-0BD2-4C7E-AEDF-7D7E2F727E1B}"/>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81ACF79-6E5D-4038-98CB-DE36D5987B0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F4DE524-8DD7-4F05-8436-1FCB614057DF}"/>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41" name="Rectangle: Rounded Corners 40">
              <a:extLst>
                <a:ext uri="{FF2B5EF4-FFF2-40B4-BE49-F238E27FC236}">
                  <a16:creationId xmlns:a16="http://schemas.microsoft.com/office/drawing/2014/main" id="{5B98215B-0D4D-49E6-9F4C-963729873101}"/>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42" name="Straight Arrow Connector 41">
              <a:extLst>
                <a:ext uri="{FF2B5EF4-FFF2-40B4-BE49-F238E27FC236}">
                  <a16:creationId xmlns:a16="http://schemas.microsoft.com/office/drawing/2014/main" id="{F7688729-765D-4E80-88F7-F453C76BDBC1}"/>
                </a:ext>
              </a:extLst>
            </p:cNvPr>
            <p:cNvCxnSpPr>
              <a:cxnSpLocks/>
              <a:endCxn id="45"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8722020-4972-44E9-993F-412FDED75027}"/>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A74AB62C-8A3F-4C63-BE80-CF9E47AB816D}"/>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45" name="Rectangle: Rounded Corners 44">
              <a:extLst>
                <a:ext uri="{FF2B5EF4-FFF2-40B4-BE49-F238E27FC236}">
                  <a16:creationId xmlns:a16="http://schemas.microsoft.com/office/drawing/2014/main" id="{B08033F8-5F8D-4318-A089-10FA3A280818}"/>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46" name="Straight Arrow Connector 45">
              <a:extLst>
                <a:ext uri="{FF2B5EF4-FFF2-40B4-BE49-F238E27FC236}">
                  <a16:creationId xmlns:a16="http://schemas.microsoft.com/office/drawing/2014/main" id="{0390D563-78EA-476D-8428-91F748F28E07}"/>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6C2CAB-C650-4D83-B529-83ECE6F66702}"/>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E8C0AEB-D86D-4ABE-B42D-CD3682015EEA}"/>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49" name="Rectangle: Rounded Corners 48">
              <a:extLst>
                <a:ext uri="{FF2B5EF4-FFF2-40B4-BE49-F238E27FC236}">
                  <a16:creationId xmlns:a16="http://schemas.microsoft.com/office/drawing/2014/main" id="{A64355A9-D57A-45C0-A203-E8B6C71932D1}"/>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72" name="Group 71">
            <a:extLst>
              <a:ext uri="{FF2B5EF4-FFF2-40B4-BE49-F238E27FC236}">
                <a16:creationId xmlns:a16="http://schemas.microsoft.com/office/drawing/2014/main" id="{1206470C-6E8F-4D80-BEEC-6F6C5F12CAD8}"/>
              </a:ext>
            </a:extLst>
          </p:cNvPr>
          <p:cNvGrpSpPr/>
          <p:nvPr/>
        </p:nvGrpSpPr>
        <p:grpSpPr>
          <a:xfrm>
            <a:off x="6670672" y="1686477"/>
            <a:ext cx="2199058" cy="1701720"/>
            <a:chOff x="6681376" y="1376835"/>
            <a:chExt cx="2199058" cy="1701720"/>
          </a:xfrm>
        </p:grpSpPr>
        <p:sp>
          <p:nvSpPr>
            <p:cNvPr id="51" name="Rectangle: Rounded Corners 50">
              <a:extLst>
                <a:ext uri="{FF2B5EF4-FFF2-40B4-BE49-F238E27FC236}">
                  <a16:creationId xmlns:a16="http://schemas.microsoft.com/office/drawing/2014/main" id="{29BF9A04-4526-4EBA-B2C7-4FB6E58EA412}"/>
                </a:ext>
              </a:extLst>
            </p:cNvPr>
            <p:cNvSpPr/>
            <p:nvPr/>
          </p:nvSpPr>
          <p:spPr>
            <a:xfrm flipH="1">
              <a:off x="7414918" y="1376835"/>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Rectangle: Rounded Corners 51">
              <a:extLst>
                <a:ext uri="{FF2B5EF4-FFF2-40B4-BE49-F238E27FC236}">
                  <a16:creationId xmlns:a16="http://schemas.microsoft.com/office/drawing/2014/main" id="{1BD6CFE1-C22C-4BCB-BA8A-E2554C11175A}"/>
                </a:ext>
              </a:extLst>
            </p:cNvPr>
            <p:cNvSpPr/>
            <p:nvPr/>
          </p:nvSpPr>
          <p:spPr>
            <a:xfrm flipH="1">
              <a:off x="7904208"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Rectangle: Rounded Corners 52">
              <a:extLst>
                <a:ext uri="{FF2B5EF4-FFF2-40B4-BE49-F238E27FC236}">
                  <a16:creationId xmlns:a16="http://schemas.microsoft.com/office/drawing/2014/main" id="{DB2ED065-599C-4754-99B1-3206C033B1B3}"/>
                </a:ext>
              </a:extLst>
            </p:cNvPr>
            <p:cNvSpPr/>
            <p:nvPr/>
          </p:nvSpPr>
          <p:spPr>
            <a:xfrm flipH="1">
              <a:off x="6840381"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55" name="Straight Arrow Connector 54">
              <a:extLst>
                <a:ext uri="{FF2B5EF4-FFF2-40B4-BE49-F238E27FC236}">
                  <a16:creationId xmlns:a16="http://schemas.microsoft.com/office/drawing/2014/main" id="{E44DB258-9468-4533-8676-10F6F8C9217B}"/>
                </a:ext>
              </a:extLst>
            </p:cNvPr>
            <p:cNvCxnSpPr>
              <a:cxnSpLocks/>
              <a:stCxn id="51" idx="2"/>
              <a:endCxn id="52" idx="0"/>
            </p:cNvCxnSpPr>
            <p:nvPr/>
          </p:nvCxnSpPr>
          <p:spPr>
            <a:xfrm>
              <a:off x="7838980" y="1568347"/>
              <a:ext cx="489290"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E312219-8CA2-4B49-9DA1-FBD814423777}"/>
                </a:ext>
              </a:extLst>
            </p:cNvPr>
            <p:cNvCxnSpPr>
              <a:stCxn id="51" idx="2"/>
              <a:endCxn id="53" idx="0"/>
            </p:cNvCxnSpPr>
            <p:nvPr/>
          </p:nvCxnSpPr>
          <p:spPr>
            <a:xfrm flipH="1">
              <a:off x="7264445" y="1568347"/>
              <a:ext cx="574537"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F3D3CEA-9C6E-4542-A093-F8804C78B3DD}"/>
                </a:ext>
              </a:extLst>
            </p:cNvPr>
            <p:cNvCxnSpPr>
              <a:cxnSpLocks/>
              <a:stCxn id="52" idx="2"/>
            </p:cNvCxnSpPr>
            <p:nvPr/>
          </p:nvCxnSpPr>
          <p:spPr>
            <a:xfrm>
              <a:off x="8328271" y="2018846"/>
              <a:ext cx="358836"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05FB99B9-5824-4DDE-ADBA-0FFB6C85F08F}"/>
                </a:ext>
              </a:extLst>
            </p:cNvPr>
            <p:cNvSpPr/>
            <p:nvPr/>
          </p:nvSpPr>
          <p:spPr>
            <a:xfrm flipH="1">
              <a:off x="7826123" y="2354939"/>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59" name="Straight Arrow Connector 58">
              <a:extLst>
                <a:ext uri="{FF2B5EF4-FFF2-40B4-BE49-F238E27FC236}">
                  <a16:creationId xmlns:a16="http://schemas.microsoft.com/office/drawing/2014/main" id="{3A51A0D5-6844-49B4-B949-964DEFC839FC}"/>
                </a:ext>
              </a:extLst>
            </p:cNvPr>
            <p:cNvCxnSpPr>
              <a:cxnSpLocks/>
              <a:stCxn id="52" idx="2"/>
              <a:endCxn id="58" idx="0"/>
            </p:cNvCxnSpPr>
            <p:nvPr/>
          </p:nvCxnSpPr>
          <p:spPr>
            <a:xfrm flipH="1">
              <a:off x="8009203" y="2018846"/>
              <a:ext cx="319068"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0FDAB7C2-CD1F-4572-9F1E-8206743D39BC}"/>
                </a:ext>
              </a:extLst>
            </p:cNvPr>
            <p:cNvSpPr/>
            <p:nvPr/>
          </p:nvSpPr>
          <p:spPr>
            <a:xfrm flipH="1">
              <a:off x="8514274"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64" name="Straight Arrow Connector 63">
              <a:extLst>
                <a:ext uri="{FF2B5EF4-FFF2-40B4-BE49-F238E27FC236}">
                  <a16:creationId xmlns:a16="http://schemas.microsoft.com/office/drawing/2014/main" id="{E9A934C8-548F-4952-888D-4582BF163481}"/>
                </a:ext>
              </a:extLst>
            </p:cNvPr>
            <p:cNvCxnSpPr>
              <a:cxnSpLocks/>
              <a:endCxn id="67" idx="0"/>
            </p:cNvCxnSpPr>
            <p:nvPr/>
          </p:nvCxnSpPr>
          <p:spPr>
            <a:xfrm>
              <a:off x="7238518" y="2018846"/>
              <a:ext cx="162616" cy="338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D22D81B-CCA6-4A34-BC13-5781F648D4CF}"/>
                </a:ext>
              </a:extLst>
            </p:cNvPr>
            <p:cNvCxnSpPr>
              <a:cxnSpLocks/>
            </p:cNvCxnSpPr>
            <p:nvPr/>
          </p:nvCxnSpPr>
          <p:spPr>
            <a:xfrm flipH="1">
              <a:off x="6885846" y="2018846"/>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11CC75-AA03-45B7-8503-34BAC89E77FF}"/>
                </a:ext>
              </a:extLst>
            </p:cNvPr>
            <p:cNvSpPr/>
            <p:nvPr/>
          </p:nvSpPr>
          <p:spPr>
            <a:xfrm flipH="1">
              <a:off x="6681376"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67" name="Rectangle: Rounded Corners 66">
              <a:extLst>
                <a:ext uri="{FF2B5EF4-FFF2-40B4-BE49-F238E27FC236}">
                  <a16:creationId xmlns:a16="http://schemas.microsoft.com/office/drawing/2014/main" id="{79474B20-8E86-475E-9686-D98C1378BB94}"/>
                </a:ext>
              </a:extLst>
            </p:cNvPr>
            <p:cNvSpPr/>
            <p:nvPr/>
          </p:nvSpPr>
          <p:spPr>
            <a:xfrm flipH="1">
              <a:off x="7103373" y="2357203"/>
              <a:ext cx="595524"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8" name="Straight Arrow Connector 67">
              <a:extLst>
                <a:ext uri="{FF2B5EF4-FFF2-40B4-BE49-F238E27FC236}">
                  <a16:creationId xmlns:a16="http://schemas.microsoft.com/office/drawing/2014/main" id="{767953C7-142C-4773-ABE0-7C530A979B2C}"/>
                </a:ext>
              </a:extLst>
            </p:cNvPr>
            <p:cNvCxnSpPr>
              <a:cxnSpLocks/>
            </p:cNvCxnSpPr>
            <p:nvPr/>
          </p:nvCxnSpPr>
          <p:spPr>
            <a:xfrm>
              <a:off x="7401134" y="2546451"/>
              <a:ext cx="325231"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002E21C-9ABA-4D5F-B9BB-A176CC2AB093}"/>
                </a:ext>
              </a:extLst>
            </p:cNvPr>
            <p:cNvCxnSpPr>
              <a:cxnSpLocks/>
            </p:cNvCxnSpPr>
            <p:nvPr/>
          </p:nvCxnSpPr>
          <p:spPr>
            <a:xfrm flipH="1">
              <a:off x="7048462" y="2546451"/>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F7E3DBF-9489-4A05-B4FD-4939D3594FD4}"/>
                </a:ext>
              </a:extLst>
            </p:cNvPr>
            <p:cNvSpPr/>
            <p:nvPr/>
          </p:nvSpPr>
          <p:spPr>
            <a:xfrm flipH="1">
              <a:off x="6854115" y="2887043"/>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71" name="Rectangle: Rounded Corners 70">
              <a:extLst>
                <a:ext uri="{FF2B5EF4-FFF2-40B4-BE49-F238E27FC236}">
                  <a16:creationId xmlns:a16="http://schemas.microsoft.com/office/drawing/2014/main" id="{6F6035C6-E347-4CD7-B726-EF0A10FFDFCB}"/>
                </a:ext>
              </a:extLst>
            </p:cNvPr>
            <p:cNvSpPr/>
            <p:nvPr/>
          </p:nvSpPr>
          <p:spPr>
            <a:xfrm flipH="1">
              <a:off x="7543285" y="2887028"/>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73" name="Group 72">
            <a:extLst>
              <a:ext uri="{FF2B5EF4-FFF2-40B4-BE49-F238E27FC236}">
                <a16:creationId xmlns:a16="http://schemas.microsoft.com/office/drawing/2014/main" id="{FF03002D-C914-4668-83CF-719CFB3FAD24}"/>
              </a:ext>
            </a:extLst>
          </p:cNvPr>
          <p:cNvGrpSpPr/>
          <p:nvPr/>
        </p:nvGrpSpPr>
        <p:grpSpPr>
          <a:xfrm flipH="1">
            <a:off x="9371226" y="1681977"/>
            <a:ext cx="2199058" cy="1701720"/>
            <a:chOff x="6681376" y="1376835"/>
            <a:chExt cx="2199058" cy="1701720"/>
          </a:xfrm>
        </p:grpSpPr>
        <p:sp>
          <p:nvSpPr>
            <p:cNvPr id="74" name="Rectangle: Rounded Corners 73">
              <a:extLst>
                <a:ext uri="{FF2B5EF4-FFF2-40B4-BE49-F238E27FC236}">
                  <a16:creationId xmlns:a16="http://schemas.microsoft.com/office/drawing/2014/main" id="{2723EFCD-4F11-436D-A8B2-A0BCE2F63A45}"/>
                </a:ext>
              </a:extLst>
            </p:cNvPr>
            <p:cNvSpPr/>
            <p:nvPr/>
          </p:nvSpPr>
          <p:spPr>
            <a:xfrm flipH="1">
              <a:off x="7414918" y="1376835"/>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5" name="Rectangle: Rounded Corners 74">
              <a:extLst>
                <a:ext uri="{FF2B5EF4-FFF2-40B4-BE49-F238E27FC236}">
                  <a16:creationId xmlns:a16="http://schemas.microsoft.com/office/drawing/2014/main" id="{72350B96-82D4-4881-A127-46B21417D85A}"/>
                </a:ext>
              </a:extLst>
            </p:cNvPr>
            <p:cNvSpPr/>
            <p:nvPr/>
          </p:nvSpPr>
          <p:spPr>
            <a:xfrm flipH="1">
              <a:off x="7904208"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6" name="Rectangle: Rounded Corners 75">
              <a:extLst>
                <a:ext uri="{FF2B5EF4-FFF2-40B4-BE49-F238E27FC236}">
                  <a16:creationId xmlns:a16="http://schemas.microsoft.com/office/drawing/2014/main" id="{10BD3155-A2C0-465F-9915-20E96833DA61}"/>
                </a:ext>
              </a:extLst>
            </p:cNvPr>
            <p:cNvSpPr/>
            <p:nvPr/>
          </p:nvSpPr>
          <p:spPr>
            <a:xfrm flipH="1">
              <a:off x="6840381"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7" name="Straight Arrow Connector 76">
              <a:extLst>
                <a:ext uri="{FF2B5EF4-FFF2-40B4-BE49-F238E27FC236}">
                  <a16:creationId xmlns:a16="http://schemas.microsoft.com/office/drawing/2014/main" id="{04F2D115-5696-4AA3-BCE0-0AFC8D01AD7F}"/>
                </a:ext>
              </a:extLst>
            </p:cNvPr>
            <p:cNvCxnSpPr>
              <a:cxnSpLocks/>
              <a:stCxn id="74" idx="2"/>
              <a:endCxn id="75" idx="0"/>
            </p:cNvCxnSpPr>
            <p:nvPr/>
          </p:nvCxnSpPr>
          <p:spPr>
            <a:xfrm>
              <a:off x="7838980" y="1568347"/>
              <a:ext cx="489290"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3D3ED0-E27D-4D17-A31F-B8ED237C2BAD}"/>
                </a:ext>
              </a:extLst>
            </p:cNvPr>
            <p:cNvCxnSpPr>
              <a:stCxn id="74" idx="2"/>
              <a:endCxn id="76" idx="0"/>
            </p:cNvCxnSpPr>
            <p:nvPr/>
          </p:nvCxnSpPr>
          <p:spPr>
            <a:xfrm flipH="1">
              <a:off x="7264445" y="1568347"/>
              <a:ext cx="574537"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FF29D59-FD57-4DB2-85D7-B02AA02A561B}"/>
                </a:ext>
              </a:extLst>
            </p:cNvPr>
            <p:cNvCxnSpPr>
              <a:cxnSpLocks/>
              <a:stCxn id="75" idx="2"/>
            </p:cNvCxnSpPr>
            <p:nvPr/>
          </p:nvCxnSpPr>
          <p:spPr>
            <a:xfrm>
              <a:off x="8328271" y="2018846"/>
              <a:ext cx="358836"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F3305C8C-DC96-44E3-BA92-980AE40F8F6F}"/>
                </a:ext>
              </a:extLst>
            </p:cNvPr>
            <p:cNvSpPr/>
            <p:nvPr/>
          </p:nvSpPr>
          <p:spPr>
            <a:xfrm flipH="1">
              <a:off x="7826123" y="2354939"/>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81" name="Straight Arrow Connector 80">
              <a:extLst>
                <a:ext uri="{FF2B5EF4-FFF2-40B4-BE49-F238E27FC236}">
                  <a16:creationId xmlns:a16="http://schemas.microsoft.com/office/drawing/2014/main" id="{7C7B0B64-9991-4EFD-8532-A8C9E492D947}"/>
                </a:ext>
              </a:extLst>
            </p:cNvPr>
            <p:cNvCxnSpPr>
              <a:cxnSpLocks/>
              <a:stCxn id="75" idx="2"/>
              <a:endCxn id="80" idx="0"/>
            </p:cNvCxnSpPr>
            <p:nvPr/>
          </p:nvCxnSpPr>
          <p:spPr>
            <a:xfrm flipH="1">
              <a:off x="8009203" y="2018846"/>
              <a:ext cx="319068"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B54CFEC2-2A9A-4215-A2C0-2CEF158D3AE4}"/>
                </a:ext>
              </a:extLst>
            </p:cNvPr>
            <p:cNvSpPr/>
            <p:nvPr/>
          </p:nvSpPr>
          <p:spPr>
            <a:xfrm flipH="1">
              <a:off x="8514274"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83" name="Straight Arrow Connector 82">
              <a:extLst>
                <a:ext uri="{FF2B5EF4-FFF2-40B4-BE49-F238E27FC236}">
                  <a16:creationId xmlns:a16="http://schemas.microsoft.com/office/drawing/2014/main" id="{8FA74827-0E3F-4C8C-901C-2A5A29AE6641}"/>
                </a:ext>
              </a:extLst>
            </p:cNvPr>
            <p:cNvCxnSpPr>
              <a:cxnSpLocks/>
              <a:endCxn id="86" idx="0"/>
            </p:cNvCxnSpPr>
            <p:nvPr/>
          </p:nvCxnSpPr>
          <p:spPr>
            <a:xfrm>
              <a:off x="7238518" y="2018846"/>
              <a:ext cx="162616" cy="338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20553E5-4895-4617-8FDC-E872EECBF508}"/>
                </a:ext>
              </a:extLst>
            </p:cNvPr>
            <p:cNvCxnSpPr>
              <a:cxnSpLocks/>
            </p:cNvCxnSpPr>
            <p:nvPr/>
          </p:nvCxnSpPr>
          <p:spPr>
            <a:xfrm flipH="1">
              <a:off x="6885846" y="2018846"/>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2CD1DC00-2CD0-41E4-A452-5010DA46D497}"/>
                </a:ext>
              </a:extLst>
            </p:cNvPr>
            <p:cNvSpPr/>
            <p:nvPr/>
          </p:nvSpPr>
          <p:spPr>
            <a:xfrm flipH="1">
              <a:off x="6681376"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86" name="Rectangle: Rounded Corners 85">
              <a:extLst>
                <a:ext uri="{FF2B5EF4-FFF2-40B4-BE49-F238E27FC236}">
                  <a16:creationId xmlns:a16="http://schemas.microsoft.com/office/drawing/2014/main" id="{E4115A9D-CCF8-4AC8-9B55-84272663D8C4}"/>
                </a:ext>
              </a:extLst>
            </p:cNvPr>
            <p:cNvSpPr/>
            <p:nvPr/>
          </p:nvSpPr>
          <p:spPr>
            <a:xfrm flipH="1">
              <a:off x="7103373" y="2357203"/>
              <a:ext cx="595524"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87" name="Straight Arrow Connector 86">
              <a:extLst>
                <a:ext uri="{FF2B5EF4-FFF2-40B4-BE49-F238E27FC236}">
                  <a16:creationId xmlns:a16="http://schemas.microsoft.com/office/drawing/2014/main" id="{BACBB242-3A02-4FF5-9E9B-FC7B43B1D8D3}"/>
                </a:ext>
              </a:extLst>
            </p:cNvPr>
            <p:cNvCxnSpPr>
              <a:cxnSpLocks/>
            </p:cNvCxnSpPr>
            <p:nvPr/>
          </p:nvCxnSpPr>
          <p:spPr>
            <a:xfrm>
              <a:off x="7401134" y="2546451"/>
              <a:ext cx="325231"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CE8920D-EE0D-4D48-A4C6-EEC38074592B}"/>
                </a:ext>
              </a:extLst>
            </p:cNvPr>
            <p:cNvCxnSpPr>
              <a:cxnSpLocks/>
            </p:cNvCxnSpPr>
            <p:nvPr/>
          </p:nvCxnSpPr>
          <p:spPr>
            <a:xfrm flipH="1">
              <a:off x="7048462" y="2546451"/>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9C3ABB25-346C-4932-ABDB-BB6B50D2965A}"/>
                </a:ext>
              </a:extLst>
            </p:cNvPr>
            <p:cNvSpPr/>
            <p:nvPr/>
          </p:nvSpPr>
          <p:spPr>
            <a:xfrm flipH="1">
              <a:off x="6854115" y="2887043"/>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90" name="Rectangle: Rounded Corners 89">
              <a:extLst>
                <a:ext uri="{FF2B5EF4-FFF2-40B4-BE49-F238E27FC236}">
                  <a16:creationId xmlns:a16="http://schemas.microsoft.com/office/drawing/2014/main" id="{22D29835-B1E0-4D87-967B-FE51BF8B4540}"/>
                </a:ext>
              </a:extLst>
            </p:cNvPr>
            <p:cNvSpPr/>
            <p:nvPr/>
          </p:nvSpPr>
          <p:spPr>
            <a:xfrm flipH="1">
              <a:off x="7543285" y="2887028"/>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91" name="TextBox 90">
            <a:extLst>
              <a:ext uri="{FF2B5EF4-FFF2-40B4-BE49-F238E27FC236}">
                <a16:creationId xmlns:a16="http://schemas.microsoft.com/office/drawing/2014/main" id="{950AEDD5-6A91-4936-AC12-A2A9302AF2BE}"/>
              </a:ext>
            </a:extLst>
          </p:cNvPr>
          <p:cNvSpPr txBox="1"/>
          <p:nvPr/>
        </p:nvSpPr>
        <p:spPr>
          <a:xfrm>
            <a:off x="940857" y="4138071"/>
            <a:ext cx="4741811" cy="2492990"/>
          </a:xfrm>
          <a:prstGeom prst="rect">
            <a:avLst/>
          </a:prstGeom>
          <a:noFill/>
        </p:spPr>
        <p:txBody>
          <a:bodyPr wrap="none" rtlCol="0">
            <a:spAutoFit/>
          </a:bodyPr>
          <a:lstStyle/>
          <a:p>
            <a:pPr algn="ctr"/>
            <a:r>
              <a:rPr lang="en-GB" sz="3600" dirty="0"/>
              <a:t>Evaluate</a:t>
            </a:r>
          </a:p>
          <a:p>
            <a:pPr algn="ctr"/>
            <a:r>
              <a:rPr lang="en-GB" sz="2000" dirty="0"/>
              <a:t>Run the “out of bag” data through the trees</a:t>
            </a:r>
          </a:p>
          <a:p>
            <a:pPr algn="ctr"/>
            <a:endParaRPr lang="en-GB" sz="2000" dirty="0"/>
          </a:p>
          <a:p>
            <a:pPr algn="ctr"/>
            <a:r>
              <a:rPr lang="en-GB" sz="2000" dirty="0"/>
              <a:t>See how often they predict correctly</a:t>
            </a:r>
          </a:p>
          <a:p>
            <a:pPr algn="ctr"/>
            <a:endParaRPr lang="en-GB" sz="2000" dirty="0"/>
          </a:p>
          <a:p>
            <a:pPr algn="ctr"/>
            <a:r>
              <a:rPr lang="en-GB" sz="2000" dirty="0"/>
              <a:t>Random variable number and </a:t>
            </a:r>
          </a:p>
          <a:p>
            <a:pPr algn="ctr"/>
            <a:r>
              <a:rPr lang="en-GB" sz="2000" dirty="0"/>
              <a:t>number of trees can be optimised</a:t>
            </a:r>
          </a:p>
        </p:txBody>
      </p:sp>
      <p:sp>
        <p:nvSpPr>
          <p:cNvPr id="92" name="TextBox 91">
            <a:extLst>
              <a:ext uri="{FF2B5EF4-FFF2-40B4-BE49-F238E27FC236}">
                <a16:creationId xmlns:a16="http://schemas.microsoft.com/office/drawing/2014/main" id="{1D8C221D-F879-4241-99C1-1794B8E9AC8B}"/>
              </a:ext>
            </a:extLst>
          </p:cNvPr>
          <p:cNvSpPr txBox="1"/>
          <p:nvPr/>
        </p:nvSpPr>
        <p:spPr>
          <a:xfrm>
            <a:off x="7485486" y="4138071"/>
            <a:ext cx="3359253" cy="2185214"/>
          </a:xfrm>
          <a:prstGeom prst="rect">
            <a:avLst/>
          </a:prstGeom>
          <a:noFill/>
        </p:spPr>
        <p:txBody>
          <a:bodyPr wrap="none" rtlCol="0">
            <a:spAutoFit/>
          </a:bodyPr>
          <a:lstStyle/>
          <a:p>
            <a:pPr algn="ctr"/>
            <a:r>
              <a:rPr lang="en-GB" sz="3600" dirty="0"/>
              <a:t>Predict</a:t>
            </a:r>
          </a:p>
          <a:p>
            <a:pPr algn="ctr"/>
            <a:r>
              <a:rPr lang="en-GB" sz="2000" dirty="0"/>
              <a:t>Run new data down all trees</a:t>
            </a:r>
          </a:p>
          <a:p>
            <a:pPr algn="ctr"/>
            <a:endParaRPr lang="en-GB" sz="2000" dirty="0"/>
          </a:p>
          <a:p>
            <a:pPr algn="ctr"/>
            <a:r>
              <a:rPr lang="en-GB" sz="2000" dirty="0"/>
              <a:t>Count the predicted outcomes</a:t>
            </a:r>
          </a:p>
          <a:p>
            <a:pPr algn="ctr"/>
            <a:endParaRPr lang="en-GB" sz="2000" dirty="0"/>
          </a:p>
          <a:p>
            <a:pPr algn="ctr"/>
            <a:r>
              <a:rPr lang="en-GB" sz="2000" dirty="0"/>
              <a:t>Most frequent outcome wins</a:t>
            </a:r>
          </a:p>
        </p:txBody>
      </p:sp>
    </p:spTree>
    <p:extLst>
      <p:ext uri="{BB962C8B-B14F-4D97-AF65-F5344CB8AC3E}">
        <p14:creationId xmlns:p14="http://schemas.microsoft.com/office/powerpoint/2010/main" val="5219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7D4F-30C2-4A7B-A849-174CAD5F7927}"/>
              </a:ext>
            </a:extLst>
          </p:cNvPr>
          <p:cNvSpPr>
            <a:spLocks noGrp="1"/>
          </p:cNvSpPr>
          <p:nvPr>
            <p:ph type="title"/>
          </p:nvPr>
        </p:nvSpPr>
        <p:spPr/>
        <p:txBody>
          <a:bodyPr/>
          <a:lstStyle/>
          <a:p>
            <a:r>
              <a:rPr lang="en-GB" dirty="0"/>
              <a:t>Feature Selection</a:t>
            </a:r>
          </a:p>
        </p:txBody>
      </p:sp>
      <p:grpSp>
        <p:nvGrpSpPr>
          <p:cNvPr id="5" name="Group 4">
            <a:extLst>
              <a:ext uri="{FF2B5EF4-FFF2-40B4-BE49-F238E27FC236}">
                <a16:creationId xmlns:a16="http://schemas.microsoft.com/office/drawing/2014/main" id="{B2D8B8E9-AA4F-4081-A734-9D30E35B9CB7}"/>
              </a:ext>
            </a:extLst>
          </p:cNvPr>
          <p:cNvGrpSpPr/>
          <p:nvPr/>
        </p:nvGrpSpPr>
        <p:grpSpPr>
          <a:xfrm>
            <a:off x="4496508" y="1469993"/>
            <a:ext cx="3203008" cy="2159269"/>
            <a:chOff x="5092685" y="4230379"/>
            <a:chExt cx="3203008" cy="2159269"/>
          </a:xfrm>
        </p:grpSpPr>
        <p:sp>
          <p:nvSpPr>
            <p:cNvPr id="7" name="Rectangle: Rounded Corners 6">
              <a:extLst>
                <a:ext uri="{FF2B5EF4-FFF2-40B4-BE49-F238E27FC236}">
                  <a16:creationId xmlns:a16="http://schemas.microsoft.com/office/drawing/2014/main" id="{B5594FB9-DE56-4A7C-B608-5E4DA7594630}"/>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Rounded Corners 7">
              <a:extLst>
                <a:ext uri="{FF2B5EF4-FFF2-40B4-BE49-F238E27FC236}">
                  <a16:creationId xmlns:a16="http://schemas.microsoft.com/office/drawing/2014/main" id="{FB281E6B-7128-4D77-A78C-25C8C9748F81}"/>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ectangle: Rounded Corners 8">
              <a:extLst>
                <a:ext uri="{FF2B5EF4-FFF2-40B4-BE49-F238E27FC236}">
                  <a16:creationId xmlns:a16="http://schemas.microsoft.com/office/drawing/2014/main" id="{4833D501-A8BB-4D4C-9525-170422D62B9F}"/>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Rectangle: Rounded Corners 9">
              <a:extLst>
                <a:ext uri="{FF2B5EF4-FFF2-40B4-BE49-F238E27FC236}">
                  <a16:creationId xmlns:a16="http://schemas.microsoft.com/office/drawing/2014/main" id="{6C0DA588-011C-4ED1-8E7A-036F54DD7693}"/>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11" name="Straight Arrow Connector 10">
              <a:extLst>
                <a:ext uri="{FF2B5EF4-FFF2-40B4-BE49-F238E27FC236}">
                  <a16:creationId xmlns:a16="http://schemas.microsoft.com/office/drawing/2014/main" id="{251E3AD5-EDFD-488B-8C80-2A729E6E6CB8}"/>
                </a:ext>
              </a:extLst>
            </p:cNvPr>
            <p:cNvCxnSpPr>
              <a:cxnSpLocks/>
              <a:stCxn id="7" idx="2"/>
              <a:endCxn id="8"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F99313-7D20-4DAC-B979-6370709B9A20}"/>
                </a:ext>
              </a:extLst>
            </p:cNvPr>
            <p:cNvCxnSpPr>
              <a:stCxn id="7" idx="2"/>
              <a:endCxn id="9"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9C3EB7-9913-428F-8770-9E1E27CDA3AF}"/>
                </a:ext>
              </a:extLst>
            </p:cNvPr>
            <p:cNvCxnSpPr>
              <a:cxnSpLocks/>
              <a:stCxn id="8" idx="2"/>
              <a:endCxn id="10"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4A309EA-2D1C-4816-B70D-CA77F22C58EB}"/>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15" name="Straight Arrow Connector 14">
              <a:extLst>
                <a:ext uri="{FF2B5EF4-FFF2-40B4-BE49-F238E27FC236}">
                  <a16:creationId xmlns:a16="http://schemas.microsoft.com/office/drawing/2014/main" id="{03AF4254-D19F-4970-9E7D-11196667F7E4}"/>
                </a:ext>
              </a:extLst>
            </p:cNvPr>
            <p:cNvCxnSpPr>
              <a:cxnSpLocks/>
              <a:stCxn id="8" idx="2"/>
              <a:endCxn id="14"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EA8DEA-0E35-4453-AD81-DFEE1BE4643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4958EA-33AA-4DAF-BB47-23D614F36761}"/>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E1875D3-CD48-48A5-A6AB-60BE2FE37E72}"/>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19" name="Rectangle: Rounded Corners 18">
              <a:extLst>
                <a:ext uri="{FF2B5EF4-FFF2-40B4-BE49-F238E27FC236}">
                  <a16:creationId xmlns:a16="http://schemas.microsoft.com/office/drawing/2014/main" id="{D9E30522-DC05-40FC-BDA3-188AEC8C2F40}"/>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20" name="Straight Arrow Connector 19">
              <a:extLst>
                <a:ext uri="{FF2B5EF4-FFF2-40B4-BE49-F238E27FC236}">
                  <a16:creationId xmlns:a16="http://schemas.microsoft.com/office/drawing/2014/main" id="{5B0BE7D9-A56D-4CE4-96FD-1D12E658D3F5}"/>
                </a:ext>
              </a:extLst>
            </p:cNvPr>
            <p:cNvCxnSpPr>
              <a:cxnSpLocks/>
              <a:endCxn id="23"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C8E2E1-4FB0-431B-B72A-B366423B4B28}"/>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DAAA850F-1361-4744-8107-B651755DD4F8}"/>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23" name="Rectangle: Rounded Corners 22">
              <a:extLst>
                <a:ext uri="{FF2B5EF4-FFF2-40B4-BE49-F238E27FC236}">
                  <a16:creationId xmlns:a16="http://schemas.microsoft.com/office/drawing/2014/main" id="{A2784A74-959F-4558-9C14-BC1CB7AC8313}"/>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 name="Straight Arrow Connector 23">
              <a:extLst>
                <a:ext uri="{FF2B5EF4-FFF2-40B4-BE49-F238E27FC236}">
                  <a16:creationId xmlns:a16="http://schemas.microsoft.com/office/drawing/2014/main" id="{3792B6D3-2B81-4FD3-B6DD-F2F2050EF6AF}"/>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3CD2275-BE1A-49D0-934A-46518637C9C7}"/>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B7F8AC3-69B1-40EB-A707-CCD9116FBAB9}"/>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27" name="Rectangle: Rounded Corners 26">
              <a:extLst>
                <a:ext uri="{FF2B5EF4-FFF2-40B4-BE49-F238E27FC236}">
                  <a16:creationId xmlns:a16="http://schemas.microsoft.com/office/drawing/2014/main" id="{F762B7B9-C16A-4D24-B1E6-921B88B3E009}"/>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28" name="TextBox 27">
            <a:extLst>
              <a:ext uri="{FF2B5EF4-FFF2-40B4-BE49-F238E27FC236}">
                <a16:creationId xmlns:a16="http://schemas.microsoft.com/office/drawing/2014/main" id="{44EEDA05-3A2D-4668-81CD-0EBE5C8189D6}"/>
              </a:ext>
            </a:extLst>
          </p:cNvPr>
          <p:cNvSpPr txBox="1"/>
          <p:nvPr/>
        </p:nvSpPr>
        <p:spPr>
          <a:xfrm>
            <a:off x="343259" y="1626222"/>
            <a:ext cx="3704733" cy="1754326"/>
          </a:xfrm>
          <a:prstGeom prst="rect">
            <a:avLst/>
          </a:prstGeom>
          <a:noFill/>
        </p:spPr>
        <p:txBody>
          <a:bodyPr wrap="none" rtlCol="0">
            <a:spAutoFit/>
          </a:bodyPr>
          <a:lstStyle/>
          <a:p>
            <a:pPr algn="r"/>
            <a:r>
              <a:rPr lang="en-GB" sz="3600" dirty="0"/>
              <a:t>Smoker | Exercises</a:t>
            </a:r>
          </a:p>
          <a:p>
            <a:pPr algn="r"/>
            <a:r>
              <a:rPr lang="en-GB" sz="3600" dirty="0"/>
              <a:t>Age | Exercises</a:t>
            </a:r>
          </a:p>
          <a:p>
            <a:pPr algn="r"/>
            <a:r>
              <a:rPr lang="en-GB" sz="3600" dirty="0"/>
              <a:t>Age |   </a:t>
            </a:r>
            <a:r>
              <a:rPr lang="en-GB" sz="2400" dirty="0"/>
              <a:t> </a:t>
            </a:r>
            <a:r>
              <a:rPr lang="en-GB" sz="3600" dirty="0"/>
              <a:t>Smoker</a:t>
            </a:r>
          </a:p>
        </p:txBody>
      </p:sp>
      <p:sp>
        <p:nvSpPr>
          <p:cNvPr id="29" name="TextBox 28">
            <a:extLst>
              <a:ext uri="{FF2B5EF4-FFF2-40B4-BE49-F238E27FC236}">
                <a16:creationId xmlns:a16="http://schemas.microsoft.com/office/drawing/2014/main" id="{D3C30D39-1862-443A-9996-5620E7E59FD5}"/>
              </a:ext>
            </a:extLst>
          </p:cNvPr>
          <p:cNvSpPr txBox="1"/>
          <p:nvPr/>
        </p:nvSpPr>
        <p:spPr>
          <a:xfrm>
            <a:off x="350681" y="1626222"/>
            <a:ext cx="3704733" cy="1754326"/>
          </a:xfrm>
          <a:prstGeom prst="rect">
            <a:avLst/>
          </a:prstGeom>
          <a:noFill/>
        </p:spPr>
        <p:txBody>
          <a:bodyPr wrap="none" rtlCol="0">
            <a:spAutoFit/>
          </a:bodyPr>
          <a:lstStyle/>
          <a:p>
            <a:pPr algn="r"/>
            <a:r>
              <a:rPr lang="en-GB" sz="3600" dirty="0">
                <a:solidFill>
                  <a:schemeClr val="accent2"/>
                </a:solidFill>
              </a:rPr>
              <a:t>Smoker</a:t>
            </a:r>
            <a:r>
              <a:rPr lang="en-GB" sz="3600" dirty="0"/>
              <a:t> | Exercises</a:t>
            </a:r>
          </a:p>
          <a:p>
            <a:pPr algn="r"/>
            <a:r>
              <a:rPr lang="en-GB" sz="3600" dirty="0"/>
              <a:t>Age | </a:t>
            </a:r>
            <a:r>
              <a:rPr lang="en-GB" sz="3600" dirty="0">
                <a:solidFill>
                  <a:schemeClr val="accent2"/>
                </a:solidFill>
              </a:rPr>
              <a:t>Exercises</a:t>
            </a:r>
          </a:p>
          <a:p>
            <a:pPr algn="r"/>
            <a:r>
              <a:rPr lang="en-GB" sz="3600" dirty="0">
                <a:solidFill>
                  <a:schemeClr val="accent2"/>
                </a:solidFill>
              </a:rPr>
              <a:t>Age</a:t>
            </a:r>
            <a:r>
              <a:rPr lang="en-GB" sz="3600" dirty="0"/>
              <a:t> |   </a:t>
            </a:r>
            <a:r>
              <a:rPr lang="en-GB" sz="2400" dirty="0"/>
              <a:t> </a:t>
            </a:r>
            <a:r>
              <a:rPr lang="en-GB" sz="3600" dirty="0"/>
              <a:t>Smoker</a:t>
            </a:r>
          </a:p>
        </p:txBody>
      </p:sp>
      <p:sp>
        <p:nvSpPr>
          <p:cNvPr id="30" name="TextBox 29">
            <a:extLst>
              <a:ext uri="{FF2B5EF4-FFF2-40B4-BE49-F238E27FC236}">
                <a16:creationId xmlns:a16="http://schemas.microsoft.com/office/drawing/2014/main" id="{51221756-7A80-4857-B0B7-D6F21ED7032E}"/>
              </a:ext>
            </a:extLst>
          </p:cNvPr>
          <p:cNvSpPr txBox="1"/>
          <p:nvPr/>
        </p:nvSpPr>
        <p:spPr>
          <a:xfrm>
            <a:off x="7952644" y="1626222"/>
            <a:ext cx="4048102" cy="1938992"/>
          </a:xfrm>
          <a:prstGeom prst="rect">
            <a:avLst/>
          </a:prstGeom>
          <a:noFill/>
        </p:spPr>
        <p:txBody>
          <a:bodyPr wrap="square" rtlCol="0">
            <a:spAutoFit/>
          </a:bodyPr>
          <a:lstStyle/>
          <a:p>
            <a:r>
              <a:rPr lang="en-GB" sz="2400" dirty="0"/>
              <a:t>More informative features will appear higher up the tree.</a:t>
            </a:r>
          </a:p>
          <a:p>
            <a:endParaRPr lang="en-GB" sz="2400" dirty="0"/>
          </a:p>
          <a:p>
            <a:r>
              <a:rPr lang="en-GB" sz="2400" dirty="0"/>
              <a:t>Can aggregate this information across the forest</a:t>
            </a:r>
          </a:p>
        </p:txBody>
      </p:sp>
      <p:pic>
        <p:nvPicPr>
          <p:cNvPr id="34" name="Picture 33">
            <a:extLst>
              <a:ext uri="{FF2B5EF4-FFF2-40B4-BE49-F238E27FC236}">
                <a16:creationId xmlns:a16="http://schemas.microsoft.com/office/drawing/2014/main" id="{D28D44B5-4265-48F5-94AC-7EA79AFC3C04}"/>
              </a:ext>
            </a:extLst>
          </p:cNvPr>
          <p:cNvPicPr>
            <a:picLocks noChangeAspect="1"/>
          </p:cNvPicPr>
          <p:nvPr/>
        </p:nvPicPr>
        <p:blipFill>
          <a:blip r:embed="rId3"/>
          <a:stretch>
            <a:fillRect/>
          </a:stretch>
        </p:blipFill>
        <p:spPr>
          <a:xfrm>
            <a:off x="3203135" y="4058576"/>
            <a:ext cx="5623070" cy="2727722"/>
          </a:xfrm>
          <a:prstGeom prst="rect">
            <a:avLst/>
          </a:prstGeom>
        </p:spPr>
      </p:pic>
    </p:spTree>
    <p:extLst>
      <p:ext uri="{BB962C8B-B14F-4D97-AF65-F5344CB8AC3E}">
        <p14:creationId xmlns:p14="http://schemas.microsoft.com/office/powerpoint/2010/main" val="27453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6600" dirty="0"/>
              <a:t>Neural Networks</a:t>
            </a:r>
          </a:p>
        </p:txBody>
      </p:sp>
      <p:pic>
        <p:nvPicPr>
          <p:cNvPr id="3" name="Graphic 2">
            <a:extLst>
              <a:ext uri="{FF2B5EF4-FFF2-40B4-BE49-F238E27FC236}">
                <a16:creationId xmlns:a16="http://schemas.microsoft.com/office/drawing/2014/main" id="{E4282F6C-D924-A542-EA23-5613BFBC72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202863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0777-DAC1-5853-9084-FB16C1BDE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EC5D4-122A-21C9-8E83-B164ECA4C423}"/>
              </a:ext>
            </a:extLst>
          </p:cNvPr>
          <p:cNvSpPr>
            <a:spLocks noGrp="1"/>
          </p:cNvSpPr>
          <p:nvPr>
            <p:ph type="title"/>
          </p:nvPr>
        </p:nvSpPr>
        <p:spPr>
          <a:xfrm>
            <a:off x="609600" y="274638"/>
            <a:ext cx="10972800" cy="1143000"/>
          </a:xfrm>
        </p:spPr>
        <p:txBody>
          <a:bodyPr>
            <a:normAutofit/>
          </a:bodyPr>
          <a:lstStyle/>
          <a:p>
            <a:r>
              <a:rPr lang="en-GB" sz="4800" dirty="0">
                <a:latin typeface="Calibri" panose="020F0502020204030204" pitchFamily="34" charset="0"/>
                <a:cs typeface="Calibri" panose="020F0502020204030204" pitchFamily="34" charset="0"/>
              </a:rPr>
              <a:t>Neural Network Structure</a:t>
            </a:r>
          </a:p>
        </p:txBody>
      </p:sp>
      <p:grpSp>
        <p:nvGrpSpPr>
          <p:cNvPr id="28" name="Group 27">
            <a:extLst>
              <a:ext uri="{FF2B5EF4-FFF2-40B4-BE49-F238E27FC236}">
                <a16:creationId xmlns:a16="http://schemas.microsoft.com/office/drawing/2014/main" id="{C43BC043-6C23-9F56-55CE-860A61A8E958}"/>
              </a:ext>
            </a:extLst>
          </p:cNvPr>
          <p:cNvGrpSpPr/>
          <p:nvPr/>
        </p:nvGrpSpPr>
        <p:grpSpPr>
          <a:xfrm>
            <a:off x="2439627" y="1939889"/>
            <a:ext cx="584444" cy="3872640"/>
            <a:chOff x="1847528" y="1675834"/>
            <a:chExt cx="584444" cy="3872640"/>
          </a:xfrm>
        </p:grpSpPr>
        <p:sp>
          <p:nvSpPr>
            <p:cNvPr id="4" name="Oval 3">
              <a:extLst>
                <a:ext uri="{FF2B5EF4-FFF2-40B4-BE49-F238E27FC236}">
                  <a16:creationId xmlns:a16="http://schemas.microsoft.com/office/drawing/2014/main" id="{11614459-736A-6CEE-C50A-FB44D5B27180}"/>
                </a:ext>
              </a:extLst>
            </p:cNvPr>
            <p:cNvSpPr/>
            <p:nvPr/>
          </p:nvSpPr>
          <p:spPr>
            <a:xfrm>
              <a:off x="1847528" y="167583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45162A53-BAAD-2CD1-3C13-351485D4CFAB}"/>
                </a:ext>
              </a:extLst>
            </p:cNvPr>
            <p:cNvSpPr/>
            <p:nvPr/>
          </p:nvSpPr>
          <p:spPr>
            <a:xfrm>
              <a:off x="1855908" y="250092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52F5C5FC-64A0-A222-244C-0D3EF8F9910A}"/>
                </a:ext>
              </a:extLst>
            </p:cNvPr>
            <p:cNvSpPr/>
            <p:nvPr/>
          </p:nvSpPr>
          <p:spPr>
            <a:xfrm>
              <a:off x="1847528" y="33261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659BDA47-7EA7-7C13-6118-36CC9E4B5221}"/>
                </a:ext>
              </a:extLst>
            </p:cNvPr>
            <p:cNvSpPr/>
            <p:nvPr/>
          </p:nvSpPr>
          <p:spPr>
            <a:xfrm>
              <a:off x="1847528" y="41466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Oval 7">
              <a:extLst>
                <a:ext uri="{FF2B5EF4-FFF2-40B4-BE49-F238E27FC236}">
                  <a16:creationId xmlns:a16="http://schemas.microsoft.com/office/drawing/2014/main" id="{B395F35A-E9F3-8F0F-6E45-819E95EA2F88}"/>
                </a:ext>
              </a:extLst>
            </p:cNvPr>
            <p:cNvSpPr/>
            <p:nvPr/>
          </p:nvSpPr>
          <p:spPr>
            <a:xfrm>
              <a:off x="1855908" y="497241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46" name="TextBox 45">
            <a:extLst>
              <a:ext uri="{FF2B5EF4-FFF2-40B4-BE49-F238E27FC236}">
                <a16:creationId xmlns:a16="http://schemas.microsoft.com/office/drawing/2014/main" id="{61954A78-BDDD-E1DE-9D02-5772BED42C5A}"/>
              </a:ext>
            </a:extLst>
          </p:cNvPr>
          <p:cNvSpPr txBox="1"/>
          <p:nvPr/>
        </p:nvSpPr>
        <p:spPr>
          <a:xfrm>
            <a:off x="2122550" y="6334780"/>
            <a:ext cx="9621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Input</a:t>
            </a:r>
          </a:p>
        </p:txBody>
      </p:sp>
      <p:grpSp>
        <p:nvGrpSpPr>
          <p:cNvPr id="139" name="Group 138">
            <a:extLst>
              <a:ext uri="{FF2B5EF4-FFF2-40B4-BE49-F238E27FC236}">
                <a16:creationId xmlns:a16="http://schemas.microsoft.com/office/drawing/2014/main" id="{5D2D8006-D869-8854-BE69-720921160C62}"/>
              </a:ext>
            </a:extLst>
          </p:cNvPr>
          <p:cNvGrpSpPr/>
          <p:nvPr/>
        </p:nvGrpSpPr>
        <p:grpSpPr>
          <a:xfrm>
            <a:off x="797929" y="2003233"/>
            <a:ext cx="1564462" cy="3745951"/>
            <a:chOff x="1184200" y="1742279"/>
            <a:chExt cx="1564462" cy="3745951"/>
          </a:xfrm>
        </p:grpSpPr>
        <p:grpSp>
          <p:nvGrpSpPr>
            <p:cNvPr id="195" name="Group 194">
              <a:extLst>
                <a:ext uri="{FF2B5EF4-FFF2-40B4-BE49-F238E27FC236}">
                  <a16:creationId xmlns:a16="http://schemas.microsoft.com/office/drawing/2014/main" id="{2BB9643E-7106-162E-BE17-5A04AFA9EACD}"/>
                </a:ext>
              </a:extLst>
            </p:cNvPr>
            <p:cNvGrpSpPr/>
            <p:nvPr/>
          </p:nvGrpSpPr>
          <p:grpSpPr>
            <a:xfrm>
              <a:off x="1184200" y="1742279"/>
              <a:ext cx="1564462" cy="2133929"/>
              <a:chOff x="1184200" y="1742279"/>
              <a:chExt cx="1564462" cy="2133929"/>
            </a:xfrm>
          </p:grpSpPr>
          <p:sp>
            <p:nvSpPr>
              <p:cNvPr id="187" name="TextBox 186">
                <a:extLst>
                  <a:ext uri="{FF2B5EF4-FFF2-40B4-BE49-F238E27FC236}">
                    <a16:creationId xmlns:a16="http://schemas.microsoft.com/office/drawing/2014/main" id="{95ECDB9B-EA8E-4DB8-830E-00EE582D4EFD}"/>
                  </a:ext>
                </a:extLst>
              </p:cNvPr>
              <p:cNvSpPr txBox="1"/>
              <p:nvPr/>
            </p:nvSpPr>
            <p:spPr>
              <a:xfrm>
                <a:off x="1184200" y="1742279"/>
                <a:ext cx="15561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Predictor 1</a:t>
                </a:r>
              </a:p>
            </p:txBody>
          </p:sp>
          <p:sp>
            <p:nvSpPr>
              <p:cNvPr id="188" name="TextBox 187">
                <a:extLst>
                  <a:ext uri="{FF2B5EF4-FFF2-40B4-BE49-F238E27FC236}">
                    <a16:creationId xmlns:a16="http://schemas.microsoft.com/office/drawing/2014/main" id="{B8C622EB-E95C-4D95-A6B9-F1554BFFA25D}"/>
                  </a:ext>
                </a:extLst>
              </p:cNvPr>
              <p:cNvSpPr txBox="1"/>
              <p:nvPr/>
            </p:nvSpPr>
            <p:spPr>
              <a:xfrm>
                <a:off x="1184200" y="2578871"/>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a:t>
                </a:r>
              </a:p>
            </p:txBody>
          </p:sp>
          <p:sp>
            <p:nvSpPr>
              <p:cNvPr id="189" name="TextBox 188">
                <a:extLst>
                  <a:ext uri="{FF2B5EF4-FFF2-40B4-BE49-F238E27FC236}">
                    <a16:creationId xmlns:a16="http://schemas.microsoft.com/office/drawing/2014/main" id="{86E32CEE-2A36-0B99-E976-BBC18B6D606A}"/>
                  </a:ext>
                </a:extLst>
              </p:cNvPr>
              <p:cNvSpPr txBox="1"/>
              <p:nvPr/>
            </p:nvSpPr>
            <p:spPr>
              <a:xfrm>
                <a:off x="1192467" y="3414543"/>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a:t>
                </a:r>
              </a:p>
            </p:txBody>
          </p:sp>
        </p:grpSp>
        <p:sp>
          <p:nvSpPr>
            <p:cNvPr id="3" name="TextBox 2">
              <a:extLst>
                <a:ext uri="{FF2B5EF4-FFF2-40B4-BE49-F238E27FC236}">
                  <a16:creationId xmlns:a16="http://schemas.microsoft.com/office/drawing/2014/main" id="{CFF83C8D-81A4-F1A1-7D62-3B56DF2A51EA}"/>
                </a:ext>
              </a:extLst>
            </p:cNvPr>
            <p:cNvSpPr txBox="1"/>
            <p:nvPr/>
          </p:nvSpPr>
          <p:spPr>
            <a:xfrm>
              <a:off x="1184200" y="4207395"/>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
          <p:nvSpPr>
            <p:cNvPr id="11" name="TextBox 10">
              <a:extLst>
                <a:ext uri="{FF2B5EF4-FFF2-40B4-BE49-F238E27FC236}">
                  <a16:creationId xmlns:a16="http://schemas.microsoft.com/office/drawing/2014/main" id="{CACE223D-BDDB-7CD7-29CD-658AACB38D50}"/>
                </a:ext>
              </a:extLst>
            </p:cNvPr>
            <p:cNvSpPr txBox="1"/>
            <p:nvPr/>
          </p:nvSpPr>
          <p:spPr>
            <a:xfrm>
              <a:off x="1184200" y="5026565"/>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a:t>
              </a:r>
            </a:p>
          </p:txBody>
        </p:sp>
      </p:grpSp>
      <p:sp>
        <p:nvSpPr>
          <p:cNvPr id="140" name="TextBox 139">
            <a:extLst>
              <a:ext uri="{FF2B5EF4-FFF2-40B4-BE49-F238E27FC236}">
                <a16:creationId xmlns:a16="http://schemas.microsoft.com/office/drawing/2014/main" id="{7DB28148-47A6-9C21-BD11-71029CBD77C8}"/>
              </a:ext>
            </a:extLst>
          </p:cNvPr>
          <p:cNvSpPr txBox="1"/>
          <p:nvPr/>
        </p:nvSpPr>
        <p:spPr>
          <a:xfrm>
            <a:off x="3890054" y="1367639"/>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Node</a:t>
            </a:r>
          </a:p>
        </p:txBody>
      </p:sp>
      <p:cxnSp>
        <p:nvCxnSpPr>
          <p:cNvPr id="142" name="Straight Arrow Connector 141">
            <a:extLst>
              <a:ext uri="{FF2B5EF4-FFF2-40B4-BE49-F238E27FC236}">
                <a16:creationId xmlns:a16="http://schemas.microsoft.com/office/drawing/2014/main" id="{D8FC4522-12C2-BD05-036E-6E5FD4582476}"/>
              </a:ext>
            </a:extLst>
          </p:cNvPr>
          <p:cNvCxnSpPr>
            <a:cxnSpLocks/>
            <a:stCxn id="4" idx="7"/>
            <a:endCxn id="140" idx="1"/>
          </p:cNvCxnSpPr>
          <p:nvPr/>
        </p:nvCxnSpPr>
        <p:spPr>
          <a:xfrm flipV="1">
            <a:off x="2931328" y="1598472"/>
            <a:ext cx="958726" cy="425780"/>
          </a:xfrm>
          <a:prstGeom prst="straightConnector1">
            <a:avLst/>
          </a:prstGeom>
          <a:ln>
            <a:solidFill>
              <a:srgbClr val="C00000"/>
            </a:solidFill>
            <a:headEnd type="triangle" w="med" len="med"/>
            <a:tailEnd type="none" w="med" len="med"/>
          </a:ln>
          <a:effectLst/>
        </p:spPr>
        <p:style>
          <a:lnRef idx="3">
            <a:schemeClr val="dk1"/>
          </a:lnRef>
          <a:fillRef idx="0">
            <a:schemeClr val="dk1"/>
          </a:fillRef>
          <a:effectRef idx="2">
            <a:schemeClr val="dk1"/>
          </a:effectRef>
          <a:fontRef idx="minor">
            <a:schemeClr val="tx1"/>
          </a:fontRef>
        </p:style>
      </p:cxnSp>
      <p:sp>
        <p:nvSpPr>
          <p:cNvPr id="150" name="TextBox 149">
            <a:extLst>
              <a:ext uri="{FF2B5EF4-FFF2-40B4-BE49-F238E27FC236}">
                <a16:creationId xmlns:a16="http://schemas.microsoft.com/office/drawing/2014/main" id="{A1EB2BAB-BC5D-24AF-A926-9FB1E255E5A8}"/>
              </a:ext>
            </a:extLst>
          </p:cNvPr>
          <p:cNvSpPr txBox="1"/>
          <p:nvPr/>
        </p:nvSpPr>
        <p:spPr>
          <a:xfrm>
            <a:off x="3566365" y="6103947"/>
            <a:ext cx="8532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Layer</a:t>
            </a:r>
          </a:p>
        </p:txBody>
      </p:sp>
      <p:sp>
        <p:nvSpPr>
          <p:cNvPr id="151" name="Rectangle 150">
            <a:extLst>
              <a:ext uri="{FF2B5EF4-FFF2-40B4-BE49-F238E27FC236}">
                <a16:creationId xmlns:a16="http://schemas.microsoft.com/office/drawing/2014/main" id="{ADD84BC8-CFE1-7F4C-E185-2F238065A638}"/>
              </a:ext>
            </a:extLst>
          </p:cNvPr>
          <p:cNvSpPr/>
          <p:nvPr/>
        </p:nvSpPr>
        <p:spPr>
          <a:xfrm>
            <a:off x="2332751" y="1811362"/>
            <a:ext cx="907621" cy="419060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52" name="Straight Arrow Connector 151">
            <a:extLst>
              <a:ext uri="{FF2B5EF4-FFF2-40B4-BE49-F238E27FC236}">
                <a16:creationId xmlns:a16="http://schemas.microsoft.com/office/drawing/2014/main" id="{08982010-0C4D-A79C-162A-31616D916DA7}"/>
              </a:ext>
            </a:extLst>
          </p:cNvPr>
          <p:cNvCxnSpPr>
            <a:cxnSpLocks/>
            <a:stCxn id="151" idx="2"/>
            <a:endCxn id="150" idx="1"/>
          </p:cNvCxnSpPr>
          <p:nvPr/>
        </p:nvCxnSpPr>
        <p:spPr>
          <a:xfrm>
            <a:off x="2786562" y="6001966"/>
            <a:ext cx="779803" cy="332814"/>
          </a:xfrm>
          <a:prstGeom prst="straightConnector1">
            <a:avLst/>
          </a:prstGeom>
          <a:ln>
            <a:solidFill>
              <a:srgbClr val="C00000"/>
            </a:solidFill>
            <a:headEnd type="triangle" w="med" len="med"/>
            <a:tailEnd type="none" w="med" len="me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41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50" grpId="0"/>
      <p:bldP spid="1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22BA-F113-4407-8559-4B048484EC77}"/>
              </a:ext>
            </a:extLst>
          </p:cNvPr>
          <p:cNvSpPr>
            <a:spLocks noGrp="1"/>
          </p:cNvSpPr>
          <p:nvPr>
            <p:ph type="title"/>
          </p:nvPr>
        </p:nvSpPr>
        <p:spPr>
          <a:xfrm>
            <a:off x="609600" y="274638"/>
            <a:ext cx="10972800" cy="1143000"/>
          </a:xfrm>
        </p:spPr>
        <p:txBody>
          <a:bodyPr>
            <a:normAutofit/>
          </a:bodyPr>
          <a:lstStyle/>
          <a:p>
            <a:r>
              <a:rPr lang="en-GB" sz="4800" dirty="0">
                <a:latin typeface="Calibri" panose="020F0502020204030204" pitchFamily="34" charset="0"/>
                <a:cs typeface="Calibri" panose="020F0502020204030204" pitchFamily="34" charset="0"/>
              </a:rPr>
              <a:t>Neural Network Structure</a:t>
            </a:r>
          </a:p>
        </p:txBody>
      </p:sp>
      <p:grpSp>
        <p:nvGrpSpPr>
          <p:cNvPr id="186" name="Group 185">
            <a:extLst>
              <a:ext uri="{FF2B5EF4-FFF2-40B4-BE49-F238E27FC236}">
                <a16:creationId xmlns:a16="http://schemas.microsoft.com/office/drawing/2014/main" id="{390DFDC2-C91B-45CB-9572-C7E985185CDD}"/>
              </a:ext>
            </a:extLst>
          </p:cNvPr>
          <p:cNvGrpSpPr/>
          <p:nvPr/>
        </p:nvGrpSpPr>
        <p:grpSpPr>
          <a:xfrm>
            <a:off x="5023002" y="2218666"/>
            <a:ext cx="2088232" cy="3237036"/>
            <a:chOff x="4907868" y="2280282"/>
            <a:chExt cx="2088232" cy="3237036"/>
          </a:xfrm>
        </p:grpSpPr>
        <p:grpSp>
          <p:nvGrpSpPr>
            <p:cNvPr id="33" name="Group 32">
              <a:extLst>
                <a:ext uri="{FF2B5EF4-FFF2-40B4-BE49-F238E27FC236}">
                  <a16:creationId xmlns:a16="http://schemas.microsoft.com/office/drawing/2014/main" id="{F1145F61-4724-422C-AEB1-61F7EE45974E}"/>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C551370B-339A-461B-84E0-D56FD06FF5A2}"/>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0" name="Oval 29">
                <a:extLst>
                  <a:ext uri="{FF2B5EF4-FFF2-40B4-BE49-F238E27FC236}">
                    <a16:creationId xmlns:a16="http://schemas.microsoft.com/office/drawing/2014/main" id="{D36DC97A-5206-4BD9-98B0-2413AF85EA0F}"/>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Oval 30">
                <a:extLst>
                  <a:ext uri="{FF2B5EF4-FFF2-40B4-BE49-F238E27FC236}">
                    <a16:creationId xmlns:a16="http://schemas.microsoft.com/office/drawing/2014/main" id="{70BF6C5C-D013-4316-8B8F-B3F26D004B2D}"/>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2" name="Oval 31">
                <a:extLst>
                  <a:ext uri="{FF2B5EF4-FFF2-40B4-BE49-F238E27FC236}">
                    <a16:creationId xmlns:a16="http://schemas.microsoft.com/office/drawing/2014/main" id="{75844F25-FEAA-4AFB-95C8-C19DFB5377C1}"/>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43" name="Group 42">
              <a:extLst>
                <a:ext uri="{FF2B5EF4-FFF2-40B4-BE49-F238E27FC236}">
                  <a16:creationId xmlns:a16="http://schemas.microsoft.com/office/drawing/2014/main" id="{C1F2681F-66BA-4D76-8463-1B93EEE7E039}"/>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98BBF3FB-934C-4C18-AE24-7A22F02D22C8}"/>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 name="Oval 34">
                <a:extLst>
                  <a:ext uri="{FF2B5EF4-FFF2-40B4-BE49-F238E27FC236}">
                    <a16:creationId xmlns:a16="http://schemas.microsoft.com/office/drawing/2014/main" id="{574375F2-A8B4-4488-963F-5125F31398F5}"/>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6" name="Oval 35">
                <a:extLst>
                  <a:ext uri="{FF2B5EF4-FFF2-40B4-BE49-F238E27FC236}">
                    <a16:creationId xmlns:a16="http://schemas.microsoft.com/office/drawing/2014/main" id="{39269F95-CBFF-455D-9229-DF1E39AFAEBB}"/>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Oval 36">
                <a:extLst>
                  <a:ext uri="{FF2B5EF4-FFF2-40B4-BE49-F238E27FC236}">
                    <a16:creationId xmlns:a16="http://schemas.microsoft.com/office/drawing/2014/main" id="{A8114AFE-BF9D-40A5-8A28-231DF31077B9}"/>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Oval 37">
                <a:extLst>
                  <a:ext uri="{FF2B5EF4-FFF2-40B4-BE49-F238E27FC236}">
                    <a16:creationId xmlns:a16="http://schemas.microsoft.com/office/drawing/2014/main" id="{34115221-001B-4C6A-932F-B6F3B136B0A5}"/>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8" name="Group 27">
            <a:extLst>
              <a:ext uri="{FF2B5EF4-FFF2-40B4-BE49-F238E27FC236}">
                <a16:creationId xmlns:a16="http://schemas.microsoft.com/office/drawing/2014/main" id="{70A30CB2-4CC6-47DB-8F3E-01660A2DD273}"/>
              </a:ext>
            </a:extLst>
          </p:cNvPr>
          <p:cNvGrpSpPr/>
          <p:nvPr/>
        </p:nvGrpSpPr>
        <p:grpSpPr>
          <a:xfrm>
            <a:off x="2439627" y="1939889"/>
            <a:ext cx="584444" cy="3872640"/>
            <a:chOff x="1847528" y="1675834"/>
            <a:chExt cx="584444" cy="3872640"/>
          </a:xfrm>
        </p:grpSpPr>
        <p:sp>
          <p:nvSpPr>
            <p:cNvPr id="4" name="Oval 3">
              <a:extLst>
                <a:ext uri="{FF2B5EF4-FFF2-40B4-BE49-F238E27FC236}">
                  <a16:creationId xmlns:a16="http://schemas.microsoft.com/office/drawing/2014/main" id="{6EB5E127-A6CC-47FD-9A25-93B6AC19E75B}"/>
                </a:ext>
              </a:extLst>
            </p:cNvPr>
            <p:cNvSpPr/>
            <p:nvPr/>
          </p:nvSpPr>
          <p:spPr>
            <a:xfrm>
              <a:off x="1847528" y="167583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7B087641-A925-487E-93FE-5874951040A4}"/>
                </a:ext>
              </a:extLst>
            </p:cNvPr>
            <p:cNvSpPr/>
            <p:nvPr/>
          </p:nvSpPr>
          <p:spPr>
            <a:xfrm>
              <a:off x="1855908" y="250092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FEB4A2F6-5666-4974-B60E-C3329E58D4DD}"/>
                </a:ext>
              </a:extLst>
            </p:cNvPr>
            <p:cNvSpPr/>
            <p:nvPr/>
          </p:nvSpPr>
          <p:spPr>
            <a:xfrm>
              <a:off x="1847528" y="33261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CF279402-16D4-4E18-AE15-63E316A570D3}"/>
                </a:ext>
              </a:extLst>
            </p:cNvPr>
            <p:cNvSpPr/>
            <p:nvPr/>
          </p:nvSpPr>
          <p:spPr>
            <a:xfrm>
              <a:off x="1847528" y="41466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Oval 7">
              <a:extLst>
                <a:ext uri="{FF2B5EF4-FFF2-40B4-BE49-F238E27FC236}">
                  <a16:creationId xmlns:a16="http://schemas.microsoft.com/office/drawing/2014/main" id="{0EBC1AF9-31CD-4AEE-A307-3B289318A265}"/>
                </a:ext>
              </a:extLst>
            </p:cNvPr>
            <p:cNvSpPr/>
            <p:nvPr/>
          </p:nvSpPr>
          <p:spPr>
            <a:xfrm>
              <a:off x="1855908" y="497241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42" name="Group 41">
            <a:extLst>
              <a:ext uri="{FF2B5EF4-FFF2-40B4-BE49-F238E27FC236}">
                <a16:creationId xmlns:a16="http://schemas.microsoft.com/office/drawing/2014/main" id="{B73D00B4-0BCE-41CE-B102-875620B6A586}"/>
              </a:ext>
            </a:extLst>
          </p:cNvPr>
          <p:cNvGrpSpPr/>
          <p:nvPr/>
        </p:nvGrpSpPr>
        <p:grpSpPr>
          <a:xfrm>
            <a:off x="9136371" y="3459973"/>
            <a:ext cx="576064" cy="1241307"/>
            <a:chOff x="9012324" y="3078004"/>
            <a:chExt cx="576064" cy="1241307"/>
          </a:xfrm>
        </p:grpSpPr>
        <p:sp>
          <p:nvSpPr>
            <p:cNvPr id="39" name="Oval 38">
              <a:extLst>
                <a:ext uri="{FF2B5EF4-FFF2-40B4-BE49-F238E27FC236}">
                  <a16:creationId xmlns:a16="http://schemas.microsoft.com/office/drawing/2014/main" id="{5E1CE49B-AEDA-450F-8DC7-34E63E5A0811}"/>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Oval 39">
              <a:extLst>
                <a:ext uri="{FF2B5EF4-FFF2-40B4-BE49-F238E27FC236}">
                  <a16:creationId xmlns:a16="http://schemas.microsoft.com/office/drawing/2014/main" id="{A6E40267-89AF-443F-8172-E514A10FC38E}"/>
                </a:ext>
              </a:extLst>
            </p:cNvPr>
            <p:cNvSpPr/>
            <p:nvPr/>
          </p:nvSpPr>
          <p:spPr>
            <a:xfrm>
              <a:off x="9012324" y="3743247"/>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46" name="TextBox 45">
            <a:extLst>
              <a:ext uri="{FF2B5EF4-FFF2-40B4-BE49-F238E27FC236}">
                <a16:creationId xmlns:a16="http://schemas.microsoft.com/office/drawing/2014/main" id="{D0722C71-01A6-4982-AF76-FDA89A5FB343}"/>
              </a:ext>
            </a:extLst>
          </p:cNvPr>
          <p:cNvSpPr txBox="1"/>
          <p:nvPr/>
        </p:nvSpPr>
        <p:spPr>
          <a:xfrm>
            <a:off x="2122550" y="6334780"/>
            <a:ext cx="9621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Input</a:t>
            </a:r>
          </a:p>
        </p:txBody>
      </p:sp>
      <p:sp>
        <p:nvSpPr>
          <p:cNvPr id="47" name="TextBox 46">
            <a:extLst>
              <a:ext uri="{FF2B5EF4-FFF2-40B4-BE49-F238E27FC236}">
                <a16:creationId xmlns:a16="http://schemas.microsoft.com/office/drawing/2014/main" id="{F93DBE2B-7DCC-42DC-AB7F-67BBEC09B859}"/>
              </a:ext>
            </a:extLst>
          </p:cNvPr>
          <p:cNvSpPr txBox="1"/>
          <p:nvPr/>
        </p:nvSpPr>
        <p:spPr>
          <a:xfrm>
            <a:off x="5457913" y="6334780"/>
            <a:ext cx="12362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Hidden</a:t>
            </a:r>
          </a:p>
        </p:txBody>
      </p:sp>
      <p:sp>
        <p:nvSpPr>
          <p:cNvPr id="48" name="TextBox 47">
            <a:extLst>
              <a:ext uri="{FF2B5EF4-FFF2-40B4-BE49-F238E27FC236}">
                <a16:creationId xmlns:a16="http://schemas.microsoft.com/office/drawing/2014/main" id="{AA776A36-FBE6-4B24-B661-794182F99733}"/>
              </a:ext>
            </a:extLst>
          </p:cNvPr>
          <p:cNvSpPr txBox="1"/>
          <p:nvPr/>
        </p:nvSpPr>
        <p:spPr>
          <a:xfrm>
            <a:off x="9067389" y="6334780"/>
            <a:ext cx="12298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Output</a:t>
            </a:r>
          </a:p>
        </p:txBody>
      </p:sp>
      <p:grpSp>
        <p:nvGrpSpPr>
          <p:cNvPr id="182" name="Group 181">
            <a:extLst>
              <a:ext uri="{FF2B5EF4-FFF2-40B4-BE49-F238E27FC236}">
                <a16:creationId xmlns:a16="http://schemas.microsoft.com/office/drawing/2014/main" id="{418200B7-ABB7-486C-8BDF-DC2E2FEAA2A7}"/>
              </a:ext>
            </a:extLst>
          </p:cNvPr>
          <p:cNvGrpSpPr/>
          <p:nvPr/>
        </p:nvGrpSpPr>
        <p:grpSpPr>
          <a:xfrm>
            <a:off x="3015691" y="2227921"/>
            <a:ext cx="6120680" cy="3296576"/>
            <a:chOff x="3015691" y="2227921"/>
            <a:chExt cx="6120680" cy="3296576"/>
          </a:xfrm>
        </p:grpSpPr>
        <p:grpSp>
          <p:nvGrpSpPr>
            <p:cNvPr id="105" name="Group 104">
              <a:extLst>
                <a:ext uri="{FF2B5EF4-FFF2-40B4-BE49-F238E27FC236}">
                  <a16:creationId xmlns:a16="http://schemas.microsoft.com/office/drawing/2014/main" id="{B78DA066-C866-403F-822E-9C0E68BC4F4B}"/>
                </a:ext>
              </a:extLst>
            </p:cNvPr>
            <p:cNvGrpSpPr/>
            <p:nvPr/>
          </p:nvGrpSpPr>
          <p:grpSpPr>
            <a:xfrm>
              <a:off x="3015691" y="2227921"/>
              <a:ext cx="2007311" cy="3296576"/>
              <a:chOff x="3015691" y="2227921"/>
              <a:chExt cx="2007311" cy="3296576"/>
            </a:xfrm>
          </p:grpSpPr>
          <p:cxnSp>
            <p:nvCxnSpPr>
              <p:cNvPr id="50" name="Straight Connector 49">
                <a:extLst>
                  <a:ext uri="{FF2B5EF4-FFF2-40B4-BE49-F238E27FC236}">
                    <a16:creationId xmlns:a16="http://schemas.microsoft.com/office/drawing/2014/main" id="{9304B101-80E8-41A2-9DED-4470E6B88C6F}"/>
                  </a:ext>
                </a:extLst>
              </p:cNvPr>
              <p:cNvCxnSpPr>
                <a:stCxn id="4" idx="6"/>
                <a:endCxn id="29" idx="2"/>
              </p:cNvCxnSpPr>
              <p:nvPr/>
            </p:nvCxnSpPr>
            <p:spPr>
              <a:xfrm>
                <a:off x="3015691" y="2227921"/>
                <a:ext cx="2007311" cy="7417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86454-95AE-484E-BE7A-12B771DD83F1}"/>
                  </a:ext>
                </a:extLst>
              </p:cNvPr>
              <p:cNvCxnSpPr>
                <a:stCxn id="4" idx="6"/>
                <a:endCxn id="30" idx="2"/>
              </p:cNvCxnSpPr>
              <p:nvPr/>
            </p:nvCxnSpPr>
            <p:spPr>
              <a:xfrm>
                <a:off x="3015691" y="2227921"/>
                <a:ext cx="2007311" cy="1407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CA6DB7-988C-455B-B3E4-DB4E2EBC7A3D}"/>
                  </a:ext>
                </a:extLst>
              </p:cNvPr>
              <p:cNvCxnSpPr>
                <a:stCxn id="4" idx="6"/>
                <a:endCxn id="31" idx="2"/>
              </p:cNvCxnSpPr>
              <p:nvPr/>
            </p:nvCxnSpPr>
            <p:spPr>
              <a:xfrm>
                <a:off x="3015691" y="2227921"/>
                <a:ext cx="2007311" cy="20722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43A63B-3CC2-41C0-A5ED-06F5AD341FC1}"/>
                  </a:ext>
                </a:extLst>
              </p:cNvPr>
              <p:cNvCxnSpPr>
                <a:stCxn id="4" idx="6"/>
                <a:endCxn id="32" idx="2"/>
              </p:cNvCxnSpPr>
              <p:nvPr/>
            </p:nvCxnSpPr>
            <p:spPr>
              <a:xfrm>
                <a:off x="3015691" y="2227921"/>
                <a:ext cx="2007311" cy="27374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7637DA-124B-432F-B7A5-6AF93CCF7B12}"/>
                  </a:ext>
                </a:extLst>
              </p:cNvPr>
              <p:cNvCxnSpPr>
                <a:stCxn id="5" idx="6"/>
                <a:endCxn id="29" idx="2"/>
              </p:cNvCxnSpPr>
              <p:nvPr/>
            </p:nvCxnSpPr>
            <p:spPr>
              <a:xfrm flipV="1">
                <a:off x="3024071" y="2969678"/>
                <a:ext cx="1998931" cy="833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F20260-C25F-47A2-9B60-1BF9C0DEF565}"/>
                  </a:ext>
                </a:extLst>
              </p:cNvPr>
              <p:cNvCxnSpPr>
                <a:stCxn id="5" idx="6"/>
                <a:endCxn id="30" idx="2"/>
              </p:cNvCxnSpPr>
              <p:nvPr/>
            </p:nvCxnSpPr>
            <p:spPr>
              <a:xfrm>
                <a:off x="3024071" y="3053009"/>
                <a:ext cx="1998931" cy="5819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DF47675-C678-4C39-BA84-DCC81A31AB83}"/>
                  </a:ext>
                </a:extLst>
              </p:cNvPr>
              <p:cNvCxnSpPr>
                <a:stCxn id="5" idx="6"/>
                <a:endCxn id="31" idx="2"/>
              </p:cNvCxnSpPr>
              <p:nvPr/>
            </p:nvCxnSpPr>
            <p:spPr>
              <a:xfrm>
                <a:off x="3024071" y="3053009"/>
                <a:ext cx="1998931" cy="12471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57A010-E207-4A24-8BD6-07FEEECFF5A8}"/>
                  </a:ext>
                </a:extLst>
              </p:cNvPr>
              <p:cNvCxnSpPr>
                <a:stCxn id="5" idx="6"/>
                <a:endCxn id="32" idx="2"/>
              </p:cNvCxnSpPr>
              <p:nvPr/>
            </p:nvCxnSpPr>
            <p:spPr>
              <a:xfrm>
                <a:off x="3024071" y="3053009"/>
                <a:ext cx="1998931" cy="19123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6A1C4-B52D-414C-A7E5-66D01FCF3086}"/>
                  </a:ext>
                </a:extLst>
              </p:cNvPr>
              <p:cNvCxnSpPr>
                <a:stCxn id="6" idx="6"/>
                <a:endCxn id="29" idx="2"/>
              </p:cNvCxnSpPr>
              <p:nvPr/>
            </p:nvCxnSpPr>
            <p:spPr>
              <a:xfrm flipV="1">
                <a:off x="3015691" y="2969678"/>
                <a:ext cx="2007311" cy="9085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F96157-6B24-402C-965C-31FBB2F7E6D1}"/>
                  </a:ext>
                </a:extLst>
              </p:cNvPr>
              <p:cNvCxnSpPr>
                <a:stCxn id="6" idx="6"/>
                <a:endCxn id="30" idx="2"/>
              </p:cNvCxnSpPr>
              <p:nvPr/>
            </p:nvCxnSpPr>
            <p:spPr>
              <a:xfrm flipV="1">
                <a:off x="3015691" y="3634921"/>
                <a:ext cx="2007311" cy="2432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631FF-6A29-4093-95F0-F43BBDEAAE6A}"/>
                  </a:ext>
                </a:extLst>
              </p:cNvPr>
              <p:cNvCxnSpPr>
                <a:stCxn id="6" idx="6"/>
                <a:endCxn id="31" idx="2"/>
              </p:cNvCxnSpPr>
              <p:nvPr/>
            </p:nvCxnSpPr>
            <p:spPr>
              <a:xfrm>
                <a:off x="3015691" y="3878210"/>
                <a:ext cx="2007311" cy="4219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E05306-D914-477C-89E7-C54580B30CF0}"/>
                  </a:ext>
                </a:extLst>
              </p:cNvPr>
              <p:cNvCxnSpPr>
                <a:stCxn id="6" idx="6"/>
                <a:endCxn id="32" idx="2"/>
              </p:cNvCxnSpPr>
              <p:nvPr/>
            </p:nvCxnSpPr>
            <p:spPr>
              <a:xfrm>
                <a:off x="3015691" y="3878210"/>
                <a:ext cx="2007311" cy="108719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650421-B65D-4FA2-B294-42EA8CDD9D84}"/>
                  </a:ext>
                </a:extLst>
              </p:cNvPr>
              <p:cNvCxnSpPr>
                <a:stCxn id="7" idx="6"/>
                <a:endCxn id="29" idx="2"/>
              </p:cNvCxnSpPr>
              <p:nvPr/>
            </p:nvCxnSpPr>
            <p:spPr>
              <a:xfrm flipV="1">
                <a:off x="3015691" y="2969678"/>
                <a:ext cx="2007311" cy="1729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A3EA05-BD62-47A4-A4F1-8F58C3EAA0C4}"/>
                  </a:ext>
                </a:extLst>
              </p:cNvPr>
              <p:cNvCxnSpPr>
                <a:stCxn id="7" idx="6"/>
                <a:endCxn id="30" idx="2"/>
              </p:cNvCxnSpPr>
              <p:nvPr/>
            </p:nvCxnSpPr>
            <p:spPr>
              <a:xfrm flipV="1">
                <a:off x="3015691" y="3634921"/>
                <a:ext cx="2007311" cy="10638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C6EF1-AE52-4435-A947-1071C39CAB69}"/>
                  </a:ext>
                </a:extLst>
              </p:cNvPr>
              <p:cNvCxnSpPr>
                <a:stCxn id="7" idx="6"/>
                <a:endCxn id="31" idx="2"/>
              </p:cNvCxnSpPr>
              <p:nvPr/>
            </p:nvCxnSpPr>
            <p:spPr>
              <a:xfrm flipV="1">
                <a:off x="3015691" y="4300164"/>
                <a:ext cx="2007311" cy="3986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F2F1C2-481B-47F7-8D2D-EC62096C9D65}"/>
                  </a:ext>
                </a:extLst>
              </p:cNvPr>
              <p:cNvCxnSpPr>
                <a:stCxn id="7" idx="6"/>
                <a:endCxn id="32" idx="2"/>
              </p:cNvCxnSpPr>
              <p:nvPr/>
            </p:nvCxnSpPr>
            <p:spPr>
              <a:xfrm>
                <a:off x="3015691" y="4698781"/>
                <a:ext cx="2007311" cy="2666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C919B-210D-44B2-B2BC-286271813477}"/>
                  </a:ext>
                </a:extLst>
              </p:cNvPr>
              <p:cNvCxnSpPr>
                <a:stCxn id="8" idx="6"/>
                <a:endCxn id="29" idx="2"/>
              </p:cNvCxnSpPr>
              <p:nvPr/>
            </p:nvCxnSpPr>
            <p:spPr>
              <a:xfrm flipV="1">
                <a:off x="3024071" y="2969678"/>
                <a:ext cx="1998931" cy="25548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569794-1C30-4F43-B964-0B1850B36805}"/>
                  </a:ext>
                </a:extLst>
              </p:cNvPr>
              <p:cNvCxnSpPr>
                <a:stCxn id="8" idx="6"/>
                <a:endCxn id="30" idx="2"/>
              </p:cNvCxnSpPr>
              <p:nvPr/>
            </p:nvCxnSpPr>
            <p:spPr>
              <a:xfrm flipV="1">
                <a:off x="3024071" y="3634921"/>
                <a:ext cx="1998931" cy="18895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6B849A9-68DA-4A91-8860-FA9ADB532CF3}"/>
                  </a:ext>
                </a:extLst>
              </p:cNvPr>
              <p:cNvCxnSpPr>
                <a:stCxn id="8" idx="6"/>
                <a:endCxn id="31" idx="2"/>
              </p:cNvCxnSpPr>
              <p:nvPr/>
            </p:nvCxnSpPr>
            <p:spPr>
              <a:xfrm flipV="1">
                <a:off x="3024071" y="4300164"/>
                <a:ext cx="1998931" cy="1224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B17695-E19B-482B-B96E-F64AECF0CB72}"/>
                  </a:ext>
                </a:extLst>
              </p:cNvPr>
              <p:cNvCxnSpPr>
                <a:stCxn id="8" idx="6"/>
                <a:endCxn id="32" idx="2"/>
              </p:cNvCxnSpPr>
              <p:nvPr/>
            </p:nvCxnSpPr>
            <p:spPr>
              <a:xfrm flipV="1">
                <a:off x="3024071" y="4965407"/>
                <a:ext cx="1998931" cy="5590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3AAF21E-7153-45E9-B276-485C72EFD4DB}"/>
                </a:ext>
              </a:extLst>
            </p:cNvPr>
            <p:cNvGrpSpPr/>
            <p:nvPr/>
          </p:nvGrpSpPr>
          <p:grpSpPr>
            <a:xfrm>
              <a:off x="5599066" y="2506698"/>
              <a:ext cx="936104" cy="2660972"/>
              <a:chOff x="5599066" y="2506698"/>
              <a:chExt cx="936104" cy="2660972"/>
            </a:xfrm>
          </p:grpSpPr>
          <p:cxnSp>
            <p:nvCxnSpPr>
              <p:cNvPr id="111" name="Straight Connector 110">
                <a:extLst>
                  <a:ext uri="{FF2B5EF4-FFF2-40B4-BE49-F238E27FC236}">
                    <a16:creationId xmlns:a16="http://schemas.microsoft.com/office/drawing/2014/main" id="{FA04D445-0CBE-4BAD-80C4-C8E47F1300E4}"/>
                  </a:ext>
                </a:extLst>
              </p:cNvPr>
              <p:cNvCxnSpPr>
                <a:cxnSpLocks/>
                <a:stCxn id="34" idx="2"/>
                <a:endCxn id="29" idx="6"/>
              </p:cNvCxnSpPr>
              <p:nvPr/>
            </p:nvCxnSpPr>
            <p:spPr>
              <a:xfrm flipH="1">
                <a:off x="5599066" y="2506698"/>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819FDC-2269-4619-9A73-0210513695C3}"/>
                  </a:ext>
                </a:extLst>
              </p:cNvPr>
              <p:cNvCxnSpPr>
                <a:cxnSpLocks/>
                <a:stCxn id="34" idx="2"/>
              </p:cNvCxnSpPr>
              <p:nvPr/>
            </p:nvCxnSpPr>
            <p:spPr>
              <a:xfrm flipH="1">
                <a:off x="5600132" y="2506698"/>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6948BF4-1C99-42C2-A39A-2138B660D4C2}"/>
                  </a:ext>
                </a:extLst>
              </p:cNvPr>
              <p:cNvCxnSpPr>
                <a:cxnSpLocks/>
                <a:stCxn id="34" idx="2"/>
              </p:cNvCxnSpPr>
              <p:nvPr/>
            </p:nvCxnSpPr>
            <p:spPr>
              <a:xfrm flipH="1">
                <a:off x="5600132" y="2506698"/>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7FA061-6922-4F5E-8E09-977E965B30EF}"/>
                  </a:ext>
                </a:extLst>
              </p:cNvPr>
              <p:cNvCxnSpPr>
                <a:cxnSpLocks/>
                <a:stCxn id="34" idx="2"/>
              </p:cNvCxnSpPr>
              <p:nvPr/>
            </p:nvCxnSpPr>
            <p:spPr>
              <a:xfrm flipH="1">
                <a:off x="5600132" y="2506698"/>
                <a:ext cx="935038" cy="24587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E31BCD-1E1A-428D-B12F-CCEAAC1EF7C2}"/>
                  </a:ext>
                </a:extLst>
              </p:cNvPr>
              <p:cNvCxnSpPr>
                <a:cxnSpLocks/>
                <a:stCxn id="35" idx="2"/>
              </p:cNvCxnSpPr>
              <p:nvPr/>
            </p:nvCxnSpPr>
            <p:spPr>
              <a:xfrm flipH="1" flipV="1">
                <a:off x="5600132" y="2969679"/>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874932-9DE0-43A3-BD11-A5972F271F82}"/>
                  </a:ext>
                </a:extLst>
              </p:cNvPr>
              <p:cNvCxnSpPr>
                <a:cxnSpLocks/>
                <a:stCxn id="35" idx="2"/>
              </p:cNvCxnSpPr>
              <p:nvPr/>
            </p:nvCxnSpPr>
            <p:spPr>
              <a:xfrm flipH="1">
                <a:off x="5600132" y="3171941"/>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B45B84-0E14-46D0-8326-233C3CD09221}"/>
                  </a:ext>
                </a:extLst>
              </p:cNvPr>
              <p:cNvCxnSpPr>
                <a:cxnSpLocks/>
                <a:stCxn id="35" idx="2"/>
              </p:cNvCxnSpPr>
              <p:nvPr/>
            </p:nvCxnSpPr>
            <p:spPr>
              <a:xfrm flipH="1">
                <a:off x="5600132" y="3171941"/>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2C1EDD-3977-47E7-843B-40D7DFD22CF3}"/>
                  </a:ext>
                </a:extLst>
              </p:cNvPr>
              <p:cNvCxnSpPr>
                <a:cxnSpLocks/>
                <a:stCxn id="35" idx="2"/>
              </p:cNvCxnSpPr>
              <p:nvPr/>
            </p:nvCxnSpPr>
            <p:spPr>
              <a:xfrm flipH="1">
                <a:off x="5600132" y="3171941"/>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83F4CD-DC19-4CB1-8BC3-A1B27FBE2A2E}"/>
                  </a:ext>
                </a:extLst>
              </p:cNvPr>
              <p:cNvCxnSpPr>
                <a:cxnSpLocks/>
                <a:stCxn id="36" idx="2"/>
              </p:cNvCxnSpPr>
              <p:nvPr/>
            </p:nvCxnSpPr>
            <p:spPr>
              <a:xfrm flipH="1" flipV="1">
                <a:off x="5600132" y="2969678"/>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54EEC5-ADA3-4460-BA81-A50509D4AA51}"/>
                  </a:ext>
                </a:extLst>
              </p:cNvPr>
              <p:cNvCxnSpPr>
                <a:cxnSpLocks/>
                <a:stCxn id="36" idx="2"/>
              </p:cNvCxnSpPr>
              <p:nvPr/>
            </p:nvCxnSpPr>
            <p:spPr>
              <a:xfrm flipH="1" flipV="1">
                <a:off x="5600132" y="3634922"/>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38316A-50CC-4D6B-A767-E68D3E5DEDCE}"/>
                  </a:ext>
                </a:extLst>
              </p:cNvPr>
              <p:cNvCxnSpPr>
                <a:cxnSpLocks/>
                <a:stCxn id="36" idx="2"/>
              </p:cNvCxnSpPr>
              <p:nvPr/>
            </p:nvCxnSpPr>
            <p:spPr>
              <a:xfrm flipH="1">
                <a:off x="5600132" y="3837184"/>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7C2C11A-781A-4D26-A417-B1F8D3889BE9}"/>
                  </a:ext>
                </a:extLst>
              </p:cNvPr>
              <p:cNvCxnSpPr>
                <a:cxnSpLocks/>
                <a:stCxn id="36" idx="2"/>
              </p:cNvCxnSpPr>
              <p:nvPr/>
            </p:nvCxnSpPr>
            <p:spPr>
              <a:xfrm flipH="1">
                <a:off x="5600132" y="383718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CBD2D0-3CEA-4577-A386-41172FEBA075}"/>
                  </a:ext>
                </a:extLst>
              </p:cNvPr>
              <p:cNvCxnSpPr>
                <a:cxnSpLocks/>
                <a:stCxn id="37" idx="2"/>
              </p:cNvCxnSpPr>
              <p:nvPr/>
            </p:nvCxnSpPr>
            <p:spPr>
              <a:xfrm flipH="1" flipV="1">
                <a:off x="5600132" y="2969679"/>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06B81E-6483-4C5E-8704-5F22DC6C5EB1}"/>
                  </a:ext>
                </a:extLst>
              </p:cNvPr>
              <p:cNvCxnSpPr>
                <a:cxnSpLocks/>
                <a:stCxn id="37" idx="2"/>
              </p:cNvCxnSpPr>
              <p:nvPr/>
            </p:nvCxnSpPr>
            <p:spPr>
              <a:xfrm flipH="1" flipV="1">
                <a:off x="5600132" y="3634921"/>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B6819C8-D71F-4E30-8A1B-08A435FCE370}"/>
                  </a:ext>
                </a:extLst>
              </p:cNvPr>
              <p:cNvCxnSpPr>
                <a:cxnSpLocks/>
                <a:stCxn id="37" idx="2"/>
              </p:cNvCxnSpPr>
              <p:nvPr/>
            </p:nvCxnSpPr>
            <p:spPr>
              <a:xfrm flipH="1" flipV="1">
                <a:off x="5600132" y="430016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95C2D8C-59E8-43BA-98ED-66E55EC433C7}"/>
                  </a:ext>
                </a:extLst>
              </p:cNvPr>
              <p:cNvCxnSpPr>
                <a:cxnSpLocks/>
                <a:stCxn id="37" idx="2"/>
              </p:cNvCxnSpPr>
              <p:nvPr/>
            </p:nvCxnSpPr>
            <p:spPr>
              <a:xfrm flipH="1">
                <a:off x="5600132" y="450242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92CC14-9CE7-4347-B539-9BCDEE8724B1}"/>
                  </a:ext>
                </a:extLst>
              </p:cNvPr>
              <p:cNvCxnSpPr>
                <a:cxnSpLocks/>
                <a:stCxn id="38" idx="2"/>
              </p:cNvCxnSpPr>
              <p:nvPr/>
            </p:nvCxnSpPr>
            <p:spPr>
              <a:xfrm flipH="1" flipV="1">
                <a:off x="5600132" y="2969678"/>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379ADF-53EF-46B6-9AAA-ABA4A3EBBEE0}"/>
                  </a:ext>
                </a:extLst>
              </p:cNvPr>
              <p:cNvCxnSpPr>
                <a:cxnSpLocks/>
                <a:stCxn id="38" idx="2"/>
              </p:cNvCxnSpPr>
              <p:nvPr/>
            </p:nvCxnSpPr>
            <p:spPr>
              <a:xfrm flipH="1" flipV="1">
                <a:off x="5600132" y="3634922"/>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8C32A5-B38E-4D43-B9ED-FFE460AE65FB}"/>
                  </a:ext>
                </a:extLst>
              </p:cNvPr>
              <p:cNvCxnSpPr>
                <a:cxnSpLocks/>
                <a:stCxn id="38" idx="2"/>
              </p:cNvCxnSpPr>
              <p:nvPr/>
            </p:nvCxnSpPr>
            <p:spPr>
              <a:xfrm flipH="1" flipV="1">
                <a:off x="5600132" y="430016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8201BB9-5BAE-419C-A1EE-FCA4693B5D80}"/>
                  </a:ext>
                </a:extLst>
              </p:cNvPr>
              <p:cNvCxnSpPr>
                <a:cxnSpLocks/>
                <a:stCxn id="38" idx="2"/>
              </p:cNvCxnSpPr>
              <p:nvPr/>
            </p:nvCxnSpPr>
            <p:spPr>
              <a:xfrm flipH="1" flipV="1">
                <a:off x="5600132" y="496540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829B4AF0-86AB-4C01-B714-ACE56650F14E}"/>
                </a:ext>
              </a:extLst>
            </p:cNvPr>
            <p:cNvGrpSpPr/>
            <p:nvPr/>
          </p:nvGrpSpPr>
          <p:grpSpPr>
            <a:xfrm>
              <a:off x="7111234" y="2506698"/>
              <a:ext cx="2025137" cy="2660972"/>
              <a:chOff x="7111234" y="2506698"/>
              <a:chExt cx="2025137" cy="2660972"/>
            </a:xfrm>
          </p:grpSpPr>
          <p:cxnSp>
            <p:nvCxnSpPr>
              <p:cNvPr id="156" name="Straight Connector 155">
                <a:extLst>
                  <a:ext uri="{FF2B5EF4-FFF2-40B4-BE49-F238E27FC236}">
                    <a16:creationId xmlns:a16="http://schemas.microsoft.com/office/drawing/2014/main" id="{E866ACC0-0B0F-4D7B-B95E-9101E4B55C76}"/>
                  </a:ext>
                </a:extLst>
              </p:cNvPr>
              <p:cNvCxnSpPr>
                <a:cxnSpLocks/>
                <a:stCxn id="39" idx="2"/>
                <a:endCxn id="34" idx="6"/>
              </p:cNvCxnSpPr>
              <p:nvPr/>
            </p:nvCxnSpPr>
            <p:spPr>
              <a:xfrm flipH="1" flipV="1">
                <a:off x="7111234" y="2506698"/>
                <a:ext cx="2025137" cy="1241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2599D76-C671-4022-A4B1-0523A9A0E3EC}"/>
                  </a:ext>
                </a:extLst>
              </p:cNvPr>
              <p:cNvCxnSpPr>
                <a:cxnSpLocks/>
                <a:stCxn id="40" idx="2"/>
                <a:endCxn id="34" idx="6"/>
              </p:cNvCxnSpPr>
              <p:nvPr/>
            </p:nvCxnSpPr>
            <p:spPr>
              <a:xfrm flipH="1" flipV="1">
                <a:off x="7111234" y="2506698"/>
                <a:ext cx="2025137" cy="1906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CEE24FD-322D-4050-8C1C-A82A0E4B306D}"/>
                  </a:ext>
                </a:extLst>
              </p:cNvPr>
              <p:cNvCxnSpPr>
                <a:cxnSpLocks/>
                <a:stCxn id="39" idx="2"/>
                <a:endCxn id="35" idx="6"/>
              </p:cNvCxnSpPr>
              <p:nvPr/>
            </p:nvCxnSpPr>
            <p:spPr>
              <a:xfrm flipH="1" flipV="1">
                <a:off x="7111234" y="3171941"/>
                <a:ext cx="2025137" cy="5760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CBE2CDD-E850-4E3A-9A17-559463195D1C}"/>
                  </a:ext>
                </a:extLst>
              </p:cNvPr>
              <p:cNvCxnSpPr>
                <a:cxnSpLocks/>
                <a:stCxn id="40" idx="2"/>
                <a:endCxn id="35" idx="6"/>
              </p:cNvCxnSpPr>
              <p:nvPr/>
            </p:nvCxnSpPr>
            <p:spPr>
              <a:xfrm flipH="1" flipV="1">
                <a:off x="7111234" y="3171941"/>
                <a:ext cx="2025137" cy="1241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7669040-5D46-4A20-8DDD-BEF911B2D9AD}"/>
                  </a:ext>
                </a:extLst>
              </p:cNvPr>
              <p:cNvCxnSpPr>
                <a:cxnSpLocks/>
                <a:stCxn id="39" idx="2"/>
                <a:endCxn id="36" idx="6"/>
              </p:cNvCxnSpPr>
              <p:nvPr/>
            </p:nvCxnSpPr>
            <p:spPr>
              <a:xfrm flipH="1">
                <a:off x="7111234" y="3748005"/>
                <a:ext cx="2025137" cy="891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3669FDE-EB66-4FD2-B472-D41886FF91E0}"/>
                  </a:ext>
                </a:extLst>
              </p:cNvPr>
              <p:cNvCxnSpPr>
                <a:cxnSpLocks/>
                <a:stCxn id="40" idx="2"/>
                <a:endCxn id="36" idx="6"/>
              </p:cNvCxnSpPr>
              <p:nvPr/>
            </p:nvCxnSpPr>
            <p:spPr>
              <a:xfrm flipH="1" flipV="1">
                <a:off x="7111234" y="3837184"/>
                <a:ext cx="2025137" cy="5760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8556545-EE7B-4653-B1AB-6FF21C1F32C9}"/>
                  </a:ext>
                </a:extLst>
              </p:cNvPr>
              <p:cNvCxnSpPr>
                <a:cxnSpLocks/>
                <a:stCxn id="39" idx="2"/>
                <a:endCxn id="37" idx="6"/>
              </p:cNvCxnSpPr>
              <p:nvPr/>
            </p:nvCxnSpPr>
            <p:spPr>
              <a:xfrm flipH="1">
                <a:off x="7111234" y="3748005"/>
                <a:ext cx="2025137" cy="7544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EAFB9AA-25CE-43D5-91F8-5564C6D6CD5B}"/>
                  </a:ext>
                </a:extLst>
              </p:cNvPr>
              <p:cNvCxnSpPr>
                <a:cxnSpLocks/>
                <a:stCxn id="40" idx="2"/>
                <a:endCxn id="37" idx="6"/>
              </p:cNvCxnSpPr>
              <p:nvPr/>
            </p:nvCxnSpPr>
            <p:spPr>
              <a:xfrm flipH="1">
                <a:off x="7111234" y="4413248"/>
                <a:ext cx="2025137" cy="891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3D3FB63-3362-45D3-84F0-3B19DC987881}"/>
                  </a:ext>
                </a:extLst>
              </p:cNvPr>
              <p:cNvCxnSpPr>
                <a:cxnSpLocks/>
                <a:stCxn id="39" idx="2"/>
                <a:endCxn id="38" idx="6"/>
              </p:cNvCxnSpPr>
              <p:nvPr/>
            </p:nvCxnSpPr>
            <p:spPr>
              <a:xfrm flipH="1">
                <a:off x="7111234" y="3748005"/>
                <a:ext cx="2025137" cy="1419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0A29DD1-D390-4E4B-80AE-6B13869FD7E9}"/>
                  </a:ext>
                </a:extLst>
              </p:cNvPr>
              <p:cNvCxnSpPr>
                <a:cxnSpLocks/>
                <a:stCxn id="40" idx="2"/>
                <a:endCxn id="38" idx="6"/>
              </p:cNvCxnSpPr>
              <p:nvPr/>
            </p:nvCxnSpPr>
            <p:spPr>
              <a:xfrm flipH="1">
                <a:off x="7111234" y="4413248"/>
                <a:ext cx="2025137" cy="7544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46AF92A9-5B8A-4C03-855B-DA607B582C3C}"/>
              </a:ext>
            </a:extLst>
          </p:cNvPr>
          <p:cNvGrpSpPr/>
          <p:nvPr/>
        </p:nvGrpSpPr>
        <p:grpSpPr>
          <a:xfrm>
            <a:off x="9791264" y="3517172"/>
            <a:ext cx="1561710" cy="1092675"/>
            <a:chOff x="9696400" y="3410705"/>
            <a:chExt cx="1561710" cy="1092675"/>
          </a:xfrm>
        </p:grpSpPr>
        <p:sp>
          <p:nvSpPr>
            <p:cNvPr id="183" name="TextBox 182">
              <a:extLst>
                <a:ext uri="{FF2B5EF4-FFF2-40B4-BE49-F238E27FC236}">
                  <a16:creationId xmlns:a16="http://schemas.microsoft.com/office/drawing/2014/main" id="{0CA31861-9DDD-429A-ADBA-CD6EC56517A0}"/>
                </a:ext>
              </a:extLst>
            </p:cNvPr>
            <p:cNvSpPr txBox="1"/>
            <p:nvPr/>
          </p:nvSpPr>
          <p:spPr>
            <a:xfrm>
              <a:off x="9696400" y="3410705"/>
              <a:ext cx="15617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Outcome 1</a:t>
              </a:r>
            </a:p>
          </p:txBody>
        </p:sp>
        <p:sp>
          <p:nvSpPr>
            <p:cNvPr id="184" name="TextBox 183">
              <a:extLst>
                <a:ext uri="{FF2B5EF4-FFF2-40B4-BE49-F238E27FC236}">
                  <a16:creationId xmlns:a16="http://schemas.microsoft.com/office/drawing/2014/main" id="{95FAE7F6-28BD-4928-930C-2287CDC41CCE}"/>
                </a:ext>
              </a:extLst>
            </p:cNvPr>
            <p:cNvSpPr txBox="1"/>
            <p:nvPr/>
          </p:nvSpPr>
          <p:spPr>
            <a:xfrm>
              <a:off x="9696400" y="4041715"/>
              <a:ext cx="15617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Outcome 2</a:t>
              </a:r>
            </a:p>
          </p:txBody>
        </p:sp>
      </p:grpSp>
      <p:grpSp>
        <p:nvGrpSpPr>
          <p:cNvPr id="9" name="Group 8">
            <a:extLst>
              <a:ext uri="{FF2B5EF4-FFF2-40B4-BE49-F238E27FC236}">
                <a16:creationId xmlns:a16="http://schemas.microsoft.com/office/drawing/2014/main" id="{3B59D509-5332-B37F-3BFD-889D9E2269A3}"/>
              </a:ext>
            </a:extLst>
          </p:cNvPr>
          <p:cNvGrpSpPr/>
          <p:nvPr/>
        </p:nvGrpSpPr>
        <p:grpSpPr>
          <a:xfrm>
            <a:off x="797929" y="2003233"/>
            <a:ext cx="1564462" cy="3745951"/>
            <a:chOff x="1184200" y="1742279"/>
            <a:chExt cx="1564462" cy="3745951"/>
          </a:xfrm>
        </p:grpSpPr>
        <p:grpSp>
          <p:nvGrpSpPr>
            <p:cNvPr id="10" name="Group 9">
              <a:extLst>
                <a:ext uri="{FF2B5EF4-FFF2-40B4-BE49-F238E27FC236}">
                  <a16:creationId xmlns:a16="http://schemas.microsoft.com/office/drawing/2014/main" id="{4E6BD000-AC5A-1854-F301-B02C3149844B}"/>
                </a:ext>
              </a:extLst>
            </p:cNvPr>
            <p:cNvGrpSpPr/>
            <p:nvPr/>
          </p:nvGrpSpPr>
          <p:grpSpPr>
            <a:xfrm>
              <a:off x="1184200" y="1742279"/>
              <a:ext cx="1564462" cy="2133929"/>
              <a:chOff x="1184200" y="1742279"/>
              <a:chExt cx="1564462" cy="2133929"/>
            </a:xfrm>
          </p:grpSpPr>
          <p:sp>
            <p:nvSpPr>
              <p:cNvPr id="14" name="TextBox 13">
                <a:extLst>
                  <a:ext uri="{FF2B5EF4-FFF2-40B4-BE49-F238E27FC236}">
                    <a16:creationId xmlns:a16="http://schemas.microsoft.com/office/drawing/2014/main" id="{21B6F300-3305-E23E-4FB8-CC5F204DF2A1}"/>
                  </a:ext>
                </a:extLst>
              </p:cNvPr>
              <p:cNvSpPr txBox="1"/>
              <p:nvPr/>
            </p:nvSpPr>
            <p:spPr>
              <a:xfrm>
                <a:off x="1184200" y="1742279"/>
                <a:ext cx="15561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Predictor 1</a:t>
                </a:r>
              </a:p>
            </p:txBody>
          </p:sp>
          <p:sp>
            <p:nvSpPr>
              <p:cNvPr id="15" name="TextBox 14">
                <a:extLst>
                  <a:ext uri="{FF2B5EF4-FFF2-40B4-BE49-F238E27FC236}">
                    <a16:creationId xmlns:a16="http://schemas.microsoft.com/office/drawing/2014/main" id="{94012B55-219D-D259-7328-3F5FE26AA50B}"/>
                  </a:ext>
                </a:extLst>
              </p:cNvPr>
              <p:cNvSpPr txBox="1"/>
              <p:nvPr/>
            </p:nvSpPr>
            <p:spPr>
              <a:xfrm>
                <a:off x="1184200" y="2578871"/>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a:t>
                </a:r>
              </a:p>
            </p:txBody>
          </p:sp>
          <p:sp>
            <p:nvSpPr>
              <p:cNvPr id="16" name="TextBox 15">
                <a:extLst>
                  <a:ext uri="{FF2B5EF4-FFF2-40B4-BE49-F238E27FC236}">
                    <a16:creationId xmlns:a16="http://schemas.microsoft.com/office/drawing/2014/main" id="{1A847C3E-3AC6-39FA-699C-9D6DBB35EDC0}"/>
                  </a:ext>
                </a:extLst>
              </p:cNvPr>
              <p:cNvSpPr txBox="1"/>
              <p:nvPr/>
            </p:nvSpPr>
            <p:spPr>
              <a:xfrm>
                <a:off x="1192467" y="3414543"/>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a:t>
                </a:r>
              </a:p>
            </p:txBody>
          </p:sp>
        </p:grpSp>
        <p:sp>
          <p:nvSpPr>
            <p:cNvPr id="12" name="TextBox 11">
              <a:extLst>
                <a:ext uri="{FF2B5EF4-FFF2-40B4-BE49-F238E27FC236}">
                  <a16:creationId xmlns:a16="http://schemas.microsoft.com/office/drawing/2014/main" id="{AA2E5063-098D-C661-6779-0A84A177F556}"/>
                </a:ext>
              </a:extLst>
            </p:cNvPr>
            <p:cNvSpPr txBox="1"/>
            <p:nvPr/>
          </p:nvSpPr>
          <p:spPr>
            <a:xfrm>
              <a:off x="1184200" y="4207395"/>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a:t>
              </a:r>
            </a:p>
          </p:txBody>
        </p:sp>
        <p:sp>
          <p:nvSpPr>
            <p:cNvPr id="13" name="TextBox 12">
              <a:extLst>
                <a:ext uri="{FF2B5EF4-FFF2-40B4-BE49-F238E27FC236}">
                  <a16:creationId xmlns:a16="http://schemas.microsoft.com/office/drawing/2014/main" id="{63553EB8-2500-E264-56A4-1311DC3532FC}"/>
                </a:ext>
              </a:extLst>
            </p:cNvPr>
            <p:cNvSpPr txBox="1"/>
            <p:nvPr/>
          </p:nvSpPr>
          <p:spPr>
            <a:xfrm>
              <a:off x="1184200" y="5026565"/>
              <a:ext cx="1556195" cy="461665"/>
            </a:xfrm>
            <a:prstGeom prst="rect">
              <a:avLst/>
            </a:prstGeom>
            <a:noFill/>
          </p:spPr>
          <p:txBody>
            <a:bodyPr wrap="none" rtlCol="0">
              <a:spAutoFit/>
            </a:bodyPr>
            <a:lstStyle/>
            <a:p>
              <a:pPr lvl="0">
                <a:defRPr/>
              </a:pPr>
              <a:r>
                <a:rPr lang="en-GB" sz="2400" dirty="0">
                  <a:solidFill>
                    <a:prstClr val="black"/>
                  </a:solidFill>
                  <a:latin typeface="Calibri" panose="020F0502020204030204" pitchFamily="34" charset="0"/>
                  <a:cs typeface="Calibri" panose="020F0502020204030204" pitchFamily="34" charset="0"/>
                </a:rPr>
                <a:t>Predictor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a:t>
              </a:r>
            </a:p>
          </p:txBody>
        </p:sp>
      </p:grpSp>
    </p:spTree>
    <p:extLst>
      <p:ext uri="{BB962C8B-B14F-4D97-AF65-F5344CB8AC3E}">
        <p14:creationId xmlns:p14="http://schemas.microsoft.com/office/powerpoint/2010/main" val="10930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wipe(left)">
                                      <p:cBhvr>
                                        <p:cTn id="17" dur="3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8E40-FF65-F3EA-B131-23E0AC6D1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A3085-4AE3-9F8B-B438-E2A0C996AEBB}"/>
              </a:ext>
            </a:extLst>
          </p:cNvPr>
          <p:cNvSpPr>
            <a:spLocks noGrp="1"/>
          </p:cNvSpPr>
          <p:nvPr>
            <p:ph type="title"/>
          </p:nvPr>
        </p:nvSpPr>
        <p:spPr>
          <a:xfrm>
            <a:off x="609600" y="274638"/>
            <a:ext cx="10972800" cy="1143000"/>
          </a:xfrm>
        </p:spPr>
        <p:txBody>
          <a:bodyPr>
            <a:normAutofit/>
          </a:bodyPr>
          <a:lstStyle/>
          <a:p>
            <a:r>
              <a:rPr lang="en-GB" sz="4800" dirty="0"/>
              <a:t>Neural Network Structure</a:t>
            </a:r>
          </a:p>
        </p:txBody>
      </p:sp>
      <p:grpSp>
        <p:nvGrpSpPr>
          <p:cNvPr id="186" name="Group 185">
            <a:extLst>
              <a:ext uri="{FF2B5EF4-FFF2-40B4-BE49-F238E27FC236}">
                <a16:creationId xmlns:a16="http://schemas.microsoft.com/office/drawing/2014/main" id="{C99C3278-9D02-9BEA-7786-961BDB7B18BB}"/>
              </a:ext>
            </a:extLst>
          </p:cNvPr>
          <p:cNvGrpSpPr/>
          <p:nvPr/>
        </p:nvGrpSpPr>
        <p:grpSpPr>
          <a:xfrm>
            <a:off x="4907868" y="2280282"/>
            <a:ext cx="2088232" cy="3237036"/>
            <a:chOff x="4907868" y="2280282"/>
            <a:chExt cx="2088232" cy="3237036"/>
          </a:xfrm>
        </p:grpSpPr>
        <p:grpSp>
          <p:nvGrpSpPr>
            <p:cNvPr id="33" name="Group 32">
              <a:extLst>
                <a:ext uri="{FF2B5EF4-FFF2-40B4-BE49-F238E27FC236}">
                  <a16:creationId xmlns:a16="http://schemas.microsoft.com/office/drawing/2014/main" id="{26E1AEAC-02FB-B891-780E-E3352281EF32}"/>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E31D67E5-49A8-0E62-8A16-7BE51C84EC20}"/>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6A58E6A-7E8F-F5AB-E409-1AECD5A9CA7B}"/>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2643121-F36D-B235-90A7-A83D44AD87AC}"/>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7D0743E-84BF-5682-8CA5-7668BD2CA33E}"/>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2E31CA95-6130-770E-B91C-63676418D294}"/>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3F43D389-3CFF-B008-47F3-6DB2F1DDA673}"/>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2AF9484-1F40-F540-EB40-B13B62BBEB83}"/>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859EFE1-132F-2DFD-FABC-7C37B7C6DE96}"/>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B52A9C57-2283-8B46-9B6F-7677B60C25FE}"/>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E2D2F37-FA6E-7AA1-1664-87025FE04ACE}"/>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28" name="Group 27">
            <a:extLst>
              <a:ext uri="{FF2B5EF4-FFF2-40B4-BE49-F238E27FC236}">
                <a16:creationId xmlns:a16="http://schemas.microsoft.com/office/drawing/2014/main" id="{5097A9CC-89F6-4939-DD70-33156A087670}"/>
              </a:ext>
            </a:extLst>
          </p:cNvPr>
          <p:cNvGrpSpPr/>
          <p:nvPr/>
        </p:nvGrpSpPr>
        <p:grpSpPr>
          <a:xfrm>
            <a:off x="2315580" y="1700807"/>
            <a:ext cx="576064" cy="4567524"/>
            <a:chOff x="1847528" y="1700808"/>
            <a:chExt cx="576064" cy="4567524"/>
          </a:xfrm>
        </p:grpSpPr>
        <p:sp>
          <p:nvSpPr>
            <p:cNvPr id="4" name="Oval 3">
              <a:extLst>
                <a:ext uri="{FF2B5EF4-FFF2-40B4-BE49-F238E27FC236}">
                  <a16:creationId xmlns:a16="http://schemas.microsoft.com/office/drawing/2014/main" id="{32F9F74D-57AA-30C0-8CB4-7ED111FC5467}"/>
                </a:ext>
              </a:extLst>
            </p:cNvPr>
            <p:cNvSpPr/>
            <p:nvPr/>
          </p:nvSpPr>
          <p:spPr>
            <a:xfrm>
              <a:off x="1847528" y="17008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2CF3AF-0919-8C50-733F-47E99CA2DE46}"/>
                </a:ext>
              </a:extLst>
            </p:cNvPr>
            <p:cNvSpPr/>
            <p:nvPr/>
          </p:nvSpPr>
          <p:spPr>
            <a:xfrm>
              <a:off x="1847528" y="2366051"/>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37C5EAC-5A52-4BDD-1300-FF175F1DA01B}"/>
                </a:ext>
              </a:extLst>
            </p:cNvPr>
            <p:cNvSpPr/>
            <p:nvPr/>
          </p:nvSpPr>
          <p:spPr>
            <a:xfrm>
              <a:off x="1847528" y="30312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960A906-C165-B19C-FA7C-F4F55FF2CF4B}"/>
                </a:ext>
              </a:extLst>
            </p:cNvPr>
            <p:cNvSpPr/>
            <p:nvPr/>
          </p:nvSpPr>
          <p:spPr>
            <a:xfrm>
              <a:off x="1847528" y="369653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B49B4BE-4C96-3E1E-2836-2D4BF47DE280}"/>
                </a:ext>
              </a:extLst>
            </p:cNvPr>
            <p:cNvSpPr/>
            <p:nvPr/>
          </p:nvSpPr>
          <p:spPr>
            <a:xfrm>
              <a:off x="1847528" y="436178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7BB6678-18BB-6BB4-1BA4-5B6068E46A59}"/>
                </a:ext>
              </a:extLst>
            </p:cNvPr>
            <p:cNvSpPr/>
            <p:nvPr/>
          </p:nvSpPr>
          <p:spPr>
            <a:xfrm>
              <a:off x="1847528" y="50270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15E07C9-DA6F-EEE0-422D-0F40667507CB}"/>
                </a:ext>
              </a:extLst>
            </p:cNvPr>
            <p:cNvSpPr/>
            <p:nvPr/>
          </p:nvSpPr>
          <p:spPr>
            <a:xfrm>
              <a:off x="1847528" y="569226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1E5281CF-7976-EA99-D561-CD0CCD3886F4}"/>
              </a:ext>
            </a:extLst>
          </p:cNvPr>
          <p:cNvGrpSpPr/>
          <p:nvPr/>
        </p:nvGrpSpPr>
        <p:grpSpPr>
          <a:xfrm>
            <a:off x="9012324" y="3363916"/>
            <a:ext cx="576064" cy="1241307"/>
            <a:chOff x="9012324" y="3078004"/>
            <a:chExt cx="576064" cy="1241307"/>
          </a:xfrm>
        </p:grpSpPr>
        <p:sp>
          <p:nvSpPr>
            <p:cNvPr id="39" name="Oval 38">
              <a:extLst>
                <a:ext uri="{FF2B5EF4-FFF2-40B4-BE49-F238E27FC236}">
                  <a16:creationId xmlns:a16="http://schemas.microsoft.com/office/drawing/2014/main" id="{3494717E-476E-02E1-9347-AAFA73C244D6}"/>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C246DA16-770F-3AFA-D299-A8FAA273283C}"/>
                </a:ext>
              </a:extLst>
            </p:cNvPr>
            <p:cNvSpPr/>
            <p:nvPr/>
          </p:nvSpPr>
          <p:spPr>
            <a:xfrm>
              <a:off x="9012324" y="3743247"/>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46" name="TextBox 45">
            <a:extLst>
              <a:ext uri="{FF2B5EF4-FFF2-40B4-BE49-F238E27FC236}">
                <a16:creationId xmlns:a16="http://schemas.microsoft.com/office/drawing/2014/main" id="{3B56553F-1FEC-88FD-7177-8C277D551680}"/>
              </a:ext>
            </a:extLst>
          </p:cNvPr>
          <p:cNvSpPr txBox="1"/>
          <p:nvPr/>
        </p:nvSpPr>
        <p:spPr>
          <a:xfrm>
            <a:off x="2122550" y="6334780"/>
            <a:ext cx="962123" cy="523220"/>
          </a:xfrm>
          <a:prstGeom prst="rect">
            <a:avLst/>
          </a:prstGeom>
          <a:noFill/>
        </p:spPr>
        <p:txBody>
          <a:bodyPr wrap="none" rtlCol="0">
            <a:spAutoFit/>
          </a:bodyPr>
          <a:lstStyle/>
          <a:p>
            <a:r>
              <a:rPr lang="en-GB" sz="2800" dirty="0"/>
              <a:t>Input</a:t>
            </a:r>
          </a:p>
        </p:txBody>
      </p:sp>
      <p:sp>
        <p:nvSpPr>
          <p:cNvPr id="47" name="TextBox 46">
            <a:extLst>
              <a:ext uri="{FF2B5EF4-FFF2-40B4-BE49-F238E27FC236}">
                <a16:creationId xmlns:a16="http://schemas.microsoft.com/office/drawing/2014/main" id="{218959C5-74A9-BD81-9BAE-28D9E90A2A2E}"/>
              </a:ext>
            </a:extLst>
          </p:cNvPr>
          <p:cNvSpPr txBox="1"/>
          <p:nvPr/>
        </p:nvSpPr>
        <p:spPr>
          <a:xfrm>
            <a:off x="5457913" y="6334780"/>
            <a:ext cx="1236236" cy="523220"/>
          </a:xfrm>
          <a:prstGeom prst="rect">
            <a:avLst/>
          </a:prstGeom>
          <a:noFill/>
        </p:spPr>
        <p:txBody>
          <a:bodyPr wrap="none" rtlCol="0">
            <a:spAutoFit/>
          </a:bodyPr>
          <a:lstStyle/>
          <a:p>
            <a:r>
              <a:rPr lang="en-GB" sz="2800" dirty="0"/>
              <a:t>Hidden</a:t>
            </a:r>
          </a:p>
        </p:txBody>
      </p:sp>
      <p:sp>
        <p:nvSpPr>
          <p:cNvPr id="48" name="TextBox 47">
            <a:extLst>
              <a:ext uri="{FF2B5EF4-FFF2-40B4-BE49-F238E27FC236}">
                <a16:creationId xmlns:a16="http://schemas.microsoft.com/office/drawing/2014/main" id="{13B32A15-0256-2894-39B6-6F651A66B605}"/>
              </a:ext>
            </a:extLst>
          </p:cNvPr>
          <p:cNvSpPr txBox="1"/>
          <p:nvPr/>
        </p:nvSpPr>
        <p:spPr>
          <a:xfrm>
            <a:off x="8682238" y="6334780"/>
            <a:ext cx="1229824" cy="523220"/>
          </a:xfrm>
          <a:prstGeom prst="rect">
            <a:avLst/>
          </a:prstGeom>
          <a:noFill/>
        </p:spPr>
        <p:txBody>
          <a:bodyPr wrap="none" rtlCol="0">
            <a:spAutoFit/>
          </a:bodyPr>
          <a:lstStyle/>
          <a:p>
            <a:r>
              <a:rPr lang="en-GB" sz="2800" dirty="0"/>
              <a:t>Output</a:t>
            </a:r>
          </a:p>
        </p:txBody>
      </p:sp>
      <p:grpSp>
        <p:nvGrpSpPr>
          <p:cNvPr id="182" name="Group 181">
            <a:extLst>
              <a:ext uri="{FF2B5EF4-FFF2-40B4-BE49-F238E27FC236}">
                <a16:creationId xmlns:a16="http://schemas.microsoft.com/office/drawing/2014/main" id="{951C9B57-A6FA-E87D-9623-B86847516294}"/>
              </a:ext>
            </a:extLst>
          </p:cNvPr>
          <p:cNvGrpSpPr/>
          <p:nvPr/>
        </p:nvGrpSpPr>
        <p:grpSpPr>
          <a:xfrm>
            <a:off x="2891644" y="1988839"/>
            <a:ext cx="6120680" cy="3991460"/>
            <a:chOff x="2891644" y="1988839"/>
            <a:chExt cx="6120680" cy="3991460"/>
          </a:xfrm>
        </p:grpSpPr>
        <p:grpSp>
          <p:nvGrpSpPr>
            <p:cNvPr id="105" name="Group 104">
              <a:extLst>
                <a:ext uri="{FF2B5EF4-FFF2-40B4-BE49-F238E27FC236}">
                  <a16:creationId xmlns:a16="http://schemas.microsoft.com/office/drawing/2014/main" id="{14A2F357-AB35-FE05-20B6-0FEFB1C59AC1}"/>
                </a:ext>
              </a:extLst>
            </p:cNvPr>
            <p:cNvGrpSpPr/>
            <p:nvPr/>
          </p:nvGrpSpPr>
          <p:grpSpPr>
            <a:xfrm>
              <a:off x="2891644" y="1988839"/>
              <a:ext cx="2016224" cy="3991460"/>
              <a:chOff x="2891644" y="1988839"/>
              <a:chExt cx="2016224" cy="3991460"/>
            </a:xfrm>
          </p:grpSpPr>
          <p:cxnSp>
            <p:nvCxnSpPr>
              <p:cNvPr id="50" name="Straight Connector 49">
                <a:extLst>
                  <a:ext uri="{FF2B5EF4-FFF2-40B4-BE49-F238E27FC236}">
                    <a16:creationId xmlns:a16="http://schemas.microsoft.com/office/drawing/2014/main" id="{DCE8572E-3A3A-464D-3F2A-AC6594F82371}"/>
                  </a:ext>
                </a:extLst>
              </p:cNvPr>
              <p:cNvCxnSpPr>
                <a:stCxn id="4" idx="6"/>
                <a:endCxn id="29" idx="2"/>
              </p:cNvCxnSpPr>
              <p:nvPr/>
            </p:nvCxnSpPr>
            <p:spPr>
              <a:xfrm>
                <a:off x="2891644" y="1988839"/>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A291DE7-44EF-848D-C2AA-CDDA766EE10C}"/>
                  </a:ext>
                </a:extLst>
              </p:cNvPr>
              <p:cNvCxnSpPr>
                <a:stCxn id="4" idx="6"/>
                <a:endCxn id="30" idx="2"/>
              </p:cNvCxnSpPr>
              <p:nvPr/>
            </p:nvCxnSpPr>
            <p:spPr>
              <a:xfrm>
                <a:off x="2891644" y="1988839"/>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3E631B-FED5-4DF1-7287-A23512C88CC9}"/>
                  </a:ext>
                </a:extLst>
              </p:cNvPr>
              <p:cNvCxnSpPr>
                <a:stCxn id="4" idx="6"/>
                <a:endCxn id="31" idx="2"/>
              </p:cNvCxnSpPr>
              <p:nvPr/>
            </p:nvCxnSpPr>
            <p:spPr>
              <a:xfrm>
                <a:off x="2891644" y="1988839"/>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01C3C04-8C41-C843-2D77-FD321BA7F511}"/>
                  </a:ext>
                </a:extLst>
              </p:cNvPr>
              <p:cNvCxnSpPr>
                <a:stCxn id="4" idx="6"/>
                <a:endCxn id="32" idx="2"/>
              </p:cNvCxnSpPr>
              <p:nvPr/>
            </p:nvCxnSpPr>
            <p:spPr>
              <a:xfrm>
                <a:off x="2891644" y="1988839"/>
                <a:ext cx="2016224" cy="3038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EA3EDCA-D82B-5D88-B497-2E38F80718C0}"/>
                  </a:ext>
                </a:extLst>
              </p:cNvPr>
              <p:cNvCxnSpPr>
                <a:stCxn id="5" idx="6"/>
                <a:endCxn id="29" idx="2"/>
              </p:cNvCxnSpPr>
              <p:nvPr/>
            </p:nvCxnSpPr>
            <p:spPr>
              <a:xfrm>
                <a:off x="2891644" y="2654082"/>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F9788B2-B420-D9EB-745A-6B95DFCB4883}"/>
                  </a:ext>
                </a:extLst>
              </p:cNvPr>
              <p:cNvCxnSpPr>
                <a:stCxn id="5" idx="6"/>
                <a:endCxn id="30" idx="2"/>
              </p:cNvCxnSpPr>
              <p:nvPr/>
            </p:nvCxnSpPr>
            <p:spPr>
              <a:xfrm>
                <a:off x="2891644" y="2654082"/>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D37598B-D5A9-3DA4-C6F6-530674C68C9B}"/>
                  </a:ext>
                </a:extLst>
              </p:cNvPr>
              <p:cNvCxnSpPr>
                <a:stCxn id="5" idx="6"/>
                <a:endCxn id="31" idx="2"/>
              </p:cNvCxnSpPr>
              <p:nvPr/>
            </p:nvCxnSpPr>
            <p:spPr>
              <a:xfrm>
                <a:off x="2891644" y="2654082"/>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00D0FF-3525-474C-069A-1DF420051FB7}"/>
                  </a:ext>
                </a:extLst>
              </p:cNvPr>
              <p:cNvCxnSpPr>
                <a:stCxn id="5" idx="6"/>
                <a:endCxn id="32" idx="2"/>
              </p:cNvCxnSpPr>
              <p:nvPr/>
            </p:nvCxnSpPr>
            <p:spPr>
              <a:xfrm>
                <a:off x="2891644" y="2654082"/>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735D9C-2D16-A740-CB90-1A0520EFBD76}"/>
                  </a:ext>
                </a:extLst>
              </p:cNvPr>
              <p:cNvCxnSpPr>
                <a:stCxn id="6" idx="6"/>
                <a:endCxn id="29" idx="2"/>
              </p:cNvCxnSpPr>
              <p:nvPr/>
            </p:nvCxnSpPr>
            <p:spPr>
              <a:xfrm flipV="1">
                <a:off x="2891644" y="3031294"/>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7E58A7-C7C8-F2EC-73C8-D64A3D230CDA}"/>
                  </a:ext>
                </a:extLst>
              </p:cNvPr>
              <p:cNvCxnSpPr>
                <a:stCxn id="6" idx="6"/>
                <a:endCxn id="30" idx="2"/>
              </p:cNvCxnSpPr>
              <p:nvPr/>
            </p:nvCxnSpPr>
            <p:spPr>
              <a:xfrm>
                <a:off x="2891644" y="3319325"/>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230D00-A6CE-D8CE-9D9E-B6055B864406}"/>
                  </a:ext>
                </a:extLst>
              </p:cNvPr>
              <p:cNvCxnSpPr>
                <a:stCxn id="6" idx="6"/>
                <a:endCxn id="31" idx="2"/>
              </p:cNvCxnSpPr>
              <p:nvPr/>
            </p:nvCxnSpPr>
            <p:spPr>
              <a:xfrm>
                <a:off x="2891644" y="3319325"/>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5C2EEB-3955-F0F5-CFD5-BAFEFE30B53C}"/>
                  </a:ext>
                </a:extLst>
              </p:cNvPr>
              <p:cNvCxnSpPr>
                <a:stCxn id="6" idx="6"/>
                <a:endCxn id="32" idx="2"/>
              </p:cNvCxnSpPr>
              <p:nvPr/>
            </p:nvCxnSpPr>
            <p:spPr>
              <a:xfrm>
                <a:off x="2891644" y="3319325"/>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47C7F-BC96-AE78-30EE-358486B94106}"/>
                  </a:ext>
                </a:extLst>
              </p:cNvPr>
              <p:cNvCxnSpPr>
                <a:stCxn id="7" idx="6"/>
                <a:endCxn id="29" idx="2"/>
              </p:cNvCxnSpPr>
              <p:nvPr/>
            </p:nvCxnSpPr>
            <p:spPr>
              <a:xfrm flipV="1">
                <a:off x="2891644" y="3031294"/>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33F3DAF-6FC3-D293-3918-9A70A368DE9B}"/>
                  </a:ext>
                </a:extLst>
              </p:cNvPr>
              <p:cNvCxnSpPr>
                <a:stCxn id="7" idx="6"/>
                <a:endCxn id="30" idx="2"/>
              </p:cNvCxnSpPr>
              <p:nvPr/>
            </p:nvCxnSpPr>
            <p:spPr>
              <a:xfrm flipV="1">
                <a:off x="2891644" y="3696537"/>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BEE7E69-9652-231D-B565-6B37A17B9F27}"/>
                  </a:ext>
                </a:extLst>
              </p:cNvPr>
              <p:cNvCxnSpPr>
                <a:stCxn id="7" idx="6"/>
                <a:endCxn id="31" idx="2"/>
              </p:cNvCxnSpPr>
              <p:nvPr/>
            </p:nvCxnSpPr>
            <p:spPr>
              <a:xfrm>
                <a:off x="2891644" y="3984568"/>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566F84B-D0DD-68EE-F408-8DB46ADD8881}"/>
                  </a:ext>
                </a:extLst>
              </p:cNvPr>
              <p:cNvCxnSpPr>
                <a:stCxn id="7" idx="6"/>
                <a:endCxn id="32" idx="2"/>
              </p:cNvCxnSpPr>
              <p:nvPr/>
            </p:nvCxnSpPr>
            <p:spPr>
              <a:xfrm>
                <a:off x="2891644" y="3984568"/>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CA466E-D69D-70CD-EC6F-F6C822606492}"/>
                  </a:ext>
                </a:extLst>
              </p:cNvPr>
              <p:cNvCxnSpPr>
                <a:stCxn id="8" idx="6"/>
                <a:endCxn id="29" idx="2"/>
              </p:cNvCxnSpPr>
              <p:nvPr/>
            </p:nvCxnSpPr>
            <p:spPr>
              <a:xfrm flipV="1">
                <a:off x="2891644" y="3031294"/>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9B790E9-0061-D1E3-47AD-57212038CCAC}"/>
                  </a:ext>
                </a:extLst>
              </p:cNvPr>
              <p:cNvCxnSpPr>
                <a:stCxn id="8" idx="6"/>
                <a:endCxn id="30" idx="2"/>
              </p:cNvCxnSpPr>
              <p:nvPr/>
            </p:nvCxnSpPr>
            <p:spPr>
              <a:xfrm flipV="1">
                <a:off x="2891644" y="3696537"/>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3A8194B-255E-EFA3-538E-46FEDE76403D}"/>
                  </a:ext>
                </a:extLst>
              </p:cNvPr>
              <p:cNvCxnSpPr>
                <a:stCxn id="8" idx="6"/>
                <a:endCxn id="31" idx="2"/>
              </p:cNvCxnSpPr>
              <p:nvPr/>
            </p:nvCxnSpPr>
            <p:spPr>
              <a:xfrm flipV="1">
                <a:off x="2891644" y="4361780"/>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4D5F7C4-10DD-8AEA-B49F-B09313C307B9}"/>
                  </a:ext>
                </a:extLst>
              </p:cNvPr>
              <p:cNvCxnSpPr>
                <a:stCxn id="8" idx="6"/>
                <a:endCxn id="32" idx="2"/>
              </p:cNvCxnSpPr>
              <p:nvPr/>
            </p:nvCxnSpPr>
            <p:spPr>
              <a:xfrm>
                <a:off x="2891644" y="4649811"/>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786BE71-51D0-5183-28A5-B89F909129B2}"/>
                  </a:ext>
                </a:extLst>
              </p:cNvPr>
              <p:cNvCxnSpPr>
                <a:stCxn id="9" idx="6"/>
                <a:endCxn id="29" idx="2"/>
              </p:cNvCxnSpPr>
              <p:nvPr/>
            </p:nvCxnSpPr>
            <p:spPr>
              <a:xfrm flipV="1">
                <a:off x="2891644" y="3031294"/>
                <a:ext cx="2016224" cy="228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FDA10C7-383D-0DAA-B4EF-E741719AE3AE}"/>
                  </a:ext>
                </a:extLst>
              </p:cNvPr>
              <p:cNvCxnSpPr>
                <a:stCxn id="9" idx="6"/>
                <a:endCxn id="30" idx="2"/>
              </p:cNvCxnSpPr>
              <p:nvPr/>
            </p:nvCxnSpPr>
            <p:spPr>
              <a:xfrm flipV="1">
                <a:off x="2891644" y="3696537"/>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E3156A6-3987-8A09-B09B-5126DD555F84}"/>
                  </a:ext>
                </a:extLst>
              </p:cNvPr>
              <p:cNvCxnSpPr>
                <a:stCxn id="9" idx="6"/>
                <a:endCxn id="31" idx="2"/>
              </p:cNvCxnSpPr>
              <p:nvPr/>
            </p:nvCxnSpPr>
            <p:spPr>
              <a:xfrm flipV="1">
                <a:off x="2891644" y="4361780"/>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4D6653A-8459-CDAB-63CC-9E322E55670B}"/>
                  </a:ext>
                </a:extLst>
              </p:cNvPr>
              <p:cNvCxnSpPr>
                <a:stCxn id="9" idx="6"/>
                <a:endCxn id="32" idx="2"/>
              </p:cNvCxnSpPr>
              <p:nvPr/>
            </p:nvCxnSpPr>
            <p:spPr>
              <a:xfrm flipV="1">
                <a:off x="2891644" y="5027023"/>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317E2B-C17B-A16A-D385-613CF0F15DC8}"/>
                  </a:ext>
                </a:extLst>
              </p:cNvPr>
              <p:cNvCxnSpPr>
                <a:stCxn id="10" idx="6"/>
                <a:endCxn id="29" idx="2"/>
              </p:cNvCxnSpPr>
              <p:nvPr/>
            </p:nvCxnSpPr>
            <p:spPr>
              <a:xfrm flipV="1">
                <a:off x="2891644" y="3031294"/>
                <a:ext cx="2016224" cy="29490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952C83B-6F11-D2E0-D9C1-B6828D5771EA}"/>
                  </a:ext>
                </a:extLst>
              </p:cNvPr>
              <p:cNvCxnSpPr>
                <a:stCxn id="10" idx="6"/>
                <a:endCxn id="30" idx="2"/>
              </p:cNvCxnSpPr>
              <p:nvPr/>
            </p:nvCxnSpPr>
            <p:spPr>
              <a:xfrm flipV="1">
                <a:off x="2891644" y="3696537"/>
                <a:ext cx="2016224" cy="22837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C39780F-DEC0-A07B-13C9-37D1EDE71636}"/>
                  </a:ext>
                </a:extLst>
              </p:cNvPr>
              <p:cNvCxnSpPr>
                <a:stCxn id="10" idx="6"/>
                <a:endCxn id="31" idx="2"/>
              </p:cNvCxnSpPr>
              <p:nvPr/>
            </p:nvCxnSpPr>
            <p:spPr>
              <a:xfrm flipV="1">
                <a:off x="2891644" y="4361780"/>
                <a:ext cx="2016224" cy="1618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0541C4B-6763-BE1B-D94B-91C9DC64B75A}"/>
                  </a:ext>
                </a:extLst>
              </p:cNvPr>
              <p:cNvCxnSpPr>
                <a:stCxn id="10" idx="6"/>
                <a:endCxn id="32" idx="2"/>
              </p:cNvCxnSpPr>
              <p:nvPr/>
            </p:nvCxnSpPr>
            <p:spPr>
              <a:xfrm flipV="1">
                <a:off x="2891644" y="5027023"/>
                <a:ext cx="2016224" cy="953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A450FC43-5E24-58A0-55B5-D43280B6D56B}"/>
                </a:ext>
              </a:extLst>
            </p:cNvPr>
            <p:cNvGrpSpPr/>
            <p:nvPr/>
          </p:nvGrpSpPr>
          <p:grpSpPr>
            <a:xfrm>
              <a:off x="5483932" y="2568314"/>
              <a:ext cx="936104" cy="2660972"/>
              <a:chOff x="5483932" y="2568314"/>
              <a:chExt cx="936104" cy="2660972"/>
            </a:xfrm>
          </p:grpSpPr>
          <p:cxnSp>
            <p:nvCxnSpPr>
              <p:cNvPr id="111" name="Straight Connector 110">
                <a:extLst>
                  <a:ext uri="{FF2B5EF4-FFF2-40B4-BE49-F238E27FC236}">
                    <a16:creationId xmlns:a16="http://schemas.microsoft.com/office/drawing/2014/main" id="{EE280E1A-7F27-41AC-422A-79FA00CAA522}"/>
                  </a:ext>
                </a:extLst>
              </p:cNvPr>
              <p:cNvCxnSpPr>
                <a:cxnSpLocks/>
                <a:stCxn id="34" idx="2"/>
                <a:endCxn id="29" idx="6"/>
              </p:cNvCxnSpPr>
              <p:nvPr/>
            </p:nvCxnSpPr>
            <p:spPr>
              <a:xfrm flipH="1">
                <a:off x="5483932" y="2568314"/>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C4186EC-04D3-8A0D-CAC3-5A5429E8ACD1}"/>
                  </a:ext>
                </a:extLst>
              </p:cNvPr>
              <p:cNvCxnSpPr>
                <a:cxnSpLocks/>
                <a:stCxn id="34" idx="2"/>
              </p:cNvCxnSpPr>
              <p:nvPr/>
            </p:nvCxnSpPr>
            <p:spPr>
              <a:xfrm flipH="1">
                <a:off x="5484998" y="256831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6AF62A8-4929-75AD-7A1A-65D4850487BC}"/>
                  </a:ext>
                </a:extLst>
              </p:cNvPr>
              <p:cNvCxnSpPr>
                <a:cxnSpLocks/>
                <a:stCxn id="34" idx="2"/>
              </p:cNvCxnSpPr>
              <p:nvPr/>
            </p:nvCxnSpPr>
            <p:spPr>
              <a:xfrm flipH="1">
                <a:off x="5484998" y="2568314"/>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6B76915-8CF5-2B0B-ECAB-32DBA05A1F2B}"/>
                  </a:ext>
                </a:extLst>
              </p:cNvPr>
              <p:cNvCxnSpPr>
                <a:cxnSpLocks/>
                <a:stCxn id="34" idx="2"/>
              </p:cNvCxnSpPr>
              <p:nvPr/>
            </p:nvCxnSpPr>
            <p:spPr>
              <a:xfrm flipH="1">
                <a:off x="5484998" y="2568314"/>
                <a:ext cx="935038" cy="24587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C55F34-C5BE-9602-9F27-A7613110564F}"/>
                  </a:ext>
                </a:extLst>
              </p:cNvPr>
              <p:cNvCxnSpPr>
                <a:cxnSpLocks/>
                <a:stCxn id="35" idx="2"/>
              </p:cNvCxnSpPr>
              <p:nvPr/>
            </p:nvCxnSpPr>
            <p:spPr>
              <a:xfrm flipH="1" flipV="1">
                <a:off x="5484998" y="303129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149A7A0-1C3B-EFEA-A3EB-AC80CB016A31}"/>
                  </a:ext>
                </a:extLst>
              </p:cNvPr>
              <p:cNvCxnSpPr>
                <a:cxnSpLocks/>
                <a:stCxn id="35" idx="2"/>
              </p:cNvCxnSpPr>
              <p:nvPr/>
            </p:nvCxnSpPr>
            <p:spPr>
              <a:xfrm flipH="1">
                <a:off x="5484998" y="323355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B63C051-AD6B-D793-2D52-9C1F8593F2F5}"/>
                  </a:ext>
                </a:extLst>
              </p:cNvPr>
              <p:cNvCxnSpPr>
                <a:cxnSpLocks/>
                <a:stCxn id="35" idx="2"/>
              </p:cNvCxnSpPr>
              <p:nvPr/>
            </p:nvCxnSpPr>
            <p:spPr>
              <a:xfrm flipH="1">
                <a:off x="5484998" y="3233557"/>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3CF75AA-5364-AAB9-4A68-D4E000E38791}"/>
                  </a:ext>
                </a:extLst>
              </p:cNvPr>
              <p:cNvCxnSpPr>
                <a:cxnSpLocks/>
                <a:stCxn id="35" idx="2"/>
              </p:cNvCxnSpPr>
              <p:nvPr/>
            </p:nvCxnSpPr>
            <p:spPr>
              <a:xfrm flipH="1">
                <a:off x="5484998" y="3233557"/>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A55DD6A-89D7-3988-3DEF-C66D0683EA2F}"/>
                  </a:ext>
                </a:extLst>
              </p:cNvPr>
              <p:cNvCxnSpPr>
                <a:cxnSpLocks/>
                <a:stCxn id="36" idx="2"/>
              </p:cNvCxnSpPr>
              <p:nvPr/>
            </p:nvCxnSpPr>
            <p:spPr>
              <a:xfrm flipH="1" flipV="1">
                <a:off x="5484998" y="303129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AB94C98-AECF-9780-D51E-B7D2F06C1CD2}"/>
                  </a:ext>
                </a:extLst>
              </p:cNvPr>
              <p:cNvCxnSpPr>
                <a:cxnSpLocks/>
                <a:stCxn id="36" idx="2"/>
              </p:cNvCxnSpPr>
              <p:nvPr/>
            </p:nvCxnSpPr>
            <p:spPr>
              <a:xfrm flipH="1" flipV="1">
                <a:off x="5484998" y="369653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EAB071F-3451-BF3B-0B09-BEA6A8110784}"/>
                  </a:ext>
                </a:extLst>
              </p:cNvPr>
              <p:cNvCxnSpPr>
                <a:cxnSpLocks/>
                <a:stCxn id="36" idx="2"/>
              </p:cNvCxnSpPr>
              <p:nvPr/>
            </p:nvCxnSpPr>
            <p:spPr>
              <a:xfrm flipH="1">
                <a:off x="5484998" y="3898800"/>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CED86AA-E4DE-F71D-DE79-014D3B87D946}"/>
                  </a:ext>
                </a:extLst>
              </p:cNvPr>
              <p:cNvCxnSpPr>
                <a:cxnSpLocks/>
                <a:stCxn id="36" idx="2"/>
              </p:cNvCxnSpPr>
              <p:nvPr/>
            </p:nvCxnSpPr>
            <p:spPr>
              <a:xfrm flipH="1">
                <a:off x="5484998" y="3898800"/>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AAAF2AF-5A16-1A0C-2D4F-4FBA0AB7BBA2}"/>
                  </a:ext>
                </a:extLst>
              </p:cNvPr>
              <p:cNvCxnSpPr>
                <a:cxnSpLocks/>
                <a:stCxn id="37" idx="2"/>
              </p:cNvCxnSpPr>
              <p:nvPr/>
            </p:nvCxnSpPr>
            <p:spPr>
              <a:xfrm flipH="1" flipV="1">
                <a:off x="5484998" y="3031295"/>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64DE498-0459-6B4B-A6A8-707C54B7F740}"/>
                  </a:ext>
                </a:extLst>
              </p:cNvPr>
              <p:cNvCxnSpPr>
                <a:cxnSpLocks/>
                <a:stCxn id="37" idx="2"/>
              </p:cNvCxnSpPr>
              <p:nvPr/>
            </p:nvCxnSpPr>
            <p:spPr>
              <a:xfrm flipH="1" flipV="1">
                <a:off x="5484998" y="3696537"/>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684AA5D-CA58-4D8F-2188-5610CA56374A}"/>
                  </a:ext>
                </a:extLst>
              </p:cNvPr>
              <p:cNvCxnSpPr>
                <a:cxnSpLocks/>
                <a:stCxn id="37" idx="2"/>
              </p:cNvCxnSpPr>
              <p:nvPr/>
            </p:nvCxnSpPr>
            <p:spPr>
              <a:xfrm flipH="1" flipV="1">
                <a:off x="5484998" y="4361781"/>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8EA4BCC-CB0E-5537-EB08-1449C988B5FC}"/>
                  </a:ext>
                </a:extLst>
              </p:cNvPr>
              <p:cNvCxnSpPr>
                <a:cxnSpLocks/>
                <a:stCxn id="37" idx="2"/>
              </p:cNvCxnSpPr>
              <p:nvPr/>
            </p:nvCxnSpPr>
            <p:spPr>
              <a:xfrm flipH="1">
                <a:off x="5484998" y="4564043"/>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667FE07-47A8-5ABF-66DC-4465AFE8C920}"/>
                  </a:ext>
                </a:extLst>
              </p:cNvPr>
              <p:cNvCxnSpPr>
                <a:cxnSpLocks/>
                <a:stCxn id="38" idx="2"/>
              </p:cNvCxnSpPr>
              <p:nvPr/>
            </p:nvCxnSpPr>
            <p:spPr>
              <a:xfrm flipH="1" flipV="1">
                <a:off x="5484998" y="3031294"/>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A67DF0D-FD3A-7579-189B-457966A4422F}"/>
                  </a:ext>
                </a:extLst>
              </p:cNvPr>
              <p:cNvCxnSpPr>
                <a:cxnSpLocks/>
                <a:stCxn id="38" idx="2"/>
              </p:cNvCxnSpPr>
              <p:nvPr/>
            </p:nvCxnSpPr>
            <p:spPr>
              <a:xfrm flipH="1" flipV="1">
                <a:off x="5484998" y="3696538"/>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8CCC9C4-AD3B-EF37-4DE8-20D7BF24A41A}"/>
                  </a:ext>
                </a:extLst>
              </p:cNvPr>
              <p:cNvCxnSpPr>
                <a:cxnSpLocks/>
                <a:stCxn id="38" idx="2"/>
              </p:cNvCxnSpPr>
              <p:nvPr/>
            </p:nvCxnSpPr>
            <p:spPr>
              <a:xfrm flipH="1" flipV="1">
                <a:off x="5484998" y="4361780"/>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7E27A27-40E3-81F3-BDDC-374DF601F910}"/>
                  </a:ext>
                </a:extLst>
              </p:cNvPr>
              <p:cNvCxnSpPr>
                <a:cxnSpLocks/>
                <a:stCxn id="38" idx="2"/>
              </p:cNvCxnSpPr>
              <p:nvPr/>
            </p:nvCxnSpPr>
            <p:spPr>
              <a:xfrm flipH="1" flipV="1">
                <a:off x="5484998" y="5027024"/>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32CA0306-7613-BE29-CADB-7F4C0D1D0802}"/>
                </a:ext>
              </a:extLst>
            </p:cNvPr>
            <p:cNvGrpSpPr/>
            <p:nvPr/>
          </p:nvGrpSpPr>
          <p:grpSpPr>
            <a:xfrm>
              <a:off x="6996100" y="2568314"/>
              <a:ext cx="2016224" cy="2682833"/>
              <a:chOff x="6996100" y="2568314"/>
              <a:chExt cx="2016224" cy="2682833"/>
            </a:xfrm>
          </p:grpSpPr>
          <p:cxnSp>
            <p:nvCxnSpPr>
              <p:cNvPr id="156" name="Straight Connector 155">
                <a:extLst>
                  <a:ext uri="{FF2B5EF4-FFF2-40B4-BE49-F238E27FC236}">
                    <a16:creationId xmlns:a16="http://schemas.microsoft.com/office/drawing/2014/main" id="{7C75748E-71BB-C5DD-CEC5-11B5BC71DD5B}"/>
                  </a:ext>
                </a:extLst>
              </p:cNvPr>
              <p:cNvCxnSpPr>
                <a:cxnSpLocks/>
                <a:stCxn id="39" idx="2"/>
                <a:endCxn id="34" idx="6"/>
              </p:cNvCxnSpPr>
              <p:nvPr/>
            </p:nvCxnSpPr>
            <p:spPr>
              <a:xfrm flipH="1" flipV="1">
                <a:off x="6996100" y="2568314"/>
                <a:ext cx="2016224" cy="10836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A02E5C8-678B-5B71-8C2A-5FB13C814DB0}"/>
                  </a:ext>
                </a:extLst>
              </p:cNvPr>
              <p:cNvCxnSpPr>
                <a:cxnSpLocks/>
                <a:stCxn id="40" idx="2"/>
                <a:endCxn id="34" idx="6"/>
              </p:cNvCxnSpPr>
              <p:nvPr/>
            </p:nvCxnSpPr>
            <p:spPr>
              <a:xfrm flipH="1" flipV="1">
                <a:off x="6996100" y="2568314"/>
                <a:ext cx="2016224" cy="17488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B919C08-F6D5-63BD-9C04-2D0F811BAD65}"/>
                  </a:ext>
                </a:extLst>
              </p:cNvPr>
              <p:cNvCxnSpPr>
                <a:cxnSpLocks/>
                <a:stCxn id="39" idx="2"/>
              </p:cNvCxnSpPr>
              <p:nvPr/>
            </p:nvCxnSpPr>
            <p:spPr>
              <a:xfrm flipH="1" flipV="1">
                <a:off x="6996100" y="3247232"/>
                <a:ext cx="2016224" cy="404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6429BF4-B5E8-CFA3-C992-8D47FECFE4FD}"/>
                  </a:ext>
                </a:extLst>
              </p:cNvPr>
              <p:cNvCxnSpPr>
                <a:cxnSpLocks/>
                <a:stCxn id="40" idx="2"/>
              </p:cNvCxnSpPr>
              <p:nvPr/>
            </p:nvCxnSpPr>
            <p:spPr>
              <a:xfrm flipH="1" flipV="1">
                <a:off x="6996100" y="3247233"/>
                <a:ext cx="2016224" cy="1069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C402892-138F-3DD9-CC93-AE59A5B8E912}"/>
                  </a:ext>
                </a:extLst>
              </p:cNvPr>
              <p:cNvCxnSpPr>
                <a:cxnSpLocks/>
                <a:stCxn id="39" idx="2"/>
              </p:cNvCxnSpPr>
              <p:nvPr/>
            </p:nvCxnSpPr>
            <p:spPr>
              <a:xfrm flipH="1">
                <a:off x="6996100" y="3651948"/>
                <a:ext cx="2016224" cy="246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6460DBB-0045-9CFC-8DF8-7E00036FAFB3}"/>
                  </a:ext>
                </a:extLst>
              </p:cNvPr>
              <p:cNvCxnSpPr>
                <a:cxnSpLocks/>
                <a:stCxn id="40" idx="2"/>
              </p:cNvCxnSpPr>
              <p:nvPr/>
            </p:nvCxnSpPr>
            <p:spPr>
              <a:xfrm flipH="1" flipV="1">
                <a:off x="6996100" y="3898801"/>
                <a:ext cx="2016224" cy="4183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2F39A31-E913-8F27-F75D-49B10EF51DF6}"/>
                  </a:ext>
                </a:extLst>
              </p:cNvPr>
              <p:cNvCxnSpPr>
                <a:cxnSpLocks/>
                <a:stCxn id="39" idx="2"/>
              </p:cNvCxnSpPr>
              <p:nvPr/>
            </p:nvCxnSpPr>
            <p:spPr>
              <a:xfrm flipH="1">
                <a:off x="6996100" y="3651948"/>
                <a:ext cx="2016224" cy="920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3A52781-FB93-D393-11F6-200B1F572224}"/>
                  </a:ext>
                </a:extLst>
              </p:cNvPr>
              <p:cNvCxnSpPr>
                <a:cxnSpLocks/>
                <a:stCxn id="40" idx="2"/>
              </p:cNvCxnSpPr>
              <p:nvPr/>
            </p:nvCxnSpPr>
            <p:spPr>
              <a:xfrm flipH="1">
                <a:off x="6996100" y="4317191"/>
                <a:ext cx="2016224" cy="255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832F2C3-B4BF-D10D-6F9E-453E3F8CDD4A}"/>
                  </a:ext>
                </a:extLst>
              </p:cNvPr>
              <p:cNvCxnSpPr>
                <a:cxnSpLocks/>
                <a:stCxn id="39" idx="2"/>
              </p:cNvCxnSpPr>
              <p:nvPr/>
            </p:nvCxnSpPr>
            <p:spPr>
              <a:xfrm flipH="1">
                <a:off x="6996100" y="3651948"/>
                <a:ext cx="2016224" cy="15991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C800AA6-2CDF-6211-4E14-A7EC7E8558D5}"/>
                  </a:ext>
                </a:extLst>
              </p:cNvPr>
              <p:cNvCxnSpPr>
                <a:cxnSpLocks/>
                <a:stCxn id="40" idx="2"/>
              </p:cNvCxnSpPr>
              <p:nvPr/>
            </p:nvCxnSpPr>
            <p:spPr>
              <a:xfrm flipH="1">
                <a:off x="6996100" y="4317191"/>
                <a:ext cx="2016224" cy="933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899D749D-66BD-EE18-7CEF-92EC340D654B}"/>
              </a:ext>
            </a:extLst>
          </p:cNvPr>
          <p:cNvGrpSpPr/>
          <p:nvPr/>
        </p:nvGrpSpPr>
        <p:grpSpPr>
          <a:xfrm>
            <a:off x="9696400" y="3414543"/>
            <a:ext cx="1569660" cy="1133480"/>
            <a:chOff x="9696400" y="3414543"/>
            <a:chExt cx="1569660" cy="1133480"/>
          </a:xfrm>
        </p:grpSpPr>
        <p:sp>
          <p:nvSpPr>
            <p:cNvPr id="183" name="TextBox 182">
              <a:extLst>
                <a:ext uri="{FF2B5EF4-FFF2-40B4-BE49-F238E27FC236}">
                  <a16:creationId xmlns:a16="http://schemas.microsoft.com/office/drawing/2014/main" id="{1C0465DF-8030-5D4D-672E-D9B058600852}"/>
                </a:ext>
              </a:extLst>
            </p:cNvPr>
            <p:cNvSpPr txBox="1"/>
            <p:nvPr/>
          </p:nvSpPr>
          <p:spPr>
            <a:xfrm>
              <a:off x="9696400" y="3414543"/>
              <a:ext cx="1140056" cy="461665"/>
            </a:xfrm>
            <a:prstGeom prst="rect">
              <a:avLst/>
            </a:prstGeom>
            <a:noFill/>
          </p:spPr>
          <p:txBody>
            <a:bodyPr wrap="none" rtlCol="0">
              <a:spAutoFit/>
            </a:bodyPr>
            <a:lstStyle/>
            <a:p>
              <a:r>
                <a:rPr lang="en-GB" sz="2400" dirty="0"/>
                <a:t>Disease</a:t>
              </a:r>
            </a:p>
          </p:txBody>
        </p:sp>
        <p:sp>
          <p:nvSpPr>
            <p:cNvPr id="184" name="TextBox 183">
              <a:extLst>
                <a:ext uri="{FF2B5EF4-FFF2-40B4-BE49-F238E27FC236}">
                  <a16:creationId xmlns:a16="http://schemas.microsoft.com/office/drawing/2014/main" id="{D38D181F-71DA-4AD7-9B42-43A1E27EF3AD}"/>
                </a:ext>
              </a:extLst>
            </p:cNvPr>
            <p:cNvSpPr txBox="1"/>
            <p:nvPr/>
          </p:nvSpPr>
          <p:spPr>
            <a:xfrm>
              <a:off x="9696400" y="4086358"/>
              <a:ext cx="1569660" cy="461665"/>
            </a:xfrm>
            <a:prstGeom prst="rect">
              <a:avLst/>
            </a:prstGeom>
            <a:noFill/>
          </p:spPr>
          <p:txBody>
            <a:bodyPr wrap="none" rtlCol="0">
              <a:spAutoFit/>
            </a:bodyPr>
            <a:lstStyle/>
            <a:p>
              <a:r>
                <a:rPr lang="en-GB" sz="2400" dirty="0"/>
                <a:t>No Disease</a:t>
              </a:r>
            </a:p>
          </p:txBody>
        </p:sp>
      </p:grpSp>
      <p:grpSp>
        <p:nvGrpSpPr>
          <p:cNvPr id="195" name="Group 194">
            <a:extLst>
              <a:ext uri="{FF2B5EF4-FFF2-40B4-BE49-F238E27FC236}">
                <a16:creationId xmlns:a16="http://schemas.microsoft.com/office/drawing/2014/main" id="{13D9448E-1384-8BBE-8E75-59F93A853577}"/>
              </a:ext>
            </a:extLst>
          </p:cNvPr>
          <p:cNvGrpSpPr/>
          <p:nvPr/>
        </p:nvGrpSpPr>
        <p:grpSpPr>
          <a:xfrm>
            <a:off x="954164" y="1743199"/>
            <a:ext cx="1311769" cy="4480042"/>
            <a:chOff x="954164" y="1743199"/>
            <a:chExt cx="1311769" cy="4480042"/>
          </a:xfrm>
        </p:grpSpPr>
        <p:sp>
          <p:nvSpPr>
            <p:cNvPr id="187" name="TextBox 186">
              <a:extLst>
                <a:ext uri="{FF2B5EF4-FFF2-40B4-BE49-F238E27FC236}">
                  <a16:creationId xmlns:a16="http://schemas.microsoft.com/office/drawing/2014/main" id="{B89A1C82-C6F3-F373-4BEB-15E5F9E513D5}"/>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88" name="TextBox 187">
              <a:extLst>
                <a:ext uri="{FF2B5EF4-FFF2-40B4-BE49-F238E27FC236}">
                  <a16:creationId xmlns:a16="http://schemas.microsoft.com/office/drawing/2014/main" id="{D202EEC4-2CCE-9C26-8DFC-6F20055FBA71}"/>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89" name="TextBox 188">
              <a:extLst>
                <a:ext uri="{FF2B5EF4-FFF2-40B4-BE49-F238E27FC236}">
                  <a16:creationId xmlns:a16="http://schemas.microsoft.com/office/drawing/2014/main" id="{3BC74342-53F4-FA17-1558-5D295988E1B6}"/>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90" name="TextBox 189">
              <a:extLst>
                <a:ext uri="{FF2B5EF4-FFF2-40B4-BE49-F238E27FC236}">
                  <a16:creationId xmlns:a16="http://schemas.microsoft.com/office/drawing/2014/main" id="{1F68B137-6FD2-7CD7-CAE3-EAB3A0791408}"/>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91" name="TextBox 190">
              <a:extLst>
                <a:ext uri="{FF2B5EF4-FFF2-40B4-BE49-F238E27FC236}">
                  <a16:creationId xmlns:a16="http://schemas.microsoft.com/office/drawing/2014/main" id="{F47059B4-0E7A-A95D-468B-23B63D79F70A}"/>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92" name="TextBox 191">
              <a:extLst>
                <a:ext uri="{FF2B5EF4-FFF2-40B4-BE49-F238E27FC236}">
                  <a16:creationId xmlns:a16="http://schemas.microsoft.com/office/drawing/2014/main" id="{D5BCE8B2-FB6B-E7C0-BF1B-E4B4ABEFC4F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94" name="TextBox 193">
              <a:extLst>
                <a:ext uri="{FF2B5EF4-FFF2-40B4-BE49-F238E27FC236}">
                  <a16:creationId xmlns:a16="http://schemas.microsoft.com/office/drawing/2014/main" id="{C82DE7D5-7B86-8D84-C955-C11430D82E91}"/>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spTree>
    <p:extLst>
      <p:ext uri="{BB962C8B-B14F-4D97-AF65-F5344CB8AC3E}">
        <p14:creationId xmlns:p14="http://schemas.microsoft.com/office/powerpoint/2010/main" val="17333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500"/>
                                        <p:tgtEl>
                                          <p:spTgt spid="1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fade">
                                      <p:cBhvr>
                                        <p:cTn id="30" dur="500"/>
                                        <p:tgtEl>
                                          <p:spTgt spid="1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6"/>
                                        </p:tgtEl>
                                        <p:attrNameLst>
                                          <p:attrName>style.visibility</p:attrName>
                                        </p:attrNameLst>
                                      </p:cBhvr>
                                      <p:to>
                                        <p:strVal val="visible"/>
                                      </p:to>
                                    </p:set>
                                    <p:animEffect transition="in" filter="fade">
                                      <p:cBhvr>
                                        <p:cTn id="35" dur="500"/>
                                        <p:tgtEl>
                                          <p:spTgt spid="18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2"/>
                                        </p:tgtEl>
                                        <p:attrNameLst>
                                          <p:attrName>style.visibility</p:attrName>
                                        </p:attrNameLst>
                                      </p:cBhvr>
                                      <p:to>
                                        <p:strVal val="visible"/>
                                      </p:to>
                                    </p:set>
                                    <p:animEffect transition="in" filter="wipe(left)">
                                      <p:cBhvr>
                                        <p:cTn id="45" dur="3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22BA-F113-4407-8559-4B048484EC77}"/>
              </a:ext>
            </a:extLst>
          </p:cNvPr>
          <p:cNvSpPr>
            <a:spLocks noGrp="1"/>
          </p:cNvSpPr>
          <p:nvPr>
            <p:ph type="title"/>
          </p:nvPr>
        </p:nvSpPr>
        <p:spPr>
          <a:xfrm>
            <a:off x="609600" y="274638"/>
            <a:ext cx="10972800" cy="1143000"/>
          </a:xfrm>
        </p:spPr>
        <p:txBody>
          <a:bodyPr>
            <a:normAutofit/>
          </a:bodyPr>
          <a:lstStyle/>
          <a:p>
            <a:r>
              <a:rPr lang="en-GB" sz="4800" dirty="0"/>
              <a:t>Using the network</a:t>
            </a:r>
          </a:p>
        </p:txBody>
      </p:sp>
      <p:grpSp>
        <p:nvGrpSpPr>
          <p:cNvPr id="33" name="Group 32">
            <a:extLst>
              <a:ext uri="{FF2B5EF4-FFF2-40B4-BE49-F238E27FC236}">
                <a16:creationId xmlns:a16="http://schemas.microsoft.com/office/drawing/2014/main" id="{F1145F61-4724-422C-AEB1-61F7EE45974E}"/>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C551370B-339A-461B-84E0-D56FD06FF5A2}"/>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36DC97A-5206-4BD9-98B0-2413AF85EA0F}"/>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BF6C5C-D013-4316-8B8F-B3F26D004B2D}"/>
                </a:ext>
              </a:extLst>
            </p:cNvPr>
            <p:cNvSpPr/>
            <p:nvPr/>
          </p:nvSpPr>
          <p:spPr>
            <a:xfrm>
              <a:off x="4439816" y="4073748"/>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32" name="Oval 31">
              <a:extLst>
                <a:ext uri="{FF2B5EF4-FFF2-40B4-BE49-F238E27FC236}">
                  <a16:creationId xmlns:a16="http://schemas.microsoft.com/office/drawing/2014/main" id="{75844F25-FEAA-4AFB-95C8-C19DFB5377C1}"/>
                </a:ext>
              </a:extLst>
            </p:cNvPr>
            <p:cNvSpPr/>
            <p:nvPr/>
          </p:nvSpPr>
          <p:spPr>
            <a:xfrm>
              <a:off x="4439816" y="4738991"/>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1F2681F-66BA-4D76-8463-1B93EEE7E039}"/>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98BBF3FB-934C-4C18-AE24-7A22F02D22C8}"/>
                </a:ext>
              </a:extLst>
            </p:cNvPr>
            <p:cNvSpPr/>
            <p:nvPr/>
          </p:nvSpPr>
          <p:spPr>
            <a:xfrm>
              <a:off x="5951984" y="2280282"/>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35" name="Oval 34">
              <a:extLst>
                <a:ext uri="{FF2B5EF4-FFF2-40B4-BE49-F238E27FC236}">
                  <a16:creationId xmlns:a16="http://schemas.microsoft.com/office/drawing/2014/main" id="{574375F2-A8B4-4488-963F-5125F31398F5}"/>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9269F95-CBFF-455D-9229-DF1E39AFAEBB}"/>
                </a:ext>
              </a:extLst>
            </p:cNvPr>
            <p:cNvSpPr/>
            <p:nvPr/>
          </p:nvSpPr>
          <p:spPr>
            <a:xfrm>
              <a:off x="5951984" y="3610768"/>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7" name="Oval 36">
              <a:extLst>
                <a:ext uri="{FF2B5EF4-FFF2-40B4-BE49-F238E27FC236}">
                  <a16:creationId xmlns:a16="http://schemas.microsoft.com/office/drawing/2014/main" id="{A8114AFE-BF9D-40A5-8A28-231DF31077B9}"/>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4115221-001B-4C6A-932F-B6F3B136B0A5}"/>
                </a:ext>
              </a:extLst>
            </p:cNvPr>
            <p:cNvSpPr/>
            <p:nvPr/>
          </p:nvSpPr>
          <p:spPr>
            <a:xfrm>
              <a:off x="5951984" y="4941254"/>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sp>
        <p:nvSpPr>
          <p:cNvPr id="47" name="TextBox 46">
            <a:extLst>
              <a:ext uri="{FF2B5EF4-FFF2-40B4-BE49-F238E27FC236}">
                <a16:creationId xmlns:a16="http://schemas.microsoft.com/office/drawing/2014/main" id="{F93DBE2B-7DCC-42DC-AB7F-67BBEC09B859}"/>
              </a:ext>
            </a:extLst>
          </p:cNvPr>
          <p:cNvSpPr txBox="1"/>
          <p:nvPr/>
        </p:nvSpPr>
        <p:spPr>
          <a:xfrm>
            <a:off x="5457913" y="6334780"/>
            <a:ext cx="1236236" cy="523220"/>
          </a:xfrm>
          <a:prstGeom prst="rect">
            <a:avLst/>
          </a:prstGeom>
          <a:noFill/>
        </p:spPr>
        <p:txBody>
          <a:bodyPr wrap="none" rtlCol="0">
            <a:spAutoFit/>
          </a:bodyPr>
          <a:lstStyle/>
          <a:p>
            <a:r>
              <a:rPr lang="en-GB" sz="2800" dirty="0"/>
              <a:t>Hidden</a:t>
            </a:r>
          </a:p>
        </p:txBody>
      </p:sp>
      <p:sp>
        <p:nvSpPr>
          <p:cNvPr id="48" name="TextBox 47">
            <a:extLst>
              <a:ext uri="{FF2B5EF4-FFF2-40B4-BE49-F238E27FC236}">
                <a16:creationId xmlns:a16="http://schemas.microsoft.com/office/drawing/2014/main" id="{AA776A36-FBE6-4B24-B661-794182F99733}"/>
              </a:ext>
            </a:extLst>
          </p:cNvPr>
          <p:cNvSpPr txBox="1"/>
          <p:nvPr/>
        </p:nvSpPr>
        <p:spPr>
          <a:xfrm>
            <a:off x="8682238" y="6334780"/>
            <a:ext cx="1229824" cy="523220"/>
          </a:xfrm>
          <a:prstGeom prst="rect">
            <a:avLst/>
          </a:prstGeom>
          <a:noFill/>
        </p:spPr>
        <p:txBody>
          <a:bodyPr wrap="none" rtlCol="0">
            <a:spAutoFit/>
          </a:bodyPr>
          <a:lstStyle/>
          <a:p>
            <a:r>
              <a:rPr lang="en-GB" sz="2800" dirty="0"/>
              <a:t>Output</a:t>
            </a:r>
          </a:p>
        </p:txBody>
      </p:sp>
      <p:grpSp>
        <p:nvGrpSpPr>
          <p:cNvPr id="105" name="Group 104">
            <a:extLst>
              <a:ext uri="{FF2B5EF4-FFF2-40B4-BE49-F238E27FC236}">
                <a16:creationId xmlns:a16="http://schemas.microsoft.com/office/drawing/2014/main" id="{B78DA066-C866-403F-822E-9C0E68BC4F4B}"/>
              </a:ext>
            </a:extLst>
          </p:cNvPr>
          <p:cNvGrpSpPr/>
          <p:nvPr/>
        </p:nvGrpSpPr>
        <p:grpSpPr>
          <a:xfrm>
            <a:off x="2891644" y="1988839"/>
            <a:ext cx="2016224" cy="3326215"/>
            <a:chOff x="2891644" y="1988839"/>
            <a:chExt cx="2016224" cy="3326215"/>
          </a:xfrm>
        </p:grpSpPr>
        <p:cxnSp>
          <p:nvCxnSpPr>
            <p:cNvPr id="50" name="Straight Connector 49">
              <a:extLst>
                <a:ext uri="{FF2B5EF4-FFF2-40B4-BE49-F238E27FC236}">
                  <a16:creationId xmlns:a16="http://schemas.microsoft.com/office/drawing/2014/main" id="{9304B101-80E8-41A2-9DED-4470E6B88C6F}"/>
                </a:ext>
              </a:extLst>
            </p:cNvPr>
            <p:cNvCxnSpPr>
              <a:stCxn id="4" idx="6"/>
              <a:endCxn id="29" idx="2"/>
            </p:cNvCxnSpPr>
            <p:nvPr/>
          </p:nvCxnSpPr>
          <p:spPr>
            <a:xfrm>
              <a:off x="2891644" y="1988839"/>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86454-95AE-484E-BE7A-12B771DD83F1}"/>
                </a:ext>
              </a:extLst>
            </p:cNvPr>
            <p:cNvCxnSpPr>
              <a:stCxn id="4" idx="6"/>
              <a:endCxn id="30" idx="2"/>
            </p:cNvCxnSpPr>
            <p:nvPr/>
          </p:nvCxnSpPr>
          <p:spPr>
            <a:xfrm>
              <a:off x="2891644" y="1988839"/>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CA6DB7-988C-455B-B3E4-DB4E2EBC7A3D}"/>
                </a:ext>
              </a:extLst>
            </p:cNvPr>
            <p:cNvCxnSpPr>
              <a:stCxn id="4" idx="6"/>
              <a:endCxn id="31" idx="2"/>
            </p:cNvCxnSpPr>
            <p:nvPr/>
          </p:nvCxnSpPr>
          <p:spPr>
            <a:xfrm>
              <a:off x="2891644" y="1988839"/>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43A63B-3CC2-41C0-A5ED-06F5AD341FC1}"/>
                </a:ext>
              </a:extLst>
            </p:cNvPr>
            <p:cNvCxnSpPr>
              <a:stCxn id="4" idx="6"/>
              <a:endCxn id="32" idx="2"/>
            </p:cNvCxnSpPr>
            <p:nvPr/>
          </p:nvCxnSpPr>
          <p:spPr>
            <a:xfrm>
              <a:off x="2891644" y="1988839"/>
              <a:ext cx="2016224" cy="3038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6A1C4-B52D-414C-A7E5-66D01FCF3086}"/>
                </a:ext>
              </a:extLst>
            </p:cNvPr>
            <p:cNvCxnSpPr>
              <a:stCxn id="6" idx="6"/>
              <a:endCxn id="29" idx="2"/>
            </p:cNvCxnSpPr>
            <p:nvPr/>
          </p:nvCxnSpPr>
          <p:spPr>
            <a:xfrm flipV="1">
              <a:off x="2891644" y="3031294"/>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F96157-6B24-402C-965C-31FBB2F7E6D1}"/>
                </a:ext>
              </a:extLst>
            </p:cNvPr>
            <p:cNvCxnSpPr>
              <a:stCxn id="6" idx="6"/>
              <a:endCxn id="30" idx="2"/>
            </p:cNvCxnSpPr>
            <p:nvPr/>
          </p:nvCxnSpPr>
          <p:spPr>
            <a:xfrm>
              <a:off x="2891644" y="3319325"/>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631FF-6A29-4093-95F0-F43BBDEAAE6A}"/>
                </a:ext>
              </a:extLst>
            </p:cNvPr>
            <p:cNvCxnSpPr>
              <a:stCxn id="6" idx="6"/>
              <a:endCxn id="31" idx="2"/>
            </p:cNvCxnSpPr>
            <p:nvPr/>
          </p:nvCxnSpPr>
          <p:spPr>
            <a:xfrm>
              <a:off x="2891644" y="3319325"/>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E05306-D914-477C-89E7-C54580B30CF0}"/>
                </a:ext>
              </a:extLst>
            </p:cNvPr>
            <p:cNvCxnSpPr>
              <a:stCxn id="6" idx="6"/>
              <a:endCxn id="32" idx="2"/>
            </p:cNvCxnSpPr>
            <p:nvPr/>
          </p:nvCxnSpPr>
          <p:spPr>
            <a:xfrm>
              <a:off x="2891644" y="3319325"/>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650421-B65D-4FA2-B294-42EA8CDD9D84}"/>
                </a:ext>
              </a:extLst>
            </p:cNvPr>
            <p:cNvCxnSpPr>
              <a:stCxn id="7" idx="6"/>
              <a:endCxn id="29" idx="2"/>
            </p:cNvCxnSpPr>
            <p:nvPr/>
          </p:nvCxnSpPr>
          <p:spPr>
            <a:xfrm flipV="1">
              <a:off x="2891644" y="3031294"/>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A3EA05-BD62-47A4-A4F1-8F58C3EAA0C4}"/>
                </a:ext>
              </a:extLst>
            </p:cNvPr>
            <p:cNvCxnSpPr>
              <a:stCxn id="7" idx="6"/>
              <a:endCxn id="30" idx="2"/>
            </p:cNvCxnSpPr>
            <p:nvPr/>
          </p:nvCxnSpPr>
          <p:spPr>
            <a:xfrm flipV="1">
              <a:off x="2891644" y="3696537"/>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C6EF1-AE52-4435-A947-1071C39CAB69}"/>
                </a:ext>
              </a:extLst>
            </p:cNvPr>
            <p:cNvCxnSpPr>
              <a:stCxn id="7" idx="6"/>
              <a:endCxn id="31" idx="2"/>
            </p:cNvCxnSpPr>
            <p:nvPr/>
          </p:nvCxnSpPr>
          <p:spPr>
            <a:xfrm>
              <a:off x="2891644" y="3984568"/>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F2F1C2-481B-47F7-8D2D-EC62096C9D65}"/>
                </a:ext>
              </a:extLst>
            </p:cNvPr>
            <p:cNvCxnSpPr>
              <a:stCxn id="7" idx="6"/>
              <a:endCxn id="32" idx="2"/>
            </p:cNvCxnSpPr>
            <p:nvPr/>
          </p:nvCxnSpPr>
          <p:spPr>
            <a:xfrm>
              <a:off x="2891644" y="3984568"/>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09627E-E0EE-4DDF-8F8C-A18F11AAFEEC}"/>
                </a:ext>
              </a:extLst>
            </p:cNvPr>
            <p:cNvCxnSpPr>
              <a:stCxn id="9" idx="6"/>
              <a:endCxn id="29" idx="2"/>
            </p:cNvCxnSpPr>
            <p:nvPr/>
          </p:nvCxnSpPr>
          <p:spPr>
            <a:xfrm flipV="1">
              <a:off x="2891644" y="3031294"/>
              <a:ext cx="2016224" cy="228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8683EB9-3A49-4AFF-B8E5-CCC2E9953A2B}"/>
                </a:ext>
              </a:extLst>
            </p:cNvPr>
            <p:cNvCxnSpPr>
              <a:stCxn id="9" idx="6"/>
              <a:endCxn id="30" idx="2"/>
            </p:cNvCxnSpPr>
            <p:nvPr/>
          </p:nvCxnSpPr>
          <p:spPr>
            <a:xfrm flipV="1">
              <a:off x="2891644" y="3696537"/>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959E507-679C-43A6-97BE-888A5E6E51A4}"/>
                </a:ext>
              </a:extLst>
            </p:cNvPr>
            <p:cNvCxnSpPr>
              <a:stCxn id="9" idx="6"/>
              <a:endCxn id="31" idx="2"/>
            </p:cNvCxnSpPr>
            <p:nvPr/>
          </p:nvCxnSpPr>
          <p:spPr>
            <a:xfrm flipV="1">
              <a:off x="2891644" y="4361780"/>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9075E4-CF77-4799-83A1-C61A25FF23FF}"/>
                </a:ext>
              </a:extLst>
            </p:cNvPr>
            <p:cNvCxnSpPr>
              <a:stCxn id="9" idx="6"/>
              <a:endCxn id="32" idx="2"/>
            </p:cNvCxnSpPr>
            <p:nvPr/>
          </p:nvCxnSpPr>
          <p:spPr>
            <a:xfrm flipV="1">
              <a:off x="2891644" y="5027023"/>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3AAF21E-7153-45E9-B276-485C72EFD4DB}"/>
              </a:ext>
            </a:extLst>
          </p:cNvPr>
          <p:cNvGrpSpPr/>
          <p:nvPr/>
        </p:nvGrpSpPr>
        <p:grpSpPr>
          <a:xfrm>
            <a:off x="5483932" y="2568314"/>
            <a:ext cx="936104" cy="2660972"/>
            <a:chOff x="5483932" y="2568314"/>
            <a:chExt cx="936104" cy="2660972"/>
          </a:xfrm>
        </p:grpSpPr>
        <p:cxnSp>
          <p:nvCxnSpPr>
            <p:cNvPr id="111" name="Straight Connector 110">
              <a:extLst>
                <a:ext uri="{FF2B5EF4-FFF2-40B4-BE49-F238E27FC236}">
                  <a16:creationId xmlns:a16="http://schemas.microsoft.com/office/drawing/2014/main" id="{FA04D445-0CBE-4BAD-80C4-C8E47F1300E4}"/>
                </a:ext>
              </a:extLst>
            </p:cNvPr>
            <p:cNvCxnSpPr>
              <a:cxnSpLocks/>
              <a:stCxn id="34" idx="2"/>
              <a:endCxn id="29" idx="6"/>
            </p:cNvCxnSpPr>
            <p:nvPr/>
          </p:nvCxnSpPr>
          <p:spPr>
            <a:xfrm flipH="1">
              <a:off x="5483932" y="2568314"/>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819FDC-2269-4619-9A73-0210513695C3}"/>
                </a:ext>
              </a:extLst>
            </p:cNvPr>
            <p:cNvCxnSpPr>
              <a:cxnSpLocks/>
              <a:stCxn id="34" idx="2"/>
            </p:cNvCxnSpPr>
            <p:nvPr/>
          </p:nvCxnSpPr>
          <p:spPr>
            <a:xfrm flipH="1">
              <a:off x="5484998" y="256831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E31BCD-1E1A-428D-B12F-CCEAAC1EF7C2}"/>
                </a:ext>
              </a:extLst>
            </p:cNvPr>
            <p:cNvCxnSpPr>
              <a:cxnSpLocks/>
              <a:stCxn id="35" idx="2"/>
            </p:cNvCxnSpPr>
            <p:nvPr/>
          </p:nvCxnSpPr>
          <p:spPr>
            <a:xfrm flipH="1" flipV="1">
              <a:off x="5484998" y="303129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874932-9DE0-43A3-BD11-A5972F271F82}"/>
                </a:ext>
              </a:extLst>
            </p:cNvPr>
            <p:cNvCxnSpPr>
              <a:cxnSpLocks/>
              <a:stCxn id="35" idx="2"/>
            </p:cNvCxnSpPr>
            <p:nvPr/>
          </p:nvCxnSpPr>
          <p:spPr>
            <a:xfrm flipH="1">
              <a:off x="5484998" y="323355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83F4CD-DC19-4CB1-8BC3-A1B27FBE2A2E}"/>
                </a:ext>
              </a:extLst>
            </p:cNvPr>
            <p:cNvCxnSpPr>
              <a:cxnSpLocks/>
              <a:stCxn id="36" idx="2"/>
            </p:cNvCxnSpPr>
            <p:nvPr/>
          </p:nvCxnSpPr>
          <p:spPr>
            <a:xfrm flipH="1" flipV="1">
              <a:off x="5484998" y="303129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54EEC5-ADA3-4460-BA81-A50509D4AA51}"/>
                </a:ext>
              </a:extLst>
            </p:cNvPr>
            <p:cNvCxnSpPr>
              <a:cxnSpLocks/>
              <a:stCxn id="36" idx="2"/>
            </p:cNvCxnSpPr>
            <p:nvPr/>
          </p:nvCxnSpPr>
          <p:spPr>
            <a:xfrm flipH="1" flipV="1">
              <a:off x="5484998" y="369653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CBD2D0-3CEA-4577-A386-41172FEBA075}"/>
                </a:ext>
              </a:extLst>
            </p:cNvPr>
            <p:cNvCxnSpPr>
              <a:cxnSpLocks/>
              <a:stCxn id="37" idx="2"/>
            </p:cNvCxnSpPr>
            <p:nvPr/>
          </p:nvCxnSpPr>
          <p:spPr>
            <a:xfrm flipH="1" flipV="1">
              <a:off x="5484998" y="3031295"/>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06B81E-6483-4C5E-8704-5F22DC6C5EB1}"/>
                </a:ext>
              </a:extLst>
            </p:cNvPr>
            <p:cNvCxnSpPr>
              <a:cxnSpLocks/>
              <a:stCxn id="37" idx="2"/>
            </p:cNvCxnSpPr>
            <p:nvPr/>
          </p:nvCxnSpPr>
          <p:spPr>
            <a:xfrm flipH="1" flipV="1">
              <a:off x="5484998" y="3696537"/>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92CC14-9CE7-4347-B539-9BCDEE8724B1}"/>
                </a:ext>
              </a:extLst>
            </p:cNvPr>
            <p:cNvCxnSpPr>
              <a:cxnSpLocks/>
              <a:stCxn id="38" idx="2"/>
            </p:cNvCxnSpPr>
            <p:nvPr/>
          </p:nvCxnSpPr>
          <p:spPr>
            <a:xfrm flipH="1" flipV="1">
              <a:off x="5484998" y="3031294"/>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379ADF-53EF-46B6-9AAA-ABA4A3EBBEE0}"/>
                </a:ext>
              </a:extLst>
            </p:cNvPr>
            <p:cNvCxnSpPr>
              <a:cxnSpLocks/>
              <a:stCxn id="38" idx="2"/>
            </p:cNvCxnSpPr>
            <p:nvPr/>
          </p:nvCxnSpPr>
          <p:spPr>
            <a:xfrm flipH="1" flipV="1">
              <a:off x="5484998" y="3696538"/>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829B4AF0-86AB-4C01-B714-ACE56650F14E}"/>
              </a:ext>
            </a:extLst>
          </p:cNvPr>
          <p:cNvGrpSpPr/>
          <p:nvPr/>
        </p:nvGrpSpPr>
        <p:grpSpPr>
          <a:xfrm>
            <a:off x="6996100" y="3247232"/>
            <a:ext cx="2016224" cy="1324997"/>
            <a:chOff x="6996100" y="3247232"/>
            <a:chExt cx="2016224" cy="1324997"/>
          </a:xfrm>
        </p:grpSpPr>
        <p:cxnSp>
          <p:nvCxnSpPr>
            <p:cNvPr id="163" name="Straight Connector 162">
              <a:extLst>
                <a:ext uri="{FF2B5EF4-FFF2-40B4-BE49-F238E27FC236}">
                  <a16:creationId xmlns:a16="http://schemas.microsoft.com/office/drawing/2014/main" id="{8CEE24FD-322D-4050-8C1C-A82A0E4B306D}"/>
                </a:ext>
              </a:extLst>
            </p:cNvPr>
            <p:cNvCxnSpPr>
              <a:cxnSpLocks/>
              <a:stCxn id="39" idx="2"/>
            </p:cNvCxnSpPr>
            <p:nvPr/>
          </p:nvCxnSpPr>
          <p:spPr>
            <a:xfrm flipH="1" flipV="1">
              <a:off x="6996100" y="3247232"/>
              <a:ext cx="2016224" cy="404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CBE2CDD-E850-4E3A-9A17-559463195D1C}"/>
                </a:ext>
              </a:extLst>
            </p:cNvPr>
            <p:cNvCxnSpPr>
              <a:cxnSpLocks/>
              <a:stCxn id="40" idx="2"/>
            </p:cNvCxnSpPr>
            <p:nvPr/>
          </p:nvCxnSpPr>
          <p:spPr>
            <a:xfrm flipH="1" flipV="1">
              <a:off x="6996100" y="3247233"/>
              <a:ext cx="2016224" cy="1069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8556545-EE7B-4653-B1AB-6FF21C1F32C9}"/>
                </a:ext>
              </a:extLst>
            </p:cNvPr>
            <p:cNvCxnSpPr>
              <a:cxnSpLocks/>
              <a:stCxn id="39" idx="2"/>
            </p:cNvCxnSpPr>
            <p:nvPr/>
          </p:nvCxnSpPr>
          <p:spPr>
            <a:xfrm flipH="1">
              <a:off x="6996100" y="3651948"/>
              <a:ext cx="2016224" cy="920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EAFB9AA-25CE-43D5-91F8-5564C6D6CD5B}"/>
                </a:ext>
              </a:extLst>
            </p:cNvPr>
            <p:cNvCxnSpPr>
              <a:cxnSpLocks/>
              <a:stCxn id="40" idx="2"/>
            </p:cNvCxnSpPr>
            <p:nvPr/>
          </p:nvCxnSpPr>
          <p:spPr>
            <a:xfrm flipH="1">
              <a:off x="6996100" y="4317191"/>
              <a:ext cx="2016224" cy="255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CA6AE10-7CA2-41D1-AD9D-90047BF05309}"/>
              </a:ext>
            </a:extLst>
          </p:cNvPr>
          <p:cNvGrpSpPr/>
          <p:nvPr/>
        </p:nvGrpSpPr>
        <p:grpSpPr>
          <a:xfrm>
            <a:off x="9012324" y="3363916"/>
            <a:ext cx="2253736" cy="1241307"/>
            <a:chOff x="9012324" y="3363916"/>
            <a:chExt cx="2253736" cy="1241307"/>
          </a:xfrm>
        </p:grpSpPr>
        <p:grpSp>
          <p:nvGrpSpPr>
            <p:cNvPr id="42" name="Group 41">
              <a:extLst>
                <a:ext uri="{FF2B5EF4-FFF2-40B4-BE49-F238E27FC236}">
                  <a16:creationId xmlns:a16="http://schemas.microsoft.com/office/drawing/2014/main" id="{B73D00B4-0BCE-41CE-B102-875620B6A586}"/>
                </a:ext>
              </a:extLst>
            </p:cNvPr>
            <p:cNvGrpSpPr/>
            <p:nvPr/>
          </p:nvGrpSpPr>
          <p:grpSpPr>
            <a:xfrm>
              <a:off x="9012324" y="3363916"/>
              <a:ext cx="576064" cy="1241307"/>
              <a:chOff x="9012324" y="3078004"/>
              <a:chExt cx="576064" cy="1241307"/>
            </a:xfrm>
          </p:grpSpPr>
          <p:sp>
            <p:nvSpPr>
              <p:cNvPr id="39" name="Oval 38">
                <a:extLst>
                  <a:ext uri="{FF2B5EF4-FFF2-40B4-BE49-F238E27FC236}">
                    <a16:creationId xmlns:a16="http://schemas.microsoft.com/office/drawing/2014/main" id="{5E1CE49B-AEDA-450F-8DC7-34E63E5A0811}"/>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A6E40267-89AF-443F-8172-E514A10FC38E}"/>
                  </a:ext>
                </a:extLst>
              </p:cNvPr>
              <p:cNvSpPr/>
              <p:nvPr/>
            </p:nvSpPr>
            <p:spPr>
              <a:xfrm>
                <a:off x="9012324" y="3743247"/>
                <a:ext cx="576064" cy="5760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46AF92A9-5B8A-4C03-855B-DA607B582C3C}"/>
                </a:ext>
              </a:extLst>
            </p:cNvPr>
            <p:cNvGrpSpPr/>
            <p:nvPr/>
          </p:nvGrpSpPr>
          <p:grpSpPr>
            <a:xfrm>
              <a:off x="9696400" y="3414543"/>
              <a:ext cx="1569660" cy="1133480"/>
              <a:chOff x="9696400" y="3414543"/>
              <a:chExt cx="1569660" cy="1133480"/>
            </a:xfrm>
          </p:grpSpPr>
          <p:sp>
            <p:nvSpPr>
              <p:cNvPr id="183" name="TextBox 182">
                <a:extLst>
                  <a:ext uri="{FF2B5EF4-FFF2-40B4-BE49-F238E27FC236}">
                    <a16:creationId xmlns:a16="http://schemas.microsoft.com/office/drawing/2014/main" id="{0CA31861-9DDD-429A-ADBA-CD6EC56517A0}"/>
                  </a:ext>
                </a:extLst>
              </p:cNvPr>
              <p:cNvSpPr txBox="1"/>
              <p:nvPr/>
            </p:nvSpPr>
            <p:spPr>
              <a:xfrm>
                <a:off x="9696400" y="3414543"/>
                <a:ext cx="1140056" cy="461665"/>
              </a:xfrm>
              <a:prstGeom prst="rect">
                <a:avLst/>
              </a:prstGeom>
              <a:noFill/>
            </p:spPr>
            <p:txBody>
              <a:bodyPr wrap="none" rtlCol="0">
                <a:spAutoFit/>
              </a:bodyPr>
              <a:lstStyle/>
              <a:p>
                <a:r>
                  <a:rPr lang="en-GB" sz="2400" dirty="0"/>
                  <a:t>Disease</a:t>
                </a:r>
              </a:p>
            </p:txBody>
          </p:sp>
          <p:sp>
            <p:nvSpPr>
              <p:cNvPr id="184" name="TextBox 183">
                <a:extLst>
                  <a:ext uri="{FF2B5EF4-FFF2-40B4-BE49-F238E27FC236}">
                    <a16:creationId xmlns:a16="http://schemas.microsoft.com/office/drawing/2014/main" id="{95FAE7F6-28BD-4928-930C-2287CDC41CCE}"/>
                  </a:ext>
                </a:extLst>
              </p:cNvPr>
              <p:cNvSpPr txBox="1"/>
              <p:nvPr/>
            </p:nvSpPr>
            <p:spPr>
              <a:xfrm>
                <a:off x="9696400" y="4086358"/>
                <a:ext cx="1569660" cy="461665"/>
              </a:xfrm>
              <a:prstGeom prst="rect">
                <a:avLst/>
              </a:prstGeom>
              <a:noFill/>
            </p:spPr>
            <p:txBody>
              <a:bodyPr wrap="none" rtlCol="0">
                <a:spAutoFit/>
              </a:bodyPr>
              <a:lstStyle/>
              <a:p>
                <a:r>
                  <a:rPr lang="en-GB" sz="2400" dirty="0"/>
                  <a:t>No Disease</a:t>
                </a:r>
              </a:p>
            </p:txBody>
          </p:sp>
        </p:grpSp>
      </p:grpSp>
      <p:sp>
        <p:nvSpPr>
          <p:cNvPr id="46" name="TextBox 45">
            <a:extLst>
              <a:ext uri="{FF2B5EF4-FFF2-40B4-BE49-F238E27FC236}">
                <a16:creationId xmlns:a16="http://schemas.microsoft.com/office/drawing/2014/main" id="{D0722C71-01A6-4982-AF76-FDA89A5FB343}"/>
              </a:ext>
            </a:extLst>
          </p:cNvPr>
          <p:cNvSpPr txBox="1"/>
          <p:nvPr/>
        </p:nvSpPr>
        <p:spPr>
          <a:xfrm>
            <a:off x="2122550" y="6334780"/>
            <a:ext cx="962123" cy="523220"/>
          </a:xfrm>
          <a:prstGeom prst="rect">
            <a:avLst/>
          </a:prstGeom>
          <a:noFill/>
        </p:spPr>
        <p:txBody>
          <a:bodyPr wrap="none" rtlCol="0">
            <a:spAutoFit/>
          </a:bodyPr>
          <a:lstStyle/>
          <a:p>
            <a:r>
              <a:rPr lang="en-GB" sz="2800" dirty="0"/>
              <a:t>Input</a:t>
            </a:r>
          </a:p>
        </p:txBody>
      </p:sp>
      <p:grpSp>
        <p:nvGrpSpPr>
          <p:cNvPr id="12" name="Group 11">
            <a:extLst>
              <a:ext uri="{FF2B5EF4-FFF2-40B4-BE49-F238E27FC236}">
                <a16:creationId xmlns:a16="http://schemas.microsoft.com/office/drawing/2014/main" id="{58F25DFC-0CAA-43A1-98A2-9DD07F2472E7}"/>
              </a:ext>
            </a:extLst>
          </p:cNvPr>
          <p:cNvGrpSpPr/>
          <p:nvPr/>
        </p:nvGrpSpPr>
        <p:grpSpPr>
          <a:xfrm>
            <a:off x="954164" y="1700807"/>
            <a:ext cx="1937480" cy="4567524"/>
            <a:chOff x="954164" y="1700807"/>
            <a:chExt cx="1937480" cy="4567524"/>
          </a:xfrm>
        </p:grpSpPr>
        <p:grpSp>
          <p:nvGrpSpPr>
            <p:cNvPr id="28" name="Group 27">
              <a:extLst>
                <a:ext uri="{FF2B5EF4-FFF2-40B4-BE49-F238E27FC236}">
                  <a16:creationId xmlns:a16="http://schemas.microsoft.com/office/drawing/2014/main" id="{70A30CB2-4CC6-47DB-8F3E-01660A2DD273}"/>
                </a:ext>
              </a:extLst>
            </p:cNvPr>
            <p:cNvGrpSpPr/>
            <p:nvPr/>
          </p:nvGrpSpPr>
          <p:grpSpPr>
            <a:xfrm>
              <a:off x="2315580" y="1700807"/>
              <a:ext cx="576064" cy="4567524"/>
              <a:chOff x="1847528" y="1700808"/>
              <a:chExt cx="576064" cy="4567524"/>
            </a:xfrm>
          </p:grpSpPr>
          <p:sp>
            <p:nvSpPr>
              <p:cNvPr id="4" name="Oval 3">
                <a:extLst>
                  <a:ext uri="{FF2B5EF4-FFF2-40B4-BE49-F238E27FC236}">
                    <a16:creationId xmlns:a16="http://schemas.microsoft.com/office/drawing/2014/main" id="{6EB5E127-A6CC-47FD-9A25-93B6AC19E75B}"/>
                  </a:ext>
                </a:extLst>
              </p:cNvPr>
              <p:cNvSpPr/>
              <p:nvPr/>
            </p:nvSpPr>
            <p:spPr>
              <a:xfrm>
                <a:off x="1847528" y="17008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B087641-A925-487E-93FE-5874951040A4}"/>
                  </a:ext>
                </a:extLst>
              </p:cNvPr>
              <p:cNvSpPr/>
              <p:nvPr/>
            </p:nvSpPr>
            <p:spPr>
              <a:xfrm>
                <a:off x="1847528" y="236605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 name="Oval 5">
                <a:extLst>
                  <a:ext uri="{FF2B5EF4-FFF2-40B4-BE49-F238E27FC236}">
                    <a16:creationId xmlns:a16="http://schemas.microsoft.com/office/drawing/2014/main" id="{FEB4A2F6-5666-4974-B60E-C3329E58D4DD}"/>
                  </a:ext>
                </a:extLst>
              </p:cNvPr>
              <p:cNvSpPr/>
              <p:nvPr/>
            </p:nvSpPr>
            <p:spPr>
              <a:xfrm>
                <a:off x="1847528" y="30312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F279402-16D4-4E18-AE15-63E316A570D3}"/>
                  </a:ext>
                </a:extLst>
              </p:cNvPr>
              <p:cNvSpPr/>
              <p:nvPr/>
            </p:nvSpPr>
            <p:spPr>
              <a:xfrm>
                <a:off x="1847528" y="369653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BC1AF9-31CD-4AEE-A307-3B289318A265}"/>
                  </a:ext>
                </a:extLst>
              </p:cNvPr>
              <p:cNvSpPr/>
              <p:nvPr/>
            </p:nvSpPr>
            <p:spPr>
              <a:xfrm>
                <a:off x="1847528" y="4361780"/>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D199FDE8-335E-4379-A5F7-403AC58CB05A}"/>
                  </a:ext>
                </a:extLst>
              </p:cNvPr>
              <p:cNvSpPr/>
              <p:nvPr/>
            </p:nvSpPr>
            <p:spPr>
              <a:xfrm>
                <a:off x="1847528" y="50270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8A8D5F-F9CA-4FB3-8EC7-54A55F3EC4C1}"/>
                  </a:ext>
                </a:extLst>
              </p:cNvPr>
              <p:cNvSpPr/>
              <p:nvPr/>
            </p:nvSpPr>
            <p:spPr>
              <a:xfrm>
                <a:off x="1847528" y="5692268"/>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grpSp>
          <p:nvGrpSpPr>
            <p:cNvPr id="195" name="Group 194">
              <a:extLst>
                <a:ext uri="{FF2B5EF4-FFF2-40B4-BE49-F238E27FC236}">
                  <a16:creationId xmlns:a16="http://schemas.microsoft.com/office/drawing/2014/main" id="{40D3E8BB-854B-4F8A-A8FC-8B037839DB63}"/>
                </a:ext>
              </a:extLst>
            </p:cNvPr>
            <p:cNvGrpSpPr/>
            <p:nvPr/>
          </p:nvGrpSpPr>
          <p:grpSpPr>
            <a:xfrm>
              <a:off x="954164" y="1743199"/>
              <a:ext cx="1311769" cy="4480042"/>
              <a:chOff x="954164" y="1743199"/>
              <a:chExt cx="1311769" cy="4480042"/>
            </a:xfrm>
          </p:grpSpPr>
          <p:sp>
            <p:nvSpPr>
              <p:cNvPr id="187" name="TextBox 186">
                <a:extLst>
                  <a:ext uri="{FF2B5EF4-FFF2-40B4-BE49-F238E27FC236}">
                    <a16:creationId xmlns:a16="http://schemas.microsoft.com/office/drawing/2014/main" id="{ED31CF17-6077-4A52-94CD-B5050D48F169}"/>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88" name="TextBox 187">
                <a:extLst>
                  <a:ext uri="{FF2B5EF4-FFF2-40B4-BE49-F238E27FC236}">
                    <a16:creationId xmlns:a16="http://schemas.microsoft.com/office/drawing/2014/main" id="{FBB004B4-7425-4A21-93F6-17D4B0AB6240}"/>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89" name="TextBox 188">
                <a:extLst>
                  <a:ext uri="{FF2B5EF4-FFF2-40B4-BE49-F238E27FC236}">
                    <a16:creationId xmlns:a16="http://schemas.microsoft.com/office/drawing/2014/main" id="{F0E2EF99-5EB0-4A1D-AC9E-8769FDE5CA32}"/>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90" name="TextBox 189">
                <a:extLst>
                  <a:ext uri="{FF2B5EF4-FFF2-40B4-BE49-F238E27FC236}">
                    <a16:creationId xmlns:a16="http://schemas.microsoft.com/office/drawing/2014/main" id="{E924B448-2A61-4886-826F-E26FABDB57FF}"/>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91" name="TextBox 190">
                <a:extLst>
                  <a:ext uri="{FF2B5EF4-FFF2-40B4-BE49-F238E27FC236}">
                    <a16:creationId xmlns:a16="http://schemas.microsoft.com/office/drawing/2014/main" id="{5F0CED1C-1878-4EB0-B9A9-AE1636E2992B}"/>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92" name="TextBox 191">
                <a:extLst>
                  <a:ext uri="{FF2B5EF4-FFF2-40B4-BE49-F238E27FC236}">
                    <a16:creationId xmlns:a16="http://schemas.microsoft.com/office/drawing/2014/main" id="{1D3B5C02-F8C4-43F8-82B3-23E4DF81BF8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94" name="TextBox 193">
                <a:extLst>
                  <a:ext uri="{FF2B5EF4-FFF2-40B4-BE49-F238E27FC236}">
                    <a16:creationId xmlns:a16="http://schemas.microsoft.com/office/drawing/2014/main" id="{5CBD2552-2822-4E5B-999E-003959BF08B3}"/>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grpSp>
    </p:spTree>
    <p:extLst>
      <p:ext uri="{BB962C8B-B14F-4D97-AF65-F5344CB8AC3E}">
        <p14:creationId xmlns:p14="http://schemas.microsoft.com/office/powerpoint/2010/main" val="11877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1000"/>
                                        <p:tgtEl>
                                          <p:spTgt spid="10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wipe(left)">
                                      <p:cBhvr>
                                        <p:cTn id="21" dur="1000"/>
                                        <p:tgtEl>
                                          <p:spTgt spid="18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wipe(left)">
                                      <p:cBhvr>
                                        <p:cTn id="30" dur="1000"/>
                                        <p:tgtEl>
                                          <p:spTgt spid="181"/>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24F1-D878-40DA-9CB0-626C3158B99D}"/>
              </a:ext>
            </a:extLst>
          </p:cNvPr>
          <p:cNvSpPr>
            <a:spLocks noGrp="1"/>
          </p:cNvSpPr>
          <p:nvPr>
            <p:ph type="title"/>
          </p:nvPr>
        </p:nvSpPr>
        <p:spPr/>
        <p:txBody>
          <a:bodyPr>
            <a:normAutofit/>
          </a:bodyPr>
          <a:lstStyle/>
          <a:p>
            <a:r>
              <a:rPr lang="en-GB" sz="4800" dirty="0"/>
              <a:t>Neural Networks</a:t>
            </a:r>
          </a:p>
        </p:txBody>
      </p:sp>
      <p:sp>
        <p:nvSpPr>
          <p:cNvPr id="4" name="Oval 3">
            <a:extLst>
              <a:ext uri="{FF2B5EF4-FFF2-40B4-BE49-F238E27FC236}">
                <a16:creationId xmlns:a16="http://schemas.microsoft.com/office/drawing/2014/main" id="{DF68C173-F53E-42DC-82EE-966B5CEFC4B5}"/>
              </a:ext>
            </a:extLst>
          </p:cNvPr>
          <p:cNvSpPr/>
          <p:nvPr/>
        </p:nvSpPr>
        <p:spPr>
          <a:xfrm>
            <a:off x="4223792" y="198884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0.1</a:t>
            </a:r>
          </a:p>
        </p:txBody>
      </p:sp>
      <p:sp>
        <p:nvSpPr>
          <p:cNvPr id="5" name="Oval 4">
            <a:extLst>
              <a:ext uri="{FF2B5EF4-FFF2-40B4-BE49-F238E27FC236}">
                <a16:creationId xmlns:a16="http://schemas.microsoft.com/office/drawing/2014/main" id="{81AB108B-4001-4682-87AD-A5F472F7B148}"/>
              </a:ext>
            </a:extLst>
          </p:cNvPr>
          <p:cNvSpPr/>
          <p:nvPr/>
        </p:nvSpPr>
        <p:spPr>
          <a:xfrm>
            <a:off x="4223792" y="328353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0.9</a:t>
            </a:r>
          </a:p>
        </p:txBody>
      </p:sp>
      <p:sp>
        <p:nvSpPr>
          <p:cNvPr id="6" name="Oval 5">
            <a:extLst>
              <a:ext uri="{FF2B5EF4-FFF2-40B4-BE49-F238E27FC236}">
                <a16:creationId xmlns:a16="http://schemas.microsoft.com/office/drawing/2014/main" id="{A3572982-C2DE-475E-B2B6-3416D4C5B531}"/>
              </a:ext>
            </a:extLst>
          </p:cNvPr>
          <p:cNvSpPr/>
          <p:nvPr/>
        </p:nvSpPr>
        <p:spPr>
          <a:xfrm>
            <a:off x="4231220" y="458098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0.5</a:t>
            </a:r>
          </a:p>
        </p:txBody>
      </p:sp>
      <p:sp>
        <p:nvSpPr>
          <p:cNvPr id="7" name="TextBox 6">
            <a:extLst>
              <a:ext uri="{FF2B5EF4-FFF2-40B4-BE49-F238E27FC236}">
                <a16:creationId xmlns:a16="http://schemas.microsoft.com/office/drawing/2014/main" id="{98DC2407-74ED-4790-A607-47DA97D78B13}"/>
              </a:ext>
            </a:extLst>
          </p:cNvPr>
          <p:cNvSpPr txBox="1"/>
          <p:nvPr/>
        </p:nvSpPr>
        <p:spPr>
          <a:xfrm>
            <a:off x="3503712" y="1658090"/>
            <a:ext cx="861133" cy="461665"/>
          </a:xfrm>
          <a:prstGeom prst="rect">
            <a:avLst/>
          </a:prstGeom>
          <a:noFill/>
        </p:spPr>
        <p:txBody>
          <a:bodyPr wrap="none" rtlCol="0">
            <a:spAutoFit/>
          </a:bodyPr>
          <a:lstStyle/>
          <a:p>
            <a:r>
              <a:rPr lang="en-GB" sz="2400" dirty="0"/>
              <a:t>Node</a:t>
            </a:r>
          </a:p>
        </p:txBody>
      </p:sp>
      <p:sp>
        <p:nvSpPr>
          <p:cNvPr id="8" name="TextBox 7">
            <a:extLst>
              <a:ext uri="{FF2B5EF4-FFF2-40B4-BE49-F238E27FC236}">
                <a16:creationId xmlns:a16="http://schemas.microsoft.com/office/drawing/2014/main" id="{C7EA6033-A688-401E-B078-4484941994E5}"/>
              </a:ext>
            </a:extLst>
          </p:cNvPr>
          <p:cNvSpPr txBox="1"/>
          <p:nvPr/>
        </p:nvSpPr>
        <p:spPr>
          <a:xfrm>
            <a:off x="4333285" y="5882464"/>
            <a:ext cx="853247" cy="461665"/>
          </a:xfrm>
          <a:prstGeom prst="rect">
            <a:avLst/>
          </a:prstGeom>
          <a:noFill/>
        </p:spPr>
        <p:txBody>
          <a:bodyPr wrap="none" rtlCol="0">
            <a:spAutoFit/>
          </a:bodyPr>
          <a:lstStyle/>
          <a:p>
            <a:r>
              <a:rPr lang="en-GB" sz="2400" dirty="0"/>
              <a:t>Layer</a:t>
            </a:r>
          </a:p>
        </p:txBody>
      </p:sp>
      <p:sp>
        <p:nvSpPr>
          <p:cNvPr id="9" name="Oval 8">
            <a:extLst>
              <a:ext uri="{FF2B5EF4-FFF2-40B4-BE49-F238E27FC236}">
                <a16:creationId xmlns:a16="http://schemas.microsoft.com/office/drawing/2014/main" id="{9E5A7E00-15F4-4646-A964-23CB25F87661}"/>
              </a:ext>
            </a:extLst>
          </p:cNvPr>
          <p:cNvSpPr/>
          <p:nvPr/>
        </p:nvSpPr>
        <p:spPr>
          <a:xfrm>
            <a:off x="6960096" y="1988840"/>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0.6</a:t>
            </a:r>
          </a:p>
        </p:txBody>
      </p:sp>
      <p:sp>
        <p:nvSpPr>
          <p:cNvPr id="10" name="Oval 9">
            <a:extLst>
              <a:ext uri="{FF2B5EF4-FFF2-40B4-BE49-F238E27FC236}">
                <a16:creationId xmlns:a16="http://schemas.microsoft.com/office/drawing/2014/main" id="{CF2AFBD2-41BC-461B-93CC-7A8320067B36}"/>
              </a:ext>
            </a:extLst>
          </p:cNvPr>
          <p:cNvSpPr/>
          <p:nvPr/>
        </p:nvSpPr>
        <p:spPr>
          <a:xfrm>
            <a:off x="6960096" y="3283537"/>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0.2</a:t>
            </a:r>
          </a:p>
        </p:txBody>
      </p:sp>
      <p:sp>
        <p:nvSpPr>
          <p:cNvPr id="11" name="Oval 10">
            <a:extLst>
              <a:ext uri="{FF2B5EF4-FFF2-40B4-BE49-F238E27FC236}">
                <a16:creationId xmlns:a16="http://schemas.microsoft.com/office/drawing/2014/main" id="{B71F5B2C-75BD-4A9A-A593-B2281C7388E0}"/>
              </a:ext>
            </a:extLst>
          </p:cNvPr>
          <p:cNvSpPr/>
          <p:nvPr/>
        </p:nvSpPr>
        <p:spPr>
          <a:xfrm>
            <a:off x="6967524" y="4580980"/>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0.9</a:t>
            </a:r>
          </a:p>
        </p:txBody>
      </p:sp>
      <p:cxnSp>
        <p:nvCxnSpPr>
          <p:cNvPr id="13" name="Straight Arrow Connector 12">
            <a:extLst>
              <a:ext uri="{FF2B5EF4-FFF2-40B4-BE49-F238E27FC236}">
                <a16:creationId xmlns:a16="http://schemas.microsoft.com/office/drawing/2014/main" id="{7DBE728C-C93D-4759-8F28-3ADC0956766D}"/>
              </a:ext>
            </a:extLst>
          </p:cNvPr>
          <p:cNvCxnSpPr>
            <a:stCxn id="4" idx="6"/>
            <a:endCxn id="9" idx="2"/>
          </p:cNvCxnSpPr>
          <p:nvPr/>
        </p:nvCxnSpPr>
        <p:spPr>
          <a:xfrm>
            <a:off x="5303912" y="2528900"/>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8755BA-68BD-473C-8A0F-DD2FDE64D17F}"/>
              </a:ext>
            </a:extLst>
          </p:cNvPr>
          <p:cNvCxnSpPr>
            <a:stCxn id="4" idx="6"/>
            <a:endCxn id="10" idx="2"/>
          </p:cNvCxnSpPr>
          <p:nvPr/>
        </p:nvCxnSpPr>
        <p:spPr>
          <a:xfrm>
            <a:off x="5303912" y="2528900"/>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98CD91-DCC1-4DEF-BA41-D284B6C6EBBE}"/>
              </a:ext>
            </a:extLst>
          </p:cNvPr>
          <p:cNvCxnSpPr>
            <a:stCxn id="4" idx="6"/>
            <a:endCxn id="11" idx="2"/>
          </p:cNvCxnSpPr>
          <p:nvPr/>
        </p:nvCxnSpPr>
        <p:spPr>
          <a:xfrm>
            <a:off x="5303912" y="2528900"/>
            <a:ext cx="1663612" cy="259214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702886-9681-4972-8E83-4E980646E341}"/>
              </a:ext>
            </a:extLst>
          </p:cNvPr>
          <p:cNvCxnSpPr>
            <a:stCxn id="5" idx="6"/>
            <a:endCxn id="9" idx="2"/>
          </p:cNvCxnSpPr>
          <p:nvPr/>
        </p:nvCxnSpPr>
        <p:spPr>
          <a:xfrm flipV="1">
            <a:off x="5303912" y="2528900"/>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3F479B-9A52-4336-980F-09F5509A2470}"/>
              </a:ext>
            </a:extLst>
          </p:cNvPr>
          <p:cNvCxnSpPr>
            <a:stCxn id="5" idx="6"/>
            <a:endCxn id="10" idx="2"/>
          </p:cNvCxnSpPr>
          <p:nvPr/>
        </p:nvCxnSpPr>
        <p:spPr>
          <a:xfrm>
            <a:off x="5303912" y="3823597"/>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686A31-33E5-4455-90AF-DAB81276A32A}"/>
              </a:ext>
            </a:extLst>
          </p:cNvPr>
          <p:cNvCxnSpPr>
            <a:stCxn id="5" idx="6"/>
            <a:endCxn id="11" idx="2"/>
          </p:cNvCxnSpPr>
          <p:nvPr/>
        </p:nvCxnSpPr>
        <p:spPr>
          <a:xfrm>
            <a:off x="5303912" y="3823597"/>
            <a:ext cx="1663612"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AE5908-B49F-4BE7-BA0A-4EA5C67E041D}"/>
              </a:ext>
            </a:extLst>
          </p:cNvPr>
          <p:cNvCxnSpPr>
            <a:stCxn id="6" idx="6"/>
            <a:endCxn id="9" idx="2"/>
          </p:cNvCxnSpPr>
          <p:nvPr/>
        </p:nvCxnSpPr>
        <p:spPr>
          <a:xfrm flipV="1">
            <a:off x="5311340" y="2528900"/>
            <a:ext cx="1648756" cy="259214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1F5344-2F5E-457A-923F-857C12E84F57}"/>
              </a:ext>
            </a:extLst>
          </p:cNvPr>
          <p:cNvCxnSpPr>
            <a:stCxn id="6" idx="6"/>
            <a:endCxn id="10" idx="2"/>
          </p:cNvCxnSpPr>
          <p:nvPr/>
        </p:nvCxnSpPr>
        <p:spPr>
          <a:xfrm flipV="1">
            <a:off x="5311340" y="3823597"/>
            <a:ext cx="1648756"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761B3A-03F4-4F6F-B2FA-CF04C81A723F}"/>
              </a:ext>
            </a:extLst>
          </p:cNvPr>
          <p:cNvCxnSpPr>
            <a:stCxn id="6" idx="6"/>
            <a:endCxn id="11" idx="2"/>
          </p:cNvCxnSpPr>
          <p:nvPr/>
        </p:nvCxnSpPr>
        <p:spPr>
          <a:xfrm>
            <a:off x="5311340" y="5121040"/>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125C34-6D48-4F31-9DC0-DAB70E8F2B8E}"/>
              </a:ext>
            </a:extLst>
          </p:cNvPr>
          <p:cNvSpPr txBox="1"/>
          <p:nvPr/>
        </p:nvSpPr>
        <p:spPr>
          <a:xfrm>
            <a:off x="1601588" y="2113401"/>
            <a:ext cx="2202398" cy="461665"/>
          </a:xfrm>
          <a:prstGeom prst="rect">
            <a:avLst/>
          </a:prstGeom>
          <a:noFill/>
        </p:spPr>
        <p:txBody>
          <a:bodyPr wrap="none" rtlCol="0">
            <a:spAutoFit/>
          </a:bodyPr>
          <a:lstStyle/>
          <a:p>
            <a:pPr algn="ctr"/>
            <a:r>
              <a:rPr lang="en-GB" sz="2400" dirty="0"/>
              <a:t>Activation Value</a:t>
            </a:r>
          </a:p>
        </p:txBody>
      </p:sp>
    </p:spTree>
    <p:extLst>
      <p:ext uri="{BB962C8B-B14F-4D97-AF65-F5344CB8AC3E}">
        <p14:creationId xmlns:p14="http://schemas.microsoft.com/office/powerpoint/2010/main" val="18566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par>
                          <p:cTn id="75" fill="hold">
                            <p:stCondLst>
                              <p:cond delay="3500"/>
                            </p:stCondLst>
                            <p:childTnLst>
                              <p:par>
                                <p:cTn id="76" presetID="22" presetClass="entr" presetSubtype="8"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childTnLst>
                          </p:cTn>
                        </p:par>
                        <p:par>
                          <p:cTn id="79" fill="hold">
                            <p:stCondLst>
                              <p:cond delay="4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fade">
                                      <p:cBhvr>
                                        <p:cTn id="87" dur="500"/>
                                        <p:tgtEl>
                                          <p:spTgt spid="9">
                                            <p:txEl>
                                              <p:pRg st="0" end="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0">
                                            <p:txEl>
                                              <p:pRg st="0" end="0"/>
                                            </p:txEl>
                                          </p:spTgt>
                                        </p:tgtEl>
                                        <p:attrNameLst>
                                          <p:attrName>style.visibility</p:attrName>
                                        </p:attrNameLst>
                                      </p:cBhvr>
                                      <p:to>
                                        <p:strVal val="visible"/>
                                      </p:to>
                                    </p:set>
                                    <p:animEffect transition="in" filter="fade">
                                      <p:cBhvr>
                                        <p:cTn id="90" dur="500"/>
                                        <p:tgtEl>
                                          <p:spTgt spid="10">
                                            <p:txEl>
                                              <p:pRg st="0" end="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11">
                                            <p:txEl>
                                              <p:pRg st="0" end="0"/>
                                            </p:txEl>
                                          </p:spTgt>
                                        </p:tgtEl>
                                        <p:attrNameLst>
                                          <p:attrName>style.visibility</p:attrName>
                                        </p:attrNameLst>
                                      </p:cBhvr>
                                      <p:to>
                                        <p:strVal val="visible"/>
                                      </p:to>
                                    </p:set>
                                    <p:animEffect transition="in" filter="fade">
                                      <p:cBhvr>
                                        <p:cTn id="9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785B-3947-465C-AF4B-18FB2DB65FD4}"/>
              </a:ext>
            </a:extLst>
          </p:cNvPr>
          <p:cNvSpPr>
            <a:spLocks noGrp="1"/>
          </p:cNvSpPr>
          <p:nvPr>
            <p:ph type="title"/>
          </p:nvPr>
        </p:nvSpPr>
        <p:spPr/>
        <p:txBody>
          <a:bodyPr>
            <a:normAutofit/>
          </a:bodyPr>
          <a:lstStyle/>
          <a:p>
            <a:r>
              <a:rPr lang="en-GB" dirty="0"/>
              <a:t>Calculating Node Values</a:t>
            </a:r>
          </a:p>
        </p:txBody>
      </p:sp>
      <p:sp>
        <p:nvSpPr>
          <p:cNvPr id="4" name="Oval 3">
            <a:extLst>
              <a:ext uri="{FF2B5EF4-FFF2-40B4-BE49-F238E27FC236}">
                <a16:creationId xmlns:a16="http://schemas.microsoft.com/office/drawing/2014/main" id="{C05B1698-4615-400A-BE0F-1B455C4A2B0F}"/>
              </a:ext>
            </a:extLst>
          </p:cNvPr>
          <p:cNvSpPr/>
          <p:nvPr/>
        </p:nvSpPr>
        <p:spPr>
          <a:xfrm>
            <a:off x="1127448" y="199028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0.1</a:t>
            </a:r>
          </a:p>
        </p:txBody>
      </p:sp>
      <p:sp>
        <p:nvSpPr>
          <p:cNvPr id="5" name="Oval 4">
            <a:extLst>
              <a:ext uri="{FF2B5EF4-FFF2-40B4-BE49-F238E27FC236}">
                <a16:creationId xmlns:a16="http://schemas.microsoft.com/office/drawing/2014/main" id="{B46A6C81-988B-4DDC-8D99-673D48141DD2}"/>
              </a:ext>
            </a:extLst>
          </p:cNvPr>
          <p:cNvSpPr/>
          <p:nvPr/>
        </p:nvSpPr>
        <p:spPr>
          <a:xfrm>
            <a:off x="1127448" y="3284984"/>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0.9</a:t>
            </a:r>
          </a:p>
        </p:txBody>
      </p:sp>
      <p:sp>
        <p:nvSpPr>
          <p:cNvPr id="6" name="Oval 5">
            <a:extLst>
              <a:ext uri="{FF2B5EF4-FFF2-40B4-BE49-F238E27FC236}">
                <a16:creationId xmlns:a16="http://schemas.microsoft.com/office/drawing/2014/main" id="{48BFBE9F-7F97-49A8-9D50-E27FA49FE54E}"/>
              </a:ext>
            </a:extLst>
          </p:cNvPr>
          <p:cNvSpPr/>
          <p:nvPr/>
        </p:nvSpPr>
        <p:spPr>
          <a:xfrm>
            <a:off x="1134876" y="458242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0.5</a:t>
            </a:r>
          </a:p>
        </p:txBody>
      </p:sp>
      <p:sp>
        <p:nvSpPr>
          <p:cNvPr id="7" name="Oval 6">
            <a:extLst>
              <a:ext uri="{FF2B5EF4-FFF2-40B4-BE49-F238E27FC236}">
                <a16:creationId xmlns:a16="http://schemas.microsoft.com/office/drawing/2014/main" id="{22B8ACA0-5688-4EAE-8E25-F788E483B65D}"/>
              </a:ext>
            </a:extLst>
          </p:cNvPr>
          <p:cNvSpPr/>
          <p:nvPr/>
        </p:nvSpPr>
        <p:spPr>
          <a:xfrm>
            <a:off x="3863752" y="3284984"/>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a:t>
            </a:r>
          </a:p>
        </p:txBody>
      </p:sp>
      <p:cxnSp>
        <p:nvCxnSpPr>
          <p:cNvPr id="8" name="Straight Arrow Connector 7">
            <a:extLst>
              <a:ext uri="{FF2B5EF4-FFF2-40B4-BE49-F238E27FC236}">
                <a16:creationId xmlns:a16="http://schemas.microsoft.com/office/drawing/2014/main" id="{0F0D3A97-823F-46E9-BE2A-C0578CDBC557}"/>
              </a:ext>
            </a:extLst>
          </p:cNvPr>
          <p:cNvCxnSpPr>
            <a:stCxn id="4" idx="6"/>
            <a:endCxn id="7" idx="2"/>
          </p:cNvCxnSpPr>
          <p:nvPr/>
        </p:nvCxnSpPr>
        <p:spPr>
          <a:xfrm>
            <a:off x="2207568" y="2530347"/>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23890B-7DA1-4414-910F-E34F28D2A2A4}"/>
              </a:ext>
            </a:extLst>
          </p:cNvPr>
          <p:cNvCxnSpPr>
            <a:stCxn id="5" idx="6"/>
            <a:endCxn id="7" idx="2"/>
          </p:cNvCxnSpPr>
          <p:nvPr/>
        </p:nvCxnSpPr>
        <p:spPr>
          <a:xfrm>
            <a:off x="2207568" y="3825044"/>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01C24E-1924-4E44-A1BF-DA425F7DEA82}"/>
              </a:ext>
            </a:extLst>
          </p:cNvPr>
          <p:cNvCxnSpPr>
            <a:stCxn id="6" idx="6"/>
            <a:endCxn id="7" idx="2"/>
          </p:cNvCxnSpPr>
          <p:nvPr/>
        </p:nvCxnSpPr>
        <p:spPr>
          <a:xfrm flipV="1">
            <a:off x="2214996" y="3825044"/>
            <a:ext cx="1648756"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13AEA9-C7B0-4D14-AB4C-E236E3976BB3}"/>
              </a:ext>
            </a:extLst>
          </p:cNvPr>
          <p:cNvSpPr txBox="1"/>
          <p:nvPr/>
        </p:nvSpPr>
        <p:spPr>
          <a:xfrm>
            <a:off x="2783632" y="2545475"/>
            <a:ext cx="821059" cy="523220"/>
          </a:xfrm>
          <a:prstGeom prst="rect">
            <a:avLst/>
          </a:prstGeom>
          <a:noFill/>
        </p:spPr>
        <p:txBody>
          <a:bodyPr wrap="none" rtlCol="0">
            <a:spAutoFit/>
          </a:bodyPr>
          <a:lstStyle/>
          <a:p>
            <a:r>
              <a:rPr lang="en-GB" sz="2800" dirty="0"/>
              <a:t>+0.5</a:t>
            </a:r>
          </a:p>
        </p:txBody>
      </p:sp>
      <p:sp>
        <p:nvSpPr>
          <p:cNvPr id="12" name="TextBox 11">
            <a:extLst>
              <a:ext uri="{FF2B5EF4-FFF2-40B4-BE49-F238E27FC236}">
                <a16:creationId xmlns:a16="http://schemas.microsoft.com/office/drawing/2014/main" id="{2C907D3D-8763-46CA-8BDA-B69B4FD07867}"/>
              </a:ext>
            </a:extLst>
          </p:cNvPr>
          <p:cNvSpPr txBox="1"/>
          <p:nvPr/>
        </p:nvSpPr>
        <p:spPr>
          <a:xfrm>
            <a:off x="2246475" y="3280476"/>
            <a:ext cx="821059" cy="523220"/>
          </a:xfrm>
          <a:prstGeom prst="rect">
            <a:avLst/>
          </a:prstGeom>
          <a:noFill/>
        </p:spPr>
        <p:txBody>
          <a:bodyPr wrap="none" rtlCol="0">
            <a:spAutoFit/>
          </a:bodyPr>
          <a:lstStyle/>
          <a:p>
            <a:r>
              <a:rPr lang="en-GB" sz="2800" dirty="0"/>
              <a:t>+3.1</a:t>
            </a:r>
          </a:p>
        </p:txBody>
      </p:sp>
      <p:sp>
        <p:nvSpPr>
          <p:cNvPr id="13" name="TextBox 12">
            <a:extLst>
              <a:ext uri="{FF2B5EF4-FFF2-40B4-BE49-F238E27FC236}">
                <a16:creationId xmlns:a16="http://schemas.microsoft.com/office/drawing/2014/main" id="{91328FCB-4F0A-4A1B-8C52-98F3AA6D6EDB}"/>
              </a:ext>
            </a:extLst>
          </p:cNvPr>
          <p:cNvSpPr txBox="1"/>
          <p:nvPr/>
        </p:nvSpPr>
        <p:spPr>
          <a:xfrm>
            <a:off x="2623616" y="4676143"/>
            <a:ext cx="752129" cy="523220"/>
          </a:xfrm>
          <a:prstGeom prst="rect">
            <a:avLst/>
          </a:prstGeom>
          <a:noFill/>
        </p:spPr>
        <p:txBody>
          <a:bodyPr wrap="none" rtlCol="0">
            <a:spAutoFit/>
          </a:bodyPr>
          <a:lstStyle/>
          <a:p>
            <a:r>
              <a:rPr lang="en-GB" sz="2800" dirty="0"/>
              <a:t>-1.9</a:t>
            </a:r>
          </a:p>
        </p:txBody>
      </p:sp>
      <p:sp>
        <p:nvSpPr>
          <p:cNvPr id="14" name="TextBox 13">
            <a:extLst>
              <a:ext uri="{FF2B5EF4-FFF2-40B4-BE49-F238E27FC236}">
                <a16:creationId xmlns:a16="http://schemas.microsoft.com/office/drawing/2014/main" id="{230918B2-35A6-4095-821A-CE2824992790}"/>
              </a:ext>
            </a:extLst>
          </p:cNvPr>
          <p:cNvSpPr txBox="1"/>
          <p:nvPr/>
        </p:nvSpPr>
        <p:spPr>
          <a:xfrm>
            <a:off x="2657004" y="2120478"/>
            <a:ext cx="1077796" cy="461665"/>
          </a:xfrm>
          <a:prstGeom prst="rect">
            <a:avLst/>
          </a:prstGeom>
          <a:noFill/>
        </p:spPr>
        <p:txBody>
          <a:bodyPr wrap="none" rtlCol="0">
            <a:spAutoFit/>
          </a:bodyPr>
          <a:lstStyle/>
          <a:p>
            <a:r>
              <a:rPr lang="en-GB" sz="2400" dirty="0"/>
              <a:t>Weight</a:t>
            </a:r>
          </a:p>
        </p:txBody>
      </p:sp>
      <p:sp>
        <p:nvSpPr>
          <p:cNvPr id="15" name="TextBox 14">
            <a:extLst>
              <a:ext uri="{FF2B5EF4-FFF2-40B4-BE49-F238E27FC236}">
                <a16:creationId xmlns:a16="http://schemas.microsoft.com/office/drawing/2014/main" id="{641CCA1D-C29A-4675-8E0A-0A4B58A638A8}"/>
              </a:ext>
            </a:extLst>
          </p:cNvPr>
          <p:cNvSpPr txBox="1"/>
          <p:nvPr/>
        </p:nvSpPr>
        <p:spPr>
          <a:xfrm>
            <a:off x="5375920" y="1815522"/>
            <a:ext cx="6316153" cy="523220"/>
          </a:xfrm>
          <a:prstGeom prst="rect">
            <a:avLst/>
          </a:prstGeom>
          <a:noFill/>
        </p:spPr>
        <p:txBody>
          <a:bodyPr wrap="none" rtlCol="0">
            <a:spAutoFit/>
          </a:bodyPr>
          <a:lstStyle/>
          <a:p>
            <a:r>
              <a:rPr lang="en-GB" sz="2800" dirty="0"/>
              <a:t>(0.1 x 0.5) + (0.9 x 3.1) + (0.5 x -1.9) = 1.89</a:t>
            </a:r>
          </a:p>
        </p:txBody>
      </p:sp>
      <p:sp>
        <p:nvSpPr>
          <p:cNvPr id="21" name="TextBox 20">
            <a:extLst>
              <a:ext uri="{FF2B5EF4-FFF2-40B4-BE49-F238E27FC236}">
                <a16:creationId xmlns:a16="http://schemas.microsoft.com/office/drawing/2014/main" id="{77DE484F-19F0-4CE1-83AF-BD8F5FEE520D}"/>
              </a:ext>
            </a:extLst>
          </p:cNvPr>
          <p:cNvSpPr txBox="1"/>
          <p:nvPr/>
        </p:nvSpPr>
        <p:spPr>
          <a:xfrm>
            <a:off x="6829844" y="2355582"/>
            <a:ext cx="3408305" cy="523220"/>
          </a:xfrm>
          <a:prstGeom prst="rect">
            <a:avLst/>
          </a:prstGeom>
          <a:noFill/>
        </p:spPr>
        <p:txBody>
          <a:bodyPr wrap="none" rtlCol="0">
            <a:spAutoFit/>
          </a:bodyPr>
          <a:lstStyle/>
          <a:p>
            <a:r>
              <a:rPr lang="en-GB" sz="2800" dirty="0"/>
              <a:t>Sigmoid output = 0.87</a:t>
            </a:r>
          </a:p>
        </p:txBody>
      </p:sp>
      <p:pic>
        <p:nvPicPr>
          <p:cNvPr id="31" name="Picture 30">
            <a:extLst>
              <a:ext uri="{FF2B5EF4-FFF2-40B4-BE49-F238E27FC236}">
                <a16:creationId xmlns:a16="http://schemas.microsoft.com/office/drawing/2014/main" id="{F94347C5-D7EC-4CE9-97A6-103EE12FF733}"/>
              </a:ext>
            </a:extLst>
          </p:cNvPr>
          <p:cNvPicPr>
            <a:picLocks noChangeAspect="1"/>
          </p:cNvPicPr>
          <p:nvPr/>
        </p:nvPicPr>
        <p:blipFill>
          <a:blip r:embed="rId3"/>
          <a:stretch>
            <a:fillRect/>
          </a:stretch>
        </p:blipFill>
        <p:spPr>
          <a:xfrm>
            <a:off x="5261517" y="3485391"/>
            <a:ext cx="6163074" cy="3111961"/>
          </a:xfrm>
          <a:prstGeom prst="rect">
            <a:avLst/>
          </a:prstGeom>
        </p:spPr>
      </p:pic>
      <p:pic>
        <p:nvPicPr>
          <p:cNvPr id="32" name="Picture 31">
            <a:extLst>
              <a:ext uri="{FF2B5EF4-FFF2-40B4-BE49-F238E27FC236}">
                <a16:creationId xmlns:a16="http://schemas.microsoft.com/office/drawing/2014/main" id="{7ECE4B59-A224-4AD5-89DA-DCB5781F8156}"/>
              </a:ext>
            </a:extLst>
          </p:cNvPr>
          <p:cNvPicPr>
            <a:picLocks noChangeAspect="1"/>
          </p:cNvPicPr>
          <p:nvPr/>
        </p:nvPicPr>
        <p:blipFill>
          <a:blip r:embed="rId4"/>
          <a:stretch>
            <a:fillRect/>
          </a:stretch>
        </p:blipFill>
        <p:spPr>
          <a:xfrm>
            <a:off x="5261518" y="3481542"/>
            <a:ext cx="6163074" cy="3111961"/>
          </a:xfrm>
          <a:prstGeom prst="rect">
            <a:avLst/>
          </a:prstGeom>
        </p:spPr>
      </p:pic>
      <p:cxnSp>
        <p:nvCxnSpPr>
          <p:cNvPr id="33" name="Straight Connector 32">
            <a:extLst>
              <a:ext uri="{FF2B5EF4-FFF2-40B4-BE49-F238E27FC236}">
                <a16:creationId xmlns:a16="http://schemas.microsoft.com/office/drawing/2014/main" id="{1FB762C5-0162-4007-9008-971868EB0246}"/>
              </a:ext>
            </a:extLst>
          </p:cNvPr>
          <p:cNvCxnSpPr>
            <a:cxnSpLocks/>
          </p:cNvCxnSpPr>
          <p:nvPr/>
        </p:nvCxnSpPr>
        <p:spPr>
          <a:xfrm>
            <a:off x="9102558" y="3607726"/>
            <a:ext cx="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C331D1-5A6F-4CAD-83EF-45850B200387}"/>
              </a:ext>
            </a:extLst>
          </p:cNvPr>
          <p:cNvSpPr txBox="1"/>
          <p:nvPr/>
        </p:nvSpPr>
        <p:spPr>
          <a:xfrm>
            <a:off x="6255968" y="2905780"/>
            <a:ext cx="4556055" cy="523220"/>
          </a:xfrm>
          <a:prstGeom prst="rect">
            <a:avLst/>
          </a:prstGeom>
          <a:noFill/>
        </p:spPr>
        <p:txBody>
          <a:bodyPr wrap="none" rtlCol="0">
            <a:spAutoFit/>
          </a:bodyPr>
          <a:lstStyle/>
          <a:p>
            <a:r>
              <a:rPr lang="en-GB" sz="2800" dirty="0"/>
              <a:t>Sigmoid output (bias 2) = 0.47</a:t>
            </a:r>
          </a:p>
        </p:txBody>
      </p:sp>
      <p:sp>
        <p:nvSpPr>
          <p:cNvPr id="35" name="TextBox 34">
            <a:extLst>
              <a:ext uri="{FF2B5EF4-FFF2-40B4-BE49-F238E27FC236}">
                <a16:creationId xmlns:a16="http://schemas.microsoft.com/office/drawing/2014/main" id="{335F5624-4743-49ED-924B-B6496E4A3D2E}"/>
              </a:ext>
            </a:extLst>
          </p:cNvPr>
          <p:cNvSpPr txBox="1"/>
          <p:nvPr/>
        </p:nvSpPr>
        <p:spPr>
          <a:xfrm>
            <a:off x="2485332" y="6396335"/>
            <a:ext cx="7221336" cy="461665"/>
          </a:xfrm>
          <a:prstGeom prst="rect">
            <a:avLst/>
          </a:prstGeom>
          <a:noFill/>
        </p:spPr>
        <p:txBody>
          <a:bodyPr wrap="none" rtlCol="0">
            <a:spAutoFit/>
          </a:bodyPr>
          <a:lstStyle/>
          <a:p>
            <a:r>
              <a:rPr lang="en-GB" sz="2400" dirty="0"/>
              <a:t>Training = Calculating Weights and Biases and optimising</a:t>
            </a:r>
          </a:p>
        </p:txBody>
      </p:sp>
      <p:sp>
        <p:nvSpPr>
          <p:cNvPr id="3" name="TextBox 2">
            <a:extLst>
              <a:ext uri="{FF2B5EF4-FFF2-40B4-BE49-F238E27FC236}">
                <a16:creationId xmlns:a16="http://schemas.microsoft.com/office/drawing/2014/main" id="{21223C77-9458-BD1C-5270-1C9EA60474E9}"/>
              </a:ext>
            </a:extLst>
          </p:cNvPr>
          <p:cNvSpPr txBox="1"/>
          <p:nvPr/>
        </p:nvSpPr>
        <p:spPr>
          <a:xfrm>
            <a:off x="6600056" y="1305448"/>
            <a:ext cx="3333926" cy="523220"/>
          </a:xfrm>
          <a:prstGeom prst="rect">
            <a:avLst/>
          </a:prstGeom>
          <a:noFill/>
        </p:spPr>
        <p:txBody>
          <a:bodyPr wrap="none" rtlCol="0">
            <a:spAutoFit/>
          </a:bodyPr>
          <a:lstStyle/>
          <a:p>
            <a:r>
              <a:rPr lang="en-GB" sz="2800" dirty="0"/>
              <a:t>∑(activation x weight)</a:t>
            </a:r>
          </a:p>
        </p:txBody>
      </p:sp>
    </p:spTree>
    <p:extLst>
      <p:ext uri="{BB962C8B-B14F-4D97-AF65-F5344CB8AC3E}">
        <p14:creationId xmlns:p14="http://schemas.microsoft.com/office/powerpoint/2010/main" val="10154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3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1" grpId="0"/>
      <p:bldP spid="34" grpId="0"/>
      <p:bldP spid="35"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22BA-F113-4407-8559-4B048484EC77}"/>
              </a:ext>
            </a:extLst>
          </p:cNvPr>
          <p:cNvSpPr>
            <a:spLocks noGrp="1"/>
          </p:cNvSpPr>
          <p:nvPr>
            <p:ph type="title"/>
          </p:nvPr>
        </p:nvSpPr>
        <p:spPr>
          <a:xfrm>
            <a:off x="609600" y="274638"/>
            <a:ext cx="10972800" cy="1143000"/>
          </a:xfrm>
        </p:spPr>
        <p:txBody>
          <a:bodyPr>
            <a:normAutofit/>
          </a:bodyPr>
          <a:lstStyle/>
          <a:p>
            <a:r>
              <a:rPr lang="en-GB" sz="4800" dirty="0"/>
              <a:t>Neural Network Structure</a:t>
            </a:r>
          </a:p>
        </p:txBody>
      </p:sp>
      <p:grpSp>
        <p:nvGrpSpPr>
          <p:cNvPr id="186" name="Group 185">
            <a:extLst>
              <a:ext uri="{FF2B5EF4-FFF2-40B4-BE49-F238E27FC236}">
                <a16:creationId xmlns:a16="http://schemas.microsoft.com/office/drawing/2014/main" id="{390DFDC2-C91B-45CB-9572-C7E985185CDD}"/>
              </a:ext>
            </a:extLst>
          </p:cNvPr>
          <p:cNvGrpSpPr/>
          <p:nvPr/>
        </p:nvGrpSpPr>
        <p:grpSpPr>
          <a:xfrm>
            <a:off x="4907868" y="2280282"/>
            <a:ext cx="2088232" cy="3237036"/>
            <a:chOff x="4907868" y="2280282"/>
            <a:chExt cx="2088232" cy="3237036"/>
          </a:xfrm>
        </p:grpSpPr>
        <p:grpSp>
          <p:nvGrpSpPr>
            <p:cNvPr id="33" name="Group 32">
              <a:extLst>
                <a:ext uri="{FF2B5EF4-FFF2-40B4-BE49-F238E27FC236}">
                  <a16:creationId xmlns:a16="http://schemas.microsoft.com/office/drawing/2014/main" id="{F1145F61-4724-422C-AEB1-61F7EE45974E}"/>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C551370B-339A-461B-84E0-D56FD06FF5A2}"/>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36DC97A-5206-4BD9-98B0-2413AF85EA0F}"/>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BF6C5C-D013-4316-8B8F-B3F26D004B2D}"/>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5844F25-FEAA-4AFB-95C8-C19DFB5377C1}"/>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1F2681F-66BA-4D76-8463-1B93EEE7E039}"/>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98BBF3FB-934C-4C18-AE24-7A22F02D22C8}"/>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74375F2-A8B4-4488-963F-5125F31398F5}"/>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9269F95-CBFF-455D-9229-DF1E39AFAEBB}"/>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8114AFE-BF9D-40A5-8A28-231DF31077B9}"/>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4115221-001B-4C6A-932F-B6F3B136B0A5}"/>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28" name="Group 27">
            <a:extLst>
              <a:ext uri="{FF2B5EF4-FFF2-40B4-BE49-F238E27FC236}">
                <a16:creationId xmlns:a16="http://schemas.microsoft.com/office/drawing/2014/main" id="{70A30CB2-4CC6-47DB-8F3E-01660A2DD273}"/>
              </a:ext>
            </a:extLst>
          </p:cNvPr>
          <p:cNvGrpSpPr/>
          <p:nvPr/>
        </p:nvGrpSpPr>
        <p:grpSpPr>
          <a:xfrm>
            <a:off x="2315580" y="1700807"/>
            <a:ext cx="576064" cy="4567524"/>
            <a:chOff x="1847528" y="1700808"/>
            <a:chExt cx="576064" cy="4567524"/>
          </a:xfrm>
        </p:grpSpPr>
        <p:sp>
          <p:nvSpPr>
            <p:cNvPr id="4" name="Oval 3">
              <a:extLst>
                <a:ext uri="{FF2B5EF4-FFF2-40B4-BE49-F238E27FC236}">
                  <a16:creationId xmlns:a16="http://schemas.microsoft.com/office/drawing/2014/main" id="{6EB5E127-A6CC-47FD-9A25-93B6AC19E75B}"/>
                </a:ext>
              </a:extLst>
            </p:cNvPr>
            <p:cNvSpPr/>
            <p:nvPr/>
          </p:nvSpPr>
          <p:spPr>
            <a:xfrm>
              <a:off x="1847528" y="17008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B087641-A925-487E-93FE-5874951040A4}"/>
                </a:ext>
              </a:extLst>
            </p:cNvPr>
            <p:cNvSpPr/>
            <p:nvPr/>
          </p:nvSpPr>
          <p:spPr>
            <a:xfrm>
              <a:off x="1847528" y="2366051"/>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B4A2F6-5666-4974-B60E-C3329E58D4DD}"/>
                </a:ext>
              </a:extLst>
            </p:cNvPr>
            <p:cNvSpPr/>
            <p:nvPr/>
          </p:nvSpPr>
          <p:spPr>
            <a:xfrm>
              <a:off x="1847528" y="30312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F279402-16D4-4E18-AE15-63E316A570D3}"/>
                </a:ext>
              </a:extLst>
            </p:cNvPr>
            <p:cNvSpPr/>
            <p:nvPr/>
          </p:nvSpPr>
          <p:spPr>
            <a:xfrm>
              <a:off x="1847528" y="369653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BC1AF9-31CD-4AEE-A307-3B289318A265}"/>
                </a:ext>
              </a:extLst>
            </p:cNvPr>
            <p:cNvSpPr/>
            <p:nvPr/>
          </p:nvSpPr>
          <p:spPr>
            <a:xfrm>
              <a:off x="1847528" y="436178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199FDE8-335E-4379-A5F7-403AC58CB05A}"/>
                </a:ext>
              </a:extLst>
            </p:cNvPr>
            <p:cNvSpPr/>
            <p:nvPr/>
          </p:nvSpPr>
          <p:spPr>
            <a:xfrm>
              <a:off x="1847528" y="50270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8A8D5F-F9CA-4FB3-8EC7-54A55F3EC4C1}"/>
                </a:ext>
              </a:extLst>
            </p:cNvPr>
            <p:cNvSpPr/>
            <p:nvPr/>
          </p:nvSpPr>
          <p:spPr>
            <a:xfrm>
              <a:off x="1847528" y="569226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B73D00B4-0BCE-41CE-B102-875620B6A586}"/>
              </a:ext>
            </a:extLst>
          </p:cNvPr>
          <p:cNvGrpSpPr/>
          <p:nvPr/>
        </p:nvGrpSpPr>
        <p:grpSpPr>
          <a:xfrm>
            <a:off x="9012324" y="3363916"/>
            <a:ext cx="576064" cy="1241307"/>
            <a:chOff x="9012324" y="3078004"/>
            <a:chExt cx="576064" cy="1241307"/>
          </a:xfrm>
        </p:grpSpPr>
        <p:sp>
          <p:nvSpPr>
            <p:cNvPr id="39" name="Oval 38">
              <a:extLst>
                <a:ext uri="{FF2B5EF4-FFF2-40B4-BE49-F238E27FC236}">
                  <a16:creationId xmlns:a16="http://schemas.microsoft.com/office/drawing/2014/main" id="{5E1CE49B-AEDA-450F-8DC7-34E63E5A0811}"/>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6E40267-89AF-443F-8172-E514A10FC38E}"/>
                </a:ext>
              </a:extLst>
            </p:cNvPr>
            <p:cNvSpPr/>
            <p:nvPr/>
          </p:nvSpPr>
          <p:spPr>
            <a:xfrm>
              <a:off x="9012324" y="3743247"/>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46" name="TextBox 45">
            <a:extLst>
              <a:ext uri="{FF2B5EF4-FFF2-40B4-BE49-F238E27FC236}">
                <a16:creationId xmlns:a16="http://schemas.microsoft.com/office/drawing/2014/main" id="{D0722C71-01A6-4982-AF76-FDA89A5FB343}"/>
              </a:ext>
            </a:extLst>
          </p:cNvPr>
          <p:cNvSpPr txBox="1"/>
          <p:nvPr/>
        </p:nvSpPr>
        <p:spPr>
          <a:xfrm>
            <a:off x="2122550" y="6334780"/>
            <a:ext cx="962123" cy="523220"/>
          </a:xfrm>
          <a:prstGeom prst="rect">
            <a:avLst/>
          </a:prstGeom>
          <a:noFill/>
        </p:spPr>
        <p:txBody>
          <a:bodyPr wrap="none" rtlCol="0">
            <a:spAutoFit/>
          </a:bodyPr>
          <a:lstStyle/>
          <a:p>
            <a:r>
              <a:rPr lang="en-GB" sz="2800" dirty="0"/>
              <a:t>Input</a:t>
            </a:r>
          </a:p>
        </p:txBody>
      </p:sp>
      <p:sp>
        <p:nvSpPr>
          <p:cNvPr id="47" name="TextBox 46">
            <a:extLst>
              <a:ext uri="{FF2B5EF4-FFF2-40B4-BE49-F238E27FC236}">
                <a16:creationId xmlns:a16="http://schemas.microsoft.com/office/drawing/2014/main" id="{F93DBE2B-7DCC-42DC-AB7F-67BBEC09B859}"/>
              </a:ext>
            </a:extLst>
          </p:cNvPr>
          <p:cNvSpPr txBox="1"/>
          <p:nvPr/>
        </p:nvSpPr>
        <p:spPr>
          <a:xfrm>
            <a:off x="5457913" y="6334780"/>
            <a:ext cx="1236236" cy="523220"/>
          </a:xfrm>
          <a:prstGeom prst="rect">
            <a:avLst/>
          </a:prstGeom>
          <a:noFill/>
        </p:spPr>
        <p:txBody>
          <a:bodyPr wrap="none" rtlCol="0">
            <a:spAutoFit/>
          </a:bodyPr>
          <a:lstStyle/>
          <a:p>
            <a:r>
              <a:rPr lang="en-GB" sz="2800" dirty="0"/>
              <a:t>Hidden</a:t>
            </a:r>
          </a:p>
        </p:txBody>
      </p:sp>
      <p:sp>
        <p:nvSpPr>
          <p:cNvPr id="48" name="TextBox 47">
            <a:extLst>
              <a:ext uri="{FF2B5EF4-FFF2-40B4-BE49-F238E27FC236}">
                <a16:creationId xmlns:a16="http://schemas.microsoft.com/office/drawing/2014/main" id="{AA776A36-FBE6-4B24-B661-794182F99733}"/>
              </a:ext>
            </a:extLst>
          </p:cNvPr>
          <p:cNvSpPr txBox="1"/>
          <p:nvPr/>
        </p:nvSpPr>
        <p:spPr>
          <a:xfrm>
            <a:off x="8682238" y="6334780"/>
            <a:ext cx="1229824" cy="523220"/>
          </a:xfrm>
          <a:prstGeom prst="rect">
            <a:avLst/>
          </a:prstGeom>
          <a:noFill/>
        </p:spPr>
        <p:txBody>
          <a:bodyPr wrap="none" rtlCol="0">
            <a:spAutoFit/>
          </a:bodyPr>
          <a:lstStyle/>
          <a:p>
            <a:r>
              <a:rPr lang="en-GB" sz="2800" dirty="0"/>
              <a:t>Output</a:t>
            </a:r>
          </a:p>
        </p:txBody>
      </p:sp>
      <p:grpSp>
        <p:nvGrpSpPr>
          <p:cNvPr id="182" name="Group 181">
            <a:extLst>
              <a:ext uri="{FF2B5EF4-FFF2-40B4-BE49-F238E27FC236}">
                <a16:creationId xmlns:a16="http://schemas.microsoft.com/office/drawing/2014/main" id="{418200B7-ABB7-486C-8BDF-DC2E2FEAA2A7}"/>
              </a:ext>
            </a:extLst>
          </p:cNvPr>
          <p:cNvGrpSpPr/>
          <p:nvPr/>
        </p:nvGrpSpPr>
        <p:grpSpPr>
          <a:xfrm>
            <a:off x="2891644" y="1988839"/>
            <a:ext cx="6120680" cy="3991460"/>
            <a:chOff x="2891644" y="1988839"/>
            <a:chExt cx="6120680" cy="3991460"/>
          </a:xfrm>
        </p:grpSpPr>
        <p:grpSp>
          <p:nvGrpSpPr>
            <p:cNvPr id="105" name="Group 104">
              <a:extLst>
                <a:ext uri="{FF2B5EF4-FFF2-40B4-BE49-F238E27FC236}">
                  <a16:creationId xmlns:a16="http://schemas.microsoft.com/office/drawing/2014/main" id="{B78DA066-C866-403F-822E-9C0E68BC4F4B}"/>
                </a:ext>
              </a:extLst>
            </p:cNvPr>
            <p:cNvGrpSpPr/>
            <p:nvPr/>
          </p:nvGrpSpPr>
          <p:grpSpPr>
            <a:xfrm>
              <a:off x="2891644" y="1988839"/>
              <a:ext cx="2016224" cy="3991460"/>
              <a:chOff x="2891644" y="1988839"/>
              <a:chExt cx="2016224" cy="3991460"/>
            </a:xfrm>
          </p:grpSpPr>
          <p:cxnSp>
            <p:nvCxnSpPr>
              <p:cNvPr id="50" name="Straight Connector 49">
                <a:extLst>
                  <a:ext uri="{FF2B5EF4-FFF2-40B4-BE49-F238E27FC236}">
                    <a16:creationId xmlns:a16="http://schemas.microsoft.com/office/drawing/2014/main" id="{9304B101-80E8-41A2-9DED-4470E6B88C6F}"/>
                  </a:ext>
                </a:extLst>
              </p:cNvPr>
              <p:cNvCxnSpPr>
                <a:stCxn id="4" idx="6"/>
                <a:endCxn id="29" idx="2"/>
              </p:cNvCxnSpPr>
              <p:nvPr/>
            </p:nvCxnSpPr>
            <p:spPr>
              <a:xfrm>
                <a:off x="2891644" y="1988839"/>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86454-95AE-484E-BE7A-12B771DD83F1}"/>
                  </a:ext>
                </a:extLst>
              </p:cNvPr>
              <p:cNvCxnSpPr>
                <a:stCxn id="4" idx="6"/>
                <a:endCxn id="30" idx="2"/>
              </p:cNvCxnSpPr>
              <p:nvPr/>
            </p:nvCxnSpPr>
            <p:spPr>
              <a:xfrm>
                <a:off x="2891644" y="1988839"/>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CA6DB7-988C-455B-B3E4-DB4E2EBC7A3D}"/>
                  </a:ext>
                </a:extLst>
              </p:cNvPr>
              <p:cNvCxnSpPr>
                <a:stCxn id="4" idx="6"/>
                <a:endCxn id="31" idx="2"/>
              </p:cNvCxnSpPr>
              <p:nvPr/>
            </p:nvCxnSpPr>
            <p:spPr>
              <a:xfrm>
                <a:off x="2891644" y="1988839"/>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43A63B-3CC2-41C0-A5ED-06F5AD341FC1}"/>
                  </a:ext>
                </a:extLst>
              </p:cNvPr>
              <p:cNvCxnSpPr>
                <a:stCxn id="4" idx="6"/>
                <a:endCxn id="32" idx="2"/>
              </p:cNvCxnSpPr>
              <p:nvPr/>
            </p:nvCxnSpPr>
            <p:spPr>
              <a:xfrm>
                <a:off x="2891644" y="1988839"/>
                <a:ext cx="2016224" cy="3038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7637DA-124B-432F-B7A5-6AF93CCF7B12}"/>
                  </a:ext>
                </a:extLst>
              </p:cNvPr>
              <p:cNvCxnSpPr>
                <a:stCxn id="5" idx="6"/>
                <a:endCxn id="29" idx="2"/>
              </p:cNvCxnSpPr>
              <p:nvPr/>
            </p:nvCxnSpPr>
            <p:spPr>
              <a:xfrm>
                <a:off x="2891644" y="2654082"/>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F20260-C25F-47A2-9B60-1BF9C0DEF565}"/>
                  </a:ext>
                </a:extLst>
              </p:cNvPr>
              <p:cNvCxnSpPr>
                <a:stCxn id="5" idx="6"/>
                <a:endCxn id="30" idx="2"/>
              </p:cNvCxnSpPr>
              <p:nvPr/>
            </p:nvCxnSpPr>
            <p:spPr>
              <a:xfrm>
                <a:off x="2891644" y="2654082"/>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DF47675-C678-4C39-BA84-DCC81A31AB83}"/>
                  </a:ext>
                </a:extLst>
              </p:cNvPr>
              <p:cNvCxnSpPr>
                <a:stCxn id="5" idx="6"/>
                <a:endCxn id="31" idx="2"/>
              </p:cNvCxnSpPr>
              <p:nvPr/>
            </p:nvCxnSpPr>
            <p:spPr>
              <a:xfrm>
                <a:off x="2891644" y="2654082"/>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57A010-E207-4A24-8BD6-07FEEECFF5A8}"/>
                  </a:ext>
                </a:extLst>
              </p:cNvPr>
              <p:cNvCxnSpPr>
                <a:stCxn id="5" idx="6"/>
                <a:endCxn id="32" idx="2"/>
              </p:cNvCxnSpPr>
              <p:nvPr/>
            </p:nvCxnSpPr>
            <p:spPr>
              <a:xfrm>
                <a:off x="2891644" y="2654082"/>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6A1C4-B52D-414C-A7E5-66D01FCF3086}"/>
                  </a:ext>
                </a:extLst>
              </p:cNvPr>
              <p:cNvCxnSpPr>
                <a:stCxn id="6" idx="6"/>
                <a:endCxn id="29" idx="2"/>
              </p:cNvCxnSpPr>
              <p:nvPr/>
            </p:nvCxnSpPr>
            <p:spPr>
              <a:xfrm flipV="1">
                <a:off x="2891644" y="3031294"/>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F96157-6B24-402C-965C-31FBB2F7E6D1}"/>
                  </a:ext>
                </a:extLst>
              </p:cNvPr>
              <p:cNvCxnSpPr>
                <a:stCxn id="6" idx="6"/>
                <a:endCxn id="30" idx="2"/>
              </p:cNvCxnSpPr>
              <p:nvPr/>
            </p:nvCxnSpPr>
            <p:spPr>
              <a:xfrm>
                <a:off x="2891644" y="3319325"/>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631FF-6A29-4093-95F0-F43BBDEAAE6A}"/>
                  </a:ext>
                </a:extLst>
              </p:cNvPr>
              <p:cNvCxnSpPr>
                <a:stCxn id="6" idx="6"/>
                <a:endCxn id="31" idx="2"/>
              </p:cNvCxnSpPr>
              <p:nvPr/>
            </p:nvCxnSpPr>
            <p:spPr>
              <a:xfrm>
                <a:off x="2891644" y="3319325"/>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E05306-D914-477C-89E7-C54580B30CF0}"/>
                  </a:ext>
                </a:extLst>
              </p:cNvPr>
              <p:cNvCxnSpPr>
                <a:stCxn id="6" idx="6"/>
                <a:endCxn id="32" idx="2"/>
              </p:cNvCxnSpPr>
              <p:nvPr/>
            </p:nvCxnSpPr>
            <p:spPr>
              <a:xfrm>
                <a:off x="2891644" y="3319325"/>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650421-B65D-4FA2-B294-42EA8CDD9D84}"/>
                  </a:ext>
                </a:extLst>
              </p:cNvPr>
              <p:cNvCxnSpPr>
                <a:stCxn id="7" idx="6"/>
                <a:endCxn id="29" idx="2"/>
              </p:cNvCxnSpPr>
              <p:nvPr/>
            </p:nvCxnSpPr>
            <p:spPr>
              <a:xfrm flipV="1">
                <a:off x="2891644" y="3031294"/>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A3EA05-BD62-47A4-A4F1-8F58C3EAA0C4}"/>
                  </a:ext>
                </a:extLst>
              </p:cNvPr>
              <p:cNvCxnSpPr>
                <a:stCxn id="7" idx="6"/>
                <a:endCxn id="30" idx="2"/>
              </p:cNvCxnSpPr>
              <p:nvPr/>
            </p:nvCxnSpPr>
            <p:spPr>
              <a:xfrm flipV="1">
                <a:off x="2891644" y="3696537"/>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C6EF1-AE52-4435-A947-1071C39CAB69}"/>
                  </a:ext>
                </a:extLst>
              </p:cNvPr>
              <p:cNvCxnSpPr>
                <a:stCxn id="7" idx="6"/>
                <a:endCxn id="31" idx="2"/>
              </p:cNvCxnSpPr>
              <p:nvPr/>
            </p:nvCxnSpPr>
            <p:spPr>
              <a:xfrm>
                <a:off x="2891644" y="3984568"/>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F2F1C2-481B-47F7-8D2D-EC62096C9D65}"/>
                  </a:ext>
                </a:extLst>
              </p:cNvPr>
              <p:cNvCxnSpPr>
                <a:stCxn id="7" idx="6"/>
                <a:endCxn id="32" idx="2"/>
              </p:cNvCxnSpPr>
              <p:nvPr/>
            </p:nvCxnSpPr>
            <p:spPr>
              <a:xfrm>
                <a:off x="2891644" y="3984568"/>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C919B-210D-44B2-B2BC-286271813477}"/>
                  </a:ext>
                </a:extLst>
              </p:cNvPr>
              <p:cNvCxnSpPr>
                <a:stCxn id="8" idx="6"/>
                <a:endCxn id="29" idx="2"/>
              </p:cNvCxnSpPr>
              <p:nvPr/>
            </p:nvCxnSpPr>
            <p:spPr>
              <a:xfrm flipV="1">
                <a:off x="2891644" y="3031294"/>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569794-1C30-4F43-B964-0B1850B36805}"/>
                  </a:ext>
                </a:extLst>
              </p:cNvPr>
              <p:cNvCxnSpPr>
                <a:stCxn id="8" idx="6"/>
                <a:endCxn id="30" idx="2"/>
              </p:cNvCxnSpPr>
              <p:nvPr/>
            </p:nvCxnSpPr>
            <p:spPr>
              <a:xfrm flipV="1">
                <a:off x="2891644" y="3696537"/>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6B849A9-68DA-4A91-8860-FA9ADB532CF3}"/>
                  </a:ext>
                </a:extLst>
              </p:cNvPr>
              <p:cNvCxnSpPr>
                <a:stCxn id="8" idx="6"/>
                <a:endCxn id="31" idx="2"/>
              </p:cNvCxnSpPr>
              <p:nvPr/>
            </p:nvCxnSpPr>
            <p:spPr>
              <a:xfrm flipV="1">
                <a:off x="2891644" y="4361780"/>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B17695-E19B-482B-B96E-F64AECF0CB72}"/>
                  </a:ext>
                </a:extLst>
              </p:cNvPr>
              <p:cNvCxnSpPr>
                <a:stCxn id="8" idx="6"/>
                <a:endCxn id="32" idx="2"/>
              </p:cNvCxnSpPr>
              <p:nvPr/>
            </p:nvCxnSpPr>
            <p:spPr>
              <a:xfrm>
                <a:off x="2891644" y="4649811"/>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09627E-E0EE-4DDF-8F8C-A18F11AAFEEC}"/>
                  </a:ext>
                </a:extLst>
              </p:cNvPr>
              <p:cNvCxnSpPr>
                <a:stCxn id="9" idx="6"/>
                <a:endCxn id="29" idx="2"/>
              </p:cNvCxnSpPr>
              <p:nvPr/>
            </p:nvCxnSpPr>
            <p:spPr>
              <a:xfrm flipV="1">
                <a:off x="2891644" y="3031294"/>
                <a:ext cx="2016224" cy="228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8683EB9-3A49-4AFF-B8E5-CCC2E9953A2B}"/>
                  </a:ext>
                </a:extLst>
              </p:cNvPr>
              <p:cNvCxnSpPr>
                <a:stCxn id="9" idx="6"/>
                <a:endCxn id="30" idx="2"/>
              </p:cNvCxnSpPr>
              <p:nvPr/>
            </p:nvCxnSpPr>
            <p:spPr>
              <a:xfrm flipV="1">
                <a:off x="2891644" y="3696537"/>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959E507-679C-43A6-97BE-888A5E6E51A4}"/>
                  </a:ext>
                </a:extLst>
              </p:cNvPr>
              <p:cNvCxnSpPr>
                <a:stCxn id="9" idx="6"/>
                <a:endCxn id="31" idx="2"/>
              </p:cNvCxnSpPr>
              <p:nvPr/>
            </p:nvCxnSpPr>
            <p:spPr>
              <a:xfrm flipV="1">
                <a:off x="2891644" y="4361780"/>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9075E4-CF77-4799-83A1-C61A25FF23FF}"/>
                  </a:ext>
                </a:extLst>
              </p:cNvPr>
              <p:cNvCxnSpPr>
                <a:stCxn id="9" idx="6"/>
                <a:endCxn id="32" idx="2"/>
              </p:cNvCxnSpPr>
              <p:nvPr/>
            </p:nvCxnSpPr>
            <p:spPr>
              <a:xfrm flipV="1">
                <a:off x="2891644" y="5027023"/>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00BF6A5-F230-4140-B9BA-6AD9CB1F54C6}"/>
                  </a:ext>
                </a:extLst>
              </p:cNvPr>
              <p:cNvCxnSpPr>
                <a:stCxn id="10" idx="6"/>
                <a:endCxn id="29" idx="2"/>
              </p:cNvCxnSpPr>
              <p:nvPr/>
            </p:nvCxnSpPr>
            <p:spPr>
              <a:xfrm flipV="1">
                <a:off x="2891644" y="3031294"/>
                <a:ext cx="2016224" cy="29490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135734B-D688-45E3-AC6A-CF9162AEED22}"/>
                  </a:ext>
                </a:extLst>
              </p:cNvPr>
              <p:cNvCxnSpPr>
                <a:stCxn id="10" idx="6"/>
                <a:endCxn id="30" idx="2"/>
              </p:cNvCxnSpPr>
              <p:nvPr/>
            </p:nvCxnSpPr>
            <p:spPr>
              <a:xfrm flipV="1">
                <a:off x="2891644" y="3696537"/>
                <a:ext cx="2016224" cy="22837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3A1101-6DBC-4036-97A4-0108A6D20D7E}"/>
                  </a:ext>
                </a:extLst>
              </p:cNvPr>
              <p:cNvCxnSpPr>
                <a:stCxn id="10" idx="6"/>
                <a:endCxn id="31" idx="2"/>
              </p:cNvCxnSpPr>
              <p:nvPr/>
            </p:nvCxnSpPr>
            <p:spPr>
              <a:xfrm flipV="1">
                <a:off x="2891644" y="4361780"/>
                <a:ext cx="2016224" cy="1618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693F020-A8F8-4752-AC8A-46878A495316}"/>
                  </a:ext>
                </a:extLst>
              </p:cNvPr>
              <p:cNvCxnSpPr>
                <a:stCxn id="10" idx="6"/>
                <a:endCxn id="32" idx="2"/>
              </p:cNvCxnSpPr>
              <p:nvPr/>
            </p:nvCxnSpPr>
            <p:spPr>
              <a:xfrm flipV="1">
                <a:off x="2891644" y="5027023"/>
                <a:ext cx="2016224" cy="953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3AAF21E-7153-45E9-B276-485C72EFD4DB}"/>
                </a:ext>
              </a:extLst>
            </p:cNvPr>
            <p:cNvGrpSpPr/>
            <p:nvPr/>
          </p:nvGrpSpPr>
          <p:grpSpPr>
            <a:xfrm>
              <a:off x="5483932" y="2568314"/>
              <a:ext cx="936104" cy="2660972"/>
              <a:chOff x="5483932" y="2568314"/>
              <a:chExt cx="936104" cy="2660972"/>
            </a:xfrm>
          </p:grpSpPr>
          <p:cxnSp>
            <p:nvCxnSpPr>
              <p:cNvPr id="111" name="Straight Connector 110">
                <a:extLst>
                  <a:ext uri="{FF2B5EF4-FFF2-40B4-BE49-F238E27FC236}">
                    <a16:creationId xmlns:a16="http://schemas.microsoft.com/office/drawing/2014/main" id="{FA04D445-0CBE-4BAD-80C4-C8E47F1300E4}"/>
                  </a:ext>
                </a:extLst>
              </p:cNvPr>
              <p:cNvCxnSpPr>
                <a:cxnSpLocks/>
                <a:stCxn id="34" idx="2"/>
                <a:endCxn id="29" idx="6"/>
              </p:cNvCxnSpPr>
              <p:nvPr/>
            </p:nvCxnSpPr>
            <p:spPr>
              <a:xfrm flipH="1">
                <a:off x="5483932" y="2568314"/>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819FDC-2269-4619-9A73-0210513695C3}"/>
                  </a:ext>
                </a:extLst>
              </p:cNvPr>
              <p:cNvCxnSpPr>
                <a:cxnSpLocks/>
                <a:stCxn id="34" idx="2"/>
              </p:cNvCxnSpPr>
              <p:nvPr/>
            </p:nvCxnSpPr>
            <p:spPr>
              <a:xfrm flipH="1">
                <a:off x="5484998" y="256831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6948BF4-1C99-42C2-A39A-2138B660D4C2}"/>
                  </a:ext>
                </a:extLst>
              </p:cNvPr>
              <p:cNvCxnSpPr>
                <a:cxnSpLocks/>
                <a:stCxn id="34" idx="2"/>
              </p:cNvCxnSpPr>
              <p:nvPr/>
            </p:nvCxnSpPr>
            <p:spPr>
              <a:xfrm flipH="1">
                <a:off x="5484998" y="2568314"/>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7FA061-6922-4F5E-8E09-977E965B30EF}"/>
                  </a:ext>
                </a:extLst>
              </p:cNvPr>
              <p:cNvCxnSpPr>
                <a:cxnSpLocks/>
                <a:stCxn id="34" idx="2"/>
              </p:cNvCxnSpPr>
              <p:nvPr/>
            </p:nvCxnSpPr>
            <p:spPr>
              <a:xfrm flipH="1">
                <a:off x="5484998" y="2568314"/>
                <a:ext cx="935038" cy="24587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E31BCD-1E1A-428D-B12F-CCEAAC1EF7C2}"/>
                  </a:ext>
                </a:extLst>
              </p:cNvPr>
              <p:cNvCxnSpPr>
                <a:cxnSpLocks/>
                <a:stCxn id="35" idx="2"/>
              </p:cNvCxnSpPr>
              <p:nvPr/>
            </p:nvCxnSpPr>
            <p:spPr>
              <a:xfrm flipH="1" flipV="1">
                <a:off x="5484998" y="303129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874932-9DE0-43A3-BD11-A5972F271F82}"/>
                  </a:ext>
                </a:extLst>
              </p:cNvPr>
              <p:cNvCxnSpPr>
                <a:cxnSpLocks/>
                <a:stCxn id="35" idx="2"/>
              </p:cNvCxnSpPr>
              <p:nvPr/>
            </p:nvCxnSpPr>
            <p:spPr>
              <a:xfrm flipH="1">
                <a:off x="5484998" y="323355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B45B84-0E14-46D0-8326-233C3CD09221}"/>
                  </a:ext>
                </a:extLst>
              </p:cNvPr>
              <p:cNvCxnSpPr>
                <a:cxnSpLocks/>
                <a:stCxn id="35" idx="2"/>
              </p:cNvCxnSpPr>
              <p:nvPr/>
            </p:nvCxnSpPr>
            <p:spPr>
              <a:xfrm flipH="1">
                <a:off x="5484998" y="3233557"/>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2C1EDD-3977-47E7-843B-40D7DFD22CF3}"/>
                  </a:ext>
                </a:extLst>
              </p:cNvPr>
              <p:cNvCxnSpPr>
                <a:cxnSpLocks/>
                <a:stCxn id="35" idx="2"/>
              </p:cNvCxnSpPr>
              <p:nvPr/>
            </p:nvCxnSpPr>
            <p:spPr>
              <a:xfrm flipH="1">
                <a:off x="5484998" y="3233557"/>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83F4CD-DC19-4CB1-8BC3-A1B27FBE2A2E}"/>
                  </a:ext>
                </a:extLst>
              </p:cNvPr>
              <p:cNvCxnSpPr>
                <a:cxnSpLocks/>
                <a:stCxn id="36" idx="2"/>
              </p:cNvCxnSpPr>
              <p:nvPr/>
            </p:nvCxnSpPr>
            <p:spPr>
              <a:xfrm flipH="1" flipV="1">
                <a:off x="5484998" y="303129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54EEC5-ADA3-4460-BA81-A50509D4AA51}"/>
                  </a:ext>
                </a:extLst>
              </p:cNvPr>
              <p:cNvCxnSpPr>
                <a:cxnSpLocks/>
                <a:stCxn id="36" idx="2"/>
              </p:cNvCxnSpPr>
              <p:nvPr/>
            </p:nvCxnSpPr>
            <p:spPr>
              <a:xfrm flipH="1" flipV="1">
                <a:off x="5484998" y="369653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38316A-50CC-4D6B-A767-E68D3E5DEDCE}"/>
                  </a:ext>
                </a:extLst>
              </p:cNvPr>
              <p:cNvCxnSpPr>
                <a:cxnSpLocks/>
                <a:stCxn id="36" idx="2"/>
              </p:cNvCxnSpPr>
              <p:nvPr/>
            </p:nvCxnSpPr>
            <p:spPr>
              <a:xfrm flipH="1">
                <a:off x="5484998" y="3898800"/>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7C2C11A-781A-4D26-A417-B1F8D3889BE9}"/>
                  </a:ext>
                </a:extLst>
              </p:cNvPr>
              <p:cNvCxnSpPr>
                <a:cxnSpLocks/>
                <a:stCxn id="36" idx="2"/>
              </p:cNvCxnSpPr>
              <p:nvPr/>
            </p:nvCxnSpPr>
            <p:spPr>
              <a:xfrm flipH="1">
                <a:off x="5484998" y="3898800"/>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CBD2D0-3CEA-4577-A386-41172FEBA075}"/>
                  </a:ext>
                </a:extLst>
              </p:cNvPr>
              <p:cNvCxnSpPr>
                <a:cxnSpLocks/>
                <a:stCxn id="37" idx="2"/>
              </p:cNvCxnSpPr>
              <p:nvPr/>
            </p:nvCxnSpPr>
            <p:spPr>
              <a:xfrm flipH="1" flipV="1">
                <a:off x="5484998" y="3031295"/>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06B81E-6483-4C5E-8704-5F22DC6C5EB1}"/>
                  </a:ext>
                </a:extLst>
              </p:cNvPr>
              <p:cNvCxnSpPr>
                <a:cxnSpLocks/>
                <a:stCxn id="37" idx="2"/>
              </p:cNvCxnSpPr>
              <p:nvPr/>
            </p:nvCxnSpPr>
            <p:spPr>
              <a:xfrm flipH="1" flipV="1">
                <a:off x="5484998" y="3696537"/>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B6819C8-D71F-4E30-8A1B-08A435FCE370}"/>
                  </a:ext>
                </a:extLst>
              </p:cNvPr>
              <p:cNvCxnSpPr>
                <a:cxnSpLocks/>
                <a:stCxn id="37" idx="2"/>
              </p:cNvCxnSpPr>
              <p:nvPr/>
            </p:nvCxnSpPr>
            <p:spPr>
              <a:xfrm flipH="1" flipV="1">
                <a:off x="5484998" y="4361781"/>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95C2D8C-59E8-43BA-98ED-66E55EC433C7}"/>
                  </a:ext>
                </a:extLst>
              </p:cNvPr>
              <p:cNvCxnSpPr>
                <a:cxnSpLocks/>
                <a:stCxn id="37" idx="2"/>
              </p:cNvCxnSpPr>
              <p:nvPr/>
            </p:nvCxnSpPr>
            <p:spPr>
              <a:xfrm flipH="1">
                <a:off x="5484998" y="4564043"/>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92CC14-9CE7-4347-B539-9BCDEE8724B1}"/>
                  </a:ext>
                </a:extLst>
              </p:cNvPr>
              <p:cNvCxnSpPr>
                <a:cxnSpLocks/>
                <a:stCxn id="38" idx="2"/>
              </p:cNvCxnSpPr>
              <p:nvPr/>
            </p:nvCxnSpPr>
            <p:spPr>
              <a:xfrm flipH="1" flipV="1">
                <a:off x="5484998" y="3031294"/>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379ADF-53EF-46B6-9AAA-ABA4A3EBBEE0}"/>
                  </a:ext>
                </a:extLst>
              </p:cNvPr>
              <p:cNvCxnSpPr>
                <a:cxnSpLocks/>
                <a:stCxn id="38" idx="2"/>
              </p:cNvCxnSpPr>
              <p:nvPr/>
            </p:nvCxnSpPr>
            <p:spPr>
              <a:xfrm flipH="1" flipV="1">
                <a:off x="5484998" y="3696538"/>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8C32A5-B38E-4D43-B9ED-FFE460AE65FB}"/>
                  </a:ext>
                </a:extLst>
              </p:cNvPr>
              <p:cNvCxnSpPr>
                <a:cxnSpLocks/>
                <a:stCxn id="38" idx="2"/>
              </p:cNvCxnSpPr>
              <p:nvPr/>
            </p:nvCxnSpPr>
            <p:spPr>
              <a:xfrm flipH="1" flipV="1">
                <a:off x="5484998" y="4361780"/>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8201BB9-5BAE-419C-A1EE-FCA4693B5D80}"/>
                  </a:ext>
                </a:extLst>
              </p:cNvPr>
              <p:cNvCxnSpPr>
                <a:cxnSpLocks/>
                <a:stCxn id="38" idx="2"/>
              </p:cNvCxnSpPr>
              <p:nvPr/>
            </p:nvCxnSpPr>
            <p:spPr>
              <a:xfrm flipH="1" flipV="1">
                <a:off x="5484998" y="5027024"/>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829B4AF0-86AB-4C01-B714-ACE56650F14E}"/>
                </a:ext>
              </a:extLst>
            </p:cNvPr>
            <p:cNvGrpSpPr/>
            <p:nvPr/>
          </p:nvGrpSpPr>
          <p:grpSpPr>
            <a:xfrm>
              <a:off x="6996100" y="2568314"/>
              <a:ext cx="2016224" cy="2682833"/>
              <a:chOff x="6996100" y="2568314"/>
              <a:chExt cx="2016224" cy="2682833"/>
            </a:xfrm>
          </p:grpSpPr>
          <p:cxnSp>
            <p:nvCxnSpPr>
              <p:cNvPr id="156" name="Straight Connector 155">
                <a:extLst>
                  <a:ext uri="{FF2B5EF4-FFF2-40B4-BE49-F238E27FC236}">
                    <a16:creationId xmlns:a16="http://schemas.microsoft.com/office/drawing/2014/main" id="{E866ACC0-0B0F-4D7B-B95E-9101E4B55C76}"/>
                  </a:ext>
                </a:extLst>
              </p:cNvPr>
              <p:cNvCxnSpPr>
                <a:cxnSpLocks/>
                <a:stCxn id="39" idx="2"/>
                <a:endCxn id="34" idx="6"/>
              </p:cNvCxnSpPr>
              <p:nvPr/>
            </p:nvCxnSpPr>
            <p:spPr>
              <a:xfrm flipH="1" flipV="1">
                <a:off x="6996100" y="2568314"/>
                <a:ext cx="2016224" cy="10836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2599D76-C671-4022-A4B1-0523A9A0E3EC}"/>
                  </a:ext>
                </a:extLst>
              </p:cNvPr>
              <p:cNvCxnSpPr>
                <a:cxnSpLocks/>
                <a:stCxn id="40" idx="2"/>
                <a:endCxn id="34" idx="6"/>
              </p:cNvCxnSpPr>
              <p:nvPr/>
            </p:nvCxnSpPr>
            <p:spPr>
              <a:xfrm flipH="1" flipV="1">
                <a:off x="6996100" y="2568314"/>
                <a:ext cx="2016224" cy="17488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CEE24FD-322D-4050-8C1C-A82A0E4B306D}"/>
                  </a:ext>
                </a:extLst>
              </p:cNvPr>
              <p:cNvCxnSpPr>
                <a:cxnSpLocks/>
                <a:stCxn id="39" idx="2"/>
              </p:cNvCxnSpPr>
              <p:nvPr/>
            </p:nvCxnSpPr>
            <p:spPr>
              <a:xfrm flipH="1" flipV="1">
                <a:off x="6996100" y="3247232"/>
                <a:ext cx="2016224" cy="404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CBE2CDD-E850-4E3A-9A17-559463195D1C}"/>
                  </a:ext>
                </a:extLst>
              </p:cNvPr>
              <p:cNvCxnSpPr>
                <a:cxnSpLocks/>
                <a:stCxn id="40" idx="2"/>
              </p:cNvCxnSpPr>
              <p:nvPr/>
            </p:nvCxnSpPr>
            <p:spPr>
              <a:xfrm flipH="1" flipV="1">
                <a:off x="6996100" y="3247233"/>
                <a:ext cx="2016224" cy="1069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7669040-5D46-4A20-8DDD-BEF911B2D9AD}"/>
                  </a:ext>
                </a:extLst>
              </p:cNvPr>
              <p:cNvCxnSpPr>
                <a:cxnSpLocks/>
                <a:stCxn id="39" idx="2"/>
              </p:cNvCxnSpPr>
              <p:nvPr/>
            </p:nvCxnSpPr>
            <p:spPr>
              <a:xfrm flipH="1">
                <a:off x="6996100" y="3651948"/>
                <a:ext cx="2016224" cy="246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3669FDE-EB66-4FD2-B472-D41886FF91E0}"/>
                  </a:ext>
                </a:extLst>
              </p:cNvPr>
              <p:cNvCxnSpPr>
                <a:cxnSpLocks/>
                <a:stCxn id="40" idx="2"/>
              </p:cNvCxnSpPr>
              <p:nvPr/>
            </p:nvCxnSpPr>
            <p:spPr>
              <a:xfrm flipH="1" flipV="1">
                <a:off x="6996100" y="3898801"/>
                <a:ext cx="2016224" cy="4183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8556545-EE7B-4653-B1AB-6FF21C1F32C9}"/>
                  </a:ext>
                </a:extLst>
              </p:cNvPr>
              <p:cNvCxnSpPr>
                <a:cxnSpLocks/>
                <a:stCxn id="39" idx="2"/>
              </p:cNvCxnSpPr>
              <p:nvPr/>
            </p:nvCxnSpPr>
            <p:spPr>
              <a:xfrm flipH="1">
                <a:off x="6996100" y="3651948"/>
                <a:ext cx="2016224" cy="920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EAFB9AA-25CE-43D5-91F8-5564C6D6CD5B}"/>
                  </a:ext>
                </a:extLst>
              </p:cNvPr>
              <p:cNvCxnSpPr>
                <a:cxnSpLocks/>
                <a:stCxn id="40" idx="2"/>
              </p:cNvCxnSpPr>
              <p:nvPr/>
            </p:nvCxnSpPr>
            <p:spPr>
              <a:xfrm flipH="1">
                <a:off x="6996100" y="4317191"/>
                <a:ext cx="2016224" cy="255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3D3FB63-3362-45D3-84F0-3B19DC987881}"/>
                  </a:ext>
                </a:extLst>
              </p:cNvPr>
              <p:cNvCxnSpPr>
                <a:cxnSpLocks/>
                <a:stCxn id="39" idx="2"/>
              </p:cNvCxnSpPr>
              <p:nvPr/>
            </p:nvCxnSpPr>
            <p:spPr>
              <a:xfrm flipH="1">
                <a:off x="6996100" y="3651948"/>
                <a:ext cx="2016224" cy="15991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0A29DD1-D390-4E4B-80AE-6B13869FD7E9}"/>
                  </a:ext>
                </a:extLst>
              </p:cNvPr>
              <p:cNvCxnSpPr>
                <a:cxnSpLocks/>
                <a:stCxn id="40" idx="2"/>
              </p:cNvCxnSpPr>
              <p:nvPr/>
            </p:nvCxnSpPr>
            <p:spPr>
              <a:xfrm flipH="1">
                <a:off x="6996100" y="4317191"/>
                <a:ext cx="2016224" cy="933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46AF92A9-5B8A-4C03-855B-DA607B582C3C}"/>
              </a:ext>
            </a:extLst>
          </p:cNvPr>
          <p:cNvGrpSpPr/>
          <p:nvPr/>
        </p:nvGrpSpPr>
        <p:grpSpPr>
          <a:xfrm>
            <a:off x="9696400" y="3414543"/>
            <a:ext cx="1569660" cy="1133480"/>
            <a:chOff x="9696400" y="3414543"/>
            <a:chExt cx="1569660" cy="1133480"/>
          </a:xfrm>
        </p:grpSpPr>
        <p:sp>
          <p:nvSpPr>
            <p:cNvPr id="183" name="TextBox 182">
              <a:extLst>
                <a:ext uri="{FF2B5EF4-FFF2-40B4-BE49-F238E27FC236}">
                  <a16:creationId xmlns:a16="http://schemas.microsoft.com/office/drawing/2014/main" id="{0CA31861-9DDD-429A-ADBA-CD6EC56517A0}"/>
                </a:ext>
              </a:extLst>
            </p:cNvPr>
            <p:cNvSpPr txBox="1"/>
            <p:nvPr/>
          </p:nvSpPr>
          <p:spPr>
            <a:xfrm>
              <a:off x="9696400" y="3414543"/>
              <a:ext cx="1140056" cy="461665"/>
            </a:xfrm>
            <a:prstGeom prst="rect">
              <a:avLst/>
            </a:prstGeom>
            <a:noFill/>
          </p:spPr>
          <p:txBody>
            <a:bodyPr wrap="none" rtlCol="0">
              <a:spAutoFit/>
            </a:bodyPr>
            <a:lstStyle/>
            <a:p>
              <a:r>
                <a:rPr lang="en-GB" sz="2400" dirty="0"/>
                <a:t>Disease</a:t>
              </a:r>
            </a:p>
          </p:txBody>
        </p:sp>
        <p:sp>
          <p:nvSpPr>
            <p:cNvPr id="184" name="TextBox 183">
              <a:extLst>
                <a:ext uri="{FF2B5EF4-FFF2-40B4-BE49-F238E27FC236}">
                  <a16:creationId xmlns:a16="http://schemas.microsoft.com/office/drawing/2014/main" id="{95FAE7F6-28BD-4928-930C-2287CDC41CCE}"/>
                </a:ext>
              </a:extLst>
            </p:cNvPr>
            <p:cNvSpPr txBox="1"/>
            <p:nvPr/>
          </p:nvSpPr>
          <p:spPr>
            <a:xfrm>
              <a:off x="9696400" y="4086358"/>
              <a:ext cx="1569660" cy="461665"/>
            </a:xfrm>
            <a:prstGeom prst="rect">
              <a:avLst/>
            </a:prstGeom>
            <a:noFill/>
          </p:spPr>
          <p:txBody>
            <a:bodyPr wrap="none" rtlCol="0">
              <a:spAutoFit/>
            </a:bodyPr>
            <a:lstStyle/>
            <a:p>
              <a:r>
                <a:rPr lang="en-GB" sz="2400" dirty="0"/>
                <a:t>No Disease</a:t>
              </a:r>
            </a:p>
          </p:txBody>
        </p:sp>
      </p:grpSp>
      <p:grpSp>
        <p:nvGrpSpPr>
          <p:cNvPr id="195" name="Group 194">
            <a:extLst>
              <a:ext uri="{FF2B5EF4-FFF2-40B4-BE49-F238E27FC236}">
                <a16:creationId xmlns:a16="http://schemas.microsoft.com/office/drawing/2014/main" id="{40D3E8BB-854B-4F8A-A8FC-8B037839DB63}"/>
              </a:ext>
            </a:extLst>
          </p:cNvPr>
          <p:cNvGrpSpPr/>
          <p:nvPr/>
        </p:nvGrpSpPr>
        <p:grpSpPr>
          <a:xfrm>
            <a:off x="954164" y="1743199"/>
            <a:ext cx="1311769" cy="4480042"/>
            <a:chOff x="954164" y="1743199"/>
            <a:chExt cx="1311769" cy="4480042"/>
          </a:xfrm>
        </p:grpSpPr>
        <p:sp>
          <p:nvSpPr>
            <p:cNvPr id="187" name="TextBox 186">
              <a:extLst>
                <a:ext uri="{FF2B5EF4-FFF2-40B4-BE49-F238E27FC236}">
                  <a16:creationId xmlns:a16="http://schemas.microsoft.com/office/drawing/2014/main" id="{ED31CF17-6077-4A52-94CD-B5050D48F169}"/>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88" name="TextBox 187">
              <a:extLst>
                <a:ext uri="{FF2B5EF4-FFF2-40B4-BE49-F238E27FC236}">
                  <a16:creationId xmlns:a16="http://schemas.microsoft.com/office/drawing/2014/main" id="{FBB004B4-7425-4A21-93F6-17D4B0AB6240}"/>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89" name="TextBox 188">
              <a:extLst>
                <a:ext uri="{FF2B5EF4-FFF2-40B4-BE49-F238E27FC236}">
                  <a16:creationId xmlns:a16="http://schemas.microsoft.com/office/drawing/2014/main" id="{F0E2EF99-5EB0-4A1D-AC9E-8769FDE5CA32}"/>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90" name="TextBox 189">
              <a:extLst>
                <a:ext uri="{FF2B5EF4-FFF2-40B4-BE49-F238E27FC236}">
                  <a16:creationId xmlns:a16="http://schemas.microsoft.com/office/drawing/2014/main" id="{E924B448-2A61-4886-826F-E26FABDB57FF}"/>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91" name="TextBox 190">
              <a:extLst>
                <a:ext uri="{FF2B5EF4-FFF2-40B4-BE49-F238E27FC236}">
                  <a16:creationId xmlns:a16="http://schemas.microsoft.com/office/drawing/2014/main" id="{5F0CED1C-1878-4EB0-B9A9-AE1636E2992B}"/>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92" name="TextBox 191">
              <a:extLst>
                <a:ext uri="{FF2B5EF4-FFF2-40B4-BE49-F238E27FC236}">
                  <a16:creationId xmlns:a16="http://schemas.microsoft.com/office/drawing/2014/main" id="{1D3B5C02-F8C4-43F8-82B3-23E4DF81BF8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94" name="TextBox 193">
              <a:extLst>
                <a:ext uri="{FF2B5EF4-FFF2-40B4-BE49-F238E27FC236}">
                  <a16:creationId xmlns:a16="http://schemas.microsoft.com/office/drawing/2014/main" id="{5CBD2552-2822-4E5B-999E-003959BF08B3}"/>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spTree>
    <p:extLst>
      <p:ext uri="{BB962C8B-B14F-4D97-AF65-F5344CB8AC3E}">
        <p14:creationId xmlns:p14="http://schemas.microsoft.com/office/powerpoint/2010/main" val="308482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40F5-CB2F-43C7-912F-6CAACD2DB28C}"/>
              </a:ext>
            </a:extLst>
          </p:cNvPr>
          <p:cNvSpPr>
            <a:spLocks noGrp="1"/>
          </p:cNvSpPr>
          <p:nvPr>
            <p:ph type="title"/>
          </p:nvPr>
        </p:nvSpPr>
        <p:spPr/>
        <p:txBody>
          <a:bodyPr>
            <a:normAutofit/>
          </a:bodyPr>
          <a:lstStyle/>
          <a:p>
            <a:r>
              <a:rPr lang="en-GB" sz="5400" dirty="0"/>
              <a:t>Data Analysis Workflow</a:t>
            </a:r>
          </a:p>
        </p:txBody>
      </p:sp>
      <p:sp>
        <p:nvSpPr>
          <p:cNvPr id="4" name="Rectangle 3">
            <a:extLst>
              <a:ext uri="{FF2B5EF4-FFF2-40B4-BE49-F238E27FC236}">
                <a16:creationId xmlns:a16="http://schemas.microsoft.com/office/drawing/2014/main" id="{83CD4D80-E1C9-4EF9-BE4C-5BD582EC024F}"/>
              </a:ext>
            </a:extLst>
          </p:cNvPr>
          <p:cNvSpPr/>
          <p:nvPr/>
        </p:nvSpPr>
        <p:spPr>
          <a:xfrm>
            <a:off x="479376" y="1988840"/>
            <a:ext cx="2088232"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Raw Data</a:t>
            </a:r>
          </a:p>
        </p:txBody>
      </p:sp>
      <p:sp>
        <p:nvSpPr>
          <p:cNvPr id="11" name="TextBox 10">
            <a:extLst>
              <a:ext uri="{FF2B5EF4-FFF2-40B4-BE49-F238E27FC236}">
                <a16:creationId xmlns:a16="http://schemas.microsoft.com/office/drawing/2014/main" id="{3B3A690B-4FAF-4339-8F4D-B71FA9ABD9D4}"/>
              </a:ext>
            </a:extLst>
          </p:cNvPr>
          <p:cNvSpPr txBox="1"/>
          <p:nvPr/>
        </p:nvSpPr>
        <p:spPr>
          <a:xfrm>
            <a:off x="575370" y="5877272"/>
            <a:ext cx="1851789" cy="584775"/>
          </a:xfrm>
          <a:prstGeom prst="rect">
            <a:avLst/>
          </a:prstGeom>
          <a:noFill/>
        </p:spPr>
        <p:txBody>
          <a:bodyPr wrap="none" rtlCol="0">
            <a:spAutoFit/>
          </a:bodyPr>
          <a:lstStyle/>
          <a:p>
            <a:r>
              <a:rPr lang="en-GB" sz="3200" dirty="0"/>
              <a:t>Collection</a:t>
            </a:r>
          </a:p>
        </p:txBody>
      </p:sp>
      <p:sp>
        <p:nvSpPr>
          <p:cNvPr id="12" name="TextBox 11">
            <a:extLst>
              <a:ext uri="{FF2B5EF4-FFF2-40B4-BE49-F238E27FC236}">
                <a16:creationId xmlns:a16="http://schemas.microsoft.com/office/drawing/2014/main" id="{15F2E8B2-0128-40C3-A6B9-1BD3D9044C24}"/>
              </a:ext>
            </a:extLst>
          </p:cNvPr>
          <p:cNvSpPr txBox="1"/>
          <p:nvPr/>
        </p:nvSpPr>
        <p:spPr>
          <a:xfrm>
            <a:off x="3621665" y="5878432"/>
            <a:ext cx="2143600" cy="584775"/>
          </a:xfrm>
          <a:prstGeom prst="rect">
            <a:avLst/>
          </a:prstGeom>
          <a:noFill/>
        </p:spPr>
        <p:txBody>
          <a:bodyPr wrap="none" rtlCol="0">
            <a:spAutoFit/>
          </a:bodyPr>
          <a:lstStyle/>
          <a:p>
            <a:r>
              <a:rPr lang="en-GB" sz="3200" dirty="0"/>
              <a:t>Preparation</a:t>
            </a:r>
          </a:p>
        </p:txBody>
      </p:sp>
      <p:sp>
        <p:nvSpPr>
          <p:cNvPr id="13" name="TextBox 12">
            <a:extLst>
              <a:ext uri="{FF2B5EF4-FFF2-40B4-BE49-F238E27FC236}">
                <a16:creationId xmlns:a16="http://schemas.microsoft.com/office/drawing/2014/main" id="{D70C25F3-6F79-4364-9AF1-37AA6800E26C}"/>
              </a:ext>
            </a:extLst>
          </p:cNvPr>
          <p:cNvSpPr txBox="1"/>
          <p:nvPr/>
        </p:nvSpPr>
        <p:spPr>
          <a:xfrm>
            <a:off x="6622788" y="5887144"/>
            <a:ext cx="2461123" cy="584775"/>
          </a:xfrm>
          <a:prstGeom prst="rect">
            <a:avLst/>
          </a:prstGeom>
          <a:noFill/>
        </p:spPr>
        <p:txBody>
          <a:bodyPr wrap="none" rtlCol="0">
            <a:spAutoFit/>
          </a:bodyPr>
          <a:lstStyle/>
          <a:p>
            <a:r>
              <a:rPr lang="en-GB" sz="3200" dirty="0"/>
              <a:t>Formalisation</a:t>
            </a:r>
          </a:p>
        </p:txBody>
      </p:sp>
      <p:sp>
        <p:nvSpPr>
          <p:cNvPr id="14" name="TextBox 13">
            <a:extLst>
              <a:ext uri="{FF2B5EF4-FFF2-40B4-BE49-F238E27FC236}">
                <a16:creationId xmlns:a16="http://schemas.microsoft.com/office/drawing/2014/main" id="{E4B03415-D56D-43E3-A5D2-67653432AE4C}"/>
              </a:ext>
            </a:extLst>
          </p:cNvPr>
          <p:cNvSpPr txBox="1"/>
          <p:nvPr/>
        </p:nvSpPr>
        <p:spPr>
          <a:xfrm>
            <a:off x="10101002" y="5872916"/>
            <a:ext cx="1724768" cy="584775"/>
          </a:xfrm>
          <a:prstGeom prst="rect">
            <a:avLst/>
          </a:prstGeom>
          <a:noFill/>
        </p:spPr>
        <p:txBody>
          <a:bodyPr wrap="none" rtlCol="0">
            <a:spAutoFit/>
          </a:bodyPr>
          <a:lstStyle/>
          <a:p>
            <a:r>
              <a:rPr lang="en-GB" sz="3200" dirty="0"/>
              <a:t>Outcome</a:t>
            </a:r>
          </a:p>
        </p:txBody>
      </p:sp>
      <p:grpSp>
        <p:nvGrpSpPr>
          <p:cNvPr id="23" name="Group 22">
            <a:extLst>
              <a:ext uri="{FF2B5EF4-FFF2-40B4-BE49-F238E27FC236}">
                <a16:creationId xmlns:a16="http://schemas.microsoft.com/office/drawing/2014/main" id="{1D4D6AEF-55DD-4B22-BBBD-D7F8F436F81C}"/>
              </a:ext>
            </a:extLst>
          </p:cNvPr>
          <p:cNvGrpSpPr/>
          <p:nvPr/>
        </p:nvGrpSpPr>
        <p:grpSpPr>
          <a:xfrm>
            <a:off x="2819636" y="1988840"/>
            <a:ext cx="2916324" cy="1296144"/>
            <a:chOff x="2819636" y="1988840"/>
            <a:chExt cx="2916324" cy="1296144"/>
          </a:xfrm>
        </p:grpSpPr>
        <p:sp>
          <p:nvSpPr>
            <p:cNvPr id="5" name="Rectangle 4">
              <a:extLst>
                <a:ext uri="{FF2B5EF4-FFF2-40B4-BE49-F238E27FC236}">
                  <a16:creationId xmlns:a16="http://schemas.microsoft.com/office/drawing/2014/main" id="{F4CD8FE5-CF68-48DE-AE5B-E3D632E275DA}"/>
                </a:ext>
              </a:extLst>
            </p:cNvPr>
            <p:cNvSpPr/>
            <p:nvPr/>
          </p:nvSpPr>
          <p:spPr>
            <a:xfrm>
              <a:off x="3647728" y="1988840"/>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Visualisation</a:t>
              </a:r>
            </a:p>
            <a:p>
              <a:pPr algn="ctr"/>
              <a:r>
                <a:rPr lang="en-GB" sz="2800" dirty="0"/>
                <a:t>Exploration</a:t>
              </a:r>
            </a:p>
          </p:txBody>
        </p:sp>
        <p:sp>
          <p:nvSpPr>
            <p:cNvPr id="15" name="Arrow: Right 14">
              <a:extLst>
                <a:ext uri="{FF2B5EF4-FFF2-40B4-BE49-F238E27FC236}">
                  <a16:creationId xmlns:a16="http://schemas.microsoft.com/office/drawing/2014/main" id="{B5923FBA-80E2-418C-A9FF-412BA9469A23}"/>
                </a:ext>
              </a:extLst>
            </p:cNvPr>
            <p:cNvSpPr/>
            <p:nvPr/>
          </p:nvSpPr>
          <p:spPr>
            <a:xfrm>
              <a:off x="2819636" y="2492896"/>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9DFAB4BD-3DF1-4B5E-95EB-CE71660FF12C}"/>
              </a:ext>
            </a:extLst>
          </p:cNvPr>
          <p:cNvGrpSpPr/>
          <p:nvPr/>
        </p:nvGrpSpPr>
        <p:grpSpPr>
          <a:xfrm>
            <a:off x="9099891" y="1988840"/>
            <a:ext cx="2907611" cy="1296144"/>
            <a:chOff x="9099891" y="1988840"/>
            <a:chExt cx="2907611" cy="1296144"/>
          </a:xfrm>
        </p:grpSpPr>
        <p:sp>
          <p:nvSpPr>
            <p:cNvPr id="10" name="Rectangle 9">
              <a:extLst>
                <a:ext uri="{FF2B5EF4-FFF2-40B4-BE49-F238E27FC236}">
                  <a16:creationId xmlns:a16="http://schemas.microsoft.com/office/drawing/2014/main" id="{1E2783FB-BCBE-4BFD-9079-99467CC05548}"/>
                </a:ext>
              </a:extLst>
            </p:cNvPr>
            <p:cNvSpPr/>
            <p:nvPr/>
          </p:nvSpPr>
          <p:spPr>
            <a:xfrm>
              <a:off x="9919270" y="1988840"/>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Prediction</a:t>
              </a:r>
            </a:p>
          </p:txBody>
        </p:sp>
        <p:sp>
          <p:nvSpPr>
            <p:cNvPr id="16" name="Arrow: Right 15">
              <a:extLst>
                <a:ext uri="{FF2B5EF4-FFF2-40B4-BE49-F238E27FC236}">
                  <a16:creationId xmlns:a16="http://schemas.microsoft.com/office/drawing/2014/main" id="{B605EDF3-F543-4315-9699-CF2B59C5F8EA}"/>
                </a:ext>
              </a:extLst>
            </p:cNvPr>
            <p:cNvSpPr/>
            <p:nvPr/>
          </p:nvSpPr>
          <p:spPr>
            <a:xfrm>
              <a:off x="9099891" y="245689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DDAD88E5-F098-4AEC-8B78-8AAF28CCCC4A}"/>
              </a:ext>
            </a:extLst>
          </p:cNvPr>
          <p:cNvGrpSpPr/>
          <p:nvPr/>
        </p:nvGrpSpPr>
        <p:grpSpPr>
          <a:xfrm>
            <a:off x="9116913" y="4077072"/>
            <a:ext cx="2883743" cy="1296144"/>
            <a:chOff x="9116913" y="4077072"/>
            <a:chExt cx="2883743" cy="1296144"/>
          </a:xfrm>
        </p:grpSpPr>
        <p:sp>
          <p:nvSpPr>
            <p:cNvPr id="8" name="Rectangle 7">
              <a:extLst>
                <a:ext uri="{FF2B5EF4-FFF2-40B4-BE49-F238E27FC236}">
                  <a16:creationId xmlns:a16="http://schemas.microsoft.com/office/drawing/2014/main" id="{4F6C2205-1385-4131-AA20-E01343F146B0}"/>
                </a:ext>
              </a:extLst>
            </p:cNvPr>
            <p:cNvSpPr/>
            <p:nvPr/>
          </p:nvSpPr>
          <p:spPr>
            <a:xfrm>
              <a:off x="9912424" y="4077072"/>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Reporting</a:t>
              </a:r>
            </a:p>
          </p:txBody>
        </p:sp>
        <p:sp>
          <p:nvSpPr>
            <p:cNvPr id="17" name="Arrow: Right 16">
              <a:extLst>
                <a:ext uri="{FF2B5EF4-FFF2-40B4-BE49-F238E27FC236}">
                  <a16:creationId xmlns:a16="http://schemas.microsoft.com/office/drawing/2014/main" id="{265F6309-B1BC-48DC-83B7-40A3E937C808}"/>
                </a:ext>
              </a:extLst>
            </p:cNvPr>
            <p:cNvSpPr/>
            <p:nvPr/>
          </p:nvSpPr>
          <p:spPr>
            <a:xfrm>
              <a:off x="9116913"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D5FEF70B-DAB6-4ACA-A739-5838BB4D73FB}"/>
              </a:ext>
            </a:extLst>
          </p:cNvPr>
          <p:cNvGrpSpPr/>
          <p:nvPr/>
        </p:nvGrpSpPr>
        <p:grpSpPr>
          <a:xfrm>
            <a:off x="6009256" y="4077072"/>
            <a:ext cx="2888210" cy="1296144"/>
            <a:chOff x="6009256" y="4077072"/>
            <a:chExt cx="2888210" cy="1296144"/>
          </a:xfrm>
        </p:grpSpPr>
        <p:sp>
          <p:nvSpPr>
            <p:cNvPr id="7" name="Rectangle 6">
              <a:extLst>
                <a:ext uri="{FF2B5EF4-FFF2-40B4-BE49-F238E27FC236}">
                  <a16:creationId xmlns:a16="http://schemas.microsoft.com/office/drawing/2014/main" id="{6CA161B7-BACF-4515-9924-BC5947D762F7}"/>
                </a:ext>
              </a:extLst>
            </p:cNvPr>
            <p:cNvSpPr/>
            <p:nvPr/>
          </p:nvSpPr>
          <p:spPr>
            <a:xfrm>
              <a:off x="6809234" y="4077072"/>
              <a:ext cx="2088232"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Statistics</a:t>
              </a:r>
            </a:p>
          </p:txBody>
        </p:sp>
        <p:sp>
          <p:nvSpPr>
            <p:cNvPr id="18" name="Arrow: Right 17">
              <a:extLst>
                <a:ext uri="{FF2B5EF4-FFF2-40B4-BE49-F238E27FC236}">
                  <a16:creationId xmlns:a16="http://schemas.microsoft.com/office/drawing/2014/main" id="{66244C10-0730-46FF-8096-D9490088568B}"/>
                </a:ext>
              </a:extLst>
            </p:cNvPr>
            <p:cNvSpPr/>
            <p:nvPr/>
          </p:nvSpPr>
          <p:spPr>
            <a:xfrm>
              <a:off x="6009256"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3FB0A41-F573-4416-AC18-D81B53B1AF1E}"/>
              </a:ext>
            </a:extLst>
          </p:cNvPr>
          <p:cNvGrpSpPr/>
          <p:nvPr/>
        </p:nvGrpSpPr>
        <p:grpSpPr>
          <a:xfrm>
            <a:off x="6052187" y="1988840"/>
            <a:ext cx="2852125" cy="1951143"/>
            <a:chOff x="6052187" y="1988840"/>
            <a:chExt cx="2852125" cy="1951143"/>
          </a:xfrm>
        </p:grpSpPr>
        <p:sp>
          <p:nvSpPr>
            <p:cNvPr id="9" name="Rectangle 8">
              <a:extLst>
                <a:ext uri="{FF2B5EF4-FFF2-40B4-BE49-F238E27FC236}">
                  <a16:creationId xmlns:a16="http://schemas.microsoft.com/office/drawing/2014/main" id="{4E3C4F30-CCE0-4776-A5ED-56CBCCD3C7EA}"/>
                </a:ext>
              </a:extLst>
            </p:cNvPr>
            <p:cNvSpPr/>
            <p:nvPr/>
          </p:nvSpPr>
          <p:spPr>
            <a:xfrm>
              <a:off x="6816080" y="1988840"/>
              <a:ext cx="2088232"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Modelling</a:t>
              </a:r>
            </a:p>
          </p:txBody>
        </p:sp>
        <p:sp>
          <p:nvSpPr>
            <p:cNvPr id="19" name="Arrow: Right 18">
              <a:extLst>
                <a:ext uri="{FF2B5EF4-FFF2-40B4-BE49-F238E27FC236}">
                  <a16:creationId xmlns:a16="http://schemas.microsoft.com/office/drawing/2014/main" id="{F9750CEB-D5F6-4C62-8A11-CE23D0C3A1F4}"/>
                </a:ext>
              </a:extLst>
            </p:cNvPr>
            <p:cNvSpPr/>
            <p:nvPr/>
          </p:nvSpPr>
          <p:spPr>
            <a:xfrm rot="18900000">
              <a:off x="6052187" y="357994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0" name="Arrow: Right 19">
            <a:extLst>
              <a:ext uri="{FF2B5EF4-FFF2-40B4-BE49-F238E27FC236}">
                <a16:creationId xmlns:a16="http://schemas.microsoft.com/office/drawing/2014/main" id="{14F959FB-99CB-4399-9252-8910419D133E}"/>
              </a:ext>
            </a:extLst>
          </p:cNvPr>
          <p:cNvSpPr/>
          <p:nvPr/>
        </p:nvSpPr>
        <p:spPr>
          <a:xfrm rot="2700000">
            <a:off x="9126841" y="347922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4300355-11BE-45C1-A7AB-E7003FCC30A2}"/>
              </a:ext>
            </a:extLst>
          </p:cNvPr>
          <p:cNvGrpSpPr/>
          <p:nvPr/>
        </p:nvGrpSpPr>
        <p:grpSpPr>
          <a:xfrm>
            <a:off x="3647728" y="3423029"/>
            <a:ext cx="2088232" cy="1950187"/>
            <a:chOff x="3647728" y="3423029"/>
            <a:chExt cx="2088232" cy="1950187"/>
          </a:xfrm>
        </p:grpSpPr>
        <p:sp>
          <p:nvSpPr>
            <p:cNvPr id="6" name="Rectangle 5">
              <a:extLst>
                <a:ext uri="{FF2B5EF4-FFF2-40B4-BE49-F238E27FC236}">
                  <a16:creationId xmlns:a16="http://schemas.microsoft.com/office/drawing/2014/main" id="{0DDC7680-A88B-4776-A379-453CCCBAAB23}"/>
                </a:ext>
              </a:extLst>
            </p:cNvPr>
            <p:cNvSpPr/>
            <p:nvPr/>
          </p:nvSpPr>
          <p:spPr>
            <a:xfrm>
              <a:off x="3647728" y="4077072"/>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Filtering Cleaning</a:t>
              </a:r>
            </a:p>
          </p:txBody>
        </p:sp>
        <p:sp>
          <p:nvSpPr>
            <p:cNvPr id="21" name="Arrow: Right 20">
              <a:extLst>
                <a:ext uri="{FF2B5EF4-FFF2-40B4-BE49-F238E27FC236}">
                  <a16:creationId xmlns:a16="http://schemas.microsoft.com/office/drawing/2014/main" id="{7C6EAB67-CBF6-4205-AFA8-0BB2AF73CB6D}"/>
                </a:ext>
              </a:extLst>
            </p:cNvPr>
            <p:cNvSpPr/>
            <p:nvPr/>
          </p:nvSpPr>
          <p:spPr>
            <a:xfrm rot="5400000">
              <a:off x="3971764" y="3531041"/>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2" name="Arrow: Right 21">
            <a:extLst>
              <a:ext uri="{FF2B5EF4-FFF2-40B4-BE49-F238E27FC236}">
                <a16:creationId xmlns:a16="http://schemas.microsoft.com/office/drawing/2014/main" id="{3F3E0A7F-DEEB-4D9E-835E-DB428A1FB430}"/>
              </a:ext>
            </a:extLst>
          </p:cNvPr>
          <p:cNvSpPr/>
          <p:nvPr/>
        </p:nvSpPr>
        <p:spPr>
          <a:xfrm rot="16200000">
            <a:off x="4835860" y="352215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7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the number of hidden layers</a:t>
            </a:r>
            <a:endParaRPr lang="en-GB" dirty="0"/>
          </a:p>
        </p:txBody>
      </p:sp>
      <p:sp>
        <p:nvSpPr>
          <p:cNvPr id="9" name="Content Placeholder 8">
            <a:extLst>
              <a:ext uri="{FF2B5EF4-FFF2-40B4-BE49-F238E27FC236}">
                <a16:creationId xmlns:a16="http://schemas.microsoft.com/office/drawing/2014/main" id="{C624ABB0-00C0-4B00-89F2-B81E52BC4A9A}"/>
              </a:ext>
            </a:extLst>
          </p:cNvPr>
          <p:cNvSpPr>
            <a:spLocks noGrp="1"/>
          </p:cNvSpPr>
          <p:nvPr>
            <p:ph idx="1"/>
          </p:nvPr>
        </p:nvSpPr>
        <p:spPr>
          <a:xfrm>
            <a:off x="609600" y="1916832"/>
            <a:ext cx="10972800" cy="3168352"/>
          </a:xfrm>
        </p:spPr>
        <p:txBody>
          <a:bodyPr>
            <a:normAutofit/>
          </a:bodyPr>
          <a:lstStyle/>
          <a:p>
            <a:r>
              <a:rPr lang="en-GB" dirty="0"/>
              <a:t>Number of layers changes the type of relationships modelled</a:t>
            </a:r>
          </a:p>
          <a:p>
            <a:pPr marL="0" indent="0">
              <a:buNone/>
            </a:pPr>
            <a:endParaRPr lang="en-GB" dirty="0"/>
          </a:p>
          <a:p>
            <a:pPr marL="457200" lvl="1" indent="0">
              <a:buNone/>
            </a:pPr>
            <a:r>
              <a:rPr lang="en-GB" dirty="0"/>
              <a:t>0 hidden layers = linear relationship, similar to linear modelling</a:t>
            </a:r>
          </a:p>
          <a:p>
            <a:pPr marL="457200" lvl="1" indent="0">
              <a:buNone/>
            </a:pPr>
            <a:r>
              <a:rPr lang="en-GB" dirty="0"/>
              <a:t>1 hidden layer = nonlinear relationships</a:t>
            </a:r>
          </a:p>
          <a:p>
            <a:pPr marL="457200" lvl="1" indent="0">
              <a:buNone/>
            </a:pPr>
            <a:r>
              <a:rPr lang="en-GB" dirty="0"/>
              <a:t>2 hidden layers = nonlinear relationships with arbitrary boundaries</a:t>
            </a:r>
          </a:p>
        </p:txBody>
      </p:sp>
      <p:sp>
        <p:nvSpPr>
          <p:cNvPr id="11" name="Rectangle 10">
            <a:extLst>
              <a:ext uri="{FF2B5EF4-FFF2-40B4-BE49-F238E27FC236}">
                <a16:creationId xmlns:a16="http://schemas.microsoft.com/office/drawing/2014/main" id="{78C8B572-8710-48BA-B4C7-4A4C3E2F864A}"/>
              </a:ext>
            </a:extLst>
          </p:cNvPr>
          <p:cNvSpPr/>
          <p:nvPr/>
        </p:nvSpPr>
        <p:spPr>
          <a:xfrm>
            <a:off x="839416" y="5445224"/>
            <a:ext cx="9577064" cy="954107"/>
          </a:xfrm>
          <a:prstGeom prst="rect">
            <a:avLst/>
          </a:prstGeom>
        </p:spPr>
        <p:txBody>
          <a:bodyPr wrap="square">
            <a:spAutoFit/>
          </a:bodyPr>
          <a:lstStyle/>
          <a:p>
            <a:pPr algn="ctr"/>
            <a:r>
              <a:rPr lang="en-GB" sz="2800" b="1" i="1" dirty="0">
                <a:cs typeface="Times New Roman" panose="02020603050405020304" pitchFamily="18" charset="0"/>
              </a:rPr>
              <a:t>Most problems only require 1 hidden layer. More complex data can benefit from 2.  Virtually nothing requires more than two.</a:t>
            </a:r>
          </a:p>
        </p:txBody>
      </p:sp>
    </p:spTree>
    <p:extLst>
      <p:ext uri="{BB962C8B-B14F-4D97-AF65-F5344CB8AC3E}">
        <p14:creationId xmlns:p14="http://schemas.microsoft.com/office/powerpoint/2010/main" val="31560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the number of nodes in hidden layers</a:t>
            </a:r>
            <a:endParaRPr lang="en-GB" dirty="0"/>
          </a:p>
        </p:txBody>
      </p:sp>
      <p:sp>
        <p:nvSpPr>
          <p:cNvPr id="9" name="Content Placeholder 8">
            <a:extLst>
              <a:ext uri="{FF2B5EF4-FFF2-40B4-BE49-F238E27FC236}">
                <a16:creationId xmlns:a16="http://schemas.microsoft.com/office/drawing/2014/main" id="{C624ABB0-00C0-4B00-89F2-B81E52BC4A9A}"/>
              </a:ext>
            </a:extLst>
          </p:cNvPr>
          <p:cNvSpPr>
            <a:spLocks noGrp="1"/>
          </p:cNvSpPr>
          <p:nvPr>
            <p:ph idx="1"/>
          </p:nvPr>
        </p:nvSpPr>
        <p:spPr>
          <a:xfrm>
            <a:off x="609600" y="1628800"/>
            <a:ext cx="10972800" cy="3168352"/>
          </a:xfrm>
        </p:spPr>
        <p:txBody>
          <a:bodyPr>
            <a:normAutofit/>
          </a:bodyPr>
          <a:lstStyle/>
          <a:p>
            <a:pPr marL="0" indent="0" algn="ctr">
              <a:buNone/>
            </a:pPr>
            <a:r>
              <a:rPr lang="en-GB" sz="2400" b="1" dirty="0"/>
              <a:t>Too few </a:t>
            </a:r>
            <a:r>
              <a:rPr lang="en-GB" sz="2400" dirty="0"/>
              <a:t>nodes will not allow enough complexity to model the system effectively</a:t>
            </a:r>
          </a:p>
          <a:p>
            <a:pPr marL="0" indent="0" algn="ctr">
              <a:buNone/>
            </a:pPr>
            <a:r>
              <a:rPr lang="en-GB" sz="2400" b="1" dirty="0"/>
              <a:t>Too many </a:t>
            </a:r>
            <a:r>
              <a:rPr lang="en-GB" sz="2400" dirty="0"/>
              <a:t>nodes will overfit – essentially "memorising" the training data</a:t>
            </a:r>
          </a:p>
        </p:txBody>
      </p:sp>
      <p:sp>
        <p:nvSpPr>
          <p:cNvPr id="2" name="Rectangle 1">
            <a:extLst>
              <a:ext uri="{FF2B5EF4-FFF2-40B4-BE49-F238E27FC236}">
                <a16:creationId xmlns:a16="http://schemas.microsoft.com/office/drawing/2014/main" id="{AAFF0052-54D8-4A8B-ABE8-910E1A757C00}"/>
              </a:ext>
            </a:extLst>
          </p:cNvPr>
          <p:cNvSpPr/>
          <p:nvPr/>
        </p:nvSpPr>
        <p:spPr>
          <a:xfrm>
            <a:off x="1106885" y="2636912"/>
            <a:ext cx="9937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Number of hidden layer nodes should be between the input number and the output number </a:t>
            </a:r>
          </a:p>
        </p:txBody>
      </p:sp>
      <p:sp>
        <p:nvSpPr>
          <p:cNvPr id="6" name="Rectangle 5">
            <a:extLst>
              <a:ext uri="{FF2B5EF4-FFF2-40B4-BE49-F238E27FC236}">
                <a16:creationId xmlns:a16="http://schemas.microsoft.com/office/drawing/2014/main" id="{CAC3D5D5-3507-48BF-8F89-0079D1641FD8}"/>
              </a:ext>
            </a:extLst>
          </p:cNvPr>
          <p:cNvSpPr/>
          <p:nvPr/>
        </p:nvSpPr>
        <p:spPr>
          <a:xfrm>
            <a:off x="1106885" y="3686622"/>
            <a:ext cx="2520280" cy="289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Simple</a:t>
            </a:r>
          </a:p>
          <a:p>
            <a:pPr algn="ctr"/>
            <a:r>
              <a:rPr lang="en-GB" sz="2000" dirty="0"/>
              <a:t>Try 2/3 input number plus output number</a:t>
            </a:r>
          </a:p>
        </p:txBody>
      </p:sp>
      <p:sp>
        <p:nvSpPr>
          <p:cNvPr id="10" name="Rectangle 9">
            <a:extLst>
              <a:ext uri="{FF2B5EF4-FFF2-40B4-BE49-F238E27FC236}">
                <a16:creationId xmlns:a16="http://schemas.microsoft.com/office/drawing/2014/main" id="{D4433010-7E75-444F-9D69-D532343D51E1}"/>
              </a:ext>
            </a:extLst>
          </p:cNvPr>
          <p:cNvSpPr/>
          <p:nvPr/>
        </p:nvSpPr>
        <p:spPr>
          <a:xfrm>
            <a:off x="3935760" y="3686622"/>
            <a:ext cx="7108228" cy="289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p>
          <a:p>
            <a:pPr algn="ctr"/>
            <a:r>
              <a:rPr lang="en-GB" sz="2000" b="1" dirty="0"/>
              <a:t>Complex</a:t>
            </a:r>
          </a:p>
          <a:p>
            <a:pPr algn="ctr"/>
            <a:endParaRPr lang="en-GB" sz="2000" b="1" dirty="0"/>
          </a:p>
          <a:p>
            <a:r>
              <a:rPr lang="en-GB" sz="2000" i="1" dirty="0">
                <a:solidFill>
                  <a:schemeClr val="tx1"/>
                </a:solidFill>
              </a:rPr>
              <a:t>Nh </a:t>
            </a:r>
            <a:r>
              <a:rPr lang="en-GB" sz="2000" dirty="0">
                <a:solidFill>
                  <a:schemeClr val="tx1"/>
                </a:solidFill>
              </a:rPr>
              <a:t>= number of hidden nodes</a:t>
            </a:r>
            <a:endParaRPr lang="en-GB" sz="2000" i="1" dirty="0">
              <a:solidFill>
                <a:schemeClr val="tx1"/>
              </a:solidFill>
            </a:endParaRPr>
          </a:p>
          <a:p>
            <a:r>
              <a:rPr lang="en-GB" sz="2000" i="1" dirty="0">
                <a:solidFill>
                  <a:schemeClr val="tx1"/>
                </a:solidFill>
              </a:rPr>
              <a:t>Ni</a:t>
            </a:r>
            <a:r>
              <a:rPr lang="en-GB" sz="2000" dirty="0">
                <a:solidFill>
                  <a:schemeClr val="tx1"/>
                </a:solidFill>
              </a:rPr>
              <a:t> = number of input nodes</a:t>
            </a:r>
          </a:p>
          <a:p>
            <a:r>
              <a:rPr lang="en-GB" sz="2000" i="1" dirty="0">
                <a:solidFill>
                  <a:schemeClr val="tx1"/>
                </a:solidFill>
              </a:rPr>
              <a:t>No</a:t>
            </a:r>
            <a:r>
              <a:rPr lang="en-GB" sz="2000" dirty="0">
                <a:solidFill>
                  <a:schemeClr val="tx1"/>
                </a:solidFill>
              </a:rPr>
              <a:t> = number of output nodes</a:t>
            </a:r>
          </a:p>
          <a:p>
            <a:r>
              <a:rPr lang="en-GB" sz="2000" i="1" dirty="0">
                <a:solidFill>
                  <a:schemeClr val="tx1"/>
                </a:solidFill>
              </a:rPr>
              <a:t>Ns</a:t>
            </a:r>
            <a:r>
              <a:rPr lang="en-GB" sz="2000" dirty="0">
                <a:solidFill>
                  <a:schemeClr val="tx1"/>
                </a:solidFill>
              </a:rPr>
              <a:t> = size of training set</a:t>
            </a:r>
          </a:p>
          <a:p>
            <a:r>
              <a:rPr lang="en-GB" sz="2000" i="1" dirty="0">
                <a:solidFill>
                  <a:schemeClr val="tx1"/>
                </a:solidFill>
              </a:rPr>
              <a:t>α</a:t>
            </a:r>
            <a:r>
              <a:rPr lang="en-GB" sz="2000" dirty="0">
                <a:solidFill>
                  <a:schemeClr val="tx1"/>
                </a:solidFill>
              </a:rPr>
              <a:t> = scaling factor (normally 2)</a:t>
            </a:r>
            <a:endParaRPr lang="en-GB" sz="2000" b="1" dirty="0"/>
          </a:p>
          <a:p>
            <a:pPr algn="ctr"/>
            <a:endParaRPr lang="en-GB" sz="2000" b="1" dirty="0"/>
          </a:p>
          <a:p>
            <a:pPr algn="ctr"/>
            <a:endParaRPr lang="en-GB" sz="2000" b="1" dirty="0"/>
          </a:p>
          <a:p>
            <a:pPr algn="ctr"/>
            <a:endParaRPr lang="en-GB" sz="2000" b="1" dirty="0"/>
          </a:p>
        </p:txBody>
      </p:sp>
      <p:pic>
        <p:nvPicPr>
          <p:cNvPr id="5" name="Picture 4">
            <a:extLst>
              <a:ext uri="{FF2B5EF4-FFF2-40B4-BE49-F238E27FC236}">
                <a16:creationId xmlns:a16="http://schemas.microsoft.com/office/drawing/2014/main" id="{12157CFB-63E3-4E6D-92E5-C3EB5E454AA3}"/>
              </a:ext>
            </a:extLst>
          </p:cNvPr>
          <p:cNvPicPr>
            <a:picLocks noChangeAspect="1"/>
          </p:cNvPicPr>
          <p:nvPr/>
        </p:nvPicPr>
        <p:blipFill rotWithShape="1">
          <a:blip r:embed="rId3"/>
          <a:srcRect l="3231" r="11155"/>
          <a:stretch/>
        </p:blipFill>
        <p:spPr>
          <a:xfrm>
            <a:off x="7489874" y="4392051"/>
            <a:ext cx="3411015" cy="1413188"/>
          </a:xfrm>
          <a:prstGeom prst="rect">
            <a:avLst/>
          </a:prstGeom>
        </p:spPr>
      </p:pic>
      <p:sp>
        <p:nvSpPr>
          <p:cNvPr id="3" name="TextBox 2">
            <a:extLst>
              <a:ext uri="{FF2B5EF4-FFF2-40B4-BE49-F238E27FC236}">
                <a16:creationId xmlns:a16="http://schemas.microsoft.com/office/drawing/2014/main" id="{CF9796B7-72A8-C3A9-35A4-A79D82E0024B}"/>
              </a:ext>
            </a:extLst>
          </p:cNvPr>
          <p:cNvSpPr txBox="1"/>
          <p:nvPr/>
        </p:nvSpPr>
        <p:spPr>
          <a:xfrm>
            <a:off x="3580715" y="3173818"/>
            <a:ext cx="4989443" cy="461665"/>
          </a:xfrm>
          <a:prstGeom prst="rect">
            <a:avLst/>
          </a:prstGeom>
          <a:noFill/>
        </p:spPr>
        <p:txBody>
          <a:bodyPr wrap="none" rtlCol="0">
            <a:spAutoFit/>
          </a:bodyPr>
          <a:lstStyle/>
          <a:p>
            <a:r>
              <a:rPr lang="en-GB" sz="2400" dirty="0"/>
              <a:t>Gives starting point, then can optimise</a:t>
            </a:r>
          </a:p>
        </p:txBody>
      </p:sp>
    </p:spTree>
    <p:extLst>
      <p:ext uri="{BB962C8B-B14F-4D97-AF65-F5344CB8AC3E}">
        <p14:creationId xmlns:p14="http://schemas.microsoft.com/office/powerpoint/2010/main" val="3684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P spid="6" grpId="0" animBg="1"/>
      <p:bldP spid="10"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weights and biases</a:t>
            </a:r>
            <a:endParaRPr lang="en-GB" dirty="0"/>
          </a:p>
        </p:txBody>
      </p:sp>
      <p:sp>
        <p:nvSpPr>
          <p:cNvPr id="7" name="TextBox 6">
            <a:extLst>
              <a:ext uri="{FF2B5EF4-FFF2-40B4-BE49-F238E27FC236}">
                <a16:creationId xmlns:a16="http://schemas.microsoft.com/office/drawing/2014/main" id="{CA6F2966-8BC2-4D11-8BC7-2FAC8897C1D5}"/>
              </a:ext>
            </a:extLst>
          </p:cNvPr>
          <p:cNvSpPr txBox="1"/>
          <p:nvPr/>
        </p:nvSpPr>
        <p:spPr>
          <a:xfrm>
            <a:off x="1343472" y="1476939"/>
            <a:ext cx="9505056" cy="1938992"/>
          </a:xfrm>
          <a:prstGeom prst="rect">
            <a:avLst/>
          </a:prstGeom>
          <a:noFill/>
        </p:spPr>
        <p:txBody>
          <a:bodyPr wrap="square" rtlCol="0">
            <a:spAutoFit/>
          </a:bodyPr>
          <a:lstStyle/>
          <a:p>
            <a:pPr algn="ctr"/>
            <a:r>
              <a:rPr lang="en-GB" sz="2400" dirty="0"/>
              <a:t>Generate a "cost function" – a numerical value which says how well the model performed on the training data (high = bad, low = good)</a:t>
            </a:r>
          </a:p>
          <a:p>
            <a:pPr algn="ctr"/>
            <a:endParaRPr lang="en-GB" sz="2400" dirty="0"/>
          </a:p>
          <a:p>
            <a:pPr algn="ctr"/>
            <a:r>
              <a:rPr lang="en-GB" sz="2400" dirty="0"/>
              <a:t>Could just be how good the predictions are, but often good to include how complex the connections are</a:t>
            </a:r>
          </a:p>
        </p:txBody>
      </p:sp>
      <p:grpSp>
        <p:nvGrpSpPr>
          <p:cNvPr id="2" name="Group 1">
            <a:extLst>
              <a:ext uri="{FF2B5EF4-FFF2-40B4-BE49-F238E27FC236}">
                <a16:creationId xmlns:a16="http://schemas.microsoft.com/office/drawing/2014/main" id="{1B7CA864-C10B-4472-8012-6B8D825CE654}"/>
              </a:ext>
            </a:extLst>
          </p:cNvPr>
          <p:cNvGrpSpPr/>
          <p:nvPr/>
        </p:nvGrpSpPr>
        <p:grpSpPr>
          <a:xfrm>
            <a:off x="1343472" y="3501008"/>
            <a:ext cx="9505056" cy="1325762"/>
            <a:chOff x="1343472" y="3039342"/>
            <a:chExt cx="9505056" cy="1325762"/>
          </a:xfrm>
        </p:grpSpPr>
        <p:sp>
          <p:nvSpPr>
            <p:cNvPr id="11" name="TextBox 10">
              <a:extLst>
                <a:ext uri="{FF2B5EF4-FFF2-40B4-BE49-F238E27FC236}">
                  <a16:creationId xmlns:a16="http://schemas.microsoft.com/office/drawing/2014/main" id="{B2F27663-D769-4C8A-90D0-80E3A3AA9C2F}"/>
                </a:ext>
              </a:extLst>
            </p:cNvPr>
            <p:cNvSpPr txBox="1"/>
            <p:nvPr/>
          </p:nvSpPr>
          <p:spPr>
            <a:xfrm>
              <a:off x="1343472" y="3903439"/>
              <a:ext cx="9505056" cy="461665"/>
            </a:xfrm>
            <a:prstGeom prst="rect">
              <a:avLst/>
            </a:prstGeom>
            <a:noFill/>
          </p:spPr>
          <p:txBody>
            <a:bodyPr wrap="square" rtlCol="0">
              <a:spAutoFit/>
            </a:bodyPr>
            <a:lstStyle/>
            <a:p>
              <a:pPr algn="ctr"/>
              <a:r>
                <a:rPr lang="en-GB" sz="2400" dirty="0"/>
                <a:t>Start by initialising the weights / biases to random numbers</a:t>
              </a:r>
            </a:p>
          </p:txBody>
        </p:sp>
        <p:sp>
          <p:nvSpPr>
            <p:cNvPr id="13" name="Arrow: Down 12">
              <a:extLst>
                <a:ext uri="{FF2B5EF4-FFF2-40B4-BE49-F238E27FC236}">
                  <a16:creationId xmlns:a16="http://schemas.microsoft.com/office/drawing/2014/main" id="{EBBC0D28-419E-4B2A-837D-7218639810BF}"/>
                </a:ext>
              </a:extLst>
            </p:cNvPr>
            <p:cNvSpPr/>
            <p:nvPr/>
          </p:nvSpPr>
          <p:spPr>
            <a:xfrm>
              <a:off x="5735960" y="3039342"/>
              <a:ext cx="576064" cy="753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A887EA60-7BA3-4E64-9A2C-ACF85826D57F}"/>
              </a:ext>
            </a:extLst>
          </p:cNvPr>
          <p:cNvGrpSpPr/>
          <p:nvPr/>
        </p:nvGrpSpPr>
        <p:grpSpPr>
          <a:xfrm>
            <a:off x="1343472" y="4967032"/>
            <a:ext cx="9505056" cy="1299898"/>
            <a:chOff x="1343472" y="4505366"/>
            <a:chExt cx="9505056" cy="1299898"/>
          </a:xfrm>
        </p:grpSpPr>
        <p:sp>
          <p:nvSpPr>
            <p:cNvPr id="12" name="TextBox 11">
              <a:extLst>
                <a:ext uri="{FF2B5EF4-FFF2-40B4-BE49-F238E27FC236}">
                  <a16:creationId xmlns:a16="http://schemas.microsoft.com/office/drawing/2014/main" id="{FDA606FC-63AC-4937-96A4-229C43445A3E}"/>
                </a:ext>
              </a:extLst>
            </p:cNvPr>
            <p:cNvSpPr txBox="1"/>
            <p:nvPr/>
          </p:nvSpPr>
          <p:spPr>
            <a:xfrm>
              <a:off x="1343472" y="5343599"/>
              <a:ext cx="9505056" cy="461665"/>
            </a:xfrm>
            <a:prstGeom prst="rect">
              <a:avLst/>
            </a:prstGeom>
            <a:noFill/>
          </p:spPr>
          <p:txBody>
            <a:bodyPr wrap="square" rtlCol="0">
              <a:spAutoFit/>
            </a:bodyPr>
            <a:lstStyle/>
            <a:p>
              <a:pPr algn="ctr"/>
              <a:r>
                <a:rPr lang="en-GB" sz="2400" dirty="0"/>
                <a:t>Shuffle the values to gradually minimise the cost function value</a:t>
              </a:r>
            </a:p>
          </p:txBody>
        </p:sp>
        <p:sp>
          <p:nvSpPr>
            <p:cNvPr id="14" name="Arrow: Down 13">
              <a:extLst>
                <a:ext uri="{FF2B5EF4-FFF2-40B4-BE49-F238E27FC236}">
                  <a16:creationId xmlns:a16="http://schemas.microsoft.com/office/drawing/2014/main" id="{2066C409-69C7-4B91-88A4-C31FE151E054}"/>
                </a:ext>
              </a:extLst>
            </p:cNvPr>
            <p:cNvSpPr/>
            <p:nvPr/>
          </p:nvSpPr>
          <p:spPr>
            <a:xfrm>
              <a:off x="5735960" y="4505366"/>
              <a:ext cx="576064" cy="753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78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Back Propagation</a:t>
            </a:r>
            <a:endParaRPr lang="en-GB" dirty="0"/>
          </a:p>
        </p:txBody>
      </p:sp>
      <p:sp>
        <p:nvSpPr>
          <p:cNvPr id="128" name="Content Placeholder 127">
            <a:extLst>
              <a:ext uri="{FF2B5EF4-FFF2-40B4-BE49-F238E27FC236}">
                <a16:creationId xmlns:a16="http://schemas.microsoft.com/office/drawing/2014/main" id="{27DBA9F3-6B14-45B0-8A0F-8295FDC7B1EA}"/>
              </a:ext>
            </a:extLst>
          </p:cNvPr>
          <p:cNvSpPr>
            <a:spLocks noGrp="1"/>
          </p:cNvSpPr>
          <p:nvPr>
            <p:ph idx="1"/>
          </p:nvPr>
        </p:nvSpPr>
        <p:spPr>
          <a:xfrm>
            <a:off x="7003110" y="2032891"/>
            <a:ext cx="5184576" cy="3628999"/>
          </a:xfrm>
        </p:spPr>
        <p:txBody>
          <a:bodyPr>
            <a:normAutofit/>
          </a:bodyPr>
          <a:lstStyle/>
          <a:p>
            <a:r>
              <a:rPr lang="en-GB" sz="2400" dirty="0"/>
              <a:t>How do you increase a value?</a:t>
            </a:r>
          </a:p>
          <a:p>
            <a:pPr lvl="1"/>
            <a:r>
              <a:rPr lang="en-GB" sz="2000" dirty="0"/>
              <a:t>Increase positive weights</a:t>
            </a:r>
          </a:p>
          <a:p>
            <a:pPr lvl="2"/>
            <a:r>
              <a:rPr lang="en-GB" sz="1800" dirty="0"/>
              <a:t>Tied to high activations upstream</a:t>
            </a:r>
          </a:p>
          <a:p>
            <a:pPr lvl="1"/>
            <a:r>
              <a:rPr lang="en-GB" sz="2000" dirty="0"/>
              <a:t>Decrease negative weights</a:t>
            </a:r>
          </a:p>
          <a:p>
            <a:pPr lvl="2"/>
            <a:r>
              <a:rPr lang="en-GB" sz="1800" dirty="0"/>
              <a:t>Tied to high activations upstream</a:t>
            </a:r>
          </a:p>
          <a:p>
            <a:endParaRPr lang="en-GB" sz="2400" dirty="0"/>
          </a:p>
          <a:p>
            <a:r>
              <a:rPr lang="en-GB" sz="2400" dirty="0"/>
              <a:t>What doesn't matter?</a:t>
            </a:r>
          </a:p>
          <a:p>
            <a:pPr lvl="1"/>
            <a:r>
              <a:rPr lang="en-GB" sz="2000" dirty="0"/>
              <a:t>Anything with a low weight</a:t>
            </a:r>
          </a:p>
          <a:p>
            <a:pPr lvl="1"/>
            <a:r>
              <a:rPr lang="en-GB" sz="2000" dirty="0"/>
              <a:t>Anything with a low upstream activation</a:t>
            </a:r>
          </a:p>
        </p:txBody>
      </p:sp>
      <p:grpSp>
        <p:nvGrpSpPr>
          <p:cNvPr id="15" name="Group 14">
            <a:extLst>
              <a:ext uri="{FF2B5EF4-FFF2-40B4-BE49-F238E27FC236}">
                <a16:creationId xmlns:a16="http://schemas.microsoft.com/office/drawing/2014/main" id="{5151707D-0865-4845-B469-B12A4A5D687E}"/>
              </a:ext>
            </a:extLst>
          </p:cNvPr>
          <p:cNvGrpSpPr/>
          <p:nvPr/>
        </p:nvGrpSpPr>
        <p:grpSpPr>
          <a:xfrm>
            <a:off x="761167" y="2018254"/>
            <a:ext cx="576064" cy="3237036"/>
            <a:chOff x="5951984" y="2280282"/>
            <a:chExt cx="576064" cy="3237036"/>
          </a:xfrm>
        </p:grpSpPr>
        <p:sp>
          <p:nvSpPr>
            <p:cNvPr id="16" name="Oval 15">
              <a:extLst>
                <a:ext uri="{FF2B5EF4-FFF2-40B4-BE49-F238E27FC236}">
                  <a16:creationId xmlns:a16="http://schemas.microsoft.com/office/drawing/2014/main" id="{3925325E-72B4-425A-A4F1-CC626BE50070}"/>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0.8</a:t>
              </a:r>
            </a:p>
          </p:txBody>
        </p:sp>
        <p:sp>
          <p:nvSpPr>
            <p:cNvPr id="17" name="Oval 16">
              <a:extLst>
                <a:ext uri="{FF2B5EF4-FFF2-40B4-BE49-F238E27FC236}">
                  <a16:creationId xmlns:a16="http://schemas.microsoft.com/office/drawing/2014/main" id="{4D386408-FBFE-443A-B2CC-CCCE4CA75B4E}"/>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0.9</a:t>
              </a:r>
            </a:p>
          </p:txBody>
        </p:sp>
        <p:sp>
          <p:nvSpPr>
            <p:cNvPr id="18" name="Oval 17">
              <a:extLst>
                <a:ext uri="{FF2B5EF4-FFF2-40B4-BE49-F238E27FC236}">
                  <a16:creationId xmlns:a16="http://schemas.microsoft.com/office/drawing/2014/main" id="{738D9C0F-6520-42CC-A460-1CDC95A43C2D}"/>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0.1</a:t>
              </a:r>
            </a:p>
          </p:txBody>
        </p:sp>
        <p:sp>
          <p:nvSpPr>
            <p:cNvPr id="19" name="Oval 18">
              <a:extLst>
                <a:ext uri="{FF2B5EF4-FFF2-40B4-BE49-F238E27FC236}">
                  <a16:creationId xmlns:a16="http://schemas.microsoft.com/office/drawing/2014/main" id="{E94F89DB-692C-4BB9-B2F5-8DFDCC0D4A70}"/>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0.1</a:t>
              </a:r>
            </a:p>
          </p:txBody>
        </p:sp>
        <p:sp>
          <p:nvSpPr>
            <p:cNvPr id="20" name="Oval 19">
              <a:extLst>
                <a:ext uri="{FF2B5EF4-FFF2-40B4-BE49-F238E27FC236}">
                  <a16:creationId xmlns:a16="http://schemas.microsoft.com/office/drawing/2014/main" id="{F42CC008-937A-42C7-9685-A1B3701D2EF0}"/>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0.9</a:t>
              </a:r>
            </a:p>
          </p:txBody>
        </p:sp>
      </p:grpSp>
      <p:cxnSp>
        <p:nvCxnSpPr>
          <p:cNvPr id="33" name="Straight Connector 32">
            <a:extLst>
              <a:ext uri="{FF2B5EF4-FFF2-40B4-BE49-F238E27FC236}">
                <a16:creationId xmlns:a16="http://schemas.microsoft.com/office/drawing/2014/main" id="{6E41CE00-9FDF-468B-9AE7-CAABFDCDA765}"/>
              </a:ext>
            </a:extLst>
          </p:cNvPr>
          <p:cNvCxnSpPr>
            <a:cxnSpLocks/>
            <a:stCxn id="27" idx="2"/>
            <a:endCxn id="16" idx="6"/>
          </p:cNvCxnSpPr>
          <p:nvPr/>
        </p:nvCxnSpPr>
        <p:spPr>
          <a:xfrm flipH="1" flipV="1">
            <a:off x="1337231" y="2306286"/>
            <a:ext cx="2012710" cy="174887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5850D4-D572-4D1C-8A41-8124B0174736}"/>
              </a:ext>
            </a:extLst>
          </p:cNvPr>
          <p:cNvCxnSpPr>
            <a:cxnSpLocks/>
            <a:stCxn id="26" idx="2"/>
          </p:cNvCxnSpPr>
          <p:nvPr/>
        </p:nvCxnSpPr>
        <p:spPr>
          <a:xfrm flipH="1" flipV="1">
            <a:off x="1337231" y="2985204"/>
            <a:ext cx="2012710" cy="40471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7A335F-C78A-47E0-B9BE-396064461EEE}"/>
              </a:ext>
            </a:extLst>
          </p:cNvPr>
          <p:cNvCxnSpPr>
            <a:cxnSpLocks/>
            <a:stCxn id="27" idx="2"/>
          </p:cNvCxnSpPr>
          <p:nvPr/>
        </p:nvCxnSpPr>
        <p:spPr>
          <a:xfrm flipH="1" flipV="1">
            <a:off x="1337231" y="2985205"/>
            <a:ext cx="2012710" cy="106995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9C64A6-77BF-4F23-A64A-34651A0D715E}"/>
              </a:ext>
            </a:extLst>
          </p:cNvPr>
          <p:cNvCxnSpPr>
            <a:cxnSpLocks/>
            <a:stCxn id="26" idx="2"/>
          </p:cNvCxnSpPr>
          <p:nvPr/>
        </p:nvCxnSpPr>
        <p:spPr>
          <a:xfrm flipH="1">
            <a:off x="1337231" y="3389920"/>
            <a:ext cx="2012710" cy="24685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B5B5BB-6DA2-4090-B429-25D79AFA36E6}"/>
              </a:ext>
            </a:extLst>
          </p:cNvPr>
          <p:cNvCxnSpPr>
            <a:cxnSpLocks/>
            <a:stCxn id="27" idx="2"/>
          </p:cNvCxnSpPr>
          <p:nvPr/>
        </p:nvCxnSpPr>
        <p:spPr>
          <a:xfrm flipH="1" flipV="1">
            <a:off x="1337231" y="3636773"/>
            <a:ext cx="2012710" cy="41839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9F51FA-C119-4029-AC4C-3F69A8B56089}"/>
              </a:ext>
            </a:extLst>
          </p:cNvPr>
          <p:cNvCxnSpPr>
            <a:cxnSpLocks/>
            <a:stCxn id="26" idx="2"/>
          </p:cNvCxnSpPr>
          <p:nvPr/>
        </p:nvCxnSpPr>
        <p:spPr>
          <a:xfrm flipH="1">
            <a:off x="1337231" y="3389920"/>
            <a:ext cx="2012710" cy="92028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461121-A148-48EE-A78F-AB31633E781D}"/>
              </a:ext>
            </a:extLst>
          </p:cNvPr>
          <p:cNvCxnSpPr>
            <a:cxnSpLocks/>
            <a:stCxn id="27" idx="2"/>
          </p:cNvCxnSpPr>
          <p:nvPr/>
        </p:nvCxnSpPr>
        <p:spPr>
          <a:xfrm flipH="1">
            <a:off x="1337231" y="4055163"/>
            <a:ext cx="2012710" cy="2550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D73588-8333-4761-858A-9A37DA15BA0E}"/>
              </a:ext>
            </a:extLst>
          </p:cNvPr>
          <p:cNvCxnSpPr>
            <a:cxnSpLocks/>
            <a:stCxn id="26" idx="2"/>
          </p:cNvCxnSpPr>
          <p:nvPr/>
        </p:nvCxnSpPr>
        <p:spPr>
          <a:xfrm flipH="1">
            <a:off x="1337231" y="3389920"/>
            <a:ext cx="2012710" cy="15991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DBC7D4-4FF4-4213-A3CA-F8F8636D0698}"/>
              </a:ext>
            </a:extLst>
          </p:cNvPr>
          <p:cNvCxnSpPr>
            <a:cxnSpLocks/>
            <a:stCxn id="27" idx="2"/>
          </p:cNvCxnSpPr>
          <p:nvPr/>
        </p:nvCxnSpPr>
        <p:spPr>
          <a:xfrm flipH="1">
            <a:off x="1337231" y="4055163"/>
            <a:ext cx="2012710" cy="933956"/>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AF9ED66-D280-48F8-A4D2-19678635846E}"/>
              </a:ext>
            </a:extLst>
          </p:cNvPr>
          <p:cNvSpPr txBox="1"/>
          <p:nvPr/>
        </p:nvSpPr>
        <p:spPr>
          <a:xfrm>
            <a:off x="4073535" y="3117907"/>
            <a:ext cx="1140056" cy="461665"/>
          </a:xfrm>
          <a:prstGeom prst="rect">
            <a:avLst/>
          </a:prstGeom>
          <a:noFill/>
        </p:spPr>
        <p:txBody>
          <a:bodyPr wrap="none" rtlCol="0">
            <a:spAutoFit/>
          </a:bodyPr>
          <a:lstStyle/>
          <a:p>
            <a:r>
              <a:rPr lang="en-GB" sz="2400" dirty="0"/>
              <a:t>Disease</a:t>
            </a:r>
          </a:p>
        </p:txBody>
      </p:sp>
      <p:sp>
        <p:nvSpPr>
          <p:cNvPr id="91" name="TextBox 90">
            <a:extLst>
              <a:ext uri="{FF2B5EF4-FFF2-40B4-BE49-F238E27FC236}">
                <a16:creationId xmlns:a16="http://schemas.microsoft.com/office/drawing/2014/main" id="{9B9664A6-9A13-45CB-9EC3-1DCCCE6B7F08}"/>
              </a:ext>
            </a:extLst>
          </p:cNvPr>
          <p:cNvSpPr txBox="1"/>
          <p:nvPr/>
        </p:nvSpPr>
        <p:spPr>
          <a:xfrm>
            <a:off x="4073535" y="3789722"/>
            <a:ext cx="1569660" cy="461665"/>
          </a:xfrm>
          <a:prstGeom prst="rect">
            <a:avLst/>
          </a:prstGeom>
          <a:noFill/>
        </p:spPr>
        <p:txBody>
          <a:bodyPr wrap="none" rtlCol="0">
            <a:spAutoFit/>
          </a:bodyPr>
          <a:lstStyle/>
          <a:p>
            <a:r>
              <a:rPr lang="en-GB" sz="2400" dirty="0"/>
              <a:t>No Disease</a:t>
            </a:r>
          </a:p>
        </p:txBody>
      </p:sp>
      <p:sp>
        <p:nvSpPr>
          <p:cNvPr id="2" name="TextBox 1">
            <a:extLst>
              <a:ext uri="{FF2B5EF4-FFF2-40B4-BE49-F238E27FC236}">
                <a16:creationId xmlns:a16="http://schemas.microsoft.com/office/drawing/2014/main" id="{B2403959-2AE1-4D5A-9367-6A544A86F4F3}"/>
              </a:ext>
            </a:extLst>
          </p:cNvPr>
          <p:cNvSpPr txBox="1"/>
          <p:nvPr/>
        </p:nvSpPr>
        <p:spPr>
          <a:xfrm>
            <a:off x="469605" y="5545051"/>
            <a:ext cx="5545877" cy="1200329"/>
          </a:xfrm>
          <a:prstGeom prst="rect">
            <a:avLst/>
          </a:prstGeom>
          <a:noFill/>
        </p:spPr>
        <p:txBody>
          <a:bodyPr wrap="none" rtlCol="0">
            <a:spAutoFit/>
          </a:bodyPr>
          <a:lstStyle/>
          <a:p>
            <a:r>
              <a:rPr lang="en-GB" sz="2400" dirty="0"/>
              <a:t>Prediction for a single </a:t>
            </a:r>
            <a:r>
              <a:rPr lang="en-GB" sz="2400" b="1" dirty="0"/>
              <a:t>disease</a:t>
            </a:r>
            <a:r>
              <a:rPr lang="en-GB" sz="2400" dirty="0"/>
              <a:t> sample</a:t>
            </a:r>
          </a:p>
          <a:p>
            <a:endParaRPr lang="en-GB" sz="2400" dirty="0"/>
          </a:p>
          <a:p>
            <a:r>
              <a:rPr lang="en-GB" sz="2400" dirty="0"/>
              <a:t>Average across all samples and then adjust</a:t>
            </a:r>
          </a:p>
        </p:txBody>
      </p:sp>
      <p:sp>
        <p:nvSpPr>
          <p:cNvPr id="119" name="TextBox 118">
            <a:extLst>
              <a:ext uri="{FF2B5EF4-FFF2-40B4-BE49-F238E27FC236}">
                <a16:creationId xmlns:a16="http://schemas.microsoft.com/office/drawing/2014/main" id="{FEBCA102-44E6-4776-9BB8-4543602FDD20}"/>
              </a:ext>
            </a:extLst>
          </p:cNvPr>
          <p:cNvSpPr txBox="1"/>
          <p:nvPr/>
        </p:nvSpPr>
        <p:spPr>
          <a:xfrm>
            <a:off x="4394840" y="4420603"/>
            <a:ext cx="1706173" cy="369332"/>
          </a:xfrm>
          <a:prstGeom prst="rect">
            <a:avLst/>
          </a:prstGeom>
          <a:noFill/>
        </p:spPr>
        <p:txBody>
          <a:bodyPr wrap="none" rtlCol="0">
            <a:spAutoFit/>
          </a:bodyPr>
          <a:lstStyle/>
          <a:p>
            <a:r>
              <a:rPr lang="en-GB" dirty="0"/>
              <a:t>Should be lower</a:t>
            </a:r>
          </a:p>
        </p:txBody>
      </p:sp>
      <p:grpSp>
        <p:nvGrpSpPr>
          <p:cNvPr id="136" name="Group 135">
            <a:extLst>
              <a:ext uri="{FF2B5EF4-FFF2-40B4-BE49-F238E27FC236}">
                <a16:creationId xmlns:a16="http://schemas.microsoft.com/office/drawing/2014/main" id="{352E6777-7DA0-404F-8819-9ECEDE8E6D47}"/>
              </a:ext>
            </a:extLst>
          </p:cNvPr>
          <p:cNvGrpSpPr/>
          <p:nvPr/>
        </p:nvGrpSpPr>
        <p:grpSpPr>
          <a:xfrm>
            <a:off x="3847641" y="2672884"/>
            <a:ext cx="2253372" cy="510882"/>
            <a:chOff x="3847641" y="2672884"/>
            <a:chExt cx="2253372" cy="510882"/>
          </a:xfrm>
        </p:grpSpPr>
        <p:sp>
          <p:nvSpPr>
            <p:cNvPr id="118" name="TextBox 117">
              <a:extLst>
                <a:ext uri="{FF2B5EF4-FFF2-40B4-BE49-F238E27FC236}">
                  <a16:creationId xmlns:a16="http://schemas.microsoft.com/office/drawing/2014/main" id="{A32043D5-2E1F-49C3-AFB8-3DAE74FE1323}"/>
                </a:ext>
              </a:extLst>
            </p:cNvPr>
            <p:cNvSpPr txBox="1"/>
            <p:nvPr/>
          </p:nvSpPr>
          <p:spPr>
            <a:xfrm>
              <a:off x="4326168" y="2672884"/>
              <a:ext cx="1774845" cy="369332"/>
            </a:xfrm>
            <a:prstGeom prst="rect">
              <a:avLst/>
            </a:prstGeom>
            <a:noFill/>
          </p:spPr>
          <p:txBody>
            <a:bodyPr wrap="none" rtlCol="0">
              <a:spAutoFit/>
            </a:bodyPr>
            <a:lstStyle/>
            <a:p>
              <a:r>
                <a:rPr lang="en-GB" dirty="0"/>
                <a:t>Should be higher</a:t>
              </a:r>
            </a:p>
          </p:txBody>
        </p:sp>
        <p:cxnSp>
          <p:nvCxnSpPr>
            <p:cNvPr id="121" name="Straight Connector 120">
              <a:extLst>
                <a:ext uri="{FF2B5EF4-FFF2-40B4-BE49-F238E27FC236}">
                  <a16:creationId xmlns:a16="http://schemas.microsoft.com/office/drawing/2014/main" id="{2C25107F-678D-4740-AB6C-0C2003CC6A5A}"/>
                </a:ext>
              </a:extLst>
            </p:cNvPr>
            <p:cNvCxnSpPr>
              <a:cxnSpLocks/>
              <a:stCxn id="118" idx="1"/>
              <a:endCxn id="26" idx="7"/>
            </p:cNvCxnSpPr>
            <p:nvPr/>
          </p:nvCxnSpPr>
          <p:spPr>
            <a:xfrm flipH="1">
              <a:off x="3847641" y="2857550"/>
              <a:ext cx="478527" cy="326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185168D7-0698-4508-AAAB-A0F48AEF5E73}"/>
              </a:ext>
            </a:extLst>
          </p:cNvPr>
          <p:cNvCxnSpPr>
            <a:stCxn id="119" idx="1"/>
            <a:endCxn id="27" idx="5"/>
          </p:cNvCxnSpPr>
          <p:nvPr/>
        </p:nvCxnSpPr>
        <p:spPr>
          <a:xfrm flipH="1" flipV="1">
            <a:off x="3847641" y="4261317"/>
            <a:ext cx="547199" cy="343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A9E637-689C-4D5C-BF43-12F6EBD24CD4}"/>
              </a:ext>
            </a:extLst>
          </p:cNvPr>
          <p:cNvCxnSpPr>
            <a:cxnSpLocks/>
            <a:stCxn id="26" idx="2"/>
            <a:endCxn id="16" idx="6"/>
          </p:cNvCxnSpPr>
          <p:nvPr/>
        </p:nvCxnSpPr>
        <p:spPr>
          <a:xfrm flipH="1" flipV="1">
            <a:off x="1337231" y="2306286"/>
            <a:ext cx="2012710" cy="108363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F17302B-E264-4A4A-9B01-4DB226251B47}"/>
              </a:ext>
            </a:extLst>
          </p:cNvPr>
          <p:cNvSpPr/>
          <p:nvPr/>
        </p:nvSpPr>
        <p:spPr>
          <a:xfrm>
            <a:off x="3349941" y="3098374"/>
            <a:ext cx="583092" cy="583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a:t>0.6</a:t>
            </a:r>
          </a:p>
        </p:txBody>
      </p:sp>
      <p:sp>
        <p:nvSpPr>
          <p:cNvPr id="27" name="Oval 26">
            <a:extLst>
              <a:ext uri="{FF2B5EF4-FFF2-40B4-BE49-F238E27FC236}">
                <a16:creationId xmlns:a16="http://schemas.microsoft.com/office/drawing/2014/main" id="{8496F302-44DC-4BFF-BED9-A34A5C0F7507}"/>
              </a:ext>
            </a:extLst>
          </p:cNvPr>
          <p:cNvSpPr/>
          <p:nvPr/>
        </p:nvSpPr>
        <p:spPr>
          <a:xfrm>
            <a:off x="3349941" y="3763617"/>
            <a:ext cx="583092" cy="583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a:t>0.7</a:t>
            </a:r>
            <a:endParaRPr lang="en-GB" sz="2000" b="1" dirty="0"/>
          </a:p>
        </p:txBody>
      </p:sp>
      <p:grpSp>
        <p:nvGrpSpPr>
          <p:cNvPr id="137" name="Group 136">
            <a:extLst>
              <a:ext uri="{FF2B5EF4-FFF2-40B4-BE49-F238E27FC236}">
                <a16:creationId xmlns:a16="http://schemas.microsoft.com/office/drawing/2014/main" id="{90ACFDD5-86F6-42DE-8610-1B4B1F685A70}"/>
              </a:ext>
            </a:extLst>
          </p:cNvPr>
          <p:cNvGrpSpPr/>
          <p:nvPr/>
        </p:nvGrpSpPr>
        <p:grpSpPr>
          <a:xfrm>
            <a:off x="1097380" y="2206065"/>
            <a:ext cx="3440573" cy="693947"/>
            <a:chOff x="1097380" y="2206065"/>
            <a:chExt cx="3440573" cy="693947"/>
          </a:xfrm>
        </p:grpSpPr>
        <p:sp>
          <p:nvSpPr>
            <p:cNvPr id="130" name="Rectangle 129">
              <a:extLst>
                <a:ext uri="{FF2B5EF4-FFF2-40B4-BE49-F238E27FC236}">
                  <a16:creationId xmlns:a16="http://schemas.microsoft.com/office/drawing/2014/main" id="{073D9584-8DCB-4614-9DB2-6E65FAE95664}"/>
                </a:ext>
              </a:extLst>
            </p:cNvPr>
            <p:cNvSpPr/>
            <p:nvPr/>
          </p:nvSpPr>
          <p:spPr>
            <a:xfrm rot="1692966">
              <a:off x="1097380" y="2760149"/>
              <a:ext cx="2432161" cy="139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TextBox 131">
              <a:extLst>
                <a:ext uri="{FF2B5EF4-FFF2-40B4-BE49-F238E27FC236}">
                  <a16:creationId xmlns:a16="http://schemas.microsoft.com/office/drawing/2014/main" id="{B1300DA0-1A12-46D3-8EAC-DA3BFC5ACDFF}"/>
                </a:ext>
              </a:extLst>
            </p:cNvPr>
            <p:cNvSpPr txBox="1"/>
            <p:nvPr/>
          </p:nvSpPr>
          <p:spPr>
            <a:xfrm>
              <a:off x="2763108" y="2206065"/>
              <a:ext cx="1774845" cy="369332"/>
            </a:xfrm>
            <a:prstGeom prst="rect">
              <a:avLst/>
            </a:prstGeom>
            <a:noFill/>
          </p:spPr>
          <p:txBody>
            <a:bodyPr wrap="none" rtlCol="0">
              <a:spAutoFit/>
            </a:bodyPr>
            <a:lstStyle/>
            <a:p>
              <a:r>
                <a:rPr lang="en-GB" dirty="0"/>
                <a:t>Should be higher</a:t>
              </a:r>
            </a:p>
          </p:txBody>
        </p:sp>
        <p:cxnSp>
          <p:nvCxnSpPr>
            <p:cNvPr id="133" name="Straight Connector 132">
              <a:extLst>
                <a:ext uri="{FF2B5EF4-FFF2-40B4-BE49-F238E27FC236}">
                  <a16:creationId xmlns:a16="http://schemas.microsoft.com/office/drawing/2014/main" id="{7620D768-4653-42D3-9F94-293AA2E55CE4}"/>
                </a:ext>
              </a:extLst>
            </p:cNvPr>
            <p:cNvCxnSpPr>
              <a:cxnSpLocks/>
              <a:stCxn id="132" idx="1"/>
            </p:cNvCxnSpPr>
            <p:nvPr/>
          </p:nvCxnSpPr>
          <p:spPr>
            <a:xfrm flipH="1">
              <a:off x="2284581" y="2390731"/>
              <a:ext cx="478527" cy="326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5FC51A3E-0FAE-492D-A1A6-F1697BB79278}"/>
              </a:ext>
            </a:extLst>
          </p:cNvPr>
          <p:cNvGrpSpPr/>
          <p:nvPr/>
        </p:nvGrpSpPr>
        <p:grpSpPr>
          <a:xfrm>
            <a:off x="1156724" y="4443817"/>
            <a:ext cx="3290961" cy="766370"/>
            <a:chOff x="1156724" y="4443817"/>
            <a:chExt cx="3290961" cy="766370"/>
          </a:xfrm>
        </p:grpSpPr>
        <p:sp>
          <p:nvSpPr>
            <p:cNvPr id="131" name="Rectangle 130">
              <a:extLst>
                <a:ext uri="{FF2B5EF4-FFF2-40B4-BE49-F238E27FC236}">
                  <a16:creationId xmlns:a16="http://schemas.microsoft.com/office/drawing/2014/main" id="{1EC1F8A5-FDA8-4F47-8F07-6DCE921679A3}"/>
                </a:ext>
              </a:extLst>
            </p:cNvPr>
            <p:cNvSpPr/>
            <p:nvPr/>
          </p:nvSpPr>
          <p:spPr>
            <a:xfrm rot="20113306">
              <a:off x="1156724" y="4443817"/>
              <a:ext cx="2432161" cy="139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a:extLst>
                <a:ext uri="{FF2B5EF4-FFF2-40B4-BE49-F238E27FC236}">
                  <a16:creationId xmlns:a16="http://schemas.microsoft.com/office/drawing/2014/main" id="{0DA667EB-DEC7-4EF7-8EED-BDC5183381D7}"/>
                </a:ext>
              </a:extLst>
            </p:cNvPr>
            <p:cNvSpPr txBox="1"/>
            <p:nvPr/>
          </p:nvSpPr>
          <p:spPr>
            <a:xfrm>
              <a:off x="2741512" y="4840855"/>
              <a:ext cx="1706173" cy="369332"/>
            </a:xfrm>
            <a:prstGeom prst="rect">
              <a:avLst/>
            </a:prstGeom>
            <a:noFill/>
          </p:spPr>
          <p:txBody>
            <a:bodyPr wrap="none" rtlCol="0">
              <a:spAutoFit/>
            </a:bodyPr>
            <a:lstStyle/>
            <a:p>
              <a:r>
                <a:rPr lang="en-GB" dirty="0"/>
                <a:t>Should be lower</a:t>
              </a:r>
            </a:p>
          </p:txBody>
        </p:sp>
        <p:cxnSp>
          <p:nvCxnSpPr>
            <p:cNvPr id="135" name="Straight Connector 134">
              <a:extLst>
                <a:ext uri="{FF2B5EF4-FFF2-40B4-BE49-F238E27FC236}">
                  <a16:creationId xmlns:a16="http://schemas.microsoft.com/office/drawing/2014/main" id="{DEE7B531-F8A2-425D-BC42-9AF6FBD6C658}"/>
                </a:ext>
              </a:extLst>
            </p:cNvPr>
            <p:cNvCxnSpPr>
              <a:stCxn id="134" idx="1"/>
            </p:cNvCxnSpPr>
            <p:nvPr/>
          </p:nvCxnSpPr>
          <p:spPr>
            <a:xfrm flipH="1" flipV="1">
              <a:off x="2194313" y="4681569"/>
              <a:ext cx="547199" cy="343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3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8">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8">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8">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fade">
                                      <p:cBhvr>
                                        <p:cTn id="48" dur="500"/>
                                        <p:tgtEl>
                                          <p:spTgt spid="1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fade">
                                      <p:cBhvr>
                                        <p:cTn id="53" dur="500"/>
                                        <p:tgtEl>
                                          <p:spTgt spid="1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fade">
                                      <p:cBhvr>
                                        <p:cTn id="5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uiExpand="1" build="p"/>
      <p:bldP spid="1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8EB6F4-4EFB-4374-9113-080E1682BE62}"/>
              </a:ext>
            </a:extLst>
          </p:cNvPr>
          <p:cNvGrpSpPr/>
          <p:nvPr/>
        </p:nvGrpSpPr>
        <p:grpSpPr>
          <a:xfrm>
            <a:off x="2207568" y="2259700"/>
            <a:ext cx="576064" cy="3902281"/>
            <a:chOff x="2207568" y="2259700"/>
            <a:chExt cx="576064" cy="3902281"/>
          </a:xfrm>
        </p:grpSpPr>
        <p:sp>
          <p:nvSpPr>
            <p:cNvPr id="56" name="Oval 55">
              <a:extLst>
                <a:ext uri="{FF2B5EF4-FFF2-40B4-BE49-F238E27FC236}">
                  <a16:creationId xmlns:a16="http://schemas.microsoft.com/office/drawing/2014/main" id="{1A0C1957-2860-45CF-B5D1-2366EF1A7BD2}"/>
                </a:ext>
              </a:extLst>
            </p:cNvPr>
            <p:cNvSpPr/>
            <p:nvPr/>
          </p:nvSpPr>
          <p:spPr>
            <a:xfrm>
              <a:off x="2207568" y="225970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38344A9F-C6C2-4313-AA57-889542CAF728}"/>
                </a:ext>
              </a:extLst>
            </p:cNvPr>
            <p:cNvSpPr/>
            <p:nvPr/>
          </p:nvSpPr>
          <p:spPr>
            <a:xfrm>
              <a:off x="2207568" y="558591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68D1EC5-A0B1-4AE3-A21C-68391010DCC0}"/>
              </a:ext>
            </a:extLst>
          </p:cNvPr>
          <p:cNvGrpSpPr/>
          <p:nvPr/>
        </p:nvGrpSpPr>
        <p:grpSpPr>
          <a:xfrm>
            <a:off x="2207568" y="2256553"/>
            <a:ext cx="576064" cy="3908575"/>
            <a:chOff x="2207568" y="2256553"/>
            <a:chExt cx="576064" cy="3908575"/>
          </a:xfrm>
        </p:grpSpPr>
        <p:sp>
          <p:nvSpPr>
            <p:cNvPr id="158" name="Oval 157">
              <a:extLst>
                <a:ext uri="{FF2B5EF4-FFF2-40B4-BE49-F238E27FC236}">
                  <a16:creationId xmlns:a16="http://schemas.microsoft.com/office/drawing/2014/main" id="{FB549F85-FB0A-4F3E-9DEC-1C3E8C4E6FC9}"/>
                </a:ext>
              </a:extLst>
            </p:cNvPr>
            <p:cNvSpPr/>
            <p:nvPr/>
          </p:nvSpPr>
          <p:spPr>
            <a:xfrm>
              <a:off x="2207568" y="5589064"/>
              <a:ext cx="576064" cy="576064"/>
            </a:xfrm>
            <a:prstGeom prst="ellipse">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BC405FED-5F08-43F4-B6D6-7AE771A818CB}"/>
                </a:ext>
              </a:extLst>
            </p:cNvPr>
            <p:cNvSpPr/>
            <p:nvPr/>
          </p:nvSpPr>
          <p:spPr>
            <a:xfrm>
              <a:off x="2207568" y="2256553"/>
              <a:ext cx="576064" cy="576064"/>
            </a:xfrm>
            <a:prstGeom prst="ellipse">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a:bodyPr>
          <a:lstStyle/>
          <a:p>
            <a:r>
              <a:rPr lang="en-GB" dirty="0"/>
              <a:t>Cleaning the network</a:t>
            </a:r>
          </a:p>
        </p:txBody>
      </p:sp>
      <p:sp>
        <p:nvSpPr>
          <p:cNvPr id="5" name="Content Placeholder 4">
            <a:extLst>
              <a:ext uri="{FF2B5EF4-FFF2-40B4-BE49-F238E27FC236}">
                <a16:creationId xmlns:a16="http://schemas.microsoft.com/office/drawing/2014/main" id="{AF4D4512-43F0-43B6-A66D-132D10D8F276}"/>
              </a:ext>
            </a:extLst>
          </p:cNvPr>
          <p:cNvSpPr>
            <a:spLocks noGrp="1"/>
          </p:cNvSpPr>
          <p:nvPr>
            <p:ph idx="1"/>
          </p:nvPr>
        </p:nvSpPr>
        <p:spPr>
          <a:xfrm>
            <a:off x="5951984" y="1600201"/>
            <a:ext cx="5630416" cy="4525963"/>
          </a:xfrm>
        </p:spPr>
        <p:txBody>
          <a:bodyPr/>
          <a:lstStyle/>
          <a:p>
            <a:r>
              <a:rPr lang="en-GB" dirty="0"/>
              <a:t>Good idea to minimise the network</a:t>
            </a:r>
          </a:p>
          <a:p>
            <a:endParaRPr lang="en-GB" dirty="0"/>
          </a:p>
          <a:p>
            <a:r>
              <a:rPr lang="en-GB" dirty="0"/>
              <a:t>Remove nodes where all output weights are low</a:t>
            </a:r>
          </a:p>
          <a:p>
            <a:endParaRPr lang="en-GB" dirty="0"/>
          </a:p>
          <a:p>
            <a:r>
              <a:rPr lang="en-GB" dirty="0"/>
              <a:t>Having little effect on the rest of the network</a:t>
            </a:r>
          </a:p>
        </p:txBody>
      </p:sp>
      <p:grpSp>
        <p:nvGrpSpPr>
          <p:cNvPr id="43" name="Group 42">
            <a:extLst>
              <a:ext uri="{FF2B5EF4-FFF2-40B4-BE49-F238E27FC236}">
                <a16:creationId xmlns:a16="http://schemas.microsoft.com/office/drawing/2014/main" id="{1BEC201A-F088-4DE9-9057-2E75EB67EF97}"/>
              </a:ext>
            </a:extLst>
          </p:cNvPr>
          <p:cNvGrpSpPr/>
          <p:nvPr/>
        </p:nvGrpSpPr>
        <p:grpSpPr>
          <a:xfrm>
            <a:off x="4799856" y="2636912"/>
            <a:ext cx="576064" cy="2571793"/>
            <a:chOff x="4439816" y="2743262"/>
            <a:chExt cx="576064" cy="2571793"/>
          </a:xfrm>
        </p:grpSpPr>
        <p:sp>
          <p:nvSpPr>
            <p:cNvPr id="50" name="Oval 49">
              <a:extLst>
                <a:ext uri="{FF2B5EF4-FFF2-40B4-BE49-F238E27FC236}">
                  <a16:creationId xmlns:a16="http://schemas.microsoft.com/office/drawing/2014/main" id="{8A69E410-C96B-4CA5-993D-3B01E661F8B8}"/>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74F96D3-C8B5-460E-A81F-A773A3E33925}"/>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FE8305F-0DE6-47BF-837B-5C7E9ECADE00}"/>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A1EF37B0-D4B9-4731-A801-123C21C312C4}"/>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55" name="Oval 54">
            <a:extLst>
              <a:ext uri="{FF2B5EF4-FFF2-40B4-BE49-F238E27FC236}">
                <a16:creationId xmlns:a16="http://schemas.microsoft.com/office/drawing/2014/main" id="{92CF063F-DA0F-4360-8E0F-67034B0407CA}"/>
              </a:ext>
            </a:extLst>
          </p:cNvPr>
          <p:cNvSpPr/>
          <p:nvPr/>
        </p:nvSpPr>
        <p:spPr>
          <a:xfrm>
            <a:off x="2207568" y="159445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7DB3751-B40F-429A-958A-7365435E6986}"/>
              </a:ext>
            </a:extLst>
          </p:cNvPr>
          <p:cNvSpPr/>
          <p:nvPr/>
        </p:nvSpPr>
        <p:spPr>
          <a:xfrm>
            <a:off x="2207568" y="292494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B734224-B90F-4837-B373-3AAD4B641995}"/>
              </a:ext>
            </a:extLst>
          </p:cNvPr>
          <p:cNvSpPr/>
          <p:nvPr/>
        </p:nvSpPr>
        <p:spPr>
          <a:xfrm>
            <a:off x="2207568" y="359018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067CACC1-0AFB-4221-9776-8E434F03A826}"/>
              </a:ext>
            </a:extLst>
          </p:cNvPr>
          <p:cNvSpPr/>
          <p:nvPr/>
        </p:nvSpPr>
        <p:spPr>
          <a:xfrm>
            <a:off x="2207568" y="4255429"/>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E6A3EF38-79AB-47F8-82EB-E75A9A08F018}"/>
              </a:ext>
            </a:extLst>
          </p:cNvPr>
          <p:cNvSpPr/>
          <p:nvPr/>
        </p:nvSpPr>
        <p:spPr>
          <a:xfrm>
            <a:off x="2207568" y="492067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325DED1B-9C08-4149-AC5B-3AE638493405}"/>
              </a:ext>
            </a:extLst>
          </p:cNvPr>
          <p:cNvCxnSpPr>
            <a:stCxn id="55" idx="6"/>
            <a:endCxn id="50" idx="2"/>
          </p:cNvCxnSpPr>
          <p:nvPr/>
        </p:nvCxnSpPr>
        <p:spPr>
          <a:xfrm>
            <a:off x="2783632" y="1882489"/>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8DA97F5-A213-4516-8790-3AE10B798D8B}"/>
              </a:ext>
            </a:extLst>
          </p:cNvPr>
          <p:cNvCxnSpPr>
            <a:stCxn id="55" idx="6"/>
            <a:endCxn id="51" idx="2"/>
          </p:cNvCxnSpPr>
          <p:nvPr/>
        </p:nvCxnSpPr>
        <p:spPr>
          <a:xfrm>
            <a:off x="2783632" y="1882489"/>
            <a:ext cx="2016224" cy="170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C1F77B9-A4FA-49C3-992E-8C7507F55FB4}"/>
              </a:ext>
            </a:extLst>
          </p:cNvPr>
          <p:cNvCxnSpPr>
            <a:stCxn id="55" idx="6"/>
            <a:endCxn id="52" idx="2"/>
          </p:cNvCxnSpPr>
          <p:nvPr/>
        </p:nvCxnSpPr>
        <p:spPr>
          <a:xfrm>
            <a:off x="2783632" y="1882489"/>
            <a:ext cx="2016224" cy="2372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53629D0-08A6-451B-A7C9-3342A5FC0B94}"/>
              </a:ext>
            </a:extLst>
          </p:cNvPr>
          <p:cNvCxnSpPr>
            <a:stCxn id="55" idx="6"/>
            <a:endCxn id="53" idx="2"/>
          </p:cNvCxnSpPr>
          <p:nvPr/>
        </p:nvCxnSpPr>
        <p:spPr>
          <a:xfrm>
            <a:off x="2783632" y="1882489"/>
            <a:ext cx="2016224" cy="3038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07697E-8EE9-4DA2-828B-DC7428BD58A6}"/>
              </a:ext>
            </a:extLst>
          </p:cNvPr>
          <p:cNvCxnSpPr>
            <a:stCxn id="57" idx="6"/>
            <a:endCxn id="50" idx="2"/>
          </p:cNvCxnSpPr>
          <p:nvPr/>
        </p:nvCxnSpPr>
        <p:spPr>
          <a:xfrm flipV="1">
            <a:off x="2783632" y="2924944"/>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924466C-4AE5-4C67-AE11-8C3FB718CCCA}"/>
              </a:ext>
            </a:extLst>
          </p:cNvPr>
          <p:cNvCxnSpPr>
            <a:stCxn id="57" idx="6"/>
            <a:endCxn id="51" idx="2"/>
          </p:cNvCxnSpPr>
          <p:nvPr/>
        </p:nvCxnSpPr>
        <p:spPr>
          <a:xfrm>
            <a:off x="2783632" y="3212975"/>
            <a:ext cx="2016224" cy="37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1DF8CF-C7BF-464B-9FED-60F592737277}"/>
              </a:ext>
            </a:extLst>
          </p:cNvPr>
          <p:cNvCxnSpPr>
            <a:stCxn id="57" idx="6"/>
            <a:endCxn id="52" idx="2"/>
          </p:cNvCxnSpPr>
          <p:nvPr/>
        </p:nvCxnSpPr>
        <p:spPr>
          <a:xfrm>
            <a:off x="2783632" y="3212975"/>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97E133F-74B4-49EB-9F40-3AE80D0E617B}"/>
              </a:ext>
            </a:extLst>
          </p:cNvPr>
          <p:cNvCxnSpPr>
            <a:stCxn id="57" idx="6"/>
            <a:endCxn id="53" idx="2"/>
          </p:cNvCxnSpPr>
          <p:nvPr/>
        </p:nvCxnSpPr>
        <p:spPr>
          <a:xfrm>
            <a:off x="2783632" y="3212975"/>
            <a:ext cx="2016224" cy="170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C069F0-8536-4CEF-88FC-09F6986F2D0A}"/>
              </a:ext>
            </a:extLst>
          </p:cNvPr>
          <p:cNvCxnSpPr>
            <a:stCxn id="58" idx="6"/>
            <a:endCxn id="50" idx="2"/>
          </p:cNvCxnSpPr>
          <p:nvPr/>
        </p:nvCxnSpPr>
        <p:spPr>
          <a:xfrm flipV="1">
            <a:off x="2783632" y="2924944"/>
            <a:ext cx="2016224" cy="953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8A0C61E-772F-4C55-B674-74B97D7C5999}"/>
              </a:ext>
            </a:extLst>
          </p:cNvPr>
          <p:cNvCxnSpPr>
            <a:stCxn id="58" idx="6"/>
            <a:endCxn id="51" idx="2"/>
          </p:cNvCxnSpPr>
          <p:nvPr/>
        </p:nvCxnSpPr>
        <p:spPr>
          <a:xfrm flipV="1">
            <a:off x="2783632" y="3590187"/>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2024EE2-DD21-474E-A7DC-5F672B8CAF4D}"/>
              </a:ext>
            </a:extLst>
          </p:cNvPr>
          <p:cNvCxnSpPr>
            <a:stCxn id="58" idx="6"/>
            <a:endCxn id="52" idx="2"/>
          </p:cNvCxnSpPr>
          <p:nvPr/>
        </p:nvCxnSpPr>
        <p:spPr>
          <a:xfrm>
            <a:off x="2783632" y="3878218"/>
            <a:ext cx="2016224" cy="37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3EBC31-6A1E-4FA2-A981-8CFAF910B25F}"/>
              </a:ext>
            </a:extLst>
          </p:cNvPr>
          <p:cNvCxnSpPr>
            <a:stCxn id="58" idx="6"/>
            <a:endCxn id="53" idx="2"/>
          </p:cNvCxnSpPr>
          <p:nvPr/>
        </p:nvCxnSpPr>
        <p:spPr>
          <a:xfrm>
            <a:off x="2783632" y="3878218"/>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0956872-50D5-4DF3-AEDA-0BBACBE37B36}"/>
              </a:ext>
            </a:extLst>
          </p:cNvPr>
          <p:cNvCxnSpPr>
            <a:stCxn id="59" idx="6"/>
            <a:endCxn id="50" idx="2"/>
          </p:cNvCxnSpPr>
          <p:nvPr/>
        </p:nvCxnSpPr>
        <p:spPr>
          <a:xfrm flipV="1">
            <a:off x="2783632" y="2924944"/>
            <a:ext cx="2016224" cy="1618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6196CCE-6355-4FAB-AD6B-24DF1CF69D9F}"/>
              </a:ext>
            </a:extLst>
          </p:cNvPr>
          <p:cNvCxnSpPr>
            <a:stCxn id="59" idx="6"/>
            <a:endCxn id="51" idx="2"/>
          </p:cNvCxnSpPr>
          <p:nvPr/>
        </p:nvCxnSpPr>
        <p:spPr>
          <a:xfrm flipV="1">
            <a:off x="2783632" y="3590187"/>
            <a:ext cx="2016224" cy="953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1C8788C-CE72-4870-84BD-F7F9ACB4D771}"/>
              </a:ext>
            </a:extLst>
          </p:cNvPr>
          <p:cNvCxnSpPr>
            <a:stCxn id="59" idx="6"/>
            <a:endCxn id="52" idx="2"/>
          </p:cNvCxnSpPr>
          <p:nvPr/>
        </p:nvCxnSpPr>
        <p:spPr>
          <a:xfrm flipV="1">
            <a:off x="2783632" y="4255430"/>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A557121-9F71-4478-A9AF-236EE0025CCB}"/>
              </a:ext>
            </a:extLst>
          </p:cNvPr>
          <p:cNvCxnSpPr>
            <a:stCxn id="59" idx="6"/>
            <a:endCxn id="53" idx="2"/>
          </p:cNvCxnSpPr>
          <p:nvPr/>
        </p:nvCxnSpPr>
        <p:spPr>
          <a:xfrm>
            <a:off x="2783632" y="4543461"/>
            <a:ext cx="2016224" cy="377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DE8E9DD-9C77-4F23-BD74-21C3BF770951}"/>
              </a:ext>
            </a:extLst>
          </p:cNvPr>
          <p:cNvCxnSpPr>
            <a:stCxn id="60" idx="6"/>
            <a:endCxn id="50" idx="2"/>
          </p:cNvCxnSpPr>
          <p:nvPr/>
        </p:nvCxnSpPr>
        <p:spPr>
          <a:xfrm flipV="1">
            <a:off x="2783632" y="2924944"/>
            <a:ext cx="2016224" cy="228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6F24756-E098-4E96-B8DB-2EBCA9BA1BC2}"/>
              </a:ext>
            </a:extLst>
          </p:cNvPr>
          <p:cNvCxnSpPr>
            <a:stCxn id="60" idx="6"/>
            <a:endCxn id="51" idx="2"/>
          </p:cNvCxnSpPr>
          <p:nvPr/>
        </p:nvCxnSpPr>
        <p:spPr>
          <a:xfrm flipV="1">
            <a:off x="2783632" y="3590187"/>
            <a:ext cx="2016224" cy="1618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ECD56F7-3AE5-4E53-A98C-AFE2D4924500}"/>
              </a:ext>
            </a:extLst>
          </p:cNvPr>
          <p:cNvCxnSpPr>
            <a:stCxn id="60" idx="6"/>
            <a:endCxn id="52" idx="2"/>
          </p:cNvCxnSpPr>
          <p:nvPr/>
        </p:nvCxnSpPr>
        <p:spPr>
          <a:xfrm flipV="1">
            <a:off x="2783632" y="4255430"/>
            <a:ext cx="2016224" cy="953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96B1EF1-8359-4635-ADF6-BD32423970E6}"/>
              </a:ext>
            </a:extLst>
          </p:cNvPr>
          <p:cNvCxnSpPr>
            <a:stCxn id="60" idx="6"/>
            <a:endCxn id="53" idx="2"/>
          </p:cNvCxnSpPr>
          <p:nvPr/>
        </p:nvCxnSpPr>
        <p:spPr>
          <a:xfrm flipV="1">
            <a:off x="2783632" y="4920673"/>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97A7559-6E37-4BA4-B1B9-C064AF352D15}"/>
              </a:ext>
            </a:extLst>
          </p:cNvPr>
          <p:cNvGrpSpPr/>
          <p:nvPr/>
        </p:nvGrpSpPr>
        <p:grpSpPr>
          <a:xfrm>
            <a:off x="2783632" y="2547732"/>
            <a:ext cx="2016224" cy="3326217"/>
            <a:chOff x="2783632" y="2547732"/>
            <a:chExt cx="2016224" cy="3326217"/>
          </a:xfrm>
        </p:grpSpPr>
        <p:cxnSp>
          <p:nvCxnSpPr>
            <p:cNvPr id="108" name="Straight Connector 107">
              <a:extLst>
                <a:ext uri="{FF2B5EF4-FFF2-40B4-BE49-F238E27FC236}">
                  <a16:creationId xmlns:a16="http://schemas.microsoft.com/office/drawing/2014/main" id="{63BE8E69-E62E-4046-B82D-691A2A4D9926}"/>
                </a:ext>
              </a:extLst>
            </p:cNvPr>
            <p:cNvCxnSpPr>
              <a:stCxn id="56" idx="6"/>
              <a:endCxn id="50" idx="2"/>
            </p:cNvCxnSpPr>
            <p:nvPr/>
          </p:nvCxnSpPr>
          <p:spPr>
            <a:xfrm>
              <a:off x="2783632" y="2547732"/>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D9E32E-F6FF-4DB1-8C57-2984B666E094}"/>
                </a:ext>
              </a:extLst>
            </p:cNvPr>
            <p:cNvCxnSpPr>
              <a:stCxn id="56" idx="6"/>
              <a:endCxn id="51" idx="2"/>
            </p:cNvCxnSpPr>
            <p:nvPr/>
          </p:nvCxnSpPr>
          <p:spPr>
            <a:xfrm>
              <a:off x="2783632" y="2547732"/>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175CD6-70DA-4143-9034-F258DF7C9D04}"/>
                </a:ext>
              </a:extLst>
            </p:cNvPr>
            <p:cNvCxnSpPr>
              <a:stCxn id="56" idx="6"/>
              <a:endCxn id="52" idx="2"/>
            </p:cNvCxnSpPr>
            <p:nvPr/>
          </p:nvCxnSpPr>
          <p:spPr>
            <a:xfrm>
              <a:off x="2783632" y="2547732"/>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BC95E7-2B4A-485B-AEE0-D9A32B9AEEA1}"/>
                </a:ext>
              </a:extLst>
            </p:cNvPr>
            <p:cNvCxnSpPr>
              <a:stCxn id="56" idx="6"/>
              <a:endCxn id="53" idx="2"/>
            </p:cNvCxnSpPr>
            <p:nvPr/>
          </p:nvCxnSpPr>
          <p:spPr>
            <a:xfrm>
              <a:off x="2783632" y="2547732"/>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AD8044A-19F4-44EA-9251-BC68D65220F8}"/>
                </a:ext>
              </a:extLst>
            </p:cNvPr>
            <p:cNvCxnSpPr>
              <a:stCxn id="61" idx="6"/>
              <a:endCxn id="50" idx="2"/>
            </p:cNvCxnSpPr>
            <p:nvPr/>
          </p:nvCxnSpPr>
          <p:spPr>
            <a:xfrm flipV="1">
              <a:off x="2783632" y="2924944"/>
              <a:ext cx="2016224" cy="29490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AD9A970-BD68-41D7-8D8D-1555992E2E20}"/>
                </a:ext>
              </a:extLst>
            </p:cNvPr>
            <p:cNvCxnSpPr>
              <a:stCxn id="61" idx="6"/>
              <a:endCxn id="51" idx="2"/>
            </p:cNvCxnSpPr>
            <p:nvPr/>
          </p:nvCxnSpPr>
          <p:spPr>
            <a:xfrm flipV="1">
              <a:off x="2783632" y="3590187"/>
              <a:ext cx="2016224" cy="22837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1D7926C-FFBB-4C28-BB72-02B340077168}"/>
                </a:ext>
              </a:extLst>
            </p:cNvPr>
            <p:cNvCxnSpPr>
              <a:stCxn id="61" idx="6"/>
              <a:endCxn id="52" idx="2"/>
            </p:cNvCxnSpPr>
            <p:nvPr/>
          </p:nvCxnSpPr>
          <p:spPr>
            <a:xfrm flipV="1">
              <a:off x="2783632" y="4255430"/>
              <a:ext cx="2016224" cy="1618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C27CA2-672B-4353-A232-3E802B909177}"/>
                </a:ext>
              </a:extLst>
            </p:cNvPr>
            <p:cNvCxnSpPr>
              <a:stCxn id="61" idx="6"/>
              <a:endCxn id="53" idx="2"/>
            </p:cNvCxnSpPr>
            <p:nvPr/>
          </p:nvCxnSpPr>
          <p:spPr>
            <a:xfrm flipV="1">
              <a:off x="2783632" y="4920673"/>
              <a:ext cx="2016224" cy="953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93A14028-4CF8-4455-98F2-241CE169C717}"/>
              </a:ext>
            </a:extLst>
          </p:cNvPr>
          <p:cNvGrpSpPr/>
          <p:nvPr/>
        </p:nvGrpSpPr>
        <p:grpSpPr>
          <a:xfrm>
            <a:off x="846152" y="1636849"/>
            <a:ext cx="1311769" cy="4480042"/>
            <a:chOff x="954164" y="1743199"/>
            <a:chExt cx="1311769" cy="4480042"/>
          </a:xfrm>
        </p:grpSpPr>
        <p:sp>
          <p:nvSpPr>
            <p:cNvPr id="150" name="TextBox 149">
              <a:extLst>
                <a:ext uri="{FF2B5EF4-FFF2-40B4-BE49-F238E27FC236}">
                  <a16:creationId xmlns:a16="http://schemas.microsoft.com/office/drawing/2014/main" id="{0E25F46B-42EF-4F8F-8EFF-D777A93C19B7}"/>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51" name="TextBox 150">
              <a:extLst>
                <a:ext uri="{FF2B5EF4-FFF2-40B4-BE49-F238E27FC236}">
                  <a16:creationId xmlns:a16="http://schemas.microsoft.com/office/drawing/2014/main" id="{52A2C4A6-08E4-4EF1-9CC1-FD3097FFC325}"/>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52" name="TextBox 151">
              <a:extLst>
                <a:ext uri="{FF2B5EF4-FFF2-40B4-BE49-F238E27FC236}">
                  <a16:creationId xmlns:a16="http://schemas.microsoft.com/office/drawing/2014/main" id="{FC33DDAA-75BA-4A81-8825-ED84211C2408}"/>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53" name="TextBox 152">
              <a:extLst>
                <a:ext uri="{FF2B5EF4-FFF2-40B4-BE49-F238E27FC236}">
                  <a16:creationId xmlns:a16="http://schemas.microsoft.com/office/drawing/2014/main" id="{0C4A4BF9-5F3B-4944-B357-3D1DF5D9A9F5}"/>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54" name="TextBox 153">
              <a:extLst>
                <a:ext uri="{FF2B5EF4-FFF2-40B4-BE49-F238E27FC236}">
                  <a16:creationId xmlns:a16="http://schemas.microsoft.com/office/drawing/2014/main" id="{2D26CE93-4415-457A-AA00-B103A696FE4D}"/>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55" name="TextBox 154">
              <a:extLst>
                <a:ext uri="{FF2B5EF4-FFF2-40B4-BE49-F238E27FC236}">
                  <a16:creationId xmlns:a16="http://schemas.microsoft.com/office/drawing/2014/main" id="{8EE4B602-0142-4A31-8BAB-1B136906CA1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56" name="TextBox 155">
              <a:extLst>
                <a:ext uri="{FF2B5EF4-FFF2-40B4-BE49-F238E27FC236}">
                  <a16:creationId xmlns:a16="http://schemas.microsoft.com/office/drawing/2014/main" id="{43393FCB-4E60-498C-B465-8AA41E3691B0}"/>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sp>
        <p:nvSpPr>
          <p:cNvPr id="157" name="Oval 156">
            <a:extLst>
              <a:ext uri="{FF2B5EF4-FFF2-40B4-BE49-F238E27FC236}">
                <a16:creationId xmlns:a16="http://schemas.microsoft.com/office/drawing/2014/main" id="{E7155ACD-3627-41B0-A7D2-4FAD2579440C}"/>
              </a:ext>
            </a:extLst>
          </p:cNvPr>
          <p:cNvSpPr/>
          <p:nvPr/>
        </p:nvSpPr>
        <p:spPr>
          <a:xfrm>
            <a:off x="2207568" y="159445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63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1011127" y="2204864"/>
            <a:ext cx="10169746" cy="2448272"/>
          </a:xfrm>
        </p:spPr>
        <p:txBody>
          <a:bodyPr>
            <a:normAutofit/>
          </a:bodyPr>
          <a:lstStyle/>
          <a:p>
            <a:r>
              <a:rPr lang="en-GB" sz="6000" dirty="0"/>
              <a:t>Practical Machine Learning using R and </a:t>
            </a:r>
            <a:r>
              <a:rPr lang="en-GB" sz="6000" dirty="0" err="1"/>
              <a:t>tidymodels</a:t>
            </a:r>
            <a:endParaRPr lang="en-GB" sz="6000" dirty="0"/>
          </a:p>
        </p:txBody>
      </p:sp>
      <p:pic>
        <p:nvPicPr>
          <p:cNvPr id="3" name="Graphic 2">
            <a:extLst>
              <a:ext uri="{FF2B5EF4-FFF2-40B4-BE49-F238E27FC236}">
                <a16:creationId xmlns:a16="http://schemas.microsoft.com/office/drawing/2014/main" id="{DAA9CB3F-E292-AF01-118A-CF2C4979B5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335990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B8EA-DF2B-499C-B387-1F67DBC8D45D}"/>
              </a:ext>
            </a:extLst>
          </p:cNvPr>
          <p:cNvSpPr>
            <a:spLocks noGrp="1"/>
          </p:cNvSpPr>
          <p:nvPr>
            <p:ph type="title"/>
          </p:nvPr>
        </p:nvSpPr>
        <p:spPr>
          <a:xfrm>
            <a:off x="609600" y="48801"/>
            <a:ext cx="10972800" cy="1714202"/>
          </a:xfrm>
        </p:spPr>
        <p:txBody>
          <a:bodyPr>
            <a:normAutofit/>
          </a:bodyPr>
          <a:lstStyle/>
          <a:p>
            <a:r>
              <a:rPr lang="en-GB" sz="5400" dirty="0"/>
              <a:t>Baseline R</a:t>
            </a:r>
            <a:br>
              <a:rPr lang="en-GB" sz="5400" dirty="0"/>
            </a:br>
            <a:r>
              <a:rPr lang="en-GB" sz="4000" dirty="0"/>
              <a:t>Come on an R Course!</a:t>
            </a:r>
            <a:endParaRPr lang="en-GB" sz="5400" dirty="0"/>
          </a:p>
        </p:txBody>
      </p:sp>
      <p:sp>
        <p:nvSpPr>
          <p:cNvPr id="5" name="Rectangle 4">
            <a:extLst>
              <a:ext uri="{FF2B5EF4-FFF2-40B4-BE49-F238E27FC236}">
                <a16:creationId xmlns:a16="http://schemas.microsoft.com/office/drawing/2014/main" id="{8676AED7-2700-4AFA-AAFC-495093C4F0E2}"/>
              </a:ext>
            </a:extLst>
          </p:cNvPr>
          <p:cNvSpPr/>
          <p:nvPr/>
        </p:nvSpPr>
        <p:spPr>
          <a:xfrm>
            <a:off x="1429272" y="2132856"/>
            <a:ext cx="10153128" cy="3046988"/>
          </a:xfrm>
          <a:prstGeom prst="rect">
            <a:avLst/>
          </a:prstGeom>
        </p:spPr>
        <p:txBody>
          <a:bodyPr wrap="square">
            <a:spAutoFit/>
          </a:bodyPr>
          <a:lstStyle/>
          <a:p>
            <a:r>
              <a:rPr lang="en-GB" sz="3200" dirty="0"/>
              <a:t>Introduction to R: </a:t>
            </a:r>
            <a:r>
              <a:rPr lang="en-GB" sz="3200" dirty="0">
                <a:hlinkClick r:id="rId3"/>
              </a:rPr>
              <a:t>https://biotrain.tv/courses/r_intro</a:t>
            </a:r>
            <a:r>
              <a:rPr lang="en-GB" sz="3200" dirty="0"/>
              <a:t> </a:t>
            </a:r>
          </a:p>
          <a:p>
            <a:endParaRPr lang="en-GB" sz="3200" dirty="0"/>
          </a:p>
          <a:p>
            <a:r>
              <a:rPr lang="en-GB" sz="3200" dirty="0"/>
              <a:t>Advanced R: </a:t>
            </a:r>
            <a:r>
              <a:rPr lang="en-GB" sz="3200" dirty="0">
                <a:hlinkClick r:id="rId4"/>
              </a:rPr>
              <a:t>https://biotrain.tv/courses/r_advanced</a:t>
            </a:r>
            <a:endParaRPr lang="en-GB" sz="3200" dirty="0"/>
          </a:p>
          <a:p>
            <a:endParaRPr lang="en-GB" sz="3200" dirty="0"/>
          </a:p>
          <a:p>
            <a:r>
              <a:rPr lang="en-GB" sz="3200" dirty="0"/>
              <a:t>Plotting with </a:t>
            </a:r>
            <a:r>
              <a:rPr lang="en-GB" sz="3200" dirty="0" err="1"/>
              <a:t>GGPlot</a:t>
            </a:r>
            <a:r>
              <a:rPr lang="en-GB" sz="3200" dirty="0"/>
              <a:t>: </a:t>
            </a:r>
            <a:r>
              <a:rPr lang="en-GB" sz="3200" dirty="0">
                <a:hlinkClick r:id="rId5"/>
              </a:rPr>
              <a:t>https://biotrain.tv/courses/r_ggplot</a:t>
            </a:r>
            <a:r>
              <a:rPr lang="en-GB" sz="3200" dirty="0"/>
              <a:t> </a:t>
            </a:r>
          </a:p>
          <a:p>
            <a:endParaRPr lang="en-GB" sz="3200" dirty="0"/>
          </a:p>
        </p:txBody>
      </p:sp>
      <p:pic>
        <p:nvPicPr>
          <p:cNvPr id="6" name="Graphic 5">
            <a:extLst>
              <a:ext uri="{FF2B5EF4-FFF2-40B4-BE49-F238E27FC236}">
                <a16:creationId xmlns:a16="http://schemas.microsoft.com/office/drawing/2014/main" id="{C74C0A47-0936-0808-248D-4853899DBA4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2719240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10B46-27B5-D530-D541-2D40E22CE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84314-E407-6C58-2F5D-EB1BA80D7358}"/>
              </a:ext>
            </a:extLst>
          </p:cNvPr>
          <p:cNvSpPr>
            <a:spLocks noGrp="1"/>
          </p:cNvSpPr>
          <p:nvPr>
            <p:ph type="title"/>
          </p:nvPr>
        </p:nvSpPr>
        <p:spPr/>
        <p:txBody>
          <a:bodyPr>
            <a:normAutofit/>
          </a:bodyPr>
          <a:lstStyle/>
          <a:p>
            <a:r>
              <a:rPr lang="en-GB" sz="5400" dirty="0"/>
              <a:t>Data Analysis Workflow</a:t>
            </a:r>
          </a:p>
        </p:txBody>
      </p:sp>
      <p:sp>
        <p:nvSpPr>
          <p:cNvPr id="4" name="Rectangle 3">
            <a:extLst>
              <a:ext uri="{FF2B5EF4-FFF2-40B4-BE49-F238E27FC236}">
                <a16:creationId xmlns:a16="http://schemas.microsoft.com/office/drawing/2014/main" id="{36F05D85-EFB5-EC7B-525F-D28753EE7C4F}"/>
              </a:ext>
            </a:extLst>
          </p:cNvPr>
          <p:cNvSpPr/>
          <p:nvPr/>
        </p:nvSpPr>
        <p:spPr>
          <a:xfrm>
            <a:off x="479376" y="1988840"/>
            <a:ext cx="2088232"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Raw Data</a:t>
            </a:r>
          </a:p>
        </p:txBody>
      </p:sp>
      <p:sp>
        <p:nvSpPr>
          <p:cNvPr id="11" name="TextBox 10">
            <a:extLst>
              <a:ext uri="{FF2B5EF4-FFF2-40B4-BE49-F238E27FC236}">
                <a16:creationId xmlns:a16="http://schemas.microsoft.com/office/drawing/2014/main" id="{2FE090C2-828E-F379-DF16-DC0E842E1A61}"/>
              </a:ext>
            </a:extLst>
          </p:cNvPr>
          <p:cNvSpPr txBox="1"/>
          <p:nvPr/>
        </p:nvSpPr>
        <p:spPr>
          <a:xfrm>
            <a:off x="575370" y="5877272"/>
            <a:ext cx="1851789" cy="584775"/>
          </a:xfrm>
          <a:prstGeom prst="rect">
            <a:avLst/>
          </a:prstGeom>
          <a:noFill/>
        </p:spPr>
        <p:txBody>
          <a:bodyPr wrap="none" rtlCol="0">
            <a:spAutoFit/>
          </a:bodyPr>
          <a:lstStyle/>
          <a:p>
            <a:r>
              <a:rPr lang="en-GB" sz="3200" dirty="0"/>
              <a:t>Collection</a:t>
            </a:r>
          </a:p>
        </p:txBody>
      </p:sp>
      <p:sp>
        <p:nvSpPr>
          <p:cNvPr id="12" name="TextBox 11">
            <a:extLst>
              <a:ext uri="{FF2B5EF4-FFF2-40B4-BE49-F238E27FC236}">
                <a16:creationId xmlns:a16="http://schemas.microsoft.com/office/drawing/2014/main" id="{C7D5E96D-600D-7C0D-5F8E-FC6ADD8FC867}"/>
              </a:ext>
            </a:extLst>
          </p:cNvPr>
          <p:cNvSpPr txBox="1"/>
          <p:nvPr/>
        </p:nvSpPr>
        <p:spPr>
          <a:xfrm>
            <a:off x="3621665" y="5878432"/>
            <a:ext cx="2143600" cy="584775"/>
          </a:xfrm>
          <a:prstGeom prst="rect">
            <a:avLst/>
          </a:prstGeom>
          <a:noFill/>
        </p:spPr>
        <p:txBody>
          <a:bodyPr wrap="none" rtlCol="0">
            <a:spAutoFit/>
          </a:bodyPr>
          <a:lstStyle/>
          <a:p>
            <a:r>
              <a:rPr lang="en-GB" sz="3200" dirty="0"/>
              <a:t>Preparation</a:t>
            </a:r>
          </a:p>
        </p:txBody>
      </p:sp>
      <p:sp>
        <p:nvSpPr>
          <p:cNvPr id="13" name="TextBox 12">
            <a:extLst>
              <a:ext uri="{FF2B5EF4-FFF2-40B4-BE49-F238E27FC236}">
                <a16:creationId xmlns:a16="http://schemas.microsoft.com/office/drawing/2014/main" id="{D710FA26-9676-1D96-8A89-2FA37D0579E9}"/>
              </a:ext>
            </a:extLst>
          </p:cNvPr>
          <p:cNvSpPr txBox="1"/>
          <p:nvPr/>
        </p:nvSpPr>
        <p:spPr>
          <a:xfrm>
            <a:off x="6622788" y="5887144"/>
            <a:ext cx="2461123" cy="584775"/>
          </a:xfrm>
          <a:prstGeom prst="rect">
            <a:avLst/>
          </a:prstGeom>
          <a:noFill/>
        </p:spPr>
        <p:txBody>
          <a:bodyPr wrap="none" rtlCol="0">
            <a:spAutoFit/>
          </a:bodyPr>
          <a:lstStyle/>
          <a:p>
            <a:r>
              <a:rPr lang="en-GB" sz="3200" dirty="0"/>
              <a:t>Formalisation</a:t>
            </a:r>
          </a:p>
        </p:txBody>
      </p:sp>
      <p:sp>
        <p:nvSpPr>
          <p:cNvPr id="14" name="TextBox 13">
            <a:extLst>
              <a:ext uri="{FF2B5EF4-FFF2-40B4-BE49-F238E27FC236}">
                <a16:creationId xmlns:a16="http://schemas.microsoft.com/office/drawing/2014/main" id="{75F91BF5-6045-CEE3-6DBA-DEB848F35F0C}"/>
              </a:ext>
            </a:extLst>
          </p:cNvPr>
          <p:cNvSpPr txBox="1"/>
          <p:nvPr/>
        </p:nvSpPr>
        <p:spPr>
          <a:xfrm>
            <a:off x="10101002" y="5872916"/>
            <a:ext cx="1724768" cy="584775"/>
          </a:xfrm>
          <a:prstGeom prst="rect">
            <a:avLst/>
          </a:prstGeom>
          <a:noFill/>
        </p:spPr>
        <p:txBody>
          <a:bodyPr wrap="none" rtlCol="0">
            <a:spAutoFit/>
          </a:bodyPr>
          <a:lstStyle/>
          <a:p>
            <a:r>
              <a:rPr lang="en-GB" sz="3200" dirty="0"/>
              <a:t>Outcome</a:t>
            </a:r>
          </a:p>
        </p:txBody>
      </p:sp>
      <p:grpSp>
        <p:nvGrpSpPr>
          <p:cNvPr id="23" name="Group 22">
            <a:extLst>
              <a:ext uri="{FF2B5EF4-FFF2-40B4-BE49-F238E27FC236}">
                <a16:creationId xmlns:a16="http://schemas.microsoft.com/office/drawing/2014/main" id="{FDC30A4F-3AA7-CD58-4465-B30E39A6E8F0}"/>
              </a:ext>
            </a:extLst>
          </p:cNvPr>
          <p:cNvGrpSpPr/>
          <p:nvPr/>
        </p:nvGrpSpPr>
        <p:grpSpPr>
          <a:xfrm>
            <a:off x="2819636" y="1988840"/>
            <a:ext cx="2916324" cy="1296144"/>
            <a:chOff x="2819636" y="1988840"/>
            <a:chExt cx="2916324" cy="1296144"/>
          </a:xfrm>
        </p:grpSpPr>
        <p:sp>
          <p:nvSpPr>
            <p:cNvPr id="5" name="Rectangle 4">
              <a:extLst>
                <a:ext uri="{FF2B5EF4-FFF2-40B4-BE49-F238E27FC236}">
                  <a16:creationId xmlns:a16="http://schemas.microsoft.com/office/drawing/2014/main" id="{29944A3A-6268-DE93-F26E-3C4DE221F956}"/>
                </a:ext>
              </a:extLst>
            </p:cNvPr>
            <p:cNvSpPr/>
            <p:nvPr/>
          </p:nvSpPr>
          <p:spPr>
            <a:xfrm>
              <a:off x="3647728" y="1988840"/>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Visualisation</a:t>
              </a:r>
            </a:p>
            <a:p>
              <a:pPr algn="ctr"/>
              <a:r>
                <a:rPr lang="en-GB" sz="2800" dirty="0"/>
                <a:t>Exploration</a:t>
              </a:r>
            </a:p>
          </p:txBody>
        </p:sp>
        <p:sp>
          <p:nvSpPr>
            <p:cNvPr id="15" name="Arrow: Right 14">
              <a:extLst>
                <a:ext uri="{FF2B5EF4-FFF2-40B4-BE49-F238E27FC236}">
                  <a16:creationId xmlns:a16="http://schemas.microsoft.com/office/drawing/2014/main" id="{B91CC153-1A92-6AAA-1ABE-7DCD9815B53C}"/>
                </a:ext>
              </a:extLst>
            </p:cNvPr>
            <p:cNvSpPr/>
            <p:nvPr/>
          </p:nvSpPr>
          <p:spPr>
            <a:xfrm>
              <a:off x="2819636" y="2492896"/>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1DAE00ED-4FFC-5E84-C7A0-7E3F6D0940F0}"/>
              </a:ext>
            </a:extLst>
          </p:cNvPr>
          <p:cNvGrpSpPr/>
          <p:nvPr/>
        </p:nvGrpSpPr>
        <p:grpSpPr>
          <a:xfrm>
            <a:off x="9099891" y="1988840"/>
            <a:ext cx="2907611" cy="1296144"/>
            <a:chOff x="9099891" y="1988840"/>
            <a:chExt cx="2907611" cy="1296144"/>
          </a:xfrm>
        </p:grpSpPr>
        <p:sp>
          <p:nvSpPr>
            <p:cNvPr id="10" name="Rectangle 9">
              <a:extLst>
                <a:ext uri="{FF2B5EF4-FFF2-40B4-BE49-F238E27FC236}">
                  <a16:creationId xmlns:a16="http://schemas.microsoft.com/office/drawing/2014/main" id="{93CA91BC-5BEE-4426-C6C7-AB25209180A4}"/>
                </a:ext>
              </a:extLst>
            </p:cNvPr>
            <p:cNvSpPr/>
            <p:nvPr/>
          </p:nvSpPr>
          <p:spPr>
            <a:xfrm>
              <a:off x="9919270" y="1988840"/>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Prediction</a:t>
              </a:r>
            </a:p>
          </p:txBody>
        </p:sp>
        <p:sp>
          <p:nvSpPr>
            <p:cNvPr id="16" name="Arrow: Right 15">
              <a:extLst>
                <a:ext uri="{FF2B5EF4-FFF2-40B4-BE49-F238E27FC236}">
                  <a16:creationId xmlns:a16="http://schemas.microsoft.com/office/drawing/2014/main" id="{A9E8C4BF-0159-5349-4603-C7BE8B9626E0}"/>
                </a:ext>
              </a:extLst>
            </p:cNvPr>
            <p:cNvSpPr/>
            <p:nvPr/>
          </p:nvSpPr>
          <p:spPr>
            <a:xfrm>
              <a:off x="9099891" y="245689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2F34F611-116F-E8BD-EA45-EEF6449F818D}"/>
              </a:ext>
            </a:extLst>
          </p:cNvPr>
          <p:cNvGrpSpPr/>
          <p:nvPr/>
        </p:nvGrpSpPr>
        <p:grpSpPr>
          <a:xfrm>
            <a:off x="9116913" y="4077072"/>
            <a:ext cx="2883743" cy="1296144"/>
            <a:chOff x="9116913" y="4077072"/>
            <a:chExt cx="2883743" cy="1296144"/>
          </a:xfrm>
        </p:grpSpPr>
        <p:sp>
          <p:nvSpPr>
            <p:cNvPr id="8" name="Rectangle 7">
              <a:extLst>
                <a:ext uri="{FF2B5EF4-FFF2-40B4-BE49-F238E27FC236}">
                  <a16:creationId xmlns:a16="http://schemas.microsoft.com/office/drawing/2014/main" id="{29C2517C-A65B-A205-99AE-5255087C173D}"/>
                </a:ext>
              </a:extLst>
            </p:cNvPr>
            <p:cNvSpPr/>
            <p:nvPr/>
          </p:nvSpPr>
          <p:spPr>
            <a:xfrm>
              <a:off x="9912424" y="4077072"/>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Reporting</a:t>
              </a:r>
            </a:p>
          </p:txBody>
        </p:sp>
        <p:sp>
          <p:nvSpPr>
            <p:cNvPr id="17" name="Arrow: Right 16">
              <a:extLst>
                <a:ext uri="{FF2B5EF4-FFF2-40B4-BE49-F238E27FC236}">
                  <a16:creationId xmlns:a16="http://schemas.microsoft.com/office/drawing/2014/main" id="{2AE30CC7-9C24-35BE-E0C0-0254BD0C1233}"/>
                </a:ext>
              </a:extLst>
            </p:cNvPr>
            <p:cNvSpPr/>
            <p:nvPr/>
          </p:nvSpPr>
          <p:spPr>
            <a:xfrm>
              <a:off x="9116913"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8C1EC36-4194-1E1C-D9C6-CF429767B7E3}"/>
              </a:ext>
            </a:extLst>
          </p:cNvPr>
          <p:cNvGrpSpPr/>
          <p:nvPr/>
        </p:nvGrpSpPr>
        <p:grpSpPr>
          <a:xfrm>
            <a:off x="6009256" y="4077072"/>
            <a:ext cx="2888210" cy="1296144"/>
            <a:chOff x="6009256" y="4077072"/>
            <a:chExt cx="2888210" cy="1296144"/>
          </a:xfrm>
        </p:grpSpPr>
        <p:sp>
          <p:nvSpPr>
            <p:cNvPr id="7" name="Rectangle 6">
              <a:extLst>
                <a:ext uri="{FF2B5EF4-FFF2-40B4-BE49-F238E27FC236}">
                  <a16:creationId xmlns:a16="http://schemas.microsoft.com/office/drawing/2014/main" id="{E2CACCC6-3199-28F4-F495-5C357060D1B3}"/>
                </a:ext>
              </a:extLst>
            </p:cNvPr>
            <p:cNvSpPr/>
            <p:nvPr/>
          </p:nvSpPr>
          <p:spPr>
            <a:xfrm>
              <a:off x="6809234" y="4077072"/>
              <a:ext cx="2088232"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Statistics</a:t>
              </a:r>
            </a:p>
          </p:txBody>
        </p:sp>
        <p:sp>
          <p:nvSpPr>
            <p:cNvPr id="18" name="Arrow: Right 17">
              <a:extLst>
                <a:ext uri="{FF2B5EF4-FFF2-40B4-BE49-F238E27FC236}">
                  <a16:creationId xmlns:a16="http://schemas.microsoft.com/office/drawing/2014/main" id="{F363F9F1-C6D4-EF6E-C96B-1FD5555C036D}"/>
                </a:ext>
              </a:extLst>
            </p:cNvPr>
            <p:cNvSpPr/>
            <p:nvPr/>
          </p:nvSpPr>
          <p:spPr>
            <a:xfrm>
              <a:off x="6009256"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0D38ECB-AC4F-CB32-DCA4-9A6119BD2CD9}"/>
              </a:ext>
            </a:extLst>
          </p:cNvPr>
          <p:cNvGrpSpPr/>
          <p:nvPr/>
        </p:nvGrpSpPr>
        <p:grpSpPr>
          <a:xfrm>
            <a:off x="6052187" y="1988840"/>
            <a:ext cx="2852125" cy="1951143"/>
            <a:chOff x="6052187" y="1988840"/>
            <a:chExt cx="2852125" cy="1951143"/>
          </a:xfrm>
        </p:grpSpPr>
        <p:sp>
          <p:nvSpPr>
            <p:cNvPr id="9" name="Rectangle 8">
              <a:extLst>
                <a:ext uri="{FF2B5EF4-FFF2-40B4-BE49-F238E27FC236}">
                  <a16:creationId xmlns:a16="http://schemas.microsoft.com/office/drawing/2014/main" id="{6C163FD2-6AD1-2198-3465-CD9754588FDA}"/>
                </a:ext>
              </a:extLst>
            </p:cNvPr>
            <p:cNvSpPr/>
            <p:nvPr/>
          </p:nvSpPr>
          <p:spPr>
            <a:xfrm>
              <a:off x="6816080" y="1988840"/>
              <a:ext cx="2088232" cy="1296144"/>
            </a:xfrm>
            <a:prstGeom prst="rect">
              <a:avLst/>
            </a:prstGeom>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Modelling</a:t>
              </a:r>
            </a:p>
          </p:txBody>
        </p:sp>
        <p:sp>
          <p:nvSpPr>
            <p:cNvPr id="19" name="Arrow: Right 18">
              <a:extLst>
                <a:ext uri="{FF2B5EF4-FFF2-40B4-BE49-F238E27FC236}">
                  <a16:creationId xmlns:a16="http://schemas.microsoft.com/office/drawing/2014/main" id="{0A2130CF-9486-60BF-5A4A-DF65D9EC7558}"/>
                </a:ext>
              </a:extLst>
            </p:cNvPr>
            <p:cNvSpPr/>
            <p:nvPr/>
          </p:nvSpPr>
          <p:spPr>
            <a:xfrm rot="18900000">
              <a:off x="6052187" y="357994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0" name="Arrow: Right 19">
            <a:extLst>
              <a:ext uri="{FF2B5EF4-FFF2-40B4-BE49-F238E27FC236}">
                <a16:creationId xmlns:a16="http://schemas.microsoft.com/office/drawing/2014/main" id="{C778518D-20B4-5E22-A386-F89B6C5620F3}"/>
              </a:ext>
            </a:extLst>
          </p:cNvPr>
          <p:cNvSpPr/>
          <p:nvPr/>
        </p:nvSpPr>
        <p:spPr>
          <a:xfrm rot="2700000">
            <a:off x="9126841" y="347922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0C66A988-9738-0822-E1D4-99136FFBE544}"/>
              </a:ext>
            </a:extLst>
          </p:cNvPr>
          <p:cNvGrpSpPr/>
          <p:nvPr/>
        </p:nvGrpSpPr>
        <p:grpSpPr>
          <a:xfrm>
            <a:off x="3647728" y="3423029"/>
            <a:ext cx="2088232" cy="1950187"/>
            <a:chOff x="3647728" y="3423029"/>
            <a:chExt cx="2088232" cy="1950187"/>
          </a:xfrm>
        </p:grpSpPr>
        <p:sp>
          <p:nvSpPr>
            <p:cNvPr id="6" name="Rectangle 5">
              <a:extLst>
                <a:ext uri="{FF2B5EF4-FFF2-40B4-BE49-F238E27FC236}">
                  <a16:creationId xmlns:a16="http://schemas.microsoft.com/office/drawing/2014/main" id="{E622D998-6FA6-E9B6-5622-4C761E30A784}"/>
                </a:ext>
              </a:extLst>
            </p:cNvPr>
            <p:cNvSpPr/>
            <p:nvPr/>
          </p:nvSpPr>
          <p:spPr>
            <a:xfrm>
              <a:off x="3647728" y="4077072"/>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Filtering Cleaning</a:t>
              </a:r>
            </a:p>
          </p:txBody>
        </p:sp>
        <p:sp>
          <p:nvSpPr>
            <p:cNvPr id="21" name="Arrow: Right 20">
              <a:extLst>
                <a:ext uri="{FF2B5EF4-FFF2-40B4-BE49-F238E27FC236}">
                  <a16:creationId xmlns:a16="http://schemas.microsoft.com/office/drawing/2014/main" id="{C9AE1AC2-6AFF-B17B-A249-CC132557E68D}"/>
                </a:ext>
              </a:extLst>
            </p:cNvPr>
            <p:cNvSpPr/>
            <p:nvPr/>
          </p:nvSpPr>
          <p:spPr>
            <a:xfrm rot="5400000">
              <a:off x="3971764" y="3531041"/>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2" name="Arrow: Right 21">
            <a:extLst>
              <a:ext uri="{FF2B5EF4-FFF2-40B4-BE49-F238E27FC236}">
                <a16:creationId xmlns:a16="http://schemas.microsoft.com/office/drawing/2014/main" id="{4622DCFA-462F-4230-7CE3-99DCBA5A5EE2}"/>
              </a:ext>
            </a:extLst>
          </p:cNvPr>
          <p:cNvSpPr/>
          <p:nvPr/>
        </p:nvSpPr>
        <p:spPr>
          <a:xfrm rot="16200000">
            <a:off x="4835860" y="352215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085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4F40-5E10-42EE-AD16-4885CDA8EB83}"/>
              </a:ext>
            </a:extLst>
          </p:cNvPr>
          <p:cNvSpPr>
            <a:spLocks noGrp="1"/>
          </p:cNvSpPr>
          <p:nvPr>
            <p:ph type="title"/>
          </p:nvPr>
        </p:nvSpPr>
        <p:spPr/>
        <p:txBody>
          <a:bodyPr>
            <a:normAutofit/>
          </a:bodyPr>
          <a:lstStyle/>
          <a:p>
            <a:r>
              <a:rPr lang="en-GB" sz="5400" dirty="0"/>
              <a:t>R Syntax</a:t>
            </a:r>
          </a:p>
        </p:txBody>
      </p:sp>
      <p:sp>
        <p:nvSpPr>
          <p:cNvPr id="4" name="Rectangle 3">
            <a:extLst>
              <a:ext uri="{FF2B5EF4-FFF2-40B4-BE49-F238E27FC236}">
                <a16:creationId xmlns:a16="http://schemas.microsoft.com/office/drawing/2014/main" id="{0F3E8F59-BDF3-41B7-B170-016EE7F8BD44}"/>
              </a:ext>
            </a:extLst>
          </p:cNvPr>
          <p:cNvSpPr/>
          <p:nvPr/>
        </p:nvSpPr>
        <p:spPr>
          <a:xfrm>
            <a:off x="2111642" y="1816967"/>
            <a:ext cx="7968716" cy="1962076"/>
          </a:xfrm>
          <a:prstGeom prst="rect">
            <a:avLst/>
          </a:prstGeom>
        </p:spPr>
        <p:txBody>
          <a:bodyPr wrap="square">
            <a:spAutoFit/>
          </a:bodyPr>
          <a:lstStyle/>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err="1">
                <a:solidFill>
                  <a:schemeClr val="accent3">
                    <a:lumMod val="50000"/>
                  </a:schemeClr>
                </a:solidFill>
                <a:latin typeface="Consolas" panose="020B0609020204030204" pitchFamily="49" charset="0"/>
                <a:ea typeface="Times New Roman" panose="02020603050405020304" pitchFamily="18" charset="0"/>
              </a:rPr>
              <a:t>forest_fit</a:t>
            </a:r>
            <a:r>
              <a:rPr lang="en-GB" sz="2800" b="1" dirty="0">
                <a:solidFill>
                  <a:schemeClr val="accent3">
                    <a:lumMod val="50000"/>
                  </a:schemeClr>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p>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a:solidFill>
                  <a:srgbClr val="7F0055"/>
                </a:solidFill>
                <a:latin typeface="Consolas" panose="020B0609020204030204" pitchFamily="49" charset="0"/>
                <a:ea typeface="Times New Roman" panose="02020603050405020304" pitchFamily="18" charset="0"/>
              </a:rPr>
              <a:t>  </a:t>
            </a:r>
            <a:r>
              <a:rPr lang="en-GB" sz="2800" b="1" dirty="0">
                <a:solidFill>
                  <a:schemeClr val="tx2">
                    <a:lumMod val="60000"/>
                    <a:lumOff val="40000"/>
                  </a:schemeClr>
                </a:solidFill>
                <a:latin typeface="Consolas" panose="020B0609020204030204" pitchFamily="49" charset="0"/>
                <a:ea typeface="Times New Roman" panose="02020603050405020304" pitchFamily="18" charset="0"/>
              </a:rPr>
              <a:t>predict</a:t>
            </a:r>
            <a:r>
              <a:rPr lang="en-GB" sz="2800" b="1" dirty="0">
                <a:solidFill>
                  <a:srgbClr val="7F0055"/>
                </a:solidFill>
                <a:latin typeface="Consolas" panose="020B0609020204030204" pitchFamily="49" charset="0"/>
                <a:ea typeface="Times New Roman" panose="02020603050405020304" pitchFamily="18" charset="0"/>
              </a:rPr>
              <a:t>(</a:t>
            </a:r>
            <a:r>
              <a:rPr lang="en-GB" sz="2800" b="1" dirty="0">
                <a:solidFill>
                  <a:schemeClr val="accent3">
                    <a:lumMod val="50000"/>
                  </a:schemeClr>
                </a:solidFill>
                <a:latin typeface="Consolas" panose="020B0609020204030204" pitchFamily="49" charset="0"/>
                <a:ea typeface="Times New Roman" panose="02020603050405020304" pitchFamily="18" charset="0"/>
              </a:rPr>
              <a:t>data</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p>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a:solidFill>
                  <a:srgbClr val="7F0055"/>
                </a:solidFill>
                <a:latin typeface="Consolas" panose="020B0609020204030204" pitchFamily="49" charset="0"/>
                <a:ea typeface="Times New Roman" panose="02020603050405020304" pitchFamily="18" charset="0"/>
              </a:rPr>
              <a:t>  </a:t>
            </a:r>
            <a:r>
              <a:rPr lang="en-GB" sz="2800" b="1" dirty="0" err="1">
                <a:solidFill>
                  <a:schemeClr val="tx2">
                    <a:lumMod val="60000"/>
                    <a:lumOff val="40000"/>
                  </a:schemeClr>
                </a:solidFill>
                <a:latin typeface="Consolas" panose="020B0609020204030204" pitchFamily="49" charset="0"/>
                <a:ea typeface="Times New Roman" panose="02020603050405020304" pitchFamily="18" charset="0"/>
              </a:rPr>
              <a:t>bind_cols</a:t>
            </a:r>
            <a:r>
              <a:rPr lang="en-GB" sz="2800" b="1" dirty="0">
                <a:solidFill>
                  <a:srgbClr val="7F0055"/>
                </a:solidFill>
                <a:latin typeface="Consolas" panose="020B0609020204030204" pitchFamily="49" charset="0"/>
                <a:ea typeface="Times New Roman" panose="02020603050405020304" pitchFamily="18" charset="0"/>
              </a:rPr>
              <a:t>(</a:t>
            </a:r>
            <a:r>
              <a:rPr lang="en-GB" sz="2800" b="1" dirty="0">
                <a:solidFill>
                  <a:schemeClr val="accent3">
                    <a:lumMod val="50000"/>
                  </a:schemeClr>
                </a:solidFill>
                <a:latin typeface="Consolas" panose="020B0609020204030204" pitchFamily="49" charset="0"/>
                <a:ea typeface="Times New Roman" panose="02020603050405020304" pitchFamily="18" charset="0"/>
              </a:rPr>
              <a:t>data</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err="1">
                <a:solidFill>
                  <a:schemeClr val="accent3">
                    <a:lumMod val="50000"/>
                  </a:schemeClr>
                </a:solidFill>
                <a:latin typeface="Consolas" panose="020B0609020204030204" pitchFamily="49" charset="0"/>
                <a:ea typeface="Times New Roman" panose="02020603050405020304" pitchFamily="18" charset="0"/>
              </a:rPr>
              <a:t>prediction_results</a:t>
            </a:r>
            <a:endParaRPr lang="en-GB" sz="2800" b="1" dirty="0">
              <a:solidFill>
                <a:schemeClr val="accent3">
                  <a:lumMod val="50000"/>
                </a:schemeClr>
              </a:solidFill>
              <a:latin typeface="Consolas" panose="020B0609020204030204" pitchFamily="49" charset="0"/>
              <a:ea typeface="Times New Roman" panose="02020603050405020304" pitchFamily="18" charset="0"/>
            </a:endParaRPr>
          </a:p>
        </p:txBody>
      </p:sp>
      <p:grpSp>
        <p:nvGrpSpPr>
          <p:cNvPr id="35" name="Group 34">
            <a:extLst>
              <a:ext uri="{FF2B5EF4-FFF2-40B4-BE49-F238E27FC236}">
                <a16:creationId xmlns:a16="http://schemas.microsoft.com/office/drawing/2014/main" id="{50C20264-DF63-4166-84ED-8DCB3157DD40}"/>
              </a:ext>
            </a:extLst>
          </p:cNvPr>
          <p:cNvGrpSpPr/>
          <p:nvPr/>
        </p:nvGrpSpPr>
        <p:grpSpPr>
          <a:xfrm>
            <a:off x="695400" y="4869160"/>
            <a:ext cx="4726690" cy="523220"/>
            <a:chOff x="695400" y="4869160"/>
            <a:chExt cx="4726690" cy="523220"/>
          </a:xfrm>
        </p:grpSpPr>
        <p:sp>
          <p:nvSpPr>
            <p:cNvPr id="5" name="Rectangle 4">
              <a:extLst>
                <a:ext uri="{FF2B5EF4-FFF2-40B4-BE49-F238E27FC236}">
                  <a16:creationId xmlns:a16="http://schemas.microsoft.com/office/drawing/2014/main" id="{D7B59729-78A5-4B7D-9430-303C53905CD7}"/>
                </a:ext>
              </a:extLst>
            </p:cNvPr>
            <p:cNvSpPr/>
            <p:nvPr/>
          </p:nvSpPr>
          <p:spPr>
            <a:xfrm>
              <a:off x="695400" y="4869160"/>
              <a:ext cx="504056" cy="50405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50000"/>
                  </a:schemeClr>
                </a:solidFill>
              </a:endParaRPr>
            </a:p>
          </p:txBody>
        </p:sp>
        <p:sp>
          <p:nvSpPr>
            <p:cNvPr id="7" name="TextBox 6">
              <a:extLst>
                <a:ext uri="{FF2B5EF4-FFF2-40B4-BE49-F238E27FC236}">
                  <a16:creationId xmlns:a16="http://schemas.microsoft.com/office/drawing/2014/main" id="{8D8B3CB7-1953-4095-8C7F-B3AAC67DA84C}"/>
                </a:ext>
              </a:extLst>
            </p:cNvPr>
            <p:cNvSpPr txBox="1"/>
            <p:nvPr/>
          </p:nvSpPr>
          <p:spPr>
            <a:xfrm>
              <a:off x="1415480" y="4869160"/>
              <a:ext cx="4006610" cy="523220"/>
            </a:xfrm>
            <a:prstGeom prst="rect">
              <a:avLst/>
            </a:prstGeom>
            <a:noFill/>
          </p:spPr>
          <p:txBody>
            <a:bodyPr wrap="none" rtlCol="0">
              <a:spAutoFit/>
            </a:bodyPr>
            <a:lstStyle/>
            <a:p>
              <a:r>
                <a:rPr lang="en-GB" sz="2800" dirty="0"/>
                <a:t>Variables (data structures)</a:t>
              </a:r>
            </a:p>
          </p:txBody>
        </p:sp>
      </p:grpSp>
      <p:grpSp>
        <p:nvGrpSpPr>
          <p:cNvPr id="36" name="Group 35">
            <a:extLst>
              <a:ext uri="{FF2B5EF4-FFF2-40B4-BE49-F238E27FC236}">
                <a16:creationId xmlns:a16="http://schemas.microsoft.com/office/drawing/2014/main" id="{FB99946E-DC14-4CDF-A784-59CCF9CE249A}"/>
              </a:ext>
            </a:extLst>
          </p:cNvPr>
          <p:cNvGrpSpPr/>
          <p:nvPr/>
        </p:nvGrpSpPr>
        <p:grpSpPr>
          <a:xfrm>
            <a:off x="695400" y="5611022"/>
            <a:ext cx="7423966" cy="540723"/>
            <a:chOff x="695400" y="5611022"/>
            <a:chExt cx="7423966" cy="540723"/>
          </a:xfrm>
        </p:grpSpPr>
        <p:sp>
          <p:nvSpPr>
            <p:cNvPr id="6" name="Rectangle 5">
              <a:extLst>
                <a:ext uri="{FF2B5EF4-FFF2-40B4-BE49-F238E27FC236}">
                  <a16:creationId xmlns:a16="http://schemas.microsoft.com/office/drawing/2014/main" id="{0EE8D260-03B3-4F84-A601-A2AABE867121}"/>
                </a:ext>
              </a:extLst>
            </p:cNvPr>
            <p:cNvSpPr/>
            <p:nvPr/>
          </p:nvSpPr>
          <p:spPr>
            <a:xfrm>
              <a:off x="695400" y="5647689"/>
              <a:ext cx="504056"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50000"/>
                  </a:schemeClr>
                </a:solidFill>
              </a:endParaRPr>
            </a:p>
          </p:txBody>
        </p:sp>
        <p:sp>
          <p:nvSpPr>
            <p:cNvPr id="8" name="TextBox 7">
              <a:extLst>
                <a:ext uri="{FF2B5EF4-FFF2-40B4-BE49-F238E27FC236}">
                  <a16:creationId xmlns:a16="http://schemas.microsoft.com/office/drawing/2014/main" id="{FD1E63BC-64B4-4724-AB5F-1874DD6C8FF0}"/>
                </a:ext>
              </a:extLst>
            </p:cNvPr>
            <p:cNvSpPr txBox="1"/>
            <p:nvPr/>
          </p:nvSpPr>
          <p:spPr>
            <a:xfrm>
              <a:off x="1415480" y="5611022"/>
              <a:ext cx="6703886" cy="523220"/>
            </a:xfrm>
            <a:prstGeom prst="rect">
              <a:avLst/>
            </a:prstGeom>
            <a:noFill/>
          </p:spPr>
          <p:txBody>
            <a:bodyPr wrap="none" rtlCol="0">
              <a:spAutoFit/>
            </a:bodyPr>
            <a:lstStyle/>
            <a:p>
              <a:r>
                <a:rPr lang="en-GB" sz="2800" dirty="0"/>
                <a:t>Functions (do stuff and give something back)</a:t>
              </a:r>
            </a:p>
          </p:txBody>
        </p:sp>
      </p:grpSp>
      <p:grpSp>
        <p:nvGrpSpPr>
          <p:cNvPr id="17" name="Group 16">
            <a:extLst>
              <a:ext uri="{FF2B5EF4-FFF2-40B4-BE49-F238E27FC236}">
                <a16:creationId xmlns:a16="http://schemas.microsoft.com/office/drawing/2014/main" id="{FE696C5D-B97C-4E59-8865-94D392F78957}"/>
              </a:ext>
            </a:extLst>
          </p:cNvPr>
          <p:cNvGrpSpPr/>
          <p:nvPr/>
        </p:nvGrpSpPr>
        <p:grpSpPr>
          <a:xfrm>
            <a:off x="4197158" y="1268760"/>
            <a:ext cx="6023502" cy="1274748"/>
            <a:chOff x="4197158" y="1268760"/>
            <a:chExt cx="6023502" cy="1274748"/>
          </a:xfrm>
        </p:grpSpPr>
        <p:sp>
          <p:nvSpPr>
            <p:cNvPr id="12" name="TextBox 11">
              <a:extLst>
                <a:ext uri="{FF2B5EF4-FFF2-40B4-BE49-F238E27FC236}">
                  <a16:creationId xmlns:a16="http://schemas.microsoft.com/office/drawing/2014/main" id="{D62FB5A1-DCE5-4878-922A-40C85BB37F07}"/>
                </a:ext>
              </a:extLst>
            </p:cNvPr>
            <p:cNvSpPr txBox="1"/>
            <p:nvPr/>
          </p:nvSpPr>
          <p:spPr>
            <a:xfrm>
              <a:off x="6456040" y="1268760"/>
              <a:ext cx="3764620" cy="830997"/>
            </a:xfrm>
            <a:prstGeom prst="rect">
              <a:avLst/>
            </a:prstGeom>
            <a:noFill/>
          </p:spPr>
          <p:txBody>
            <a:bodyPr wrap="none" rtlCol="0">
              <a:spAutoFit/>
            </a:bodyPr>
            <a:lstStyle/>
            <a:p>
              <a:r>
                <a:rPr lang="en-GB" sz="2400" dirty="0"/>
                <a:t>A 'pipe'</a:t>
              </a:r>
            </a:p>
            <a:p>
              <a:r>
                <a:rPr lang="en-GB" sz="2400" dirty="0"/>
                <a:t>Passes data from left to right</a:t>
              </a:r>
            </a:p>
          </p:txBody>
        </p:sp>
        <p:grpSp>
          <p:nvGrpSpPr>
            <p:cNvPr id="16" name="Group 15">
              <a:extLst>
                <a:ext uri="{FF2B5EF4-FFF2-40B4-BE49-F238E27FC236}">
                  <a16:creationId xmlns:a16="http://schemas.microsoft.com/office/drawing/2014/main" id="{EA90EBB0-A94F-4E89-BC2B-83338EC7F823}"/>
                </a:ext>
              </a:extLst>
            </p:cNvPr>
            <p:cNvGrpSpPr/>
            <p:nvPr/>
          </p:nvGrpSpPr>
          <p:grpSpPr>
            <a:xfrm>
              <a:off x="4197158" y="1684259"/>
              <a:ext cx="2258882" cy="859249"/>
              <a:chOff x="4197158" y="1684259"/>
              <a:chExt cx="2258882" cy="859249"/>
            </a:xfrm>
          </p:grpSpPr>
          <p:sp>
            <p:nvSpPr>
              <p:cNvPr id="11" name="Oval 10">
                <a:extLst>
                  <a:ext uri="{FF2B5EF4-FFF2-40B4-BE49-F238E27FC236}">
                    <a16:creationId xmlns:a16="http://schemas.microsoft.com/office/drawing/2014/main" id="{47AA2B55-A274-41E3-94D2-1AA47BB69CDE}"/>
                  </a:ext>
                </a:extLst>
              </p:cNvPr>
              <p:cNvSpPr/>
              <p:nvPr/>
            </p:nvSpPr>
            <p:spPr>
              <a:xfrm>
                <a:off x="4197158" y="1895194"/>
                <a:ext cx="897637" cy="648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26EB5040-D340-4139-A825-58E5F6C674E7}"/>
                  </a:ext>
                </a:extLst>
              </p:cNvPr>
              <p:cNvCxnSpPr>
                <a:cxnSpLocks/>
                <a:stCxn id="11" idx="7"/>
                <a:endCxn id="12" idx="1"/>
              </p:cNvCxnSpPr>
              <p:nvPr/>
            </p:nvCxnSpPr>
            <p:spPr>
              <a:xfrm flipV="1">
                <a:off x="4963339" y="1684259"/>
                <a:ext cx="1492701" cy="305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25E4A51F-E1D5-4476-AEBC-5FF5CEF65DD5}"/>
              </a:ext>
            </a:extLst>
          </p:cNvPr>
          <p:cNvGrpSpPr/>
          <p:nvPr/>
        </p:nvGrpSpPr>
        <p:grpSpPr>
          <a:xfrm>
            <a:off x="767408" y="3115766"/>
            <a:ext cx="4761067" cy="1581491"/>
            <a:chOff x="767408" y="3115766"/>
            <a:chExt cx="4761067" cy="1581491"/>
          </a:xfrm>
        </p:grpSpPr>
        <p:sp>
          <p:nvSpPr>
            <p:cNvPr id="19" name="TextBox 18">
              <a:extLst>
                <a:ext uri="{FF2B5EF4-FFF2-40B4-BE49-F238E27FC236}">
                  <a16:creationId xmlns:a16="http://schemas.microsoft.com/office/drawing/2014/main" id="{51A1079A-43AD-4222-A3ED-128814CAB7C9}"/>
                </a:ext>
              </a:extLst>
            </p:cNvPr>
            <p:cNvSpPr txBox="1"/>
            <p:nvPr/>
          </p:nvSpPr>
          <p:spPr>
            <a:xfrm>
              <a:off x="767408" y="3866260"/>
              <a:ext cx="3193695" cy="830997"/>
            </a:xfrm>
            <a:prstGeom prst="rect">
              <a:avLst/>
            </a:prstGeom>
            <a:noFill/>
          </p:spPr>
          <p:txBody>
            <a:bodyPr wrap="none" rtlCol="0">
              <a:spAutoFit/>
            </a:bodyPr>
            <a:lstStyle/>
            <a:p>
              <a:pPr algn="r"/>
              <a:r>
                <a:rPr lang="en-GB" sz="2400" dirty="0"/>
                <a:t>Function 'arguments'</a:t>
              </a:r>
            </a:p>
            <a:p>
              <a:pPr algn="r"/>
              <a:r>
                <a:rPr lang="en-GB" sz="2400" dirty="0"/>
                <a:t>Options for the function</a:t>
              </a:r>
            </a:p>
          </p:txBody>
        </p:sp>
        <p:sp>
          <p:nvSpPr>
            <p:cNvPr id="21" name="Oval 20">
              <a:extLst>
                <a:ext uri="{FF2B5EF4-FFF2-40B4-BE49-F238E27FC236}">
                  <a16:creationId xmlns:a16="http://schemas.microsoft.com/office/drawing/2014/main" id="{E36812CD-2487-4F2B-A780-B108A3677FBA}"/>
                </a:ext>
              </a:extLst>
            </p:cNvPr>
            <p:cNvSpPr/>
            <p:nvPr/>
          </p:nvSpPr>
          <p:spPr>
            <a:xfrm>
              <a:off x="4367808" y="3115766"/>
              <a:ext cx="1160667" cy="835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E1AB20AC-226F-45A3-A59E-8D90B12B651F}"/>
                </a:ext>
              </a:extLst>
            </p:cNvPr>
            <p:cNvCxnSpPr>
              <a:cxnSpLocks/>
              <a:stCxn id="21" idx="3"/>
              <a:endCxn id="19" idx="3"/>
            </p:cNvCxnSpPr>
            <p:nvPr/>
          </p:nvCxnSpPr>
          <p:spPr>
            <a:xfrm flipH="1">
              <a:off x="3961103" y="3828637"/>
              <a:ext cx="576681" cy="453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4DD92BF-232B-4B9A-A942-0E661272978F}"/>
              </a:ext>
            </a:extLst>
          </p:cNvPr>
          <p:cNvGrpSpPr/>
          <p:nvPr/>
        </p:nvGrpSpPr>
        <p:grpSpPr>
          <a:xfrm>
            <a:off x="5663952" y="3294981"/>
            <a:ext cx="4766459" cy="1611177"/>
            <a:chOff x="5663952" y="3294981"/>
            <a:chExt cx="4766459" cy="1611177"/>
          </a:xfrm>
        </p:grpSpPr>
        <p:sp>
          <p:nvSpPr>
            <p:cNvPr id="27" name="TextBox 26">
              <a:extLst>
                <a:ext uri="{FF2B5EF4-FFF2-40B4-BE49-F238E27FC236}">
                  <a16:creationId xmlns:a16="http://schemas.microsoft.com/office/drawing/2014/main" id="{217FD9B7-1DA9-4EE6-83CB-6506D05B290D}"/>
                </a:ext>
              </a:extLst>
            </p:cNvPr>
            <p:cNvSpPr txBox="1"/>
            <p:nvPr/>
          </p:nvSpPr>
          <p:spPr>
            <a:xfrm>
              <a:off x="7320136" y="4075161"/>
              <a:ext cx="3110275" cy="830997"/>
            </a:xfrm>
            <a:prstGeom prst="rect">
              <a:avLst/>
            </a:prstGeom>
            <a:noFill/>
          </p:spPr>
          <p:txBody>
            <a:bodyPr wrap="none" rtlCol="0">
              <a:spAutoFit/>
            </a:bodyPr>
            <a:lstStyle/>
            <a:p>
              <a:r>
                <a:rPr lang="en-GB" sz="2400" dirty="0"/>
                <a:t>Assignment arrow</a:t>
              </a:r>
            </a:p>
            <a:p>
              <a:r>
                <a:rPr lang="en-GB" sz="2400" dirty="0"/>
                <a:t>Saves data to a variable</a:t>
              </a:r>
            </a:p>
          </p:txBody>
        </p:sp>
        <p:grpSp>
          <p:nvGrpSpPr>
            <p:cNvPr id="33" name="Group 32">
              <a:extLst>
                <a:ext uri="{FF2B5EF4-FFF2-40B4-BE49-F238E27FC236}">
                  <a16:creationId xmlns:a16="http://schemas.microsoft.com/office/drawing/2014/main" id="{6E19A4EF-843E-4058-B2D5-52C3EA9C51A9}"/>
                </a:ext>
              </a:extLst>
            </p:cNvPr>
            <p:cNvGrpSpPr/>
            <p:nvPr/>
          </p:nvGrpSpPr>
          <p:grpSpPr>
            <a:xfrm>
              <a:off x="5663952" y="3294981"/>
              <a:ext cx="1656184" cy="1195679"/>
              <a:chOff x="5663952" y="3294981"/>
              <a:chExt cx="1656184" cy="1195679"/>
            </a:xfrm>
          </p:grpSpPr>
          <p:sp>
            <p:nvSpPr>
              <p:cNvPr id="29" name="Oval 28">
                <a:extLst>
                  <a:ext uri="{FF2B5EF4-FFF2-40B4-BE49-F238E27FC236}">
                    <a16:creationId xmlns:a16="http://schemas.microsoft.com/office/drawing/2014/main" id="{0C1CC2D6-0169-426A-A661-617A47AAB74C}"/>
                  </a:ext>
                </a:extLst>
              </p:cNvPr>
              <p:cNvSpPr/>
              <p:nvPr/>
            </p:nvSpPr>
            <p:spPr>
              <a:xfrm>
                <a:off x="5663952" y="3294981"/>
                <a:ext cx="504056" cy="422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BEDA554B-C648-4CD3-81BD-B81D946908C0}"/>
                  </a:ext>
                </a:extLst>
              </p:cNvPr>
              <p:cNvCxnSpPr>
                <a:cxnSpLocks/>
                <a:stCxn id="29" idx="5"/>
                <a:endCxn id="27" idx="1"/>
              </p:cNvCxnSpPr>
              <p:nvPr/>
            </p:nvCxnSpPr>
            <p:spPr>
              <a:xfrm>
                <a:off x="6094191" y="3655224"/>
                <a:ext cx="1225945" cy="835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436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A4148-6057-BC87-12B8-47C28A194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63791-DA62-CD6E-75A4-C4E75D446685}"/>
              </a:ext>
            </a:extLst>
          </p:cNvPr>
          <p:cNvSpPr>
            <a:spLocks noGrp="1"/>
          </p:cNvSpPr>
          <p:nvPr>
            <p:ph type="title"/>
          </p:nvPr>
        </p:nvSpPr>
        <p:spPr/>
        <p:txBody>
          <a:bodyPr/>
          <a:lstStyle/>
          <a:p>
            <a:r>
              <a:rPr lang="en-GB" dirty="0"/>
              <a:t>Packages for machine learning in R</a:t>
            </a:r>
          </a:p>
        </p:txBody>
      </p:sp>
      <p:sp>
        <p:nvSpPr>
          <p:cNvPr id="3" name="Content Placeholder 2">
            <a:extLst>
              <a:ext uri="{FF2B5EF4-FFF2-40B4-BE49-F238E27FC236}">
                <a16:creationId xmlns:a16="http://schemas.microsoft.com/office/drawing/2014/main" id="{F2B37CF1-7AC1-4649-78B5-A2535E6B3ED3}"/>
              </a:ext>
            </a:extLst>
          </p:cNvPr>
          <p:cNvSpPr>
            <a:spLocks noGrp="1"/>
          </p:cNvSpPr>
          <p:nvPr>
            <p:ph sz="half" idx="1"/>
          </p:nvPr>
        </p:nvSpPr>
        <p:spPr>
          <a:xfrm>
            <a:off x="283594" y="1534897"/>
            <a:ext cx="2232248" cy="4525963"/>
          </a:xfrm>
        </p:spPr>
        <p:txBody>
          <a:bodyPr/>
          <a:lstStyle/>
          <a:p>
            <a:r>
              <a:rPr lang="en-GB" dirty="0" err="1">
                <a:latin typeface="Consolas" panose="020B0609020204030204" pitchFamily="49" charset="0"/>
              </a:rPr>
              <a:t>lm</a:t>
            </a:r>
            <a:endParaRPr lang="en-GB" dirty="0">
              <a:latin typeface="Consolas" panose="020B0609020204030204" pitchFamily="49" charset="0"/>
            </a:endParaRPr>
          </a:p>
          <a:p>
            <a:r>
              <a:rPr lang="en-GB" dirty="0" err="1">
                <a:latin typeface="Consolas" panose="020B0609020204030204" pitchFamily="49" charset="0"/>
              </a:rPr>
              <a:t>nnet</a:t>
            </a:r>
            <a:endParaRPr lang="en-GB" dirty="0">
              <a:latin typeface="Consolas" panose="020B0609020204030204" pitchFamily="49" charset="0"/>
            </a:endParaRPr>
          </a:p>
          <a:p>
            <a:r>
              <a:rPr lang="en-GB" dirty="0" err="1">
                <a:latin typeface="Consolas" panose="020B0609020204030204" pitchFamily="49" charset="0"/>
              </a:rPr>
              <a:t>rpart</a:t>
            </a:r>
            <a:endParaRPr lang="en-GB" dirty="0">
              <a:latin typeface="Consolas" panose="020B0609020204030204" pitchFamily="49" charset="0"/>
            </a:endParaRPr>
          </a:p>
          <a:p>
            <a:r>
              <a:rPr lang="en-GB" dirty="0" err="1">
                <a:latin typeface="Consolas" panose="020B0609020204030204" pitchFamily="49" charset="0"/>
              </a:rPr>
              <a:t>brulee</a:t>
            </a:r>
            <a:endParaRPr lang="en-GB" dirty="0">
              <a:latin typeface="Consolas" panose="020B0609020204030204" pitchFamily="49" charset="0"/>
            </a:endParaRPr>
          </a:p>
          <a:p>
            <a:r>
              <a:rPr lang="en-GB" dirty="0" err="1">
                <a:latin typeface="Consolas" panose="020B0609020204030204" pitchFamily="49" charset="0"/>
              </a:rPr>
              <a:t>kknn</a:t>
            </a:r>
            <a:endParaRPr lang="en-GB" dirty="0">
              <a:latin typeface="Consolas" panose="020B0609020204030204" pitchFamily="49" charset="0"/>
            </a:endParaRPr>
          </a:p>
          <a:p>
            <a:r>
              <a:rPr lang="en-GB" dirty="0">
                <a:latin typeface="Consolas" panose="020B0609020204030204" pitchFamily="49" charset="0"/>
              </a:rPr>
              <a:t>ranger</a:t>
            </a:r>
          </a:p>
          <a:p>
            <a:r>
              <a:rPr lang="en-GB" dirty="0">
                <a:latin typeface="Consolas" panose="020B0609020204030204" pitchFamily="49" charset="0"/>
              </a:rPr>
              <a:t>h2o</a:t>
            </a:r>
          </a:p>
          <a:p>
            <a:r>
              <a:rPr lang="en-GB" dirty="0" err="1">
                <a:latin typeface="Consolas" panose="020B0609020204030204" pitchFamily="49" charset="0"/>
              </a:rPr>
              <a:t>mboost</a:t>
            </a:r>
            <a:endParaRPr lang="en-GB" dirty="0">
              <a:latin typeface="Consolas" panose="020B0609020204030204" pitchFamily="49" charset="0"/>
            </a:endParaRPr>
          </a:p>
        </p:txBody>
      </p:sp>
      <p:sp>
        <p:nvSpPr>
          <p:cNvPr id="4" name="Content Placeholder 3">
            <a:extLst>
              <a:ext uri="{FF2B5EF4-FFF2-40B4-BE49-F238E27FC236}">
                <a16:creationId xmlns:a16="http://schemas.microsoft.com/office/drawing/2014/main" id="{9415AB53-2D77-7897-FC59-FC8965E3C998}"/>
              </a:ext>
            </a:extLst>
          </p:cNvPr>
          <p:cNvSpPr>
            <a:spLocks noGrp="1"/>
          </p:cNvSpPr>
          <p:nvPr>
            <p:ph sz="half" idx="2"/>
          </p:nvPr>
        </p:nvSpPr>
        <p:spPr>
          <a:xfrm>
            <a:off x="2971912" y="1534897"/>
            <a:ext cx="2232248" cy="4525963"/>
          </a:xfrm>
        </p:spPr>
        <p:txBody>
          <a:bodyPr/>
          <a:lstStyle/>
          <a:p>
            <a:r>
              <a:rPr lang="en-GB" dirty="0">
                <a:latin typeface="Consolas" panose="020B0609020204030204" pitchFamily="49" charset="0"/>
              </a:rPr>
              <a:t>spark</a:t>
            </a:r>
          </a:p>
          <a:p>
            <a:r>
              <a:rPr lang="en-GB" dirty="0" err="1">
                <a:latin typeface="Consolas" panose="020B0609020204030204" pitchFamily="49" charset="0"/>
              </a:rPr>
              <a:t>glmnet</a:t>
            </a:r>
            <a:endParaRPr lang="en-GB" dirty="0">
              <a:latin typeface="Consolas" panose="020B0609020204030204" pitchFamily="49" charset="0"/>
            </a:endParaRPr>
          </a:p>
          <a:p>
            <a:r>
              <a:rPr lang="en-GB" dirty="0" err="1">
                <a:latin typeface="Consolas" panose="020B0609020204030204" pitchFamily="49" charset="0"/>
              </a:rPr>
              <a:t>keras</a:t>
            </a:r>
            <a:endParaRPr lang="en-GB" dirty="0">
              <a:latin typeface="Consolas" panose="020B0609020204030204" pitchFamily="49" charset="0"/>
            </a:endParaRPr>
          </a:p>
          <a:p>
            <a:r>
              <a:rPr lang="en-GB" dirty="0" err="1">
                <a:latin typeface="Consolas" panose="020B0609020204030204" pitchFamily="49" charset="0"/>
              </a:rPr>
              <a:t>partykit</a:t>
            </a:r>
            <a:endParaRPr lang="en-GB" dirty="0">
              <a:latin typeface="Consolas" panose="020B0609020204030204" pitchFamily="49" charset="0"/>
            </a:endParaRPr>
          </a:p>
          <a:p>
            <a:r>
              <a:rPr lang="en-GB" dirty="0" err="1">
                <a:latin typeface="Consolas" panose="020B0609020204030204" pitchFamily="49" charset="0"/>
              </a:rPr>
              <a:t>aorsf</a:t>
            </a:r>
            <a:endParaRPr lang="en-GB" dirty="0">
              <a:latin typeface="Consolas" panose="020B0609020204030204" pitchFamily="49" charset="0"/>
            </a:endParaRPr>
          </a:p>
          <a:p>
            <a:r>
              <a:rPr lang="en-GB" dirty="0">
                <a:latin typeface="Consolas" panose="020B0609020204030204" pitchFamily="49" charset="0"/>
              </a:rPr>
              <a:t>stan</a:t>
            </a:r>
          </a:p>
          <a:p>
            <a:r>
              <a:rPr lang="en-GB" dirty="0" err="1">
                <a:latin typeface="Consolas" panose="020B0609020204030204" pitchFamily="49" charset="0"/>
              </a:rPr>
              <a:t>kernlab</a:t>
            </a:r>
            <a:endParaRPr lang="en-GB" dirty="0">
              <a:latin typeface="Consolas" panose="020B0609020204030204" pitchFamily="49" charset="0"/>
            </a:endParaRPr>
          </a:p>
          <a:p>
            <a:r>
              <a:rPr lang="en-GB" dirty="0">
                <a:latin typeface="Consolas" panose="020B0609020204030204" pitchFamily="49" charset="0"/>
              </a:rPr>
              <a:t>thief</a:t>
            </a:r>
          </a:p>
          <a:p>
            <a:endParaRPr lang="en-GB" dirty="0">
              <a:latin typeface="Consolas" panose="020B0609020204030204" pitchFamily="49" charset="0"/>
            </a:endParaRPr>
          </a:p>
        </p:txBody>
      </p:sp>
      <p:sp>
        <p:nvSpPr>
          <p:cNvPr id="5" name="Content Placeholder 3">
            <a:extLst>
              <a:ext uri="{FF2B5EF4-FFF2-40B4-BE49-F238E27FC236}">
                <a16:creationId xmlns:a16="http://schemas.microsoft.com/office/drawing/2014/main" id="{EB5210B3-9646-C148-E862-7853E2533C1A}"/>
              </a:ext>
            </a:extLst>
          </p:cNvPr>
          <p:cNvSpPr txBox="1">
            <a:spLocks/>
          </p:cNvSpPr>
          <p:nvPr/>
        </p:nvSpPr>
        <p:spPr>
          <a:xfrm>
            <a:off x="5660230" y="1534897"/>
            <a:ext cx="22322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dirty="0" err="1">
                <a:latin typeface="Consolas" panose="020B0609020204030204" pitchFamily="49" charset="0"/>
              </a:rPr>
              <a:t>tbats</a:t>
            </a:r>
            <a:endParaRPr lang="en-GB" dirty="0">
              <a:latin typeface="Consolas" panose="020B0609020204030204" pitchFamily="49" charset="0"/>
            </a:endParaRPr>
          </a:p>
          <a:p>
            <a:r>
              <a:rPr lang="en-GB" dirty="0">
                <a:latin typeface="Consolas" panose="020B0609020204030204" pitchFamily="49" charset="0"/>
              </a:rPr>
              <a:t>survival</a:t>
            </a:r>
          </a:p>
          <a:p>
            <a:r>
              <a:rPr lang="en-GB" dirty="0" err="1">
                <a:latin typeface="Consolas" panose="020B0609020204030204" pitchFamily="49" charset="0"/>
              </a:rPr>
              <a:t>xrf</a:t>
            </a:r>
            <a:endParaRPr lang="en-GB" dirty="0">
              <a:latin typeface="Consolas" panose="020B0609020204030204" pitchFamily="49" charset="0"/>
            </a:endParaRPr>
          </a:p>
          <a:p>
            <a:r>
              <a:rPr lang="en-GB" dirty="0">
                <a:latin typeface="Consolas" panose="020B0609020204030204" pitchFamily="49" charset="0"/>
              </a:rPr>
              <a:t>hurdle</a:t>
            </a:r>
          </a:p>
          <a:p>
            <a:r>
              <a:rPr lang="en-GB" dirty="0" err="1">
                <a:latin typeface="Consolas" panose="020B0609020204030204" pitchFamily="49" charset="0"/>
              </a:rPr>
              <a:t>aorsf</a:t>
            </a:r>
            <a:endParaRPr lang="en-GB" dirty="0">
              <a:latin typeface="Consolas" panose="020B0609020204030204" pitchFamily="49" charset="0"/>
            </a:endParaRPr>
          </a:p>
          <a:p>
            <a:r>
              <a:rPr lang="en-GB" dirty="0">
                <a:latin typeface="Consolas" panose="020B0609020204030204" pitchFamily="49" charset="0"/>
              </a:rPr>
              <a:t>gee</a:t>
            </a:r>
          </a:p>
          <a:p>
            <a:r>
              <a:rPr lang="en-GB" dirty="0" err="1">
                <a:latin typeface="Consolas" panose="020B0609020204030204" pitchFamily="49" charset="0"/>
              </a:rPr>
              <a:t>lmer</a:t>
            </a:r>
            <a:endParaRPr lang="en-GB" dirty="0">
              <a:latin typeface="Consolas" panose="020B0609020204030204" pitchFamily="49" charset="0"/>
            </a:endParaRPr>
          </a:p>
          <a:p>
            <a:r>
              <a:rPr lang="en-GB" dirty="0" err="1">
                <a:latin typeface="Consolas" panose="020B0609020204030204" pitchFamily="49" charset="0"/>
              </a:rPr>
              <a:t>mgcv</a:t>
            </a:r>
            <a:endParaRPr lang="en-GB" dirty="0">
              <a:latin typeface="Consolas" panose="020B0609020204030204" pitchFamily="49" charset="0"/>
            </a:endParaRPr>
          </a:p>
          <a:p>
            <a:endParaRPr lang="en-GB" dirty="0">
              <a:latin typeface="Consolas" panose="020B0609020204030204" pitchFamily="49" charset="0"/>
            </a:endParaRPr>
          </a:p>
          <a:p>
            <a:endParaRPr lang="en-GB" dirty="0">
              <a:latin typeface="Consolas" panose="020B0609020204030204" pitchFamily="49" charset="0"/>
            </a:endParaRPr>
          </a:p>
          <a:p>
            <a:endParaRPr lang="en-GB" dirty="0">
              <a:latin typeface="Consolas" panose="020B0609020204030204" pitchFamily="49" charset="0"/>
            </a:endParaRPr>
          </a:p>
        </p:txBody>
      </p:sp>
      <p:sp>
        <p:nvSpPr>
          <p:cNvPr id="6" name="TextBox 5">
            <a:extLst>
              <a:ext uri="{FF2B5EF4-FFF2-40B4-BE49-F238E27FC236}">
                <a16:creationId xmlns:a16="http://schemas.microsoft.com/office/drawing/2014/main" id="{0A829D52-8131-28D1-3DE5-C87B59207993}"/>
              </a:ext>
            </a:extLst>
          </p:cNvPr>
          <p:cNvSpPr txBox="1"/>
          <p:nvPr/>
        </p:nvSpPr>
        <p:spPr>
          <a:xfrm>
            <a:off x="258126" y="6178119"/>
            <a:ext cx="11899091" cy="584775"/>
          </a:xfrm>
          <a:prstGeom prst="rect">
            <a:avLst/>
          </a:prstGeom>
          <a:noFill/>
        </p:spPr>
        <p:txBody>
          <a:bodyPr wrap="none" rtlCol="0">
            <a:spAutoFit/>
          </a:bodyPr>
          <a:lstStyle/>
          <a:p>
            <a:r>
              <a:rPr lang="en-GB" sz="3200" dirty="0"/>
              <a:t>All have their own conventions for preparing data and building models</a:t>
            </a:r>
          </a:p>
        </p:txBody>
      </p:sp>
      <p:sp>
        <p:nvSpPr>
          <p:cNvPr id="7" name="TextBox 6">
            <a:extLst>
              <a:ext uri="{FF2B5EF4-FFF2-40B4-BE49-F238E27FC236}">
                <a16:creationId xmlns:a16="http://schemas.microsoft.com/office/drawing/2014/main" id="{A68D067B-7F7C-E5A4-B0AE-4F8A51D52B67}"/>
              </a:ext>
            </a:extLst>
          </p:cNvPr>
          <p:cNvSpPr txBox="1"/>
          <p:nvPr/>
        </p:nvSpPr>
        <p:spPr>
          <a:xfrm>
            <a:off x="8184232" y="1581887"/>
            <a:ext cx="3930602" cy="443198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800" dirty="0"/>
              <a:t>Different model types</a:t>
            </a:r>
          </a:p>
          <a:p>
            <a:pPr marL="285750" indent="-285750">
              <a:spcAft>
                <a:spcPts val="1800"/>
              </a:spcAft>
              <a:buFont typeface="Arial" panose="020B0604020202020204" pitchFamily="34" charset="0"/>
              <a:buChar char="•"/>
            </a:pPr>
            <a:r>
              <a:rPr lang="en-GB" sz="2800" dirty="0"/>
              <a:t>Sometimes same model but with slight differences (tuneable factors, input data format, etc)</a:t>
            </a:r>
          </a:p>
          <a:p>
            <a:pPr marL="285750" indent="-285750">
              <a:spcAft>
                <a:spcPts val="1800"/>
              </a:spcAft>
              <a:buFont typeface="Arial" panose="020B0604020202020204" pitchFamily="34" charset="0"/>
              <a:buChar char="•"/>
            </a:pPr>
            <a:r>
              <a:rPr lang="en-GB" sz="2800" dirty="0"/>
              <a:t>Want to be able to easily try different model types</a:t>
            </a:r>
          </a:p>
        </p:txBody>
      </p:sp>
    </p:spTree>
    <p:extLst>
      <p:ext uri="{BB962C8B-B14F-4D97-AF65-F5344CB8AC3E}">
        <p14:creationId xmlns:p14="http://schemas.microsoft.com/office/powerpoint/2010/main" val="22180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
                                        <p:tgtEl>
                                          <p:spTgt spid="3">
                                            <p:txEl>
                                              <p:pRg st="0" end="0"/>
                                            </p:txEl>
                                          </p:spTgt>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
                                        <p:tgtEl>
                                          <p:spTgt spid="3">
                                            <p:txEl>
                                              <p:pRg st="1" end="1"/>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
                                        <p:tgtEl>
                                          <p:spTgt spid="3">
                                            <p:txEl>
                                              <p:pRg st="2" end="2"/>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
                                        <p:tgtEl>
                                          <p:spTgt spid="3">
                                            <p:txEl>
                                              <p:pRg st="3" end="3"/>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
                                        <p:tgtEl>
                                          <p:spTgt spid="3">
                                            <p:txEl>
                                              <p:pRg st="4" end="4"/>
                                            </p:txEl>
                                          </p:spTgt>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200"/>
                                        <p:tgtEl>
                                          <p:spTgt spid="3">
                                            <p:txEl>
                                              <p:pRg st="5" end="5"/>
                                            </p:txEl>
                                          </p:spTgt>
                                        </p:tgtEl>
                                      </p:cBhvr>
                                    </p:animEffect>
                                  </p:childTnLst>
                                </p:cTn>
                              </p:par>
                            </p:childTnLst>
                          </p:cTn>
                        </p:par>
                        <p:par>
                          <p:cTn id="28" fill="hold">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200"/>
                                        <p:tgtEl>
                                          <p:spTgt spid="3">
                                            <p:txEl>
                                              <p:pRg st="6" end="6"/>
                                            </p:txEl>
                                          </p:spTgt>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200"/>
                                        <p:tgtEl>
                                          <p:spTgt spid="3">
                                            <p:txEl>
                                              <p:pRg st="7" end="7"/>
                                            </p:txEl>
                                          </p:spTgt>
                                        </p:tgtEl>
                                      </p:cBhvr>
                                    </p:animEffect>
                                  </p:childTnLst>
                                </p:cTn>
                              </p:par>
                            </p:childTnLst>
                          </p:cTn>
                        </p:par>
                        <p:par>
                          <p:cTn id="36" fill="hold">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200"/>
                                        <p:tgtEl>
                                          <p:spTgt spid="4">
                                            <p:txEl>
                                              <p:pRg st="0" end="0"/>
                                            </p:txEl>
                                          </p:spTgt>
                                        </p:tgtEl>
                                      </p:cBhvr>
                                    </p:animEffect>
                                  </p:childTnLst>
                                </p:cTn>
                              </p:par>
                            </p:childTnLst>
                          </p:cTn>
                        </p:par>
                        <p:par>
                          <p:cTn id="40" fill="hold">
                            <p:stCondLst>
                              <p:cond delay="1800"/>
                            </p:stCondLst>
                            <p:childTnLst>
                              <p:par>
                                <p:cTn id="41" presetID="22" presetClass="entr" presetSubtype="1"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200"/>
                                        <p:tgtEl>
                                          <p:spTgt spid="4">
                                            <p:txEl>
                                              <p:pRg st="1" end="1"/>
                                            </p:txEl>
                                          </p:spTgt>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200"/>
                                        <p:tgtEl>
                                          <p:spTgt spid="4">
                                            <p:txEl>
                                              <p:pRg st="2" end="2"/>
                                            </p:txEl>
                                          </p:spTgt>
                                        </p:tgtEl>
                                      </p:cBhvr>
                                    </p:animEffect>
                                  </p:childTnLst>
                                </p:cTn>
                              </p:par>
                            </p:childTnLst>
                          </p:cTn>
                        </p:par>
                        <p:par>
                          <p:cTn id="48" fill="hold">
                            <p:stCondLst>
                              <p:cond delay="2200"/>
                            </p:stCondLst>
                            <p:childTnLst>
                              <p:par>
                                <p:cTn id="49" presetID="22" presetClass="entr" presetSubtype="1"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up)">
                                      <p:cBhvr>
                                        <p:cTn id="51" dur="200"/>
                                        <p:tgtEl>
                                          <p:spTgt spid="4">
                                            <p:txEl>
                                              <p:pRg st="3" end="3"/>
                                            </p:txEl>
                                          </p:spTgt>
                                        </p:tgtEl>
                                      </p:cBhvr>
                                    </p:animEffect>
                                  </p:childTnLst>
                                </p:cTn>
                              </p:par>
                            </p:childTnLst>
                          </p:cTn>
                        </p:par>
                        <p:par>
                          <p:cTn id="52" fill="hold">
                            <p:stCondLst>
                              <p:cond delay="2400"/>
                            </p:stCondLst>
                            <p:childTnLst>
                              <p:par>
                                <p:cTn id="53" presetID="22" presetClass="entr" presetSubtype="1"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up)">
                                      <p:cBhvr>
                                        <p:cTn id="55" dur="200"/>
                                        <p:tgtEl>
                                          <p:spTgt spid="4">
                                            <p:txEl>
                                              <p:pRg st="4" end="4"/>
                                            </p:txEl>
                                          </p:spTgt>
                                        </p:tgtEl>
                                      </p:cBhvr>
                                    </p:animEffect>
                                  </p:childTnLst>
                                </p:cTn>
                              </p:par>
                            </p:childTnLst>
                          </p:cTn>
                        </p:par>
                        <p:par>
                          <p:cTn id="56" fill="hold">
                            <p:stCondLst>
                              <p:cond delay="2600"/>
                            </p:stCondLst>
                            <p:childTnLst>
                              <p:par>
                                <p:cTn id="57" presetID="22" presetClass="entr" presetSubtype="1" fill="hold" grpId="0"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up)">
                                      <p:cBhvr>
                                        <p:cTn id="59" dur="200"/>
                                        <p:tgtEl>
                                          <p:spTgt spid="4">
                                            <p:txEl>
                                              <p:pRg st="5" end="5"/>
                                            </p:txEl>
                                          </p:spTgt>
                                        </p:tgtEl>
                                      </p:cBhvr>
                                    </p:animEffect>
                                  </p:childTnLst>
                                </p:cTn>
                              </p:par>
                            </p:childTnLst>
                          </p:cTn>
                        </p:par>
                        <p:par>
                          <p:cTn id="60" fill="hold">
                            <p:stCondLst>
                              <p:cond delay="2800"/>
                            </p:stCondLst>
                            <p:childTnLst>
                              <p:par>
                                <p:cTn id="61" presetID="22" presetClass="entr" presetSubtype="1" fill="hold" grpId="0"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up)">
                                      <p:cBhvr>
                                        <p:cTn id="63" dur="200"/>
                                        <p:tgtEl>
                                          <p:spTgt spid="4">
                                            <p:txEl>
                                              <p:pRg st="6" end="6"/>
                                            </p:txEl>
                                          </p:spTgt>
                                        </p:tgtEl>
                                      </p:cBhvr>
                                    </p:animEffect>
                                  </p:childTnLst>
                                </p:cTn>
                              </p:par>
                            </p:childTnLst>
                          </p:cTn>
                        </p:par>
                        <p:par>
                          <p:cTn id="64" fill="hold">
                            <p:stCondLst>
                              <p:cond delay="3000"/>
                            </p:stCondLst>
                            <p:childTnLst>
                              <p:par>
                                <p:cTn id="65" presetID="22" presetClass="entr" presetSubtype="1" fill="hold" grpId="0"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up)">
                                      <p:cBhvr>
                                        <p:cTn id="67" dur="200"/>
                                        <p:tgtEl>
                                          <p:spTgt spid="4">
                                            <p:txEl>
                                              <p:pRg st="7" end="7"/>
                                            </p:txEl>
                                          </p:spTgt>
                                        </p:tgtEl>
                                      </p:cBhvr>
                                    </p:animEffect>
                                  </p:childTnLst>
                                </p:cTn>
                              </p:par>
                            </p:childTnLst>
                          </p:cTn>
                        </p:par>
                        <p:par>
                          <p:cTn id="68" fill="hold">
                            <p:stCondLst>
                              <p:cond delay="3200"/>
                            </p:stCondLst>
                            <p:childTnLst>
                              <p:par>
                                <p:cTn id="69" presetID="22" presetClass="entr" presetSubtype="1" fill="hold" nodeType="after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wipe(up)">
                                      <p:cBhvr>
                                        <p:cTn id="71" dur="200"/>
                                        <p:tgtEl>
                                          <p:spTgt spid="5">
                                            <p:txEl>
                                              <p:pRg st="0" end="0"/>
                                            </p:txEl>
                                          </p:spTgt>
                                        </p:tgtEl>
                                      </p:cBhvr>
                                    </p:animEffect>
                                  </p:childTnLst>
                                </p:cTn>
                              </p:par>
                            </p:childTnLst>
                          </p:cTn>
                        </p:par>
                        <p:par>
                          <p:cTn id="72" fill="hold">
                            <p:stCondLst>
                              <p:cond delay="3400"/>
                            </p:stCondLst>
                            <p:childTnLst>
                              <p:par>
                                <p:cTn id="73" presetID="22" presetClass="entr" presetSubtype="1" fill="hold" nodeType="after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wipe(up)">
                                      <p:cBhvr>
                                        <p:cTn id="75" dur="200"/>
                                        <p:tgtEl>
                                          <p:spTgt spid="5">
                                            <p:txEl>
                                              <p:pRg st="1" end="1"/>
                                            </p:txEl>
                                          </p:spTgt>
                                        </p:tgtEl>
                                      </p:cBhvr>
                                    </p:animEffect>
                                  </p:childTnLst>
                                </p:cTn>
                              </p:par>
                            </p:childTnLst>
                          </p:cTn>
                        </p:par>
                        <p:par>
                          <p:cTn id="76" fill="hold">
                            <p:stCondLst>
                              <p:cond delay="3600"/>
                            </p:stCondLst>
                            <p:childTnLst>
                              <p:par>
                                <p:cTn id="77" presetID="22" presetClass="entr" presetSubtype="1" fill="hold" nodeType="after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Effect transition="in" filter="wipe(up)">
                                      <p:cBhvr>
                                        <p:cTn id="79" dur="200"/>
                                        <p:tgtEl>
                                          <p:spTgt spid="5">
                                            <p:txEl>
                                              <p:pRg st="2" end="2"/>
                                            </p:txEl>
                                          </p:spTgt>
                                        </p:tgtEl>
                                      </p:cBhvr>
                                    </p:animEffect>
                                  </p:childTnLst>
                                </p:cTn>
                              </p:par>
                            </p:childTnLst>
                          </p:cTn>
                        </p:par>
                        <p:par>
                          <p:cTn id="80" fill="hold">
                            <p:stCondLst>
                              <p:cond delay="3800"/>
                            </p:stCondLst>
                            <p:childTnLst>
                              <p:par>
                                <p:cTn id="81" presetID="22" presetClass="entr" presetSubtype="1" fill="hold" nodeType="after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wipe(up)">
                                      <p:cBhvr>
                                        <p:cTn id="83" dur="200"/>
                                        <p:tgtEl>
                                          <p:spTgt spid="5">
                                            <p:txEl>
                                              <p:pRg st="3" end="3"/>
                                            </p:txEl>
                                          </p:spTgt>
                                        </p:tgtEl>
                                      </p:cBhvr>
                                    </p:animEffect>
                                  </p:childTnLst>
                                </p:cTn>
                              </p:par>
                            </p:childTnLst>
                          </p:cTn>
                        </p:par>
                        <p:par>
                          <p:cTn id="84" fill="hold">
                            <p:stCondLst>
                              <p:cond delay="4000"/>
                            </p:stCondLst>
                            <p:childTnLst>
                              <p:par>
                                <p:cTn id="85" presetID="22" presetClass="entr" presetSubtype="1" fill="hold" nodeType="after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wipe(up)">
                                      <p:cBhvr>
                                        <p:cTn id="87" dur="200"/>
                                        <p:tgtEl>
                                          <p:spTgt spid="5">
                                            <p:txEl>
                                              <p:pRg st="4" end="4"/>
                                            </p:txEl>
                                          </p:spTgt>
                                        </p:tgtEl>
                                      </p:cBhvr>
                                    </p:animEffect>
                                  </p:childTnLst>
                                </p:cTn>
                              </p:par>
                            </p:childTnLst>
                          </p:cTn>
                        </p:par>
                        <p:par>
                          <p:cTn id="88" fill="hold">
                            <p:stCondLst>
                              <p:cond delay="4200"/>
                            </p:stCondLst>
                            <p:childTnLst>
                              <p:par>
                                <p:cTn id="89" presetID="22" presetClass="entr" presetSubtype="1" fill="hold" nodeType="after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animEffect transition="in" filter="wipe(up)">
                                      <p:cBhvr>
                                        <p:cTn id="91" dur="200"/>
                                        <p:tgtEl>
                                          <p:spTgt spid="5">
                                            <p:txEl>
                                              <p:pRg st="5" end="5"/>
                                            </p:txEl>
                                          </p:spTgt>
                                        </p:tgtEl>
                                      </p:cBhvr>
                                    </p:animEffect>
                                  </p:childTnLst>
                                </p:cTn>
                              </p:par>
                            </p:childTnLst>
                          </p:cTn>
                        </p:par>
                        <p:par>
                          <p:cTn id="92" fill="hold">
                            <p:stCondLst>
                              <p:cond delay="4400"/>
                            </p:stCondLst>
                            <p:childTnLst>
                              <p:par>
                                <p:cTn id="93" presetID="22" presetClass="entr" presetSubtype="1" fill="hold" nodeType="afterEffect">
                                  <p:stCondLst>
                                    <p:cond delay="0"/>
                                  </p:stCondLst>
                                  <p:childTnLst>
                                    <p:set>
                                      <p:cBhvr>
                                        <p:cTn id="94" dur="1" fill="hold">
                                          <p:stCondLst>
                                            <p:cond delay="0"/>
                                          </p:stCondLst>
                                        </p:cTn>
                                        <p:tgtEl>
                                          <p:spTgt spid="5">
                                            <p:txEl>
                                              <p:pRg st="6" end="6"/>
                                            </p:txEl>
                                          </p:spTgt>
                                        </p:tgtEl>
                                        <p:attrNameLst>
                                          <p:attrName>style.visibility</p:attrName>
                                        </p:attrNameLst>
                                      </p:cBhvr>
                                      <p:to>
                                        <p:strVal val="visible"/>
                                      </p:to>
                                    </p:set>
                                    <p:animEffect transition="in" filter="wipe(up)">
                                      <p:cBhvr>
                                        <p:cTn id="95" dur="200"/>
                                        <p:tgtEl>
                                          <p:spTgt spid="5">
                                            <p:txEl>
                                              <p:pRg st="6" end="6"/>
                                            </p:txEl>
                                          </p:spTgt>
                                        </p:tgtEl>
                                      </p:cBhvr>
                                    </p:animEffect>
                                  </p:childTnLst>
                                </p:cTn>
                              </p:par>
                            </p:childTnLst>
                          </p:cTn>
                        </p:par>
                        <p:par>
                          <p:cTn id="96" fill="hold">
                            <p:stCondLst>
                              <p:cond delay="4600"/>
                            </p:stCondLst>
                            <p:childTnLst>
                              <p:par>
                                <p:cTn id="97" presetID="22" presetClass="entr" presetSubtype="1" fill="hold" nodeType="afterEffect">
                                  <p:stCondLst>
                                    <p:cond delay="0"/>
                                  </p:stCondLst>
                                  <p:childTnLst>
                                    <p:set>
                                      <p:cBhvr>
                                        <p:cTn id="98" dur="1" fill="hold">
                                          <p:stCondLst>
                                            <p:cond delay="0"/>
                                          </p:stCondLst>
                                        </p:cTn>
                                        <p:tgtEl>
                                          <p:spTgt spid="5">
                                            <p:txEl>
                                              <p:pRg st="7" end="7"/>
                                            </p:txEl>
                                          </p:spTgt>
                                        </p:tgtEl>
                                        <p:attrNameLst>
                                          <p:attrName>style.visibility</p:attrName>
                                        </p:attrNameLst>
                                      </p:cBhvr>
                                      <p:to>
                                        <p:strVal val="visible"/>
                                      </p:to>
                                    </p:set>
                                    <p:animEffect transition="in" filter="wipe(up)">
                                      <p:cBhvr>
                                        <p:cTn id="99" dur="200"/>
                                        <p:tgtEl>
                                          <p:spTgt spid="5">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DBB7-9841-4221-B245-E36498E2F326}"/>
              </a:ext>
            </a:extLst>
          </p:cNvPr>
          <p:cNvSpPr>
            <a:spLocks noGrp="1"/>
          </p:cNvSpPr>
          <p:nvPr>
            <p:ph type="title"/>
          </p:nvPr>
        </p:nvSpPr>
        <p:spPr>
          <a:xfrm>
            <a:off x="609600" y="274638"/>
            <a:ext cx="10972800" cy="1516430"/>
          </a:xfrm>
        </p:spPr>
        <p:txBody>
          <a:bodyPr>
            <a:noAutofit/>
          </a:bodyPr>
          <a:lstStyle/>
          <a:p>
            <a:r>
              <a:rPr lang="en-GB" sz="4800" dirty="0"/>
              <a:t>Machine Learning Builds a </a:t>
            </a:r>
            <a:r>
              <a:rPr lang="en-GB" sz="4800" b="1" dirty="0"/>
              <a:t>Model</a:t>
            </a:r>
            <a:r>
              <a:rPr lang="en-GB" sz="4800" dirty="0"/>
              <a:t> to make </a:t>
            </a:r>
            <a:r>
              <a:rPr lang="en-GB" sz="4800" b="1" dirty="0"/>
              <a:t>Predictions</a:t>
            </a:r>
          </a:p>
        </p:txBody>
      </p:sp>
      <p:grpSp>
        <p:nvGrpSpPr>
          <p:cNvPr id="15" name="Group 14">
            <a:extLst>
              <a:ext uri="{FF2B5EF4-FFF2-40B4-BE49-F238E27FC236}">
                <a16:creationId xmlns:a16="http://schemas.microsoft.com/office/drawing/2014/main" id="{61AF1D75-746A-47BD-B9ED-558532E762EF}"/>
              </a:ext>
            </a:extLst>
          </p:cNvPr>
          <p:cNvGrpSpPr/>
          <p:nvPr/>
        </p:nvGrpSpPr>
        <p:grpSpPr>
          <a:xfrm>
            <a:off x="3683732" y="2362445"/>
            <a:ext cx="3600400" cy="1296144"/>
            <a:chOff x="3683732" y="2776241"/>
            <a:chExt cx="3600400" cy="1296144"/>
          </a:xfrm>
        </p:grpSpPr>
        <p:sp>
          <p:nvSpPr>
            <p:cNvPr id="5" name="Rectangle 4">
              <a:extLst>
                <a:ext uri="{FF2B5EF4-FFF2-40B4-BE49-F238E27FC236}">
                  <a16:creationId xmlns:a16="http://schemas.microsoft.com/office/drawing/2014/main" id="{D8339EBC-F6DC-4056-945C-C87CEB879C8C}"/>
                </a:ext>
              </a:extLst>
            </p:cNvPr>
            <p:cNvSpPr/>
            <p:nvPr/>
          </p:nvSpPr>
          <p:spPr>
            <a:xfrm>
              <a:off x="4907868" y="2776241"/>
              <a:ext cx="2376264"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800" dirty="0"/>
                <a:t>Model</a:t>
              </a:r>
            </a:p>
          </p:txBody>
        </p:sp>
        <p:sp>
          <p:nvSpPr>
            <p:cNvPr id="7" name="Arrow: Right 6">
              <a:extLst>
                <a:ext uri="{FF2B5EF4-FFF2-40B4-BE49-F238E27FC236}">
                  <a16:creationId xmlns:a16="http://schemas.microsoft.com/office/drawing/2014/main" id="{0472F27F-4FDF-480E-9549-9ADF9686E1FC}"/>
                </a:ext>
              </a:extLst>
            </p:cNvPr>
            <p:cNvSpPr/>
            <p:nvPr/>
          </p:nvSpPr>
          <p:spPr>
            <a:xfrm>
              <a:off x="3683732" y="317697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A4D00C66-CBB3-428E-8F96-E5FBCE11802B}"/>
              </a:ext>
            </a:extLst>
          </p:cNvPr>
          <p:cNvGrpSpPr/>
          <p:nvPr/>
        </p:nvGrpSpPr>
        <p:grpSpPr>
          <a:xfrm>
            <a:off x="7572164" y="2348880"/>
            <a:ext cx="3636404" cy="1296144"/>
            <a:chOff x="7572164" y="2762676"/>
            <a:chExt cx="3636404" cy="1296144"/>
          </a:xfrm>
        </p:grpSpPr>
        <p:sp>
          <p:nvSpPr>
            <p:cNvPr id="6" name="Rectangle 5">
              <a:extLst>
                <a:ext uri="{FF2B5EF4-FFF2-40B4-BE49-F238E27FC236}">
                  <a16:creationId xmlns:a16="http://schemas.microsoft.com/office/drawing/2014/main" id="{D9F64863-9F6A-4F89-B652-C26CD42007ED}"/>
                </a:ext>
              </a:extLst>
            </p:cNvPr>
            <p:cNvSpPr/>
            <p:nvPr/>
          </p:nvSpPr>
          <p:spPr>
            <a:xfrm>
              <a:off x="8832304" y="2762676"/>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Prediction</a:t>
              </a:r>
            </a:p>
          </p:txBody>
        </p:sp>
        <p:sp>
          <p:nvSpPr>
            <p:cNvPr id="8" name="Arrow: Right 7">
              <a:extLst>
                <a:ext uri="{FF2B5EF4-FFF2-40B4-BE49-F238E27FC236}">
                  <a16:creationId xmlns:a16="http://schemas.microsoft.com/office/drawing/2014/main" id="{E82EDECA-E732-460E-A89B-0B2F8E97748B}"/>
                </a:ext>
              </a:extLst>
            </p:cNvPr>
            <p:cNvSpPr/>
            <p:nvPr/>
          </p:nvSpPr>
          <p:spPr>
            <a:xfrm>
              <a:off x="7572164" y="317697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C723FA46-E564-467D-9CEF-CA2BB28C4B93}"/>
              </a:ext>
            </a:extLst>
          </p:cNvPr>
          <p:cNvGrpSpPr/>
          <p:nvPr/>
        </p:nvGrpSpPr>
        <p:grpSpPr>
          <a:xfrm>
            <a:off x="324643" y="2367132"/>
            <a:ext cx="3693841" cy="2996956"/>
            <a:chOff x="324643" y="2367132"/>
            <a:chExt cx="3693841" cy="2996956"/>
          </a:xfrm>
        </p:grpSpPr>
        <p:sp>
          <p:nvSpPr>
            <p:cNvPr id="4" name="Rectangle 3">
              <a:extLst>
                <a:ext uri="{FF2B5EF4-FFF2-40B4-BE49-F238E27FC236}">
                  <a16:creationId xmlns:a16="http://schemas.microsoft.com/office/drawing/2014/main" id="{E2FA535C-BC3E-4F94-A05D-6649ABE0E5EE}"/>
                </a:ext>
              </a:extLst>
            </p:cNvPr>
            <p:cNvSpPr/>
            <p:nvPr/>
          </p:nvSpPr>
          <p:spPr>
            <a:xfrm>
              <a:off x="983432" y="2367132"/>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Data</a:t>
              </a:r>
            </a:p>
          </p:txBody>
        </p:sp>
        <p:pic>
          <p:nvPicPr>
            <p:cNvPr id="11" name="Picture 10">
              <a:extLst>
                <a:ext uri="{FF2B5EF4-FFF2-40B4-BE49-F238E27FC236}">
                  <a16:creationId xmlns:a16="http://schemas.microsoft.com/office/drawing/2014/main" id="{26CA44BD-06F7-4700-B7AE-0659A91C18F3}"/>
                </a:ext>
              </a:extLst>
            </p:cNvPr>
            <p:cNvPicPr>
              <a:picLocks noChangeAspect="1"/>
            </p:cNvPicPr>
            <p:nvPr/>
          </p:nvPicPr>
          <p:blipFill>
            <a:blip r:embed="rId3"/>
            <a:stretch>
              <a:fillRect/>
            </a:stretch>
          </p:blipFill>
          <p:spPr>
            <a:xfrm>
              <a:off x="324643" y="4221088"/>
              <a:ext cx="3693841" cy="1143000"/>
            </a:xfrm>
            <a:prstGeom prst="rect">
              <a:avLst/>
            </a:prstGeom>
          </p:spPr>
        </p:pic>
      </p:grpSp>
      <p:grpSp>
        <p:nvGrpSpPr>
          <p:cNvPr id="9" name="Group 8">
            <a:extLst>
              <a:ext uri="{FF2B5EF4-FFF2-40B4-BE49-F238E27FC236}">
                <a16:creationId xmlns:a16="http://schemas.microsoft.com/office/drawing/2014/main" id="{1D0E0A42-FB10-494F-B55F-DD924E921C4A}"/>
              </a:ext>
            </a:extLst>
          </p:cNvPr>
          <p:cNvGrpSpPr/>
          <p:nvPr/>
        </p:nvGrpSpPr>
        <p:grpSpPr>
          <a:xfrm>
            <a:off x="9092543" y="3693131"/>
            <a:ext cx="1855785" cy="1480094"/>
            <a:chOff x="8817963" y="3851756"/>
            <a:chExt cx="1855785" cy="1480094"/>
          </a:xfrm>
        </p:grpSpPr>
        <p:pic>
          <p:nvPicPr>
            <p:cNvPr id="12" name="Picture 11">
              <a:extLst>
                <a:ext uri="{FF2B5EF4-FFF2-40B4-BE49-F238E27FC236}">
                  <a16:creationId xmlns:a16="http://schemas.microsoft.com/office/drawing/2014/main" id="{0B4A89BB-0365-48F3-9775-1CBB4E9C3E85}"/>
                </a:ext>
              </a:extLst>
            </p:cNvPr>
            <p:cNvPicPr>
              <a:picLocks noChangeAspect="1"/>
            </p:cNvPicPr>
            <p:nvPr/>
          </p:nvPicPr>
          <p:blipFill>
            <a:blip r:embed="rId4"/>
            <a:stretch>
              <a:fillRect/>
            </a:stretch>
          </p:blipFill>
          <p:spPr>
            <a:xfrm>
              <a:off x="8817963" y="4221088"/>
              <a:ext cx="1855785" cy="1110762"/>
            </a:xfrm>
            <a:prstGeom prst="rect">
              <a:avLst/>
            </a:prstGeom>
          </p:spPr>
        </p:pic>
        <p:sp>
          <p:nvSpPr>
            <p:cNvPr id="3" name="TextBox 2">
              <a:extLst>
                <a:ext uri="{FF2B5EF4-FFF2-40B4-BE49-F238E27FC236}">
                  <a16:creationId xmlns:a16="http://schemas.microsoft.com/office/drawing/2014/main" id="{0DD49A44-6629-441A-A36C-5FEC15462EB4}"/>
                </a:ext>
              </a:extLst>
            </p:cNvPr>
            <p:cNvSpPr txBox="1"/>
            <p:nvPr/>
          </p:nvSpPr>
          <p:spPr>
            <a:xfrm>
              <a:off x="9043194" y="3851756"/>
              <a:ext cx="1434752" cy="369332"/>
            </a:xfrm>
            <a:prstGeom prst="rect">
              <a:avLst/>
            </a:prstGeom>
            <a:noFill/>
          </p:spPr>
          <p:txBody>
            <a:bodyPr wrap="none" rtlCol="0">
              <a:spAutoFit/>
            </a:bodyPr>
            <a:lstStyle/>
            <a:p>
              <a:r>
                <a:rPr lang="en-GB" b="1" dirty="0"/>
                <a:t>Classification</a:t>
              </a:r>
            </a:p>
          </p:txBody>
        </p:sp>
      </p:grpSp>
      <p:grpSp>
        <p:nvGrpSpPr>
          <p:cNvPr id="10" name="Group 9">
            <a:extLst>
              <a:ext uri="{FF2B5EF4-FFF2-40B4-BE49-F238E27FC236}">
                <a16:creationId xmlns:a16="http://schemas.microsoft.com/office/drawing/2014/main" id="{E4929DA4-1915-4EE4-9CEF-920BFB1E32B5}"/>
              </a:ext>
            </a:extLst>
          </p:cNvPr>
          <p:cNvGrpSpPr/>
          <p:nvPr/>
        </p:nvGrpSpPr>
        <p:grpSpPr>
          <a:xfrm>
            <a:off x="9100736" y="5229200"/>
            <a:ext cx="1855785" cy="1448028"/>
            <a:chOff x="9912424" y="5221332"/>
            <a:chExt cx="1855785" cy="1448028"/>
          </a:xfrm>
        </p:grpSpPr>
        <p:pic>
          <p:nvPicPr>
            <p:cNvPr id="14" name="Picture 13">
              <a:extLst>
                <a:ext uri="{FF2B5EF4-FFF2-40B4-BE49-F238E27FC236}">
                  <a16:creationId xmlns:a16="http://schemas.microsoft.com/office/drawing/2014/main" id="{76C4294D-4A87-4694-B363-D76A3F7B408A}"/>
                </a:ext>
              </a:extLst>
            </p:cNvPr>
            <p:cNvPicPr>
              <a:picLocks noChangeAspect="1"/>
            </p:cNvPicPr>
            <p:nvPr/>
          </p:nvPicPr>
          <p:blipFill>
            <a:blip r:embed="rId5"/>
            <a:stretch>
              <a:fillRect/>
            </a:stretch>
          </p:blipFill>
          <p:spPr>
            <a:xfrm>
              <a:off x="9912424" y="5558598"/>
              <a:ext cx="1855785" cy="1110762"/>
            </a:xfrm>
            <a:prstGeom prst="rect">
              <a:avLst/>
            </a:prstGeom>
          </p:spPr>
        </p:pic>
        <p:sp>
          <p:nvSpPr>
            <p:cNvPr id="17" name="TextBox 16">
              <a:extLst>
                <a:ext uri="{FF2B5EF4-FFF2-40B4-BE49-F238E27FC236}">
                  <a16:creationId xmlns:a16="http://schemas.microsoft.com/office/drawing/2014/main" id="{2EF597E1-9133-4DD0-81A4-F4B78A64DCE1}"/>
                </a:ext>
              </a:extLst>
            </p:cNvPr>
            <p:cNvSpPr txBox="1"/>
            <p:nvPr/>
          </p:nvSpPr>
          <p:spPr>
            <a:xfrm>
              <a:off x="10240953" y="5221332"/>
              <a:ext cx="1215846" cy="369332"/>
            </a:xfrm>
            <a:prstGeom prst="rect">
              <a:avLst/>
            </a:prstGeom>
            <a:noFill/>
          </p:spPr>
          <p:txBody>
            <a:bodyPr wrap="none" rtlCol="0">
              <a:spAutoFit/>
            </a:bodyPr>
            <a:lstStyle/>
            <a:p>
              <a:r>
                <a:rPr lang="en-GB" b="1" dirty="0"/>
                <a:t>Regression</a:t>
              </a:r>
            </a:p>
          </p:txBody>
        </p:sp>
      </p:grpSp>
    </p:spTree>
    <p:extLst>
      <p:ext uri="{BB962C8B-B14F-4D97-AF65-F5344CB8AC3E}">
        <p14:creationId xmlns:p14="http://schemas.microsoft.com/office/powerpoint/2010/main" val="16160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B8EA-DF2B-499C-B387-1F67DBC8D45D}"/>
              </a:ext>
            </a:extLst>
          </p:cNvPr>
          <p:cNvSpPr>
            <a:spLocks noGrp="1"/>
          </p:cNvSpPr>
          <p:nvPr>
            <p:ph type="title"/>
          </p:nvPr>
        </p:nvSpPr>
        <p:spPr/>
        <p:txBody>
          <a:bodyPr/>
          <a:lstStyle/>
          <a:p>
            <a:r>
              <a:rPr lang="en-GB" dirty="0" err="1"/>
              <a:t>TidyModels</a:t>
            </a:r>
            <a:endParaRPr lang="en-GB" dirty="0"/>
          </a:p>
        </p:txBody>
      </p:sp>
      <p:pic>
        <p:nvPicPr>
          <p:cNvPr id="4" name="Picture 3">
            <a:extLst>
              <a:ext uri="{FF2B5EF4-FFF2-40B4-BE49-F238E27FC236}">
                <a16:creationId xmlns:a16="http://schemas.microsoft.com/office/drawing/2014/main" id="{B9F2A5A8-2397-4AE3-A423-B3D4BD1C0DB5}"/>
              </a:ext>
            </a:extLst>
          </p:cNvPr>
          <p:cNvPicPr>
            <a:picLocks noChangeAspect="1"/>
          </p:cNvPicPr>
          <p:nvPr/>
        </p:nvPicPr>
        <p:blipFill>
          <a:blip r:embed="rId3"/>
          <a:stretch>
            <a:fillRect/>
          </a:stretch>
        </p:blipFill>
        <p:spPr>
          <a:xfrm>
            <a:off x="9807239" y="3733800"/>
            <a:ext cx="2381250" cy="3124200"/>
          </a:xfrm>
          <a:prstGeom prst="rect">
            <a:avLst/>
          </a:prstGeom>
        </p:spPr>
      </p:pic>
      <p:pic>
        <p:nvPicPr>
          <p:cNvPr id="7" name="Picture 6">
            <a:extLst>
              <a:ext uri="{FF2B5EF4-FFF2-40B4-BE49-F238E27FC236}">
                <a16:creationId xmlns:a16="http://schemas.microsoft.com/office/drawing/2014/main" id="{AFED44DC-3839-4F44-AEDA-AC8B6ED7174A}"/>
              </a:ext>
            </a:extLst>
          </p:cNvPr>
          <p:cNvPicPr>
            <a:picLocks noChangeAspect="1"/>
          </p:cNvPicPr>
          <p:nvPr/>
        </p:nvPicPr>
        <p:blipFill>
          <a:blip r:embed="rId4"/>
          <a:stretch>
            <a:fillRect/>
          </a:stretch>
        </p:blipFill>
        <p:spPr>
          <a:xfrm>
            <a:off x="0" y="2708920"/>
            <a:ext cx="3759259" cy="4144353"/>
          </a:xfrm>
          <a:prstGeom prst="rect">
            <a:avLst/>
          </a:prstGeom>
        </p:spPr>
      </p:pic>
      <p:sp>
        <p:nvSpPr>
          <p:cNvPr id="8" name="Rectangle 7">
            <a:extLst>
              <a:ext uri="{FF2B5EF4-FFF2-40B4-BE49-F238E27FC236}">
                <a16:creationId xmlns:a16="http://schemas.microsoft.com/office/drawing/2014/main" id="{E60A7F1B-4179-4831-A401-BEED41CAE768}"/>
              </a:ext>
            </a:extLst>
          </p:cNvPr>
          <p:cNvSpPr/>
          <p:nvPr/>
        </p:nvSpPr>
        <p:spPr>
          <a:xfrm>
            <a:off x="3244258" y="1094472"/>
            <a:ext cx="5703484" cy="646331"/>
          </a:xfrm>
          <a:prstGeom prst="rect">
            <a:avLst/>
          </a:prstGeom>
        </p:spPr>
        <p:txBody>
          <a:bodyPr wrap="none">
            <a:spAutoFit/>
          </a:bodyPr>
          <a:lstStyle/>
          <a:p>
            <a:r>
              <a:rPr lang="en-GB" sz="3600" dirty="0"/>
              <a:t>https://www.tidymodels.org/</a:t>
            </a:r>
          </a:p>
        </p:txBody>
      </p:sp>
      <p:sp>
        <p:nvSpPr>
          <p:cNvPr id="9" name="TextBox 8">
            <a:extLst>
              <a:ext uri="{FF2B5EF4-FFF2-40B4-BE49-F238E27FC236}">
                <a16:creationId xmlns:a16="http://schemas.microsoft.com/office/drawing/2014/main" id="{CA6D826D-24BF-4363-8F40-E2C2676F750E}"/>
              </a:ext>
            </a:extLst>
          </p:cNvPr>
          <p:cNvSpPr txBox="1"/>
          <p:nvPr/>
        </p:nvSpPr>
        <p:spPr>
          <a:xfrm>
            <a:off x="2944236" y="2169592"/>
            <a:ext cx="6303527" cy="2677656"/>
          </a:xfrm>
          <a:prstGeom prst="rect">
            <a:avLst/>
          </a:prstGeom>
          <a:noFill/>
        </p:spPr>
        <p:txBody>
          <a:bodyPr wrap="square" rtlCol="0">
            <a:spAutoFit/>
          </a:bodyPr>
          <a:lstStyle/>
          <a:p>
            <a:pPr algn="ctr"/>
            <a:r>
              <a:rPr lang="en-GB" sz="2800" dirty="0"/>
              <a:t>Provides a consistent interface to prepare data, construct models and evaluate results.</a:t>
            </a:r>
          </a:p>
          <a:p>
            <a:pPr algn="ctr"/>
            <a:endParaRPr lang="en-GB" sz="2800" dirty="0"/>
          </a:p>
          <a:p>
            <a:pPr algn="ctr"/>
            <a:r>
              <a:rPr lang="en-GB" sz="2800" dirty="0"/>
              <a:t>Easy to move between different modelling packages with minimal code changes.</a:t>
            </a:r>
          </a:p>
        </p:txBody>
      </p:sp>
    </p:spTree>
    <p:extLst>
      <p:ext uri="{BB962C8B-B14F-4D97-AF65-F5344CB8AC3E}">
        <p14:creationId xmlns:p14="http://schemas.microsoft.com/office/powerpoint/2010/main" val="109323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F46C-E0F2-4057-9CB9-9759E5D5657E}"/>
              </a:ext>
            </a:extLst>
          </p:cNvPr>
          <p:cNvSpPr>
            <a:spLocks noGrp="1"/>
          </p:cNvSpPr>
          <p:nvPr>
            <p:ph type="title"/>
          </p:nvPr>
        </p:nvSpPr>
        <p:spPr/>
        <p:txBody>
          <a:bodyPr/>
          <a:lstStyle/>
          <a:p>
            <a:r>
              <a:rPr lang="en-GB" dirty="0"/>
              <a:t>Input Data</a:t>
            </a:r>
          </a:p>
        </p:txBody>
      </p:sp>
      <p:sp>
        <p:nvSpPr>
          <p:cNvPr id="3" name="Content Placeholder 2">
            <a:extLst>
              <a:ext uri="{FF2B5EF4-FFF2-40B4-BE49-F238E27FC236}">
                <a16:creationId xmlns:a16="http://schemas.microsoft.com/office/drawing/2014/main" id="{D9DE9952-BDF1-4833-8828-1F91684F074C}"/>
              </a:ext>
            </a:extLst>
          </p:cNvPr>
          <p:cNvSpPr>
            <a:spLocks noGrp="1"/>
          </p:cNvSpPr>
          <p:nvPr>
            <p:ph idx="1"/>
          </p:nvPr>
        </p:nvSpPr>
        <p:spPr/>
        <p:txBody>
          <a:bodyPr/>
          <a:lstStyle/>
          <a:p>
            <a:r>
              <a:rPr lang="en-GB" dirty="0"/>
              <a:t>Tibble of data (2D Spreadsheet)</a:t>
            </a:r>
          </a:p>
          <a:p>
            <a:pPr lvl="1"/>
            <a:r>
              <a:rPr lang="en-GB" dirty="0"/>
              <a:t>Read in as e.g. </a:t>
            </a:r>
            <a:r>
              <a:rPr lang="en-GB" dirty="0" err="1"/>
              <a:t>tsv</a:t>
            </a:r>
            <a:r>
              <a:rPr lang="en-GB" dirty="0"/>
              <a:t>, csv, excel spreadsheet</a:t>
            </a:r>
          </a:p>
          <a:p>
            <a:pPr lvl="1"/>
            <a:r>
              <a:rPr lang="en-GB" dirty="0"/>
              <a:t>Rows are observations (cases) columns are variables</a:t>
            </a:r>
          </a:p>
          <a:p>
            <a:pPr lvl="1"/>
            <a:endParaRPr lang="en-GB" dirty="0"/>
          </a:p>
          <a:p>
            <a:r>
              <a:rPr lang="en-GB" dirty="0"/>
              <a:t>Classification variables must be factors (not text)</a:t>
            </a:r>
          </a:p>
          <a:p>
            <a:endParaRPr lang="en-GB" dirty="0"/>
          </a:p>
          <a:p>
            <a:r>
              <a:rPr lang="en-GB" dirty="0"/>
              <a:t>Standard exploration / plotting should happen before modelling </a:t>
            </a:r>
            <a:r>
              <a:rPr lang="en-GB" i="1" dirty="0"/>
              <a:t>(not covered today)</a:t>
            </a:r>
          </a:p>
        </p:txBody>
      </p:sp>
    </p:spTree>
    <p:extLst>
      <p:ext uri="{BB962C8B-B14F-4D97-AF65-F5344CB8AC3E}">
        <p14:creationId xmlns:p14="http://schemas.microsoft.com/office/powerpoint/2010/main" val="3550639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C7E3-E1E9-4C89-9AC9-864961063061}"/>
              </a:ext>
            </a:extLst>
          </p:cNvPr>
          <p:cNvSpPr>
            <a:spLocks noGrp="1"/>
          </p:cNvSpPr>
          <p:nvPr>
            <p:ph type="title"/>
          </p:nvPr>
        </p:nvSpPr>
        <p:spPr/>
        <p:txBody>
          <a:bodyPr>
            <a:normAutofit/>
          </a:bodyPr>
          <a:lstStyle/>
          <a:p>
            <a:r>
              <a:rPr lang="en-GB" sz="5400" dirty="0"/>
              <a:t>Code Structure</a:t>
            </a:r>
          </a:p>
        </p:txBody>
      </p:sp>
      <p:sp>
        <p:nvSpPr>
          <p:cNvPr id="3" name="Content Placeholder 2">
            <a:extLst>
              <a:ext uri="{FF2B5EF4-FFF2-40B4-BE49-F238E27FC236}">
                <a16:creationId xmlns:a16="http://schemas.microsoft.com/office/drawing/2014/main" id="{F9B1E1C4-D878-4BEB-9576-C66457BB52CA}"/>
              </a:ext>
            </a:extLst>
          </p:cNvPr>
          <p:cNvSpPr>
            <a:spLocks noGrp="1"/>
          </p:cNvSpPr>
          <p:nvPr>
            <p:ph idx="1"/>
          </p:nvPr>
        </p:nvSpPr>
        <p:spPr>
          <a:xfrm>
            <a:off x="609600" y="1442195"/>
            <a:ext cx="10972800" cy="5141167"/>
          </a:xfrm>
        </p:spPr>
        <p:txBody>
          <a:bodyPr>
            <a:normAutofit fontScale="92500" lnSpcReduction="20000"/>
          </a:bodyPr>
          <a:lstStyle/>
          <a:p>
            <a:pPr marL="514350" indent="-514350">
              <a:buFont typeface="+mj-lt"/>
              <a:buAutoNum type="arabicPeriod"/>
            </a:pPr>
            <a:r>
              <a:rPr lang="en-GB" dirty="0"/>
              <a:t>Create a model</a:t>
            </a:r>
          </a:p>
          <a:p>
            <a:pPr lvl="1"/>
            <a:r>
              <a:rPr lang="en-GB" dirty="0"/>
              <a:t>No data yet, just the type of model and the settings to use</a:t>
            </a:r>
          </a:p>
          <a:p>
            <a:pPr lvl="1"/>
            <a:endParaRPr lang="en-GB" dirty="0"/>
          </a:p>
          <a:p>
            <a:pPr marL="514350" indent="-514350">
              <a:buFont typeface="+mj-lt"/>
              <a:buAutoNum type="arabicPeriod"/>
            </a:pPr>
            <a:r>
              <a:rPr lang="en-GB" dirty="0"/>
              <a:t>Create your data</a:t>
            </a:r>
          </a:p>
          <a:p>
            <a:pPr lvl="1"/>
            <a:r>
              <a:rPr lang="en-GB" dirty="0"/>
              <a:t>Prepare and filter the input data (e.g. filtering/scaling/etc.)</a:t>
            </a:r>
          </a:p>
          <a:p>
            <a:pPr lvl="1"/>
            <a:r>
              <a:rPr lang="en-GB" dirty="0"/>
              <a:t>Split off training / testing data</a:t>
            </a:r>
          </a:p>
          <a:p>
            <a:pPr lvl="1"/>
            <a:endParaRPr lang="en-GB" dirty="0"/>
          </a:p>
          <a:p>
            <a:pPr marL="514350" indent="-514350">
              <a:buFont typeface="+mj-lt"/>
              <a:buAutoNum type="arabicPeriod"/>
            </a:pPr>
            <a:r>
              <a:rPr lang="en-GB" dirty="0"/>
              <a:t>Train the model</a:t>
            </a:r>
          </a:p>
          <a:p>
            <a:pPr lvl="1"/>
            <a:r>
              <a:rPr lang="en-GB" dirty="0"/>
              <a:t>Pass the data to the model and define the variable to predict</a:t>
            </a:r>
          </a:p>
          <a:p>
            <a:pPr lvl="1"/>
            <a:endParaRPr lang="en-GB" dirty="0"/>
          </a:p>
          <a:p>
            <a:pPr marL="514350" indent="-514350">
              <a:buFont typeface="+mj-lt"/>
              <a:buAutoNum type="arabicPeriod"/>
            </a:pPr>
            <a:r>
              <a:rPr lang="en-GB" dirty="0"/>
              <a:t>Test / Use the model</a:t>
            </a:r>
          </a:p>
          <a:p>
            <a:pPr lvl="1"/>
            <a:r>
              <a:rPr lang="en-GB" dirty="0"/>
              <a:t>Use the trained model to predict new values</a:t>
            </a:r>
          </a:p>
          <a:p>
            <a:endParaRPr lang="en-GB" dirty="0"/>
          </a:p>
        </p:txBody>
      </p:sp>
    </p:spTree>
    <p:extLst>
      <p:ext uri="{BB962C8B-B14F-4D97-AF65-F5344CB8AC3E}">
        <p14:creationId xmlns:p14="http://schemas.microsoft.com/office/powerpoint/2010/main" val="8910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6C5C-E5DA-4BF5-B7E5-DEC6299A073D}"/>
              </a:ext>
            </a:extLst>
          </p:cNvPr>
          <p:cNvSpPr>
            <a:spLocks noGrp="1"/>
          </p:cNvSpPr>
          <p:nvPr>
            <p:ph type="title"/>
          </p:nvPr>
        </p:nvSpPr>
        <p:spPr>
          <a:xfrm>
            <a:off x="-1577426" y="74783"/>
            <a:ext cx="10972800" cy="1143000"/>
          </a:xfrm>
        </p:spPr>
        <p:txBody>
          <a:bodyPr/>
          <a:lstStyle/>
          <a:p>
            <a:r>
              <a:rPr lang="en-GB" dirty="0"/>
              <a:t>Create a Model</a:t>
            </a:r>
          </a:p>
        </p:txBody>
      </p:sp>
      <p:sp>
        <p:nvSpPr>
          <p:cNvPr id="6" name="Content Placeholder 5">
            <a:extLst>
              <a:ext uri="{FF2B5EF4-FFF2-40B4-BE49-F238E27FC236}">
                <a16:creationId xmlns:a16="http://schemas.microsoft.com/office/drawing/2014/main" id="{29AC20EB-A816-40F2-B020-64830279DD97}"/>
              </a:ext>
            </a:extLst>
          </p:cNvPr>
          <p:cNvSpPr>
            <a:spLocks noGrp="1"/>
          </p:cNvSpPr>
          <p:nvPr>
            <p:ph idx="1"/>
          </p:nvPr>
        </p:nvSpPr>
        <p:spPr>
          <a:xfrm>
            <a:off x="1199456" y="2278188"/>
            <a:ext cx="4896544" cy="3623386"/>
          </a:xfrm>
        </p:spPr>
        <p:txBody>
          <a:bodyPr>
            <a:normAutofit/>
          </a:bodyPr>
          <a:lstStyle/>
          <a:p>
            <a:r>
              <a:rPr lang="en-GB" dirty="0"/>
              <a:t>parsnip = translation layer</a:t>
            </a:r>
          </a:p>
          <a:p>
            <a:r>
              <a:rPr lang="en-GB" dirty="0"/>
              <a:t>You need</a:t>
            </a:r>
          </a:p>
          <a:p>
            <a:pPr marL="971550" lvl="1" indent="-514350">
              <a:buFont typeface="+mj-lt"/>
              <a:buAutoNum type="arabicPeriod"/>
            </a:pPr>
            <a:r>
              <a:rPr lang="en-GB" dirty="0"/>
              <a:t>A model type</a:t>
            </a:r>
          </a:p>
          <a:p>
            <a:pPr marL="971550" lvl="1" indent="-514350">
              <a:buFont typeface="+mj-lt"/>
              <a:buAutoNum type="arabicPeriod"/>
            </a:pPr>
            <a:r>
              <a:rPr lang="en-GB" dirty="0"/>
              <a:t>An engine</a:t>
            </a:r>
          </a:p>
          <a:p>
            <a:pPr marL="971550" lvl="1" indent="-514350">
              <a:buFont typeface="+mj-lt"/>
              <a:buAutoNum type="arabicPeriod"/>
            </a:pPr>
            <a:r>
              <a:rPr lang="en-GB" dirty="0"/>
              <a:t>A mode</a:t>
            </a:r>
          </a:p>
          <a:p>
            <a:pPr marL="971550" lvl="1" indent="-514350">
              <a:buFont typeface="+mj-lt"/>
              <a:buAutoNum type="arabicPeriod"/>
            </a:pPr>
            <a:r>
              <a:rPr lang="en-GB" dirty="0"/>
              <a:t>Options</a:t>
            </a:r>
          </a:p>
        </p:txBody>
      </p:sp>
      <p:pic>
        <p:nvPicPr>
          <p:cNvPr id="7" name="Content Placeholder 4">
            <a:extLst>
              <a:ext uri="{FF2B5EF4-FFF2-40B4-BE49-F238E27FC236}">
                <a16:creationId xmlns:a16="http://schemas.microsoft.com/office/drawing/2014/main" id="{D76C458B-A75E-4935-B71F-1C8E753C0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92" y="166884"/>
            <a:ext cx="1512168" cy="1752881"/>
          </a:xfrm>
          <a:prstGeom prst="rect">
            <a:avLst/>
          </a:prstGeom>
        </p:spPr>
      </p:pic>
      <p:sp>
        <p:nvSpPr>
          <p:cNvPr id="8" name="Rectangle 7">
            <a:extLst>
              <a:ext uri="{FF2B5EF4-FFF2-40B4-BE49-F238E27FC236}">
                <a16:creationId xmlns:a16="http://schemas.microsoft.com/office/drawing/2014/main" id="{62D47608-D973-4C16-84C2-96007CC71BE2}"/>
              </a:ext>
            </a:extLst>
          </p:cNvPr>
          <p:cNvSpPr/>
          <p:nvPr/>
        </p:nvSpPr>
        <p:spPr>
          <a:xfrm>
            <a:off x="119336" y="6259997"/>
            <a:ext cx="6411371" cy="523220"/>
          </a:xfrm>
          <a:prstGeom prst="rect">
            <a:avLst/>
          </a:prstGeom>
        </p:spPr>
        <p:txBody>
          <a:bodyPr wrap="none">
            <a:spAutoFit/>
          </a:bodyPr>
          <a:lstStyle/>
          <a:p>
            <a:r>
              <a:rPr lang="en-GB" sz="2800" dirty="0"/>
              <a:t>https://www.tidymodels.org/find/parsnip/</a:t>
            </a:r>
          </a:p>
        </p:txBody>
      </p:sp>
      <p:pic>
        <p:nvPicPr>
          <p:cNvPr id="9" name="Picture 8">
            <a:extLst>
              <a:ext uri="{FF2B5EF4-FFF2-40B4-BE49-F238E27FC236}">
                <a16:creationId xmlns:a16="http://schemas.microsoft.com/office/drawing/2014/main" id="{8EA3E273-A4AB-41FF-A401-C4A8558198E5}"/>
              </a:ext>
            </a:extLst>
          </p:cNvPr>
          <p:cNvPicPr>
            <a:picLocks noChangeAspect="1"/>
          </p:cNvPicPr>
          <p:nvPr/>
        </p:nvPicPr>
        <p:blipFill>
          <a:blip r:embed="rId4"/>
          <a:stretch>
            <a:fillRect/>
          </a:stretch>
        </p:blipFill>
        <p:spPr>
          <a:xfrm>
            <a:off x="6426686" y="26577"/>
            <a:ext cx="5949824" cy="6858000"/>
          </a:xfrm>
          <a:prstGeom prst="rect">
            <a:avLst/>
          </a:prstGeom>
        </p:spPr>
      </p:pic>
    </p:spTree>
    <p:extLst>
      <p:ext uri="{BB962C8B-B14F-4D97-AF65-F5344CB8AC3E}">
        <p14:creationId xmlns:p14="http://schemas.microsoft.com/office/powerpoint/2010/main" val="3132412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6C5C-E5DA-4BF5-B7E5-DEC6299A073D}"/>
              </a:ext>
            </a:extLst>
          </p:cNvPr>
          <p:cNvSpPr>
            <a:spLocks noGrp="1"/>
          </p:cNvSpPr>
          <p:nvPr>
            <p:ph type="title"/>
          </p:nvPr>
        </p:nvSpPr>
        <p:spPr>
          <a:xfrm>
            <a:off x="937120" y="74783"/>
            <a:ext cx="10972800" cy="1143000"/>
          </a:xfrm>
        </p:spPr>
        <p:txBody>
          <a:bodyPr/>
          <a:lstStyle/>
          <a:p>
            <a:r>
              <a:rPr lang="en-GB" dirty="0"/>
              <a:t>Create a Model</a:t>
            </a:r>
          </a:p>
        </p:txBody>
      </p:sp>
      <p:pic>
        <p:nvPicPr>
          <p:cNvPr id="7" name="Content Placeholder 4">
            <a:extLst>
              <a:ext uri="{FF2B5EF4-FFF2-40B4-BE49-F238E27FC236}">
                <a16:creationId xmlns:a16="http://schemas.microsoft.com/office/drawing/2014/main" id="{D76C458B-A75E-4935-B71F-1C8E753C0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5" name="Rectangle 4">
            <a:extLst>
              <a:ext uri="{FF2B5EF4-FFF2-40B4-BE49-F238E27FC236}">
                <a16:creationId xmlns:a16="http://schemas.microsoft.com/office/drawing/2014/main" id="{AD0A8C3A-BC21-4555-92D1-0B532AF7CACB}"/>
              </a:ext>
            </a:extLst>
          </p:cNvPr>
          <p:cNvSpPr/>
          <p:nvPr/>
        </p:nvSpPr>
        <p:spPr>
          <a:xfrm>
            <a:off x="2149753" y="2060848"/>
            <a:ext cx="8547533" cy="3046988"/>
          </a:xfrm>
          <a:prstGeom prst="rect">
            <a:avLst/>
          </a:prstGeom>
        </p:spPr>
        <p:txBody>
          <a:bodyPr wrap="none">
            <a:spAutoFit/>
          </a:bodyPr>
          <a:lstStyle/>
          <a:p>
            <a:r>
              <a:rPr lang="en-GB" sz="3200" dirty="0">
                <a:latin typeface="Consolas" panose="020B0609020204030204" pitchFamily="49" charset="0"/>
              </a:rPr>
              <a:t>library(</a:t>
            </a:r>
            <a:r>
              <a:rPr lang="en-GB" sz="3200" dirty="0" err="1">
                <a:latin typeface="Consolas" panose="020B0609020204030204" pitchFamily="49" charset="0"/>
              </a:rPr>
              <a:t>tidymodels</a:t>
            </a:r>
            <a:r>
              <a:rPr lang="en-GB" sz="3200" dirty="0">
                <a:latin typeface="Consolas" panose="020B0609020204030204" pitchFamily="49" charset="0"/>
              </a:rPr>
              <a:t>)</a:t>
            </a:r>
          </a:p>
          <a:p>
            <a:r>
              <a:rPr lang="en-GB" sz="3200" dirty="0" err="1">
                <a:latin typeface="Consolas" panose="020B0609020204030204" pitchFamily="49" charset="0"/>
              </a:rPr>
              <a:t>tidymodels_prefer</a:t>
            </a:r>
            <a:r>
              <a:rPr lang="en-GB" sz="3200" dirty="0">
                <a:latin typeface="Consolas" panose="020B0609020204030204" pitchFamily="49" charset="0"/>
              </a:rPr>
              <a:t>()</a:t>
            </a:r>
          </a:p>
          <a:p>
            <a:endParaRPr lang="en-GB" sz="3200" dirty="0">
              <a:latin typeface="Consolas" panose="020B0609020204030204" pitchFamily="49" charset="0"/>
            </a:endParaRPr>
          </a:p>
          <a:p>
            <a:r>
              <a:rPr lang="en-GB" sz="3200" dirty="0" err="1">
                <a:latin typeface="Consolas" panose="020B0609020204030204" pitchFamily="49" charset="0"/>
              </a:rPr>
              <a:t>rand_forest</a:t>
            </a:r>
            <a:r>
              <a:rPr lang="en-GB" sz="3200" dirty="0">
                <a:latin typeface="Consolas" panose="020B0609020204030204" pitchFamily="49" charset="0"/>
              </a:rPr>
              <a:t>(trees=100, </a:t>
            </a:r>
            <a:r>
              <a:rPr lang="en-GB" sz="3200" dirty="0" err="1">
                <a:latin typeface="Consolas" panose="020B0609020204030204" pitchFamily="49" charset="0"/>
              </a:rPr>
              <a:t>min_n</a:t>
            </a:r>
            <a:r>
              <a:rPr lang="en-GB" sz="3200" dirty="0">
                <a:latin typeface="Consolas" panose="020B0609020204030204" pitchFamily="49" charset="0"/>
              </a:rPr>
              <a:t>=5) %&gt;%  </a:t>
            </a:r>
          </a:p>
          <a:p>
            <a:r>
              <a:rPr lang="en-GB" sz="3200" dirty="0">
                <a:latin typeface="Consolas" panose="020B0609020204030204" pitchFamily="49" charset="0"/>
              </a:rPr>
              <a:t>	</a:t>
            </a:r>
            <a:r>
              <a:rPr lang="en-GB" sz="3200" dirty="0" err="1">
                <a:latin typeface="Consolas" panose="020B0609020204030204" pitchFamily="49" charset="0"/>
              </a:rPr>
              <a:t>set_mode</a:t>
            </a:r>
            <a:r>
              <a:rPr lang="en-GB" sz="3200" dirty="0">
                <a:latin typeface="Consolas" panose="020B0609020204030204" pitchFamily="49" charset="0"/>
              </a:rPr>
              <a:t>("classification") %&gt;%  </a:t>
            </a:r>
          </a:p>
          <a:p>
            <a:r>
              <a:rPr lang="en-GB" sz="3200" dirty="0">
                <a:latin typeface="Consolas" panose="020B0609020204030204" pitchFamily="49" charset="0"/>
              </a:rPr>
              <a:t>	</a:t>
            </a:r>
            <a:r>
              <a:rPr lang="en-GB" sz="3200" dirty="0" err="1">
                <a:latin typeface="Consolas" panose="020B0609020204030204" pitchFamily="49" charset="0"/>
              </a:rPr>
              <a:t>set_engine</a:t>
            </a:r>
            <a:r>
              <a:rPr lang="en-GB" sz="3200" dirty="0">
                <a:latin typeface="Consolas" panose="020B0609020204030204" pitchFamily="49" charset="0"/>
              </a:rPr>
              <a:t>("ranger") -&gt; model</a:t>
            </a:r>
          </a:p>
        </p:txBody>
      </p:sp>
      <p:grpSp>
        <p:nvGrpSpPr>
          <p:cNvPr id="19" name="Group 18">
            <a:extLst>
              <a:ext uri="{FF2B5EF4-FFF2-40B4-BE49-F238E27FC236}">
                <a16:creationId xmlns:a16="http://schemas.microsoft.com/office/drawing/2014/main" id="{AF13F51E-52A9-49D5-B8A7-FD9E6B5E8EC5}"/>
              </a:ext>
            </a:extLst>
          </p:cNvPr>
          <p:cNvGrpSpPr/>
          <p:nvPr/>
        </p:nvGrpSpPr>
        <p:grpSpPr>
          <a:xfrm>
            <a:off x="171684" y="3599650"/>
            <a:ext cx="4556165" cy="1439363"/>
            <a:chOff x="171684" y="3599650"/>
            <a:chExt cx="4556165" cy="1439363"/>
          </a:xfrm>
        </p:grpSpPr>
        <p:sp>
          <p:nvSpPr>
            <p:cNvPr id="8" name="TextBox 7">
              <a:extLst>
                <a:ext uri="{FF2B5EF4-FFF2-40B4-BE49-F238E27FC236}">
                  <a16:creationId xmlns:a16="http://schemas.microsoft.com/office/drawing/2014/main" id="{C814641A-581D-4DE8-B997-B0DD8C07B691}"/>
                </a:ext>
              </a:extLst>
            </p:cNvPr>
            <p:cNvSpPr txBox="1"/>
            <p:nvPr/>
          </p:nvSpPr>
          <p:spPr>
            <a:xfrm>
              <a:off x="171684" y="4208016"/>
              <a:ext cx="1513619" cy="830997"/>
            </a:xfrm>
            <a:prstGeom prst="rect">
              <a:avLst/>
            </a:prstGeom>
            <a:noFill/>
          </p:spPr>
          <p:txBody>
            <a:bodyPr wrap="none" rtlCol="0">
              <a:spAutoFit/>
            </a:bodyPr>
            <a:lstStyle/>
            <a:p>
              <a:pPr algn="r"/>
              <a:r>
                <a:rPr lang="en-GB" sz="2400" dirty="0"/>
                <a:t>The model</a:t>
              </a:r>
            </a:p>
            <a:p>
              <a:pPr algn="r"/>
              <a:r>
                <a:rPr lang="en-GB" sz="2400" dirty="0"/>
                <a:t>function</a:t>
              </a:r>
            </a:p>
          </p:txBody>
        </p:sp>
        <p:grpSp>
          <p:nvGrpSpPr>
            <p:cNvPr id="18" name="Group 17">
              <a:extLst>
                <a:ext uri="{FF2B5EF4-FFF2-40B4-BE49-F238E27FC236}">
                  <a16:creationId xmlns:a16="http://schemas.microsoft.com/office/drawing/2014/main" id="{670B533D-4554-47AB-86B9-2B3BD15509B5}"/>
                </a:ext>
              </a:extLst>
            </p:cNvPr>
            <p:cNvGrpSpPr/>
            <p:nvPr/>
          </p:nvGrpSpPr>
          <p:grpSpPr>
            <a:xfrm>
              <a:off x="1685303" y="3599650"/>
              <a:ext cx="3042546" cy="1023865"/>
              <a:chOff x="1685303" y="3599650"/>
              <a:chExt cx="3042546" cy="1023865"/>
            </a:xfrm>
          </p:grpSpPr>
          <p:cxnSp>
            <p:nvCxnSpPr>
              <p:cNvPr id="11" name="Straight Connector 10">
                <a:extLst>
                  <a:ext uri="{FF2B5EF4-FFF2-40B4-BE49-F238E27FC236}">
                    <a16:creationId xmlns:a16="http://schemas.microsoft.com/office/drawing/2014/main" id="{44EEB08E-5B0D-4050-B080-4C550028FA1F}"/>
                  </a:ext>
                </a:extLst>
              </p:cNvPr>
              <p:cNvCxnSpPr>
                <a:cxnSpLocks/>
                <a:endCxn id="8" idx="3"/>
              </p:cNvCxnSpPr>
              <p:nvPr/>
            </p:nvCxnSpPr>
            <p:spPr>
              <a:xfrm flipH="1">
                <a:off x="1685303" y="4049241"/>
                <a:ext cx="513388" cy="57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944E878-01E2-427C-BBFC-D87E5A08B375}"/>
                  </a:ext>
                </a:extLst>
              </p:cNvPr>
              <p:cNvSpPr/>
              <p:nvPr/>
            </p:nvSpPr>
            <p:spPr>
              <a:xfrm>
                <a:off x="2198691" y="3599650"/>
                <a:ext cx="2529158"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 name="Group 26">
            <a:extLst>
              <a:ext uri="{FF2B5EF4-FFF2-40B4-BE49-F238E27FC236}">
                <a16:creationId xmlns:a16="http://schemas.microsoft.com/office/drawing/2014/main" id="{D4A78B90-B2FE-4B0F-B4D3-0A844998C881}"/>
              </a:ext>
            </a:extLst>
          </p:cNvPr>
          <p:cNvGrpSpPr/>
          <p:nvPr/>
        </p:nvGrpSpPr>
        <p:grpSpPr>
          <a:xfrm>
            <a:off x="4913306" y="2636912"/>
            <a:ext cx="6806984" cy="1424883"/>
            <a:chOff x="4913306" y="2636912"/>
            <a:chExt cx="6806984" cy="1424883"/>
          </a:xfrm>
        </p:grpSpPr>
        <p:sp>
          <p:nvSpPr>
            <p:cNvPr id="21" name="TextBox 20">
              <a:extLst>
                <a:ext uri="{FF2B5EF4-FFF2-40B4-BE49-F238E27FC236}">
                  <a16:creationId xmlns:a16="http://schemas.microsoft.com/office/drawing/2014/main" id="{F10EFDAD-FDDF-4900-828A-0F7FD315B236}"/>
                </a:ext>
              </a:extLst>
            </p:cNvPr>
            <p:cNvSpPr txBox="1"/>
            <p:nvPr/>
          </p:nvSpPr>
          <p:spPr>
            <a:xfrm>
              <a:off x="9674281" y="2636912"/>
              <a:ext cx="2046009" cy="461665"/>
            </a:xfrm>
            <a:prstGeom prst="rect">
              <a:avLst/>
            </a:prstGeom>
            <a:noFill/>
          </p:spPr>
          <p:txBody>
            <a:bodyPr wrap="none" rtlCol="0">
              <a:spAutoFit/>
            </a:bodyPr>
            <a:lstStyle/>
            <a:p>
              <a:r>
                <a:rPr lang="en-GB" sz="2400" dirty="0"/>
                <a:t>Model Options</a:t>
              </a:r>
            </a:p>
          </p:txBody>
        </p:sp>
        <p:cxnSp>
          <p:nvCxnSpPr>
            <p:cNvPr id="23" name="Straight Connector 22">
              <a:extLst>
                <a:ext uri="{FF2B5EF4-FFF2-40B4-BE49-F238E27FC236}">
                  <a16:creationId xmlns:a16="http://schemas.microsoft.com/office/drawing/2014/main" id="{60D504E3-9A9C-41E4-A8FA-7365E2E9136B}"/>
                </a:ext>
              </a:extLst>
            </p:cNvPr>
            <p:cNvCxnSpPr>
              <a:cxnSpLocks/>
              <a:stCxn id="21" idx="1"/>
            </p:cNvCxnSpPr>
            <p:nvPr/>
          </p:nvCxnSpPr>
          <p:spPr>
            <a:xfrm flipH="1">
              <a:off x="8976321" y="2867745"/>
              <a:ext cx="697960" cy="744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9180E52-1E4A-4BC5-8931-8FB8FF0669F0}"/>
                </a:ext>
              </a:extLst>
            </p:cNvPr>
            <p:cNvSpPr/>
            <p:nvPr/>
          </p:nvSpPr>
          <p:spPr>
            <a:xfrm>
              <a:off x="4913306" y="3612204"/>
              <a:ext cx="4063014"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54E42437-E70E-4101-A212-924EA482B7AB}"/>
              </a:ext>
            </a:extLst>
          </p:cNvPr>
          <p:cNvGrpSpPr/>
          <p:nvPr/>
        </p:nvGrpSpPr>
        <p:grpSpPr>
          <a:xfrm>
            <a:off x="5164416" y="4113781"/>
            <a:ext cx="6905276" cy="634757"/>
            <a:chOff x="5164416" y="4113781"/>
            <a:chExt cx="6905276" cy="634757"/>
          </a:xfrm>
        </p:grpSpPr>
        <p:sp>
          <p:nvSpPr>
            <p:cNvPr id="29" name="TextBox 28">
              <a:extLst>
                <a:ext uri="{FF2B5EF4-FFF2-40B4-BE49-F238E27FC236}">
                  <a16:creationId xmlns:a16="http://schemas.microsoft.com/office/drawing/2014/main" id="{DB4D43C4-BBFA-493A-9FA4-AA78567927C4}"/>
                </a:ext>
              </a:extLst>
            </p:cNvPr>
            <p:cNvSpPr txBox="1"/>
            <p:nvPr/>
          </p:nvSpPr>
          <p:spPr>
            <a:xfrm>
              <a:off x="10413020" y="4286873"/>
              <a:ext cx="1656672" cy="461665"/>
            </a:xfrm>
            <a:prstGeom prst="rect">
              <a:avLst/>
            </a:prstGeom>
            <a:noFill/>
          </p:spPr>
          <p:txBody>
            <a:bodyPr wrap="none" rtlCol="0">
              <a:spAutoFit/>
            </a:bodyPr>
            <a:lstStyle/>
            <a:p>
              <a:r>
                <a:rPr lang="en-GB" sz="2400" dirty="0"/>
                <a:t>Model Type</a:t>
              </a:r>
            </a:p>
          </p:txBody>
        </p:sp>
        <p:cxnSp>
          <p:nvCxnSpPr>
            <p:cNvPr id="30" name="Straight Connector 29">
              <a:extLst>
                <a:ext uri="{FF2B5EF4-FFF2-40B4-BE49-F238E27FC236}">
                  <a16:creationId xmlns:a16="http://schemas.microsoft.com/office/drawing/2014/main" id="{D0739197-96AD-423E-94EB-272BA303991E}"/>
                </a:ext>
              </a:extLst>
            </p:cNvPr>
            <p:cNvCxnSpPr>
              <a:cxnSpLocks/>
            </p:cNvCxnSpPr>
            <p:nvPr/>
          </p:nvCxnSpPr>
          <p:spPr>
            <a:xfrm flipH="1">
              <a:off x="8762981" y="4563372"/>
              <a:ext cx="15853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BB3E656-1941-43F9-A2D2-C297D994DBEE}"/>
                </a:ext>
              </a:extLst>
            </p:cNvPr>
            <p:cNvSpPr/>
            <p:nvPr/>
          </p:nvSpPr>
          <p:spPr>
            <a:xfrm>
              <a:off x="5164416" y="4113781"/>
              <a:ext cx="3598565"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2F655B77-650E-4C46-AFF7-53A9BF8CF448}"/>
              </a:ext>
            </a:extLst>
          </p:cNvPr>
          <p:cNvGrpSpPr/>
          <p:nvPr/>
        </p:nvGrpSpPr>
        <p:grpSpPr>
          <a:xfrm>
            <a:off x="2299375" y="4615358"/>
            <a:ext cx="5092769" cy="1070031"/>
            <a:chOff x="2299375" y="4615358"/>
            <a:chExt cx="5092769" cy="1070031"/>
          </a:xfrm>
        </p:grpSpPr>
        <p:sp>
          <p:nvSpPr>
            <p:cNvPr id="37" name="TextBox 36">
              <a:extLst>
                <a:ext uri="{FF2B5EF4-FFF2-40B4-BE49-F238E27FC236}">
                  <a16:creationId xmlns:a16="http://schemas.microsoft.com/office/drawing/2014/main" id="{B9E69478-8CFE-4CC7-B017-D2B709DDC7D1}"/>
                </a:ext>
              </a:extLst>
            </p:cNvPr>
            <p:cNvSpPr txBox="1"/>
            <p:nvPr/>
          </p:nvSpPr>
          <p:spPr>
            <a:xfrm>
              <a:off x="2299375" y="5223724"/>
              <a:ext cx="2760692" cy="461665"/>
            </a:xfrm>
            <a:prstGeom prst="rect">
              <a:avLst/>
            </a:prstGeom>
            <a:noFill/>
          </p:spPr>
          <p:txBody>
            <a:bodyPr wrap="none" rtlCol="0">
              <a:spAutoFit/>
            </a:bodyPr>
            <a:lstStyle/>
            <a:p>
              <a:pPr algn="r"/>
              <a:r>
                <a:rPr lang="en-GB" sz="2400" dirty="0"/>
                <a:t>The back end engine</a:t>
              </a:r>
            </a:p>
          </p:txBody>
        </p:sp>
        <p:cxnSp>
          <p:nvCxnSpPr>
            <p:cNvPr id="39" name="Straight Connector 38">
              <a:extLst>
                <a:ext uri="{FF2B5EF4-FFF2-40B4-BE49-F238E27FC236}">
                  <a16:creationId xmlns:a16="http://schemas.microsoft.com/office/drawing/2014/main" id="{83F5CF81-FE75-4823-8DC8-44F8080650C2}"/>
                </a:ext>
              </a:extLst>
            </p:cNvPr>
            <p:cNvCxnSpPr>
              <a:cxnSpLocks/>
              <a:endCxn id="37" idx="3"/>
            </p:cNvCxnSpPr>
            <p:nvPr/>
          </p:nvCxnSpPr>
          <p:spPr>
            <a:xfrm flipH="1">
              <a:off x="5060067" y="5064949"/>
              <a:ext cx="513388" cy="38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0D4E6F4-A420-4C8D-A970-2EEE74B14854}"/>
                </a:ext>
              </a:extLst>
            </p:cNvPr>
            <p:cNvSpPr/>
            <p:nvPr/>
          </p:nvSpPr>
          <p:spPr>
            <a:xfrm>
              <a:off x="5573455" y="4615358"/>
              <a:ext cx="1818689"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79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5F85-40F9-41EE-AC11-96C0D92E0BA9}"/>
              </a:ext>
            </a:extLst>
          </p:cNvPr>
          <p:cNvSpPr>
            <a:spLocks noGrp="1"/>
          </p:cNvSpPr>
          <p:nvPr>
            <p:ph type="title"/>
          </p:nvPr>
        </p:nvSpPr>
        <p:spPr/>
        <p:txBody>
          <a:bodyPr>
            <a:normAutofit/>
          </a:bodyPr>
          <a:lstStyle/>
          <a:p>
            <a:r>
              <a:rPr lang="en-GB" sz="5400" dirty="0"/>
              <a:t>Creating Data</a:t>
            </a:r>
          </a:p>
        </p:txBody>
      </p:sp>
      <p:sp>
        <p:nvSpPr>
          <p:cNvPr id="4" name="Rectangle 3">
            <a:extLst>
              <a:ext uri="{FF2B5EF4-FFF2-40B4-BE49-F238E27FC236}">
                <a16:creationId xmlns:a16="http://schemas.microsoft.com/office/drawing/2014/main" id="{015C98C8-9132-4A65-A1C9-A956862542F4}"/>
              </a:ext>
            </a:extLst>
          </p:cNvPr>
          <p:cNvSpPr/>
          <p:nvPr/>
        </p:nvSpPr>
        <p:spPr>
          <a:xfrm>
            <a:off x="1438253" y="1847224"/>
            <a:ext cx="9190336" cy="461665"/>
          </a:xfrm>
          <a:prstGeom prst="rect">
            <a:avLst/>
          </a:prstGeom>
        </p:spPr>
        <p:txBody>
          <a:bodyPr wrap="none">
            <a:spAutoFit/>
          </a:bodyPr>
          <a:lstStyle/>
          <a:p>
            <a:r>
              <a:rPr lang="en-GB" sz="2400" dirty="0" err="1">
                <a:latin typeface="Consolas" panose="020B0609020204030204" pitchFamily="49" charset="0"/>
              </a:rPr>
              <a:t>read_delim</a:t>
            </a:r>
            <a:r>
              <a:rPr lang="en-GB" sz="2400" dirty="0">
                <a:latin typeface="Consolas" panose="020B0609020204030204" pitchFamily="49" charset="0"/>
              </a:rPr>
              <a:t>("development_gene_expression.txt") -&gt; data</a:t>
            </a:r>
          </a:p>
        </p:txBody>
      </p:sp>
      <p:sp>
        <p:nvSpPr>
          <p:cNvPr id="5" name="Rectangle 4">
            <a:extLst>
              <a:ext uri="{FF2B5EF4-FFF2-40B4-BE49-F238E27FC236}">
                <a16:creationId xmlns:a16="http://schemas.microsoft.com/office/drawing/2014/main" id="{645739E0-12AA-4F34-9E69-FB42F37CF9E7}"/>
              </a:ext>
            </a:extLst>
          </p:cNvPr>
          <p:cNvSpPr/>
          <p:nvPr/>
        </p:nvSpPr>
        <p:spPr>
          <a:xfrm>
            <a:off x="1438252" y="2667058"/>
            <a:ext cx="9190336" cy="830997"/>
          </a:xfrm>
          <a:prstGeom prst="rect">
            <a:avLst/>
          </a:prstGeom>
        </p:spPr>
        <p:txBody>
          <a:bodyPr wrap="square">
            <a:spAutoFit/>
          </a:bodyPr>
          <a:lstStyle/>
          <a:p>
            <a:r>
              <a:rPr lang="en-GB" sz="2400" dirty="0">
                <a:latin typeface="Consolas" panose="020B0609020204030204" pitchFamily="49" charset="0"/>
              </a:rPr>
              <a:t>data %&gt;%</a:t>
            </a:r>
          </a:p>
          <a:p>
            <a:r>
              <a:rPr lang="en-GB" sz="2400" dirty="0">
                <a:latin typeface="Consolas" panose="020B0609020204030204" pitchFamily="49" charset="0"/>
              </a:rPr>
              <a:t>    mutate(Development=factor(Development)) -&gt; data</a:t>
            </a:r>
          </a:p>
        </p:txBody>
      </p:sp>
      <p:sp>
        <p:nvSpPr>
          <p:cNvPr id="6" name="Rectangle 5">
            <a:extLst>
              <a:ext uri="{FF2B5EF4-FFF2-40B4-BE49-F238E27FC236}">
                <a16:creationId xmlns:a16="http://schemas.microsoft.com/office/drawing/2014/main" id="{FCA1DD8A-26A5-4C63-8371-25B752085D72}"/>
              </a:ext>
            </a:extLst>
          </p:cNvPr>
          <p:cNvSpPr/>
          <p:nvPr/>
        </p:nvSpPr>
        <p:spPr>
          <a:xfrm>
            <a:off x="1415480" y="3884855"/>
            <a:ext cx="4432624" cy="1200329"/>
          </a:xfrm>
          <a:prstGeom prst="rect">
            <a:avLst/>
          </a:prstGeom>
        </p:spPr>
        <p:txBody>
          <a:bodyPr wrap="none">
            <a:spAutoFit/>
          </a:bodyPr>
          <a:lstStyle/>
          <a:p>
            <a:r>
              <a:rPr lang="en-GB" sz="2400" dirty="0" err="1">
                <a:latin typeface="Consolas" panose="020B0609020204030204" pitchFamily="49" charset="0"/>
              </a:rPr>
              <a:t>set.seed</a:t>
            </a:r>
            <a:r>
              <a:rPr lang="en-GB" sz="2400" dirty="0">
                <a:latin typeface="Consolas" panose="020B0609020204030204" pitchFamily="49" charset="0"/>
              </a:rPr>
              <a:t>(123)</a:t>
            </a:r>
          </a:p>
          <a:p>
            <a:r>
              <a:rPr lang="en-GB" sz="2400" dirty="0">
                <a:latin typeface="Consolas" panose="020B0609020204030204" pitchFamily="49" charset="0"/>
              </a:rPr>
              <a:t>data %&gt;%  </a:t>
            </a:r>
          </a:p>
          <a:p>
            <a:r>
              <a:rPr lang="en-GB" sz="2400" dirty="0">
                <a:latin typeface="Consolas" panose="020B0609020204030204" pitchFamily="49" charset="0"/>
              </a:rPr>
              <a:t>    </a:t>
            </a:r>
            <a:r>
              <a:rPr lang="en-GB" sz="2400" dirty="0" err="1">
                <a:latin typeface="Consolas" panose="020B0609020204030204" pitchFamily="49" charset="0"/>
              </a:rPr>
              <a:t>sample_frac</a:t>
            </a:r>
            <a:r>
              <a:rPr lang="en-GB" sz="2400" dirty="0">
                <a:latin typeface="Consolas" panose="020B0609020204030204" pitchFamily="49" charset="0"/>
              </a:rPr>
              <a:t>() -&gt; data</a:t>
            </a:r>
          </a:p>
        </p:txBody>
      </p:sp>
      <p:pic>
        <p:nvPicPr>
          <p:cNvPr id="13" name="Picture 12">
            <a:extLst>
              <a:ext uri="{FF2B5EF4-FFF2-40B4-BE49-F238E27FC236}">
                <a16:creationId xmlns:a16="http://schemas.microsoft.com/office/drawing/2014/main" id="{181C1241-E50C-43E7-BE29-E394AD8C07EE}"/>
              </a:ext>
            </a:extLst>
          </p:cNvPr>
          <p:cNvPicPr>
            <a:picLocks noChangeAspect="1"/>
          </p:cNvPicPr>
          <p:nvPr/>
        </p:nvPicPr>
        <p:blipFill>
          <a:blip r:embed="rId3"/>
          <a:stretch>
            <a:fillRect/>
          </a:stretch>
        </p:blipFill>
        <p:spPr>
          <a:xfrm>
            <a:off x="119336" y="98425"/>
            <a:ext cx="1368152" cy="1579075"/>
          </a:xfrm>
          <a:prstGeom prst="rect">
            <a:avLst/>
          </a:prstGeom>
        </p:spPr>
      </p:pic>
      <p:sp>
        <p:nvSpPr>
          <p:cNvPr id="3" name="TextBox 2">
            <a:extLst>
              <a:ext uri="{FF2B5EF4-FFF2-40B4-BE49-F238E27FC236}">
                <a16:creationId xmlns:a16="http://schemas.microsoft.com/office/drawing/2014/main" id="{3045E152-E123-8734-5A0A-AE759670B1C5}"/>
              </a:ext>
            </a:extLst>
          </p:cNvPr>
          <p:cNvSpPr txBox="1"/>
          <p:nvPr/>
        </p:nvSpPr>
        <p:spPr>
          <a:xfrm>
            <a:off x="9048328" y="3700189"/>
            <a:ext cx="2429771" cy="1323439"/>
          </a:xfrm>
          <a:prstGeom prst="rect">
            <a:avLst/>
          </a:prstGeom>
          <a:noFill/>
        </p:spPr>
        <p:txBody>
          <a:bodyPr wrap="square" rtlCol="0">
            <a:spAutoFit/>
          </a:bodyPr>
          <a:lstStyle/>
          <a:p>
            <a:pPr algn="ctr"/>
            <a:r>
              <a:rPr lang="en-GB" sz="2000" dirty="0"/>
              <a:t>Basic R data manipulation – convert text column to factor</a:t>
            </a:r>
          </a:p>
        </p:txBody>
      </p:sp>
      <p:cxnSp>
        <p:nvCxnSpPr>
          <p:cNvPr id="8" name="Straight Arrow Connector 7">
            <a:extLst>
              <a:ext uri="{FF2B5EF4-FFF2-40B4-BE49-F238E27FC236}">
                <a16:creationId xmlns:a16="http://schemas.microsoft.com/office/drawing/2014/main" id="{B82F9BB4-E8AA-0570-3357-D09686612442}"/>
              </a:ext>
            </a:extLst>
          </p:cNvPr>
          <p:cNvCxnSpPr>
            <a:stCxn id="5" idx="2"/>
            <a:endCxn id="3" idx="1"/>
          </p:cNvCxnSpPr>
          <p:nvPr/>
        </p:nvCxnSpPr>
        <p:spPr>
          <a:xfrm>
            <a:off x="6033420" y="3498055"/>
            <a:ext cx="3014908" cy="863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33DA41-2AE3-05C3-2346-A37765A9F432}"/>
              </a:ext>
            </a:extLst>
          </p:cNvPr>
          <p:cNvSpPr txBox="1"/>
          <p:nvPr/>
        </p:nvSpPr>
        <p:spPr>
          <a:xfrm>
            <a:off x="6528048" y="5023628"/>
            <a:ext cx="2696168" cy="1323439"/>
          </a:xfrm>
          <a:prstGeom prst="rect">
            <a:avLst/>
          </a:prstGeom>
          <a:noFill/>
        </p:spPr>
        <p:txBody>
          <a:bodyPr wrap="square" rtlCol="0">
            <a:spAutoFit/>
          </a:bodyPr>
          <a:lstStyle/>
          <a:p>
            <a:pPr algn="ctr"/>
            <a:r>
              <a:rPr lang="en-GB" sz="2000" dirty="0"/>
              <a:t>Control random element to make reproducible by setting the random seed</a:t>
            </a:r>
          </a:p>
        </p:txBody>
      </p:sp>
      <p:cxnSp>
        <p:nvCxnSpPr>
          <p:cNvPr id="15" name="Straight Arrow Connector 14">
            <a:extLst>
              <a:ext uri="{FF2B5EF4-FFF2-40B4-BE49-F238E27FC236}">
                <a16:creationId xmlns:a16="http://schemas.microsoft.com/office/drawing/2014/main" id="{D49F1946-462D-ABF1-E4B8-C8AB84484174}"/>
              </a:ext>
            </a:extLst>
          </p:cNvPr>
          <p:cNvCxnSpPr>
            <a:cxnSpLocks/>
            <a:endCxn id="12" idx="0"/>
          </p:cNvCxnSpPr>
          <p:nvPr/>
        </p:nvCxnSpPr>
        <p:spPr>
          <a:xfrm>
            <a:off x="3779537" y="4149080"/>
            <a:ext cx="4096595" cy="8745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4E4366B-3940-8225-4F0D-F52BD0915BE0}"/>
              </a:ext>
            </a:extLst>
          </p:cNvPr>
          <p:cNvSpPr txBox="1"/>
          <p:nvPr/>
        </p:nvSpPr>
        <p:spPr>
          <a:xfrm>
            <a:off x="1577997" y="5645487"/>
            <a:ext cx="2696168" cy="1015663"/>
          </a:xfrm>
          <a:prstGeom prst="rect">
            <a:avLst/>
          </a:prstGeom>
          <a:noFill/>
        </p:spPr>
        <p:txBody>
          <a:bodyPr wrap="square" rtlCol="0">
            <a:spAutoFit/>
          </a:bodyPr>
          <a:lstStyle/>
          <a:p>
            <a:pPr algn="ctr"/>
            <a:r>
              <a:rPr lang="en-GB" sz="2000" dirty="0"/>
              <a:t>Shuffle data – random reordering to remove any structure </a:t>
            </a:r>
          </a:p>
        </p:txBody>
      </p:sp>
      <p:cxnSp>
        <p:nvCxnSpPr>
          <p:cNvPr id="22" name="Straight Arrow Connector 21">
            <a:extLst>
              <a:ext uri="{FF2B5EF4-FFF2-40B4-BE49-F238E27FC236}">
                <a16:creationId xmlns:a16="http://schemas.microsoft.com/office/drawing/2014/main" id="{AC99AFDF-E201-50A4-3A30-20730541259D}"/>
              </a:ext>
            </a:extLst>
          </p:cNvPr>
          <p:cNvCxnSpPr>
            <a:cxnSpLocks/>
            <a:endCxn id="21" idx="0"/>
          </p:cNvCxnSpPr>
          <p:nvPr/>
        </p:nvCxnSpPr>
        <p:spPr>
          <a:xfrm flipH="1">
            <a:off x="2926081" y="5085184"/>
            <a:ext cx="361607" cy="560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4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12"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E8C2-6184-4350-9935-6949C3303564}"/>
              </a:ext>
            </a:extLst>
          </p:cNvPr>
          <p:cNvSpPr>
            <a:spLocks noGrp="1"/>
          </p:cNvSpPr>
          <p:nvPr>
            <p:ph type="title"/>
          </p:nvPr>
        </p:nvSpPr>
        <p:spPr/>
        <p:txBody>
          <a:bodyPr>
            <a:normAutofit/>
          </a:bodyPr>
          <a:lstStyle/>
          <a:p>
            <a:r>
              <a:rPr lang="en-GB" sz="5400" dirty="0"/>
              <a:t>Splitting Data</a:t>
            </a:r>
          </a:p>
        </p:txBody>
      </p:sp>
      <p:sp>
        <p:nvSpPr>
          <p:cNvPr id="4" name="Rectangle 3">
            <a:extLst>
              <a:ext uri="{FF2B5EF4-FFF2-40B4-BE49-F238E27FC236}">
                <a16:creationId xmlns:a16="http://schemas.microsoft.com/office/drawing/2014/main" id="{FFB3E67D-BC4D-4B8F-A326-D455C2D627A8}"/>
              </a:ext>
            </a:extLst>
          </p:cNvPr>
          <p:cNvSpPr/>
          <p:nvPr/>
        </p:nvSpPr>
        <p:spPr>
          <a:xfrm>
            <a:off x="1919536" y="1911416"/>
            <a:ext cx="8352928" cy="954107"/>
          </a:xfrm>
          <a:prstGeom prst="rect">
            <a:avLst/>
          </a:prstGeom>
        </p:spPr>
        <p:txBody>
          <a:bodyPr wrap="square">
            <a:spAutoFit/>
          </a:bodyPr>
          <a:lstStyle/>
          <a:p>
            <a:r>
              <a:rPr lang="en-GB" sz="2800" dirty="0">
                <a:latin typeface="Consolas" panose="020B0609020204030204" pitchFamily="49" charset="0"/>
              </a:rPr>
              <a:t>data %&gt;% </a:t>
            </a:r>
          </a:p>
          <a:p>
            <a:r>
              <a:rPr lang="en-GB" sz="2800" dirty="0">
                <a:latin typeface="Consolas" panose="020B0609020204030204" pitchFamily="49" charset="0"/>
              </a:rPr>
              <a:t>    </a:t>
            </a:r>
            <a:r>
              <a:rPr lang="en-GB" sz="2800" dirty="0" err="1">
                <a:latin typeface="Consolas" panose="020B0609020204030204" pitchFamily="49" charset="0"/>
              </a:rPr>
              <a:t>initial_split</a:t>
            </a:r>
            <a:r>
              <a:rPr lang="en-GB" sz="2800" dirty="0">
                <a:latin typeface="Consolas" panose="020B0609020204030204" pitchFamily="49" charset="0"/>
              </a:rPr>
              <a:t>(prop=0.8) -&gt; </a:t>
            </a:r>
            <a:r>
              <a:rPr lang="en-GB" sz="2800" dirty="0" err="1">
                <a:latin typeface="Consolas" panose="020B0609020204030204" pitchFamily="49" charset="0"/>
              </a:rPr>
              <a:t>split_data</a:t>
            </a:r>
            <a:endParaRPr lang="en-GB" sz="2800" dirty="0">
              <a:latin typeface="Consolas" panose="020B0609020204030204" pitchFamily="49" charset="0"/>
            </a:endParaRPr>
          </a:p>
        </p:txBody>
      </p:sp>
      <p:sp>
        <p:nvSpPr>
          <p:cNvPr id="6" name="Rectangle 5">
            <a:extLst>
              <a:ext uri="{FF2B5EF4-FFF2-40B4-BE49-F238E27FC236}">
                <a16:creationId xmlns:a16="http://schemas.microsoft.com/office/drawing/2014/main" id="{D97FF27D-BD02-4694-B447-3FC29DDD2F40}"/>
              </a:ext>
            </a:extLst>
          </p:cNvPr>
          <p:cNvSpPr/>
          <p:nvPr/>
        </p:nvSpPr>
        <p:spPr>
          <a:xfrm>
            <a:off x="1919536" y="3388450"/>
            <a:ext cx="6096000" cy="830997"/>
          </a:xfrm>
          <a:prstGeom prst="rect">
            <a:avLst/>
          </a:prstGeom>
        </p:spPr>
        <p:txBody>
          <a:bodyPr>
            <a:spAutoFit/>
          </a:bodyPr>
          <a:lstStyle/>
          <a:p>
            <a:r>
              <a:rPr lang="en-GB" sz="2400" dirty="0">
                <a:latin typeface="Consolas" panose="020B0609020204030204" pitchFamily="49" charset="0"/>
              </a:rPr>
              <a:t>training(</a:t>
            </a:r>
            <a:r>
              <a:rPr lang="en-GB" sz="2400" dirty="0" err="1">
                <a:latin typeface="Consolas" panose="020B0609020204030204" pitchFamily="49" charset="0"/>
              </a:rPr>
              <a:t>split_data</a:t>
            </a:r>
            <a:r>
              <a:rPr lang="en-GB" sz="2400" dirty="0">
                <a:latin typeface="Consolas" panose="020B0609020204030204" pitchFamily="49" charset="0"/>
              </a:rPr>
              <a:t>)</a:t>
            </a:r>
          </a:p>
          <a:p>
            <a:r>
              <a:rPr lang="en-GB" sz="2400" dirty="0">
                <a:solidFill>
                  <a:schemeClr val="bg1">
                    <a:lumMod val="50000"/>
                  </a:schemeClr>
                </a:solidFill>
                <a:latin typeface="Consolas" panose="020B0609020204030204" pitchFamily="49" charset="0"/>
              </a:rPr>
              <a:t># A tibble: 992 × 93</a:t>
            </a:r>
          </a:p>
        </p:txBody>
      </p:sp>
      <p:sp>
        <p:nvSpPr>
          <p:cNvPr id="8" name="Rectangle 7">
            <a:extLst>
              <a:ext uri="{FF2B5EF4-FFF2-40B4-BE49-F238E27FC236}">
                <a16:creationId xmlns:a16="http://schemas.microsoft.com/office/drawing/2014/main" id="{D916E206-F861-4547-A3BD-7B1CEAFD1EDB}"/>
              </a:ext>
            </a:extLst>
          </p:cNvPr>
          <p:cNvSpPr/>
          <p:nvPr/>
        </p:nvSpPr>
        <p:spPr>
          <a:xfrm>
            <a:off x="1919536" y="4542219"/>
            <a:ext cx="6096000" cy="830997"/>
          </a:xfrm>
          <a:prstGeom prst="rect">
            <a:avLst/>
          </a:prstGeom>
        </p:spPr>
        <p:txBody>
          <a:bodyPr>
            <a:spAutoFit/>
          </a:bodyPr>
          <a:lstStyle/>
          <a:p>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a:p>
            <a:r>
              <a:rPr lang="en-GB" sz="2400" dirty="0">
                <a:solidFill>
                  <a:schemeClr val="bg1">
                    <a:lumMod val="50000"/>
                  </a:schemeClr>
                </a:solidFill>
                <a:latin typeface="Consolas" panose="020B0609020204030204" pitchFamily="49" charset="0"/>
              </a:rPr>
              <a:t># A tibble: 249 × 93</a:t>
            </a:r>
          </a:p>
        </p:txBody>
      </p:sp>
      <p:pic>
        <p:nvPicPr>
          <p:cNvPr id="10" name="Picture 9">
            <a:extLst>
              <a:ext uri="{FF2B5EF4-FFF2-40B4-BE49-F238E27FC236}">
                <a16:creationId xmlns:a16="http://schemas.microsoft.com/office/drawing/2014/main" id="{007ACD25-2A68-41E8-81F3-C913421BC96E}"/>
              </a:ext>
            </a:extLst>
          </p:cNvPr>
          <p:cNvPicPr>
            <a:picLocks noChangeAspect="1"/>
          </p:cNvPicPr>
          <p:nvPr/>
        </p:nvPicPr>
        <p:blipFill>
          <a:blip r:embed="rId3"/>
          <a:stretch>
            <a:fillRect/>
          </a:stretch>
        </p:blipFill>
        <p:spPr>
          <a:xfrm>
            <a:off x="407368" y="252368"/>
            <a:ext cx="1302797" cy="1510087"/>
          </a:xfrm>
          <a:prstGeom prst="rect">
            <a:avLst/>
          </a:prstGeom>
        </p:spPr>
      </p:pic>
      <p:sp>
        <p:nvSpPr>
          <p:cNvPr id="3" name="TextBox 2">
            <a:extLst>
              <a:ext uri="{FF2B5EF4-FFF2-40B4-BE49-F238E27FC236}">
                <a16:creationId xmlns:a16="http://schemas.microsoft.com/office/drawing/2014/main" id="{515A5A34-CF31-5ABF-7600-4DC538491D4C}"/>
              </a:ext>
            </a:extLst>
          </p:cNvPr>
          <p:cNvSpPr txBox="1"/>
          <p:nvPr/>
        </p:nvSpPr>
        <p:spPr>
          <a:xfrm>
            <a:off x="7032104" y="3619282"/>
            <a:ext cx="3960440" cy="1200329"/>
          </a:xfrm>
          <a:prstGeom prst="rect">
            <a:avLst/>
          </a:prstGeom>
          <a:noFill/>
        </p:spPr>
        <p:txBody>
          <a:bodyPr wrap="square" rtlCol="0">
            <a:spAutoFit/>
          </a:bodyPr>
          <a:lstStyle/>
          <a:p>
            <a:pPr algn="ctr"/>
            <a:r>
              <a:rPr lang="en-GB" sz="2400" dirty="0"/>
              <a:t>Convention = 80-90%</a:t>
            </a:r>
          </a:p>
          <a:p>
            <a:pPr algn="ctr"/>
            <a:r>
              <a:rPr lang="en-GB" sz="2400" dirty="0"/>
              <a:t>Consider how much data you have and frequency of cases</a:t>
            </a:r>
          </a:p>
        </p:txBody>
      </p:sp>
      <p:cxnSp>
        <p:nvCxnSpPr>
          <p:cNvPr id="7" name="Straight Arrow Connector 6">
            <a:extLst>
              <a:ext uri="{FF2B5EF4-FFF2-40B4-BE49-F238E27FC236}">
                <a16:creationId xmlns:a16="http://schemas.microsoft.com/office/drawing/2014/main" id="{EE00B113-48C9-092A-6608-75BCE99F70A0}"/>
              </a:ext>
            </a:extLst>
          </p:cNvPr>
          <p:cNvCxnSpPr>
            <a:endCxn id="3" idx="0"/>
          </p:cNvCxnSpPr>
          <p:nvPr/>
        </p:nvCxnSpPr>
        <p:spPr>
          <a:xfrm>
            <a:off x="6528048" y="2780928"/>
            <a:ext cx="2484276" cy="8383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0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fontScale="90000"/>
          </a:bodyPr>
          <a:lstStyle/>
          <a:p>
            <a:r>
              <a:rPr lang="en-GB" sz="4900" dirty="0"/>
              <a:t>Training the Model</a:t>
            </a:r>
            <a:br>
              <a:rPr lang="en-GB" dirty="0"/>
            </a:br>
            <a:r>
              <a:rPr lang="en-GB" sz="3600" dirty="0"/>
              <a:t>Create a formula</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5" name="TextBox 4">
            <a:extLst>
              <a:ext uri="{FF2B5EF4-FFF2-40B4-BE49-F238E27FC236}">
                <a16:creationId xmlns:a16="http://schemas.microsoft.com/office/drawing/2014/main" id="{09E71DEC-86E0-4F49-B6EE-1F8D1A4BCF5A}"/>
              </a:ext>
            </a:extLst>
          </p:cNvPr>
          <p:cNvSpPr txBox="1"/>
          <p:nvPr/>
        </p:nvSpPr>
        <p:spPr>
          <a:xfrm>
            <a:off x="1559496" y="1854237"/>
            <a:ext cx="8773556" cy="584775"/>
          </a:xfrm>
          <a:prstGeom prst="rect">
            <a:avLst/>
          </a:prstGeom>
          <a:noFill/>
        </p:spPr>
        <p:txBody>
          <a:bodyPr wrap="none" rtlCol="0">
            <a:spAutoFit/>
          </a:bodyPr>
          <a:lstStyle/>
          <a:p>
            <a:r>
              <a:rPr lang="en-GB" sz="3200" dirty="0">
                <a:latin typeface="Consolas" panose="020B0609020204030204" pitchFamily="49" charset="0"/>
              </a:rPr>
              <a:t>Variable to predict ~ Variables to use</a:t>
            </a:r>
          </a:p>
        </p:txBody>
      </p:sp>
      <p:sp>
        <p:nvSpPr>
          <p:cNvPr id="6" name="TextBox 5">
            <a:extLst>
              <a:ext uri="{FF2B5EF4-FFF2-40B4-BE49-F238E27FC236}">
                <a16:creationId xmlns:a16="http://schemas.microsoft.com/office/drawing/2014/main" id="{808F4356-08A9-4223-A3BA-3BAF61CABEB4}"/>
              </a:ext>
            </a:extLst>
          </p:cNvPr>
          <p:cNvSpPr txBox="1"/>
          <p:nvPr/>
        </p:nvSpPr>
        <p:spPr>
          <a:xfrm>
            <a:off x="1566811" y="4635029"/>
            <a:ext cx="5383205" cy="584775"/>
          </a:xfrm>
          <a:prstGeom prst="rect">
            <a:avLst/>
          </a:prstGeom>
          <a:noFill/>
        </p:spPr>
        <p:txBody>
          <a:bodyPr wrap="none" rtlCol="0">
            <a:spAutoFit/>
          </a:bodyPr>
          <a:lstStyle/>
          <a:p>
            <a:r>
              <a:rPr lang="en-GB" sz="3200" dirty="0">
                <a:latin typeface="Consolas" panose="020B0609020204030204" pitchFamily="49" charset="0"/>
              </a:rPr>
              <a:t>Variable to predict ~ .</a:t>
            </a:r>
          </a:p>
        </p:txBody>
      </p:sp>
      <p:sp>
        <p:nvSpPr>
          <p:cNvPr id="7" name="TextBox 6">
            <a:extLst>
              <a:ext uri="{FF2B5EF4-FFF2-40B4-BE49-F238E27FC236}">
                <a16:creationId xmlns:a16="http://schemas.microsoft.com/office/drawing/2014/main" id="{4610210E-2564-4A25-8C7B-CE7D3E93180A}"/>
              </a:ext>
            </a:extLst>
          </p:cNvPr>
          <p:cNvSpPr txBox="1"/>
          <p:nvPr/>
        </p:nvSpPr>
        <p:spPr>
          <a:xfrm>
            <a:off x="6950016" y="4648780"/>
            <a:ext cx="3930435" cy="584775"/>
          </a:xfrm>
          <a:prstGeom prst="rect">
            <a:avLst/>
          </a:prstGeom>
          <a:noFill/>
        </p:spPr>
        <p:txBody>
          <a:bodyPr wrap="none" rtlCol="0">
            <a:spAutoFit/>
          </a:bodyPr>
          <a:lstStyle/>
          <a:p>
            <a:r>
              <a:rPr lang="en-GB" sz="3200" dirty="0"/>
              <a:t>(dot = everything else)</a:t>
            </a:r>
          </a:p>
        </p:txBody>
      </p:sp>
      <p:sp>
        <p:nvSpPr>
          <p:cNvPr id="8" name="TextBox 7">
            <a:extLst>
              <a:ext uri="{FF2B5EF4-FFF2-40B4-BE49-F238E27FC236}">
                <a16:creationId xmlns:a16="http://schemas.microsoft.com/office/drawing/2014/main" id="{FCCDF99E-AFE4-4650-A48E-CE8F88409ECB}"/>
              </a:ext>
            </a:extLst>
          </p:cNvPr>
          <p:cNvSpPr txBox="1"/>
          <p:nvPr/>
        </p:nvSpPr>
        <p:spPr>
          <a:xfrm>
            <a:off x="1559496" y="3204265"/>
            <a:ext cx="9225602" cy="584775"/>
          </a:xfrm>
          <a:prstGeom prst="rect">
            <a:avLst/>
          </a:prstGeom>
          <a:noFill/>
        </p:spPr>
        <p:txBody>
          <a:bodyPr wrap="none" rtlCol="0">
            <a:spAutoFit/>
          </a:bodyPr>
          <a:lstStyle/>
          <a:p>
            <a:r>
              <a:rPr lang="en-GB" sz="3200" dirty="0">
                <a:latin typeface="Consolas" panose="020B0609020204030204" pitchFamily="49" charset="0"/>
              </a:rPr>
              <a:t>Variable to predict ~ </a:t>
            </a:r>
            <a:r>
              <a:rPr lang="en-GB" sz="3200" dirty="0" err="1">
                <a:latin typeface="Consolas" panose="020B0609020204030204" pitchFamily="49" charset="0"/>
              </a:rPr>
              <a:t>VarA</a:t>
            </a:r>
            <a:r>
              <a:rPr lang="en-GB" sz="3200" dirty="0">
                <a:latin typeface="Consolas" panose="020B0609020204030204" pitchFamily="49" charset="0"/>
              </a:rPr>
              <a:t> + </a:t>
            </a:r>
            <a:r>
              <a:rPr lang="en-GB" sz="3200" dirty="0" err="1">
                <a:latin typeface="Consolas" panose="020B0609020204030204" pitchFamily="49" charset="0"/>
              </a:rPr>
              <a:t>VarB</a:t>
            </a:r>
            <a:r>
              <a:rPr lang="en-GB" sz="3200" dirty="0">
                <a:latin typeface="Consolas" panose="020B0609020204030204" pitchFamily="49" charset="0"/>
              </a:rPr>
              <a:t> + </a:t>
            </a:r>
            <a:r>
              <a:rPr lang="en-GB" sz="3200" dirty="0" err="1">
                <a:latin typeface="Consolas" panose="020B0609020204030204" pitchFamily="49" charset="0"/>
              </a:rPr>
              <a:t>VarC</a:t>
            </a:r>
            <a:endParaRPr lang="en-GB" sz="3200" dirty="0">
              <a:latin typeface="Consolas" panose="020B0609020204030204" pitchFamily="49" charset="0"/>
            </a:endParaRPr>
          </a:p>
        </p:txBody>
      </p:sp>
      <p:sp>
        <p:nvSpPr>
          <p:cNvPr id="9" name="Rectangle 8">
            <a:extLst>
              <a:ext uri="{FF2B5EF4-FFF2-40B4-BE49-F238E27FC236}">
                <a16:creationId xmlns:a16="http://schemas.microsoft.com/office/drawing/2014/main" id="{F32CF8E5-4FF0-4787-AA23-118D894704C2}"/>
              </a:ext>
            </a:extLst>
          </p:cNvPr>
          <p:cNvSpPr/>
          <p:nvPr/>
        </p:nvSpPr>
        <p:spPr>
          <a:xfrm>
            <a:off x="1167741" y="4355916"/>
            <a:ext cx="10009112"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8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fontScale="90000"/>
          </a:bodyPr>
          <a:lstStyle/>
          <a:p>
            <a:r>
              <a:rPr lang="en-GB" sz="4900" dirty="0"/>
              <a:t>Training the Model</a:t>
            </a:r>
            <a:br>
              <a:rPr lang="en-GB" dirty="0"/>
            </a:br>
            <a:r>
              <a:rPr lang="en-GB" sz="3600" dirty="0"/>
              <a:t>Performing a single fit</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1038164" y="1827664"/>
            <a:ext cx="10972800" cy="1569660"/>
          </a:xfrm>
          <a:prstGeom prst="rect">
            <a:avLst/>
          </a:prstGeom>
        </p:spPr>
        <p:txBody>
          <a:bodyPr wrap="square">
            <a:spAutoFit/>
          </a:bodyPr>
          <a:lstStyle/>
          <a:p>
            <a:r>
              <a:rPr lang="en-GB" sz="2400" dirty="0">
                <a:latin typeface="Consolas" panose="020B0609020204030204" pitchFamily="49" charset="0"/>
              </a:rPr>
              <a:t>model %&gt;%</a:t>
            </a:r>
          </a:p>
          <a:p>
            <a:r>
              <a:rPr lang="en-GB" sz="2400" dirty="0">
                <a:latin typeface="Consolas" panose="020B0609020204030204" pitchFamily="49" charset="0"/>
              </a:rPr>
              <a:t>    fit(Development ~ ., data=training(</a:t>
            </a:r>
            <a:r>
              <a:rPr lang="en-GB" sz="2400" dirty="0" err="1">
                <a:latin typeface="Consolas" panose="020B0609020204030204" pitchFamily="49" charset="0"/>
              </a:rPr>
              <a:t>split_data</a:t>
            </a:r>
            <a:r>
              <a:rPr lang="en-GB" sz="2400" dirty="0">
                <a:latin typeface="Consolas" panose="020B0609020204030204" pitchFamily="49" charset="0"/>
              </a:rPr>
              <a:t>)) -&gt; </a:t>
            </a:r>
            <a:r>
              <a:rPr lang="en-GB" sz="2400" dirty="0" err="1">
                <a:latin typeface="Consolas" panose="020B0609020204030204" pitchFamily="49" charset="0"/>
              </a:rPr>
              <a:t>model_fit</a:t>
            </a:r>
            <a:endParaRPr lang="en-GB" sz="2400" dirty="0">
              <a:latin typeface="Consolas" panose="020B0609020204030204" pitchFamily="49" charset="0"/>
            </a:endParaRPr>
          </a:p>
          <a:p>
            <a:endParaRPr lang="en-GB" sz="2400" dirty="0">
              <a:latin typeface="Consolas" panose="020B0609020204030204" pitchFamily="49" charset="0"/>
            </a:endParaRPr>
          </a:p>
          <a:p>
            <a:r>
              <a:rPr lang="en-GB" sz="2400" dirty="0" err="1">
                <a:latin typeface="Consolas" panose="020B0609020204030204" pitchFamily="49" charset="0"/>
              </a:rPr>
              <a:t>model_fit</a:t>
            </a:r>
            <a:endParaRPr lang="en-GB" sz="2400" dirty="0">
              <a:latin typeface="Consolas" panose="020B0609020204030204" pitchFamily="49" charset="0"/>
            </a:endParaRPr>
          </a:p>
        </p:txBody>
      </p:sp>
      <p:sp>
        <p:nvSpPr>
          <p:cNvPr id="10" name="Rectangle 9">
            <a:extLst>
              <a:ext uri="{FF2B5EF4-FFF2-40B4-BE49-F238E27FC236}">
                <a16:creationId xmlns:a16="http://schemas.microsoft.com/office/drawing/2014/main" id="{49955226-CA64-49F0-8E60-58995DFA502B}"/>
              </a:ext>
            </a:extLst>
          </p:cNvPr>
          <p:cNvSpPr/>
          <p:nvPr/>
        </p:nvSpPr>
        <p:spPr>
          <a:xfrm>
            <a:off x="1038164" y="3562458"/>
            <a:ext cx="10464824" cy="3231654"/>
          </a:xfrm>
          <a:prstGeom prst="rect">
            <a:avLst/>
          </a:prstGeom>
        </p:spPr>
        <p:txBody>
          <a:bodyPr wrap="square">
            <a:spAutoFit/>
          </a:bodyPr>
          <a:lstStyle/>
          <a:p>
            <a:r>
              <a:rPr lang="en-GB" sz="1200" dirty="0">
                <a:latin typeface="Consolas" panose="020B0609020204030204" pitchFamily="49" charset="0"/>
              </a:rPr>
              <a:t>parsnip model object</a:t>
            </a:r>
          </a:p>
          <a:p>
            <a:endParaRPr lang="en-GB" sz="1200" dirty="0">
              <a:latin typeface="Consolas" panose="020B0609020204030204" pitchFamily="49" charset="0"/>
            </a:endParaRPr>
          </a:p>
          <a:p>
            <a:r>
              <a:rPr lang="en-GB" sz="1200" dirty="0">
                <a:latin typeface="Consolas" panose="020B0609020204030204" pitchFamily="49" charset="0"/>
              </a:rPr>
              <a:t>Ranger result</a:t>
            </a:r>
          </a:p>
          <a:p>
            <a:endParaRPr lang="en-GB" sz="1200" dirty="0">
              <a:latin typeface="Consolas" panose="020B0609020204030204" pitchFamily="49" charset="0"/>
            </a:endParaRPr>
          </a:p>
          <a:p>
            <a:r>
              <a:rPr lang="en-GB" sz="1200" dirty="0">
                <a:latin typeface="Consolas" panose="020B0609020204030204" pitchFamily="49" charset="0"/>
              </a:rPr>
              <a:t>Call:</a:t>
            </a:r>
          </a:p>
          <a:p>
            <a:r>
              <a:rPr lang="en-GB" sz="1200" dirty="0">
                <a:latin typeface="Consolas" panose="020B0609020204030204" pitchFamily="49" charset="0"/>
              </a:rPr>
              <a:t> ranger::ranger(x = </a:t>
            </a:r>
            <a:r>
              <a:rPr lang="en-GB" sz="1200" dirty="0" err="1">
                <a:latin typeface="Consolas" panose="020B0609020204030204" pitchFamily="49" charset="0"/>
              </a:rPr>
              <a:t>maybe_data_frame</a:t>
            </a:r>
            <a:r>
              <a:rPr lang="en-GB" sz="1200" dirty="0">
                <a:latin typeface="Consolas" panose="020B0609020204030204" pitchFamily="49" charset="0"/>
              </a:rPr>
              <a:t>(x), y = y, </a:t>
            </a:r>
            <a:r>
              <a:rPr lang="en-GB" sz="1200" dirty="0" err="1">
                <a:latin typeface="Consolas" panose="020B0609020204030204" pitchFamily="49" charset="0"/>
              </a:rPr>
              <a:t>num.trees</a:t>
            </a:r>
            <a:r>
              <a:rPr lang="en-GB" sz="1200" dirty="0">
                <a:latin typeface="Consolas" panose="020B0609020204030204" pitchFamily="49" charset="0"/>
              </a:rPr>
              <a:t> = ~100, </a:t>
            </a:r>
            <a:r>
              <a:rPr lang="en-GB" sz="1200" dirty="0" err="1">
                <a:latin typeface="Consolas" panose="020B0609020204030204" pitchFamily="49" charset="0"/>
              </a:rPr>
              <a:t>min.node.size</a:t>
            </a:r>
            <a:r>
              <a:rPr lang="en-GB" sz="1200" dirty="0">
                <a:latin typeface="Consolas" panose="020B0609020204030204" pitchFamily="49" charset="0"/>
              </a:rPr>
              <a:t> = </a:t>
            </a:r>
            <a:r>
              <a:rPr lang="en-GB" sz="1200" dirty="0" err="1">
                <a:latin typeface="Consolas" panose="020B0609020204030204" pitchFamily="49" charset="0"/>
              </a:rPr>
              <a:t>min_rows</a:t>
            </a:r>
            <a:r>
              <a:rPr lang="en-GB" sz="1200" dirty="0">
                <a:latin typeface="Consolas" panose="020B0609020204030204" pitchFamily="49" charset="0"/>
              </a:rPr>
              <a:t>(~5, x), </a:t>
            </a:r>
            <a:r>
              <a:rPr lang="en-GB" sz="1200" dirty="0" err="1">
                <a:latin typeface="Consolas" panose="020B0609020204030204" pitchFamily="49" charset="0"/>
              </a:rPr>
              <a:t>num.threads</a:t>
            </a:r>
            <a:r>
              <a:rPr lang="en-GB" sz="1200" dirty="0">
                <a:latin typeface="Consolas" panose="020B0609020204030204" pitchFamily="49" charset="0"/>
              </a:rPr>
              <a:t> = 1, verbose = </a:t>
            </a:r>
            <a:r>
              <a:rPr lang="en-GB" sz="1200" dirty="0" err="1">
                <a:latin typeface="Consolas" panose="020B0609020204030204" pitchFamily="49" charset="0"/>
              </a:rPr>
              <a:t>FALSE,seed</a:t>
            </a:r>
            <a:r>
              <a:rPr lang="en-GB" sz="1200" dirty="0">
                <a:latin typeface="Consolas" panose="020B0609020204030204" pitchFamily="49" charset="0"/>
              </a:rPr>
              <a:t> = sample.int(10^5, 1), probability = TRUE) </a:t>
            </a:r>
          </a:p>
          <a:p>
            <a:endParaRPr lang="en-GB" sz="1200" dirty="0">
              <a:latin typeface="Consolas" panose="020B0609020204030204" pitchFamily="49" charset="0"/>
            </a:endParaRPr>
          </a:p>
          <a:p>
            <a:r>
              <a:rPr lang="en-GB" sz="1200" dirty="0">
                <a:latin typeface="Consolas" panose="020B0609020204030204" pitchFamily="49" charset="0"/>
              </a:rPr>
              <a:t>Type:                             Probability estimation </a:t>
            </a:r>
          </a:p>
          <a:p>
            <a:r>
              <a:rPr lang="en-GB" sz="1200" dirty="0">
                <a:latin typeface="Consolas" panose="020B0609020204030204" pitchFamily="49" charset="0"/>
              </a:rPr>
              <a:t>Number of trees:                  100 </a:t>
            </a:r>
          </a:p>
          <a:p>
            <a:r>
              <a:rPr lang="en-GB" sz="1200" dirty="0">
                <a:latin typeface="Consolas" panose="020B0609020204030204" pitchFamily="49" charset="0"/>
              </a:rPr>
              <a:t>Sample size:                      992 </a:t>
            </a:r>
          </a:p>
          <a:p>
            <a:r>
              <a:rPr lang="en-GB" sz="1200" dirty="0">
                <a:latin typeface="Consolas" panose="020B0609020204030204" pitchFamily="49" charset="0"/>
              </a:rPr>
              <a:t>Number of independent variables:  92 </a:t>
            </a:r>
          </a:p>
          <a:p>
            <a:r>
              <a:rPr lang="en-GB" sz="1200" dirty="0" err="1">
                <a:latin typeface="Consolas" panose="020B0609020204030204" pitchFamily="49" charset="0"/>
              </a:rPr>
              <a:t>Mtry</a:t>
            </a:r>
            <a:r>
              <a:rPr lang="en-GB" sz="1200" dirty="0">
                <a:latin typeface="Consolas" panose="020B0609020204030204" pitchFamily="49" charset="0"/>
              </a:rPr>
              <a:t>:                             9 </a:t>
            </a:r>
          </a:p>
          <a:p>
            <a:r>
              <a:rPr lang="en-GB" sz="1200" dirty="0">
                <a:latin typeface="Consolas" panose="020B0609020204030204" pitchFamily="49" charset="0"/>
              </a:rPr>
              <a:t>Target node size:                 5 </a:t>
            </a:r>
          </a:p>
          <a:p>
            <a:r>
              <a:rPr lang="en-GB" sz="1200" dirty="0">
                <a:latin typeface="Consolas" panose="020B0609020204030204" pitchFamily="49" charset="0"/>
              </a:rPr>
              <a:t>Variable importance mode:         none </a:t>
            </a:r>
          </a:p>
          <a:p>
            <a:r>
              <a:rPr lang="en-GB" sz="1200" dirty="0" err="1">
                <a:latin typeface="Consolas" panose="020B0609020204030204" pitchFamily="49" charset="0"/>
              </a:rPr>
              <a:t>Splitrule</a:t>
            </a:r>
            <a:r>
              <a:rPr lang="en-GB" sz="1200" dirty="0">
                <a:latin typeface="Consolas" panose="020B0609020204030204" pitchFamily="49" charset="0"/>
              </a:rPr>
              <a:t>:                        </a:t>
            </a:r>
            <a:r>
              <a:rPr lang="en-GB" sz="1200" dirty="0" err="1">
                <a:latin typeface="Consolas" panose="020B0609020204030204" pitchFamily="49" charset="0"/>
              </a:rPr>
              <a:t>gini</a:t>
            </a:r>
            <a:r>
              <a:rPr lang="en-GB" sz="1200" dirty="0">
                <a:latin typeface="Consolas" panose="020B0609020204030204" pitchFamily="49" charset="0"/>
              </a:rPr>
              <a:t> </a:t>
            </a:r>
          </a:p>
          <a:p>
            <a:r>
              <a:rPr lang="en-GB" sz="1200" dirty="0">
                <a:latin typeface="Consolas" panose="020B0609020204030204" pitchFamily="49" charset="0"/>
              </a:rPr>
              <a:t>OOB prediction error (Brier s.):  0.2412714 </a:t>
            </a:r>
          </a:p>
        </p:txBody>
      </p:sp>
      <p:sp>
        <p:nvSpPr>
          <p:cNvPr id="5" name="TextBox 4">
            <a:extLst>
              <a:ext uri="{FF2B5EF4-FFF2-40B4-BE49-F238E27FC236}">
                <a16:creationId xmlns:a16="http://schemas.microsoft.com/office/drawing/2014/main" id="{2E069739-B6BC-FB4F-7FA3-DB8482705563}"/>
              </a:ext>
            </a:extLst>
          </p:cNvPr>
          <p:cNvSpPr txBox="1"/>
          <p:nvPr/>
        </p:nvSpPr>
        <p:spPr>
          <a:xfrm>
            <a:off x="6528048" y="6309320"/>
            <a:ext cx="3960251" cy="400110"/>
          </a:xfrm>
          <a:prstGeom prst="rect">
            <a:avLst/>
          </a:prstGeom>
          <a:noFill/>
        </p:spPr>
        <p:txBody>
          <a:bodyPr wrap="none" rtlCol="0">
            <a:spAutoFit/>
          </a:bodyPr>
          <a:lstStyle/>
          <a:p>
            <a:r>
              <a:rPr lang="en-GB" sz="2000" dirty="0"/>
              <a:t>24% of out of bag predictions wrong</a:t>
            </a:r>
          </a:p>
        </p:txBody>
      </p:sp>
      <p:cxnSp>
        <p:nvCxnSpPr>
          <p:cNvPr id="7" name="Straight Arrow Connector 6">
            <a:extLst>
              <a:ext uri="{FF2B5EF4-FFF2-40B4-BE49-F238E27FC236}">
                <a16:creationId xmlns:a16="http://schemas.microsoft.com/office/drawing/2014/main" id="{29F86F86-829D-FDC5-B6F2-AE7BAE8D2DE0}"/>
              </a:ext>
            </a:extLst>
          </p:cNvPr>
          <p:cNvCxnSpPr>
            <a:cxnSpLocks/>
            <a:endCxn id="5" idx="1"/>
          </p:cNvCxnSpPr>
          <p:nvPr/>
        </p:nvCxnSpPr>
        <p:spPr>
          <a:xfrm flipV="1">
            <a:off x="4871864" y="6509375"/>
            <a:ext cx="1656184" cy="73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9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034B9-ED55-4839-E546-0E617E27B533}"/>
              </a:ext>
            </a:extLst>
          </p:cNvPr>
          <p:cNvPicPr>
            <a:picLocks noChangeAspect="1"/>
          </p:cNvPicPr>
          <p:nvPr/>
        </p:nvPicPr>
        <p:blipFill>
          <a:blip r:embed="rId3"/>
          <a:stretch>
            <a:fillRect/>
          </a:stretch>
        </p:blipFill>
        <p:spPr>
          <a:xfrm>
            <a:off x="2584075" y="3117119"/>
            <a:ext cx="7205112" cy="3466243"/>
          </a:xfrm>
          <a:prstGeom prst="rect">
            <a:avLst/>
          </a:prstGeom>
        </p:spPr>
      </p:pic>
      <p:sp>
        <p:nvSpPr>
          <p:cNvPr id="8" name="Rectangle 7">
            <a:extLst>
              <a:ext uri="{FF2B5EF4-FFF2-40B4-BE49-F238E27FC236}">
                <a16:creationId xmlns:a16="http://schemas.microsoft.com/office/drawing/2014/main" id="{583AF72F-80CA-4E28-8F9A-C4FC253C8536}"/>
              </a:ext>
            </a:extLst>
          </p:cNvPr>
          <p:cNvSpPr/>
          <p:nvPr/>
        </p:nvSpPr>
        <p:spPr>
          <a:xfrm>
            <a:off x="2063552" y="1540204"/>
            <a:ext cx="8514220" cy="1200329"/>
          </a:xfrm>
          <a:prstGeom prst="rect">
            <a:avLst/>
          </a:prstGeom>
        </p:spPr>
        <p:txBody>
          <a:bodyPr wrap="square">
            <a:spAutoFit/>
          </a:bodyPr>
          <a:lstStyle/>
          <a:p>
            <a:endParaRPr lang="en-GB" sz="2400" dirty="0">
              <a:latin typeface="Consolas" panose="020B0609020204030204" pitchFamily="49" charset="0"/>
            </a:endParaRPr>
          </a:p>
          <a:p>
            <a:r>
              <a:rPr lang="en-GB" sz="2400" dirty="0">
                <a:latin typeface="Consolas" panose="020B0609020204030204" pitchFamily="49" charset="0"/>
              </a:rPr>
              <a:t>                                          %&gt;%</a:t>
            </a:r>
          </a:p>
          <a:p>
            <a:r>
              <a:rPr lang="en-GB" sz="2400" dirty="0">
                <a:latin typeface="Consolas" panose="020B0609020204030204" pitchFamily="49" charset="0"/>
              </a:rPr>
              <a:t>    </a:t>
            </a:r>
            <a:r>
              <a:rPr lang="en-GB" sz="2400" dirty="0" err="1">
                <a:latin typeface="Consolas" panose="020B0609020204030204" pitchFamily="49" charset="0"/>
              </a:rPr>
              <a:t>bind_cols</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p:txBody>
      </p:sp>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830997"/>
          </a:xfrm>
          <a:prstGeom prst="rect">
            <a:avLst/>
          </a:prstGeom>
        </p:spPr>
        <p:txBody>
          <a:bodyPr wrap="square">
            <a:spAutoFit/>
          </a:bodyPr>
          <a:lstStyle/>
          <a:p>
            <a:r>
              <a:rPr lang="en-GB" sz="2400" dirty="0" err="1">
                <a:latin typeface="Consolas" panose="020B0609020204030204" pitchFamily="49" charset="0"/>
              </a:rPr>
              <a:t>model_fit</a:t>
            </a:r>
            <a:r>
              <a:rPr lang="en-GB" sz="2400" dirty="0">
                <a:latin typeface="Consolas" panose="020B0609020204030204" pitchFamily="49" charset="0"/>
              </a:rPr>
              <a:t> %&gt;%</a:t>
            </a:r>
          </a:p>
          <a:p>
            <a:r>
              <a:rPr lang="en-GB" sz="2400" dirty="0">
                <a:latin typeface="Consolas" panose="020B0609020204030204" pitchFamily="49" charset="0"/>
              </a:rPr>
              <a:t>    predict(</a:t>
            </a:r>
            <a:r>
              <a:rPr lang="en-GB" sz="2400" dirty="0" err="1">
                <a:latin typeface="Consolas" panose="020B0609020204030204" pitchFamily="49" charset="0"/>
              </a:rPr>
              <a:t>new_data</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p:txBody>
      </p:sp>
      <p:pic>
        <p:nvPicPr>
          <p:cNvPr id="6" name="Picture 5">
            <a:extLst>
              <a:ext uri="{FF2B5EF4-FFF2-40B4-BE49-F238E27FC236}">
                <a16:creationId xmlns:a16="http://schemas.microsoft.com/office/drawing/2014/main" id="{2CBAFAB4-1504-142F-1AB0-97C5C12062D2}"/>
              </a:ext>
            </a:extLst>
          </p:cNvPr>
          <p:cNvPicPr>
            <a:picLocks noChangeAspect="1"/>
          </p:cNvPicPr>
          <p:nvPr/>
        </p:nvPicPr>
        <p:blipFill>
          <a:blip r:embed="rId3"/>
          <a:srcRect r="77242"/>
          <a:stretch>
            <a:fillRect/>
          </a:stretch>
        </p:blipFill>
        <p:spPr>
          <a:xfrm>
            <a:off x="2584075" y="3117118"/>
            <a:ext cx="1639717" cy="3466243"/>
          </a:xfrm>
          <a:prstGeom prst="rect">
            <a:avLst/>
          </a:prstGeom>
        </p:spPr>
      </p:pic>
    </p:spTree>
    <p:extLst>
      <p:ext uri="{BB962C8B-B14F-4D97-AF65-F5344CB8AC3E}">
        <p14:creationId xmlns:p14="http://schemas.microsoft.com/office/powerpoint/2010/main" val="1420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normAutofit/>
          </a:bodyPr>
          <a:lstStyle/>
          <a:p>
            <a:r>
              <a:rPr lang="en-GB" sz="6000" dirty="0"/>
              <a:t>Biological Examples</a:t>
            </a:r>
          </a:p>
        </p:txBody>
      </p:sp>
      <p:pic>
        <p:nvPicPr>
          <p:cNvPr id="3" name="Picture 2">
            <a:extLst>
              <a:ext uri="{FF2B5EF4-FFF2-40B4-BE49-F238E27FC236}">
                <a16:creationId xmlns:a16="http://schemas.microsoft.com/office/drawing/2014/main" id="{2FAEFEE7-D347-4DEA-954B-580E95A13BF3}"/>
              </a:ext>
            </a:extLst>
          </p:cNvPr>
          <p:cNvPicPr>
            <a:picLocks noChangeAspect="1"/>
          </p:cNvPicPr>
          <p:nvPr/>
        </p:nvPicPr>
        <p:blipFill>
          <a:blip r:embed="rId3"/>
          <a:stretch>
            <a:fillRect/>
          </a:stretch>
        </p:blipFill>
        <p:spPr>
          <a:xfrm>
            <a:off x="0" y="4348980"/>
            <a:ext cx="7104112" cy="1371272"/>
          </a:xfrm>
          <a:prstGeom prst="rect">
            <a:avLst/>
          </a:prstGeom>
        </p:spPr>
      </p:pic>
      <p:pic>
        <p:nvPicPr>
          <p:cNvPr id="5" name="Picture 4">
            <a:extLst>
              <a:ext uri="{FF2B5EF4-FFF2-40B4-BE49-F238E27FC236}">
                <a16:creationId xmlns:a16="http://schemas.microsoft.com/office/drawing/2014/main" id="{6D431096-AB64-433B-B4EE-B580CF8592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834" y="2262845"/>
            <a:ext cx="4558590" cy="4172269"/>
          </a:xfrm>
          <a:prstGeom prst="rect">
            <a:avLst/>
          </a:prstGeom>
        </p:spPr>
      </p:pic>
      <p:sp>
        <p:nvSpPr>
          <p:cNvPr id="6" name="TextBox 5">
            <a:extLst>
              <a:ext uri="{FF2B5EF4-FFF2-40B4-BE49-F238E27FC236}">
                <a16:creationId xmlns:a16="http://schemas.microsoft.com/office/drawing/2014/main" id="{80B16AE1-DBD4-421A-BC17-1592281C3DA6}"/>
              </a:ext>
            </a:extLst>
          </p:cNvPr>
          <p:cNvSpPr txBox="1"/>
          <p:nvPr/>
        </p:nvSpPr>
        <p:spPr>
          <a:xfrm>
            <a:off x="198477" y="2132856"/>
            <a:ext cx="6707157" cy="830997"/>
          </a:xfrm>
          <a:prstGeom prst="rect">
            <a:avLst/>
          </a:prstGeom>
          <a:noFill/>
        </p:spPr>
        <p:txBody>
          <a:bodyPr wrap="none" rtlCol="0">
            <a:spAutoFit/>
          </a:bodyPr>
          <a:lstStyle/>
          <a:p>
            <a:r>
              <a:rPr lang="en-GB" sz="2400" b="1" dirty="0"/>
              <a:t>Input: </a:t>
            </a:r>
            <a:r>
              <a:rPr lang="en-GB" sz="2400" dirty="0"/>
              <a:t>		DNA Methylation from genomic </a:t>
            </a:r>
            <a:r>
              <a:rPr lang="en-GB" sz="2400" dirty="0" err="1"/>
              <a:t>CpGs</a:t>
            </a:r>
            <a:endParaRPr lang="en-GB" sz="2400" dirty="0"/>
          </a:p>
          <a:p>
            <a:r>
              <a:rPr lang="en-GB" sz="2400" b="1" dirty="0"/>
              <a:t>Output:</a:t>
            </a:r>
            <a:r>
              <a:rPr lang="en-GB" sz="2400" dirty="0"/>
              <a:t> 	Estimated biological age</a:t>
            </a:r>
          </a:p>
        </p:txBody>
      </p:sp>
    </p:spTree>
    <p:extLst>
      <p:ext uri="{BB962C8B-B14F-4D97-AF65-F5344CB8AC3E}">
        <p14:creationId xmlns:p14="http://schemas.microsoft.com/office/powerpoint/2010/main" val="10520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83EFF0-65F2-F38D-BDCA-F9CB1419FC5F}"/>
              </a:ext>
            </a:extLst>
          </p:cNvPr>
          <p:cNvPicPr>
            <a:picLocks noChangeAspect="1"/>
          </p:cNvPicPr>
          <p:nvPr/>
        </p:nvPicPr>
        <p:blipFill>
          <a:blip r:embed="rId3"/>
          <a:stretch>
            <a:fillRect/>
          </a:stretch>
        </p:blipFill>
        <p:spPr>
          <a:xfrm>
            <a:off x="1693204" y="4021535"/>
            <a:ext cx="8582821" cy="2017604"/>
          </a:xfrm>
          <a:prstGeom prst="rect">
            <a:avLst/>
          </a:prstGeom>
        </p:spPr>
      </p:pic>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1938992"/>
          </a:xfrm>
          <a:prstGeom prst="rect">
            <a:avLst/>
          </a:prstGeom>
        </p:spPr>
        <p:txBody>
          <a:bodyPr wrap="square">
            <a:spAutoFit/>
          </a:bodyPr>
          <a:lstStyle/>
          <a:p>
            <a:r>
              <a:rPr lang="en-GB" sz="2400" dirty="0" err="1">
                <a:solidFill>
                  <a:schemeClr val="bg1">
                    <a:lumMod val="50000"/>
                  </a:schemeClr>
                </a:solidFill>
                <a:latin typeface="Consolas" panose="020B0609020204030204" pitchFamily="49" charset="0"/>
              </a:rPr>
              <a:t>model_fit</a:t>
            </a:r>
            <a:r>
              <a:rPr lang="en-GB" sz="2400" dirty="0">
                <a:solidFill>
                  <a:schemeClr val="bg1">
                    <a:lumMod val="50000"/>
                  </a:schemeClr>
                </a:solidFill>
                <a:latin typeface="Consolas" panose="020B0609020204030204" pitchFamily="49" charset="0"/>
              </a:rPr>
              <a:t> %&gt;%  	predict(</a:t>
            </a:r>
            <a:r>
              <a:rPr lang="en-GB" sz="2400" dirty="0" err="1">
                <a:solidFill>
                  <a:schemeClr val="bg1">
                    <a:lumMod val="50000"/>
                  </a:schemeClr>
                </a:solidFill>
                <a:latin typeface="Consolas" panose="020B0609020204030204" pitchFamily="49" charset="0"/>
              </a:rPr>
              <a:t>new_data</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  	</a:t>
            </a:r>
            <a:r>
              <a:rPr lang="en-GB" sz="2400" dirty="0" err="1">
                <a:solidFill>
                  <a:schemeClr val="bg1">
                    <a:lumMod val="50000"/>
                  </a:schemeClr>
                </a:solidFill>
                <a:latin typeface="Consolas" panose="020B0609020204030204" pitchFamily="49" charset="0"/>
              </a:rPr>
              <a:t>bind_cols</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  </a:t>
            </a:r>
            <a:r>
              <a:rPr lang="en-GB" sz="2400" dirty="0">
                <a:latin typeface="Consolas" panose="020B0609020204030204" pitchFamily="49" charset="0"/>
              </a:rPr>
              <a:t>	</a:t>
            </a:r>
            <a:r>
              <a:rPr lang="en-GB" sz="2400" dirty="0" err="1">
                <a:latin typeface="Consolas" panose="020B0609020204030204" pitchFamily="49" charset="0"/>
              </a:rPr>
              <a:t>group_by</a:t>
            </a:r>
            <a:r>
              <a:rPr lang="en-GB" sz="2400" dirty="0">
                <a:latin typeface="Consolas" panose="020B0609020204030204" pitchFamily="49" charset="0"/>
              </a:rPr>
              <a:t>(.</a:t>
            </a:r>
            <a:r>
              <a:rPr lang="en-GB" sz="2400" dirty="0" err="1">
                <a:latin typeface="Consolas" panose="020B0609020204030204" pitchFamily="49" charset="0"/>
              </a:rPr>
              <a:t>pred_class</a:t>
            </a:r>
            <a:r>
              <a:rPr lang="en-GB" sz="2400" dirty="0">
                <a:latin typeface="Consolas" panose="020B0609020204030204" pitchFamily="49" charset="0"/>
              </a:rPr>
              <a:t>, Development) %&gt;%  </a:t>
            </a:r>
          </a:p>
          <a:p>
            <a:r>
              <a:rPr lang="en-GB" sz="2400" dirty="0">
                <a:latin typeface="Consolas" panose="020B0609020204030204" pitchFamily="49" charset="0"/>
              </a:rPr>
              <a:t>	count()</a:t>
            </a:r>
          </a:p>
        </p:txBody>
      </p:sp>
    </p:spTree>
    <p:extLst>
      <p:ext uri="{BB962C8B-B14F-4D97-AF65-F5344CB8AC3E}">
        <p14:creationId xmlns:p14="http://schemas.microsoft.com/office/powerpoint/2010/main" val="3995846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967C6-79EE-4CE3-B8C7-33107A5D97E8}"/>
              </a:ext>
            </a:extLst>
          </p:cNvPr>
          <p:cNvPicPr>
            <a:picLocks noChangeAspect="1"/>
          </p:cNvPicPr>
          <p:nvPr/>
        </p:nvPicPr>
        <p:blipFill>
          <a:blip r:embed="rId2"/>
          <a:stretch>
            <a:fillRect/>
          </a:stretch>
        </p:blipFill>
        <p:spPr>
          <a:xfrm>
            <a:off x="1127448" y="0"/>
            <a:ext cx="9637543" cy="6858000"/>
          </a:xfrm>
          <a:prstGeom prst="rect">
            <a:avLst/>
          </a:prstGeom>
        </p:spPr>
      </p:pic>
      <p:sp>
        <p:nvSpPr>
          <p:cNvPr id="5" name="TextBox 4">
            <a:extLst>
              <a:ext uri="{FF2B5EF4-FFF2-40B4-BE49-F238E27FC236}">
                <a16:creationId xmlns:a16="http://schemas.microsoft.com/office/drawing/2014/main" id="{C39A250A-DAF6-4162-8FDD-7110CA72DF23}"/>
              </a:ext>
            </a:extLst>
          </p:cNvPr>
          <p:cNvSpPr txBox="1"/>
          <p:nvPr/>
        </p:nvSpPr>
        <p:spPr>
          <a:xfrm>
            <a:off x="119336" y="2348880"/>
            <a:ext cx="2920479" cy="923330"/>
          </a:xfrm>
          <a:prstGeom prst="rect">
            <a:avLst/>
          </a:prstGeom>
          <a:solidFill>
            <a:schemeClr val="bg1"/>
          </a:solidFill>
          <a:ln w="28575">
            <a:solidFill>
              <a:schemeClr val="tx1"/>
            </a:solidFill>
          </a:ln>
        </p:spPr>
        <p:txBody>
          <a:bodyPr wrap="none" rtlCol="0">
            <a:spAutoFit/>
          </a:bodyPr>
          <a:lstStyle/>
          <a:p>
            <a:pPr algn="r"/>
            <a:r>
              <a:rPr lang="en-GB" b="1" dirty="0"/>
              <a:t>Script Editor</a:t>
            </a:r>
          </a:p>
          <a:p>
            <a:pPr algn="r"/>
            <a:r>
              <a:rPr lang="en-GB" dirty="0"/>
              <a:t>Code Goes Here</a:t>
            </a:r>
          </a:p>
          <a:p>
            <a:pPr algn="r"/>
            <a:r>
              <a:rPr lang="en-GB" dirty="0"/>
              <a:t>Control + Return to run a line</a:t>
            </a:r>
          </a:p>
        </p:txBody>
      </p:sp>
      <p:sp>
        <p:nvSpPr>
          <p:cNvPr id="6" name="TextBox 5">
            <a:extLst>
              <a:ext uri="{FF2B5EF4-FFF2-40B4-BE49-F238E27FC236}">
                <a16:creationId xmlns:a16="http://schemas.microsoft.com/office/drawing/2014/main" id="{B8543634-ECE5-49CF-A6F4-D88789832815}"/>
              </a:ext>
            </a:extLst>
          </p:cNvPr>
          <p:cNvSpPr txBox="1"/>
          <p:nvPr/>
        </p:nvSpPr>
        <p:spPr>
          <a:xfrm>
            <a:off x="120311" y="4869160"/>
            <a:ext cx="2183035" cy="923330"/>
          </a:xfrm>
          <a:prstGeom prst="rect">
            <a:avLst/>
          </a:prstGeom>
          <a:solidFill>
            <a:schemeClr val="bg1"/>
          </a:solidFill>
          <a:ln w="28575">
            <a:solidFill>
              <a:schemeClr val="tx1"/>
            </a:solidFill>
          </a:ln>
        </p:spPr>
        <p:txBody>
          <a:bodyPr wrap="none" rtlCol="0">
            <a:spAutoFit/>
          </a:bodyPr>
          <a:lstStyle/>
          <a:p>
            <a:pPr algn="r"/>
            <a:r>
              <a:rPr lang="en-GB" b="1" dirty="0"/>
              <a:t>R Console</a:t>
            </a:r>
          </a:p>
          <a:p>
            <a:pPr algn="r"/>
            <a:r>
              <a:rPr lang="en-GB" dirty="0"/>
              <a:t>Code Runs Here</a:t>
            </a:r>
          </a:p>
          <a:p>
            <a:pPr algn="r"/>
            <a:r>
              <a:rPr lang="en-GB" dirty="0"/>
              <a:t>Output Appears Here</a:t>
            </a:r>
          </a:p>
        </p:txBody>
      </p:sp>
      <p:sp>
        <p:nvSpPr>
          <p:cNvPr id="7" name="TextBox 6">
            <a:extLst>
              <a:ext uri="{FF2B5EF4-FFF2-40B4-BE49-F238E27FC236}">
                <a16:creationId xmlns:a16="http://schemas.microsoft.com/office/drawing/2014/main" id="{E6334FF3-CD68-4498-8CE4-4648752CF428}"/>
              </a:ext>
            </a:extLst>
          </p:cNvPr>
          <p:cNvSpPr txBox="1"/>
          <p:nvPr/>
        </p:nvSpPr>
        <p:spPr>
          <a:xfrm>
            <a:off x="9663664" y="1887215"/>
            <a:ext cx="2202654" cy="923330"/>
          </a:xfrm>
          <a:prstGeom prst="rect">
            <a:avLst/>
          </a:prstGeom>
          <a:solidFill>
            <a:schemeClr val="bg1"/>
          </a:solidFill>
          <a:ln w="28575">
            <a:solidFill>
              <a:schemeClr val="tx1"/>
            </a:solidFill>
          </a:ln>
        </p:spPr>
        <p:txBody>
          <a:bodyPr wrap="none" rtlCol="0">
            <a:spAutoFit/>
          </a:bodyPr>
          <a:lstStyle/>
          <a:p>
            <a:r>
              <a:rPr lang="en-GB" b="1" dirty="0"/>
              <a:t>Environment</a:t>
            </a:r>
          </a:p>
          <a:p>
            <a:r>
              <a:rPr lang="en-GB" dirty="0"/>
              <a:t>Data Appears Here</a:t>
            </a:r>
          </a:p>
          <a:p>
            <a:r>
              <a:rPr lang="en-GB" dirty="0"/>
              <a:t>Click name to view it</a:t>
            </a:r>
          </a:p>
        </p:txBody>
      </p:sp>
    </p:spTree>
    <p:extLst>
      <p:ext uri="{BB962C8B-B14F-4D97-AF65-F5344CB8AC3E}">
        <p14:creationId xmlns:p14="http://schemas.microsoft.com/office/powerpoint/2010/main" val="3010020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CDCA8-9EEE-4100-92BE-7FB84E69AABE}"/>
              </a:ext>
            </a:extLst>
          </p:cNvPr>
          <p:cNvPicPr>
            <a:picLocks noChangeAspect="1"/>
          </p:cNvPicPr>
          <p:nvPr/>
        </p:nvPicPr>
        <p:blipFill rotWithShape="1">
          <a:blip r:embed="rId2"/>
          <a:srcRect t="13228" r="56497"/>
          <a:stretch/>
        </p:blipFill>
        <p:spPr>
          <a:xfrm>
            <a:off x="4583832" y="476672"/>
            <a:ext cx="6624736" cy="6154762"/>
          </a:xfrm>
          <a:prstGeom prst="rect">
            <a:avLst/>
          </a:prstGeom>
        </p:spPr>
      </p:pic>
      <p:sp>
        <p:nvSpPr>
          <p:cNvPr id="6" name="TextBox 5">
            <a:extLst>
              <a:ext uri="{FF2B5EF4-FFF2-40B4-BE49-F238E27FC236}">
                <a16:creationId xmlns:a16="http://schemas.microsoft.com/office/drawing/2014/main" id="{C9669578-7533-4384-95BF-6FCC6F083C9C}"/>
              </a:ext>
            </a:extLst>
          </p:cNvPr>
          <p:cNvSpPr txBox="1"/>
          <p:nvPr/>
        </p:nvSpPr>
        <p:spPr>
          <a:xfrm>
            <a:off x="1559496" y="1124744"/>
            <a:ext cx="2952324" cy="923330"/>
          </a:xfrm>
          <a:prstGeom prst="rect">
            <a:avLst/>
          </a:prstGeom>
          <a:solidFill>
            <a:schemeClr val="bg1"/>
          </a:solidFill>
          <a:ln w="28575">
            <a:solidFill>
              <a:schemeClr val="tx1"/>
            </a:solidFill>
          </a:ln>
        </p:spPr>
        <p:txBody>
          <a:bodyPr wrap="square" rtlCol="0">
            <a:spAutoFit/>
          </a:bodyPr>
          <a:lstStyle/>
          <a:p>
            <a:pPr algn="r"/>
            <a:r>
              <a:rPr lang="en-GB" b="1" dirty="0"/>
              <a:t>Write Code</a:t>
            </a:r>
          </a:p>
          <a:p>
            <a:pPr algn="r"/>
            <a:r>
              <a:rPr lang="en-GB" dirty="0"/>
              <a:t>Often multi-line statements joined with pipes</a:t>
            </a:r>
          </a:p>
        </p:txBody>
      </p:sp>
      <p:sp>
        <p:nvSpPr>
          <p:cNvPr id="7" name="TextBox 6">
            <a:extLst>
              <a:ext uri="{FF2B5EF4-FFF2-40B4-BE49-F238E27FC236}">
                <a16:creationId xmlns:a16="http://schemas.microsoft.com/office/drawing/2014/main" id="{5033EC95-680C-488F-BF54-8B7B89B12430}"/>
              </a:ext>
            </a:extLst>
          </p:cNvPr>
          <p:cNvSpPr txBox="1"/>
          <p:nvPr/>
        </p:nvSpPr>
        <p:spPr>
          <a:xfrm>
            <a:off x="1559496" y="2204864"/>
            <a:ext cx="2952324" cy="923330"/>
          </a:xfrm>
          <a:prstGeom prst="rect">
            <a:avLst/>
          </a:prstGeom>
          <a:solidFill>
            <a:schemeClr val="bg1"/>
          </a:solidFill>
          <a:ln w="28575">
            <a:solidFill>
              <a:schemeClr val="tx1"/>
            </a:solidFill>
          </a:ln>
        </p:spPr>
        <p:txBody>
          <a:bodyPr wrap="square" rtlCol="0">
            <a:spAutoFit/>
          </a:bodyPr>
          <a:lstStyle/>
          <a:p>
            <a:pPr algn="r"/>
            <a:r>
              <a:rPr lang="en-GB" b="1" dirty="0"/>
              <a:t>Run Code</a:t>
            </a:r>
          </a:p>
          <a:p>
            <a:pPr algn="r"/>
            <a:r>
              <a:rPr lang="en-GB" dirty="0"/>
              <a:t>Cursor on last line</a:t>
            </a:r>
          </a:p>
          <a:p>
            <a:pPr algn="r"/>
            <a:r>
              <a:rPr lang="en-GB" dirty="0"/>
              <a:t>Control + Run or Run button</a:t>
            </a:r>
          </a:p>
        </p:txBody>
      </p:sp>
      <p:sp>
        <p:nvSpPr>
          <p:cNvPr id="8" name="TextBox 7">
            <a:extLst>
              <a:ext uri="{FF2B5EF4-FFF2-40B4-BE49-F238E27FC236}">
                <a16:creationId xmlns:a16="http://schemas.microsoft.com/office/drawing/2014/main" id="{AE3AE6DE-9EAD-42D6-85E6-811604AED086}"/>
              </a:ext>
            </a:extLst>
          </p:cNvPr>
          <p:cNvSpPr txBox="1"/>
          <p:nvPr/>
        </p:nvSpPr>
        <p:spPr>
          <a:xfrm>
            <a:off x="1559496" y="4077072"/>
            <a:ext cx="2952324" cy="1200329"/>
          </a:xfrm>
          <a:prstGeom prst="rect">
            <a:avLst/>
          </a:prstGeom>
          <a:solidFill>
            <a:schemeClr val="bg1"/>
          </a:solidFill>
          <a:ln w="28575">
            <a:solidFill>
              <a:schemeClr val="tx1"/>
            </a:solidFill>
          </a:ln>
        </p:spPr>
        <p:txBody>
          <a:bodyPr wrap="square" rtlCol="0">
            <a:spAutoFit/>
          </a:bodyPr>
          <a:lstStyle/>
          <a:p>
            <a:pPr algn="r"/>
            <a:r>
              <a:rPr lang="en-GB" b="1" dirty="0"/>
              <a:t>Examine Output</a:t>
            </a:r>
          </a:p>
          <a:p>
            <a:pPr algn="r"/>
            <a:r>
              <a:rPr lang="en-GB" dirty="0"/>
              <a:t>You should see a copy of the code, along with the output it generated</a:t>
            </a:r>
          </a:p>
        </p:txBody>
      </p:sp>
    </p:spTree>
    <p:extLst>
      <p:ext uri="{BB962C8B-B14F-4D97-AF65-F5344CB8AC3E}">
        <p14:creationId xmlns:p14="http://schemas.microsoft.com/office/powerpoint/2010/main" val="1925342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fontScale="90000"/>
          </a:bodyPr>
          <a:lstStyle/>
          <a:p>
            <a:r>
              <a:rPr lang="en-GB" sz="5400" dirty="0"/>
              <a:t>Exercise: Building a model in </a:t>
            </a:r>
            <a:r>
              <a:rPr lang="en-GB" sz="5400" dirty="0" err="1"/>
              <a:t>tidymodels</a:t>
            </a:r>
            <a:endParaRPr lang="en-GB" sz="5400" dirty="0"/>
          </a:p>
        </p:txBody>
      </p:sp>
      <p:pic>
        <p:nvPicPr>
          <p:cNvPr id="3" name="Graphic 2">
            <a:extLst>
              <a:ext uri="{FF2B5EF4-FFF2-40B4-BE49-F238E27FC236}">
                <a16:creationId xmlns:a16="http://schemas.microsoft.com/office/drawing/2014/main" id="{417160B8-0DCD-5E68-29D2-E6A9BCF326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62602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6000" dirty="0"/>
              <a:t>Evaluating Models</a:t>
            </a:r>
          </a:p>
        </p:txBody>
      </p:sp>
      <p:pic>
        <p:nvPicPr>
          <p:cNvPr id="3" name="Graphic 2">
            <a:extLst>
              <a:ext uri="{FF2B5EF4-FFF2-40B4-BE49-F238E27FC236}">
                <a16:creationId xmlns:a16="http://schemas.microsoft.com/office/drawing/2014/main" id="{4104B293-EE4E-2137-A7EA-2D83FC7612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499168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580E-55E3-41FB-964A-391D5C2E2C9D}"/>
              </a:ext>
            </a:extLst>
          </p:cNvPr>
          <p:cNvSpPr>
            <a:spLocks noGrp="1"/>
          </p:cNvSpPr>
          <p:nvPr>
            <p:ph type="title"/>
          </p:nvPr>
        </p:nvSpPr>
        <p:spPr/>
        <p:txBody>
          <a:bodyPr/>
          <a:lstStyle/>
          <a:p>
            <a:r>
              <a:rPr lang="en-GB" dirty="0"/>
              <a:t>A good model?</a:t>
            </a:r>
          </a:p>
        </p:txBody>
      </p:sp>
      <p:grpSp>
        <p:nvGrpSpPr>
          <p:cNvPr id="6" name="Group 5">
            <a:extLst>
              <a:ext uri="{FF2B5EF4-FFF2-40B4-BE49-F238E27FC236}">
                <a16:creationId xmlns:a16="http://schemas.microsoft.com/office/drawing/2014/main" id="{AEA3752F-09A6-4504-A7D7-F7E634C9FDBD}"/>
              </a:ext>
            </a:extLst>
          </p:cNvPr>
          <p:cNvGrpSpPr/>
          <p:nvPr/>
        </p:nvGrpSpPr>
        <p:grpSpPr>
          <a:xfrm>
            <a:off x="1919536" y="1484784"/>
            <a:ext cx="8352928" cy="2160240"/>
            <a:chOff x="695400" y="1988840"/>
            <a:chExt cx="8352928" cy="2160240"/>
          </a:xfrm>
        </p:grpSpPr>
        <p:sp>
          <p:nvSpPr>
            <p:cNvPr id="4" name="Rectangle 3">
              <a:extLst>
                <a:ext uri="{FF2B5EF4-FFF2-40B4-BE49-F238E27FC236}">
                  <a16:creationId xmlns:a16="http://schemas.microsoft.com/office/drawing/2014/main" id="{D04AC659-DBDF-451C-8684-50EFAC5D820E}"/>
                </a:ext>
              </a:extLst>
            </p:cNvPr>
            <p:cNvSpPr/>
            <p:nvPr/>
          </p:nvSpPr>
          <p:spPr>
            <a:xfrm>
              <a:off x="695400" y="1988840"/>
              <a:ext cx="2232248" cy="216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dirty="0">
                <a:latin typeface="Bauhaus 93" panose="04030905020B02020C02" pitchFamily="82" charset="0"/>
              </a:endParaRPr>
            </a:p>
            <a:p>
              <a:pPr algn="ctr"/>
              <a:r>
                <a:rPr lang="en-GB" sz="9600" dirty="0">
                  <a:latin typeface="Bauhaus 93" panose="04030905020B02020C02" pitchFamily="82" charset="0"/>
                </a:rPr>
                <a:t>DC</a:t>
              </a:r>
            </a:p>
            <a:p>
              <a:pPr algn="ctr"/>
              <a:r>
                <a:rPr lang="en-GB" dirty="0"/>
                <a:t>Disease Corp</a:t>
              </a:r>
            </a:p>
            <a:p>
              <a:pPr algn="ctr"/>
              <a:endParaRPr lang="en-GB" dirty="0"/>
            </a:p>
            <a:p>
              <a:pPr algn="ctr"/>
              <a:endParaRPr lang="en-GB" dirty="0"/>
            </a:p>
          </p:txBody>
        </p:sp>
        <p:sp>
          <p:nvSpPr>
            <p:cNvPr id="5" name="Rectangle 4">
              <a:extLst>
                <a:ext uri="{FF2B5EF4-FFF2-40B4-BE49-F238E27FC236}">
                  <a16:creationId xmlns:a16="http://schemas.microsoft.com/office/drawing/2014/main" id="{8218D4D9-7202-4301-9737-3E9590E871DE}"/>
                </a:ext>
              </a:extLst>
            </p:cNvPr>
            <p:cNvSpPr/>
            <p:nvPr/>
          </p:nvSpPr>
          <p:spPr>
            <a:xfrm>
              <a:off x="3143672" y="1988840"/>
              <a:ext cx="5904656" cy="216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In a recent study our new AI model correctly predicted the disease status of 980 out of 1000 patients – that’s a 98% success rate!</a:t>
              </a:r>
              <a:r>
                <a:rPr lang="en-GB" dirty="0"/>
                <a:t> </a:t>
              </a:r>
            </a:p>
            <a:p>
              <a:pPr algn="ctr"/>
              <a:endParaRPr lang="en-GB" dirty="0"/>
            </a:p>
          </p:txBody>
        </p:sp>
      </p:grpSp>
      <p:grpSp>
        <p:nvGrpSpPr>
          <p:cNvPr id="30" name="Group 29">
            <a:extLst>
              <a:ext uri="{FF2B5EF4-FFF2-40B4-BE49-F238E27FC236}">
                <a16:creationId xmlns:a16="http://schemas.microsoft.com/office/drawing/2014/main" id="{CBEE6A64-1A0B-4862-8469-9EB0D58C2270}"/>
              </a:ext>
            </a:extLst>
          </p:cNvPr>
          <p:cNvGrpSpPr/>
          <p:nvPr/>
        </p:nvGrpSpPr>
        <p:grpSpPr>
          <a:xfrm>
            <a:off x="0" y="4005064"/>
            <a:ext cx="12192000" cy="1841202"/>
            <a:chOff x="0" y="4005064"/>
            <a:chExt cx="12192000" cy="1841202"/>
          </a:xfrm>
        </p:grpSpPr>
        <p:grpSp>
          <p:nvGrpSpPr>
            <p:cNvPr id="28" name="Group 27">
              <a:extLst>
                <a:ext uri="{FF2B5EF4-FFF2-40B4-BE49-F238E27FC236}">
                  <a16:creationId xmlns:a16="http://schemas.microsoft.com/office/drawing/2014/main" id="{6E47E8E2-0096-4BB1-BBAF-31C5B7C877A0}"/>
                </a:ext>
              </a:extLst>
            </p:cNvPr>
            <p:cNvGrpSpPr/>
            <p:nvPr/>
          </p:nvGrpSpPr>
          <p:grpSpPr>
            <a:xfrm>
              <a:off x="0" y="4005064"/>
              <a:ext cx="12192000" cy="1841202"/>
              <a:chOff x="0" y="4005064"/>
              <a:chExt cx="12192000" cy="1841202"/>
            </a:xfrm>
          </p:grpSpPr>
          <p:grpSp>
            <p:nvGrpSpPr>
              <p:cNvPr id="181" name="Group 180">
                <a:extLst>
                  <a:ext uri="{FF2B5EF4-FFF2-40B4-BE49-F238E27FC236}">
                    <a16:creationId xmlns:a16="http://schemas.microsoft.com/office/drawing/2014/main" id="{FC8086E4-C461-4106-A585-5A0F21FC224A}"/>
                  </a:ext>
                </a:extLst>
              </p:cNvPr>
              <p:cNvGrpSpPr/>
              <p:nvPr/>
            </p:nvGrpSpPr>
            <p:grpSpPr>
              <a:xfrm>
                <a:off x="0" y="4005064"/>
                <a:ext cx="12192000" cy="1284655"/>
                <a:chOff x="-1484883" y="4864296"/>
                <a:chExt cx="14463485" cy="1524000"/>
              </a:xfrm>
            </p:grpSpPr>
            <p:grpSp>
              <p:nvGrpSpPr>
                <p:cNvPr id="44" name="Group 43">
                  <a:extLst>
                    <a:ext uri="{FF2B5EF4-FFF2-40B4-BE49-F238E27FC236}">
                      <a16:creationId xmlns:a16="http://schemas.microsoft.com/office/drawing/2014/main" id="{8EF77AA3-1CBC-4AD5-A929-EC9F9ADF6FFB}"/>
                    </a:ext>
                  </a:extLst>
                </p:cNvPr>
                <p:cNvGrpSpPr/>
                <p:nvPr/>
              </p:nvGrpSpPr>
              <p:grpSpPr>
                <a:xfrm>
                  <a:off x="1407329" y="4864296"/>
                  <a:ext cx="2895600" cy="1524000"/>
                  <a:chOff x="1415480" y="4864298"/>
                  <a:chExt cx="2895600" cy="1524000"/>
                </a:xfrm>
              </p:grpSpPr>
              <p:grpSp>
                <p:nvGrpSpPr>
                  <p:cNvPr id="43" name="Group 42">
                    <a:extLst>
                      <a:ext uri="{FF2B5EF4-FFF2-40B4-BE49-F238E27FC236}">
                        <a16:creationId xmlns:a16="http://schemas.microsoft.com/office/drawing/2014/main" id="{58B07870-3B82-4140-88CF-BB040E639C93}"/>
                      </a:ext>
                    </a:extLst>
                  </p:cNvPr>
                  <p:cNvGrpSpPr/>
                  <p:nvPr/>
                </p:nvGrpSpPr>
                <p:grpSpPr>
                  <a:xfrm>
                    <a:off x="1415480" y="4864298"/>
                    <a:ext cx="2895600" cy="1523999"/>
                    <a:chOff x="1415480" y="4864298"/>
                    <a:chExt cx="2895600" cy="1589038"/>
                  </a:xfrm>
                </p:grpSpPr>
                <p:cxnSp>
                  <p:nvCxnSpPr>
                    <p:cNvPr id="8" name="Straight Connector 7">
                      <a:extLst>
                        <a:ext uri="{FF2B5EF4-FFF2-40B4-BE49-F238E27FC236}">
                          <a16:creationId xmlns:a16="http://schemas.microsoft.com/office/drawing/2014/main" id="{A120F13E-E462-4E09-A07A-E7318391F72A}"/>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3702BA-A5BF-4C97-8B79-1ED0081E314A}"/>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A381F1-A802-4B4B-8FC3-58A434D7618D}"/>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2BAC5C-3C63-480C-8935-D819AA8C26F9}"/>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DCD83B-3396-4A51-9ECA-E650575C6858}"/>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38E4B-8014-457F-9DE8-B6F3ACC8C13C}"/>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85FBDE-8ECD-4013-9948-9E6571D6A9D7}"/>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FAA325-7F46-4004-9BCB-DC0A02A51229}"/>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6370FB-1218-4C54-853A-675D5720563D}"/>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12015B-210B-46C1-965A-7F78E31F0C6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84D84B-15BA-4F81-8E4D-B48B78F35BC4}"/>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B53122-94C5-4AF8-AB39-E9C51784DEA8}"/>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9E643D-24C3-496C-9DC2-ED34AAD8E435}"/>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A2837-06E0-4488-90BC-49C287275D88}"/>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412FB3-0560-421A-B6D6-46BA149D849B}"/>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525AF3-1FE0-41A7-ADD8-3FD36D96D5F5}"/>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9280D7-1410-4A2B-8FB7-2B1A4AA26779}"/>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7DAE2D-5108-49AF-A065-5D5E43BA5228}"/>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83A7B5-3928-4164-9C88-9DA6348313EE}"/>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A7533D-B34E-4DA3-9DB0-354DE783B932}"/>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765FCB-D7A8-4DCC-BE43-E2AA68C1D92E}"/>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96D4353-1700-4FAB-8826-14AC21496B9D}"/>
                      </a:ext>
                    </a:extLst>
                  </p:cNvPr>
                  <p:cNvGrpSpPr/>
                  <p:nvPr/>
                </p:nvGrpSpPr>
                <p:grpSpPr>
                  <a:xfrm>
                    <a:off x="1415480" y="5016698"/>
                    <a:ext cx="2895600" cy="1371600"/>
                    <a:chOff x="1567880" y="5016698"/>
                    <a:chExt cx="2895600" cy="1371600"/>
                  </a:xfrm>
                </p:grpSpPr>
                <p:cxnSp>
                  <p:nvCxnSpPr>
                    <p:cNvPr id="32" name="Straight Connector 31">
                      <a:extLst>
                        <a:ext uri="{FF2B5EF4-FFF2-40B4-BE49-F238E27FC236}">
                          <a16:creationId xmlns:a16="http://schemas.microsoft.com/office/drawing/2014/main" id="{4E8D471B-D6D3-4BE5-A97F-F068D3EE456E}"/>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8DFEC6-8A79-4DA6-A0F2-542C34AC1AC5}"/>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1C4ECE-9BC2-45A7-B924-8E9A054DA330}"/>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6E78A1-662F-468C-9EBD-A44CD684EB35}"/>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F4A845-E9A1-49DD-9694-281E7EB81618}"/>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517824-929A-4C6C-98EC-6B8614233C89}"/>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F9CDBF-409F-4469-BCB1-0497A3434E09}"/>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6AD0D74-F76B-4871-99D8-B6E779E90991}"/>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91404D-67F6-4CB1-890F-CD18463D2E1C}"/>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1CF56D-126A-4AA9-84E3-E953AEEF7915}"/>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BBBCCDBE-70A3-4F72-91DB-8DBA027F0738}"/>
                    </a:ext>
                  </a:extLst>
                </p:cNvPr>
                <p:cNvGrpSpPr/>
                <p:nvPr/>
              </p:nvGrpSpPr>
              <p:grpSpPr>
                <a:xfrm>
                  <a:off x="4291131" y="4864296"/>
                  <a:ext cx="2895600" cy="1524000"/>
                  <a:chOff x="1415480" y="4864298"/>
                  <a:chExt cx="2895600" cy="1524000"/>
                </a:xfrm>
              </p:grpSpPr>
              <p:grpSp>
                <p:nvGrpSpPr>
                  <p:cNvPr id="46" name="Group 45">
                    <a:extLst>
                      <a:ext uri="{FF2B5EF4-FFF2-40B4-BE49-F238E27FC236}">
                        <a16:creationId xmlns:a16="http://schemas.microsoft.com/office/drawing/2014/main" id="{050F5877-1BCA-4AB0-BDF7-C6E03EDC0F26}"/>
                      </a:ext>
                    </a:extLst>
                  </p:cNvPr>
                  <p:cNvGrpSpPr/>
                  <p:nvPr/>
                </p:nvGrpSpPr>
                <p:grpSpPr>
                  <a:xfrm>
                    <a:off x="1415480" y="4864298"/>
                    <a:ext cx="2895600" cy="1523999"/>
                    <a:chOff x="1415480" y="4864298"/>
                    <a:chExt cx="2895600" cy="1589038"/>
                  </a:xfrm>
                </p:grpSpPr>
                <p:cxnSp>
                  <p:nvCxnSpPr>
                    <p:cNvPr id="58" name="Straight Connector 57">
                      <a:extLst>
                        <a:ext uri="{FF2B5EF4-FFF2-40B4-BE49-F238E27FC236}">
                          <a16:creationId xmlns:a16="http://schemas.microsoft.com/office/drawing/2014/main" id="{EACC8C9F-4FC3-4F84-9B43-3BFBBBFFBC32}"/>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7A270D-E6E5-4F6B-BB74-74C1D4823166}"/>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AEEEFD-8A9A-4509-90BA-1B9DDD7A63EA}"/>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C39F85-F355-4760-AB46-8E91987168C8}"/>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774608-D109-41E3-8DD3-61C0549ECEFB}"/>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225D89-1572-4628-8599-EC6D33B62755}"/>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C8CF3-59DB-449E-BCE6-EE31FDE82D6F}"/>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DE4791-0E1A-4F9F-854E-A6F88C49D9A2}"/>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DE0C0E9-84F2-4102-8196-9A1D7E42A85A}"/>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15389-EBEE-4EA0-BADE-ABB06C3E019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0D814C4-DF79-4EEA-8FE5-6F42E06C5961}"/>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E34BA5-3E27-4BA2-9A13-C9E7648262F7}"/>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E71574-699E-40CF-907D-C34B709417C4}"/>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B7BC39D-1976-4300-9B93-8C80817A81D8}"/>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7620E1-248B-4DF8-86AB-73B5153A1E32}"/>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013B09-2300-4956-AB82-43387661AF6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64BBCB5-A417-4AC0-86FE-D45D00FB29EF}"/>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810D43-2C97-4FAB-AEE0-EC6BF8B9FDA1}"/>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ED519C8-F49A-4035-9B51-3C6AC7C19B4F}"/>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9565AE3-D8BD-4F94-AB36-1E6DA5D368D5}"/>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BFD0F32-43F2-4B40-B174-33D027C020E7}"/>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D582679-6D3E-482F-9F89-E351C248CFAA}"/>
                      </a:ext>
                    </a:extLst>
                  </p:cNvPr>
                  <p:cNvGrpSpPr/>
                  <p:nvPr/>
                </p:nvGrpSpPr>
                <p:grpSpPr>
                  <a:xfrm>
                    <a:off x="1415480" y="5016698"/>
                    <a:ext cx="2895600" cy="1371600"/>
                    <a:chOff x="1567880" y="5016698"/>
                    <a:chExt cx="2895600" cy="1371600"/>
                  </a:xfrm>
                </p:grpSpPr>
                <p:cxnSp>
                  <p:nvCxnSpPr>
                    <p:cNvPr id="48" name="Straight Connector 47">
                      <a:extLst>
                        <a:ext uri="{FF2B5EF4-FFF2-40B4-BE49-F238E27FC236}">
                          <a16:creationId xmlns:a16="http://schemas.microsoft.com/office/drawing/2014/main" id="{FB1BBBAD-1D55-4E6A-9E24-4DEE802B84AB}"/>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DFBDD0-AB66-4644-B02E-D1442255F206}"/>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9A9EBF-9C91-40A0-8FC4-1346CC1A2E63}"/>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3F19CD-27EE-437C-B632-EFACD0DD160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F80905-7C7E-4054-972B-BBFF4119AEB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22C947-AD22-4273-BDD8-B2E8D4FD69EE}"/>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A31E21-6566-4903-8554-F1B3B789D54A}"/>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6F9730-2D59-4C01-9A3D-47ED870A8A5A}"/>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B4ADB-3ABF-4963-A56E-6832200E3D9F}"/>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01364B9-2492-4305-AB03-A267BECAA340}"/>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55A6E00A-BE7A-4AB9-813D-B3BBA0E7762C}"/>
                    </a:ext>
                  </a:extLst>
                </p:cNvPr>
                <p:cNvGrpSpPr/>
                <p:nvPr/>
              </p:nvGrpSpPr>
              <p:grpSpPr>
                <a:xfrm>
                  <a:off x="-1484883" y="4864296"/>
                  <a:ext cx="2895600" cy="1524000"/>
                  <a:chOff x="1415480" y="4864298"/>
                  <a:chExt cx="2895600" cy="1524000"/>
                </a:xfrm>
              </p:grpSpPr>
              <p:grpSp>
                <p:nvGrpSpPr>
                  <p:cNvPr id="80" name="Group 79">
                    <a:extLst>
                      <a:ext uri="{FF2B5EF4-FFF2-40B4-BE49-F238E27FC236}">
                        <a16:creationId xmlns:a16="http://schemas.microsoft.com/office/drawing/2014/main" id="{4A4933C0-37F0-4C13-8547-C431C4E83993}"/>
                      </a:ext>
                    </a:extLst>
                  </p:cNvPr>
                  <p:cNvGrpSpPr/>
                  <p:nvPr/>
                </p:nvGrpSpPr>
                <p:grpSpPr>
                  <a:xfrm>
                    <a:off x="1415480" y="4864298"/>
                    <a:ext cx="2895600" cy="1523999"/>
                    <a:chOff x="1415480" y="4864298"/>
                    <a:chExt cx="2895600" cy="1589038"/>
                  </a:xfrm>
                </p:grpSpPr>
                <p:cxnSp>
                  <p:nvCxnSpPr>
                    <p:cNvPr id="92" name="Straight Connector 91">
                      <a:extLst>
                        <a:ext uri="{FF2B5EF4-FFF2-40B4-BE49-F238E27FC236}">
                          <a16:creationId xmlns:a16="http://schemas.microsoft.com/office/drawing/2014/main" id="{58DC937C-97B9-4EF6-8CCD-F9667FB0BD57}"/>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DC20427-BCE0-4E0B-BEFB-EA4FA548840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32C171B-0D17-493D-AA9D-BE934D358B14}"/>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80BCEA8-28F1-49F7-95D4-4999CA197FC0}"/>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C9B848-039B-431C-A358-BDB8983D88CC}"/>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47DE509-9F2F-40AB-B03F-57254B8901E0}"/>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E23F1AC-902B-4FEC-8B33-4133577C39AD}"/>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52C8E-54B7-4B46-A1A9-F04445B98C8B}"/>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4A0B254-5A24-4BDE-BAFF-1FD8DFD08D23}"/>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D272BC-84C1-4AFE-B66D-10A779C25760}"/>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9BCF81A-70A2-4B61-9CDC-8C77CD8D7652}"/>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04CC63C-60F5-4B34-863E-CD54D6F0363B}"/>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26B9DD-89C1-46AC-BE94-21D261A84805}"/>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3C7269-6A8E-4080-A5C9-16F46F24596E}"/>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09B19FC-B0D9-4539-8EAB-6ED10C608469}"/>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143D372-A55F-4F77-A74F-735BA61D12D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7D02687-E878-4CA3-B965-3162161AB547}"/>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574CA65-98E3-4E5A-854C-0C1E8C7CD050}"/>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4C6ACE-6F49-4356-8CFE-2763F957597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9A215CC-CB06-4062-94A5-94AE185C517A}"/>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24C11A-1256-47BF-9975-30CA3C29C8EC}"/>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2C388377-6A4C-406A-8E82-46A4370075AC}"/>
                      </a:ext>
                    </a:extLst>
                  </p:cNvPr>
                  <p:cNvGrpSpPr/>
                  <p:nvPr/>
                </p:nvGrpSpPr>
                <p:grpSpPr>
                  <a:xfrm>
                    <a:off x="1415480" y="5016698"/>
                    <a:ext cx="2895600" cy="1371600"/>
                    <a:chOff x="1567880" y="5016698"/>
                    <a:chExt cx="2895600" cy="1371600"/>
                  </a:xfrm>
                </p:grpSpPr>
                <p:cxnSp>
                  <p:nvCxnSpPr>
                    <p:cNvPr id="82" name="Straight Connector 81">
                      <a:extLst>
                        <a:ext uri="{FF2B5EF4-FFF2-40B4-BE49-F238E27FC236}">
                          <a16:creationId xmlns:a16="http://schemas.microsoft.com/office/drawing/2014/main" id="{BAF21FC1-BFEE-4817-8A14-05AAFD401191}"/>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77F9F8-7DA0-4782-9D23-5302FC0569BA}"/>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DDE2A39-AA57-4AC7-925C-B7807FF4FC92}"/>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08730C9-B466-442A-BD9B-480944EBA72F}"/>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E88ABBB-C3A9-4FA5-87ED-3D8E3A6F178B}"/>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67E9D7E-B847-4050-A57F-F404BE97840A}"/>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927732E-5128-496C-8453-61674FFB9057}"/>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2F18231-5DC8-4EC7-89F2-877DCB3F50E8}"/>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F62DBA-3892-4246-8466-4AF708DECFFD}"/>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F26F64-E43C-4F11-B233-21918EC39FAA}"/>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367B2762-80A3-4B1A-92E3-44214A07EBFC}"/>
                    </a:ext>
                  </a:extLst>
                </p:cNvPr>
                <p:cNvGrpSpPr/>
                <p:nvPr/>
              </p:nvGrpSpPr>
              <p:grpSpPr>
                <a:xfrm>
                  <a:off x="10083002" y="4864296"/>
                  <a:ext cx="2895600" cy="1524000"/>
                  <a:chOff x="1415480" y="4864298"/>
                  <a:chExt cx="2895600" cy="1524000"/>
                </a:xfrm>
              </p:grpSpPr>
              <p:grpSp>
                <p:nvGrpSpPr>
                  <p:cNvPr id="114" name="Group 113">
                    <a:extLst>
                      <a:ext uri="{FF2B5EF4-FFF2-40B4-BE49-F238E27FC236}">
                        <a16:creationId xmlns:a16="http://schemas.microsoft.com/office/drawing/2014/main" id="{1E99FA22-9A1B-4B21-A1F7-9E6F0A31BCF9}"/>
                      </a:ext>
                    </a:extLst>
                  </p:cNvPr>
                  <p:cNvGrpSpPr/>
                  <p:nvPr/>
                </p:nvGrpSpPr>
                <p:grpSpPr>
                  <a:xfrm>
                    <a:off x="1415480" y="4864298"/>
                    <a:ext cx="2895600" cy="1523999"/>
                    <a:chOff x="1415480" y="4864298"/>
                    <a:chExt cx="2895600" cy="1589038"/>
                  </a:xfrm>
                </p:grpSpPr>
                <p:cxnSp>
                  <p:nvCxnSpPr>
                    <p:cNvPr id="126" name="Straight Connector 125">
                      <a:extLst>
                        <a:ext uri="{FF2B5EF4-FFF2-40B4-BE49-F238E27FC236}">
                          <a16:creationId xmlns:a16="http://schemas.microsoft.com/office/drawing/2014/main" id="{117FB2CD-0127-40C3-8664-C36CAAC1FC33}"/>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C404D1C-3968-4295-BA73-8585173BA536}"/>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0897D7F-1204-4A41-B2C2-078C62BCB892}"/>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B13911C-AF18-41F6-A5FF-A27C2D0DACE1}"/>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A8C5A40-2B46-4D92-B05B-4CC212532D21}"/>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619F4AC-3C6D-416C-BEE5-07EDE12FB399}"/>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E0E4D5A-AB23-44CC-B50F-FBD229DE57FD}"/>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56EE1C4-BFC3-49E4-83AA-792F2A4B5E39}"/>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59713D7-4285-4625-913B-6828B573D5B4}"/>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D5643D-9629-4F88-8CE9-567AE3E5CD2C}"/>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DF2D2F7-DE43-45E2-94C1-070C02C1CA17}"/>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50B1385-53F1-4B01-97E5-809F00F650F5}"/>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730320-7370-4805-8B88-4762B4AAFCE9}"/>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E5EA928-3575-48D6-A4AA-D12BB31C17E0}"/>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341ABE8-E382-4577-A248-59D560F6964C}"/>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FCF19BD-FFB9-4CB6-9847-0D7860C04E44}"/>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97A0737-E119-4C65-8184-C1F14196EEC8}"/>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95981CB-D3C5-4F14-90CF-94BDE4547E76}"/>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80AAB1F-08F9-46FC-AA0F-7AB446FD3CE7}"/>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DC0D89F-78AE-4350-957D-CD56803A7441}"/>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798690-1033-49BB-98F0-93389D40D7BA}"/>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9C81A67-8BA8-479C-8E08-1AC174AD6A3E}"/>
                      </a:ext>
                    </a:extLst>
                  </p:cNvPr>
                  <p:cNvGrpSpPr/>
                  <p:nvPr/>
                </p:nvGrpSpPr>
                <p:grpSpPr>
                  <a:xfrm>
                    <a:off x="1415480" y="5016698"/>
                    <a:ext cx="2895600" cy="1371600"/>
                    <a:chOff x="1567880" y="5016698"/>
                    <a:chExt cx="2895600" cy="1371600"/>
                  </a:xfrm>
                </p:grpSpPr>
                <p:cxnSp>
                  <p:nvCxnSpPr>
                    <p:cNvPr id="116" name="Straight Connector 115">
                      <a:extLst>
                        <a:ext uri="{FF2B5EF4-FFF2-40B4-BE49-F238E27FC236}">
                          <a16:creationId xmlns:a16="http://schemas.microsoft.com/office/drawing/2014/main" id="{616973FC-11B3-4CA3-9C03-ADF377EA562E}"/>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2416E93-7582-4FB9-BF9C-609BD72C03BF}"/>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17EE809-43B8-4F82-90A5-51673AC295C7}"/>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2443C7A-89F7-435E-B369-EE0193A642F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5702CAC-5925-4AFD-BF75-C8F6987C0BA7}"/>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6C86DBA-3DD8-4F8B-A274-22E10F2BDCA4}"/>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2189F64-EF46-4C76-B3F8-3F3F297085E8}"/>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174E920-6C57-4AE9-B18F-4AD53578FF58}"/>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19EA4BA-47A0-46E0-818F-B24D770F2F6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9AE1101-EDA1-4F2D-ADCC-E5C3FF335D9F}"/>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7" name="Group 146">
                  <a:extLst>
                    <a:ext uri="{FF2B5EF4-FFF2-40B4-BE49-F238E27FC236}">
                      <a16:creationId xmlns:a16="http://schemas.microsoft.com/office/drawing/2014/main" id="{10AA343B-3269-4981-BAB4-C1865781DCC8}"/>
                    </a:ext>
                  </a:extLst>
                </p:cNvPr>
                <p:cNvGrpSpPr/>
                <p:nvPr/>
              </p:nvGrpSpPr>
              <p:grpSpPr>
                <a:xfrm>
                  <a:off x="7184684" y="4864296"/>
                  <a:ext cx="2895600" cy="1524000"/>
                  <a:chOff x="1415480" y="4864298"/>
                  <a:chExt cx="2895600" cy="1524000"/>
                </a:xfrm>
              </p:grpSpPr>
              <p:grpSp>
                <p:nvGrpSpPr>
                  <p:cNvPr id="148" name="Group 147">
                    <a:extLst>
                      <a:ext uri="{FF2B5EF4-FFF2-40B4-BE49-F238E27FC236}">
                        <a16:creationId xmlns:a16="http://schemas.microsoft.com/office/drawing/2014/main" id="{6101F32A-ACD8-418E-9BAE-E7D2B81B2057}"/>
                      </a:ext>
                    </a:extLst>
                  </p:cNvPr>
                  <p:cNvGrpSpPr/>
                  <p:nvPr/>
                </p:nvGrpSpPr>
                <p:grpSpPr>
                  <a:xfrm>
                    <a:off x="1415480" y="4864298"/>
                    <a:ext cx="2895600" cy="1523999"/>
                    <a:chOff x="1415480" y="4864298"/>
                    <a:chExt cx="2895600" cy="1589038"/>
                  </a:xfrm>
                </p:grpSpPr>
                <p:cxnSp>
                  <p:nvCxnSpPr>
                    <p:cNvPr id="160" name="Straight Connector 159">
                      <a:extLst>
                        <a:ext uri="{FF2B5EF4-FFF2-40B4-BE49-F238E27FC236}">
                          <a16:creationId xmlns:a16="http://schemas.microsoft.com/office/drawing/2014/main" id="{B5266760-04D0-43AA-993C-41EBCD35DCC3}"/>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D3FC696-03FA-485B-93D0-18D0A8F48EC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9DB4598-B873-4787-A0F7-7C6E17EFC369}"/>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99E578-22EF-439E-8D77-30C6AE409813}"/>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879459A-EE7F-43F0-8312-CC91F55900CC}"/>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2F16C9A-09F2-4FBF-B23C-203A1C2BDF47}"/>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294386C-0CD0-428B-A409-93994995C549}"/>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2945364-1691-4B41-B346-CBCBAB3226EB}"/>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E99E4A8-D625-4615-9F47-DA55971C6B65}"/>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7956B79-41F0-4353-A804-FB7B4D5F877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C8176E5-0F47-4E48-AB63-D5108E849768}"/>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4FDE9E0-EBD5-4060-95D0-7640B67BDC52}"/>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D2730B7-8A9E-48C7-8157-0D1993E6B046}"/>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A4BF5C1-B43B-478C-ADB8-2BD0FFDA3327}"/>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6ED3F3C-2582-4ABA-A120-ABA764C19A7E}"/>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1DC0C13-4E13-4F1D-8F57-CD668FFB7DC4}"/>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B4CB8F7-1157-4AC3-8FB8-D39C933FDF3A}"/>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4E4D933-A5DC-4281-AD1F-2E0579132055}"/>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1D7BE35-500C-45FF-9A97-303CC4A38FDE}"/>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6E7D685-8946-4814-A7F9-D0152B62E731}"/>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85AD1C9-1199-4C00-B30C-481AF70FEB46}"/>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6A44AF74-6A8E-4039-833C-294836D29ADC}"/>
                      </a:ext>
                    </a:extLst>
                  </p:cNvPr>
                  <p:cNvGrpSpPr/>
                  <p:nvPr/>
                </p:nvGrpSpPr>
                <p:grpSpPr>
                  <a:xfrm>
                    <a:off x="1415480" y="5016698"/>
                    <a:ext cx="2895600" cy="1371600"/>
                    <a:chOff x="1567880" y="5016698"/>
                    <a:chExt cx="2895600" cy="1371600"/>
                  </a:xfrm>
                </p:grpSpPr>
                <p:cxnSp>
                  <p:nvCxnSpPr>
                    <p:cNvPr id="150" name="Straight Connector 149">
                      <a:extLst>
                        <a:ext uri="{FF2B5EF4-FFF2-40B4-BE49-F238E27FC236}">
                          <a16:creationId xmlns:a16="http://schemas.microsoft.com/office/drawing/2014/main" id="{30779746-26DD-4AE6-9E15-F20098001B2A}"/>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7A35D2B-75CF-4CC2-B258-B99F7689076E}"/>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E3EC1B0-DD27-40B2-918C-EDA1D6BAB3A2}"/>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861451A-AED7-4878-9A88-9987921E500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CD73AB5-2285-44B9-BF89-BB7A26CAD967}"/>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6612FAA-BE7B-44D4-ABF8-92AADBAE2610}"/>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D07D059-0A90-4888-8743-E93347ED2DAD}"/>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382E2A3-D18F-4CB0-A29A-741BD769E5AF}"/>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78558F2-30B0-4A7E-8547-D2E7DAC2107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D1EB604-CFAE-4826-A69D-A72CC3513F00}"/>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18" name="Rectangle 217">
                <a:extLst>
                  <a:ext uri="{FF2B5EF4-FFF2-40B4-BE49-F238E27FC236}">
                    <a16:creationId xmlns:a16="http://schemas.microsoft.com/office/drawing/2014/main" id="{7442398C-E17C-4EBF-B835-56F816764764}"/>
                  </a:ext>
                </a:extLst>
              </p:cNvPr>
              <p:cNvSpPr/>
              <p:nvPr/>
            </p:nvSpPr>
            <p:spPr>
              <a:xfrm>
                <a:off x="3715036" y="5414253"/>
                <a:ext cx="481134" cy="432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5" name="TextBox 394">
              <a:extLst>
                <a:ext uri="{FF2B5EF4-FFF2-40B4-BE49-F238E27FC236}">
                  <a16:creationId xmlns:a16="http://schemas.microsoft.com/office/drawing/2014/main" id="{9B62D0DD-8935-4E00-8042-DDA42380F95F}"/>
                </a:ext>
              </a:extLst>
            </p:cNvPr>
            <p:cNvSpPr txBox="1"/>
            <p:nvPr/>
          </p:nvSpPr>
          <p:spPr>
            <a:xfrm>
              <a:off x="4321380" y="5423486"/>
              <a:ext cx="3877152" cy="369332"/>
            </a:xfrm>
            <a:prstGeom prst="rect">
              <a:avLst/>
            </a:prstGeom>
            <a:noFill/>
          </p:spPr>
          <p:txBody>
            <a:bodyPr wrap="none" rtlCol="0">
              <a:spAutoFit/>
            </a:bodyPr>
            <a:lstStyle/>
            <a:p>
              <a:r>
                <a:rPr lang="en-GB" dirty="0"/>
                <a:t>Non diseased, predicted correctly (980)</a:t>
              </a:r>
            </a:p>
          </p:txBody>
        </p:sp>
      </p:grpSp>
      <p:grpSp>
        <p:nvGrpSpPr>
          <p:cNvPr id="3" name="Group 2">
            <a:extLst>
              <a:ext uri="{FF2B5EF4-FFF2-40B4-BE49-F238E27FC236}">
                <a16:creationId xmlns:a16="http://schemas.microsoft.com/office/drawing/2014/main" id="{18E96FEB-7552-40BD-93AA-709A3574D21A}"/>
              </a:ext>
            </a:extLst>
          </p:cNvPr>
          <p:cNvGrpSpPr/>
          <p:nvPr/>
        </p:nvGrpSpPr>
        <p:grpSpPr>
          <a:xfrm>
            <a:off x="3715036" y="4647390"/>
            <a:ext cx="4541204" cy="1682413"/>
            <a:chOff x="3715036" y="4647390"/>
            <a:chExt cx="4541204" cy="1682413"/>
          </a:xfrm>
        </p:grpSpPr>
        <p:sp>
          <p:nvSpPr>
            <p:cNvPr id="217" name="Rectangle 216">
              <a:extLst>
                <a:ext uri="{FF2B5EF4-FFF2-40B4-BE49-F238E27FC236}">
                  <a16:creationId xmlns:a16="http://schemas.microsoft.com/office/drawing/2014/main" id="{42AC1D86-7276-4EB3-957E-9A2FF05258C6}"/>
                </a:ext>
              </a:extLst>
            </p:cNvPr>
            <p:cNvSpPr/>
            <p:nvPr/>
          </p:nvSpPr>
          <p:spPr>
            <a:xfrm>
              <a:off x="5645807" y="4647390"/>
              <a:ext cx="1272416" cy="12451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218">
              <a:extLst>
                <a:ext uri="{FF2B5EF4-FFF2-40B4-BE49-F238E27FC236}">
                  <a16:creationId xmlns:a16="http://schemas.microsoft.com/office/drawing/2014/main" id="{32D0424D-F103-4CF0-B9BA-3A86AD1E9FDD}"/>
                </a:ext>
              </a:extLst>
            </p:cNvPr>
            <p:cNvSpPr/>
            <p:nvPr/>
          </p:nvSpPr>
          <p:spPr>
            <a:xfrm>
              <a:off x="3715036" y="5897790"/>
              <a:ext cx="481134" cy="43201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TextBox 395">
              <a:extLst>
                <a:ext uri="{FF2B5EF4-FFF2-40B4-BE49-F238E27FC236}">
                  <a16:creationId xmlns:a16="http://schemas.microsoft.com/office/drawing/2014/main" id="{F5887849-C973-4B3E-B01D-7A8E1AA7004C}"/>
                </a:ext>
              </a:extLst>
            </p:cNvPr>
            <p:cNvSpPr txBox="1"/>
            <p:nvPr/>
          </p:nvSpPr>
          <p:spPr>
            <a:xfrm>
              <a:off x="4321380" y="5960471"/>
              <a:ext cx="3934860" cy="369332"/>
            </a:xfrm>
            <a:prstGeom prst="rect">
              <a:avLst/>
            </a:prstGeom>
            <a:noFill/>
          </p:spPr>
          <p:txBody>
            <a:bodyPr wrap="none" rtlCol="0">
              <a:spAutoFit/>
            </a:bodyPr>
            <a:lstStyle/>
            <a:p>
              <a:r>
                <a:rPr lang="en-GB" dirty="0"/>
                <a:t>Non diseased, predicted incorrectly (10)</a:t>
              </a:r>
            </a:p>
          </p:txBody>
        </p:sp>
      </p:grpSp>
      <p:grpSp>
        <p:nvGrpSpPr>
          <p:cNvPr id="7" name="Group 6">
            <a:extLst>
              <a:ext uri="{FF2B5EF4-FFF2-40B4-BE49-F238E27FC236}">
                <a16:creationId xmlns:a16="http://schemas.microsoft.com/office/drawing/2014/main" id="{EC9E0028-95C7-4876-8F75-70DCD5BDCC97}"/>
              </a:ext>
            </a:extLst>
          </p:cNvPr>
          <p:cNvGrpSpPr/>
          <p:nvPr/>
        </p:nvGrpSpPr>
        <p:grpSpPr>
          <a:xfrm>
            <a:off x="3715036" y="4133530"/>
            <a:ext cx="4116407" cy="2681033"/>
            <a:chOff x="3715036" y="4133530"/>
            <a:chExt cx="4116407" cy="2681033"/>
          </a:xfrm>
        </p:grpSpPr>
        <p:sp>
          <p:nvSpPr>
            <p:cNvPr id="182" name="Rectangle 181">
              <a:extLst>
                <a:ext uri="{FF2B5EF4-FFF2-40B4-BE49-F238E27FC236}">
                  <a16:creationId xmlns:a16="http://schemas.microsoft.com/office/drawing/2014/main" id="{46D8A015-FFA9-414D-8A43-E3285DD7F9F4}"/>
                </a:ext>
              </a:extLst>
            </p:cNvPr>
            <p:cNvSpPr/>
            <p:nvPr/>
          </p:nvSpPr>
          <p:spPr>
            <a:xfrm>
              <a:off x="3722647" y="4133530"/>
              <a:ext cx="1272416" cy="1245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86F8FBB8-C5E9-4E88-9DE1-2DEE9B3CD25D}"/>
                </a:ext>
              </a:extLst>
            </p:cNvPr>
            <p:cNvSpPr/>
            <p:nvPr/>
          </p:nvSpPr>
          <p:spPr>
            <a:xfrm>
              <a:off x="3715036" y="6381328"/>
              <a:ext cx="481134" cy="4320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TextBox 396">
              <a:extLst>
                <a:ext uri="{FF2B5EF4-FFF2-40B4-BE49-F238E27FC236}">
                  <a16:creationId xmlns:a16="http://schemas.microsoft.com/office/drawing/2014/main" id="{2C8FAA1C-BE87-4F6B-AEFA-3E3E0759EC49}"/>
                </a:ext>
              </a:extLst>
            </p:cNvPr>
            <p:cNvSpPr txBox="1"/>
            <p:nvPr/>
          </p:nvSpPr>
          <p:spPr>
            <a:xfrm>
              <a:off x="4321380" y="6445231"/>
              <a:ext cx="3510063" cy="369332"/>
            </a:xfrm>
            <a:prstGeom prst="rect">
              <a:avLst/>
            </a:prstGeom>
            <a:noFill/>
          </p:spPr>
          <p:txBody>
            <a:bodyPr wrap="none" rtlCol="0">
              <a:spAutoFit/>
            </a:bodyPr>
            <a:lstStyle/>
            <a:p>
              <a:r>
                <a:rPr lang="en-GB" dirty="0"/>
                <a:t>Diseased, predicted incorrectly (10)</a:t>
              </a:r>
            </a:p>
          </p:txBody>
        </p:sp>
      </p:grpSp>
    </p:spTree>
    <p:extLst>
      <p:ext uri="{BB962C8B-B14F-4D97-AF65-F5344CB8AC3E}">
        <p14:creationId xmlns:p14="http://schemas.microsoft.com/office/powerpoint/2010/main" val="154249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491E-CE2B-4A68-9E27-2E085AE85B3F}"/>
              </a:ext>
            </a:extLst>
          </p:cNvPr>
          <p:cNvSpPr>
            <a:spLocks noGrp="1"/>
          </p:cNvSpPr>
          <p:nvPr>
            <p:ph type="title"/>
          </p:nvPr>
        </p:nvSpPr>
        <p:spPr/>
        <p:txBody>
          <a:bodyPr/>
          <a:lstStyle/>
          <a:p>
            <a:r>
              <a:rPr lang="en-GB" dirty="0"/>
              <a:t>Baseline for comparison</a:t>
            </a:r>
          </a:p>
        </p:txBody>
      </p:sp>
      <p:sp>
        <p:nvSpPr>
          <p:cNvPr id="185" name="Content Placeholder 184">
            <a:extLst>
              <a:ext uri="{FF2B5EF4-FFF2-40B4-BE49-F238E27FC236}">
                <a16:creationId xmlns:a16="http://schemas.microsoft.com/office/drawing/2014/main" id="{45730097-97C8-4AC4-8D18-D7FBD63F64E3}"/>
              </a:ext>
            </a:extLst>
          </p:cNvPr>
          <p:cNvSpPr>
            <a:spLocks noGrp="1"/>
          </p:cNvSpPr>
          <p:nvPr>
            <p:ph idx="1"/>
          </p:nvPr>
        </p:nvSpPr>
        <p:spPr>
          <a:xfrm>
            <a:off x="609600" y="3166436"/>
            <a:ext cx="10972800" cy="2959728"/>
          </a:xfrm>
        </p:spPr>
        <p:txBody>
          <a:bodyPr/>
          <a:lstStyle/>
          <a:p>
            <a:r>
              <a:rPr lang="en-GB" dirty="0"/>
              <a:t>1000 patients, 10 have disease</a:t>
            </a:r>
          </a:p>
          <a:p>
            <a:r>
              <a:rPr lang="en-GB" dirty="0"/>
              <a:t>Assign most common category (healthy) to everyone</a:t>
            </a:r>
          </a:p>
          <a:p>
            <a:endParaRPr lang="en-GB" dirty="0"/>
          </a:p>
          <a:p>
            <a:r>
              <a:rPr lang="en-GB" dirty="0"/>
              <a:t>990 correct = 99% success!</a:t>
            </a:r>
          </a:p>
          <a:p>
            <a:r>
              <a:rPr lang="en-GB" dirty="0"/>
              <a:t>A good model must do better than this.</a:t>
            </a:r>
          </a:p>
        </p:txBody>
      </p:sp>
      <p:grpSp>
        <p:nvGrpSpPr>
          <p:cNvPr id="6" name="Group 5">
            <a:extLst>
              <a:ext uri="{FF2B5EF4-FFF2-40B4-BE49-F238E27FC236}">
                <a16:creationId xmlns:a16="http://schemas.microsoft.com/office/drawing/2014/main" id="{C0948349-2968-4BE7-A26A-1F97E705CE94}"/>
              </a:ext>
            </a:extLst>
          </p:cNvPr>
          <p:cNvGrpSpPr/>
          <p:nvPr/>
        </p:nvGrpSpPr>
        <p:grpSpPr>
          <a:xfrm>
            <a:off x="0" y="1628800"/>
            <a:ext cx="12192000" cy="1284655"/>
            <a:chOff x="-1484883" y="4864296"/>
            <a:chExt cx="14463485" cy="1524000"/>
          </a:xfrm>
        </p:grpSpPr>
        <p:grpSp>
          <p:nvGrpSpPr>
            <p:cNvPr id="7" name="Group 6">
              <a:extLst>
                <a:ext uri="{FF2B5EF4-FFF2-40B4-BE49-F238E27FC236}">
                  <a16:creationId xmlns:a16="http://schemas.microsoft.com/office/drawing/2014/main" id="{B3413841-B8BD-4A22-83D2-92CA65973468}"/>
                </a:ext>
              </a:extLst>
            </p:cNvPr>
            <p:cNvGrpSpPr/>
            <p:nvPr/>
          </p:nvGrpSpPr>
          <p:grpSpPr>
            <a:xfrm>
              <a:off x="1407329" y="4864296"/>
              <a:ext cx="2895600" cy="1524000"/>
              <a:chOff x="1415480" y="4864298"/>
              <a:chExt cx="2895600" cy="1524000"/>
            </a:xfrm>
          </p:grpSpPr>
          <p:grpSp>
            <p:nvGrpSpPr>
              <p:cNvPr id="144" name="Group 143">
                <a:extLst>
                  <a:ext uri="{FF2B5EF4-FFF2-40B4-BE49-F238E27FC236}">
                    <a16:creationId xmlns:a16="http://schemas.microsoft.com/office/drawing/2014/main" id="{21CCBAA9-4B0B-43B2-AA68-19B0D8758007}"/>
                  </a:ext>
                </a:extLst>
              </p:cNvPr>
              <p:cNvGrpSpPr/>
              <p:nvPr/>
            </p:nvGrpSpPr>
            <p:grpSpPr>
              <a:xfrm>
                <a:off x="1415480" y="4864298"/>
                <a:ext cx="2895600" cy="1523999"/>
                <a:chOff x="1415480" y="4864298"/>
                <a:chExt cx="2895600" cy="1589038"/>
              </a:xfrm>
            </p:grpSpPr>
            <p:cxnSp>
              <p:nvCxnSpPr>
                <p:cNvPr id="156" name="Straight Connector 155">
                  <a:extLst>
                    <a:ext uri="{FF2B5EF4-FFF2-40B4-BE49-F238E27FC236}">
                      <a16:creationId xmlns:a16="http://schemas.microsoft.com/office/drawing/2014/main" id="{4BE00917-76EE-4F07-B519-EC0A242728C5}"/>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941AB3B-53AE-4D91-BE1F-4E032A1A603A}"/>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EC6AE6-B518-4EDC-91FC-C5CE04F69F20}"/>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ED71476-0434-4938-B565-074CB3108E97}"/>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5A596B0-66AB-4D6F-BE89-B16904248E8D}"/>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66A3C1F-C091-42AD-9A3F-6F6BAC05FCBD}"/>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2E2D7E3-C81A-4C2E-96F6-7B5EB3650B15}"/>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CFE529E-507B-4E0A-9D4D-C4B551A94235}"/>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0374BB3-91BF-4B70-82E8-40603DD35476}"/>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9007DB7-A093-4A7D-8DA4-0087ABAB88A0}"/>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DA0B9DC-D973-40F9-9D20-9B860B7F273B}"/>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BA4344A-7DBF-4433-B606-511A5AE4B3A2}"/>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C127718-2E3F-4F8B-950C-18C35039E872}"/>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D6E1C01-F5D3-4737-BCEB-1EDA7918F294}"/>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5A15E32-A5C7-48F0-8F96-592DE0AC8326}"/>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82C8BCB-BF05-4A2B-AF2B-7F33A10C0D5A}"/>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7ABDB85-E83A-4E22-9A34-FC4D850749E1}"/>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2687300-01CF-4152-8B51-D1308A2FF4B2}"/>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D30EDDE-E7D0-47C2-9A2C-EE2D22D22A85}"/>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6E0A204-420B-401F-9388-8BD1CCCC5600}"/>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A50E284-A246-4662-89AA-E44409FD188B}"/>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1339CF39-F12F-4852-AA0F-0339456288E6}"/>
                  </a:ext>
                </a:extLst>
              </p:cNvPr>
              <p:cNvGrpSpPr/>
              <p:nvPr/>
            </p:nvGrpSpPr>
            <p:grpSpPr>
              <a:xfrm>
                <a:off x="1415480" y="5016698"/>
                <a:ext cx="2895600" cy="1371600"/>
                <a:chOff x="1567880" y="5016698"/>
                <a:chExt cx="2895600" cy="1371600"/>
              </a:xfrm>
            </p:grpSpPr>
            <p:cxnSp>
              <p:nvCxnSpPr>
                <p:cNvPr id="146" name="Straight Connector 145">
                  <a:extLst>
                    <a:ext uri="{FF2B5EF4-FFF2-40B4-BE49-F238E27FC236}">
                      <a16:creationId xmlns:a16="http://schemas.microsoft.com/office/drawing/2014/main" id="{4D657612-4A98-4622-88F9-198E580DE9F0}"/>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235A74B-8D8A-4682-8419-52D83C6A03A6}"/>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B8488FB-5522-47D1-87E4-3FFE83E35BE4}"/>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FC81FCD-27B9-4878-81C6-59BE978364D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0971455-F015-484F-A898-21F3C8D03CD1}"/>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66D9DEC-D80B-4B60-9400-30D508A44298}"/>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ED647D-4CF6-4CE9-9B8A-D6637DCD42F9}"/>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19E3FD4-BD54-4C47-9314-BBC2C5A0F399}"/>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4445D99-CA4F-4584-B16D-C602C2328E59}"/>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AD32142-2A16-401B-A7FE-60A09B4F3882}"/>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8851437E-14C7-465D-9894-73CBD4566CAB}"/>
                </a:ext>
              </a:extLst>
            </p:cNvPr>
            <p:cNvGrpSpPr/>
            <p:nvPr/>
          </p:nvGrpSpPr>
          <p:grpSpPr>
            <a:xfrm>
              <a:off x="4291131" y="4864296"/>
              <a:ext cx="2895600" cy="1524000"/>
              <a:chOff x="1415480" y="4864298"/>
              <a:chExt cx="2895600" cy="1524000"/>
            </a:xfrm>
          </p:grpSpPr>
          <p:grpSp>
            <p:nvGrpSpPr>
              <p:cNvPr id="111" name="Group 110">
                <a:extLst>
                  <a:ext uri="{FF2B5EF4-FFF2-40B4-BE49-F238E27FC236}">
                    <a16:creationId xmlns:a16="http://schemas.microsoft.com/office/drawing/2014/main" id="{A4CDB86B-4272-49D6-B6D0-4459F8503086}"/>
                  </a:ext>
                </a:extLst>
              </p:cNvPr>
              <p:cNvGrpSpPr/>
              <p:nvPr/>
            </p:nvGrpSpPr>
            <p:grpSpPr>
              <a:xfrm>
                <a:off x="1415480" y="4864298"/>
                <a:ext cx="2895600" cy="1523999"/>
                <a:chOff x="1415480" y="4864298"/>
                <a:chExt cx="2895600" cy="1589038"/>
              </a:xfrm>
            </p:grpSpPr>
            <p:cxnSp>
              <p:nvCxnSpPr>
                <p:cNvPr id="123" name="Straight Connector 122">
                  <a:extLst>
                    <a:ext uri="{FF2B5EF4-FFF2-40B4-BE49-F238E27FC236}">
                      <a16:creationId xmlns:a16="http://schemas.microsoft.com/office/drawing/2014/main" id="{3A656D90-EAF9-45B6-941E-45EA4A90A68F}"/>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761DB7A-47DF-4E22-B178-31EDAE596CB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04A199E-BF29-49CB-8C6B-635C20BDC87E}"/>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A726283-10C4-4AFA-9F1F-B15327258933}"/>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3C05E70-46E4-428B-893E-647D986F09E5}"/>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28CE669-41FB-4EEB-9029-CD38FAD8BD2E}"/>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76B6365-9CD8-48CF-90BB-E3C8ED15F24B}"/>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71F04F-63A1-49E1-A722-62F12D6AC2F2}"/>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85C0E0B-5010-4425-8299-BEC4A747BD30}"/>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493CBE1-AACC-413C-81D1-6A5AD00D9648}"/>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3FBC879-33D0-422A-8D26-116B9E8C8592}"/>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3590913-2AA5-433B-BCAC-08D5B643F9FD}"/>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6396EC7-FB8D-47FB-997D-B9DC2BD266C7}"/>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FF47B4-CA65-42C2-9B1F-D7206BAC0A31}"/>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C2ABF24-94B3-4C43-B1E0-71A8A1F7E505}"/>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AC53926-C3BF-41E6-9459-EC0DB2921922}"/>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4E693B1-51D1-46A4-8345-54E71E17CD88}"/>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DDE0920-EB30-487D-B45E-D04911ACF027}"/>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20CB6F6-D3E2-45B4-B568-046B88288BA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C7A3F45-359E-4311-8299-DF752D517162}"/>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B6978CF-D054-4BCB-841D-4C60779A0397}"/>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4B8005C8-9127-472F-9A83-24FFA8690241}"/>
                  </a:ext>
                </a:extLst>
              </p:cNvPr>
              <p:cNvGrpSpPr/>
              <p:nvPr/>
            </p:nvGrpSpPr>
            <p:grpSpPr>
              <a:xfrm>
                <a:off x="1415480" y="5016698"/>
                <a:ext cx="2895600" cy="1371600"/>
                <a:chOff x="1567880" y="5016698"/>
                <a:chExt cx="2895600" cy="1371600"/>
              </a:xfrm>
            </p:grpSpPr>
            <p:cxnSp>
              <p:nvCxnSpPr>
                <p:cNvPr id="113" name="Straight Connector 112">
                  <a:extLst>
                    <a:ext uri="{FF2B5EF4-FFF2-40B4-BE49-F238E27FC236}">
                      <a16:creationId xmlns:a16="http://schemas.microsoft.com/office/drawing/2014/main" id="{24D87092-2F95-438A-987D-F0AE14510755}"/>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DC9288-20D3-48AA-BF8F-CEBA7C7FAF02}"/>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C4A8C86-A8F6-400D-AE68-9207BE9ED2BE}"/>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A5E8037-2F53-45B2-89DD-BAB9381FEFF6}"/>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192E71-FB61-4FEB-A1E2-0B75A6F221A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642970C-9CED-4A9B-8DCE-8F52132C862E}"/>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C306366-1600-4C41-84F2-1C0D18E7F163}"/>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F57A9C9-74F1-48CC-9671-71581BFFDC7D}"/>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8788105-A2B5-4788-BDA5-145CB63FC462}"/>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AE4DB46-218A-487A-A340-54AB7CBB1C02}"/>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85DC6CA1-DE3F-4637-A060-1EA5F45477FF}"/>
                </a:ext>
              </a:extLst>
            </p:cNvPr>
            <p:cNvGrpSpPr/>
            <p:nvPr/>
          </p:nvGrpSpPr>
          <p:grpSpPr>
            <a:xfrm>
              <a:off x="-1484883" y="4864296"/>
              <a:ext cx="2895600" cy="1524000"/>
              <a:chOff x="1415480" y="4864298"/>
              <a:chExt cx="2895600" cy="1524000"/>
            </a:xfrm>
          </p:grpSpPr>
          <p:grpSp>
            <p:nvGrpSpPr>
              <p:cNvPr id="78" name="Group 77">
                <a:extLst>
                  <a:ext uri="{FF2B5EF4-FFF2-40B4-BE49-F238E27FC236}">
                    <a16:creationId xmlns:a16="http://schemas.microsoft.com/office/drawing/2014/main" id="{E869890F-3D2C-43F9-AF79-A9EE4488306D}"/>
                  </a:ext>
                </a:extLst>
              </p:cNvPr>
              <p:cNvGrpSpPr/>
              <p:nvPr/>
            </p:nvGrpSpPr>
            <p:grpSpPr>
              <a:xfrm>
                <a:off x="1415480" y="4864298"/>
                <a:ext cx="2895600" cy="1523999"/>
                <a:chOff x="1415480" y="4864298"/>
                <a:chExt cx="2895600" cy="1589038"/>
              </a:xfrm>
            </p:grpSpPr>
            <p:cxnSp>
              <p:nvCxnSpPr>
                <p:cNvPr id="90" name="Straight Connector 89">
                  <a:extLst>
                    <a:ext uri="{FF2B5EF4-FFF2-40B4-BE49-F238E27FC236}">
                      <a16:creationId xmlns:a16="http://schemas.microsoft.com/office/drawing/2014/main" id="{B0DE93FF-3881-458F-8615-A53E527FDD44}"/>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4FB1509-F0E7-4F17-AE58-EAF9B2F1033D}"/>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20F1AFD-6673-4118-82D3-199D436A3846}"/>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576F08-B9FD-4996-A223-A5D5B461A2D0}"/>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AC6661-4DC3-4529-B057-340E84A067DB}"/>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EBF0D6-6587-4784-82AA-98413073BFA6}"/>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E20BF0-D39A-411B-8E0F-D3941906BADB}"/>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87B783F-89F8-4AB7-BE73-09007C884934}"/>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3FB3FFF-9CBC-4C0F-A620-0356AF624A72}"/>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E86187-7B24-420D-9C0B-B2A7203A20D3}"/>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10437A8-F01C-4FC0-A2A6-14650D27A499}"/>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5A3730E-3A54-43D7-B305-159A47AC1E75}"/>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81BA09-EB86-45D4-A75F-65A8A61DFC80}"/>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767277D-78C3-4C9B-9BEF-A59DA4BF7033}"/>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7294317-6E6B-4FAF-B3CE-C88045099C8A}"/>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E20B48-3FBB-41BA-ACED-B878218C98F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DAE3AA8-B6BB-47F4-963A-43DABDCBF673}"/>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D270FFF-2F5E-4885-941E-FB4252B814EF}"/>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59D03D4-1B1E-4114-B3C6-7327A788DDC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80FA9F8-3E51-467F-9D1E-E304A7A99BDB}"/>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CC37457-9DED-442F-9ED4-F01145D8E9F8}"/>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3E87E3FB-9DCB-429A-9BE8-F6511E8CDAF3}"/>
                  </a:ext>
                </a:extLst>
              </p:cNvPr>
              <p:cNvGrpSpPr/>
              <p:nvPr/>
            </p:nvGrpSpPr>
            <p:grpSpPr>
              <a:xfrm>
                <a:off x="1415480" y="5016698"/>
                <a:ext cx="2895600" cy="1371600"/>
                <a:chOff x="1567880" y="5016698"/>
                <a:chExt cx="2895600" cy="1371600"/>
              </a:xfrm>
            </p:grpSpPr>
            <p:cxnSp>
              <p:nvCxnSpPr>
                <p:cNvPr id="80" name="Straight Connector 79">
                  <a:extLst>
                    <a:ext uri="{FF2B5EF4-FFF2-40B4-BE49-F238E27FC236}">
                      <a16:creationId xmlns:a16="http://schemas.microsoft.com/office/drawing/2014/main" id="{4C1BAF50-B6B1-464C-82A1-4C9F7966A290}"/>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E2367B2-8223-4AEB-94C1-A2E4D3D05713}"/>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017C591-4DCE-410D-8E82-69DA66DA8F39}"/>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766FB4C-A112-40E7-8297-20B7A8AF88CC}"/>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33D5798-AE8E-4A03-9CAA-E9299E4C1451}"/>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66ABF86-2335-4C98-97B6-C27D024EE500}"/>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18960F-070B-47C0-9BB4-BAF88F9790F3}"/>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5F2C542-E602-452A-B2B5-25A4BD9B65F3}"/>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D374DC1-AB5D-471D-8AF6-16BD8E3D333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501FE12-9502-4EA2-BD6D-ED66CCC10FC9}"/>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1A4A6BCA-0E1C-4B50-A70F-535723B002CD}"/>
                </a:ext>
              </a:extLst>
            </p:cNvPr>
            <p:cNvGrpSpPr/>
            <p:nvPr/>
          </p:nvGrpSpPr>
          <p:grpSpPr>
            <a:xfrm>
              <a:off x="10083002" y="4864296"/>
              <a:ext cx="2895600" cy="1524000"/>
              <a:chOff x="1415480" y="4864298"/>
              <a:chExt cx="2895600" cy="1524000"/>
            </a:xfrm>
          </p:grpSpPr>
          <p:grpSp>
            <p:nvGrpSpPr>
              <p:cNvPr id="45" name="Group 44">
                <a:extLst>
                  <a:ext uri="{FF2B5EF4-FFF2-40B4-BE49-F238E27FC236}">
                    <a16:creationId xmlns:a16="http://schemas.microsoft.com/office/drawing/2014/main" id="{033D611B-1F69-4821-AC49-AC87E5ED9D25}"/>
                  </a:ext>
                </a:extLst>
              </p:cNvPr>
              <p:cNvGrpSpPr/>
              <p:nvPr/>
            </p:nvGrpSpPr>
            <p:grpSpPr>
              <a:xfrm>
                <a:off x="1415480" y="4864298"/>
                <a:ext cx="2895600" cy="1523999"/>
                <a:chOff x="1415480" y="4864298"/>
                <a:chExt cx="2895600" cy="1589038"/>
              </a:xfrm>
            </p:grpSpPr>
            <p:cxnSp>
              <p:nvCxnSpPr>
                <p:cNvPr id="57" name="Straight Connector 56">
                  <a:extLst>
                    <a:ext uri="{FF2B5EF4-FFF2-40B4-BE49-F238E27FC236}">
                      <a16:creationId xmlns:a16="http://schemas.microsoft.com/office/drawing/2014/main" id="{925ECB8D-7529-4A9D-9ED9-5837A975F22C}"/>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A5DAB3-4EC4-4F76-8B2D-7D67D27CFCC5}"/>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27D761-865D-433D-A260-00A3A3E556F0}"/>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E9A6D3-5F61-4F06-B9F7-2E514BF05064}"/>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806B195-2A0B-4078-8560-5EA0E1A249F9}"/>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73DCA2E-FCF8-44C9-830A-C4A28755F39B}"/>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34937F-92C7-4226-8698-78CDCB5FE4C9}"/>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5B70FA-0F45-4FA3-A57B-790E642189E0}"/>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89B802A-CB94-4FA7-9175-0C9721289E1E}"/>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5FDA625-D6D3-45CE-849D-2D4E34AFB5B6}"/>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337F683-BA2E-4247-9F7D-044E77B4EFF5}"/>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4765E8F-EE95-4F17-B504-F17DB5907EFB}"/>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02664F-00E0-4B68-A862-10D505244F2B}"/>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E93396-7496-4442-93E7-B666542AEEAA}"/>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ACA8B-12CA-4359-A5A9-1201816FC4E7}"/>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50EAA87-08DC-4C24-90C1-2342775CBF9F}"/>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BE4CE1B-91DA-4700-A4FF-C9B7E3DDC1C4}"/>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AC971D-458B-4BC0-B5AB-8E18A1661A52}"/>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D61962-3FBF-4C8A-BEB5-43190C3928E1}"/>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ACED72-481D-4FA1-B2CF-32C6F4B69FDD}"/>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D40BEF-0047-4B54-A7A9-B058367B3EEF}"/>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996EAC4-95D6-4A2C-90A4-45F09C7EA469}"/>
                  </a:ext>
                </a:extLst>
              </p:cNvPr>
              <p:cNvGrpSpPr/>
              <p:nvPr/>
            </p:nvGrpSpPr>
            <p:grpSpPr>
              <a:xfrm>
                <a:off x="1415480" y="5016698"/>
                <a:ext cx="2895600" cy="1371600"/>
                <a:chOff x="1567880" y="5016698"/>
                <a:chExt cx="2895600" cy="1371600"/>
              </a:xfrm>
            </p:grpSpPr>
            <p:cxnSp>
              <p:nvCxnSpPr>
                <p:cNvPr id="47" name="Straight Connector 46">
                  <a:extLst>
                    <a:ext uri="{FF2B5EF4-FFF2-40B4-BE49-F238E27FC236}">
                      <a16:creationId xmlns:a16="http://schemas.microsoft.com/office/drawing/2014/main" id="{FBD1A2B3-4210-4271-8DE0-21140D972F07}"/>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D654858-B61E-45F5-96DF-1E553988184C}"/>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3C383A-6002-475F-9E66-5789D83AD3FB}"/>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A3ECC0-A4CA-433B-96CB-D882B8E34744}"/>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A2A062-E111-42E2-A97E-79F78E12A2C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F6DB2E2-963B-43CC-A872-72EB37D8E20B}"/>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D524AF8-C462-4014-ACF5-2AB789105A90}"/>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8CBD7BF-7BDE-4EC3-87F0-A659F455905D}"/>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66C85F-2838-4347-BB73-E101A2DC8295}"/>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883B53-C9C3-4717-A9D0-E425DB7FD46F}"/>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48CCD1E1-D066-4500-9052-B90ACB56873D}"/>
                </a:ext>
              </a:extLst>
            </p:cNvPr>
            <p:cNvGrpSpPr/>
            <p:nvPr/>
          </p:nvGrpSpPr>
          <p:grpSpPr>
            <a:xfrm>
              <a:off x="7184684" y="4864296"/>
              <a:ext cx="2895600" cy="1524000"/>
              <a:chOff x="1415480" y="4864298"/>
              <a:chExt cx="2895600" cy="1524000"/>
            </a:xfrm>
          </p:grpSpPr>
          <p:grpSp>
            <p:nvGrpSpPr>
              <p:cNvPr id="12" name="Group 11">
                <a:extLst>
                  <a:ext uri="{FF2B5EF4-FFF2-40B4-BE49-F238E27FC236}">
                    <a16:creationId xmlns:a16="http://schemas.microsoft.com/office/drawing/2014/main" id="{D5081E42-EE4E-44AA-8DBC-FEC1C7FE5605}"/>
                  </a:ext>
                </a:extLst>
              </p:cNvPr>
              <p:cNvGrpSpPr/>
              <p:nvPr/>
            </p:nvGrpSpPr>
            <p:grpSpPr>
              <a:xfrm>
                <a:off x="1415480" y="4864298"/>
                <a:ext cx="2895600" cy="1523999"/>
                <a:chOff x="1415480" y="4864298"/>
                <a:chExt cx="2895600" cy="1589038"/>
              </a:xfrm>
            </p:grpSpPr>
            <p:cxnSp>
              <p:nvCxnSpPr>
                <p:cNvPr id="24" name="Straight Connector 23">
                  <a:extLst>
                    <a:ext uri="{FF2B5EF4-FFF2-40B4-BE49-F238E27FC236}">
                      <a16:creationId xmlns:a16="http://schemas.microsoft.com/office/drawing/2014/main" id="{EDBFB46B-8370-4C9E-9235-7FDED92526B8}"/>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4ED4CA-33C7-4376-9242-8957EA57A429}"/>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6996A0-2087-4091-9DE7-55AF0FA1A5BA}"/>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B208D3-E310-4234-BDDB-6914D7FCAE87}"/>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2B132A-1EE7-4486-AF2A-6AA643F01C96}"/>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361DC0-835F-4E55-A85F-3D571AD6E6AB}"/>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AFB1192-C7F3-4DF9-B658-69E01B6CB9A3}"/>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87039E-1164-43EB-A3D9-A47AA60A6E17}"/>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F08143-BBE8-47FC-819F-9001EC561EDC}"/>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81B93A-2B51-419F-B262-641616E6E7FE}"/>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4C681E-57F5-42D7-8B13-BF5241584EB3}"/>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784CA0C-FFDA-43DC-96DA-946D51781020}"/>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64BCB-3493-4D20-A4D0-E9E506F55850}"/>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B88103-4F7F-468C-A65B-919CE4B7FB6A}"/>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FEA80F-2874-4196-B0A2-669EE66D0891}"/>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EBEFDF-D02D-48DA-95DA-4244CCF84F32}"/>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7D17A6-0F26-430E-9203-AE14F1C022E2}"/>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AFCE8C-0132-4641-9399-7F0C9C7FF800}"/>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44343C-01CA-4507-930D-0374CB602F7C}"/>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39FD0DD-3877-4967-ABB9-3710C2271EDB}"/>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3AD89E-AF1E-409F-B5B0-4A7539DE3B9D}"/>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B8FF95C-7FE3-4D28-8E24-7F11432A2F53}"/>
                  </a:ext>
                </a:extLst>
              </p:cNvPr>
              <p:cNvGrpSpPr/>
              <p:nvPr/>
            </p:nvGrpSpPr>
            <p:grpSpPr>
              <a:xfrm>
                <a:off x="1415480" y="5016698"/>
                <a:ext cx="2895600" cy="1371600"/>
                <a:chOff x="1567880" y="5016698"/>
                <a:chExt cx="2895600" cy="1371600"/>
              </a:xfrm>
            </p:grpSpPr>
            <p:cxnSp>
              <p:nvCxnSpPr>
                <p:cNvPr id="14" name="Straight Connector 13">
                  <a:extLst>
                    <a:ext uri="{FF2B5EF4-FFF2-40B4-BE49-F238E27FC236}">
                      <a16:creationId xmlns:a16="http://schemas.microsoft.com/office/drawing/2014/main" id="{8E9B33A4-A28A-44C4-9D22-501563561D0F}"/>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9DF128-2ACB-4B47-9AB4-5E3A212AD574}"/>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98843-8457-418A-AB7E-465CE99CCC2D}"/>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F904D3-008C-4C2F-A983-F32864A73012}"/>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B574A7-F389-4427-AEBD-2CCBDAD922FA}"/>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F6F70E-51BF-42F0-AC66-E1F76C53F8B7}"/>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F2DFE0-226A-4448-BCFC-90F444E870BB}"/>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7FA2F7-8FE3-443B-B49E-7184D594A20E}"/>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803EBD-D7A5-4268-ABA0-D4698701E9C9}"/>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E09BDC5-5A7B-41CA-99DF-9D21EAE906FC}"/>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182" name="Rectangle 181">
            <a:extLst>
              <a:ext uri="{FF2B5EF4-FFF2-40B4-BE49-F238E27FC236}">
                <a16:creationId xmlns:a16="http://schemas.microsoft.com/office/drawing/2014/main" id="{D73F0FA5-8E0D-416A-9460-2B6B30915EE6}"/>
              </a:ext>
            </a:extLst>
          </p:cNvPr>
          <p:cNvSpPr/>
          <p:nvPr/>
        </p:nvSpPr>
        <p:spPr>
          <a:xfrm>
            <a:off x="3722647" y="1757266"/>
            <a:ext cx="1272416" cy="1245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8704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Evaluating Qualitative Models</a:t>
            </a:r>
          </a:p>
        </p:txBody>
      </p:sp>
      <p:pic>
        <p:nvPicPr>
          <p:cNvPr id="5" name="Picture 4">
            <a:extLst>
              <a:ext uri="{FF2B5EF4-FFF2-40B4-BE49-F238E27FC236}">
                <a16:creationId xmlns:a16="http://schemas.microsoft.com/office/drawing/2014/main" id="{62C5BCB5-BDC7-4B0A-A2BD-FC8C652630DE}"/>
              </a:ext>
            </a:extLst>
          </p:cNvPr>
          <p:cNvPicPr>
            <a:picLocks noChangeAspect="1"/>
          </p:cNvPicPr>
          <p:nvPr/>
        </p:nvPicPr>
        <p:blipFill>
          <a:blip r:embed="rId3"/>
          <a:stretch>
            <a:fillRect/>
          </a:stretch>
        </p:blipFill>
        <p:spPr>
          <a:xfrm>
            <a:off x="617637" y="1844824"/>
            <a:ext cx="5005146" cy="2304256"/>
          </a:xfrm>
          <a:prstGeom prst="rect">
            <a:avLst/>
          </a:prstGeom>
        </p:spPr>
      </p:pic>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4"/>
          <a:stretch>
            <a:fillRect/>
          </a:stretch>
        </p:blipFill>
        <p:spPr>
          <a:xfrm>
            <a:off x="4007768" y="4662265"/>
            <a:ext cx="5733430" cy="1142999"/>
          </a:xfrm>
          <a:prstGeom prst="rect">
            <a:avLst/>
          </a:prstGeom>
        </p:spPr>
      </p:pic>
      <p:grpSp>
        <p:nvGrpSpPr>
          <p:cNvPr id="18" name="Group 17">
            <a:extLst>
              <a:ext uri="{FF2B5EF4-FFF2-40B4-BE49-F238E27FC236}">
                <a16:creationId xmlns:a16="http://schemas.microsoft.com/office/drawing/2014/main" id="{F4E0392F-6B66-446A-8A22-C489679C5CD2}"/>
              </a:ext>
            </a:extLst>
          </p:cNvPr>
          <p:cNvGrpSpPr/>
          <p:nvPr/>
        </p:nvGrpSpPr>
        <p:grpSpPr>
          <a:xfrm>
            <a:off x="8472264" y="5049098"/>
            <a:ext cx="3214322" cy="369332"/>
            <a:chOff x="7750819" y="4967961"/>
            <a:chExt cx="3214322" cy="369332"/>
          </a:xfrm>
        </p:grpSpPr>
        <p:sp>
          <p:nvSpPr>
            <p:cNvPr id="7" name="Oval 6">
              <a:extLst>
                <a:ext uri="{FF2B5EF4-FFF2-40B4-BE49-F238E27FC236}">
                  <a16:creationId xmlns:a16="http://schemas.microsoft.com/office/drawing/2014/main" id="{D422F30C-6E04-4226-8EB9-BCCDE48D1E1B}"/>
                </a:ext>
              </a:extLst>
            </p:cNvPr>
            <p:cNvSpPr/>
            <p:nvPr/>
          </p:nvSpPr>
          <p:spPr>
            <a:xfrm>
              <a:off x="7750819" y="5013176"/>
              <a:ext cx="792088"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5FC75C2-8CE8-417B-8729-A591681A0F53}"/>
                </a:ext>
              </a:extLst>
            </p:cNvPr>
            <p:cNvSpPr txBox="1"/>
            <p:nvPr/>
          </p:nvSpPr>
          <p:spPr>
            <a:xfrm>
              <a:off x="9408368" y="4967961"/>
              <a:ext cx="1556773" cy="369332"/>
            </a:xfrm>
            <a:prstGeom prst="rect">
              <a:avLst/>
            </a:prstGeom>
            <a:solidFill>
              <a:srgbClr val="C00000"/>
            </a:solidFill>
          </p:spPr>
          <p:txBody>
            <a:bodyPr wrap="none" rtlCol="0">
              <a:spAutoFit/>
            </a:bodyPr>
            <a:lstStyle/>
            <a:p>
              <a:r>
                <a:rPr lang="en-GB" b="1" dirty="0">
                  <a:solidFill>
                    <a:schemeClr val="bg1"/>
                  </a:solidFill>
                </a:rPr>
                <a:t>False Negative</a:t>
              </a:r>
            </a:p>
          </p:txBody>
        </p:sp>
        <p:cxnSp>
          <p:nvCxnSpPr>
            <p:cNvPr id="13" name="Straight Connector 12">
              <a:extLst>
                <a:ext uri="{FF2B5EF4-FFF2-40B4-BE49-F238E27FC236}">
                  <a16:creationId xmlns:a16="http://schemas.microsoft.com/office/drawing/2014/main" id="{A8CA7CE9-1D58-42FA-A28A-61637119D831}"/>
                </a:ext>
              </a:extLst>
            </p:cNvPr>
            <p:cNvCxnSpPr>
              <a:cxnSpLocks/>
              <a:stCxn id="7" idx="6"/>
              <a:endCxn id="9" idx="1"/>
            </p:cNvCxnSpPr>
            <p:nvPr/>
          </p:nvCxnSpPr>
          <p:spPr>
            <a:xfrm flipV="1">
              <a:off x="8542907" y="5152627"/>
              <a:ext cx="865461" cy="45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57F8F53-C50B-47F5-AB6C-ACE3DEADC530}"/>
              </a:ext>
            </a:extLst>
          </p:cNvPr>
          <p:cNvGrpSpPr/>
          <p:nvPr/>
        </p:nvGrpSpPr>
        <p:grpSpPr>
          <a:xfrm>
            <a:off x="6452066" y="5469211"/>
            <a:ext cx="1462965" cy="1056133"/>
            <a:chOff x="5730621" y="5388074"/>
            <a:chExt cx="1462965" cy="1056133"/>
          </a:xfrm>
        </p:grpSpPr>
        <p:sp>
          <p:nvSpPr>
            <p:cNvPr id="8" name="Oval 7">
              <a:extLst>
                <a:ext uri="{FF2B5EF4-FFF2-40B4-BE49-F238E27FC236}">
                  <a16:creationId xmlns:a16="http://schemas.microsoft.com/office/drawing/2014/main" id="{D993A476-9A67-483B-BB75-497CFC41F413}"/>
                </a:ext>
              </a:extLst>
            </p:cNvPr>
            <p:cNvSpPr/>
            <p:nvPr/>
          </p:nvSpPr>
          <p:spPr>
            <a:xfrm>
              <a:off x="6066060" y="5388074"/>
              <a:ext cx="792088"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A66F9AB-BF3D-43E8-86E2-00AE8AA162A0}"/>
                </a:ext>
              </a:extLst>
            </p:cNvPr>
            <p:cNvSpPr txBox="1"/>
            <p:nvPr/>
          </p:nvSpPr>
          <p:spPr>
            <a:xfrm>
              <a:off x="5730621" y="6074875"/>
              <a:ext cx="1462965" cy="369332"/>
            </a:xfrm>
            <a:prstGeom prst="rect">
              <a:avLst/>
            </a:prstGeom>
            <a:solidFill>
              <a:srgbClr val="C00000"/>
            </a:solidFill>
          </p:spPr>
          <p:txBody>
            <a:bodyPr wrap="none" rtlCol="0">
              <a:spAutoFit/>
            </a:bodyPr>
            <a:lstStyle/>
            <a:p>
              <a:r>
                <a:rPr lang="en-GB" b="1" dirty="0">
                  <a:solidFill>
                    <a:schemeClr val="bg1"/>
                  </a:solidFill>
                </a:rPr>
                <a:t>False Positive</a:t>
              </a:r>
            </a:p>
          </p:txBody>
        </p:sp>
        <p:cxnSp>
          <p:nvCxnSpPr>
            <p:cNvPr id="15" name="Straight Connector 14">
              <a:extLst>
                <a:ext uri="{FF2B5EF4-FFF2-40B4-BE49-F238E27FC236}">
                  <a16:creationId xmlns:a16="http://schemas.microsoft.com/office/drawing/2014/main" id="{648383EC-41CA-4233-8CBC-9A310FC0B081}"/>
                </a:ext>
              </a:extLst>
            </p:cNvPr>
            <p:cNvCxnSpPr>
              <a:cxnSpLocks/>
              <a:stCxn id="8" idx="4"/>
              <a:endCxn id="11" idx="0"/>
            </p:cNvCxnSpPr>
            <p:nvPr/>
          </p:nvCxnSpPr>
          <p:spPr>
            <a:xfrm>
              <a:off x="6462104" y="5676106"/>
              <a:ext cx="0" cy="3987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56B8D0D8-6A80-D5D7-C44B-21DEEA72CD9B}"/>
              </a:ext>
            </a:extLst>
          </p:cNvPr>
          <p:cNvSpPr txBox="1"/>
          <p:nvPr/>
        </p:nvSpPr>
        <p:spPr>
          <a:xfrm>
            <a:off x="6096000" y="2110241"/>
            <a:ext cx="5005146" cy="954107"/>
          </a:xfrm>
          <a:prstGeom prst="rect">
            <a:avLst/>
          </a:prstGeom>
          <a:noFill/>
        </p:spPr>
        <p:txBody>
          <a:bodyPr wrap="square" rtlCol="0">
            <a:spAutoFit/>
          </a:bodyPr>
          <a:lstStyle/>
          <a:p>
            <a:r>
              <a:rPr lang="en-GB" sz="2800" dirty="0"/>
              <a:t>Rather than overall success rate, break down by category</a:t>
            </a:r>
          </a:p>
        </p:txBody>
      </p:sp>
      <p:cxnSp>
        <p:nvCxnSpPr>
          <p:cNvPr id="10" name="Straight Arrow Connector 9">
            <a:extLst>
              <a:ext uri="{FF2B5EF4-FFF2-40B4-BE49-F238E27FC236}">
                <a16:creationId xmlns:a16="http://schemas.microsoft.com/office/drawing/2014/main" id="{DD22D3E5-1634-73A3-3A75-5138A32892B3}"/>
              </a:ext>
            </a:extLst>
          </p:cNvPr>
          <p:cNvCxnSpPr>
            <a:cxnSpLocks/>
            <a:endCxn id="12" idx="0"/>
          </p:cNvCxnSpPr>
          <p:nvPr/>
        </p:nvCxnSpPr>
        <p:spPr>
          <a:xfrm>
            <a:off x="8182807" y="3064348"/>
            <a:ext cx="1" cy="9411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36D870-02F3-10F5-957E-EEE26E812467}"/>
              </a:ext>
            </a:extLst>
          </p:cNvPr>
          <p:cNvSpPr txBox="1"/>
          <p:nvPr/>
        </p:nvSpPr>
        <p:spPr>
          <a:xfrm>
            <a:off x="6787505" y="4005526"/>
            <a:ext cx="2790605" cy="523220"/>
          </a:xfrm>
          <a:prstGeom prst="rect">
            <a:avLst/>
          </a:prstGeom>
          <a:noFill/>
        </p:spPr>
        <p:txBody>
          <a:bodyPr wrap="square" rtlCol="0">
            <a:spAutoFit/>
          </a:bodyPr>
          <a:lstStyle/>
          <a:p>
            <a:r>
              <a:rPr lang="en-GB" sz="2800" dirty="0"/>
              <a:t>Confusion matrix</a:t>
            </a:r>
          </a:p>
        </p:txBody>
      </p:sp>
    </p:spTree>
    <p:extLst>
      <p:ext uri="{BB962C8B-B14F-4D97-AF65-F5344CB8AC3E}">
        <p14:creationId xmlns:p14="http://schemas.microsoft.com/office/powerpoint/2010/main" val="34457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85F35E-B0A9-4443-913A-3934B49146B1}"/>
              </a:ext>
            </a:extLst>
          </p:cNvPr>
          <p:cNvPicPr>
            <a:picLocks noChangeAspect="1"/>
          </p:cNvPicPr>
          <p:nvPr/>
        </p:nvPicPr>
        <p:blipFill>
          <a:blip r:embed="rId2"/>
          <a:stretch>
            <a:fillRect/>
          </a:stretch>
        </p:blipFill>
        <p:spPr>
          <a:xfrm>
            <a:off x="838994" y="3425043"/>
            <a:ext cx="5728539" cy="1142024"/>
          </a:xfrm>
          <a:prstGeom prst="rect">
            <a:avLst/>
          </a:prstGeom>
        </p:spPr>
      </p:pic>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Evaluating Qualitative Models</a:t>
            </a:r>
          </a:p>
        </p:txBody>
      </p:sp>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3"/>
          <a:stretch>
            <a:fillRect/>
          </a:stretch>
        </p:blipFill>
        <p:spPr>
          <a:xfrm>
            <a:off x="839416" y="1772816"/>
            <a:ext cx="5733430" cy="1142999"/>
          </a:xfrm>
          <a:prstGeom prst="rect">
            <a:avLst/>
          </a:prstGeom>
        </p:spPr>
      </p:pic>
      <p:sp>
        <p:nvSpPr>
          <p:cNvPr id="3" name="TextBox 2">
            <a:extLst>
              <a:ext uri="{FF2B5EF4-FFF2-40B4-BE49-F238E27FC236}">
                <a16:creationId xmlns:a16="http://schemas.microsoft.com/office/drawing/2014/main" id="{7FFEC4E9-861E-4C42-81B1-2FD6DC2C328A}"/>
              </a:ext>
            </a:extLst>
          </p:cNvPr>
          <p:cNvSpPr txBox="1"/>
          <p:nvPr/>
        </p:nvSpPr>
        <p:spPr>
          <a:xfrm>
            <a:off x="7536160" y="1772816"/>
            <a:ext cx="2959336" cy="1077218"/>
          </a:xfrm>
          <a:prstGeom prst="rect">
            <a:avLst/>
          </a:prstGeom>
          <a:noFill/>
        </p:spPr>
        <p:txBody>
          <a:bodyPr wrap="none" rtlCol="0">
            <a:spAutoFit/>
          </a:bodyPr>
          <a:lstStyle/>
          <a:p>
            <a:r>
              <a:rPr lang="en-GB" sz="2000" dirty="0"/>
              <a:t>(88+24)	= 112 correct </a:t>
            </a:r>
          </a:p>
          <a:p>
            <a:r>
              <a:rPr lang="en-GB" sz="2000" dirty="0"/>
              <a:t>(4+6)	= 10 incorrect	</a:t>
            </a:r>
          </a:p>
          <a:p>
            <a:r>
              <a:rPr lang="en-GB" sz="2400" b="1" dirty="0"/>
              <a:t>Overall = 92% correct </a:t>
            </a:r>
          </a:p>
        </p:txBody>
      </p:sp>
      <p:pic>
        <p:nvPicPr>
          <p:cNvPr id="14" name="Picture 13">
            <a:extLst>
              <a:ext uri="{FF2B5EF4-FFF2-40B4-BE49-F238E27FC236}">
                <a16:creationId xmlns:a16="http://schemas.microsoft.com/office/drawing/2014/main" id="{20900A47-5B07-4C88-B44E-6402E1D5ED83}"/>
              </a:ext>
            </a:extLst>
          </p:cNvPr>
          <p:cNvPicPr>
            <a:picLocks noChangeAspect="1"/>
          </p:cNvPicPr>
          <p:nvPr/>
        </p:nvPicPr>
        <p:blipFill>
          <a:blip r:embed="rId4"/>
          <a:stretch>
            <a:fillRect/>
          </a:stretch>
        </p:blipFill>
        <p:spPr>
          <a:xfrm>
            <a:off x="834108" y="5086324"/>
            <a:ext cx="5733425" cy="1142998"/>
          </a:xfrm>
          <a:prstGeom prst="rect">
            <a:avLst/>
          </a:prstGeom>
        </p:spPr>
      </p:pic>
      <p:sp>
        <p:nvSpPr>
          <p:cNvPr id="20" name="TextBox 19">
            <a:extLst>
              <a:ext uri="{FF2B5EF4-FFF2-40B4-BE49-F238E27FC236}">
                <a16:creationId xmlns:a16="http://schemas.microsoft.com/office/drawing/2014/main" id="{822C299A-4D0C-4A0E-9C9F-AF7201970074}"/>
              </a:ext>
            </a:extLst>
          </p:cNvPr>
          <p:cNvSpPr txBox="1"/>
          <p:nvPr/>
        </p:nvSpPr>
        <p:spPr>
          <a:xfrm>
            <a:off x="7536160" y="3461890"/>
            <a:ext cx="2959336" cy="1077218"/>
          </a:xfrm>
          <a:prstGeom prst="rect">
            <a:avLst/>
          </a:prstGeom>
          <a:noFill/>
        </p:spPr>
        <p:txBody>
          <a:bodyPr wrap="none" rtlCol="0">
            <a:spAutoFit/>
          </a:bodyPr>
          <a:lstStyle/>
          <a:p>
            <a:r>
              <a:rPr lang="en-GB" sz="2000" dirty="0"/>
              <a:t>(88+4)	= 92 correct </a:t>
            </a:r>
          </a:p>
          <a:p>
            <a:r>
              <a:rPr lang="en-GB" sz="2000" dirty="0"/>
              <a:t>(4+1)	= 5 incorrect	</a:t>
            </a:r>
          </a:p>
          <a:p>
            <a:r>
              <a:rPr lang="en-GB" sz="2400" b="1" dirty="0"/>
              <a:t>Overall = 95% correct </a:t>
            </a:r>
          </a:p>
        </p:txBody>
      </p:sp>
      <p:sp>
        <p:nvSpPr>
          <p:cNvPr id="21" name="TextBox 20">
            <a:extLst>
              <a:ext uri="{FF2B5EF4-FFF2-40B4-BE49-F238E27FC236}">
                <a16:creationId xmlns:a16="http://schemas.microsoft.com/office/drawing/2014/main" id="{8826DCA2-9634-402B-802D-456657B4FE5D}"/>
              </a:ext>
            </a:extLst>
          </p:cNvPr>
          <p:cNvSpPr txBox="1"/>
          <p:nvPr/>
        </p:nvSpPr>
        <p:spPr>
          <a:xfrm>
            <a:off x="7536160" y="5119214"/>
            <a:ext cx="2959336" cy="1077218"/>
          </a:xfrm>
          <a:prstGeom prst="rect">
            <a:avLst/>
          </a:prstGeom>
          <a:noFill/>
        </p:spPr>
        <p:txBody>
          <a:bodyPr wrap="none" rtlCol="0">
            <a:spAutoFit/>
          </a:bodyPr>
          <a:lstStyle/>
          <a:p>
            <a:r>
              <a:rPr lang="en-GB" sz="2000" dirty="0"/>
              <a:t>(78+28)	= 106 correct </a:t>
            </a:r>
          </a:p>
          <a:p>
            <a:r>
              <a:rPr lang="en-GB" sz="2000" dirty="0"/>
              <a:t>(0+16)	= 16 incorrect	</a:t>
            </a:r>
          </a:p>
          <a:p>
            <a:r>
              <a:rPr lang="en-GB" sz="2400" b="1" dirty="0"/>
              <a:t>Overall = 91% correct </a:t>
            </a:r>
          </a:p>
        </p:txBody>
      </p:sp>
      <p:sp>
        <p:nvSpPr>
          <p:cNvPr id="16" name="Rectangle 15">
            <a:extLst>
              <a:ext uri="{FF2B5EF4-FFF2-40B4-BE49-F238E27FC236}">
                <a16:creationId xmlns:a16="http://schemas.microsoft.com/office/drawing/2014/main" id="{48D1D47B-DDD9-4589-AB81-333B9838067E}"/>
              </a:ext>
            </a:extLst>
          </p:cNvPr>
          <p:cNvSpPr/>
          <p:nvPr/>
        </p:nvSpPr>
        <p:spPr>
          <a:xfrm>
            <a:off x="5389637" y="3861406"/>
            <a:ext cx="648072" cy="6451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A3D928-E50B-430D-BFD2-85A2F1A1868D}"/>
              </a:ext>
            </a:extLst>
          </p:cNvPr>
          <p:cNvSpPr/>
          <p:nvPr/>
        </p:nvSpPr>
        <p:spPr>
          <a:xfrm>
            <a:off x="3801269" y="5897080"/>
            <a:ext cx="2088232" cy="295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3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16"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DD1489-2F7E-4F0E-87C6-92D1DC0143E3}"/>
              </a:ext>
            </a:extLst>
          </p:cNvPr>
          <p:cNvPicPr>
            <a:picLocks noChangeAspect="1"/>
          </p:cNvPicPr>
          <p:nvPr/>
        </p:nvPicPr>
        <p:blipFill>
          <a:blip r:embed="rId2"/>
          <a:stretch>
            <a:fillRect/>
          </a:stretch>
        </p:blipFill>
        <p:spPr>
          <a:xfrm>
            <a:off x="983432" y="3902457"/>
            <a:ext cx="5728539" cy="1142024"/>
          </a:xfrm>
          <a:prstGeom prst="rect">
            <a:avLst/>
          </a:prstGeom>
        </p:spPr>
      </p:pic>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Sensitivity vs Specificity</a:t>
            </a:r>
          </a:p>
        </p:txBody>
      </p:sp>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3"/>
          <a:stretch>
            <a:fillRect/>
          </a:stretch>
        </p:blipFill>
        <p:spPr>
          <a:xfrm>
            <a:off x="983432" y="2450162"/>
            <a:ext cx="5733430" cy="1142999"/>
          </a:xfrm>
          <a:prstGeom prst="rect">
            <a:avLst/>
          </a:prstGeom>
        </p:spPr>
      </p:pic>
      <p:sp>
        <p:nvSpPr>
          <p:cNvPr id="3" name="TextBox 2">
            <a:extLst>
              <a:ext uri="{FF2B5EF4-FFF2-40B4-BE49-F238E27FC236}">
                <a16:creationId xmlns:a16="http://schemas.microsoft.com/office/drawing/2014/main" id="{7FFEC4E9-861E-4C42-81B1-2FD6DC2C328A}"/>
              </a:ext>
            </a:extLst>
          </p:cNvPr>
          <p:cNvSpPr txBox="1"/>
          <p:nvPr/>
        </p:nvSpPr>
        <p:spPr>
          <a:xfrm>
            <a:off x="7536160" y="2433991"/>
            <a:ext cx="3427541" cy="1138773"/>
          </a:xfrm>
          <a:prstGeom prst="rect">
            <a:avLst/>
          </a:prstGeom>
          <a:noFill/>
        </p:spPr>
        <p:txBody>
          <a:bodyPr wrap="none" rtlCol="0">
            <a:spAutoFit/>
          </a:bodyPr>
          <a:lstStyle/>
          <a:p>
            <a:r>
              <a:rPr lang="en-GB" sz="2000" dirty="0"/>
              <a:t>Overall = 92% correct</a:t>
            </a:r>
          </a:p>
          <a:p>
            <a:r>
              <a:rPr lang="en-GB" sz="2400" b="1" dirty="0"/>
              <a:t>Sensitivity </a:t>
            </a:r>
            <a:r>
              <a:rPr lang="en-GB" sz="2400" dirty="0"/>
              <a:t>= 24/28 = </a:t>
            </a:r>
            <a:r>
              <a:rPr lang="en-GB" sz="2400" b="1" dirty="0"/>
              <a:t>86%</a:t>
            </a:r>
          </a:p>
          <a:p>
            <a:r>
              <a:rPr lang="en-GB" sz="2400" b="1" dirty="0"/>
              <a:t>Specificity </a:t>
            </a:r>
            <a:r>
              <a:rPr lang="en-GB" sz="2400" dirty="0"/>
              <a:t>=  88/94 = </a:t>
            </a:r>
            <a:r>
              <a:rPr lang="en-GB" sz="2400" b="1" dirty="0"/>
              <a:t>94%</a:t>
            </a:r>
          </a:p>
        </p:txBody>
      </p:sp>
      <p:pic>
        <p:nvPicPr>
          <p:cNvPr id="14" name="Picture 13">
            <a:extLst>
              <a:ext uri="{FF2B5EF4-FFF2-40B4-BE49-F238E27FC236}">
                <a16:creationId xmlns:a16="http://schemas.microsoft.com/office/drawing/2014/main" id="{20900A47-5B07-4C88-B44E-6402E1D5ED83}"/>
              </a:ext>
            </a:extLst>
          </p:cNvPr>
          <p:cNvPicPr>
            <a:picLocks noChangeAspect="1"/>
          </p:cNvPicPr>
          <p:nvPr/>
        </p:nvPicPr>
        <p:blipFill>
          <a:blip r:embed="rId4"/>
          <a:stretch>
            <a:fillRect/>
          </a:stretch>
        </p:blipFill>
        <p:spPr>
          <a:xfrm>
            <a:off x="983432" y="5353777"/>
            <a:ext cx="5733425" cy="1142998"/>
          </a:xfrm>
          <a:prstGeom prst="rect">
            <a:avLst/>
          </a:prstGeom>
        </p:spPr>
      </p:pic>
      <p:sp>
        <p:nvSpPr>
          <p:cNvPr id="16" name="Rectangle 15">
            <a:extLst>
              <a:ext uri="{FF2B5EF4-FFF2-40B4-BE49-F238E27FC236}">
                <a16:creationId xmlns:a16="http://schemas.microsoft.com/office/drawing/2014/main" id="{48D1D47B-DDD9-4589-AB81-333B9838067E}"/>
              </a:ext>
            </a:extLst>
          </p:cNvPr>
          <p:cNvSpPr/>
          <p:nvPr/>
        </p:nvSpPr>
        <p:spPr>
          <a:xfrm>
            <a:off x="5571361" y="4333464"/>
            <a:ext cx="648072" cy="6451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A3D928-E50B-430D-BFD2-85A2F1A1868D}"/>
              </a:ext>
            </a:extLst>
          </p:cNvPr>
          <p:cNvSpPr/>
          <p:nvPr/>
        </p:nvSpPr>
        <p:spPr>
          <a:xfrm>
            <a:off x="3950598" y="6157818"/>
            <a:ext cx="2088232" cy="295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D9760A7-9CB9-4175-A1B2-387AB39381C1}"/>
              </a:ext>
            </a:extLst>
          </p:cNvPr>
          <p:cNvSpPr txBox="1"/>
          <p:nvPr/>
        </p:nvSpPr>
        <p:spPr>
          <a:xfrm>
            <a:off x="1236977" y="1311268"/>
            <a:ext cx="9305048" cy="830997"/>
          </a:xfrm>
          <a:prstGeom prst="rect">
            <a:avLst/>
          </a:prstGeom>
          <a:noFill/>
        </p:spPr>
        <p:txBody>
          <a:bodyPr wrap="none" rtlCol="0">
            <a:spAutoFit/>
          </a:bodyPr>
          <a:lstStyle/>
          <a:p>
            <a:r>
              <a:rPr lang="en-GB" sz="2400" b="1" dirty="0"/>
              <a:t>Sensitivity</a:t>
            </a:r>
            <a:r>
              <a:rPr lang="en-GB" sz="2400" dirty="0"/>
              <a:t>: How likely is the model to identify diseased patients correctly</a:t>
            </a:r>
          </a:p>
          <a:p>
            <a:r>
              <a:rPr lang="en-GB" sz="2400" b="1" dirty="0"/>
              <a:t>Specificity</a:t>
            </a:r>
            <a:r>
              <a:rPr lang="en-GB" sz="2400" dirty="0"/>
              <a:t>: How likely is the model to identify healthy patients correctly</a:t>
            </a:r>
          </a:p>
        </p:txBody>
      </p:sp>
      <p:sp>
        <p:nvSpPr>
          <p:cNvPr id="12" name="TextBox 11">
            <a:extLst>
              <a:ext uri="{FF2B5EF4-FFF2-40B4-BE49-F238E27FC236}">
                <a16:creationId xmlns:a16="http://schemas.microsoft.com/office/drawing/2014/main" id="{A2859BDE-68CC-4D41-975D-BA4585EBA4E5}"/>
              </a:ext>
            </a:extLst>
          </p:cNvPr>
          <p:cNvSpPr txBox="1"/>
          <p:nvPr/>
        </p:nvSpPr>
        <p:spPr>
          <a:xfrm>
            <a:off x="7536160" y="3917090"/>
            <a:ext cx="3427541" cy="1138773"/>
          </a:xfrm>
          <a:prstGeom prst="rect">
            <a:avLst/>
          </a:prstGeom>
          <a:noFill/>
        </p:spPr>
        <p:txBody>
          <a:bodyPr wrap="none" rtlCol="0">
            <a:spAutoFit/>
          </a:bodyPr>
          <a:lstStyle/>
          <a:p>
            <a:r>
              <a:rPr lang="en-GB" sz="2000" dirty="0"/>
              <a:t>Overall = 95% correct</a:t>
            </a:r>
          </a:p>
          <a:p>
            <a:r>
              <a:rPr lang="en-GB" sz="2400" b="1" dirty="0"/>
              <a:t>Sensitivity </a:t>
            </a:r>
            <a:r>
              <a:rPr lang="en-GB" sz="2400" dirty="0"/>
              <a:t>= 4/8      = </a:t>
            </a:r>
            <a:r>
              <a:rPr lang="en-GB" sz="2400" b="1" dirty="0"/>
              <a:t>50%</a:t>
            </a:r>
          </a:p>
          <a:p>
            <a:r>
              <a:rPr lang="en-GB" sz="2400" b="1" dirty="0"/>
              <a:t>Specificity </a:t>
            </a:r>
            <a:r>
              <a:rPr lang="en-GB" sz="2400" dirty="0"/>
              <a:t>=  88/89 = </a:t>
            </a:r>
            <a:r>
              <a:rPr lang="en-GB" sz="2400" b="1" dirty="0"/>
              <a:t>99%</a:t>
            </a:r>
          </a:p>
        </p:txBody>
      </p:sp>
      <p:sp>
        <p:nvSpPr>
          <p:cNvPr id="13" name="TextBox 12">
            <a:extLst>
              <a:ext uri="{FF2B5EF4-FFF2-40B4-BE49-F238E27FC236}">
                <a16:creationId xmlns:a16="http://schemas.microsoft.com/office/drawing/2014/main" id="{ADC584C7-9F3A-4167-A33A-5C43C6AB836E}"/>
              </a:ext>
            </a:extLst>
          </p:cNvPr>
          <p:cNvSpPr txBox="1"/>
          <p:nvPr/>
        </p:nvSpPr>
        <p:spPr>
          <a:xfrm>
            <a:off x="7512893" y="5400189"/>
            <a:ext cx="3522118" cy="1138773"/>
          </a:xfrm>
          <a:prstGeom prst="rect">
            <a:avLst/>
          </a:prstGeom>
          <a:noFill/>
        </p:spPr>
        <p:txBody>
          <a:bodyPr wrap="none" rtlCol="0">
            <a:spAutoFit/>
          </a:bodyPr>
          <a:lstStyle/>
          <a:p>
            <a:r>
              <a:rPr lang="en-GB" sz="2000" dirty="0"/>
              <a:t>Overall = 91% correct</a:t>
            </a:r>
          </a:p>
          <a:p>
            <a:r>
              <a:rPr lang="en-GB" sz="2400" b="1" dirty="0"/>
              <a:t>Sensitivity </a:t>
            </a:r>
            <a:r>
              <a:rPr lang="en-GB" sz="2400" dirty="0"/>
              <a:t>= 28/28 = </a:t>
            </a:r>
            <a:r>
              <a:rPr lang="en-GB" sz="2400" b="1" dirty="0"/>
              <a:t>100%</a:t>
            </a:r>
          </a:p>
          <a:p>
            <a:r>
              <a:rPr lang="en-GB" sz="2400" b="1" dirty="0"/>
              <a:t>Specificity </a:t>
            </a:r>
            <a:r>
              <a:rPr lang="en-GB" sz="2400" dirty="0"/>
              <a:t>=  78/94 = </a:t>
            </a:r>
            <a:r>
              <a:rPr lang="en-GB" sz="2400" b="1" dirty="0"/>
              <a:t>83%</a:t>
            </a:r>
          </a:p>
        </p:txBody>
      </p:sp>
    </p:spTree>
    <p:extLst>
      <p:ext uri="{BB962C8B-B14F-4D97-AF65-F5344CB8AC3E}">
        <p14:creationId xmlns:p14="http://schemas.microsoft.com/office/powerpoint/2010/main" val="21990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E12792-5D40-414C-AE50-C60A281974CB}"/>
              </a:ext>
            </a:extLst>
          </p:cNvPr>
          <p:cNvPicPr>
            <a:picLocks noChangeAspect="1"/>
          </p:cNvPicPr>
          <p:nvPr/>
        </p:nvPicPr>
        <p:blipFill>
          <a:blip r:embed="rId3"/>
          <a:stretch>
            <a:fillRect/>
          </a:stretch>
        </p:blipFill>
        <p:spPr>
          <a:xfrm>
            <a:off x="249538" y="3526936"/>
            <a:ext cx="8372475" cy="3238500"/>
          </a:xfrm>
          <a:prstGeom prst="rect">
            <a:avLst/>
          </a:prstGeom>
        </p:spPr>
      </p:pic>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normAutofit/>
          </a:bodyPr>
          <a:lstStyle/>
          <a:p>
            <a:r>
              <a:rPr lang="en-GB" sz="5400" dirty="0"/>
              <a:t>Biological Examples</a:t>
            </a:r>
          </a:p>
        </p:txBody>
      </p:sp>
      <p:sp>
        <p:nvSpPr>
          <p:cNvPr id="6" name="TextBox 5">
            <a:extLst>
              <a:ext uri="{FF2B5EF4-FFF2-40B4-BE49-F238E27FC236}">
                <a16:creationId xmlns:a16="http://schemas.microsoft.com/office/drawing/2014/main" id="{80B16AE1-DBD4-421A-BC17-1592281C3DA6}"/>
              </a:ext>
            </a:extLst>
          </p:cNvPr>
          <p:cNvSpPr txBox="1"/>
          <p:nvPr/>
        </p:nvSpPr>
        <p:spPr>
          <a:xfrm>
            <a:off x="263352" y="1711814"/>
            <a:ext cx="5226111" cy="830997"/>
          </a:xfrm>
          <a:prstGeom prst="rect">
            <a:avLst/>
          </a:prstGeom>
          <a:noFill/>
        </p:spPr>
        <p:txBody>
          <a:bodyPr wrap="none" rtlCol="0">
            <a:spAutoFit/>
          </a:bodyPr>
          <a:lstStyle/>
          <a:p>
            <a:r>
              <a:rPr lang="en-GB" sz="2400" b="1" dirty="0"/>
              <a:t>Input: </a:t>
            </a:r>
            <a:r>
              <a:rPr lang="en-GB" sz="2400" dirty="0"/>
              <a:t>		DAPI stained cell images</a:t>
            </a:r>
          </a:p>
          <a:p>
            <a:r>
              <a:rPr lang="en-GB" sz="2400" b="1" dirty="0"/>
              <a:t>Output:</a:t>
            </a:r>
            <a:r>
              <a:rPr lang="en-GB" sz="2400" dirty="0"/>
              <a:t> 	Predicted Cell Cycle Stage</a:t>
            </a:r>
          </a:p>
        </p:txBody>
      </p:sp>
      <p:grpSp>
        <p:nvGrpSpPr>
          <p:cNvPr id="3" name="Group 2">
            <a:extLst>
              <a:ext uri="{FF2B5EF4-FFF2-40B4-BE49-F238E27FC236}">
                <a16:creationId xmlns:a16="http://schemas.microsoft.com/office/drawing/2014/main" id="{EA5A04F7-01C0-67A7-A6B5-FB4AF56DB79B}"/>
              </a:ext>
            </a:extLst>
          </p:cNvPr>
          <p:cNvGrpSpPr/>
          <p:nvPr/>
        </p:nvGrpSpPr>
        <p:grpSpPr>
          <a:xfrm>
            <a:off x="7608168" y="1690607"/>
            <a:ext cx="4239151" cy="5026201"/>
            <a:chOff x="7608168" y="1690607"/>
            <a:chExt cx="4239151" cy="5026201"/>
          </a:xfrm>
        </p:grpSpPr>
        <p:pic>
          <p:nvPicPr>
            <p:cNvPr id="4" name="Picture 3">
              <a:extLst>
                <a:ext uri="{FF2B5EF4-FFF2-40B4-BE49-F238E27FC236}">
                  <a16:creationId xmlns:a16="http://schemas.microsoft.com/office/drawing/2014/main" id="{17AF1C3E-3403-4C92-B6A9-FAA17CF3B017}"/>
                </a:ext>
              </a:extLst>
            </p:cNvPr>
            <p:cNvPicPr>
              <a:picLocks noChangeAspect="1"/>
            </p:cNvPicPr>
            <p:nvPr/>
          </p:nvPicPr>
          <p:blipFill>
            <a:blip r:embed="rId4"/>
            <a:stretch>
              <a:fillRect/>
            </a:stretch>
          </p:blipFill>
          <p:spPr>
            <a:xfrm>
              <a:off x="7608168" y="1690607"/>
              <a:ext cx="4239151" cy="2205859"/>
            </a:xfrm>
            <a:prstGeom prst="rect">
              <a:avLst/>
            </a:prstGeom>
          </p:spPr>
        </p:pic>
        <p:pic>
          <p:nvPicPr>
            <p:cNvPr id="8" name="Picture 7">
              <a:extLst>
                <a:ext uri="{FF2B5EF4-FFF2-40B4-BE49-F238E27FC236}">
                  <a16:creationId xmlns:a16="http://schemas.microsoft.com/office/drawing/2014/main" id="{F667D03E-C04F-4849-9E14-E5F5AEE03AE3}"/>
                </a:ext>
              </a:extLst>
            </p:cNvPr>
            <p:cNvPicPr>
              <a:picLocks noChangeAspect="1"/>
            </p:cNvPicPr>
            <p:nvPr/>
          </p:nvPicPr>
          <p:blipFill>
            <a:blip r:embed="rId5"/>
            <a:stretch>
              <a:fillRect/>
            </a:stretch>
          </p:blipFill>
          <p:spPr>
            <a:xfrm>
              <a:off x="8868360" y="3896466"/>
              <a:ext cx="2916272" cy="2820342"/>
            </a:xfrm>
            <a:prstGeom prst="rect">
              <a:avLst/>
            </a:prstGeom>
          </p:spPr>
        </p:pic>
      </p:grpSp>
    </p:spTree>
    <p:extLst>
      <p:ext uri="{BB962C8B-B14F-4D97-AF65-F5344CB8AC3E}">
        <p14:creationId xmlns:p14="http://schemas.microsoft.com/office/powerpoint/2010/main" val="4019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normAutofit/>
          </a:bodyPr>
          <a:lstStyle/>
          <a:p>
            <a:r>
              <a:rPr lang="en-GB" sz="5400" dirty="0"/>
              <a:t>Sensitivity vs Specificity</a:t>
            </a:r>
          </a:p>
        </p:txBody>
      </p:sp>
      <p:sp>
        <p:nvSpPr>
          <p:cNvPr id="4" name="TextBox 3">
            <a:extLst>
              <a:ext uri="{FF2B5EF4-FFF2-40B4-BE49-F238E27FC236}">
                <a16:creationId xmlns:a16="http://schemas.microsoft.com/office/drawing/2014/main" id="{AD9760A7-9CB9-4175-A1B2-387AB39381C1}"/>
              </a:ext>
            </a:extLst>
          </p:cNvPr>
          <p:cNvSpPr txBox="1"/>
          <p:nvPr/>
        </p:nvSpPr>
        <p:spPr>
          <a:xfrm>
            <a:off x="4802795" y="1263870"/>
            <a:ext cx="2833276" cy="461665"/>
          </a:xfrm>
          <a:prstGeom prst="rect">
            <a:avLst/>
          </a:prstGeom>
          <a:noFill/>
        </p:spPr>
        <p:txBody>
          <a:bodyPr wrap="none" rtlCol="0">
            <a:spAutoFit/>
          </a:bodyPr>
          <a:lstStyle/>
          <a:p>
            <a:r>
              <a:rPr lang="en-GB" sz="2400" b="1" dirty="0"/>
              <a:t>What matters more?</a:t>
            </a:r>
            <a:endParaRPr lang="en-GB" sz="2400" dirty="0"/>
          </a:p>
        </p:txBody>
      </p:sp>
      <p:sp>
        <p:nvSpPr>
          <p:cNvPr id="15" name="TextBox 14">
            <a:extLst>
              <a:ext uri="{FF2B5EF4-FFF2-40B4-BE49-F238E27FC236}">
                <a16:creationId xmlns:a16="http://schemas.microsoft.com/office/drawing/2014/main" id="{7123D0DA-B6C7-4564-94EB-A7CE5E50E497}"/>
              </a:ext>
            </a:extLst>
          </p:cNvPr>
          <p:cNvSpPr txBox="1"/>
          <p:nvPr/>
        </p:nvSpPr>
        <p:spPr>
          <a:xfrm>
            <a:off x="335360" y="2109040"/>
            <a:ext cx="3427541" cy="1138773"/>
          </a:xfrm>
          <a:prstGeom prst="rect">
            <a:avLst/>
          </a:prstGeom>
          <a:noFill/>
        </p:spPr>
        <p:txBody>
          <a:bodyPr wrap="none" rtlCol="0">
            <a:spAutoFit/>
          </a:bodyPr>
          <a:lstStyle/>
          <a:p>
            <a:r>
              <a:rPr lang="en-GB" sz="2000" dirty="0"/>
              <a:t>Overall = 92% correct</a:t>
            </a:r>
          </a:p>
          <a:p>
            <a:r>
              <a:rPr lang="en-GB" sz="2400" b="1" dirty="0"/>
              <a:t>Sensitivity </a:t>
            </a:r>
            <a:r>
              <a:rPr lang="en-GB" sz="2400" dirty="0"/>
              <a:t>= 24/28 = </a:t>
            </a:r>
            <a:r>
              <a:rPr lang="en-GB" sz="2400" b="1" dirty="0"/>
              <a:t>86%</a:t>
            </a:r>
          </a:p>
          <a:p>
            <a:r>
              <a:rPr lang="en-GB" sz="2400" b="1" dirty="0"/>
              <a:t>Specificity </a:t>
            </a:r>
            <a:r>
              <a:rPr lang="en-GB" sz="2400" dirty="0"/>
              <a:t>=  88/94 = </a:t>
            </a:r>
            <a:r>
              <a:rPr lang="en-GB" sz="2400" b="1" dirty="0"/>
              <a:t>94%</a:t>
            </a:r>
          </a:p>
        </p:txBody>
      </p:sp>
      <p:sp>
        <p:nvSpPr>
          <p:cNvPr id="17" name="TextBox 16">
            <a:extLst>
              <a:ext uri="{FF2B5EF4-FFF2-40B4-BE49-F238E27FC236}">
                <a16:creationId xmlns:a16="http://schemas.microsoft.com/office/drawing/2014/main" id="{5F5A0AA1-B94B-424D-AB50-A57BF71EF2AB}"/>
              </a:ext>
            </a:extLst>
          </p:cNvPr>
          <p:cNvSpPr txBox="1"/>
          <p:nvPr/>
        </p:nvSpPr>
        <p:spPr>
          <a:xfrm>
            <a:off x="4505662" y="2074363"/>
            <a:ext cx="3427541" cy="1138773"/>
          </a:xfrm>
          <a:prstGeom prst="rect">
            <a:avLst/>
          </a:prstGeom>
          <a:noFill/>
        </p:spPr>
        <p:txBody>
          <a:bodyPr wrap="none" rtlCol="0">
            <a:spAutoFit/>
          </a:bodyPr>
          <a:lstStyle/>
          <a:p>
            <a:r>
              <a:rPr lang="en-GB" sz="2000" dirty="0"/>
              <a:t>Overall = 95% correct</a:t>
            </a:r>
          </a:p>
          <a:p>
            <a:r>
              <a:rPr lang="en-GB" sz="2400" b="1" dirty="0"/>
              <a:t>Sensitivity </a:t>
            </a:r>
            <a:r>
              <a:rPr lang="en-GB" sz="2400" dirty="0"/>
              <a:t>= 4/8      = </a:t>
            </a:r>
            <a:r>
              <a:rPr lang="en-GB" sz="2400" b="1" dirty="0"/>
              <a:t>50%</a:t>
            </a:r>
          </a:p>
          <a:p>
            <a:r>
              <a:rPr lang="en-GB" sz="2400" b="1" dirty="0"/>
              <a:t>Specificity </a:t>
            </a:r>
            <a:r>
              <a:rPr lang="en-GB" sz="2400" dirty="0"/>
              <a:t>=  88/89 = </a:t>
            </a:r>
            <a:r>
              <a:rPr lang="en-GB" sz="2400" b="1" dirty="0"/>
              <a:t>99%</a:t>
            </a:r>
          </a:p>
        </p:txBody>
      </p:sp>
      <p:sp>
        <p:nvSpPr>
          <p:cNvPr id="18" name="TextBox 17">
            <a:extLst>
              <a:ext uri="{FF2B5EF4-FFF2-40B4-BE49-F238E27FC236}">
                <a16:creationId xmlns:a16="http://schemas.microsoft.com/office/drawing/2014/main" id="{2C44FE69-A731-4BC6-AAAE-CB466965DE9E}"/>
              </a:ext>
            </a:extLst>
          </p:cNvPr>
          <p:cNvSpPr txBox="1"/>
          <p:nvPr/>
        </p:nvSpPr>
        <p:spPr>
          <a:xfrm>
            <a:off x="8334522" y="2074362"/>
            <a:ext cx="3522118" cy="1138773"/>
          </a:xfrm>
          <a:prstGeom prst="rect">
            <a:avLst/>
          </a:prstGeom>
          <a:noFill/>
        </p:spPr>
        <p:txBody>
          <a:bodyPr wrap="none" rtlCol="0">
            <a:spAutoFit/>
          </a:bodyPr>
          <a:lstStyle/>
          <a:p>
            <a:r>
              <a:rPr lang="en-GB" sz="2000" dirty="0"/>
              <a:t>Overall = 91% correct</a:t>
            </a:r>
          </a:p>
          <a:p>
            <a:r>
              <a:rPr lang="en-GB" sz="2400" b="1" dirty="0"/>
              <a:t>Sensitivity </a:t>
            </a:r>
            <a:r>
              <a:rPr lang="en-GB" sz="2400" dirty="0"/>
              <a:t>= 28/28 = </a:t>
            </a:r>
            <a:r>
              <a:rPr lang="en-GB" sz="2400" b="1" dirty="0"/>
              <a:t>100%</a:t>
            </a:r>
          </a:p>
          <a:p>
            <a:r>
              <a:rPr lang="en-GB" sz="2400" b="1" dirty="0"/>
              <a:t>Specificity </a:t>
            </a:r>
            <a:r>
              <a:rPr lang="en-GB" sz="2400" dirty="0"/>
              <a:t>=  78/94 = </a:t>
            </a:r>
            <a:r>
              <a:rPr lang="en-GB" sz="2400" b="1" dirty="0"/>
              <a:t>83%</a:t>
            </a:r>
          </a:p>
        </p:txBody>
      </p:sp>
      <p:sp>
        <p:nvSpPr>
          <p:cNvPr id="5" name="TextBox 4">
            <a:extLst>
              <a:ext uri="{FF2B5EF4-FFF2-40B4-BE49-F238E27FC236}">
                <a16:creationId xmlns:a16="http://schemas.microsoft.com/office/drawing/2014/main" id="{BB9851E0-B428-473F-B336-BA4F4F593675}"/>
              </a:ext>
            </a:extLst>
          </p:cNvPr>
          <p:cNvSpPr txBox="1"/>
          <p:nvPr/>
        </p:nvSpPr>
        <p:spPr>
          <a:xfrm>
            <a:off x="2107761" y="3789040"/>
            <a:ext cx="8223341" cy="2677656"/>
          </a:xfrm>
          <a:prstGeom prst="rect">
            <a:avLst/>
          </a:prstGeom>
          <a:noFill/>
        </p:spPr>
        <p:txBody>
          <a:bodyPr wrap="none" rtlCol="0">
            <a:spAutoFit/>
          </a:bodyPr>
          <a:lstStyle/>
          <a:p>
            <a:pPr algn="ctr"/>
            <a:r>
              <a:rPr lang="en-GB" dirty="0"/>
              <a:t>Getting both is ideal – obviously!</a:t>
            </a:r>
          </a:p>
          <a:p>
            <a:pPr algn="ctr"/>
            <a:endParaRPr lang="en-GB" sz="2400" dirty="0"/>
          </a:p>
          <a:p>
            <a:pPr algn="ctr"/>
            <a:r>
              <a:rPr lang="en-GB" sz="2400" dirty="0"/>
              <a:t>If </a:t>
            </a:r>
            <a:r>
              <a:rPr lang="en-GB" sz="2400" b="1" dirty="0"/>
              <a:t>never missing disease</a:t>
            </a:r>
            <a:r>
              <a:rPr lang="en-GB" sz="2400" dirty="0"/>
              <a:t> is the main concern favour </a:t>
            </a:r>
            <a:r>
              <a:rPr lang="en-GB" sz="2400" b="1" dirty="0"/>
              <a:t>sensitivity</a:t>
            </a:r>
          </a:p>
          <a:p>
            <a:pPr algn="ctr"/>
            <a:endParaRPr lang="en-GB" sz="2400" dirty="0"/>
          </a:p>
          <a:p>
            <a:pPr algn="ctr"/>
            <a:r>
              <a:rPr lang="en-GB" sz="2400" dirty="0"/>
              <a:t>If </a:t>
            </a:r>
            <a:r>
              <a:rPr lang="en-GB" sz="2400" b="1" dirty="0"/>
              <a:t>not incorrectly false predictions </a:t>
            </a:r>
            <a:r>
              <a:rPr lang="en-GB" sz="2400" dirty="0"/>
              <a:t>is important favour </a:t>
            </a:r>
            <a:r>
              <a:rPr lang="en-GB" sz="2400" b="1" dirty="0"/>
              <a:t>specificity</a:t>
            </a:r>
          </a:p>
          <a:p>
            <a:pPr algn="ctr"/>
            <a:endParaRPr lang="en-GB" sz="2400" dirty="0"/>
          </a:p>
          <a:p>
            <a:pPr algn="ctr"/>
            <a:r>
              <a:rPr lang="en-GB" sz="2400" dirty="0"/>
              <a:t>Need to consider the frequency of true positives</a:t>
            </a:r>
          </a:p>
        </p:txBody>
      </p:sp>
    </p:spTree>
    <p:extLst>
      <p:ext uri="{BB962C8B-B14F-4D97-AF65-F5344CB8AC3E}">
        <p14:creationId xmlns:p14="http://schemas.microsoft.com/office/powerpoint/2010/main" val="953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862B-DE3E-46E8-8E41-66612C4D074D}"/>
              </a:ext>
            </a:extLst>
          </p:cNvPr>
          <p:cNvSpPr>
            <a:spLocks noGrp="1"/>
          </p:cNvSpPr>
          <p:nvPr>
            <p:ph type="title"/>
          </p:nvPr>
        </p:nvSpPr>
        <p:spPr/>
        <p:txBody>
          <a:bodyPr>
            <a:normAutofit/>
          </a:bodyPr>
          <a:lstStyle/>
          <a:p>
            <a:r>
              <a:rPr lang="en-GB" sz="5400" dirty="0"/>
              <a:t>Cohen's Kappa Score</a:t>
            </a:r>
          </a:p>
        </p:txBody>
      </p:sp>
      <p:sp>
        <p:nvSpPr>
          <p:cNvPr id="3" name="Content Placeholder 2">
            <a:extLst>
              <a:ext uri="{FF2B5EF4-FFF2-40B4-BE49-F238E27FC236}">
                <a16:creationId xmlns:a16="http://schemas.microsoft.com/office/drawing/2014/main" id="{2262D0ED-A477-40EC-B858-561C445F3B47}"/>
              </a:ext>
            </a:extLst>
          </p:cNvPr>
          <p:cNvSpPr>
            <a:spLocks noGrp="1"/>
          </p:cNvSpPr>
          <p:nvPr>
            <p:ph idx="1"/>
          </p:nvPr>
        </p:nvSpPr>
        <p:spPr/>
        <p:txBody>
          <a:bodyPr/>
          <a:lstStyle/>
          <a:p>
            <a:r>
              <a:rPr lang="en-GB" dirty="0"/>
              <a:t>Measures whether the predictions are correct more often that you'd expect if the model was just guessing</a:t>
            </a:r>
          </a:p>
          <a:p>
            <a:r>
              <a:rPr lang="en-GB" dirty="0"/>
              <a:t>Takes into account the proportion of predictions and observations in each class</a:t>
            </a:r>
          </a:p>
        </p:txBody>
      </p:sp>
      <p:pic>
        <p:nvPicPr>
          <p:cNvPr id="4" name="Picture 3">
            <a:extLst>
              <a:ext uri="{FF2B5EF4-FFF2-40B4-BE49-F238E27FC236}">
                <a16:creationId xmlns:a16="http://schemas.microsoft.com/office/drawing/2014/main" id="{FAA3A109-E47D-4B9D-B668-16207D94AA24}"/>
              </a:ext>
            </a:extLst>
          </p:cNvPr>
          <p:cNvPicPr>
            <a:picLocks noChangeAspect="1"/>
          </p:cNvPicPr>
          <p:nvPr/>
        </p:nvPicPr>
        <p:blipFill>
          <a:blip r:embed="rId3"/>
          <a:stretch>
            <a:fillRect/>
          </a:stretch>
        </p:blipFill>
        <p:spPr>
          <a:xfrm>
            <a:off x="3228241" y="3889747"/>
            <a:ext cx="5735518" cy="2736104"/>
          </a:xfrm>
          <a:prstGeom prst="rect">
            <a:avLst/>
          </a:prstGeom>
        </p:spPr>
      </p:pic>
    </p:spTree>
    <p:extLst>
      <p:ext uri="{BB962C8B-B14F-4D97-AF65-F5344CB8AC3E}">
        <p14:creationId xmlns:p14="http://schemas.microsoft.com/office/powerpoint/2010/main" val="1904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611C4-3F68-B166-1ECD-9998C60865EF}"/>
              </a:ext>
            </a:extLst>
          </p:cNvPr>
          <p:cNvPicPr>
            <a:picLocks noChangeAspect="1"/>
          </p:cNvPicPr>
          <p:nvPr/>
        </p:nvPicPr>
        <p:blipFill>
          <a:blip r:embed="rId3"/>
          <a:stretch>
            <a:fillRect/>
          </a:stretch>
        </p:blipFill>
        <p:spPr>
          <a:xfrm>
            <a:off x="8769096" y="2036064"/>
            <a:ext cx="3422904" cy="3422904"/>
          </a:xfrm>
          <a:prstGeom prst="rect">
            <a:avLst/>
          </a:prstGeom>
        </p:spPr>
      </p:pic>
      <p:sp>
        <p:nvSpPr>
          <p:cNvPr id="2" name="Title 1">
            <a:extLst>
              <a:ext uri="{FF2B5EF4-FFF2-40B4-BE49-F238E27FC236}">
                <a16:creationId xmlns:a16="http://schemas.microsoft.com/office/drawing/2014/main" id="{21A607E0-D1E0-A1F4-75FB-3ED0E0E54CF3}"/>
              </a:ext>
            </a:extLst>
          </p:cNvPr>
          <p:cNvSpPr>
            <a:spLocks noGrp="1"/>
          </p:cNvSpPr>
          <p:nvPr>
            <p:ph type="title"/>
          </p:nvPr>
        </p:nvSpPr>
        <p:spPr/>
        <p:txBody>
          <a:bodyPr>
            <a:normAutofit/>
          </a:bodyPr>
          <a:lstStyle/>
          <a:p>
            <a:r>
              <a:rPr lang="en-GB" sz="4800" dirty="0">
                <a:latin typeface="Calibri" panose="020F0502020204030204" pitchFamily="34" charset="0"/>
                <a:cs typeface="Calibri" panose="020F0502020204030204" pitchFamily="34" charset="0"/>
              </a:rPr>
              <a:t>Area Under the ROC Curve (AUC)</a:t>
            </a:r>
          </a:p>
        </p:txBody>
      </p:sp>
      <p:sp>
        <p:nvSpPr>
          <p:cNvPr id="3" name="Content Placeholder 2">
            <a:extLst>
              <a:ext uri="{FF2B5EF4-FFF2-40B4-BE49-F238E27FC236}">
                <a16:creationId xmlns:a16="http://schemas.microsoft.com/office/drawing/2014/main" id="{E5248AC4-08FD-7963-12B0-DC1E3FEBCE4C}"/>
              </a:ext>
            </a:extLst>
          </p:cNvPr>
          <p:cNvSpPr>
            <a:spLocks noGrp="1"/>
          </p:cNvSpPr>
          <p:nvPr>
            <p:ph idx="1"/>
          </p:nvPr>
        </p:nvSpPr>
        <p:spPr>
          <a:xfrm>
            <a:off x="838200" y="1628800"/>
            <a:ext cx="7736633" cy="4829090"/>
          </a:xfrm>
        </p:spPr>
        <p:txBody>
          <a:bodyPr>
            <a:normAutofit fontScale="85000" lnSpcReduction="10000"/>
          </a:bodyPr>
          <a:lstStyle/>
          <a:p>
            <a:pPr>
              <a:lnSpc>
                <a:spcPct val="120000"/>
              </a:lnSpc>
            </a:pPr>
            <a:r>
              <a:rPr lang="en-GB" sz="3100" dirty="0">
                <a:latin typeface="Calibri" panose="020F0502020204030204" pitchFamily="34" charset="0"/>
                <a:ea typeface="Calibri" panose="020F0502020204030204" pitchFamily="34" charset="0"/>
                <a:cs typeface="Calibri" panose="020F0502020204030204" pitchFamily="34" charset="0"/>
              </a:rPr>
              <a:t>ROC curves plot the model’s True Positive Rate (TPR) as a function of its False Positive Rate (FPR) </a:t>
            </a:r>
          </a:p>
          <a:p>
            <a:pPr>
              <a:lnSpc>
                <a:spcPct val="120000"/>
              </a:lnSpc>
            </a:pPr>
            <a:r>
              <a:rPr lang="en-GB" dirty="0">
                <a:latin typeface="Calibri" panose="020F0502020204030204" pitchFamily="34" charset="0"/>
                <a:ea typeface="Calibri" panose="020F0502020204030204" pitchFamily="34" charset="0"/>
                <a:cs typeface="Calibri" panose="020F0502020204030204" pitchFamily="34" charset="0"/>
              </a:rPr>
              <a:t>AUROC values of:</a:t>
            </a:r>
          </a:p>
          <a:p>
            <a:pPr lvl="1">
              <a:lnSpc>
                <a:spcPct val="120000"/>
              </a:lnSpc>
            </a:pPr>
            <a:r>
              <a:rPr lang="en-GB" sz="3100" dirty="0">
                <a:latin typeface="Calibri" panose="020F0502020204030204" pitchFamily="34" charset="0"/>
                <a:ea typeface="Calibri" panose="020F0502020204030204" pitchFamily="34" charset="0"/>
                <a:cs typeface="Calibri" panose="020F0502020204030204" pitchFamily="34" charset="0"/>
              </a:rPr>
              <a:t>1.0 = a perfect classifier </a:t>
            </a:r>
          </a:p>
          <a:p>
            <a:pPr lvl="1">
              <a:lnSpc>
                <a:spcPct val="120000"/>
              </a:lnSpc>
              <a:spcBef>
                <a:spcPts val="0"/>
              </a:spcBef>
            </a:pPr>
            <a:r>
              <a:rPr lang="en-GB" sz="3100" dirty="0">
                <a:latin typeface="Calibri" panose="020F0502020204030204" pitchFamily="34" charset="0"/>
                <a:ea typeface="Calibri" panose="020F0502020204030204" pitchFamily="34" charset="0"/>
                <a:cs typeface="Calibri" panose="020F0502020204030204" pitchFamily="34" charset="0"/>
              </a:rPr>
              <a:t>0.5 = a classifier with random guessing performance</a:t>
            </a:r>
          </a:p>
          <a:p>
            <a:pPr lvl="1">
              <a:lnSpc>
                <a:spcPct val="120000"/>
              </a:lnSpc>
              <a:spcBef>
                <a:spcPts val="0"/>
              </a:spcBef>
            </a:pPr>
            <a:r>
              <a:rPr lang="en-GB" sz="3100" dirty="0">
                <a:latin typeface="Calibri" panose="020F0502020204030204" pitchFamily="34" charset="0"/>
                <a:ea typeface="Calibri" panose="020F0502020204030204" pitchFamily="34" charset="0"/>
                <a:cs typeface="Calibri" panose="020F0502020204030204" pitchFamily="34" charset="0"/>
              </a:rPr>
              <a:t>0 = the worst possible classifier</a:t>
            </a:r>
          </a:p>
          <a:p>
            <a:pPr>
              <a:lnSpc>
                <a:spcPct val="120000"/>
              </a:lnSpc>
            </a:pPr>
            <a:r>
              <a:rPr lang="en-GB" sz="3100" dirty="0">
                <a:latin typeface="Calibri" panose="020F0502020204030204" pitchFamily="34" charset="0"/>
                <a:ea typeface="Calibri" panose="020F0502020204030204" pitchFamily="34" charset="0"/>
                <a:cs typeface="Calibri" panose="020F0502020204030204" pitchFamily="34" charset="0"/>
              </a:rPr>
              <a:t>If not a binary classifier then it can be calculated for each class in turn and take a weighted average (e.g. by number of instances in each class)</a:t>
            </a:r>
          </a:p>
        </p:txBody>
      </p:sp>
      <p:sp>
        <p:nvSpPr>
          <p:cNvPr id="6" name="TextBox 5">
            <a:extLst>
              <a:ext uri="{FF2B5EF4-FFF2-40B4-BE49-F238E27FC236}">
                <a16:creationId xmlns:a16="http://schemas.microsoft.com/office/drawing/2014/main" id="{1B6E2AC4-D07D-69F0-7CBA-9B00E520C5BA}"/>
              </a:ext>
            </a:extLst>
          </p:cNvPr>
          <p:cNvSpPr txBox="1"/>
          <p:nvPr/>
        </p:nvSpPr>
        <p:spPr>
          <a:xfrm>
            <a:off x="8574833" y="6457890"/>
            <a:ext cx="3617167" cy="400110"/>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By </a:t>
            </a:r>
            <a:r>
              <a:rPr lang="en-GB" sz="1000" dirty="0" err="1">
                <a:latin typeface="Calibri" panose="020F0502020204030204" pitchFamily="34" charset="0"/>
                <a:cs typeface="Calibri" panose="020F0502020204030204" pitchFamily="34" charset="0"/>
              </a:rPr>
              <a:t>cmglee</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MartinThoma</a:t>
            </a:r>
            <a:r>
              <a:rPr lang="en-GB" sz="1000" dirty="0">
                <a:latin typeface="Calibri" panose="020F0502020204030204" pitchFamily="34" charset="0"/>
                <a:cs typeface="Calibri" panose="020F0502020204030204" pitchFamily="34" charset="0"/>
              </a:rPr>
              <a:t> - Roc-draft-</a:t>
            </a:r>
            <a:r>
              <a:rPr lang="en-GB" sz="1000" dirty="0" err="1">
                <a:latin typeface="Calibri" panose="020F0502020204030204" pitchFamily="34" charset="0"/>
                <a:cs typeface="Calibri" panose="020F0502020204030204" pitchFamily="34" charset="0"/>
              </a:rPr>
              <a:t>xkcd</a:t>
            </a:r>
            <a:r>
              <a:rPr lang="en-GB" sz="1000" dirty="0">
                <a:latin typeface="Calibri" panose="020F0502020204030204" pitchFamily="34" charset="0"/>
                <a:cs typeface="Calibri" panose="020F0502020204030204" pitchFamily="34" charset="0"/>
              </a:rPr>
              <a:t>-</a:t>
            </a:r>
            <a:r>
              <a:rPr lang="en-GB" sz="1000" dirty="0" err="1">
                <a:latin typeface="Calibri" panose="020F0502020204030204" pitchFamily="34" charset="0"/>
                <a:cs typeface="Calibri" panose="020F0502020204030204" pitchFamily="34" charset="0"/>
              </a:rPr>
              <a:t>style.svg</a:t>
            </a:r>
            <a:r>
              <a:rPr lang="en-GB" sz="1000" dirty="0">
                <a:latin typeface="Calibri" panose="020F0502020204030204" pitchFamily="34" charset="0"/>
                <a:cs typeface="Calibri" panose="020F0502020204030204" pitchFamily="34" charset="0"/>
              </a:rPr>
              <a:t>, CC BY-SA 4.0, </a:t>
            </a:r>
            <a:r>
              <a:rPr lang="en-GB" sz="1000" dirty="0">
                <a:latin typeface="Calibri" panose="020F0502020204030204" pitchFamily="34" charset="0"/>
                <a:cs typeface="Calibri" panose="020F0502020204030204" pitchFamily="34" charset="0"/>
                <a:hlinkClick r:id="rId4"/>
              </a:rPr>
              <a:t>https://commons.wikimedia.org/w/index.php?curid=109730045</a:t>
            </a: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325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F234-6D76-4F54-B3A0-F9EBBE8A090F}"/>
              </a:ext>
            </a:extLst>
          </p:cNvPr>
          <p:cNvSpPr>
            <a:spLocks noGrp="1"/>
          </p:cNvSpPr>
          <p:nvPr>
            <p:ph type="title"/>
          </p:nvPr>
        </p:nvSpPr>
        <p:spPr/>
        <p:txBody>
          <a:bodyPr>
            <a:normAutofit/>
          </a:bodyPr>
          <a:lstStyle/>
          <a:p>
            <a:r>
              <a:rPr lang="en-GB" sz="5400" dirty="0"/>
              <a:t>Evaluating Quantitative Models</a:t>
            </a:r>
          </a:p>
        </p:txBody>
      </p:sp>
      <p:sp>
        <p:nvSpPr>
          <p:cNvPr id="3" name="Content Placeholder 2">
            <a:extLst>
              <a:ext uri="{FF2B5EF4-FFF2-40B4-BE49-F238E27FC236}">
                <a16:creationId xmlns:a16="http://schemas.microsoft.com/office/drawing/2014/main" id="{9ABF458B-4E5C-4203-B195-1F92FBD7A3E6}"/>
              </a:ext>
            </a:extLst>
          </p:cNvPr>
          <p:cNvSpPr>
            <a:spLocks noGrp="1"/>
          </p:cNvSpPr>
          <p:nvPr>
            <p:ph idx="1"/>
          </p:nvPr>
        </p:nvSpPr>
        <p:spPr>
          <a:xfrm>
            <a:off x="1343472" y="1600201"/>
            <a:ext cx="10238928" cy="4525963"/>
          </a:xfrm>
        </p:spPr>
        <p:txBody>
          <a:bodyPr/>
          <a:lstStyle/>
          <a:p>
            <a:r>
              <a:rPr lang="en-GB" dirty="0"/>
              <a:t>Correlation/association between predictions and true values (R or R</a:t>
            </a:r>
            <a:r>
              <a:rPr lang="en-GB" baseline="30000" dirty="0"/>
              <a:t>2</a:t>
            </a:r>
            <a:r>
              <a:rPr lang="en-GB" dirty="0"/>
              <a:t>)</a:t>
            </a:r>
          </a:p>
          <a:p>
            <a:endParaRPr lang="en-GB" dirty="0"/>
          </a:p>
          <a:p>
            <a:r>
              <a:rPr lang="en-GB" dirty="0"/>
              <a:t>How close are the predictions to the true values?</a:t>
            </a:r>
          </a:p>
          <a:p>
            <a:r>
              <a:rPr lang="en-GB" dirty="0"/>
              <a:t>Doesn’t matter if the mistake is high or low</a:t>
            </a:r>
          </a:p>
          <a:p>
            <a:endParaRPr lang="en-GB" dirty="0"/>
          </a:p>
          <a:p>
            <a:r>
              <a:rPr lang="en-GB" dirty="0"/>
              <a:t>Need a single value to summarise the total error</a:t>
            </a:r>
          </a:p>
        </p:txBody>
      </p:sp>
    </p:spTree>
    <p:extLst>
      <p:ext uri="{BB962C8B-B14F-4D97-AF65-F5344CB8AC3E}">
        <p14:creationId xmlns:p14="http://schemas.microsoft.com/office/powerpoint/2010/main" val="2339165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F234-6D76-4F54-B3A0-F9EBBE8A090F}"/>
              </a:ext>
            </a:extLst>
          </p:cNvPr>
          <p:cNvSpPr>
            <a:spLocks noGrp="1"/>
          </p:cNvSpPr>
          <p:nvPr>
            <p:ph type="title"/>
          </p:nvPr>
        </p:nvSpPr>
        <p:spPr/>
        <p:txBody>
          <a:bodyPr>
            <a:normAutofit/>
          </a:bodyPr>
          <a:lstStyle/>
          <a:p>
            <a:r>
              <a:rPr lang="en-GB" sz="5400" dirty="0"/>
              <a:t>Evaluating Quantitative Models</a:t>
            </a:r>
          </a:p>
        </p:txBody>
      </p:sp>
      <p:pic>
        <p:nvPicPr>
          <p:cNvPr id="9" name="Picture 8">
            <a:extLst>
              <a:ext uri="{FF2B5EF4-FFF2-40B4-BE49-F238E27FC236}">
                <a16:creationId xmlns:a16="http://schemas.microsoft.com/office/drawing/2014/main" id="{BD4E13B8-B444-4F10-9F5C-49EE62513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9" y="1628800"/>
            <a:ext cx="4572009" cy="4572009"/>
          </a:xfrm>
          <a:prstGeom prst="rect">
            <a:avLst/>
          </a:prstGeom>
        </p:spPr>
      </p:pic>
      <p:pic>
        <p:nvPicPr>
          <p:cNvPr id="11" name="Picture 10">
            <a:extLst>
              <a:ext uri="{FF2B5EF4-FFF2-40B4-BE49-F238E27FC236}">
                <a16:creationId xmlns:a16="http://schemas.microsoft.com/office/drawing/2014/main" id="{07C2D878-315A-4727-92F2-E74FB56EE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608" y="1596937"/>
            <a:ext cx="4572009" cy="4572009"/>
          </a:xfrm>
          <a:prstGeom prst="rect">
            <a:avLst/>
          </a:prstGeom>
        </p:spPr>
      </p:pic>
      <p:sp>
        <p:nvSpPr>
          <p:cNvPr id="3" name="TextBox 2">
            <a:extLst>
              <a:ext uri="{FF2B5EF4-FFF2-40B4-BE49-F238E27FC236}">
                <a16:creationId xmlns:a16="http://schemas.microsoft.com/office/drawing/2014/main" id="{0D37D669-36DA-4D6D-8926-CA2554628585}"/>
              </a:ext>
            </a:extLst>
          </p:cNvPr>
          <p:cNvSpPr txBox="1"/>
          <p:nvPr/>
        </p:nvSpPr>
        <p:spPr>
          <a:xfrm>
            <a:off x="5343291" y="3244334"/>
            <a:ext cx="1796326" cy="369332"/>
          </a:xfrm>
          <a:prstGeom prst="rect">
            <a:avLst/>
          </a:prstGeom>
          <a:noFill/>
        </p:spPr>
        <p:txBody>
          <a:bodyPr wrap="none" rtlCol="0">
            <a:spAutoFit/>
          </a:bodyPr>
          <a:lstStyle/>
          <a:p>
            <a:r>
              <a:rPr lang="en-GB" dirty="0"/>
              <a:t>Line of perfect fit</a:t>
            </a:r>
          </a:p>
        </p:txBody>
      </p:sp>
      <p:grpSp>
        <p:nvGrpSpPr>
          <p:cNvPr id="4" name="Group 3">
            <a:extLst>
              <a:ext uri="{FF2B5EF4-FFF2-40B4-BE49-F238E27FC236}">
                <a16:creationId xmlns:a16="http://schemas.microsoft.com/office/drawing/2014/main" id="{522EB2C7-CA63-4501-AD1E-9DDB49276959}"/>
              </a:ext>
            </a:extLst>
          </p:cNvPr>
          <p:cNvGrpSpPr/>
          <p:nvPr/>
        </p:nvGrpSpPr>
        <p:grpSpPr>
          <a:xfrm>
            <a:off x="7680177" y="2100153"/>
            <a:ext cx="3994936" cy="461665"/>
            <a:chOff x="7680177" y="2100153"/>
            <a:chExt cx="3994936" cy="461665"/>
          </a:xfrm>
        </p:grpSpPr>
        <p:cxnSp>
          <p:nvCxnSpPr>
            <p:cNvPr id="5" name="Straight Connector 4">
              <a:extLst>
                <a:ext uri="{FF2B5EF4-FFF2-40B4-BE49-F238E27FC236}">
                  <a16:creationId xmlns:a16="http://schemas.microsoft.com/office/drawing/2014/main" id="{25E90239-6D91-435E-87A6-AC86319ABD4E}"/>
                </a:ext>
              </a:extLst>
            </p:cNvPr>
            <p:cNvCxnSpPr>
              <a:cxnSpLocks/>
            </p:cNvCxnSpPr>
            <p:nvPr/>
          </p:nvCxnSpPr>
          <p:spPr>
            <a:xfrm>
              <a:off x="7680177" y="2348880"/>
              <a:ext cx="115212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4F8873-AF42-48F2-B86A-67CE1CF92992}"/>
                </a:ext>
              </a:extLst>
            </p:cNvPr>
            <p:cNvSpPr txBox="1"/>
            <p:nvPr/>
          </p:nvSpPr>
          <p:spPr>
            <a:xfrm>
              <a:off x="8962832" y="2100153"/>
              <a:ext cx="2712281" cy="461665"/>
            </a:xfrm>
            <a:prstGeom prst="rect">
              <a:avLst/>
            </a:prstGeom>
            <a:noFill/>
          </p:spPr>
          <p:txBody>
            <a:bodyPr wrap="none" rtlCol="0">
              <a:spAutoFit/>
            </a:bodyPr>
            <a:lstStyle/>
            <a:p>
              <a:r>
                <a:rPr lang="en-GB" sz="2400" dirty="0"/>
                <a:t>Differences (+ and -)</a:t>
              </a:r>
            </a:p>
          </p:txBody>
        </p:sp>
      </p:grpSp>
      <p:sp>
        <p:nvSpPr>
          <p:cNvPr id="12" name="TextBox 11">
            <a:extLst>
              <a:ext uri="{FF2B5EF4-FFF2-40B4-BE49-F238E27FC236}">
                <a16:creationId xmlns:a16="http://schemas.microsoft.com/office/drawing/2014/main" id="{E7B51F51-CEE8-46B3-88D2-EB62FCA88322}"/>
              </a:ext>
            </a:extLst>
          </p:cNvPr>
          <p:cNvSpPr txBox="1"/>
          <p:nvPr/>
        </p:nvSpPr>
        <p:spPr>
          <a:xfrm>
            <a:off x="7573669" y="3062571"/>
            <a:ext cx="4101444" cy="2431435"/>
          </a:xfrm>
          <a:prstGeom prst="rect">
            <a:avLst/>
          </a:prstGeom>
          <a:noFill/>
        </p:spPr>
        <p:txBody>
          <a:bodyPr wrap="none" rtlCol="0">
            <a:spAutoFit/>
          </a:bodyPr>
          <a:lstStyle/>
          <a:p>
            <a:r>
              <a:rPr lang="en-GB" sz="2400" dirty="0"/>
              <a:t>Square differences (all positive)</a:t>
            </a:r>
          </a:p>
          <a:p>
            <a:endParaRPr lang="en-GB" sz="2400" dirty="0"/>
          </a:p>
          <a:p>
            <a:r>
              <a:rPr lang="en-GB" sz="2400" dirty="0"/>
              <a:t>Sum differences = single value</a:t>
            </a:r>
          </a:p>
          <a:p>
            <a:endParaRPr lang="en-GB" sz="2400" dirty="0"/>
          </a:p>
          <a:p>
            <a:r>
              <a:rPr lang="en-GB" sz="2400" dirty="0"/>
              <a:t>Sum of Squared Differences</a:t>
            </a:r>
          </a:p>
          <a:p>
            <a:r>
              <a:rPr lang="en-GB" sz="3200" b="1" dirty="0"/>
              <a:t>SSD</a:t>
            </a:r>
            <a:endParaRPr lang="en-GB" sz="2400" b="1" dirty="0"/>
          </a:p>
        </p:txBody>
      </p:sp>
    </p:spTree>
    <p:extLst>
      <p:ext uri="{BB962C8B-B14F-4D97-AF65-F5344CB8AC3E}">
        <p14:creationId xmlns:p14="http://schemas.microsoft.com/office/powerpoint/2010/main" val="19725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fade">
                                      <p:cBhvr>
                                        <p:cTn id="30" dur="500"/>
                                        <p:tgtEl>
                                          <p:spTgt spid="1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fade">
                                      <p:cBhvr>
                                        <p:cTn id="3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1B5A5D-AB27-23B2-787F-86964CBECC2E}"/>
              </a:ext>
            </a:extLst>
          </p:cNvPr>
          <p:cNvPicPr>
            <a:picLocks noChangeAspect="1"/>
          </p:cNvPicPr>
          <p:nvPr/>
        </p:nvPicPr>
        <p:blipFill>
          <a:blip r:embed="rId3"/>
          <a:stretch>
            <a:fillRect/>
          </a:stretch>
        </p:blipFill>
        <p:spPr>
          <a:xfrm>
            <a:off x="5879976" y="4625042"/>
            <a:ext cx="5830083" cy="1233879"/>
          </a:xfrm>
          <a:prstGeom prst="rect">
            <a:avLst/>
          </a:prstGeom>
        </p:spPr>
      </p:pic>
      <p:pic>
        <p:nvPicPr>
          <p:cNvPr id="12" name="Picture 11">
            <a:extLst>
              <a:ext uri="{FF2B5EF4-FFF2-40B4-BE49-F238E27FC236}">
                <a16:creationId xmlns:a16="http://schemas.microsoft.com/office/drawing/2014/main" id="{9BBD44DF-3337-66AE-E24D-DE9ABFEB4F20}"/>
              </a:ext>
            </a:extLst>
          </p:cNvPr>
          <p:cNvPicPr>
            <a:picLocks noChangeAspect="1"/>
          </p:cNvPicPr>
          <p:nvPr/>
        </p:nvPicPr>
        <p:blipFill>
          <a:blip r:embed="rId4"/>
          <a:stretch>
            <a:fillRect/>
          </a:stretch>
        </p:blipFill>
        <p:spPr>
          <a:xfrm>
            <a:off x="609599" y="5531886"/>
            <a:ext cx="4262265" cy="879278"/>
          </a:xfrm>
          <a:prstGeom prst="rect">
            <a:avLst/>
          </a:prstGeom>
        </p:spPr>
      </p:pic>
      <p:pic>
        <p:nvPicPr>
          <p:cNvPr id="5" name="Picture 4">
            <a:extLst>
              <a:ext uri="{FF2B5EF4-FFF2-40B4-BE49-F238E27FC236}">
                <a16:creationId xmlns:a16="http://schemas.microsoft.com/office/drawing/2014/main" id="{B4887DCC-E51C-2CD5-D6DD-4F0776104E10}"/>
              </a:ext>
            </a:extLst>
          </p:cNvPr>
          <p:cNvPicPr>
            <a:picLocks noChangeAspect="1"/>
          </p:cNvPicPr>
          <p:nvPr/>
        </p:nvPicPr>
        <p:blipFill>
          <a:blip r:embed="rId5"/>
          <a:stretch>
            <a:fillRect/>
          </a:stretch>
        </p:blipFill>
        <p:spPr>
          <a:xfrm>
            <a:off x="609600" y="4255163"/>
            <a:ext cx="4366320" cy="900744"/>
          </a:xfrm>
          <a:prstGeom prst="rect">
            <a:avLst/>
          </a:prstGeom>
        </p:spPr>
      </p:pic>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2308324"/>
          </a:xfrm>
          <a:prstGeom prst="rect">
            <a:avLst/>
          </a:prstGeom>
        </p:spPr>
        <p:txBody>
          <a:bodyPr wrap="square">
            <a:spAutoFit/>
          </a:bodyPr>
          <a:lstStyle/>
          <a:p>
            <a:r>
              <a:rPr lang="en-GB" sz="2400" dirty="0" err="1">
                <a:solidFill>
                  <a:schemeClr val="bg1">
                    <a:lumMod val="50000"/>
                  </a:schemeClr>
                </a:solidFill>
                <a:latin typeface="Consolas" panose="020B0609020204030204" pitchFamily="49" charset="0"/>
              </a:rPr>
              <a:t>model_fit</a:t>
            </a:r>
            <a:r>
              <a:rPr lang="en-GB" sz="2400" dirty="0">
                <a:solidFill>
                  <a:schemeClr val="bg1">
                    <a:lumMod val="50000"/>
                  </a:schemeClr>
                </a:solidFill>
                <a:latin typeface="Consolas" panose="020B0609020204030204" pitchFamily="49" charset="0"/>
              </a:rPr>
              <a:t> %&gt;%  predict(</a:t>
            </a:r>
            <a:r>
              <a:rPr lang="en-GB" sz="2400" dirty="0" err="1">
                <a:solidFill>
                  <a:schemeClr val="bg1">
                    <a:lumMod val="50000"/>
                  </a:schemeClr>
                </a:solidFill>
                <a:latin typeface="Consolas" panose="020B0609020204030204" pitchFamily="49" charset="0"/>
              </a:rPr>
              <a:t>new_data</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  </a:t>
            </a:r>
            <a:r>
              <a:rPr lang="en-GB" sz="2400" dirty="0" err="1">
                <a:solidFill>
                  <a:schemeClr val="bg1">
                    <a:lumMod val="50000"/>
                  </a:schemeClr>
                </a:solidFill>
                <a:latin typeface="Consolas" panose="020B0609020204030204" pitchFamily="49" charset="0"/>
              </a:rPr>
              <a:t>bind_cols</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a:t>
            </a:r>
          </a:p>
          <a:p>
            <a:r>
              <a:rPr lang="en-GB" sz="2400" dirty="0" err="1">
                <a:latin typeface="Consolas" panose="020B0609020204030204" pitchFamily="49" charset="0"/>
              </a:rPr>
              <a:t>sens</a:t>
            </a:r>
            <a:r>
              <a:rPr lang="en-GB" sz="2400" dirty="0">
                <a:latin typeface="Consolas" panose="020B0609020204030204" pitchFamily="49" charset="0"/>
              </a:rPr>
              <a:t>(Development,.</a:t>
            </a:r>
            <a:r>
              <a:rPr lang="en-GB" sz="2400" dirty="0" err="1">
                <a:latin typeface="Consolas" panose="020B0609020204030204" pitchFamily="49" charset="0"/>
              </a:rPr>
              <a:t>pred_class</a:t>
            </a:r>
            <a:r>
              <a:rPr lang="en-GB" sz="2400" dirty="0">
                <a:latin typeface="Consolas" panose="020B0609020204030204" pitchFamily="49" charset="0"/>
              </a:rPr>
              <a:t>)</a:t>
            </a:r>
          </a:p>
          <a:p>
            <a:r>
              <a:rPr lang="en-GB" sz="2400" dirty="0">
                <a:latin typeface="Consolas" panose="020B0609020204030204" pitchFamily="49" charset="0"/>
              </a:rPr>
              <a:t>spec(Development,.</a:t>
            </a:r>
            <a:r>
              <a:rPr lang="en-GB" sz="2400" dirty="0" err="1">
                <a:latin typeface="Consolas" panose="020B0609020204030204" pitchFamily="49" charset="0"/>
              </a:rPr>
              <a:t>pred_class</a:t>
            </a:r>
            <a:r>
              <a:rPr lang="en-GB" sz="2400" dirty="0">
                <a:latin typeface="Consolas" panose="020B0609020204030204" pitchFamily="49" charset="0"/>
              </a:rPr>
              <a:t>)</a:t>
            </a:r>
          </a:p>
          <a:p>
            <a:r>
              <a:rPr lang="en-GB" sz="2400" dirty="0">
                <a:latin typeface="Consolas" panose="020B0609020204030204" pitchFamily="49" charset="0"/>
              </a:rPr>
              <a:t>metrics(Development,.</a:t>
            </a:r>
            <a:r>
              <a:rPr lang="en-GB" sz="2400" dirty="0" err="1">
                <a:latin typeface="Consolas" panose="020B0609020204030204" pitchFamily="49" charset="0"/>
              </a:rPr>
              <a:t>pred_class</a:t>
            </a:r>
            <a:r>
              <a:rPr lang="en-GB" sz="2400" dirty="0">
                <a:latin typeface="Consolas" panose="020B0609020204030204" pitchFamily="49" charset="0"/>
              </a:rPr>
              <a:t>)</a:t>
            </a:r>
          </a:p>
        </p:txBody>
      </p:sp>
      <p:pic>
        <p:nvPicPr>
          <p:cNvPr id="6" name="Picture 5">
            <a:extLst>
              <a:ext uri="{FF2B5EF4-FFF2-40B4-BE49-F238E27FC236}">
                <a16:creationId xmlns:a16="http://schemas.microsoft.com/office/drawing/2014/main" id="{2C0A7942-4F6F-4229-8158-D40BA5A58469}"/>
              </a:ext>
            </a:extLst>
          </p:cNvPr>
          <p:cNvPicPr>
            <a:picLocks noChangeAspect="1"/>
          </p:cNvPicPr>
          <p:nvPr/>
        </p:nvPicPr>
        <p:blipFill>
          <a:blip r:embed="rId6"/>
          <a:stretch>
            <a:fillRect/>
          </a:stretch>
        </p:blipFill>
        <p:spPr>
          <a:xfrm>
            <a:off x="184540" y="188640"/>
            <a:ext cx="1512168" cy="1745294"/>
          </a:xfrm>
          <a:prstGeom prst="rect">
            <a:avLst/>
          </a:prstGeom>
        </p:spPr>
      </p:pic>
      <p:sp>
        <p:nvSpPr>
          <p:cNvPr id="11" name="Right Brace 10">
            <a:extLst>
              <a:ext uri="{FF2B5EF4-FFF2-40B4-BE49-F238E27FC236}">
                <a16:creationId xmlns:a16="http://schemas.microsoft.com/office/drawing/2014/main" id="{43E2DA86-CD77-4607-A5A4-68DD9C978ED7}"/>
              </a:ext>
            </a:extLst>
          </p:cNvPr>
          <p:cNvSpPr/>
          <p:nvPr/>
        </p:nvSpPr>
        <p:spPr>
          <a:xfrm>
            <a:off x="8220236" y="2682244"/>
            <a:ext cx="216024" cy="10307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58840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6B9D-57DF-BC5D-B9FD-A34088E7CB6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1D5D89C-7AC5-708C-E47A-C0C9B6FB4860}"/>
              </a:ext>
            </a:extLst>
          </p:cNvPr>
          <p:cNvSpPr/>
          <p:nvPr/>
        </p:nvSpPr>
        <p:spPr>
          <a:xfrm>
            <a:off x="2063552" y="1540204"/>
            <a:ext cx="8514220" cy="830997"/>
          </a:xfrm>
          <a:prstGeom prst="rect">
            <a:avLst/>
          </a:prstGeom>
        </p:spPr>
        <p:txBody>
          <a:bodyPr wrap="square">
            <a:spAutoFit/>
          </a:bodyPr>
          <a:lstStyle/>
          <a:p>
            <a:endParaRPr lang="en-GB" sz="2400" dirty="0">
              <a:latin typeface="Consolas" panose="020B0609020204030204" pitchFamily="49" charset="0"/>
            </a:endParaRPr>
          </a:p>
          <a:p>
            <a:r>
              <a:rPr lang="en-GB" sz="2400" dirty="0">
                <a:latin typeface="Consolas" panose="020B0609020204030204" pitchFamily="49" charset="0"/>
              </a:rPr>
              <a:t>                                         </a:t>
            </a:r>
          </a:p>
        </p:txBody>
      </p:sp>
      <p:sp>
        <p:nvSpPr>
          <p:cNvPr id="2" name="Title 1">
            <a:extLst>
              <a:ext uri="{FF2B5EF4-FFF2-40B4-BE49-F238E27FC236}">
                <a16:creationId xmlns:a16="http://schemas.microsoft.com/office/drawing/2014/main" id="{404C07B6-F4EE-5EC4-1249-EFC5B4408A40}"/>
              </a:ext>
            </a:extLst>
          </p:cNvPr>
          <p:cNvSpPr>
            <a:spLocks noGrp="1"/>
          </p:cNvSpPr>
          <p:nvPr>
            <p:ph type="title"/>
          </p:nvPr>
        </p:nvSpPr>
        <p:spPr/>
        <p:txBody>
          <a:bodyPr>
            <a:normAutofit/>
          </a:bodyPr>
          <a:lstStyle/>
          <a:p>
            <a:r>
              <a:rPr lang="en-GB" sz="4900" dirty="0"/>
              <a:t>Evaluating / Using the Model</a:t>
            </a:r>
            <a:endParaRPr lang="en-GB" dirty="0"/>
          </a:p>
        </p:txBody>
      </p:sp>
      <p:pic>
        <p:nvPicPr>
          <p:cNvPr id="4" name="Content Placeholder 4">
            <a:extLst>
              <a:ext uri="{FF2B5EF4-FFF2-40B4-BE49-F238E27FC236}">
                <a16:creationId xmlns:a16="http://schemas.microsoft.com/office/drawing/2014/main" id="{E82AEB4C-7308-684D-D5E9-75C562DE8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D63B923D-4F6E-EE45-0D3B-DBFFC46D8222}"/>
              </a:ext>
            </a:extLst>
          </p:cNvPr>
          <p:cNvSpPr/>
          <p:nvPr/>
        </p:nvSpPr>
        <p:spPr>
          <a:xfrm>
            <a:off x="2063552" y="1476386"/>
            <a:ext cx="8514220" cy="1446550"/>
          </a:xfrm>
          <a:prstGeom prst="rect">
            <a:avLst/>
          </a:prstGeom>
        </p:spPr>
        <p:txBody>
          <a:bodyPr wrap="square">
            <a:spAutoFit/>
          </a:bodyPr>
          <a:lstStyle/>
          <a:p>
            <a:r>
              <a:rPr lang="en-GB" sz="2400" dirty="0"/>
              <a:t>Alternative is to use augment:</a:t>
            </a:r>
          </a:p>
          <a:p>
            <a:endParaRPr lang="en-GB" sz="1400" dirty="0"/>
          </a:p>
          <a:p>
            <a:r>
              <a:rPr lang="en-GB" sz="2400" dirty="0" err="1">
                <a:latin typeface="Consolas" panose="020B0609020204030204" pitchFamily="49" charset="0"/>
              </a:rPr>
              <a:t>model_fit</a:t>
            </a:r>
            <a:r>
              <a:rPr lang="en-GB" sz="2400" dirty="0">
                <a:latin typeface="Consolas" panose="020B0609020204030204" pitchFamily="49" charset="0"/>
              </a:rPr>
              <a:t> %&gt;%</a:t>
            </a:r>
          </a:p>
          <a:p>
            <a:r>
              <a:rPr lang="en-GB" sz="2400" dirty="0">
                <a:latin typeface="Consolas" panose="020B0609020204030204" pitchFamily="49" charset="0"/>
              </a:rPr>
              <a:t>    augment(</a:t>
            </a:r>
            <a:r>
              <a:rPr lang="en-GB" sz="2400" dirty="0" err="1">
                <a:latin typeface="Consolas" panose="020B0609020204030204" pitchFamily="49" charset="0"/>
              </a:rPr>
              <a:t>new_data</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p:txBody>
      </p:sp>
      <p:pic>
        <p:nvPicPr>
          <p:cNvPr id="11" name="Picture 10">
            <a:extLst>
              <a:ext uri="{FF2B5EF4-FFF2-40B4-BE49-F238E27FC236}">
                <a16:creationId xmlns:a16="http://schemas.microsoft.com/office/drawing/2014/main" id="{044751CD-E809-BD81-37B5-C14933CB47AA}"/>
              </a:ext>
            </a:extLst>
          </p:cNvPr>
          <p:cNvPicPr>
            <a:picLocks noChangeAspect="1"/>
          </p:cNvPicPr>
          <p:nvPr/>
        </p:nvPicPr>
        <p:blipFill>
          <a:blip r:embed="rId4"/>
          <a:stretch>
            <a:fillRect/>
          </a:stretch>
        </p:blipFill>
        <p:spPr>
          <a:xfrm>
            <a:off x="898840" y="3231733"/>
            <a:ext cx="9699711" cy="3124301"/>
          </a:xfrm>
          <a:prstGeom prst="rect">
            <a:avLst/>
          </a:prstGeom>
        </p:spPr>
      </p:pic>
      <p:sp>
        <p:nvSpPr>
          <p:cNvPr id="13" name="Rectangle 12">
            <a:extLst>
              <a:ext uri="{FF2B5EF4-FFF2-40B4-BE49-F238E27FC236}">
                <a16:creationId xmlns:a16="http://schemas.microsoft.com/office/drawing/2014/main" id="{E4712E4C-EF43-4ED8-5E64-ED60FC5A6A71}"/>
              </a:ext>
            </a:extLst>
          </p:cNvPr>
          <p:cNvSpPr/>
          <p:nvPr/>
        </p:nvSpPr>
        <p:spPr>
          <a:xfrm>
            <a:off x="898841" y="3174881"/>
            <a:ext cx="1956800" cy="31811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FDCA3AF-C3A3-EA26-1348-70861B0E6A8A}"/>
              </a:ext>
            </a:extLst>
          </p:cNvPr>
          <p:cNvSpPr/>
          <p:nvPr/>
        </p:nvSpPr>
        <p:spPr>
          <a:xfrm>
            <a:off x="8620972" y="3174881"/>
            <a:ext cx="1956800" cy="31811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7C56B56-A221-FDC3-1959-B7B4B6C7C52A}"/>
              </a:ext>
            </a:extLst>
          </p:cNvPr>
          <p:cNvSpPr/>
          <p:nvPr/>
        </p:nvSpPr>
        <p:spPr>
          <a:xfrm>
            <a:off x="3719735" y="3174880"/>
            <a:ext cx="4880457" cy="31811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7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a:bodyPr>
          <a:lstStyle/>
          <a:p>
            <a:r>
              <a:rPr lang="en-GB" sz="6600" dirty="0"/>
              <a:t>Input Data</a:t>
            </a:r>
          </a:p>
        </p:txBody>
      </p:sp>
      <p:pic>
        <p:nvPicPr>
          <p:cNvPr id="3" name="Graphic 2">
            <a:extLst>
              <a:ext uri="{FF2B5EF4-FFF2-40B4-BE49-F238E27FC236}">
                <a16:creationId xmlns:a16="http://schemas.microsoft.com/office/drawing/2014/main" id="{C49AF3E4-1BC3-7866-4BEF-15455B58D2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1480828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A99A-6FF7-4BA0-AF49-8900603AB199}"/>
              </a:ext>
            </a:extLst>
          </p:cNvPr>
          <p:cNvSpPr>
            <a:spLocks noGrp="1"/>
          </p:cNvSpPr>
          <p:nvPr>
            <p:ph type="title"/>
          </p:nvPr>
        </p:nvSpPr>
        <p:spPr/>
        <p:txBody>
          <a:bodyPr/>
          <a:lstStyle/>
          <a:p>
            <a:r>
              <a:rPr lang="en-GB" dirty="0"/>
              <a:t>Garbage in = Garbage out</a:t>
            </a:r>
          </a:p>
        </p:txBody>
      </p:sp>
      <p:sp>
        <p:nvSpPr>
          <p:cNvPr id="12" name="TextBox 11">
            <a:extLst>
              <a:ext uri="{FF2B5EF4-FFF2-40B4-BE49-F238E27FC236}">
                <a16:creationId xmlns:a16="http://schemas.microsoft.com/office/drawing/2014/main" id="{C456059D-7494-4F43-991D-0764B1C88F6D}"/>
              </a:ext>
            </a:extLst>
          </p:cNvPr>
          <p:cNvSpPr txBox="1"/>
          <p:nvPr/>
        </p:nvSpPr>
        <p:spPr>
          <a:xfrm>
            <a:off x="1227487" y="5998587"/>
            <a:ext cx="9737025" cy="584775"/>
          </a:xfrm>
          <a:prstGeom prst="rect">
            <a:avLst/>
          </a:prstGeom>
          <a:noFill/>
        </p:spPr>
        <p:txBody>
          <a:bodyPr wrap="none" rtlCol="0">
            <a:spAutoFit/>
          </a:bodyPr>
          <a:lstStyle/>
          <a:p>
            <a:r>
              <a:rPr lang="en-GB" sz="3200" dirty="0"/>
              <a:t>Data Cleaning, Filtering, Scaling and Feature Construction</a:t>
            </a:r>
          </a:p>
        </p:txBody>
      </p:sp>
      <p:grpSp>
        <p:nvGrpSpPr>
          <p:cNvPr id="3" name="Group 2">
            <a:extLst>
              <a:ext uri="{FF2B5EF4-FFF2-40B4-BE49-F238E27FC236}">
                <a16:creationId xmlns:a16="http://schemas.microsoft.com/office/drawing/2014/main" id="{BACD83CC-8603-4F12-B793-E8F598984619}"/>
              </a:ext>
            </a:extLst>
          </p:cNvPr>
          <p:cNvGrpSpPr/>
          <p:nvPr/>
        </p:nvGrpSpPr>
        <p:grpSpPr>
          <a:xfrm>
            <a:off x="319161" y="1700022"/>
            <a:ext cx="11548007" cy="3820952"/>
            <a:chOff x="322184" y="1700022"/>
            <a:chExt cx="11821101" cy="3820952"/>
          </a:xfrm>
        </p:grpSpPr>
        <p:sp>
          <p:nvSpPr>
            <p:cNvPr id="4" name="Rectangle: Rounded Corners 3">
              <a:extLst>
                <a:ext uri="{FF2B5EF4-FFF2-40B4-BE49-F238E27FC236}">
                  <a16:creationId xmlns:a16="http://schemas.microsoft.com/office/drawing/2014/main" id="{641979A5-CDFB-4F4B-BAE6-72E5051F4E69}"/>
                </a:ext>
              </a:extLst>
            </p:cNvPr>
            <p:cNvSpPr/>
            <p:nvPr/>
          </p:nvSpPr>
          <p:spPr>
            <a:xfrm>
              <a:off x="322184" y="1700022"/>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Noisy Variables</a:t>
              </a:r>
            </a:p>
          </p:txBody>
        </p:sp>
        <p:sp>
          <p:nvSpPr>
            <p:cNvPr id="5" name="Rectangle: Rounded Corners 4">
              <a:extLst>
                <a:ext uri="{FF2B5EF4-FFF2-40B4-BE49-F238E27FC236}">
                  <a16:creationId xmlns:a16="http://schemas.microsoft.com/office/drawing/2014/main" id="{2B315BD9-07E5-4850-9F93-18670BFA0788}"/>
                </a:ext>
              </a:extLst>
            </p:cNvPr>
            <p:cNvSpPr/>
            <p:nvPr/>
          </p:nvSpPr>
          <p:spPr>
            <a:xfrm>
              <a:off x="3465356" y="1700022"/>
              <a:ext cx="2517846"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Outliers</a:t>
              </a:r>
            </a:p>
          </p:txBody>
        </p:sp>
        <p:sp>
          <p:nvSpPr>
            <p:cNvPr id="6" name="Rectangle: Rounded Corners 5">
              <a:extLst>
                <a:ext uri="{FF2B5EF4-FFF2-40B4-BE49-F238E27FC236}">
                  <a16:creationId xmlns:a16="http://schemas.microsoft.com/office/drawing/2014/main" id="{12776350-9571-4D88-A998-CB3B45D16869}"/>
                </a:ext>
              </a:extLst>
            </p:cNvPr>
            <p:cNvSpPr/>
            <p:nvPr/>
          </p:nvSpPr>
          <p:spPr>
            <a:xfrm>
              <a:off x="6482267" y="1700022"/>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Poorly Scaled Variables</a:t>
              </a:r>
            </a:p>
          </p:txBody>
        </p:sp>
        <p:sp>
          <p:nvSpPr>
            <p:cNvPr id="7" name="Rectangle: Rounded Corners 6">
              <a:extLst>
                <a:ext uri="{FF2B5EF4-FFF2-40B4-BE49-F238E27FC236}">
                  <a16:creationId xmlns:a16="http://schemas.microsoft.com/office/drawing/2014/main" id="{8509F49A-A534-47A0-A7D4-340AE123FA60}"/>
                </a:ext>
              </a:extLst>
            </p:cNvPr>
            <p:cNvSpPr/>
            <p:nvPr/>
          </p:nvSpPr>
          <p:spPr>
            <a:xfrm>
              <a:off x="322184" y="3864790"/>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Conflated Signals</a:t>
              </a:r>
            </a:p>
          </p:txBody>
        </p:sp>
        <p:sp>
          <p:nvSpPr>
            <p:cNvPr id="8" name="Rectangle: Rounded Corners 7">
              <a:extLst>
                <a:ext uri="{FF2B5EF4-FFF2-40B4-BE49-F238E27FC236}">
                  <a16:creationId xmlns:a16="http://schemas.microsoft.com/office/drawing/2014/main" id="{40270321-0B8F-492C-B35D-CAF9021EF225}"/>
                </a:ext>
              </a:extLst>
            </p:cNvPr>
            <p:cNvSpPr/>
            <p:nvPr/>
          </p:nvSpPr>
          <p:spPr>
            <a:xfrm>
              <a:off x="3465356" y="3864790"/>
              <a:ext cx="2517846"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Poorly Constructed Features</a:t>
              </a:r>
            </a:p>
          </p:txBody>
        </p:sp>
        <p:sp>
          <p:nvSpPr>
            <p:cNvPr id="9" name="Rectangle: Rounded Corners 8">
              <a:extLst>
                <a:ext uri="{FF2B5EF4-FFF2-40B4-BE49-F238E27FC236}">
                  <a16:creationId xmlns:a16="http://schemas.microsoft.com/office/drawing/2014/main" id="{3E7C4FD6-7BF2-4E31-AAF9-F80D8A6CD776}"/>
                </a:ext>
              </a:extLst>
            </p:cNvPr>
            <p:cNvSpPr/>
            <p:nvPr/>
          </p:nvSpPr>
          <p:spPr>
            <a:xfrm>
              <a:off x="6482267" y="3864790"/>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Missing Data</a:t>
              </a:r>
            </a:p>
          </p:txBody>
        </p:sp>
        <p:sp>
          <p:nvSpPr>
            <p:cNvPr id="13" name="Rectangle: Rounded Corners 12">
              <a:extLst>
                <a:ext uri="{FF2B5EF4-FFF2-40B4-BE49-F238E27FC236}">
                  <a16:creationId xmlns:a16="http://schemas.microsoft.com/office/drawing/2014/main" id="{E532B591-29F3-4B6F-A868-114B9FA818FE}"/>
                </a:ext>
              </a:extLst>
            </p:cNvPr>
            <p:cNvSpPr/>
            <p:nvPr/>
          </p:nvSpPr>
          <p:spPr>
            <a:xfrm>
              <a:off x="9626338" y="1700407"/>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Duplicates</a:t>
              </a:r>
            </a:p>
          </p:txBody>
        </p:sp>
        <p:sp>
          <p:nvSpPr>
            <p:cNvPr id="14" name="Rectangle: Rounded Corners 13">
              <a:extLst>
                <a:ext uri="{FF2B5EF4-FFF2-40B4-BE49-F238E27FC236}">
                  <a16:creationId xmlns:a16="http://schemas.microsoft.com/office/drawing/2014/main" id="{FF9FA929-F490-48E7-8666-446A51777C89}"/>
                </a:ext>
              </a:extLst>
            </p:cNvPr>
            <p:cNvSpPr/>
            <p:nvPr/>
          </p:nvSpPr>
          <p:spPr>
            <a:xfrm>
              <a:off x="9626338" y="3864790"/>
              <a:ext cx="2516947"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Data Leakage</a:t>
              </a:r>
            </a:p>
          </p:txBody>
        </p:sp>
      </p:grpSp>
    </p:spTree>
    <p:extLst>
      <p:ext uri="{BB962C8B-B14F-4D97-AF65-F5344CB8AC3E}">
        <p14:creationId xmlns:p14="http://schemas.microsoft.com/office/powerpoint/2010/main" val="4025546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9DA6-E2D7-4C6D-A751-4223F87A6BBD}"/>
              </a:ext>
            </a:extLst>
          </p:cNvPr>
          <p:cNvSpPr>
            <a:spLocks noGrp="1"/>
          </p:cNvSpPr>
          <p:nvPr>
            <p:ph type="title"/>
          </p:nvPr>
        </p:nvSpPr>
        <p:spPr/>
        <p:txBody>
          <a:bodyPr>
            <a:normAutofit fontScale="90000"/>
          </a:bodyPr>
          <a:lstStyle/>
          <a:p>
            <a:r>
              <a:rPr lang="en-GB" sz="6000" dirty="0"/>
              <a:t>Common Data Problems</a:t>
            </a:r>
            <a:br>
              <a:rPr lang="en-GB" dirty="0"/>
            </a:br>
            <a:r>
              <a:rPr lang="en-GB" sz="4000" dirty="0"/>
              <a:t>Data Leakage</a:t>
            </a:r>
            <a:endParaRPr lang="en-GB" dirty="0"/>
          </a:p>
        </p:txBody>
      </p:sp>
      <p:sp>
        <p:nvSpPr>
          <p:cNvPr id="3" name="Content Placeholder 2">
            <a:extLst>
              <a:ext uri="{FF2B5EF4-FFF2-40B4-BE49-F238E27FC236}">
                <a16:creationId xmlns:a16="http://schemas.microsoft.com/office/drawing/2014/main" id="{CD3C5DE3-CF4C-4EDF-ABB6-3E3FEAF9D678}"/>
              </a:ext>
            </a:extLst>
          </p:cNvPr>
          <p:cNvSpPr>
            <a:spLocks noGrp="1"/>
          </p:cNvSpPr>
          <p:nvPr>
            <p:ph idx="1"/>
          </p:nvPr>
        </p:nvSpPr>
        <p:spPr>
          <a:xfrm>
            <a:off x="609600" y="1600201"/>
            <a:ext cx="10972800" cy="1108719"/>
          </a:xfrm>
        </p:spPr>
        <p:txBody>
          <a:bodyPr/>
          <a:lstStyle/>
          <a:p>
            <a:pPr marL="0" indent="0" algn="ctr">
              <a:buNone/>
            </a:pPr>
            <a:r>
              <a:rPr lang="en-GB" dirty="0"/>
              <a:t>Accidentally including something unintentional which reveals the true prediction for the case</a:t>
            </a:r>
          </a:p>
        </p:txBody>
      </p:sp>
      <p:pic>
        <p:nvPicPr>
          <p:cNvPr id="4" name="Picture 3">
            <a:extLst>
              <a:ext uri="{FF2B5EF4-FFF2-40B4-BE49-F238E27FC236}">
                <a16:creationId xmlns:a16="http://schemas.microsoft.com/office/drawing/2014/main" id="{56145C37-F1F0-429F-A5EC-7B7E71B0F40D}"/>
              </a:ext>
            </a:extLst>
          </p:cNvPr>
          <p:cNvPicPr>
            <a:picLocks noChangeAspect="1"/>
          </p:cNvPicPr>
          <p:nvPr/>
        </p:nvPicPr>
        <p:blipFill>
          <a:blip r:embed="rId3"/>
          <a:stretch>
            <a:fillRect/>
          </a:stretch>
        </p:blipFill>
        <p:spPr>
          <a:xfrm>
            <a:off x="335360" y="3140968"/>
            <a:ext cx="5983026" cy="1108719"/>
          </a:xfrm>
          <a:prstGeom prst="rect">
            <a:avLst/>
          </a:prstGeom>
        </p:spPr>
      </p:pic>
      <p:sp>
        <p:nvSpPr>
          <p:cNvPr id="5" name="TextBox 4">
            <a:extLst>
              <a:ext uri="{FF2B5EF4-FFF2-40B4-BE49-F238E27FC236}">
                <a16:creationId xmlns:a16="http://schemas.microsoft.com/office/drawing/2014/main" id="{4752530A-79D8-4C76-B3B5-F242682EB368}"/>
              </a:ext>
            </a:extLst>
          </p:cNvPr>
          <p:cNvSpPr txBox="1"/>
          <p:nvPr/>
        </p:nvSpPr>
        <p:spPr>
          <a:xfrm>
            <a:off x="6456040" y="3036245"/>
            <a:ext cx="5400600"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Audio clips from right whales were shorter than those from other species.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right whale clips were next to each other in the dataset</a:t>
            </a:r>
          </a:p>
        </p:txBody>
      </p:sp>
      <p:pic>
        <p:nvPicPr>
          <p:cNvPr id="6" name="Picture 5">
            <a:extLst>
              <a:ext uri="{FF2B5EF4-FFF2-40B4-BE49-F238E27FC236}">
                <a16:creationId xmlns:a16="http://schemas.microsoft.com/office/drawing/2014/main" id="{A1C2E656-947C-422B-BC02-76FB74FE3BBF}"/>
              </a:ext>
            </a:extLst>
          </p:cNvPr>
          <p:cNvPicPr>
            <a:picLocks noChangeAspect="1"/>
          </p:cNvPicPr>
          <p:nvPr/>
        </p:nvPicPr>
        <p:blipFill>
          <a:blip r:embed="rId4"/>
          <a:stretch>
            <a:fillRect/>
          </a:stretch>
        </p:blipFill>
        <p:spPr>
          <a:xfrm>
            <a:off x="5564526" y="5073321"/>
            <a:ext cx="6023157" cy="766103"/>
          </a:xfrm>
          <a:prstGeom prst="rect">
            <a:avLst/>
          </a:prstGeom>
        </p:spPr>
      </p:pic>
      <p:sp>
        <p:nvSpPr>
          <p:cNvPr id="7" name="TextBox 6">
            <a:extLst>
              <a:ext uri="{FF2B5EF4-FFF2-40B4-BE49-F238E27FC236}">
                <a16:creationId xmlns:a16="http://schemas.microsoft.com/office/drawing/2014/main" id="{8D333BEB-681E-455D-8C6F-00E753EE8215}"/>
              </a:ext>
            </a:extLst>
          </p:cNvPr>
          <p:cNvSpPr txBox="1"/>
          <p:nvPr/>
        </p:nvSpPr>
        <p:spPr>
          <a:xfrm>
            <a:off x="191344" y="5073322"/>
            <a:ext cx="5556382"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Healthy scans came from children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COVID scans came from people lying down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Models recognised the font on the scan pictures </a:t>
            </a:r>
          </a:p>
        </p:txBody>
      </p:sp>
    </p:spTree>
    <p:extLst>
      <p:ext uri="{BB962C8B-B14F-4D97-AF65-F5344CB8AC3E}">
        <p14:creationId xmlns:p14="http://schemas.microsoft.com/office/powerpoint/2010/main" val="25843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normAutofit/>
          </a:bodyPr>
          <a:lstStyle/>
          <a:p>
            <a:r>
              <a:rPr lang="en-GB" sz="6000" dirty="0"/>
              <a:t>Biological Examples</a:t>
            </a:r>
          </a:p>
        </p:txBody>
      </p:sp>
      <p:sp>
        <p:nvSpPr>
          <p:cNvPr id="6" name="TextBox 5">
            <a:extLst>
              <a:ext uri="{FF2B5EF4-FFF2-40B4-BE49-F238E27FC236}">
                <a16:creationId xmlns:a16="http://schemas.microsoft.com/office/drawing/2014/main" id="{80B16AE1-DBD4-421A-BC17-1592281C3DA6}"/>
              </a:ext>
            </a:extLst>
          </p:cNvPr>
          <p:cNvSpPr txBox="1"/>
          <p:nvPr/>
        </p:nvSpPr>
        <p:spPr>
          <a:xfrm>
            <a:off x="335360" y="1949931"/>
            <a:ext cx="5515549" cy="830997"/>
          </a:xfrm>
          <a:prstGeom prst="rect">
            <a:avLst/>
          </a:prstGeom>
          <a:noFill/>
        </p:spPr>
        <p:txBody>
          <a:bodyPr wrap="none" rtlCol="0">
            <a:spAutoFit/>
          </a:bodyPr>
          <a:lstStyle/>
          <a:p>
            <a:r>
              <a:rPr lang="en-GB" sz="2400" b="1" dirty="0"/>
              <a:t>Input: </a:t>
            </a:r>
            <a:r>
              <a:rPr lang="en-GB" sz="2400" dirty="0"/>
              <a:t>		Histopathology slide images</a:t>
            </a:r>
          </a:p>
          <a:p>
            <a:r>
              <a:rPr lang="en-GB" sz="2400" b="1" dirty="0"/>
              <a:t>Output:</a:t>
            </a:r>
            <a:r>
              <a:rPr lang="en-GB" sz="2400" dirty="0"/>
              <a:t> 	Cancer likelihood score</a:t>
            </a:r>
          </a:p>
        </p:txBody>
      </p:sp>
      <p:pic>
        <p:nvPicPr>
          <p:cNvPr id="4" name="Picture 3">
            <a:extLst>
              <a:ext uri="{FF2B5EF4-FFF2-40B4-BE49-F238E27FC236}">
                <a16:creationId xmlns:a16="http://schemas.microsoft.com/office/drawing/2014/main" id="{6AA907F1-BD7F-46B0-8414-FCAF8432D8AA}"/>
              </a:ext>
            </a:extLst>
          </p:cNvPr>
          <p:cNvPicPr>
            <a:picLocks noChangeAspect="1"/>
          </p:cNvPicPr>
          <p:nvPr/>
        </p:nvPicPr>
        <p:blipFill>
          <a:blip r:embed="rId3"/>
          <a:stretch>
            <a:fillRect/>
          </a:stretch>
        </p:blipFill>
        <p:spPr>
          <a:xfrm>
            <a:off x="335360" y="3650246"/>
            <a:ext cx="6937087" cy="2921533"/>
          </a:xfrm>
          <a:prstGeom prst="rect">
            <a:avLst/>
          </a:prstGeom>
        </p:spPr>
      </p:pic>
      <p:pic>
        <p:nvPicPr>
          <p:cNvPr id="8" name="Picture 7">
            <a:extLst>
              <a:ext uri="{FF2B5EF4-FFF2-40B4-BE49-F238E27FC236}">
                <a16:creationId xmlns:a16="http://schemas.microsoft.com/office/drawing/2014/main" id="{438A83CD-DEB5-4C32-A61E-1A4EC4C5FA18}"/>
              </a:ext>
            </a:extLst>
          </p:cNvPr>
          <p:cNvPicPr>
            <a:picLocks noChangeAspect="1"/>
          </p:cNvPicPr>
          <p:nvPr/>
        </p:nvPicPr>
        <p:blipFill>
          <a:blip r:embed="rId4"/>
          <a:stretch>
            <a:fillRect/>
          </a:stretch>
        </p:blipFill>
        <p:spPr>
          <a:xfrm>
            <a:off x="7824192" y="1949931"/>
            <a:ext cx="4170207" cy="4553744"/>
          </a:xfrm>
          <a:prstGeom prst="rect">
            <a:avLst/>
          </a:prstGeom>
        </p:spPr>
      </p:pic>
    </p:spTree>
    <p:extLst>
      <p:ext uri="{BB962C8B-B14F-4D97-AF65-F5344CB8AC3E}">
        <p14:creationId xmlns:p14="http://schemas.microsoft.com/office/powerpoint/2010/main" val="38082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9DA6-E2D7-4C6D-A751-4223F87A6BBD}"/>
              </a:ext>
            </a:extLst>
          </p:cNvPr>
          <p:cNvSpPr>
            <a:spLocks noGrp="1"/>
          </p:cNvSpPr>
          <p:nvPr>
            <p:ph type="title"/>
          </p:nvPr>
        </p:nvSpPr>
        <p:spPr/>
        <p:txBody>
          <a:bodyPr>
            <a:normAutofit/>
          </a:bodyPr>
          <a:lstStyle/>
          <a:p>
            <a:r>
              <a:rPr lang="en-GB" sz="6000" dirty="0"/>
              <a:t>Common Data Problems</a:t>
            </a:r>
            <a:endParaRPr lang="en-GB" dirty="0"/>
          </a:p>
        </p:txBody>
      </p:sp>
      <p:sp>
        <p:nvSpPr>
          <p:cNvPr id="9" name="Content Placeholder 8">
            <a:extLst>
              <a:ext uri="{FF2B5EF4-FFF2-40B4-BE49-F238E27FC236}">
                <a16:creationId xmlns:a16="http://schemas.microsoft.com/office/drawing/2014/main" id="{0FA0959E-0507-450B-BEA3-9A433E44DB04}"/>
              </a:ext>
            </a:extLst>
          </p:cNvPr>
          <p:cNvSpPr>
            <a:spLocks noGrp="1"/>
          </p:cNvSpPr>
          <p:nvPr>
            <p:ph idx="1"/>
          </p:nvPr>
        </p:nvSpPr>
        <p:spPr/>
        <p:txBody>
          <a:bodyPr>
            <a:normAutofit fontScale="92500" lnSpcReduction="10000"/>
          </a:bodyPr>
          <a:lstStyle/>
          <a:p>
            <a:r>
              <a:rPr lang="en-GB" dirty="0"/>
              <a:t>Outliers</a:t>
            </a:r>
          </a:p>
          <a:p>
            <a:pPr lvl="1"/>
            <a:r>
              <a:rPr lang="en-GB" dirty="0"/>
              <a:t>Extreme values, or just mistakes, will skew summary metrics</a:t>
            </a:r>
          </a:p>
          <a:p>
            <a:r>
              <a:rPr lang="en-GB" dirty="0"/>
              <a:t>Missing values</a:t>
            </a:r>
          </a:p>
          <a:p>
            <a:pPr lvl="1"/>
            <a:r>
              <a:rPr lang="en-GB" dirty="0"/>
              <a:t>Handled poorly by many models, either remove, or impute (with care)</a:t>
            </a:r>
          </a:p>
          <a:p>
            <a:r>
              <a:rPr lang="en-GB" dirty="0"/>
              <a:t>Noisy variables</a:t>
            </a:r>
          </a:p>
          <a:p>
            <a:pPr lvl="1"/>
            <a:r>
              <a:rPr lang="en-GB" dirty="0"/>
              <a:t>Variables with no connection to the question. Slow modelling and make results worse</a:t>
            </a:r>
          </a:p>
          <a:p>
            <a:r>
              <a:rPr lang="en-GB" dirty="0"/>
              <a:t>Different scales</a:t>
            </a:r>
          </a:p>
          <a:p>
            <a:pPr lvl="1"/>
            <a:r>
              <a:rPr lang="en-GB" dirty="0"/>
              <a:t>Quantitative models benefit from having variables with similar ranges of values</a:t>
            </a:r>
          </a:p>
        </p:txBody>
      </p:sp>
    </p:spTree>
    <p:extLst>
      <p:ext uri="{BB962C8B-B14F-4D97-AF65-F5344CB8AC3E}">
        <p14:creationId xmlns:p14="http://schemas.microsoft.com/office/powerpoint/2010/main" val="8196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21C1-30FB-40B2-BDFA-489658C1D739}"/>
              </a:ext>
            </a:extLst>
          </p:cNvPr>
          <p:cNvSpPr>
            <a:spLocks noGrp="1"/>
          </p:cNvSpPr>
          <p:nvPr>
            <p:ph type="title"/>
          </p:nvPr>
        </p:nvSpPr>
        <p:spPr/>
        <p:txBody>
          <a:bodyPr>
            <a:normAutofit fontScale="90000"/>
          </a:bodyPr>
          <a:lstStyle/>
          <a:p>
            <a:r>
              <a:rPr lang="en-GB" dirty="0"/>
              <a:t>Preprocessing</a:t>
            </a:r>
            <a:br>
              <a:rPr lang="en-GB" dirty="0"/>
            </a:br>
            <a:r>
              <a:rPr lang="en-GB" sz="3100" dirty="0"/>
              <a:t>Converting to Numbers</a:t>
            </a:r>
          </a:p>
        </p:txBody>
      </p:sp>
      <p:sp>
        <p:nvSpPr>
          <p:cNvPr id="3" name="Content Placeholder 2">
            <a:extLst>
              <a:ext uri="{FF2B5EF4-FFF2-40B4-BE49-F238E27FC236}">
                <a16:creationId xmlns:a16="http://schemas.microsoft.com/office/drawing/2014/main" id="{4CEF4FA6-1BCB-470E-822D-D04AEF8B376D}"/>
              </a:ext>
            </a:extLst>
          </p:cNvPr>
          <p:cNvSpPr>
            <a:spLocks noGrp="1"/>
          </p:cNvSpPr>
          <p:nvPr>
            <p:ph idx="1"/>
          </p:nvPr>
        </p:nvSpPr>
        <p:spPr>
          <a:xfrm>
            <a:off x="609600" y="1600201"/>
            <a:ext cx="10972800" cy="2692894"/>
          </a:xfrm>
        </p:spPr>
        <p:txBody>
          <a:bodyPr>
            <a:normAutofit lnSpcReduction="10000"/>
          </a:bodyPr>
          <a:lstStyle/>
          <a:p>
            <a:r>
              <a:rPr lang="en-GB" dirty="0"/>
              <a:t>Some models require all data to be numeric</a:t>
            </a:r>
          </a:p>
          <a:p>
            <a:pPr lvl="1"/>
            <a:r>
              <a:rPr lang="en-GB" dirty="0"/>
              <a:t>Linear Models, SVM, Neural Nets</a:t>
            </a:r>
          </a:p>
          <a:p>
            <a:pPr lvl="1"/>
            <a:r>
              <a:rPr lang="en-GB" dirty="0"/>
              <a:t>Create ‘dummy variables’</a:t>
            </a:r>
          </a:p>
          <a:p>
            <a:r>
              <a:rPr lang="en-GB" dirty="0"/>
              <a:t>Some don’t care</a:t>
            </a:r>
          </a:p>
          <a:p>
            <a:pPr lvl="1"/>
            <a:r>
              <a:rPr lang="en-GB" dirty="0"/>
              <a:t>Decision trees, Random Forest</a:t>
            </a:r>
          </a:p>
        </p:txBody>
      </p:sp>
      <p:grpSp>
        <p:nvGrpSpPr>
          <p:cNvPr id="15" name="Group 14">
            <a:extLst>
              <a:ext uri="{FF2B5EF4-FFF2-40B4-BE49-F238E27FC236}">
                <a16:creationId xmlns:a16="http://schemas.microsoft.com/office/drawing/2014/main" id="{AEE01B36-BBB2-44AA-836C-116E4803E02F}"/>
              </a:ext>
            </a:extLst>
          </p:cNvPr>
          <p:cNvGrpSpPr/>
          <p:nvPr/>
        </p:nvGrpSpPr>
        <p:grpSpPr>
          <a:xfrm>
            <a:off x="263352" y="4293096"/>
            <a:ext cx="6122077" cy="1080120"/>
            <a:chOff x="2926251" y="4446764"/>
            <a:chExt cx="6122077" cy="1080120"/>
          </a:xfrm>
        </p:grpSpPr>
        <p:sp>
          <p:nvSpPr>
            <p:cNvPr id="4" name="Rectangle 3">
              <a:extLst>
                <a:ext uri="{FF2B5EF4-FFF2-40B4-BE49-F238E27FC236}">
                  <a16:creationId xmlns:a16="http://schemas.microsoft.com/office/drawing/2014/main" id="{037D0FE4-D350-4D69-9605-E52FE3D1CBC5}"/>
                </a:ext>
              </a:extLst>
            </p:cNvPr>
            <p:cNvSpPr/>
            <p:nvPr/>
          </p:nvSpPr>
          <p:spPr>
            <a:xfrm>
              <a:off x="2926251" y="4446764"/>
              <a:ext cx="12241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Blue</a:t>
              </a:r>
            </a:p>
          </p:txBody>
        </p:sp>
        <p:sp>
          <p:nvSpPr>
            <p:cNvPr id="5" name="Rectangle 4">
              <a:extLst>
                <a:ext uri="{FF2B5EF4-FFF2-40B4-BE49-F238E27FC236}">
                  <a16:creationId xmlns:a16="http://schemas.microsoft.com/office/drawing/2014/main" id="{6EEA5A95-A64B-4190-8EEA-3CCF3CA38A78}"/>
                </a:ext>
              </a:extLst>
            </p:cNvPr>
            <p:cNvSpPr/>
            <p:nvPr/>
          </p:nvSpPr>
          <p:spPr>
            <a:xfrm>
              <a:off x="4150387" y="4446764"/>
              <a:ext cx="122413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Red</a:t>
              </a:r>
            </a:p>
          </p:txBody>
        </p:sp>
        <p:sp>
          <p:nvSpPr>
            <p:cNvPr id="6" name="Rectangle 5">
              <a:extLst>
                <a:ext uri="{FF2B5EF4-FFF2-40B4-BE49-F238E27FC236}">
                  <a16:creationId xmlns:a16="http://schemas.microsoft.com/office/drawing/2014/main" id="{22E48EC0-7908-4201-941E-E06341E1923D}"/>
                </a:ext>
              </a:extLst>
            </p:cNvPr>
            <p:cNvSpPr/>
            <p:nvPr/>
          </p:nvSpPr>
          <p:spPr>
            <a:xfrm>
              <a:off x="5374523" y="4446764"/>
              <a:ext cx="1224136" cy="108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Purple</a:t>
              </a:r>
            </a:p>
          </p:txBody>
        </p:sp>
        <p:sp>
          <p:nvSpPr>
            <p:cNvPr id="7" name="Rectangle 6">
              <a:extLst>
                <a:ext uri="{FF2B5EF4-FFF2-40B4-BE49-F238E27FC236}">
                  <a16:creationId xmlns:a16="http://schemas.microsoft.com/office/drawing/2014/main" id="{9BBF4179-8B50-4626-94A6-480DD9FAE50E}"/>
                </a:ext>
              </a:extLst>
            </p:cNvPr>
            <p:cNvSpPr/>
            <p:nvPr/>
          </p:nvSpPr>
          <p:spPr>
            <a:xfrm>
              <a:off x="6598659" y="4446764"/>
              <a:ext cx="1224136"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Orange</a:t>
              </a:r>
            </a:p>
          </p:txBody>
        </p:sp>
        <p:sp>
          <p:nvSpPr>
            <p:cNvPr id="8" name="Rectangle 7">
              <a:extLst>
                <a:ext uri="{FF2B5EF4-FFF2-40B4-BE49-F238E27FC236}">
                  <a16:creationId xmlns:a16="http://schemas.microsoft.com/office/drawing/2014/main" id="{3CA8833D-EC79-43A0-BF8D-F783B1D63062}"/>
                </a:ext>
              </a:extLst>
            </p:cNvPr>
            <p:cNvSpPr/>
            <p:nvPr/>
          </p:nvSpPr>
          <p:spPr>
            <a:xfrm>
              <a:off x="7824192" y="4446764"/>
              <a:ext cx="122413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t>Green</a:t>
              </a:r>
            </a:p>
          </p:txBody>
        </p:sp>
      </p:grpSp>
      <p:grpSp>
        <p:nvGrpSpPr>
          <p:cNvPr id="16" name="Group 15">
            <a:extLst>
              <a:ext uri="{FF2B5EF4-FFF2-40B4-BE49-F238E27FC236}">
                <a16:creationId xmlns:a16="http://schemas.microsoft.com/office/drawing/2014/main" id="{D6A9CF1F-3C8A-447D-8C95-15DCCD7D73AF}"/>
              </a:ext>
            </a:extLst>
          </p:cNvPr>
          <p:cNvGrpSpPr/>
          <p:nvPr/>
        </p:nvGrpSpPr>
        <p:grpSpPr>
          <a:xfrm>
            <a:off x="263352" y="5373216"/>
            <a:ext cx="6122077" cy="1080120"/>
            <a:chOff x="2926251" y="5526884"/>
            <a:chExt cx="6122077" cy="1080120"/>
          </a:xfrm>
        </p:grpSpPr>
        <p:sp>
          <p:nvSpPr>
            <p:cNvPr id="10" name="Rectangle 9">
              <a:extLst>
                <a:ext uri="{FF2B5EF4-FFF2-40B4-BE49-F238E27FC236}">
                  <a16:creationId xmlns:a16="http://schemas.microsoft.com/office/drawing/2014/main" id="{4BC1FC93-BBCE-4174-A1ED-611C74E94F02}"/>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11" name="Rectangle 10">
              <a:extLst>
                <a:ext uri="{FF2B5EF4-FFF2-40B4-BE49-F238E27FC236}">
                  <a16:creationId xmlns:a16="http://schemas.microsoft.com/office/drawing/2014/main" id="{250F2964-55D1-490A-B562-2A8410A85B37}"/>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12" name="Rectangle 11">
              <a:extLst>
                <a:ext uri="{FF2B5EF4-FFF2-40B4-BE49-F238E27FC236}">
                  <a16:creationId xmlns:a16="http://schemas.microsoft.com/office/drawing/2014/main" id="{2B1B06BB-C26B-4C26-8A63-1487BD1E4AA4}"/>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2</a:t>
              </a:r>
            </a:p>
          </p:txBody>
        </p:sp>
        <p:sp>
          <p:nvSpPr>
            <p:cNvPr id="13" name="Rectangle 12">
              <a:extLst>
                <a:ext uri="{FF2B5EF4-FFF2-40B4-BE49-F238E27FC236}">
                  <a16:creationId xmlns:a16="http://schemas.microsoft.com/office/drawing/2014/main" id="{32395225-1D2C-42E7-A336-68818AF81A65}"/>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3</a:t>
              </a:r>
            </a:p>
          </p:txBody>
        </p:sp>
        <p:sp>
          <p:nvSpPr>
            <p:cNvPr id="14" name="Rectangle 13">
              <a:extLst>
                <a:ext uri="{FF2B5EF4-FFF2-40B4-BE49-F238E27FC236}">
                  <a16:creationId xmlns:a16="http://schemas.microsoft.com/office/drawing/2014/main" id="{43273BAA-C958-4048-8B64-B8B0F4854AF5}"/>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4</a:t>
              </a:r>
            </a:p>
          </p:txBody>
        </p:sp>
      </p:grpSp>
      <p:grpSp>
        <p:nvGrpSpPr>
          <p:cNvPr id="9" name="Group 8">
            <a:extLst>
              <a:ext uri="{FF2B5EF4-FFF2-40B4-BE49-F238E27FC236}">
                <a16:creationId xmlns:a16="http://schemas.microsoft.com/office/drawing/2014/main" id="{79D51A91-A382-4349-B598-916343BEF0BB}"/>
              </a:ext>
            </a:extLst>
          </p:cNvPr>
          <p:cNvGrpSpPr/>
          <p:nvPr/>
        </p:nvGrpSpPr>
        <p:grpSpPr>
          <a:xfrm>
            <a:off x="7535122" y="2708920"/>
            <a:ext cx="4538939" cy="4014276"/>
            <a:chOff x="7535122" y="2708920"/>
            <a:chExt cx="4538939" cy="4014276"/>
          </a:xfrm>
        </p:grpSpPr>
        <p:grpSp>
          <p:nvGrpSpPr>
            <p:cNvPr id="17" name="Group 16">
              <a:extLst>
                <a:ext uri="{FF2B5EF4-FFF2-40B4-BE49-F238E27FC236}">
                  <a16:creationId xmlns:a16="http://schemas.microsoft.com/office/drawing/2014/main" id="{F6E44808-3CC7-4F03-80FF-AFF351FD17D1}"/>
                </a:ext>
              </a:extLst>
            </p:cNvPr>
            <p:cNvGrpSpPr/>
            <p:nvPr/>
          </p:nvGrpSpPr>
          <p:grpSpPr>
            <a:xfrm>
              <a:off x="7536160" y="2708920"/>
              <a:ext cx="4537901" cy="800623"/>
              <a:chOff x="2926251" y="4446764"/>
              <a:chExt cx="6122077" cy="1080120"/>
            </a:xfrm>
          </p:grpSpPr>
          <p:sp>
            <p:nvSpPr>
              <p:cNvPr id="18" name="Rectangle 17">
                <a:extLst>
                  <a:ext uri="{FF2B5EF4-FFF2-40B4-BE49-F238E27FC236}">
                    <a16:creationId xmlns:a16="http://schemas.microsoft.com/office/drawing/2014/main" id="{047B7BC8-443A-496C-A4FA-B0A95385C591}"/>
                  </a:ext>
                </a:extLst>
              </p:cNvPr>
              <p:cNvSpPr/>
              <p:nvPr/>
            </p:nvSpPr>
            <p:spPr>
              <a:xfrm>
                <a:off x="2926251" y="4446764"/>
                <a:ext cx="12241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Blue</a:t>
                </a:r>
              </a:p>
            </p:txBody>
          </p:sp>
          <p:sp>
            <p:nvSpPr>
              <p:cNvPr id="19" name="Rectangle 18">
                <a:extLst>
                  <a:ext uri="{FF2B5EF4-FFF2-40B4-BE49-F238E27FC236}">
                    <a16:creationId xmlns:a16="http://schemas.microsoft.com/office/drawing/2014/main" id="{BC1D4E92-7CDA-4B5C-BDC4-0269820EE432}"/>
                  </a:ext>
                </a:extLst>
              </p:cNvPr>
              <p:cNvSpPr/>
              <p:nvPr/>
            </p:nvSpPr>
            <p:spPr>
              <a:xfrm>
                <a:off x="4150387" y="4446764"/>
                <a:ext cx="122413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Red</a:t>
                </a:r>
              </a:p>
            </p:txBody>
          </p:sp>
          <p:sp>
            <p:nvSpPr>
              <p:cNvPr id="20" name="Rectangle 19">
                <a:extLst>
                  <a:ext uri="{FF2B5EF4-FFF2-40B4-BE49-F238E27FC236}">
                    <a16:creationId xmlns:a16="http://schemas.microsoft.com/office/drawing/2014/main" id="{983332FB-E120-4F60-B0E3-A6048749B6E3}"/>
                  </a:ext>
                </a:extLst>
              </p:cNvPr>
              <p:cNvSpPr/>
              <p:nvPr/>
            </p:nvSpPr>
            <p:spPr>
              <a:xfrm>
                <a:off x="5374523" y="4446764"/>
                <a:ext cx="1224136" cy="108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Purple</a:t>
                </a:r>
              </a:p>
            </p:txBody>
          </p:sp>
          <p:sp>
            <p:nvSpPr>
              <p:cNvPr id="21" name="Rectangle 20">
                <a:extLst>
                  <a:ext uri="{FF2B5EF4-FFF2-40B4-BE49-F238E27FC236}">
                    <a16:creationId xmlns:a16="http://schemas.microsoft.com/office/drawing/2014/main" id="{1B12FEF9-B0F1-4BAD-A03D-40B72E3C8578}"/>
                  </a:ext>
                </a:extLst>
              </p:cNvPr>
              <p:cNvSpPr/>
              <p:nvPr/>
            </p:nvSpPr>
            <p:spPr>
              <a:xfrm>
                <a:off x="6598659" y="4446764"/>
                <a:ext cx="1224136"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Orange</a:t>
                </a:r>
              </a:p>
            </p:txBody>
          </p:sp>
          <p:sp>
            <p:nvSpPr>
              <p:cNvPr id="22" name="Rectangle 21">
                <a:extLst>
                  <a:ext uri="{FF2B5EF4-FFF2-40B4-BE49-F238E27FC236}">
                    <a16:creationId xmlns:a16="http://schemas.microsoft.com/office/drawing/2014/main" id="{64D30CD8-CED6-4640-8809-A20B0E5A2186}"/>
                  </a:ext>
                </a:extLst>
              </p:cNvPr>
              <p:cNvSpPr/>
              <p:nvPr/>
            </p:nvSpPr>
            <p:spPr>
              <a:xfrm>
                <a:off x="7824192" y="4446764"/>
                <a:ext cx="122413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Green</a:t>
                </a:r>
              </a:p>
            </p:txBody>
          </p:sp>
        </p:grpSp>
        <p:grpSp>
          <p:nvGrpSpPr>
            <p:cNvPr id="23" name="Group 22">
              <a:extLst>
                <a:ext uri="{FF2B5EF4-FFF2-40B4-BE49-F238E27FC236}">
                  <a16:creationId xmlns:a16="http://schemas.microsoft.com/office/drawing/2014/main" id="{BE905DAA-673C-47A9-A12A-09573637DB10}"/>
                </a:ext>
              </a:extLst>
            </p:cNvPr>
            <p:cNvGrpSpPr/>
            <p:nvPr/>
          </p:nvGrpSpPr>
          <p:grpSpPr>
            <a:xfrm>
              <a:off x="7535641" y="3528476"/>
              <a:ext cx="4537901" cy="800623"/>
              <a:chOff x="2926251" y="5526884"/>
              <a:chExt cx="6122077" cy="1080120"/>
            </a:xfrm>
          </p:grpSpPr>
          <p:sp>
            <p:nvSpPr>
              <p:cNvPr id="24" name="Rectangle 23">
                <a:extLst>
                  <a:ext uri="{FF2B5EF4-FFF2-40B4-BE49-F238E27FC236}">
                    <a16:creationId xmlns:a16="http://schemas.microsoft.com/office/drawing/2014/main" id="{35E53507-29D0-4146-BD4D-7EC088DEB4F6}"/>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25" name="Rectangle 24">
                <a:extLst>
                  <a:ext uri="{FF2B5EF4-FFF2-40B4-BE49-F238E27FC236}">
                    <a16:creationId xmlns:a16="http://schemas.microsoft.com/office/drawing/2014/main" id="{4893DAD4-D943-4093-96EB-1F4F9971BEB4}"/>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6" name="Rectangle 25">
                <a:extLst>
                  <a:ext uri="{FF2B5EF4-FFF2-40B4-BE49-F238E27FC236}">
                    <a16:creationId xmlns:a16="http://schemas.microsoft.com/office/drawing/2014/main" id="{65F7D616-5DAB-48CD-8667-4C402357EF28}"/>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7" name="Rectangle 26">
                <a:extLst>
                  <a:ext uri="{FF2B5EF4-FFF2-40B4-BE49-F238E27FC236}">
                    <a16:creationId xmlns:a16="http://schemas.microsoft.com/office/drawing/2014/main" id="{C1B53B14-D513-4EE0-AC00-5EE3D592AF08}"/>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8" name="Rectangle 27">
                <a:extLst>
                  <a:ext uri="{FF2B5EF4-FFF2-40B4-BE49-F238E27FC236}">
                    <a16:creationId xmlns:a16="http://schemas.microsoft.com/office/drawing/2014/main" id="{19E3E80C-0D1D-425E-B9BC-18ADDD54F29B}"/>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29" name="Group 28">
              <a:extLst>
                <a:ext uri="{FF2B5EF4-FFF2-40B4-BE49-F238E27FC236}">
                  <a16:creationId xmlns:a16="http://schemas.microsoft.com/office/drawing/2014/main" id="{91F13D2A-7907-4CC2-A914-1D4377288013}"/>
                </a:ext>
              </a:extLst>
            </p:cNvPr>
            <p:cNvGrpSpPr/>
            <p:nvPr/>
          </p:nvGrpSpPr>
          <p:grpSpPr>
            <a:xfrm>
              <a:off x="7535641" y="4329099"/>
              <a:ext cx="4537901" cy="800623"/>
              <a:chOff x="2926251" y="5526884"/>
              <a:chExt cx="6122077" cy="1080120"/>
            </a:xfrm>
          </p:grpSpPr>
          <p:sp>
            <p:nvSpPr>
              <p:cNvPr id="30" name="Rectangle 29">
                <a:extLst>
                  <a:ext uri="{FF2B5EF4-FFF2-40B4-BE49-F238E27FC236}">
                    <a16:creationId xmlns:a16="http://schemas.microsoft.com/office/drawing/2014/main" id="{D0824E9E-C3C6-47BB-A3B9-0271B9FCCC25}"/>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1" name="Rectangle 30">
                <a:extLst>
                  <a:ext uri="{FF2B5EF4-FFF2-40B4-BE49-F238E27FC236}">
                    <a16:creationId xmlns:a16="http://schemas.microsoft.com/office/drawing/2014/main" id="{C7FA141F-08C5-4471-80C2-214B59BEF42D}"/>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2" name="Rectangle 31">
                <a:extLst>
                  <a:ext uri="{FF2B5EF4-FFF2-40B4-BE49-F238E27FC236}">
                    <a16:creationId xmlns:a16="http://schemas.microsoft.com/office/drawing/2014/main" id="{7D4D29A0-23E3-48FB-A781-A84732749C76}"/>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33" name="Rectangle 32">
                <a:extLst>
                  <a:ext uri="{FF2B5EF4-FFF2-40B4-BE49-F238E27FC236}">
                    <a16:creationId xmlns:a16="http://schemas.microsoft.com/office/drawing/2014/main" id="{B4783C39-03FB-43A1-A817-9E77F071A966}"/>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4" name="Rectangle 33">
                <a:extLst>
                  <a:ext uri="{FF2B5EF4-FFF2-40B4-BE49-F238E27FC236}">
                    <a16:creationId xmlns:a16="http://schemas.microsoft.com/office/drawing/2014/main" id="{61361B4E-96E2-40FD-BF30-264706BF1709}"/>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35" name="Group 34">
              <a:extLst>
                <a:ext uri="{FF2B5EF4-FFF2-40B4-BE49-F238E27FC236}">
                  <a16:creationId xmlns:a16="http://schemas.microsoft.com/office/drawing/2014/main" id="{6364F39E-3E54-452B-B28E-655C97B8C4A5}"/>
                </a:ext>
              </a:extLst>
            </p:cNvPr>
            <p:cNvGrpSpPr/>
            <p:nvPr/>
          </p:nvGrpSpPr>
          <p:grpSpPr>
            <a:xfrm>
              <a:off x="7535641" y="5125835"/>
              <a:ext cx="4537901" cy="800623"/>
              <a:chOff x="2926251" y="5526884"/>
              <a:chExt cx="6122077" cy="1080120"/>
            </a:xfrm>
          </p:grpSpPr>
          <p:sp>
            <p:nvSpPr>
              <p:cNvPr id="36" name="Rectangle 35">
                <a:extLst>
                  <a:ext uri="{FF2B5EF4-FFF2-40B4-BE49-F238E27FC236}">
                    <a16:creationId xmlns:a16="http://schemas.microsoft.com/office/drawing/2014/main" id="{0825E2DE-CE84-4F33-ACB4-8431E1B55245}"/>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7" name="Rectangle 36">
                <a:extLst>
                  <a:ext uri="{FF2B5EF4-FFF2-40B4-BE49-F238E27FC236}">
                    <a16:creationId xmlns:a16="http://schemas.microsoft.com/office/drawing/2014/main" id="{7DB85A35-A4E1-4611-B8A5-11EC6C45D344}"/>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38" name="Rectangle 37">
                <a:extLst>
                  <a:ext uri="{FF2B5EF4-FFF2-40B4-BE49-F238E27FC236}">
                    <a16:creationId xmlns:a16="http://schemas.microsoft.com/office/drawing/2014/main" id="{1E543359-237D-4DD4-9A69-6B8730797045}"/>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9" name="Rectangle 38">
                <a:extLst>
                  <a:ext uri="{FF2B5EF4-FFF2-40B4-BE49-F238E27FC236}">
                    <a16:creationId xmlns:a16="http://schemas.microsoft.com/office/drawing/2014/main" id="{F1395637-DE54-4292-BD16-86D8B504E720}"/>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0" name="Rectangle 39">
                <a:extLst>
                  <a:ext uri="{FF2B5EF4-FFF2-40B4-BE49-F238E27FC236}">
                    <a16:creationId xmlns:a16="http://schemas.microsoft.com/office/drawing/2014/main" id="{B9547245-A97B-4E00-A716-CB3F9563BF53}"/>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41" name="Group 40">
              <a:extLst>
                <a:ext uri="{FF2B5EF4-FFF2-40B4-BE49-F238E27FC236}">
                  <a16:creationId xmlns:a16="http://schemas.microsoft.com/office/drawing/2014/main" id="{AF415B05-F07D-4676-B911-DBC801363AB3}"/>
                </a:ext>
              </a:extLst>
            </p:cNvPr>
            <p:cNvGrpSpPr/>
            <p:nvPr/>
          </p:nvGrpSpPr>
          <p:grpSpPr>
            <a:xfrm>
              <a:off x="7535122" y="5922572"/>
              <a:ext cx="4537901" cy="800624"/>
              <a:chOff x="2926251" y="5526884"/>
              <a:chExt cx="6122077" cy="1080121"/>
            </a:xfrm>
          </p:grpSpPr>
          <p:sp>
            <p:nvSpPr>
              <p:cNvPr id="42" name="Rectangle 41">
                <a:extLst>
                  <a:ext uri="{FF2B5EF4-FFF2-40B4-BE49-F238E27FC236}">
                    <a16:creationId xmlns:a16="http://schemas.microsoft.com/office/drawing/2014/main" id="{2A6CBE59-83D8-4340-8E29-6CB788CF298A}"/>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3" name="Rectangle 42">
                <a:extLst>
                  <a:ext uri="{FF2B5EF4-FFF2-40B4-BE49-F238E27FC236}">
                    <a16:creationId xmlns:a16="http://schemas.microsoft.com/office/drawing/2014/main" id="{B5973D2C-8372-4558-A8D2-EB6D41F0DB03}"/>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4" name="Rectangle 43">
                <a:extLst>
                  <a:ext uri="{FF2B5EF4-FFF2-40B4-BE49-F238E27FC236}">
                    <a16:creationId xmlns:a16="http://schemas.microsoft.com/office/drawing/2014/main" id="{2421095F-6CEE-46A9-8B87-62720468E63C}"/>
                  </a:ext>
                </a:extLst>
              </p:cNvPr>
              <p:cNvSpPr/>
              <p:nvPr/>
            </p:nvSpPr>
            <p:spPr>
              <a:xfrm>
                <a:off x="5374523" y="5526885"/>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5" name="Rectangle 44">
                <a:extLst>
                  <a:ext uri="{FF2B5EF4-FFF2-40B4-BE49-F238E27FC236}">
                    <a16:creationId xmlns:a16="http://schemas.microsoft.com/office/drawing/2014/main" id="{BCCEEA7D-70CE-406C-A468-03F883B1B673}"/>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6" name="Rectangle 45">
                <a:extLst>
                  <a:ext uri="{FF2B5EF4-FFF2-40B4-BE49-F238E27FC236}">
                    <a16:creationId xmlns:a16="http://schemas.microsoft.com/office/drawing/2014/main" id="{F4982B62-86FF-4B06-A0D0-1C6751D92611}"/>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grpSp>
      </p:grpSp>
    </p:spTree>
    <p:extLst>
      <p:ext uri="{BB962C8B-B14F-4D97-AF65-F5344CB8AC3E}">
        <p14:creationId xmlns:p14="http://schemas.microsoft.com/office/powerpoint/2010/main" val="11108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49AB-B6DC-43EF-AA44-10DBDFC35AD0}"/>
              </a:ext>
            </a:extLst>
          </p:cNvPr>
          <p:cNvSpPr>
            <a:spLocks noGrp="1"/>
          </p:cNvSpPr>
          <p:nvPr>
            <p:ph type="title"/>
          </p:nvPr>
        </p:nvSpPr>
        <p:spPr>
          <a:xfrm>
            <a:off x="609600" y="274638"/>
            <a:ext cx="10972800" cy="1143000"/>
          </a:xfrm>
        </p:spPr>
        <p:txBody>
          <a:bodyPr>
            <a:normAutofit fontScale="90000"/>
          </a:bodyPr>
          <a:lstStyle/>
          <a:p>
            <a:r>
              <a:rPr lang="en-GB" sz="6000" dirty="0" err="1"/>
              <a:t>Preprocessing</a:t>
            </a:r>
            <a:br>
              <a:rPr lang="en-GB" dirty="0"/>
            </a:br>
            <a:r>
              <a:rPr lang="en-GB" sz="3100" dirty="0"/>
              <a:t>Scaling and Normalising</a:t>
            </a:r>
            <a:endParaRPr lang="en-GB" dirty="0"/>
          </a:p>
        </p:txBody>
      </p:sp>
      <p:sp>
        <p:nvSpPr>
          <p:cNvPr id="3" name="Content Placeholder 2">
            <a:extLst>
              <a:ext uri="{FF2B5EF4-FFF2-40B4-BE49-F238E27FC236}">
                <a16:creationId xmlns:a16="http://schemas.microsoft.com/office/drawing/2014/main" id="{07BA8382-45D0-4A7D-B7F3-4EF4BACCC0BD}"/>
              </a:ext>
            </a:extLst>
          </p:cNvPr>
          <p:cNvSpPr>
            <a:spLocks noGrp="1"/>
          </p:cNvSpPr>
          <p:nvPr>
            <p:ph idx="1"/>
          </p:nvPr>
        </p:nvSpPr>
        <p:spPr>
          <a:xfrm>
            <a:off x="609600" y="1600201"/>
            <a:ext cx="11175032" cy="4983161"/>
          </a:xfrm>
        </p:spPr>
        <p:txBody>
          <a:bodyPr>
            <a:normAutofit lnSpcReduction="10000"/>
          </a:bodyPr>
          <a:lstStyle/>
          <a:p>
            <a:pPr>
              <a:spcBef>
                <a:spcPts val="0"/>
              </a:spcBef>
              <a:spcAft>
                <a:spcPts val="600"/>
              </a:spcAft>
            </a:pPr>
            <a:r>
              <a:rPr lang="en-GB" sz="2800" dirty="0"/>
              <a:t>Some models expect numerical data which behaves in a roughly normal manner</a:t>
            </a:r>
          </a:p>
          <a:p>
            <a:pPr lvl="1">
              <a:spcBef>
                <a:spcPts val="0"/>
              </a:spcBef>
              <a:spcAft>
                <a:spcPts val="1200"/>
              </a:spcAft>
            </a:pPr>
            <a:r>
              <a:rPr lang="en-GB" dirty="0"/>
              <a:t>Naïve Bayes, Linear Modelling, Neural Nets</a:t>
            </a:r>
          </a:p>
          <a:p>
            <a:pPr>
              <a:spcBef>
                <a:spcPts val="0"/>
              </a:spcBef>
              <a:spcAft>
                <a:spcPts val="600"/>
              </a:spcAft>
            </a:pPr>
            <a:r>
              <a:rPr lang="en-GB" sz="2800" dirty="0"/>
              <a:t>Transformations make data more usable</a:t>
            </a:r>
          </a:p>
          <a:p>
            <a:pPr lvl="1">
              <a:spcBef>
                <a:spcPts val="0"/>
              </a:spcBef>
            </a:pPr>
            <a:r>
              <a:rPr lang="en-GB" dirty="0"/>
              <a:t>Log transformation</a:t>
            </a:r>
          </a:p>
          <a:p>
            <a:pPr lvl="1">
              <a:spcBef>
                <a:spcPts val="0"/>
              </a:spcBef>
            </a:pPr>
            <a:r>
              <a:rPr lang="en-GB" dirty="0"/>
              <a:t>Mean </a:t>
            </a:r>
            <a:r>
              <a:rPr lang="en-GB" dirty="0" err="1"/>
              <a:t>centering</a:t>
            </a:r>
            <a:endParaRPr lang="en-GB" dirty="0"/>
          </a:p>
          <a:p>
            <a:pPr lvl="1">
              <a:spcBef>
                <a:spcPts val="0"/>
              </a:spcBef>
            </a:pPr>
            <a:r>
              <a:rPr lang="en-GB" dirty="0"/>
              <a:t>Z-score normalisation</a:t>
            </a:r>
          </a:p>
          <a:p>
            <a:pPr lvl="1">
              <a:spcBef>
                <a:spcPts val="0"/>
              </a:spcBef>
              <a:spcAft>
                <a:spcPts val="1200"/>
              </a:spcAft>
            </a:pPr>
            <a:r>
              <a:rPr lang="en-GB" dirty="0"/>
              <a:t>Converting to ranks</a:t>
            </a:r>
          </a:p>
          <a:p>
            <a:pPr>
              <a:spcBef>
                <a:spcPts val="0"/>
              </a:spcBef>
              <a:spcAft>
                <a:spcPts val="600"/>
              </a:spcAft>
            </a:pPr>
            <a:r>
              <a:rPr lang="en-GB" sz="2800" dirty="0"/>
              <a:t>Often dealing with high-dimensional data </a:t>
            </a:r>
            <a:r>
              <a:rPr lang="en-GB" sz="2800" dirty="0">
                <a:sym typeface="Wingdings" panose="05000000000000000000" pitchFamily="2" charset="2"/>
              </a:rPr>
              <a:t> </a:t>
            </a:r>
            <a:r>
              <a:rPr lang="en-GB" sz="2800" dirty="0"/>
              <a:t>More advanced transformations</a:t>
            </a:r>
          </a:p>
          <a:p>
            <a:pPr lvl="1">
              <a:spcBef>
                <a:spcPts val="0"/>
              </a:spcBef>
              <a:spcAft>
                <a:spcPts val="1200"/>
              </a:spcAft>
            </a:pPr>
            <a:r>
              <a:rPr lang="en-GB" dirty="0"/>
              <a:t>PCA to remove noise (e.g. single cell data)</a:t>
            </a:r>
          </a:p>
        </p:txBody>
      </p:sp>
    </p:spTree>
    <p:extLst>
      <p:ext uri="{BB962C8B-B14F-4D97-AF65-F5344CB8AC3E}">
        <p14:creationId xmlns:p14="http://schemas.microsoft.com/office/powerpoint/2010/main" val="16003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5393-6E98-4E2A-B0CC-E01BF9D3E8A9}"/>
              </a:ext>
            </a:extLst>
          </p:cNvPr>
          <p:cNvSpPr>
            <a:spLocks noGrp="1"/>
          </p:cNvSpPr>
          <p:nvPr>
            <p:ph type="title"/>
          </p:nvPr>
        </p:nvSpPr>
        <p:spPr/>
        <p:txBody>
          <a:bodyPr>
            <a:normAutofit fontScale="90000"/>
          </a:bodyPr>
          <a:lstStyle/>
          <a:p>
            <a:r>
              <a:rPr lang="en-GB" sz="6000" dirty="0" err="1"/>
              <a:t>Preprocessing</a:t>
            </a:r>
            <a:br>
              <a:rPr lang="en-GB" dirty="0"/>
            </a:br>
            <a:r>
              <a:rPr lang="en-GB" sz="3100" dirty="0"/>
              <a:t>Data Filtering</a:t>
            </a:r>
            <a:endParaRPr lang="en-GB" dirty="0"/>
          </a:p>
        </p:txBody>
      </p:sp>
      <p:sp>
        <p:nvSpPr>
          <p:cNvPr id="3" name="Content Placeholder 2">
            <a:extLst>
              <a:ext uri="{FF2B5EF4-FFF2-40B4-BE49-F238E27FC236}">
                <a16:creationId xmlns:a16="http://schemas.microsoft.com/office/drawing/2014/main" id="{AE8FBFB9-B1B6-47E0-9D83-5A1ED45B7E03}"/>
              </a:ext>
            </a:extLst>
          </p:cNvPr>
          <p:cNvSpPr>
            <a:spLocks noGrp="1"/>
          </p:cNvSpPr>
          <p:nvPr>
            <p:ph idx="1"/>
          </p:nvPr>
        </p:nvSpPr>
        <p:spPr>
          <a:xfrm>
            <a:off x="609600" y="1600201"/>
            <a:ext cx="10972800" cy="4709119"/>
          </a:xfrm>
        </p:spPr>
        <p:txBody>
          <a:bodyPr>
            <a:normAutofit/>
          </a:bodyPr>
          <a:lstStyle/>
          <a:p>
            <a:pPr>
              <a:lnSpc>
                <a:spcPct val="120000"/>
              </a:lnSpc>
              <a:spcBef>
                <a:spcPts val="0"/>
              </a:spcBef>
              <a:spcAft>
                <a:spcPts val="600"/>
              </a:spcAft>
            </a:pPr>
            <a:r>
              <a:rPr lang="en-GB" sz="2800" dirty="0"/>
              <a:t>Good idea to reduce the data complexity </a:t>
            </a:r>
          </a:p>
          <a:p>
            <a:pPr lvl="1">
              <a:lnSpc>
                <a:spcPct val="120000"/>
              </a:lnSpc>
              <a:spcBef>
                <a:spcPts val="0"/>
              </a:spcBef>
            </a:pPr>
            <a:r>
              <a:rPr lang="en-GB" dirty="0"/>
              <a:t>Remove noise</a:t>
            </a:r>
          </a:p>
          <a:p>
            <a:pPr lvl="1">
              <a:lnSpc>
                <a:spcPct val="120000"/>
              </a:lnSpc>
              <a:spcBef>
                <a:spcPts val="0"/>
              </a:spcBef>
              <a:spcAft>
                <a:spcPts val="1200"/>
              </a:spcAft>
            </a:pPr>
            <a:r>
              <a:rPr lang="en-GB" dirty="0"/>
              <a:t>Reduce size (runs quicker)</a:t>
            </a:r>
          </a:p>
          <a:p>
            <a:pPr>
              <a:lnSpc>
                <a:spcPct val="120000"/>
              </a:lnSpc>
              <a:spcBef>
                <a:spcPts val="0"/>
              </a:spcBef>
              <a:spcAft>
                <a:spcPts val="600"/>
              </a:spcAft>
            </a:pPr>
            <a:r>
              <a:rPr lang="en-GB" sz="2800" dirty="0"/>
              <a:t>Remove variables or cases which aren't helpful</a:t>
            </a:r>
          </a:p>
          <a:p>
            <a:pPr lvl="1">
              <a:lnSpc>
                <a:spcPct val="120000"/>
              </a:lnSpc>
              <a:spcBef>
                <a:spcPts val="0"/>
              </a:spcBef>
            </a:pPr>
            <a:r>
              <a:rPr lang="en-GB" dirty="0"/>
              <a:t>Outlier values</a:t>
            </a:r>
          </a:p>
          <a:p>
            <a:pPr lvl="1">
              <a:lnSpc>
                <a:spcPct val="120000"/>
              </a:lnSpc>
              <a:spcBef>
                <a:spcPts val="0"/>
              </a:spcBef>
            </a:pPr>
            <a:r>
              <a:rPr lang="en-GB" dirty="0"/>
              <a:t>Poorly measured features</a:t>
            </a:r>
          </a:p>
          <a:p>
            <a:pPr lvl="1">
              <a:lnSpc>
                <a:spcPct val="120000"/>
              </a:lnSpc>
              <a:spcBef>
                <a:spcPts val="0"/>
              </a:spcBef>
            </a:pPr>
            <a:r>
              <a:rPr lang="en-GB" dirty="0"/>
              <a:t>Redundant features, e.g. highly correlated variables</a:t>
            </a:r>
          </a:p>
          <a:p>
            <a:pPr lvl="1">
              <a:lnSpc>
                <a:spcPct val="120000"/>
              </a:lnSpc>
              <a:spcBef>
                <a:spcPts val="0"/>
              </a:spcBef>
            </a:pPr>
            <a:r>
              <a:rPr lang="en-GB" dirty="0"/>
              <a:t>Features with no variability</a:t>
            </a:r>
          </a:p>
        </p:txBody>
      </p:sp>
    </p:spTree>
    <p:extLst>
      <p:ext uri="{BB962C8B-B14F-4D97-AF65-F5344CB8AC3E}">
        <p14:creationId xmlns:p14="http://schemas.microsoft.com/office/powerpoint/2010/main" val="355600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EF1E-32B3-B88F-C32A-F1B6926C8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28E9-FB87-8C77-36A9-70D151D6F209}"/>
              </a:ext>
            </a:extLst>
          </p:cNvPr>
          <p:cNvSpPr>
            <a:spLocks noGrp="1"/>
          </p:cNvSpPr>
          <p:nvPr>
            <p:ph type="title"/>
          </p:nvPr>
        </p:nvSpPr>
        <p:spPr>
          <a:xfrm>
            <a:off x="609600" y="2857500"/>
            <a:ext cx="10972800" cy="1143000"/>
          </a:xfrm>
        </p:spPr>
        <p:txBody>
          <a:bodyPr>
            <a:normAutofit/>
          </a:bodyPr>
          <a:lstStyle/>
          <a:p>
            <a:r>
              <a:rPr lang="en-GB" sz="4800" dirty="0"/>
              <a:t>Exercise: Evaluating Models</a:t>
            </a:r>
          </a:p>
        </p:txBody>
      </p:sp>
      <p:pic>
        <p:nvPicPr>
          <p:cNvPr id="3" name="Graphic 2">
            <a:extLst>
              <a:ext uri="{FF2B5EF4-FFF2-40B4-BE49-F238E27FC236}">
                <a16:creationId xmlns:a16="http://schemas.microsoft.com/office/drawing/2014/main" id="{258EF636-625C-5809-2EEB-EF0CD6C5F9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3508495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8FDF-F13C-97B9-1D68-34DD189A7D6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42BFA20-A369-7BD8-31A6-B26C50F5719F}"/>
              </a:ext>
            </a:extLst>
          </p:cNvPr>
          <p:cNvPicPr>
            <a:picLocks noChangeAspect="1"/>
          </p:cNvPicPr>
          <p:nvPr/>
        </p:nvPicPr>
        <p:blipFill>
          <a:blip r:embed="rId3"/>
          <a:stretch>
            <a:fillRect/>
          </a:stretch>
        </p:blipFill>
        <p:spPr>
          <a:xfrm>
            <a:off x="0" y="0"/>
            <a:ext cx="12192000" cy="6857999"/>
          </a:xfrm>
          <a:prstGeom prst="rect">
            <a:avLst/>
          </a:prstGeom>
        </p:spPr>
      </p:pic>
      <p:pic>
        <p:nvPicPr>
          <p:cNvPr id="5" name="Graphic 4">
            <a:extLst>
              <a:ext uri="{FF2B5EF4-FFF2-40B4-BE49-F238E27FC236}">
                <a16:creationId xmlns:a16="http://schemas.microsoft.com/office/drawing/2014/main" id="{4B831479-1F97-883C-9E96-90961E24F1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9161" y="274246"/>
            <a:ext cx="4885885" cy="965219"/>
          </a:xfrm>
          <a:prstGeom prst="rect">
            <a:avLst/>
          </a:prstGeom>
        </p:spPr>
      </p:pic>
      <p:sp>
        <p:nvSpPr>
          <p:cNvPr id="10" name="Title 9">
            <a:extLst>
              <a:ext uri="{FF2B5EF4-FFF2-40B4-BE49-F238E27FC236}">
                <a16:creationId xmlns:a16="http://schemas.microsoft.com/office/drawing/2014/main" id="{F00D0BDC-6E2A-0D92-E0A2-81BBF680ADB8}"/>
              </a:ext>
            </a:extLst>
          </p:cNvPr>
          <p:cNvSpPr>
            <a:spLocks noGrp="1"/>
          </p:cNvSpPr>
          <p:nvPr>
            <p:ph type="title"/>
          </p:nvPr>
        </p:nvSpPr>
        <p:spPr>
          <a:xfrm>
            <a:off x="838200" y="1513711"/>
            <a:ext cx="10515600" cy="1325563"/>
          </a:xfrm>
        </p:spPr>
        <p:txBody>
          <a:bodyPr>
            <a:normAutofit/>
          </a:bodyPr>
          <a:lstStyle/>
          <a:p>
            <a:pPr algn="ctr"/>
            <a:r>
              <a:rPr lang="en-GB" sz="6000" dirty="0">
                <a:solidFill>
                  <a:srgbClr val="FFD42A"/>
                </a:solidFill>
              </a:rPr>
              <a:t>That’s it! - What Next?</a:t>
            </a:r>
          </a:p>
        </p:txBody>
      </p:sp>
      <p:sp>
        <p:nvSpPr>
          <p:cNvPr id="11" name="Content Placeholder 10">
            <a:extLst>
              <a:ext uri="{FF2B5EF4-FFF2-40B4-BE49-F238E27FC236}">
                <a16:creationId xmlns:a16="http://schemas.microsoft.com/office/drawing/2014/main" id="{B5E45610-DEA8-E80B-24B9-38A36550A020}"/>
              </a:ext>
            </a:extLst>
          </p:cNvPr>
          <p:cNvSpPr>
            <a:spLocks noGrp="1"/>
          </p:cNvSpPr>
          <p:nvPr>
            <p:ph idx="1"/>
          </p:nvPr>
        </p:nvSpPr>
        <p:spPr>
          <a:xfrm>
            <a:off x="5723607" y="2839274"/>
            <a:ext cx="5819888" cy="3645142"/>
          </a:xfrm>
        </p:spPr>
        <p:txBody>
          <a:bodyPr>
            <a:normAutofit/>
          </a:bodyPr>
          <a:lstStyle/>
          <a:p>
            <a:r>
              <a:rPr lang="en-GB" dirty="0">
                <a:solidFill>
                  <a:srgbClr val="FFD42A"/>
                </a:solidFill>
              </a:rPr>
              <a:t>Other relevant courses?</a:t>
            </a:r>
          </a:p>
          <a:p>
            <a:pPr lvl="1"/>
            <a:r>
              <a:rPr lang="en-GB" dirty="0">
                <a:solidFill>
                  <a:srgbClr val="FFD42A"/>
                </a:solidFill>
              </a:rPr>
              <a:t>Introduction to R (with </a:t>
            </a:r>
            <a:r>
              <a:rPr lang="en-GB" dirty="0" err="1">
                <a:solidFill>
                  <a:srgbClr val="FFD42A"/>
                </a:solidFill>
              </a:rPr>
              <a:t>tidyverse</a:t>
            </a:r>
            <a:r>
              <a:rPr lang="en-GB" dirty="0">
                <a:solidFill>
                  <a:srgbClr val="FFD42A"/>
                </a:solidFill>
              </a:rPr>
              <a:t>): TBC</a:t>
            </a:r>
          </a:p>
          <a:p>
            <a:pPr lvl="1"/>
            <a:r>
              <a:rPr lang="en-GB" dirty="0">
                <a:solidFill>
                  <a:srgbClr val="FFD42A"/>
                </a:solidFill>
              </a:rPr>
              <a:t>Advanced R (with </a:t>
            </a:r>
            <a:r>
              <a:rPr lang="en-GB" dirty="0" err="1">
                <a:solidFill>
                  <a:srgbClr val="FFD42A"/>
                </a:solidFill>
              </a:rPr>
              <a:t>tidyverse</a:t>
            </a:r>
            <a:r>
              <a:rPr lang="en-GB" dirty="0">
                <a:solidFill>
                  <a:srgbClr val="FFD42A"/>
                </a:solidFill>
              </a:rPr>
              <a:t>): TBC </a:t>
            </a:r>
          </a:p>
          <a:p>
            <a:pPr lvl="1"/>
            <a:r>
              <a:rPr lang="en-GB" dirty="0">
                <a:solidFill>
                  <a:srgbClr val="FFD42A"/>
                </a:solidFill>
              </a:rPr>
              <a:t>Creating Complex Figures with </a:t>
            </a:r>
            <a:r>
              <a:rPr lang="en-GB" dirty="0" err="1">
                <a:solidFill>
                  <a:srgbClr val="FFD42A"/>
                </a:solidFill>
              </a:rPr>
              <a:t>GGPlot</a:t>
            </a:r>
            <a:r>
              <a:rPr lang="en-GB" dirty="0">
                <a:solidFill>
                  <a:srgbClr val="FFD42A"/>
                </a:solidFill>
              </a:rPr>
              <a:t>: TBC</a:t>
            </a:r>
          </a:p>
          <a:p>
            <a:pPr lvl="1"/>
            <a:endParaRPr lang="en-GB" dirty="0">
              <a:solidFill>
                <a:srgbClr val="FFD42A"/>
              </a:solidFill>
            </a:endParaRPr>
          </a:p>
          <a:p>
            <a:pPr lvl="1"/>
            <a:endParaRPr lang="en-GB" dirty="0">
              <a:solidFill>
                <a:srgbClr val="FFD42A"/>
              </a:solidFill>
            </a:endParaRPr>
          </a:p>
          <a:p>
            <a:r>
              <a:rPr lang="en-GB" dirty="0">
                <a:solidFill>
                  <a:srgbClr val="FFD42A"/>
                </a:solidFill>
              </a:rPr>
              <a:t>Stay in touch: </a:t>
            </a:r>
            <a:r>
              <a:rPr lang="en-GB" dirty="0">
                <a:solidFill>
                  <a:srgbClr val="FFD42A"/>
                </a:solidFill>
                <a:hlinkClick r:id="rId5">
                  <a:extLst>
                    <a:ext uri="{A12FA001-AC4F-418D-AE19-62706E023703}">
                      <ahyp:hlinkClr xmlns:ahyp="http://schemas.microsoft.com/office/drawing/2018/hyperlinkcolor" val="tx"/>
                    </a:ext>
                  </a:extLst>
                </a:hlinkClick>
              </a:rPr>
              <a:t>contact@biotrain.tv</a:t>
            </a:r>
            <a:endParaRPr lang="en-GB" dirty="0">
              <a:solidFill>
                <a:srgbClr val="FFD42A"/>
              </a:solidFill>
            </a:endParaRPr>
          </a:p>
        </p:txBody>
      </p:sp>
      <p:grpSp>
        <p:nvGrpSpPr>
          <p:cNvPr id="4" name="Group 3">
            <a:extLst>
              <a:ext uri="{FF2B5EF4-FFF2-40B4-BE49-F238E27FC236}">
                <a16:creationId xmlns:a16="http://schemas.microsoft.com/office/drawing/2014/main" id="{CDD37E50-5BA6-B23F-946B-F842C0BC441B}"/>
              </a:ext>
            </a:extLst>
          </p:cNvPr>
          <p:cNvGrpSpPr/>
          <p:nvPr/>
        </p:nvGrpSpPr>
        <p:grpSpPr>
          <a:xfrm>
            <a:off x="483657" y="2737869"/>
            <a:ext cx="3784861" cy="3746547"/>
            <a:chOff x="7719086" y="2636466"/>
            <a:chExt cx="3784861" cy="3746547"/>
          </a:xfrm>
        </p:grpSpPr>
        <p:sp>
          <p:nvSpPr>
            <p:cNvPr id="2" name="Freeform 9">
              <a:hlinkClick r:id="rId6"/>
              <a:extLst>
                <a:ext uri="{FF2B5EF4-FFF2-40B4-BE49-F238E27FC236}">
                  <a16:creationId xmlns:a16="http://schemas.microsoft.com/office/drawing/2014/main" id="{B933C378-42C6-318B-402F-9651F3EB7026}"/>
                </a:ext>
              </a:extLst>
            </p:cNvPr>
            <p:cNvSpPr/>
            <p:nvPr/>
          </p:nvSpPr>
          <p:spPr>
            <a:xfrm>
              <a:off x="8321276" y="3636051"/>
              <a:ext cx="2580483" cy="2746962"/>
            </a:xfrm>
            <a:custGeom>
              <a:avLst/>
              <a:gdLst/>
              <a:ahLst/>
              <a:cxnLst/>
              <a:rect l="l" t="t" r="r" b="b"/>
              <a:pathLst>
                <a:path w="4081690" h="4081690">
                  <a:moveTo>
                    <a:pt x="0" y="0"/>
                  </a:moveTo>
                  <a:lnTo>
                    <a:pt x="4081690" y="0"/>
                  </a:lnTo>
                  <a:lnTo>
                    <a:pt x="4081690" y="4081690"/>
                  </a:lnTo>
                  <a:lnTo>
                    <a:pt x="0" y="4081690"/>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D39ABB17-6FE7-3E7F-7F36-99BC272BFE2F}"/>
                </a:ext>
              </a:extLst>
            </p:cNvPr>
            <p:cNvSpPr txBox="1"/>
            <p:nvPr/>
          </p:nvSpPr>
          <p:spPr>
            <a:xfrm>
              <a:off x="7719086" y="2636466"/>
              <a:ext cx="378486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D42A"/>
                  </a:solidFill>
                  <a:effectLst/>
                  <a:uLnTx/>
                  <a:uFillTx/>
                  <a:latin typeface="Aptos" panose="02110004020202020204"/>
                  <a:ea typeface="+mn-ea"/>
                  <a:cs typeface="+mn-cs"/>
                </a:rPr>
                <a:t>Scan or Click to tell us what you thought</a:t>
              </a:r>
            </a:p>
          </p:txBody>
        </p:sp>
      </p:grpSp>
    </p:spTree>
    <p:extLst>
      <p:ext uri="{BB962C8B-B14F-4D97-AF65-F5344CB8AC3E}">
        <p14:creationId xmlns:p14="http://schemas.microsoft.com/office/powerpoint/2010/main" val="34590146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D4F6-ECEF-40E2-B57A-6F010DEBB5A0}"/>
              </a:ext>
            </a:extLst>
          </p:cNvPr>
          <p:cNvSpPr>
            <a:spLocks noGrp="1"/>
          </p:cNvSpPr>
          <p:nvPr>
            <p:ph type="title"/>
          </p:nvPr>
        </p:nvSpPr>
        <p:spPr>
          <a:xfrm>
            <a:off x="1991544" y="274638"/>
            <a:ext cx="9590856" cy="1143000"/>
          </a:xfrm>
        </p:spPr>
        <p:txBody>
          <a:bodyPr/>
          <a:lstStyle/>
          <a:p>
            <a:r>
              <a:rPr lang="en-GB" dirty="0"/>
              <a:t>Automation with Recipes and Workflows</a:t>
            </a:r>
          </a:p>
        </p:txBody>
      </p:sp>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609600" y="2060848"/>
            <a:ext cx="10972800" cy="4065316"/>
          </a:xfrm>
        </p:spPr>
        <p:txBody>
          <a:bodyPr>
            <a:normAutofit/>
          </a:bodyPr>
          <a:lstStyle/>
          <a:p>
            <a:r>
              <a:rPr lang="en-GB" dirty="0" err="1"/>
              <a:t>Preprocessing</a:t>
            </a:r>
            <a:r>
              <a:rPr lang="en-GB" dirty="0"/>
              <a:t> often has multiple steps</a:t>
            </a:r>
          </a:p>
          <a:p>
            <a:r>
              <a:rPr lang="en-GB" dirty="0"/>
              <a:t>Need to apply these to training, testing and future data</a:t>
            </a:r>
          </a:p>
          <a:p>
            <a:r>
              <a:rPr lang="en-GB" dirty="0"/>
              <a:t>Manually </a:t>
            </a:r>
            <a:r>
              <a:rPr lang="en-GB" dirty="0" err="1"/>
              <a:t>preprocessing</a:t>
            </a:r>
            <a:r>
              <a:rPr lang="en-GB" dirty="0"/>
              <a:t> is tedious and potentially inconsistent</a:t>
            </a:r>
          </a:p>
          <a:p>
            <a:endParaRPr lang="en-GB" dirty="0"/>
          </a:p>
          <a:p>
            <a:r>
              <a:rPr lang="en-GB" dirty="0"/>
              <a:t>Recipes let you automate this</a:t>
            </a:r>
          </a:p>
          <a:p>
            <a:pPr lvl="1"/>
            <a:r>
              <a:rPr lang="en-GB" dirty="0"/>
              <a:t>More work initially but more reproducible</a:t>
            </a:r>
          </a:p>
          <a:p>
            <a:r>
              <a:rPr lang="en-GB" dirty="0">
                <a:latin typeface="Calibri" panose="020F0502020204030204" pitchFamily="34" charset="0"/>
                <a:cs typeface="Calibri" panose="020F0502020204030204" pitchFamily="34" charset="0"/>
              </a:rPr>
              <a:t>Workflows bring everything together</a:t>
            </a:r>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Tree>
    <p:extLst>
      <p:ext uri="{BB962C8B-B14F-4D97-AF65-F5344CB8AC3E}">
        <p14:creationId xmlns:p14="http://schemas.microsoft.com/office/powerpoint/2010/main" val="2238966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1559496" y="2060848"/>
            <a:ext cx="10022904" cy="4065316"/>
          </a:xfrm>
        </p:spPr>
        <p:txBody>
          <a:bodyPr>
            <a:normAutofit lnSpcReduction="10000"/>
          </a:bodyPr>
          <a:lstStyle/>
          <a:p>
            <a:r>
              <a:rPr lang="en-GB" dirty="0"/>
              <a:t>Create a recipe</a:t>
            </a:r>
          </a:p>
          <a:p>
            <a:pPr lvl="1"/>
            <a:r>
              <a:rPr lang="en-GB" dirty="0"/>
              <a:t>Specify formula and optionally data (shows what looks like)</a:t>
            </a:r>
          </a:p>
          <a:p>
            <a:r>
              <a:rPr lang="en-GB" dirty="0"/>
              <a:t>Add processing steps</a:t>
            </a:r>
          </a:p>
          <a:p>
            <a:pPr lvl="1"/>
            <a:r>
              <a:rPr lang="en-GB" dirty="0"/>
              <a:t>Filtering, Transformation etc.</a:t>
            </a:r>
          </a:p>
          <a:p>
            <a:r>
              <a:rPr lang="en-GB" dirty="0"/>
              <a:t>Create a model</a:t>
            </a:r>
          </a:p>
          <a:p>
            <a:pPr lvl="1"/>
            <a:r>
              <a:rPr lang="en-GB" dirty="0"/>
              <a:t>Same as we did before</a:t>
            </a:r>
          </a:p>
          <a:p>
            <a:r>
              <a:rPr lang="en-GB" dirty="0"/>
              <a:t>Create a workflow</a:t>
            </a:r>
          </a:p>
          <a:p>
            <a:pPr lvl="1"/>
            <a:r>
              <a:rPr lang="en-GB" dirty="0"/>
              <a:t>Combine the recipe and model together</a:t>
            </a:r>
          </a:p>
          <a:p>
            <a:endParaRPr lang="en-GB" dirty="0"/>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Automation with Recipes and Workflows</a:t>
            </a:r>
          </a:p>
        </p:txBody>
      </p:sp>
    </p:spTree>
    <p:extLst>
      <p:ext uri="{BB962C8B-B14F-4D97-AF65-F5344CB8AC3E}">
        <p14:creationId xmlns:p14="http://schemas.microsoft.com/office/powerpoint/2010/main" val="10660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Creating a Recipe</a:t>
            </a:r>
          </a:p>
        </p:txBody>
      </p:sp>
      <p:sp>
        <p:nvSpPr>
          <p:cNvPr id="6" name="Rectangle 5">
            <a:extLst>
              <a:ext uri="{FF2B5EF4-FFF2-40B4-BE49-F238E27FC236}">
                <a16:creationId xmlns:a16="http://schemas.microsoft.com/office/drawing/2014/main" id="{0B69EF31-3353-486B-8C1F-6F3A0974AD5A}"/>
              </a:ext>
            </a:extLst>
          </p:cNvPr>
          <p:cNvSpPr/>
          <p:nvPr/>
        </p:nvSpPr>
        <p:spPr>
          <a:xfrm>
            <a:off x="2922712" y="2276872"/>
            <a:ext cx="7728520" cy="2062103"/>
          </a:xfrm>
          <a:prstGeom prst="rect">
            <a:avLst/>
          </a:prstGeom>
        </p:spPr>
        <p:txBody>
          <a:bodyPr wrap="square">
            <a:spAutoFit/>
          </a:bodyPr>
          <a:lstStyle/>
          <a:p>
            <a:r>
              <a:rPr lang="en-GB" sz="3200" dirty="0">
                <a:latin typeface="Consolas" panose="020B0609020204030204" pitchFamily="49" charset="0"/>
              </a:rPr>
              <a:t>recipe(  </a:t>
            </a:r>
          </a:p>
          <a:p>
            <a:r>
              <a:rPr lang="en-GB" sz="3200" dirty="0">
                <a:latin typeface="Consolas" panose="020B0609020204030204" pitchFamily="49" charset="0"/>
              </a:rPr>
              <a:t>    </a:t>
            </a:r>
            <a:r>
              <a:rPr lang="en-GB" sz="3200" dirty="0" err="1">
                <a:latin typeface="Consolas" panose="020B0609020204030204" pitchFamily="49" charset="0"/>
              </a:rPr>
              <a:t>var_to_predict</a:t>
            </a:r>
            <a:r>
              <a:rPr lang="en-GB" sz="3200" dirty="0">
                <a:latin typeface="Consolas" panose="020B0609020204030204" pitchFamily="49" charset="0"/>
              </a:rPr>
              <a:t> ~ .,</a:t>
            </a:r>
          </a:p>
          <a:p>
            <a:r>
              <a:rPr lang="en-GB" sz="3200" dirty="0">
                <a:latin typeface="Consolas" panose="020B0609020204030204" pitchFamily="49" charset="0"/>
              </a:rPr>
              <a:t>    data=training(</a:t>
            </a:r>
            <a:r>
              <a:rPr lang="en-GB" sz="3200" dirty="0" err="1">
                <a:latin typeface="Consolas" panose="020B0609020204030204" pitchFamily="49" charset="0"/>
              </a:rPr>
              <a:t>split_data</a:t>
            </a:r>
            <a:r>
              <a:rPr lang="en-GB" sz="3200" dirty="0">
                <a:latin typeface="Consolas" panose="020B0609020204030204" pitchFamily="49" charset="0"/>
              </a:rPr>
              <a:t>)</a:t>
            </a:r>
          </a:p>
          <a:p>
            <a:r>
              <a:rPr lang="en-GB" sz="3200" dirty="0">
                <a:latin typeface="Consolas" panose="020B0609020204030204" pitchFamily="49" charset="0"/>
              </a:rPr>
              <a:t>) -&gt; </a:t>
            </a:r>
            <a:r>
              <a:rPr lang="en-GB" sz="3200" dirty="0" err="1">
                <a:latin typeface="Consolas" panose="020B0609020204030204" pitchFamily="49" charset="0"/>
              </a:rPr>
              <a:t>my_recipe</a:t>
            </a:r>
            <a:endParaRPr lang="en-GB" sz="3200" dirty="0">
              <a:latin typeface="Consolas" panose="020B0609020204030204" pitchFamily="49" charset="0"/>
            </a:endParaRPr>
          </a:p>
        </p:txBody>
      </p:sp>
      <p:sp>
        <p:nvSpPr>
          <p:cNvPr id="8" name="TextBox 7">
            <a:extLst>
              <a:ext uri="{FF2B5EF4-FFF2-40B4-BE49-F238E27FC236}">
                <a16:creationId xmlns:a16="http://schemas.microsoft.com/office/drawing/2014/main" id="{9CD041A6-95C8-406A-81E1-03FE048636CF}"/>
              </a:ext>
            </a:extLst>
          </p:cNvPr>
          <p:cNvSpPr txBox="1"/>
          <p:nvPr/>
        </p:nvSpPr>
        <p:spPr>
          <a:xfrm>
            <a:off x="1199455" y="5589240"/>
            <a:ext cx="9793090" cy="954107"/>
          </a:xfrm>
          <a:prstGeom prst="rect">
            <a:avLst/>
          </a:prstGeom>
          <a:noFill/>
        </p:spPr>
        <p:txBody>
          <a:bodyPr wrap="square" rtlCol="0">
            <a:spAutoFit/>
          </a:bodyPr>
          <a:lstStyle/>
          <a:p>
            <a:pPr algn="ctr"/>
            <a:r>
              <a:rPr lang="en-GB" sz="2800" dirty="0"/>
              <a:t>You add data here but it's only used to list and type the variables.  You still need to provide it when you train or use the model</a:t>
            </a:r>
          </a:p>
        </p:txBody>
      </p:sp>
    </p:spTree>
    <p:extLst>
      <p:ext uri="{BB962C8B-B14F-4D97-AF65-F5344CB8AC3E}">
        <p14:creationId xmlns:p14="http://schemas.microsoft.com/office/powerpoint/2010/main" val="1119970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609600" y="2060848"/>
            <a:ext cx="10972800" cy="4065316"/>
          </a:xfrm>
        </p:spPr>
        <p:txBody>
          <a:bodyPr>
            <a:normAutofit lnSpcReduction="10000"/>
          </a:bodyPr>
          <a:lstStyle/>
          <a:p>
            <a:r>
              <a:rPr lang="en-GB" dirty="0" err="1">
                <a:latin typeface="Consolas" panose="020B0609020204030204" pitchFamily="49" charset="0"/>
              </a:rPr>
              <a:t>step_rm</a:t>
            </a:r>
            <a:r>
              <a:rPr lang="en-GB" dirty="0"/>
              <a:t> : Remove one or more variables</a:t>
            </a:r>
          </a:p>
          <a:p>
            <a:r>
              <a:rPr lang="en-GB" dirty="0" err="1">
                <a:latin typeface="Consolas" panose="020B0609020204030204" pitchFamily="49" charset="0"/>
              </a:rPr>
              <a:t>step_log</a:t>
            </a:r>
            <a:r>
              <a:rPr lang="en-GB" dirty="0"/>
              <a:t>: Log transform variables</a:t>
            </a:r>
          </a:p>
          <a:p>
            <a:r>
              <a:rPr lang="en-GB" dirty="0" err="1">
                <a:latin typeface="Consolas" panose="020B0609020204030204" pitchFamily="49" charset="0"/>
              </a:rPr>
              <a:t>step_normalize</a:t>
            </a:r>
            <a:r>
              <a:rPr lang="en-GB" dirty="0"/>
              <a:t>: Convert values to z-scores</a:t>
            </a:r>
          </a:p>
          <a:p>
            <a:r>
              <a:rPr lang="en-GB" dirty="0" err="1">
                <a:latin typeface="Consolas" panose="020B0609020204030204" pitchFamily="49" charset="0"/>
              </a:rPr>
              <a:t>step_dummy</a:t>
            </a:r>
            <a:r>
              <a:rPr lang="en-GB" dirty="0"/>
              <a:t>: Create numerical dummy variables from text</a:t>
            </a:r>
          </a:p>
          <a:p>
            <a:r>
              <a:rPr lang="en-GB" dirty="0" err="1">
                <a:latin typeface="Consolas" panose="020B0609020204030204" pitchFamily="49" charset="0"/>
              </a:rPr>
              <a:t>step_other</a:t>
            </a:r>
            <a:r>
              <a:rPr lang="en-GB" dirty="0"/>
              <a:t>: Combine infrequent categories into an 'other'</a:t>
            </a:r>
          </a:p>
          <a:p>
            <a:r>
              <a:rPr lang="en-GB" dirty="0" err="1">
                <a:latin typeface="Consolas" panose="020B0609020204030204" pitchFamily="49" charset="0"/>
              </a:rPr>
              <a:t>step_corr</a:t>
            </a:r>
            <a:r>
              <a:rPr lang="en-GB" dirty="0"/>
              <a:t>: Remove variables which are highly correlated</a:t>
            </a:r>
          </a:p>
          <a:p>
            <a:r>
              <a:rPr lang="en-GB" dirty="0" err="1">
                <a:latin typeface="Consolas" panose="020B0609020204030204" pitchFamily="49" charset="0"/>
              </a:rPr>
              <a:t>step_naomit</a:t>
            </a:r>
            <a:r>
              <a:rPr lang="en-GB" dirty="0"/>
              <a:t>: Remove rows/columns with missing values</a:t>
            </a:r>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Recipe </a:t>
            </a:r>
            <a:r>
              <a:rPr lang="en-GB" dirty="0" err="1"/>
              <a:t>Preprocessing</a:t>
            </a:r>
            <a:r>
              <a:rPr lang="en-GB" dirty="0"/>
              <a:t> Steps</a:t>
            </a:r>
          </a:p>
        </p:txBody>
      </p:sp>
      <p:sp>
        <p:nvSpPr>
          <p:cNvPr id="2" name="TextBox 1">
            <a:extLst>
              <a:ext uri="{FF2B5EF4-FFF2-40B4-BE49-F238E27FC236}">
                <a16:creationId xmlns:a16="http://schemas.microsoft.com/office/drawing/2014/main" id="{10615B4C-DC0C-4C20-9CAA-362F26A804CA}"/>
              </a:ext>
            </a:extLst>
          </p:cNvPr>
          <p:cNvSpPr txBox="1"/>
          <p:nvPr/>
        </p:nvSpPr>
        <p:spPr>
          <a:xfrm>
            <a:off x="779224" y="6246154"/>
            <a:ext cx="10633552" cy="523220"/>
          </a:xfrm>
          <a:prstGeom prst="rect">
            <a:avLst/>
          </a:prstGeom>
          <a:noFill/>
        </p:spPr>
        <p:txBody>
          <a:bodyPr wrap="none" rtlCol="0">
            <a:spAutoFit/>
          </a:bodyPr>
          <a:lstStyle/>
          <a:p>
            <a:r>
              <a:rPr lang="en-GB" sz="2800" dirty="0"/>
              <a:t>Full list of steps at </a:t>
            </a:r>
            <a:r>
              <a:rPr lang="en-GB" sz="2800" dirty="0">
                <a:hlinkClick r:id="rId4"/>
              </a:rPr>
              <a:t>https://recipes.tidymodels.org/reference/index.html</a:t>
            </a:r>
            <a:r>
              <a:rPr lang="en-GB" sz="2800" dirty="0"/>
              <a:t> </a:t>
            </a:r>
          </a:p>
        </p:txBody>
      </p:sp>
    </p:spTree>
    <p:extLst>
      <p:ext uri="{BB962C8B-B14F-4D97-AF65-F5344CB8AC3E}">
        <p14:creationId xmlns:p14="http://schemas.microsoft.com/office/powerpoint/2010/main" val="391275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2E0-8E0E-4010-92DA-5B50333C5D79}"/>
              </a:ext>
            </a:extLst>
          </p:cNvPr>
          <p:cNvSpPr>
            <a:spLocks noGrp="1"/>
          </p:cNvSpPr>
          <p:nvPr>
            <p:ph type="title"/>
          </p:nvPr>
        </p:nvSpPr>
        <p:spPr/>
        <p:txBody>
          <a:bodyPr>
            <a:normAutofit/>
          </a:bodyPr>
          <a:lstStyle/>
          <a:p>
            <a:r>
              <a:rPr lang="en-GB" sz="5400" dirty="0"/>
              <a:t>Steps in Machine Learning</a:t>
            </a:r>
          </a:p>
        </p:txBody>
      </p:sp>
      <p:sp>
        <p:nvSpPr>
          <p:cNvPr id="3" name="Rectangle 2">
            <a:extLst>
              <a:ext uri="{FF2B5EF4-FFF2-40B4-BE49-F238E27FC236}">
                <a16:creationId xmlns:a16="http://schemas.microsoft.com/office/drawing/2014/main" id="{978A5226-27C3-48FF-8E13-45F11BBE352A}"/>
              </a:ext>
            </a:extLst>
          </p:cNvPr>
          <p:cNvSpPr/>
          <p:nvPr/>
        </p:nvSpPr>
        <p:spPr>
          <a:xfrm>
            <a:off x="551384" y="2492896"/>
            <a:ext cx="3024336" cy="16561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Generate data for samples where the outcome is known</a:t>
            </a:r>
          </a:p>
        </p:txBody>
      </p:sp>
      <p:grpSp>
        <p:nvGrpSpPr>
          <p:cNvPr id="13" name="Group 12">
            <a:extLst>
              <a:ext uri="{FF2B5EF4-FFF2-40B4-BE49-F238E27FC236}">
                <a16:creationId xmlns:a16="http://schemas.microsoft.com/office/drawing/2014/main" id="{10D5405C-DE5D-4A1B-8EEF-89CCAE481290}"/>
              </a:ext>
            </a:extLst>
          </p:cNvPr>
          <p:cNvGrpSpPr/>
          <p:nvPr/>
        </p:nvGrpSpPr>
        <p:grpSpPr>
          <a:xfrm>
            <a:off x="3791744" y="2492896"/>
            <a:ext cx="3816424" cy="1656184"/>
            <a:chOff x="3791744" y="2492896"/>
            <a:chExt cx="3816424" cy="1656184"/>
          </a:xfrm>
        </p:grpSpPr>
        <p:sp>
          <p:nvSpPr>
            <p:cNvPr id="4" name="Rectangle 3">
              <a:extLst>
                <a:ext uri="{FF2B5EF4-FFF2-40B4-BE49-F238E27FC236}">
                  <a16:creationId xmlns:a16="http://schemas.microsoft.com/office/drawing/2014/main" id="{0414AEAD-4B03-4F0E-B62A-7627739D62A5}"/>
                </a:ext>
              </a:extLst>
            </p:cNvPr>
            <p:cNvSpPr/>
            <p:nvPr/>
          </p:nvSpPr>
          <p:spPr>
            <a:xfrm>
              <a:off x="4583832" y="2492896"/>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Pick a modelling method and build a model</a:t>
              </a:r>
            </a:p>
          </p:txBody>
        </p:sp>
        <p:sp>
          <p:nvSpPr>
            <p:cNvPr id="8" name="Arrow: Right 7">
              <a:extLst>
                <a:ext uri="{FF2B5EF4-FFF2-40B4-BE49-F238E27FC236}">
                  <a16:creationId xmlns:a16="http://schemas.microsoft.com/office/drawing/2014/main" id="{8B98077F-B725-483E-A3EB-18E6B9361A73}"/>
                </a:ext>
              </a:extLst>
            </p:cNvPr>
            <p:cNvSpPr/>
            <p:nvPr/>
          </p:nvSpPr>
          <p:spPr>
            <a:xfrm>
              <a:off x="3791744" y="306896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1C08835-28D1-48C5-8FAE-7C5D912FF933}"/>
              </a:ext>
            </a:extLst>
          </p:cNvPr>
          <p:cNvGrpSpPr/>
          <p:nvPr/>
        </p:nvGrpSpPr>
        <p:grpSpPr>
          <a:xfrm>
            <a:off x="7824192" y="2492896"/>
            <a:ext cx="3816424" cy="1656184"/>
            <a:chOff x="7824192" y="2492896"/>
            <a:chExt cx="3816424" cy="1656184"/>
          </a:xfrm>
        </p:grpSpPr>
        <p:sp>
          <p:nvSpPr>
            <p:cNvPr id="5" name="Rectangle 4">
              <a:extLst>
                <a:ext uri="{FF2B5EF4-FFF2-40B4-BE49-F238E27FC236}">
                  <a16:creationId xmlns:a16="http://schemas.microsoft.com/office/drawing/2014/main" id="{0473F869-A35D-4372-8FDA-737291795C68}"/>
                </a:ext>
              </a:extLst>
            </p:cNvPr>
            <p:cNvSpPr/>
            <p:nvPr/>
          </p:nvSpPr>
          <p:spPr>
            <a:xfrm>
              <a:off x="8616280" y="2492896"/>
              <a:ext cx="3024336" cy="16561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Evaluate the model</a:t>
              </a:r>
            </a:p>
          </p:txBody>
        </p:sp>
        <p:sp>
          <p:nvSpPr>
            <p:cNvPr id="9" name="Arrow: Right 8">
              <a:extLst>
                <a:ext uri="{FF2B5EF4-FFF2-40B4-BE49-F238E27FC236}">
                  <a16:creationId xmlns:a16="http://schemas.microsoft.com/office/drawing/2014/main" id="{F8E013D5-379C-4A68-9C55-25DB3704041C}"/>
                </a:ext>
              </a:extLst>
            </p:cNvPr>
            <p:cNvSpPr/>
            <p:nvPr/>
          </p:nvSpPr>
          <p:spPr>
            <a:xfrm>
              <a:off x="7824192" y="3068960"/>
              <a:ext cx="576064"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09045C08-11D4-4A3B-BAA3-73F3F547E6C2}"/>
              </a:ext>
            </a:extLst>
          </p:cNvPr>
          <p:cNvGrpSpPr/>
          <p:nvPr/>
        </p:nvGrpSpPr>
        <p:grpSpPr>
          <a:xfrm>
            <a:off x="8616280" y="4250097"/>
            <a:ext cx="3024336" cy="2333265"/>
            <a:chOff x="8616280" y="4250097"/>
            <a:chExt cx="3024336" cy="2333265"/>
          </a:xfrm>
        </p:grpSpPr>
        <p:sp>
          <p:nvSpPr>
            <p:cNvPr id="6" name="Rectangle 5">
              <a:extLst>
                <a:ext uri="{FF2B5EF4-FFF2-40B4-BE49-F238E27FC236}">
                  <a16:creationId xmlns:a16="http://schemas.microsoft.com/office/drawing/2014/main" id="{2AE1B147-015A-4174-A750-5BC86883E355}"/>
                </a:ext>
              </a:extLst>
            </p:cNvPr>
            <p:cNvSpPr/>
            <p:nvPr/>
          </p:nvSpPr>
          <p:spPr>
            <a:xfrm>
              <a:off x="8616280" y="4927178"/>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Make predictions where the outcome is not known</a:t>
              </a:r>
            </a:p>
          </p:txBody>
        </p:sp>
        <p:sp>
          <p:nvSpPr>
            <p:cNvPr id="10" name="Arrow: Right 9">
              <a:extLst>
                <a:ext uri="{FF2B5EF4-FFF2-40B4-BE49-F238E27FC236}">
                  <a16:creationId xmlns:a16="http://schemas.microsoft.com/office/drawing/2014/main" id="{B1C45E98-F035-4996-AC7D-5CE454ECB4DC}"/>
                </a:ext>
              </a:extLst>
            </p:cNvPr>
            <p:cNvSpPr/>
            <p:nvPr/>
          </p:nvSpPr>
          <p:spPr>
            <a:xfrm rot="5400000">
              <a:off x="9840416" y="4286101"/>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C0568851-CA28-4D4D-8564-5741321F07F6}"/>
              </a:ext>
            </a:extLst>
          </p:cNvPr>
          <p:cNvGrpSpPr/>
          <p:nvPr/>
        </p:nvGrpSpPr>
        <p:grpSpPr>
          <a:xfrm>
            <a:off x="4583832" y="4927178"/>
            <a:ext cx="3816424" cy="1656184"/>
            <a:chOff x="4583832" y="4927178"/>
            <a:chExt cx="3816424" cy="1656184"/>
          </a:xfrm>
        </p:grpSpPr>
        <p:sp>
          <p:nvSpPr>
            <p:cNvPr id="7" name="Rectangle 6">
              <a:extLst>
                <a:ext uri="{FF2B5EF4-FFF2-40B4-BE49-F238E27FC236}">
                  <a16:creationId xmlns:a16="http://schemas.microsoft.com/office/drawing/2014/main" id="{3E1D5FC3-416E-4039-8A39-21E227D1B4FA}"/>
                </a:ext>
              </a:extLst>
            </p:cNvPr>
            <p:cNvSpPr/>
            <p:nvPr/>
          </p:nvSpPr>
          <p:spPr>
            <a:xfrm>
              <a:off x="4583832" y="4927178"/>
              <a:ext cx="3024336" cy="16561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Test the predictions</a:t>
              </a:r>
            </a:p>
          </p:txBody>
        </p:sp>
        <p:sp>
          <p:nvSpPr>
            <p:cNvPr id="11" name="Arrow: Right 10">
              <a:extLst>
                <a:ext uri="{FF2B5EF4-FFF2-40B4-BE49-F238E27FC236}">
                  <a16:creationId xmlns:a16="http://schemas.microsoft.com/office/drawing/2014/main" id="{24FB40AB-E4F9-41AB-A192-BFCF12769E19}"/>
                </a:ext>
              </a:extLst>
            </p:cNvPr>
            <p:cNvSpPr/>
            <p:nvPr/>
          </p:nvSpPr>
          <p:spPr>
            <a:xfrm rot="10800000">
              <a:off x="7824192" y="5503242"/>
              <a:ext cx="576064" cy="50405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12" name="Arrow: U-Turn 11">
            <a:extLst>
              <a:ext uri="{FF2B5EF4-FFF2-40B4-BE49-F238E27FC236}">
                <a16:creationId xmlns:a16="http://schemas.microsoft.com/office/drawing/2014/main" id="{48A3AB78-7739-4A88-82A9-C92ECFCAFDAD}"/>
              </a:ext>
            </a:extLst>
          </p:cNvPr>
          <p:cNvSpPr/>
          <p:nvPr/>
        </p:nvSpPr>
        <p:spPr>
          <a:xfrm flipH="1">
            <a:off x="5879976" y="1518655"/>
            <a:ext cx="4392488" cy="864096"/>
          </a:xfrm>
          <a:prstGeom prst="uturnArrow">
            <a:avLst>
              <a:gd name="adj1" fmla="val 23898"/>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Refine the model</a:t>
            </a:r>
          </a:p>
        </p:txBody>
      </p:sp>
    </p:spTree>
    <p:extLst>
      <p:ext uri="{BB962C8B-B14F-4D97-AF65-F5344CB8AC3E}">
        <p14:creationId xmlns:p14="http://schemas.microsoft.com/office/powerpoint/2010/main" val="2212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Applying Steps to Variables</a:t>
            </a:r>
          </a:p>
        </p:txBody>
      </p:sp>
      <p:sp>
        <p:nvSpPr>
          <p:cNvPr id="6" name="Rectangle 5">
            <a:extLst>
              <a:ext uri="{FF2B5EF4-FFF2-40B4-BE49-F238E27FC236}">
                <a16:creationId xmlns:a16="http://schemas.microsoft.com/office/drawing/2014/main" id="{0B69EF31-3353-486B-8C1F-6F3A0974AD5A}"/>
              </a:ext>
            </a:extLst>
          </p:cNvPr>
          <p:cNvSpPr/>
          <p:nvPr/>
        </p:nvSpPr>
        <p:spPr>
          <a:xfrm>
            <a:off x="1991544" y="2060848"/>
            <a:ext cx="9043900" cy="3477875"/>
          </a:xfrm>
          <a:prstGeom prst="rect">
            <a:avLst/>
          </a:prstGeom>
        </p:spPr>
        <p:txBody>
          <a:bodyPr wrap="square">
            <a:spAutoFit/>
          </a:bodyPr>
          <a:lstStyle/>
          <a:p>
            <a:r>
              <a:rPr lang="en-GB" sz="3600" dirty="0"/>
              <a:t>Individually named variables</a:t>
            </a:r>
          </a:p>
          <a:p>
            <a:r>
              <a:rPr lang="en-GB" sz="28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step_rm</a:t>
            </a:r>
            <a:r>
              <a:rPr lang="en-GB" sz="2800" dirty="0">
                <a:solidFill>
                  <a:schemeClr val="accent3">
                    <a:lumMod val="50000"/>
                  </a:schemeClr>
                </a:solidFill>
                <a:latin typeface="Consolas" panose="020B0609020204030204" pitchFamily="49" charset="0"/>
              </a:rPr>
              <a:t>(</a:t>
            </a:r>
            <a:r>
              <a:rPr lang="en-GB" sz="2800" dirty="0">
                <a:latin typeface="Consolas" panose="020B0609020204030204" pitchFamily="49" charset="0"/>
              </a:rPr>
              <a:t>Unsued1, Unused2</a:t>
            </a:r>
            <a:r>
              <a:rPr lang="en-GB" sz="2800" dirty="0">
                <a:solidFill>
                  <a:schemeClr val="accent3">
                    <a:lumMod val="50000"/>
                  </a:schemeClr>
                </a:solidFill>
                <a:latin typeface="Consolas" panose="020B0609020204030204" pitchFamily="49" charset="0"/>
              </a:rPr>
              <a:t>)</a:t>
            </a:r>
          </a:p>
          <a:p>
            <a:endParaRPr lang="en-GB" sz="2800" dirty="0">
              <a:latin typeface="Consolas" panose="020B0609020204030204" pitchFamily="49" charset="0"/>
            </a:endParaRPr>
          </a:p>
          <a:p>
            <a:endParaRPr lang="en-GB" sz="2800" dirty="0">
              <a:latin typeface="Consolas" panose="020B0609020204030204" pitchFamily="49" charset="0"/>
            </a:endParaRPr>
          </a:p>
          <a:p>
            <a:r>
              <a:rPr lang="en-GB" sz="3600" dirty="0"/>
              <a:t>Role selectors</a:t>
            </a:r>
          </a:p>
          <a:p>
            <a:r>
              <a:rPr lang="en-GB" sz="36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step_normalize</a:t>
            </a:r>
            <a:r>
              <a:rPr lang="en-GB" sz="2800" dirty="0">
                <a:solidFill>
                  <a:schemeClr val="accent3">
                    <a:lumMod val="50000"/>
                  </a:schemeClr>
                </a:solidFill>
                <a:latin typeface="Consolas" panose="020B0609020204030204" pitchFamily="49" charset="0"/>
              </a:rPr>
              <a:t>(</a:t>
            </a:r>
            <a:r>
              <a:rPr lang="en-GB" sz="2800" dirty="0" err="1">
                <a:latin typeface="Consolas" panose="020B0609020204030204" pitchFamily="49" charset="0"/>
              </a:rPr>
              <a:t>all_numeric_predictors</a:t>
            </a:r>
            <a:r>
              <a:rPr lang="en-GB" sz="2800" dirty="0">
                <a:latin typeface="Consolas" panose="020B0609020204030204" pitchFamily="49" charset="0"/>
              </a:rPr>
              <a:t>()</a:t>
            </a:r>
            <a:r>
              <a:rPr lang="en-GB" sz="2800" dirty="0">
                <a:solidFill>
                  <a:schemeClr val="accent3">
                    <a:lumMod val="50000"/>
                  </a:schemeClr>
                </a:solidFill>
                <a:latin typeface="Consolas" panose="020B0609020204030204" pitchFamily="49" charset="0"/>
              </a:rPr>
              <a:t>)</a:t>
            </a:r>
          </a:p>
          <a:p>
            <a:r>
              <a:rPr lang="en-GB" sz="28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step_dummy</a:t>
            </a:r>
            <a:r>
              <a:rPr lang="en-GB" sz="2800" dirty="0">
                <a:solidFill>
                  <a:schemeClr val="accent3">
                    <a:lumMod val="50000"/>
                  </a:schemeClr>
                </a:solidFill>
                <a:latin typeface="Consolas" panose="020B0609020204030204" pitchFamily="49" charset="0"/>
              </a:rPr>
              <a:t>(</a:t>
            </a:r>
            <a:r>
              <a:rPr lang="en-GB" sz="2800" dirty="0" err="1">
                <a:latin typeface="Consolas" panose="020B0609020204030204" pitchFamily="49" charset="0"/>
              </a:rPr>
              <a:t>all_nominal_predictors</a:t>
            </a:r>
            <a:r>
              <a:rPr lang="en-GB" sz="2800" dirty="0">
                <a:latin typeface="Consolas" panose="020B0609020204030204" pitchFamily="49" charset="0"/>
              </a:rPr>
              <a:t>()</a:t>
            </a:r>
            <a:r>
              <a:rPr lang="en-GB" sz="2800" dirty="0">
                <a:solidFill>
                  <a:schemeClr val="accent3">
                    <a:lumMod val="50000"/>
                  </a:schemeClr>
                </a:solidFill>
                <a:latin typeface="Consolas" panose="020B0609020204030204" pitchFamily="49" charset="0"/>
              </a:rPr>
              <a:t>)</a:t>
            </a:r>
          </a:p>
        </p:txBody>
      </p:sp>
    </p:spTree>
    <p:extLst>
      <p:ext uri="{BB962C8B-B14F-4D97-AF65-F5344CB8AC3E}">
        <p14:creationId xmlns:p14="http://schemas.microsoft.com/office/powerpoint/2010/main" val="665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3"/>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Adding </a:t>
            </a:r>
            <a:r>
              <a:rPr lang="en-GB" dirty="0" err="1"/>
              <a:t>Preprocessing</a:t>
            </a:r>
            <a:r>
              <a:rPr lang="en-GB" dirty="0"/>
              <a:t> Steps</a:t>
            </a:r>
          </a:p>
        </p:txBody>
      </p:sp>
      <p:sp>
        <p:nvSpPr>
          <p:cNvPr id="6" name="Rectangle 5">
            <a:extLst>
              <a:ext uri="{FF2B5EF4-FFF2-40B4-BE49-F238E27FC236}">
                <a16:creationId xmlns:a16="http://schemas.microsoft.com/office/drawing/2014/main" id="{0B69EF31-3353-486B-8C1F-6F3A0974AD5A}"/>
              </a:ext>
            </a:extLst>
          </p:cNvPr>
          <p:cNvSpPr/>
          <p:nvPr/>
        </p:nvSpPr>
        <p:spPr>
          <a:xfrm>
            <a:off x="839416" y="2564904"/>
            <a:ext cx="11352584" cy="2246769"/>
          </a:xfrm>
          <a:prstGeom prst="rect">
            <a:avLst/>
          </a:prstGeom>
        </p:spPr>
        <p:txBody>
          <a:bodyPr wrap="square">
            <a:spAutoFit/>
          </a:bodyPr>
          <a:lstStyle/>
          <a:p>
            <a:r>
              <a:rPr lang="en-GB" sz="2800" dirty="0" err="1">
                <a:latin typeface="Consolas" panose="020B0609020204030204" pitchFamily="49" charset="0"/>
              </a:rPr>
              <a:t>my_recipe</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step_rm</a:t>
            </a:r>
            <a:r>
              <a:rPr lang="en-GB" sz="2800" dirty="0">
                <a:latin typeface="Consolas" panose="020B0609020204030204" pitchFamily="49" charset="0"/>
              </a:rPr>
              <a:t>(Unsued1, Unused2) %&gt;%</a:t>
            </a:r>
          </a:p>
          <a:p>
            <a:r>
              <a:rPr lang="en-GB" sz="2800" dirty="0">
                <a:latin typeface="Consolas" panose="020B0609020204030204" pitchFamily="49" charset="0"/>
              </a:rPr>
              <a:t>    </a:t>
            </a:r>
            <a:r>
              <a:rPr lang="en-GB" sz="2800" dirty="0" err="1">
                <a:latin typeface="Consolas" panose="020B0609020204030204" pitchFamily="49" charset="0"/>
              </a:rPr>
              <a:t>step_log</a:t>
            </a:r>
            <a:r>
              <a:rPr lang="en-GB" sz="2800" dirty="0">
                <a:latin typeface="Consolas" panose="020B0609020204030204" pitchFamily="49" charset="0"/>
              </a:rPr>
              <a:t>(expression, </a:t>
            </a:r>
            <a:r>
              <a:rPr lang="en-GB" sz="2800" dirty="0" err="1">
                <a:latin typeface="Consolas" panose="020B0609020204030204" pitchFamily="49" charset="0"/>
              </a:rPr>
              <a:t>gene_length</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step_normalize</a:t>
            </a:r>
            <a:r>
              <a:rPr lang="en-GB" sz="2800" dirty="0">
                <a:latin typeface="Consolas" panose="020B0609020204030204" pitchFamily="49" charset="0"/>
              </a:rPr>
              <a:t>(</a:t>
            </a:r>
            <a:r>
              <a:rPr lang="en-GB" sz="2800" dirty="0" err="1">
                <a:latin typeface="Consolas" panose="020B0609020204030204" pitchFamily="49" charset="0"/>
              </a:rPr>
              <a:t>all_numeric_predictors</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step_dummy</a:t>
            </a:r>
            <a:r>
              <a:rPr lang="en-GB" sz="2800" dirty="0">
                <a:latin typeface="Consolas" panose="020B0609020204030204" pitchFamily="49" charset="0"/>
              </a:rPr>
              <a:t>(</a:t>
            </a:r>
            <a:r>
              <a:rPr lang="en-GB" sz="2800" dirty="0" err="1">
                <a:latin typeface="Consolas" panose="020B0609020204030204" pitchFamily="49" charset="0"/>
              </a:rPr>
              <a:t>all_nominal_predictors</a:t>
            </a:r>
            <a:r>
              <a:rPr lang="en-GB" sz="2800" dirty="0">
                <a:latin typeface="Consolas" panose="020B0609020204030204" pitchFamily="49" charset="0"/>
              </a:rPr>
              <a:t>()) -&gt; </a:t>
            </a:r>
            <a:r>
              <a:rPr lang="en-GB" sz="2800" dirty="0" err="1">
                <a:latin typeface="Consolas" panose="020B0609020204030204" pitchFamily="49" charset="0"/>
              </a:rPr>
              <a:t>my_recipe</a:t>
            </a:r>
            <a:endParaRPr lang="en-GB" sz="2800" dirty="0">
              <a:latin typeface="Consolas" panose="020B0609020204030204" pitchFamily="49" charset="0"/>
            </a:endParaRPr>
          </a:p>
        </p:txBody>
      </p:sp>
    </p:spTree>
    <p:extLst>
      <p:ext uri="{BB962C8B-B14F-4D97-AF65-F5344CB8AC3E}">
        <p14:creationId xmlns:p14="http://schemas.microsoft.com/office/powerpoint/2010/main" val="4282310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Creating a workflow</a:t>
            </a:r>
          </a:p>
        </p:txBody>
      </p:sp>
      <p:sp>
        <p:nvSpPr>
          <p:cNvPr id="4" name="Content Placeholder 3">
            <a:extLst>
              <a:ext uri="{FF2B5EF4-FFF2-40B4-BE49-F238E27FC236}">
                <a16:creationId xmlns:a16="http://schemas.microsoft.com/office/drawing/2014/main" id="{4B13B380-83B1-4EDE-9039-E8167E2FE629}"/>
              </a:ext>
            </a:extLst>
          </p:cNvPr>
          <p:cNvSpPr>
            <a:spLocks noGrp="1"/>
          </p:cNvSpPr>
          <p:nvPr>
            <p:ph idx="1"/>
          </p:nvPr>
        </p:nvSpPr>
        <p:spPr>
          <a:xfrm>
            <a:off x="1847528" y="1988840"/>
            <a:ext cx="9734872" cy="1669410"/>
          </a:xfrm>
        </p:spPr>
        <p:txBody>
          <a:bodyPr/>
          <a:lstStyle/>
          <a:p>
            <a:r>
              <a:rPr lang="en-GB" dirty="0"/>
              <a:t>Workflows bring together</a:t>
            </a:r>
          </a:p>
          <a:p>
            <a:pPr lvl="1"/>
            <a:r>
              <a:rPr lang="en-GB" dirty="0"/>
              <a:t>Recipe (training data, </a:t>
            </a:r>
            <a:r>
              <a:rPr lang="en-GB" dirty="0" err="1"/>
              <a:t>preprocessing</a:t>
            </a:r>
            <a:r>
              <a:rPr lang="en-GB" dirty="0"/>
              <a:t>, formula)</a:t>
            </a:r>
          </a:p>
          <a:p>
            <a:pPr lvl="1"/>
            <a:r>
              <a:rPr lang="en-GB" dirty="0"/>
              <a:t>Model</a:t>
            </a:r>
          </a:p>
        </p:txBody>
      </p:sp>
      <p:sp>
        <p:nvSpPr>
          <p:cNvPr id="6" name="Rectangle 5">
            <a:extLst>
              <a:ext uri="{FF2B5EF4-FFF2-40B4-BE49-F238E27FC236}">
                <a16:creationId xmlns:a16="http://schemas.microsoft.com/office/drawing/2014/main" id="{0B69EF31-3353-486B-8C1F-6F3A0974AD5A}"/>
              </a:ext>
            </a:extLst>
          </p:cNvPr>
          <p:cNvSpPr/>
          <p:nvPr/>
        </p:nvSpPr>
        <p:spPr>
          <a:xfrm>
            <a:off x="1573288" y="4229452"/>
            <a:ext cx="9275240" cy="1569660"/>
          </a:xfrm>
          <a:prstGeom prst="rect">
            <a:avLst/>
          </a:prstGeom>
        </p:spPr>
        <p:txBody>
          <a:bodyPr wrap="square">
            <a:spAutoFit/>
          </a:bodyPr>
          <a:lstStyle/>
          <a:p>
            <a:r>
              <a:rPr lang="en-GB" sz="3200" dirty="0">
                <a:latin typeface="Consolas" panose="020B0609020204030204" pitchFamily="49" charset="0"/>
              </a:rPr>
              <a:t>workflow() %&gt;%</a:t>
            </a:r>
          </a:p>
          <a:p>
            <a:r>
              <a:rPr lang="en-GB" sz="3200" dirty="0">
                <a:latin typeface="Consolas" panose="020B0609020204030204" pitchFamily="49" charset="0"/>
              </a:rPr>
              <a:t>    </a:t>
            </a:r>
            <a:r>
              <a:rPr lang="en-GB" sz="3200" dirty="0" err="1">
                <a:latin typeface="Consolas" panose="020B0609020204030204" pitchFamily="49" charset="0"/>
              </a:rPr>
              <a:t>add_recipe</a:t>
            </a:r>
            <a:r>
              <a:rPr lang="en-GB" sz="3200" dirty="0">
                <a:latin typeface="Consolas" panose="020B0609020204030204" pitchFamily="49" charset="0"/>
              </a:rPr>
              <a:t>(</a:t>
            </a:r>
            <a:r>
              <a:rPr lang="en-GB" sz="3200" dirty="0" err="1">
                <a:latin typeface="Consolas" panose="020B0609020204030204" pitchFamily="49" charset="0"/>
              </a:rPr>
              <a:t>my_recipe</a:t>
            </a:r>
            <a:r>
              <a:rPr lang="en-GB" sz="3200" dirty="0">
                <a:latin typeface="Consolas" panose="020B0609020204030204" pitchFamily="49" charset="0"/>
              </a:rPr>
              <a:t>) %&gt;%</a:t>
            </a:r>
          </a:p>
          <a:p>
            <a:r>
              <a:rPr lang="en-GB" sz="3200" dirty="0">
                <a:latin typeface="Consolas" panose="020B0609020204030204" pitchFamily="49" charset="0"/>
              </a:rPr>
              <a:t>    </a:t>
            </a:r>
            <a:r>
              <a:rPr lang="en-GB" sz="3200" dirty="0" err="1">
                <a:latin typeface="Consolas" panose="020B0609020204030204" pitchFamily="49" charset="0"/>
              </a:rPr>
              <a:t>add_model</a:t>
            </a:r>
            <a:r>
              <a:rPr lang="en-GB" sz="3200" dirty="0">
                <a:latin typeface="Consolas" panose="020B0609020204030204" pitchFamily="49" charset="0"/>
              </a:rPr>
              <a:t>(</a:t>
            </a:r>
            <a:r>
              <a:rPr lang="en-GB" sz="3200" dirty="0" err="1">
                <a:latin typeface="Consolas" panose="020B0609020204030204" pitchFamily="49" charset="0"/>
              </a:rPr>
              <a:t>my_model</a:t>
            </a:r>
            <a:r>
              <a:rPr lang="en-GB" sz="3200" dirty="0">
                <a:latin typeface="Consolas" panose="020B0609020204030204" pitchFamily="49" charset="0"/>
              </a:rPr>
              <a:t>) -&gt; </a:t>
            </a:r>
            <a:r>
              <a:rPr lang="en-GB" sz="3200" dirty="0" err="1">
                <a:latin typeface="Consolas" panose="020B0609020204030204" pitchFamily="49" charset="0"/>
              </a:rPr>
              <a:t>my_workflow</a:t>
            </a:r>
            <a:endParaRPr lang="en-GB" sz="3200" dirty="0">
              <a:latin typeface="Consolas" panose="020B0609020204030204" pitchFamily="49" charset="0"/>
            </a:endParaRP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3"/>
          <a:stretch>
            <a:fillRect/>
          </a:stretch>
        </p:blipFill>
        <p:spPr>
          <a:xfrm>
            <a:off x="263352" y="179107"/>
            <a:ext cx="1440160" cy="1669410"/>
          </a:xfrm>
          <a:prstGeom prst="rect">
            <a:avLst/>
          </a:prstGeom>
        </p:spPr>
      </p:pic>
    </p:spTree>
    <p:extLst>
      <p:ext uri="{BB962C8B-B14F-4D97-AF65-F5344CB8AC3E}">
        <p14:creationId xmlns:p14="http://schemas.microsoft.com/office/powerpoint/2010/main" val="3353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Training via a workflow</a:t>
            </a: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3"/>
          <a:stretch>
            <a:fillRect/>
          </a:stretch>
        </p:blipFill>
        <p:spPr>
          <a:xfrm>
            <a:off x="263352" y="179107"/>
            <a:ext cx="1440160" cy="1669410"/>
          </a:xfrm>
          <a:prstGeom prst="rect">
            <a:avLst/>
          </a:prstGeom>
        </p:spPr>
      </p:pic>
      <p:sp>
        <p:nvSpPr>
          <p:cNvPr id="8" name="Rectangle 7">
            <a:extLst>
              <a:ext uri="{FF2B5EF4-FFF2-40B4-BE49-F238E27FC236}">
                <a16:creationId xmlns:a16="http://schemas.microsoft.com/office/drawing/2014/main" id="{E0B2329E-C63F-4B5E-997B-67733D4AE9E8}"/>
              </a:ext>
            </a:extLst>
          </p:cNvPr>
          <p:cNvSpPr/>
          <p:nvPr/>
        </p:nvSpPr>
        <p:spPr>
          <a:xfrm>
            <a:off x="1415480" y="2667336"/>
            <a:ext cx="9966212" cy="1077218"/>
          </a:xfrm>
          <a:prstGeom prst="rect">
            <a:avLst/>
          </a:prstGeom>
        </p:spPr>
        <p:txBody>
          <a:bodyPr wrap="square">
            <a:spAutoFit/>
          </a:bodyPr>
          <a:lstStyle/>
          <a:p>
            <a:r>
              <a:rPr lang="en-GB" sz="3200" dirty="0" err="1">
                <a:latin typeface="Consolas" panose="020B0609020204030204" pitchFamily="49" charset="0"/>
              </a:rPr>
              <a:t>my_workflow</a:t>
            </a:r>
            <a:r>
              <a:rPr lang="en-GB" sz="3200" dirty="0">
                <a:latin typeface="Consolas" panose="020B0609020204030204" pitchFamily="49" charset="0"/>
              </a:rPr>
              <a:t> %&gt;%</a:t>
            </a:r>
          </a:p>
          <a:p>
            <a:r>
              <a:rPr lang="en-GB" sz="3200" dirty="0">
                <a:latin typeface="Consolas" panose="020B0609020204030204" pitchFamily="49" charset="0"/>
              </a:rPr>
              <a:t>    fit(training(</a:t>
            </a:r>
            <a:r>
              <a:rPr lang="en-GB" sz="3200" dirty="0" err="1">
                <a:latin typeface="Consolas" panose="020B0609020204030204" pitchFamily="49" charset="0"/>
              </a:rPr>
              <a:t>my_data</a:t>
            </a:r>
            <a:r>
              <a:rPr lang="en-GB" sz="3200" dirty="0">
                <a:latin typeface="Consolas" panose="020B0609020204030204" pitchFamily="49" charset="0"/>
              </a:rPr>
              <a:t>)) -&gt; </a:t>
            </a:r>
            <a:r>
              <a:rPr lang="en-GB" sz="3200" dirty="0" err="1">
                <a:latin typeface="Consolas" panose="020B0609020204030204" pitchFamily="49" charset="0"/>
              </a:rPr>
              <a:t>my_workflow</a:t>
            </a:r>
            <a:endParaRPr lang="en-GB" sz="3200" dirty="0">
              <a:latin typeface="Consolas" panose="020B0609020204030204" pitchFamily="49" charset="0"/>
            </a:endParaRPr>
          </a:p>
        </p:txBody>
      </p:sp>
      <p:sp>
        <p:nvSpPr>
          <p:cNvPr id="9" name="TextBox 8">
            <a:extLst>
              <a:ext uri="{FF2B5EF4-FFF2-40B4-BE49-F238E27FC236}">
                <a16:creationId xmlns:a16="http://schemas.microsoft.com/office/drawing/2014/main" id="{D09A78B8-83CD-4B2B-9268-2CEC83C3F539}"/>
              </a:ext>
            </a:extLst>
          </p:cNvPr>
          <p:cNvSpPr txBox="1"/>
          <p:nvPr/>
        </p:nvSpPr>
        <p:spPr>
          <a:xfrm>
            <a:off x="699113" y="6071471"/>
            <a:ext cx="10888045" cy="523220"/>
          </a:xfrm>
          <a:prstGeom prst="rect">
            <a:avLst/>
          </a:prstGeom>
          <a:noFill/>
        </p:spPr>
        <p:txBody>
          <a:bodyPr wrap="none" rtlCol="0">
            <a:spAutoFit/>
          </a:bodyPr>
          <a:lstStyle/>
          <a:p>
            <a:r>
              <a:rPr lang="en-GB" sz="2800" dirty="0"/>
              <a:t>Fits the model, but also finalises choices in the recipe inside the workflow</a:t>
            </a:r>
          </a:p>
        </p:txBody>
      </p:sp>
    </p:spTree>
    <p:extLst>
      <p:ext uri="{BB962C8B-B14F-4D97-AF65-F5344CB8AC3E}">
        <p14:creationId xmlns:p14="http://schemas.microsoft.com/office/powerpoint/2010/main" val="8838148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Testing via a workflow</a:t>
            </a:r>
          </a:p>
        </p:txBody>
      </p:sp>
      <p:sp>
        <p:nvSpPr>
          <p:cNvPr id="6" name="Rectangle 5">
            <a:extLst>
              <a:ext uri="{FF2B5EF4-FFF2-40B4-BE49-F238E27FC236}">
                <a16:creationId xmlns:a16="http://schemas.microsoft.com/office/drawing/2014/main" id="{0B69EF31-3353-486B-8C1F-6F3A0974AD5A}"/>
              </a:ext>
            </a:extLst>
          </p:cNvPr>
          <p:cNvSpPr/>
          <p:nvPr/>
        </p:nvSpPr>
        <p:spPr>
          <a:xfrm>
            <a:off x="1293065" y="2303001"/>
            <a:ext cx="10254244" cy="2062103"/>
          </a:xfrm>
          <a:prstGeom prst="rect">
            <a:avLst/>
          </a:prstGeom>
        </p:spPr>
        <p:txBody>
          <a:bodyPr wrap="square">
            <a:spAutoFit/>
          </a:bodyPr>
          <a:lstStyle/>
          <a:p>
            <a:r>
              <a:rPr lang="en-GB" sz="3200" dirty="0" err="1">
                <a:latin typeface="Consolas" panose="020B0609020204030204" pitchFamily="49" charset="0"/>
              </a:rPr>
              <a:t>my_workflow</a:t>
            </a:r>
            <a:r>
              <a:rPr lang="en-GB" sz="3200" dirty="0">
                <a:latin typeface="Consolas" panose="020B0609020204030204" pitchFamily="49" charset="0"/>
              </a:rPr>
              <a:t> %&gt;%</a:t>
            </a:r>
          </a:p>
          <a:p>
            <a:r>
              <a:rPr lang="en-GB" sz="3200" dirty="0">
                <a:latin typeface="Consolas" panose="020B0609020204030204" pitchFamily="49" charset="0"/>
              </a:rPr>
              <a:t>    predict(</a:t>
            </a:r>
            <a:r>
              <a:rPr lang="en-GB" sz="3200" dirty="0" err="1">
                <a:latin typeface="Consolas" panose="020B0609020204030204" pitchFamily="49" charset="0"/>
              </a:rPr>
              <a:t>new_data</a:t>
            </a:r>
            <a:r>
              <a:rPr lang="en-GB" sz="3200" dirty="0">
                <a:latin typeface="Consolas" panose="020B0609020204030204" pitchFamily="49" charset="0"/>
              </a:rPr>
              <a:t>=testing(</a:t>
            </a:r>
            <a:r>
              <a:rPr lang="en-GB" sz="3200" dirty="0" err="1">
                <a:latin typeface="Consolas" panose="020B0609020204030204" pitchFamily="49" charset="0"/>
              </a:rPr>
              <a:t>my_data</a:t>
            </a:r>
            <a:r>
              <a:rPr lang="en-GB" sz="3200" dirty="0">
                <a:latin typeface="Consolas" panose="020B0609020204030204" pitchFamily="49" charset="0"/>
              </a:rPr>
              <a:t>)) %&gt;%</a:t>
            </a:r>
          </a:p>
          <a:p>
            <a:r>
              <a:rPr lang="en-GB" sz="3200" dirty="0">
                <a:latin typeface="Consolas" panose="020B0609020204030204" pitchFamily="49" charset="0"/>
              </a:rPr>
              <a:t>    </a:t>
            </a:r>
            <a:r>
              <a:rPr lang="en-GB" sz="3200" dirty="0" err="1">
                <a:latin typeface="Consolas" panose="020B0609020204030204" pitchFamily="49" charset="0"/>
              </a:rPr>
              <a:t>bind_cols</a:t>
            </a:r>
            <a:r>
              <a:rPr lang="en-GB" sz="3200" dirty="0">
                <a:latin typeface="Consolas" panose="020B0609020204030204" pitchFamily="49" charset="0"/>
              </a:rPr>
              <a:t>(testing(</a:t>
            </a:r>
            <a:r>
              <a:rPr lang="en-GB" sz="3200" dirty="0" err="1">
                <a:latin typeface="Consolas" panose="020B0609020204030204" pitchFamily="49" charset="0"/>
              </a:rPr>
              <a:t>my_data</a:t>
            </a:r>
            <a:r>
              <a:rPr lang="en-GB" sz="3200" dirty="0">
                <a:latin typeface="Consolas" panose="020B0609020204030204" pitchFamily="49" charset="0"/>
              </a:rPr>
              <a:t>)) %&gt;%</a:t>
            </a:r>
          </a:p>
          <a:p>
            <a:r>
              <a:rPr lang="en-GB" sz="3200" dirty="0">
                <a:latin typeface="Consolas" panose="020B0609020204030204" pitchFamily="49" charset="0"/>
              </a:rPr>
              <a:t>    select(.</a:t>
            </a:r>
            <a:r>
              <a:rPr lang="en-GB" sz="3200" dirty="0" err="1">
                <a:latin typeface="Consolas" panose="020B0609020204030204" pitchFamily="49" charset="0"/>
              </a:rPr>
              <a:t>pred_class</a:t>
            </a:r>
            <a:r>
              <a:rPr lang="en-GB" sz="3200" dirty="0">
                <a:latin typeface="Consolas" panose="020B0609020204030204" pitchFamily="49" charset="0"/>
              </a:rPr>
              <a:t>, </a:t>
            </a:r>
            <a:r>
              <a:rPr lang="en-GB" sz="3200" dirty="0" err="1">
                <a:latin typeface="Consolas" panose="020B0609020204030204" pitchFamily="49" charset="0"/>
              </a:rPr>
              <a:t>var_to_predict</a:t>
            </a:r>
            <a:r>
              <a:rPr lang="en-GB" sz="3200" dirty="0">
                <a:latin typeface="Consolas" panose="020B0609020204030204" pitchFamily="49" charset="0"/>
              </a:rPr>
              <a:t>)</a:t>
            </a: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3"/>
          <a:stretch>
            <a:fillRect/>
          </a:stretch>
        </p:blipFill>
        <p:spPr>
          <a:xfrm>
            <a:off x="263352" y="179107"/>
            <a:ext cx="1440160" cy="1669410"/>
          </a:xfrm>
          <a:prstGeom prst="rect">
            <a:avLst/>
          </a:prstGeom>
        </p:spPr>
      </p:pic>
      <p:sp>
        <p:nvSpPr>
          <p:cNvPr id="9" name="TextBox 8">
            <a:extLst>
              <a:ext uri="{FF2B5EF4-FFF2-40B4-BE49-F238E27FC236}">
                <a16:creationId xmlns:a16="http://schemas.microsoft.com/office/drawing/2014/main" id="{D09A78B8-83CD-4B2B-9268-2CEC83C3F539}"/>
              </a:ext>
            </a:extLst>
          </p:cNvPr>
          <p:cNvSpPr txBox="1"/>
          <p:nvPr/>
        </p:nvSpPr>
        <p:spPr>
          <a:xfrm>
            <a:off x="1597356" y="5598086"/>
            <a:ext cx="8997287" cy="954107"/>
          </a:xfrm>
          <a:prstGeom prst="rect">
            <a:avLst/>
          </a:prstGeom>
          <a:noFill/>
        </p:spPr>
        <p:txBody>
          <a:bodyPr wrap="square" rtlCol="0">
            <a:spAutoFit/>
          </a:bodyPr>
          <a:lstStyle/>
          <a:p>
            <a:pPr algn="ctr"/>
            <a:r>
              <a:rPr lang="en-GB" sz="2800" dirty="0"/>
              <a:t>Predict will automatically pull the trained model out of the workflow and will run the recipe on the new data</a:t>
            </a:r>
          </a:p>
        </p:txBody>
      </p:sp>
    </p:spTree>
    <p:extLst>
      <p:ext uri="{BB962C8B-B14F-4D97-AF65-F5344CB8AC3E}">
        <p14:creationId xmlns:p14="http://schemas.microsoft.com/office/powerpoint/2010/main" val="3133012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fontScale="90000"/>
          </a:bodyPr>
          <a:lstStyle/>
          <a:p>
            <a:r>
              <a:rPr lang="en-GB" sz="4800" dirty="0"/>
              <a:t>Exercise: Automating models with workflows</a:t>
            </a:r>
          </a:p>
        </p:txBody>
      </p:sp>
      <p:pic>
        <p:nvPicPr>
          <p:cNvPr id="3" name="Graphic 2">
            <a:extLst>
              <a:ext uri="{FF2B5EF4-FFF2-40B4-BE49-F238E27FC236}">
                <a16:creationId xmlns:a16="http://schemas.microsoft.com/office/drawing/2014/main" id="{D31EC141-844A-244D-23AB-9DCA15CD23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84232" y="5549697"/>
            <a:ext cx="3862669" cy="1015008"/>
          </a:xfrm>
          <a:prstGeom prst="rect">
            <a:avLst/>
          </a:prstGeom>
        </p:spPr>
      </p:pic>
    </p:spTree>
    <p:extLst>
      <p:ext uri="{BB962C8B-B14F-4D97-AF65-F5344CB8AC3E}">
        <p14:creationId xmlns:p14="http://schemas.microsoft.com/office/powerpoint/2010/main" val="80908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42537</TotalTime>
  <Words>9060</Words>
  <Application>Microsoft Office PowerPoint</Application>
  <PresentationFormat>Widescreen</PresentationFormat>
  <Paragraphs>1174</Paragraphs>
  <Slides>95</Slides>
  <Notes>84</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95</vt:i4>
      </vt:variant>
    </vt:vector>
  </HeadingPairs>
  <TitlesOfParts>
    <vt:vector size="106" baseType="lpstr">
      <vt:lpstr>Aptos</vt:lpstr>
      <vt:lpstr>Aptos Display</vt:lpstr>
      <vt:lpstr>Arial</vt:lpstr>
      <vt:lpstr>Bauhaus 93</vt:lpstr>
      <vt:lpstr>Calibri</vt:lpstr>
      <vt:lpstr>Consolas</vt:lpstr>
      <vt:lpstr>Courier New</vt:lpstr>
      <vt:lpstr>Times New Roman</vt:lpstr>
      <vt:lpstr>Wingdings</vt:lpstr>
      <vt:lpstr>Office Theme</vt:lpstr>
      <vt:lpstr>2_Office Theme</vt:lpstr>
      <vt:lpstr>Introduction to Machine Learning</vt:lpstr>
      <vt:lpstr>Agenda for the session</vt:lpstr>
      <vt:lpstr>What is Machine Learning?</vt:lpstr>
      <vt:lpstr>Data Analysis Workflow</vt:lpstr>
      <vt:lpstr>Machine Learning Builds a Model to make Predictions</vt:lpstr>
      <vt:lpstr>Biological Examples</vt:lpstr>
      <vt:lpstr>Biological Examples</vt:lpstr>
      <vt:lpstr>Biological Examples</vt:lpstr>
      <vt:lpstr>Steps in Machine Learning</vt:lpstr>
      <vt:lpstr>Different machine learning models</vt:lpstr>
      <vt:lpstr>PowerPoint Presentation</vt:lpstr>
      <vt:lpstr>Differences between models</vt:lpstr>
      <vt:lpstr>K-Nearest Neighbours (KNN) models</vt:lpstr>
      <vt:lpstr>K-nearest neighbours</vt:lpstr>
      <vt:lpstr>Distance Measures</vt:lpstr>
      <vt:lpstr>Naïve Bayes Models</vt:lpstr>
      <vt:lpstr>Naïve Bayesian</vt:lpstr>
      <vt:lpstr>Categorical Probabilities</vt:lpstr>
      <vt:lpstr>Quantitative Probabilities</vt:lpstr>
      <vt:lpstr>Naïve Bayes Predictions</vt:lpstr>
      <vt:lpstr>Decision Trees</vt:lpstr>
      <vt:lpstr>Predict Cancer Risk with a Decision Tree </vt:lpstr>
      <vt:lpstr>How do you build a tree?</vt:lpstr>
      <vt:lpstr>Calculating Categorical Impurity</vt:lpstr>
      <vt:lpstr>Calculating Quantitative Impurity</vt:lpstr>
      <vt:lpstr>Pruning Trees</vt:lpstr>
      <vt:lpstr>Random Forests</vt:lpstr>
      <vt:lpstr>Random Forest</vt:lpstr>
      <vt:lpstr>Bootstrapping Two Levels of Randomisation</vt:lpstr>
      <vt:lpstr>Build a Forest (hundreds of trees)</vt:lpstr>
      <vt:lpstr>Feature Selection</vt:lpstr>
      <vt:lpstr>Neural Networks</vt:lpstr>
      <vt:lpstr>Neural Network Structure</vt:lpstr>
      <vt:lpstr>Neural Network Structure</vt:lpstr>
      <vt:lpstr>Neural Network Structure</vt:lpstr>
      <vt:lpstr>Using the network</vt:lpstr>
      <vt:lpstr>Neural Networks</vt:lpstr>
      <vt:lpstr>Calculating Node Values</vt:lpstr>
      <vt:lpstr>Neural Network Structure</vt:lpstr>
      <vt:lpstr>Training the network Selecting the number of hidden layers</vt:lpstr>
      <vt:lpstr>Training the network Selecting the number of nodes in hidden layers</vt:lpstr>
      <vt:lpstr>Training the network Selecting weights and biases</vt:lpstr>
      <vt:lpstr>Training the network Back Propagation</vt:lpstr>
      <vt:lpstr>Cleaning the network</vt:lpstr>
      <vt:lpstr>Practical Machine Learning using R and tidymodels</vt:lpstr>
      <vt:lpstr>Baseline R Come on an R Course!</vt:lpstr>
      <vt:lpstr>Data Analysis Workflow</vt:lpstr>
      <vt:lpstr>R Syntax</vt:lpstr>
      <vt:lpstr>Packages for machine learning in R</vt:lpstr>
      <vt:lpstr>TidyModels</vt:lpstr>
      <vt:lpstr>Input Data</vt:lpstr>
      <vt:lpstr>Code Structure</vt:lpstr>
      <vt:lpstr>Create a Model</vt:lpstr>
      <vt:lpstr>Create a Model</vt:lpstr>
      <vt:lpstr>Creating Data</vt:lpstr>
      <vt:lpstr>Splitting Data</vt:lpstr>
      <vt:lpstr>Training the Model Create a formula</vt:lpstr>
      <vt:lpstr>Training the Model Performing a single fit</vt:lpstr>
      <vt:lpstr>Evaluating / Using the Model</vt:lpstr>
      <vt:lpstr>Evaluating / Using the Model</vt:lpstr>
      <vt:lpstr>PowerPoint Presentation</vt:lpstr>
      <vt:lpstr>PowerPoint Presentation</vt:lpstr>
      <vt:lpstr>Exercise: Building a model in tidymodels</vt:lpstr>
      <vt:lpstr>Evaluating Models</vt:lpstr>
      <vt:lpstr>A good model?</vt:lpstr>
      <vt:lpstr>Baseline for comparison</vt:lpstr>
      <vt:lpstr>Evaluating Qualitative Models</vt:lpstr>
      <vt:lpstr>Evaluating Qualitative Models</vt:lpstr>
      <vt:lpstr>Sensitivity vs Specificity</vt:lpstr>
      <vt:lpstr>Sensitivity vs Specificity</vt:lpstr>
      <vt:lpstr>Cohen's Kappa Score</vt:lpstr>
      <vt:lpstr>Area Under the ROC Curve (AUC)</vt:lpstr>
      <vt:lpstr>Evaluating Quantitative Models</vt:lpstr>
      <vt:lpstr>Evaluating Quantitative Models</vt:lpstr>
      <vt:lpstr>Evaluating / Using the Model</vt:lpstr>
      <vt:lpstr>Evaluating / Using the Model</vt:lpstr>
      <vt:lpstr>Input Data</vt:lpstr>
      <vt:lpstr>Garbage in = Garbage out</vt:lpstr>
      <vt:lpstr>Common Data Problems Data Leakage</vt:lpstr>
      <vt:lpstr>Common Data Problems</vt:lpstr>
      <vt:lpstr>Preprocessing Converting to Numbers</vt:lpstr>
      <vt:lpstr>Preprocessing Scaling and Normalising</vt:lpstr>
      <vt:lpstr>Preprocessing Data Filtering</vt:lpstr>
      <vt:lpstr>Exercise: Evaluating Models</vt:lpstr>
      <vt:lpstr>That’s it! - What Next?</vt:lpstr>
      <vt:lpstr>Automation with Recipes and Workflows</vt:lpstr>
      <vt:lpstr>Automation with Recipes and Workflows</vt:lpstr>
      <vt:lpstr>Creating a Recipe</vt:lpstr>
      <vt:lpstr>Recipe Preprocessing Steps</vt:lpstr>
      <vt:lpstr>Applying Steps to Variables</vt:lpstr>
      <vt:lpstr>Adding Preprocessing Steps</vt:lpstr>
      <vt:lpstr>Creating a workflow</vt:lpstr>
      <vt:lpstr>Training via a workflow</vt:lpstr>
      <vt:lpstr>Testing via a workflow</vt:lpstr>
      <vt:lpstr>Exercise: Automating models with workflows</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Simon Andrews</dc:creator>
  <cp:lastModifiedBy>Hayley Carr</cp:lastModifiedBy>
  <cp:revision>391</cp:revision>
  <dcterms:created xsi:type="dcterms:W3CDTF">2013-08-21T08:13:32Z</dcterms:created>
  <dcterms:modified xsi:type="dcterms:W3CDTF">2026-05-06T12:38:09Z</dcterms:modified>
</cp:coreProperties>
</file>