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5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99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34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74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71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68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58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25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62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11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42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10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93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ws.amazon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Different types of Linux installation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72" y="5349875"/>
            <a:ext cx="4214447" cy="14966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031" y="3128834"/>
            <a:ext cx="3294969" cy="388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63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56" y="365125"/>
            <a:ext cx="10902244" cy="1325563"/>
          </a:xfrm>
        </p:spPr>
        <p:txBody>
          <a:bodyPr/>
          <a:lstStyle/>
          <a:p>
            <a:r>
              <a:rPr lang="en-GB" dirty="0" smtClean="0"/>
              <a:t>Connect to the instance via SSH using your 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9536"/>
            <a:ext cx="10515600" cy="4351338"/>
          </a:xfrm>
        </p:spPr>
        <p:txBody>
          <a:bodyPr/>
          <a:lstStyle/>
          <a:p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key_file.pem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username@address.from.ec2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8579" y="2135010"/>
            <a:ext cx="7033155" cy="444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264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Terminate your instance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Instances &gt; Right click &gt; Terminate</a:t>
            </a:r>
          </a:p>
          <a:p>
            <a:r>
              <a:rPr lang="en-GB" dirty="0" smtClean="0"/>
              <a:t>Will be warned about deleting the underlying storage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022" y="3135489"/>
            <a:ext cx="8647289" cy="336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416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478844"/>
            <a:ext cx="11525956" cy="5226756"/>
          </a:xfrm>
        </p:spPr>
        <p:txBody>
          <a:bodyPr>
            <a:normAutofit/>
          </a:bodyPr>
          <a:lstStyle/>
          <a:p>
            <a:r>
              <a:rPr lang="en-GB" dirty="0" smtClean="0"/>
              <a:t>Simple instances come with limited, temporary storage</a:t>
            </a:r>
          </a:p>
          <a:p>
            <a:r>
              <a:rPr lang="en-GB" dirty="0" smtClean="0"/>
              <a:t>For serious work you want additional storage</a:t>
            </a:r>
          </a:p>
          <a:p>
            <a:pPr lvl="1"/>
            <a:r>
              <a:rPr lang="en-GB" dirty="0" smtClean="0"/>
              <a:t>Configure storage bins</a:t>
            </a:r>
          </a:p>
          <a:p>
            <a:pPr lvl="1"/>
            <a:r>
              <a:rPr lang="en-GB" dirty="0" smtClean="0"/>
              <a:t>Add them to one (or more) images</a:t>
            </a:r>
          </a:p>
          <a:p>
            <a:pPr lvl="1"/>
            <a:r>
              <a:rPr lang="en-GB" dirty="0" smtClean="0"/>
              <a:t>Add data to them</a:t>
            </a:r>
          </a:p>
          <a:p>
            <a:r>
              <a:rPr lang="en-GB" dirty="0" smtClean="0"/>
              <a:t>Storage bins exist independently of the compute instances</a:t>
            </a:r>
          </a:p>
          <a:p>
            <a:pPr lvl="1"/>
            <a:r>
              <a:rPr lang="en-GB" dirty="0" smtClean="0"/>
              <a:t>Simple stores for applications or databases 	</a:t>
            </a:r>
            <a:r>
              <a:rPr lang="en-GB" dirty="0" smtClean="0">
                <a:solidFill>
                  <a:srgbClr val="C00000"/>
                </a:solidFill>
              </a:rPr>
              <a:t>Elastic Block Store (EBS)	$$$</a:t>
            </a:r>
          </a:p>
          <a:p>
            <a:pPr lvl="1"/>
            <a:r>
              <a:rPr lang="en-GB" dirty="0" smtClean="0"/>
              <a:t>File system storage for concurrent access 	</a:t>
            </a:r>
            <a:r>
              <a:rPr lang="en-GB" dirty="0" smtClean="0">
                <a:solidFill>
                  <a:srgbClr val="C00000"/>
                </a:solidFill>
              </a:rPr>
              <a:t>Elastic File System (EFS)	$$$$$$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Large data storage and processing/archiving 	</a:t>
            </a:r>
            <a:r>
              <a:rPr lang="en-GB" dirty="0" smtClean="0">
                <a:solidFill>
                  <a:srgbClr val="C00000"/>
                </a:solidFill>
              </a:rPr>
              <a:t>Simple Storage Service (S3)	$$</a:t>
            </a:r>
          </a:p>
          <a:p>
            <a:pPr lvl="1"/>
            <a:r>
              <a:rPr lang="en-GB" dirty="0" smtClean="0"/>
              <a:t>Long term archiving 				</a:t>
            </a:r>
            <a:r>
              <a:rPr lang="en-GB" dirty="0" smtClean="0">
                <a:solidFill>
                  <a:srgbClr val="C00000"/>
                </a:solidFill>
              </a:rPr>
              <a:t>Glacier 			$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819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Linux installation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Bare metal</a:t>
            </a:r>
          </a:p>
          <a:p>
            <a:pPr lvl="1"/>
            <a:r>
              <a:rPr lang="en-GB" dirty="0" smtClean="0"/>
              <a:t>Physical hardware</a:t>
            </a:r>
          </a:p>
          <a:p>
            <a:pPr lvl="1"/>
            <a:r>
              <a:rPr lang="en-GB" dirty="0" smtClean="0"/>
              <a:t>CD / DVD / USB / Network installation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Virtual Machine</a:t>
            </a:r>
          </a:p>
          <a:p>
            <a:pPr lvl="1"/>
            <a:r>
              <a:rPr lang="en-GB" dirty="0" smtClean="0"/>
              <a:t>Runs within another operating system</a:t>
            </a:r>
          </a:p>
          <a:p>
            <a:pPr lvl="1"/>
            <a:r>
              <a:rPr lang="en-GB" dirty="0" smtClean="0"/>
              <a:t>Portable / disposable</a:t>
            </a:r>
          </a:p>
          <a:p>
            <a:pPr lvl="1"/>
            <a:r>
              <a:rPr lang="en-GB" dirty="0" smtClean="0"/>
              <a:t>Install from ISO / Network</a:t>
            </a:r>
          </a:p>
          <a:p>
            <a:endParaRPr lang="en-GB" dirty="0"/>
          </a:p>
          <a:p>
            <a:r>
              <a:rPr lang="en-GB" dirty="0" smtClean="0"/>
              <a:t>Cloud</a:t>
            </a:r>
          </a:p>
          <a:p>
            <a:pPr lvl="1"/>
            <a:r>
              <a:rPr lang="en-GB" dirty="0" smtClean="0"/>
              <a:t>Virtual machine on someone else's hardware</a:t>
            </a:r>
          </a:p>
          <a:p>
            <a:pPr lvl="1"/>
            <a:r>
              <a:rPr lang="en-GB" dirty="0" smtClean="0"/>
              <a:t>Amazon / Google are the main providers</a:t>
            </a:r>
          </a:p>
          <a:p>
            <a:pPr lvl="1"/>
            <a:r>
              <a:rPr lang="en-GB" dirty="0" smtClean="0"/>
              <a:t>Range of available hardware and OS images available</a:t>
            </a:r>
          </a:p>
        </p:txBody>
      </p:sp>
    </p:spTree>
    <p:extLst>
      <p:ext uri="{BB962C8B-B14F-4D97-AF65-F5344CB8AC3E}">
        <p14:creationId xmlns:p14="http://schemas.microsoft.com/office/powerpoint/2010/main" val="2633814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bare metal or in a VM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Essentially the same process</a:t>
            </a:r>
          </a:p>
          <a:p>
            <a:r>
              <a:rPr lang="en-GB" dirty="0" smtClean="0"/>
              <a:t>Uses an installer provided by the Linux distribution</a:t>
            </a:r>
          </a:p>
          <a:p>
            <a:r>
              <a:rPr lang="en-GB" dirty="0" smtClean="0"/>
              <a:t>Two main types</a:t>
            </a:r>
          </a:p>
          <a:p>
            <a:pPr lvl="1"/>
            <a:r>
              <a:rPr lang="en-GB" dirty="0" smtClean="0"/>
              <a:t>Live image</a:t>
            </a:r>
          </a:p>
          <a:p>
            <a:pPr lvl="2"/>
            <a:r>
              <a:rPr lang="en-GB" dirty="0" smtClean="0"/>
              <a:t>Boot into a working OS from a CD/DVD/USB</a:t>
            </a:r>
          </a:p>
          <a:p>
            <a:pPr lvl="2"/>
            <a:r>
              <a:rPr lang="en-GB" dirty="0" smtClean="0"/>
              <a:t>Copy the image to a hard drive and boot from there</a:t>
            </a:r>
          </a:p>
          <a:p>
            <a:pPr lvl="2"/>
            <a:r>
              <a:rPr lang="en-GB" dirty="0" smtClean="0"/>
              <a:t>Little to no configuration options - need to modify post install</a:t>
            </a:r>
          </a:p>
          <a:p>
            <a:pPr lvl="1"/>
            <a:r>
              <a:rPr lang="en-GB" dirty="0" smtClean="0"/>
              <a:t>Real installer</a:t>
            </a:r>
          </a:p>
          <a:p>
            <a:pPr lvl="2"/>
            <a:r>
              <a:rPr lang="en-GB" dirty="0" smtClean="0"/>
              <a:t>Guided installation process in a custom installer</a:t>
            </a:r>
          </a:p>
          <a:p>
            <a:pPr lvl="2"/>
            <a:r>
              <a:rPr lang="en-GB" dirty="0" smtClean="0"/>
              <a:t>Many options (software, networking, disk partitioning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More flexibility, but more hassle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15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into a </a:t>
            </a:r>
            <a:r>
              <a:rPr lang="en-GB" dirty="0" err="1" smtClean="0"/>
              <a:t>VirtualBox</a:t>
            </a:r>
            <a:r>
              <a:rPr lang="en-GB" dirty="0" smtClean="0"/>
              <a:t> VM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219" y="1519415"/>
            <a:ext cx="2880959" cy="25068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7113" y="1519415"/>
            <a:ext cx="2880959" cy="25068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9007" y="1519415"/>
            <a:ext cx="2880959" cy="25068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597" y="4183593"/>
            <a:ext cx="3732110" cy="250689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50708" y="4183573"/>
            <a:ext cx="3732138" cy="25069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93782" y="4183572"/>
            <a:ext cx="3475842" cy="25069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01064" y="1809106"/>
            <a:ext cx="5438422" cy="4434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838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Creating an Amazon EC2 server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Create an AWS account (will require a credit card, but test servers can be run for free)</a:t>
            </a:r>
          </a:p>
          <a:p>
            <a:pPr lvl="1"/>
            <a:r>
              <a:rPr lang="en-GB" dirty="0" smtClean="0">
                <a:hlinkClick r:id="rId2"/>
              </a:rPr>
              <a:t>https://aws.amazon.com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Create a key pair</a:t>
            </a:r>
          </a:p>
          <a:p>
            <a:r>
              <a:rPr lang="en-GB" dirty="0" smtClean="0"/>
              <a:t>Create an EC2 instance</a:t>
            </a:r>
          </a:p>
          <a:p>
            <a:r>
              <a:rPr lang="en-GB" dirty="0" smtClean="0"/>
              <a:t>Connect to the image using the key</a:t>
            </a:r>
          </a:p>
          <a:p>
            <a:r>
              <a:rPr lang="en-GB" dirty="0" smtClean="0"/>
              <a:t>Do what you want</a:t>
            </a:r>
          </a:p>
          <a:p>
            <a:r>
              <a:rPr lang="en-GB" dirty="0" smtClean="0"/>
              <a:t>Shut it down (so you stop being charged!)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95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Create a key pair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Key Pairs &gt; Create Key Pair</a:t>
            </a:r>
          </a:p>
          <a:p>
            <a:pPr lvl="1"/>
            <a:r>
              <a:rPr lang="en-GB" dirty="0" smtClean="0"/>
              <a:t>Give it a name</a:t>
            </a:r>
          </a:p>
          <a:p>
            <a:pPr lvl="1"/>
            <a:r>
              <a:rPr lang="en-GB" dirty="0" smtClean="0"/>
              <a:t>Download the .</a:t>
            </a:r>
            <a:r>
              <a:rPr lang="en-GB" dirty="0" err="1" smtClean="0"/>
              <a:t>pem</a:t>
            </a:r>
            <a:r>
              <a:rPr lang="en-GB" dirty="0" smtClean="0"/>
              <a:t> file which it creates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3400425"/>
            <a:ext cx="4267200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905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Create an EC2 instance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Instances &gt; Launch Instance</a:t>
            </a:r>
          </a:p>
          <a:p>
            <a:pPr lvl="1"/>
            <a:r>
              <a:rPr lang="en-GB" dirty="0" smtClean="0"/>
              <a:t>Select hardware and base OS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0457" y="3084017"/>
            <a:ext cx="6701544" cy="3227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96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GB" dirty="0" smtClean="0"/>
              <a:t>Launch instance and set keys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3867" y="1952625"/>
            <a:ext cx="6705600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36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 instance details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Under instances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Find username</a:t>
            </a:r>
            <a:endParaRPr lang="en-US" dirty="0"/>
          </a:p>
          <a:p>
            <a:pPr lvl="1"/>
            <a:r>
              <a:rPr lang="en-US" dirty="0"/>
              <a:t>For Amazon Linux 2 or the Amazon Linux AMI, the user name is ec2-user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For a Centos AMI, the user name is centos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For a </a:t>
            </a:r>
            <a:r>
              <a:rPr lang="en-US" dirty="0" err="1"/>
              <a:t>Debian</a:t>
            </a:r>
            <a:r>
              <a:rPr lang="en-US" dirty="0"/>
              <a:t> AMI, the user name is admin or root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For a Fedora AMI, the user name is ec2-user or fedora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For a RHEL AMI, the user name is ec2-user or root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For a SUSE AMI, the user name is ec2-user or root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For an Ubuntu AMI, the user name is </a:t>
            </a:r>
            <a:r>
              <a:rPr lang="en-US" dirty="0" err="1"/>
              <a:t>ubuntu</a:t>
            </a:r>
            <a:r>
              <a:rPr lang="en-US" dirty="0"/>
              <a:t>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712" y="2575100"/>
            <a:ext cx="10696575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467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4944</TotalTime>
  <Words>416</Words>
  <Application>Microsoft Office PowerPoint</Application>
  <PresentationFormat>Widescreen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Office Theme</vt:lpstr>
      <vt:lpstr>Different types of Linux installation</vt:lpstr>
      <vt:lpstr>Types of Linux installation</vt:lpstr>
      <vt:lpstr>Installing bare metal or in a VM</vt:lpstr>
      <vt:lpstr>Installing into a VirtualBox VM</vt:lpstr>
      <vt:lpstr>Creating an Amazon EC2 server</vt:lpstr>
      <vt:lpstr>Create a key pair</vt:lpstr>
      <vt:lpstr>Create an EC2 instance</vt:lpstr>
      <vt:lpstr>Launch instance and set keys</vt:lpstr>
      <vt:lpstr>Find instance details</vt:lpstr>
      <vt:lpstr>Connect to the instance via SSH using your key</vt:lpstr>
      <vt:lpstr>Terminate your instance</vt:lpstr>
      <vt:lpstr>Storage</vt:lpstr>
    </vt:vector>
  </TitlesOfParts>
  <Company>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Bootcamp</dc:title>
  <dc:creator>Simon Andrews</dc:creator>
  <cp:lastModifiedBy>Simon Andrews</cp:lastModifiedBy>
  <cp:revision>118</cp:revision>
  <dcterms:created xsi:type="dcterms:W3CDTF">2018-09-11T07:57:52Z</dcterms:created>
  <dcterms:modified xsi:type="dcterms:W3CDTF">2018-11-02T11:31:04Z</dcterms:modified>
</cp:coreProperties>
</file>