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63" r:id="rId11"/>
    <p:sldId id="265" r:id="rId12"/>
    <p:sldId id="264" r:id="rId13"/>
    <p:sldId id="274" r:id="rId14"/>
    <p:sldId id="275" r:id="rId15"/>
    <p:sldId id="276" r:id="rId16"/>
    <p:sldId id="277" r:id="rId17"/>
    <p:sldId id="295" r:id="rId18"/>
    <p:sldId id="266" r:id="rId19"/>
    <p:sldId id="258" r:id="rId20"/>
    <p:sldId id="259" r:id="rId21"/>
    <p:sldId id="260" r:id="rId22"/>
    <p:sldId id="261" r:id="rId23"/>
    <p:sldId id="262" r:id="rId24"/>
    <p:sldId id="267" r:id="rId25"/>
    <p:sldId id="268" r:id="rId26"/>
    <p:sldId id="293" r:id="rId27"/>
    <p:sldId id="294" r:id="rId28"/>
    <p:sldId id="269" r:id="rId29"/>
    <p:sldId id="270" r:id="rId30"/>
    <p:sldId id="271" r:id="rId31"/>
    <p:sldId id="272" r:id="rId32"/>
    <p:sldId id="296" r:id="rId33"/>
    <p:sldId id="273" r:id="rId34"/>
    <p:sldId id="278" r:id="rId35"/>
    <p:sldId id="279" r:id="rId36"/>
    <p:sldId id="283" r:id="rId37"/>
    <p:sldId id="280" r:id="rId38"/>
    <p:sldId id="281" r:id="rId39"/>
    <p:sldId id="282" r:id="rId40"/>
    <p:sldId id="284" r:id="rId41"/>
    <p:sldId id="285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Installing and Managing Software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to install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theory you can install software anywhere on the system, but there are places where software is expected to be installed.</a:t>
            </a:r>
          </a:p>
          <a:p>
            <a:endParaRPr lang="en-GB" dirty="0" smtClean="0"/>
          </a:p>
          <a:p>
            <a:r>
              <a:rPr lang="en-GB" dirty="0" smtClean="0"/>
              <a:t>If you don't have admin access, or you are installing just for yourself you can install into your home directory.</a:t>
            </a:r>
          </a:p>
          <a:p>
            <a:endParaRPr lang="en-GB" dirty="0" smtClean="0"/>
          </a:p>
          <a:p>
            <a:r>
              <a:rPr lang="en-GB" dirty="0" smtClean="0"/>
              <a:t>For site-wide packages you should follow the rules set out by the File Hierarchy Standard (FHS), which defines the expected locations of software on a POSIX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144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FHS Locations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two types of application</a:t>
            </a:r>
          </a:p>
          <a:p>
            <a:pPr lvl="1"/>
            <a:r>
              <a:rPr lang="en-GB" dirty="0" smtClean="0"/>
              <a:t>Those which follow a standard structure for dividing the files they use between a set of related directories. These will be all system software and some add in packages</a:t>
            </a:r>
          </a:p>
          <a:p>
            <a:pPr lvl="2"/>
            <a:r>
              <a:rPr lang="en-GB" dirty="0"/>
              <a:t>b</a:t>
            </a:r>
            <a:r>
              <a:rPr lang="en-GB" dirty="0" smtClean="0"/>
              <a:t>in - executable files - things you'd actually run</a:t>
            </a:r>
          </a:p>
          <a:p>
            <a:pPr lvl="2"/>
            <a:r>
              <a:rPr lang="en-GB" dirty="0"/>
              <a:t>l</a:t>
            </a:r>
            <a:r>
              <a:rPr lang="en-GB" dirty="0" smtClean="0"/>
              <a:t>ib - library files - code which is shared between programs and doesn't run directly</a:t>
            </a:r>
          </a:p>
          <a:p>
            <a:pPr lvl="2"/>
            <a:r>
              <a:rPr lang="en-GB" dirty="0"/>
              <a:t>s</a:t>
            </a:r>
            <a:r>
              <a:rPr lang="en-GB" dirty="0" smtClean="0"/>
              <a:t>hare - other data files used by applications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Those which bundle all of their code and data under a single directory and don't split it up</a:t>
            </a:r>
          </a:p>
          <a:p>
            <a:pPr lvl="2"/>
            <a:r>
              <a:rPr lang="en-GB" dirty="0" smtClean="0"/>
              <a:t>These will be the majority of scientific applications and other non-core software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69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FHS Installation Locations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If software follows the FHS division of sub-folders then it can go in a few places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 </a:t>
            </a:r>
            <a:r>
              <a:rPr lang="en-GB" dirty="0" smtClean="0"/>
              <a:t>and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/>
              <a:t>are only for vital software packaged by the operating system, software in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/>
              <a:t>is to be used only by admins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 </a:t>
            </a:r>
            <a:r>
              <a:rPr lang="en-GB" dirty="0" smtClean="0"/>
              <a:t>and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/>
              <a:t>are similar, but are for non-vital software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/local </a:t>
            </a:r>
            <a:r>
              <a:rPr lang="en-GB" dirty="0" smtClean="0"/>
              <a:t>(with executables in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/local/bin</a:t>
            </a:r>
            <a:r>
              <a:rPr lang="en-GB" dirty="0" smtClean="0"/>
              <a:t>) is for software installed outside the operating systems package manager, but for software which follows the FHS standard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Non-FHS packages are generally recommended to be installed under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/opt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504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operating system packages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Nearly all Linux distributions come with a set of optional software packages for a wide range of applications</a:t>
            </a:r>
          </a:p>
          <a:p>
            <a:endParaRPr lang="en-GB" dirty="0" smtClean="0"/>
          </a:p>
          <a:p>
            <a:r>
              <a:rPr lang="en-GB" dirty="0" smtClean="0"/>
              <a:t>They use a package manager program to allow you to add and remove packages</a:t>
            </a:r>
          </a:p>
          <a:p>
            <a:endParaRPr lang="en-GB" dirty="0" smtClean="0"/>
          </a:p>
          <a:p>
            <a:r>
              <a:rPr lang="en-GB" dirty="0" smtClean="0"/>
              <a:t>Package managers handle installation of the required software as well as any dependencies.  They also handle updates.</a:t>
            </a:r>
          </a:p>
          <a:p>
            <a:endParaRPr lang="en-GB" dirty="0" smtClean="0"/>
          </a:p>
          <a:p>
            <a:r>
              <a:rPr lang="en-GB" dirty="0" smtClean="0"/>
              <a:t>There are two main package managers</a:t>
            </a:r>
          </a:p>
          <a:p>
            <a:pPr lvl="1"/>
            <a:r>
              <a:rPr lang="en-GB" dirty="0" smtClean="0"/>
              <a:t>Apt (advanced packaging tool) - Ubuntu, </a:t>
            </a:r>
            <a:r>
              <a:rPr lang="en-GB" dirty="0" err="1" smtClean="0"/>
              <a:t>Debian</a:t>
            </a:r>
            <a:r>
              <a:rPr lang="en-GB" dirty="0" smtClean="0"/>
              <a:t>, Mint</a:t>
            </a:r>
          </a:p>
          <a:p>
            <a:pPr lvl="1"/>
            <a:r>
              <a:rPr lang="en-GB" dirty="0" smtClean="0"/>
              <a:t>Yum (Yum updater modified) - </a:t>
            </a:r>
            <a:r>
              <a:rPr lang="en-GB" dirty="0" err="1" smtClean="0"/>
              <a:t>RedHat</a:t>
            </a:r>
            <a:r>
              <a:rPr lang="en-GB" dirty="0" smtClean="0"/>
              <a:t>, CentOS, Fedora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514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a package manager (command line)</a:t>
            </a:r>
            <a:br>
              <a:rPr lang="en-GB" dirty="0" smtClean="0"/>
            </a:br>
            <a:r>
              <a:rPr lang="en-GB" sz="2400" dirty="0" smtClean="0"/>
              <a:t>All operations (except searches) need to run under </a:t>
            </a:r>
            <a:r>
              <a:rPr lang="en-GB" sz="2400" dirty="0" err="1" smtClean="0"/>
              <a:t>sudo</a:t>
            </a:r>
            <a:endParaRPr lang="en-GB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APT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apt install [package name]</a:t>
            </a:r>
          </a:p>
          <a:p>
            <a:r>
              <a:rPr lang="en-GB" dirty="0" smtClean="0"/>
              <a:t>apt search [search term]</a:t>
            </a:r>
          </a:p>
          <a:p>
            <a:r>
              <a:rPr lang="en-GB" dirty="0"/>
              <a:t>a</a:t>
            </a:r>
            <a:r>
              <a:rPr lang="en-GB" dirty="0" smtClean="0"/>
              <a:t>pt upgrade</a:t>
            </a:r>
          </a:p>
          <a:p>
            <a:r>
              <a:rPr lang="en-GB" dirty="0"/>
              <a:t>a</a:t>
            </a:r>
            <a:r>
              <a:rPr lang="en-GB" dirty="0" smtClean="0"/>
              <a:t>pt purge [package name]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YUM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y</a:t>
            </a:r>
            <a:r>
              <a:rPr lang="en-GB" dirty="0" smtClean="0"/>
              <a:t>um install [package name]</a:t>
            </a:r>
          </a:p>
          <a:p>
            <a:r>
              <a:rPr lang="en-GB" dirty="0"/>
              <a:t>y</a:t>
            </a:r>
            <a:r>
              <a:rPr lang="en-GB" dirty="0" smtClean="0"/>
              <a:t>um search [search term]</a:t>
            </a:r>
          </a:p>
          <a:p>
            <a:r>
              <a:rPr lang="en-GB" dirty="0"/>
              <a:t>y</a:t>
            </a:r>
            <a:r>
              <a:rPr lang="en-GB" dirty="0" smtClean="0"/>
              <a:t>um update</a:t>
            </a:r>
          </a:p>
          <a:p>
            <a:r>
              <a:rPr lang="en-GB" dirty="0"/>
              <a:t>y</a:t>
            </a:r>
            <a:r>
              <a:rPr lang="en-GB" dirty="0" smtClean="0"/>
              <a:t>um remove [package name]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015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good and bad of OS packages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Good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Very easy to install</a:t>
            </a:r>
          </a:p>
          <a:p>
            <a:endParaRPr lang="en-GB" dirty="0" smtClean="0"/>
          </a:p>
          <a:p>
            <a:r>
              <a:rPr lang="en-GB" dirty="0" smtClean="0"/>
              <a:t>Will resolve dependencies and install them</a:t>
            </a:r>
          </a:p>
          <a:p>
            <a:endParaRPr lang="en-GB" dirty="0" smtClean="0"/>
          </a:p>
          <a:p>
            <a:r>
              <a:rPr lang="en-GB" dirty="0" smtClean="0"/>
              <a:t>Guaranteed compatible with the rest of your system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Bad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Limited software availability</a:t>
            </a:r>
          </a:p>
          <a:p>
            <a:endParaRPr lang="en-GB" dirty="0" smtClean="0"/>
          </a:p>
          <a:p>
            <a:r>
              <a:rPr lang="en-GB" dirty="0" smtClean="0"/>
              <a:t>Only one version of any package</a:t>
            </a:r>
          </a:p>
          <a:p>
            <a:endParaRPr lang="en-GB" dirty="0" smtClean="0"/>
          </a:p>
          <a:p>
            <a:r>
              <a:rPr lang="en-GB" dirty="0" smtClean="0"/>
              <a:t>Sometimes not up to date</a:t>
            </a:r>
          </a:p>
          <a:p>
            <a:endParaRPr lang="en-GB" dirty="0" smtClean="0"/>
          </a:p>
          <a:p>
            <a:r>
              <a:rPr lang="en-GB" dirty="0" smtClean="0"/>
              <a:t>More difficult to get support from authors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651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OS Package Example - JRE (Java)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19113" y="1859846"/>
            <a:ext cx="111537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apt install default-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jre</a:t>
            </a:r>
            <a:endParaRPr lang="en-GB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Reading package lists... Done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following additional packages will be installed: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ca-certificates-java default-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jre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-headless fonts-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dejavu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-extra java-common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libatk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-wrapper-java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libatk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-wrapper-java-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jni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libgif7 openjdk-11-jre openjdk-11-jre-headless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Suggested packages: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default-java-plugin fonts-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ipafont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-gothic fonts-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ipafont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mincho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fonts-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wqy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microhei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| fonts-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wqy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zenhei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The following NEW packages will be installed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ca-certificates-java default-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jre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default-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jre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-headless fonts-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dejavu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-extra java-common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libatk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-wrapper-java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libatk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-wrapper-java-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jni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libgif7 openjdk-11-jre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openjdk-11-jre-headless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0 to upgrade, 10 to newly install, 0 to remove and 0 not to upgrade.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Need to get 41.6 MB of archives.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After this operation, 191 MB of additional disk space will be used.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Do you want to continue? [Y/n] </a:t>
            </a:r>
            <a:r>
              <a:rPr lang="en-GB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endParaRPr lang="en-GB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Get:1 http://gb.archive.ubuntu.com/ubuntu bionic/main amd64 java-common all 0.63ubuntu1~02 [7,032 B]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Unpacking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java-common (0.63ubuntu1~02) ...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Setting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up default-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jre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(2:1.10-63ubuntu1~02) ...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Processing triggers for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-bin (2.27-3ubuntu1) ...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Processing triggers for ca-certificates (20180409) ...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added, 0 removed; done.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Running hooks in /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/ca-certificates/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update.d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4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573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pre-compiled binaries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These are the easiest type of installation to perform</a:t>
            </a:r>
          </a:p>
          <a:p>
            <a:endParaRPr lang="en-GB" dirty="0" smtClean="0"/>
          </a:p>
          <a:p>
            <a:r>
              <a:rPr lang="en-GB" dirty="0" smtClean="0"/>
              <a:t>You need to make sure that you have the correct download for your operating system and architecture (32bit vs 64bit)</a:t>
            </a:r>
          </a:p>
          <a:p>
            <a:endParaRPr lang="en-GB" dirty="0" smtClean="0"/>
          </a:p>
          <a:p>
            <a:r>
              <a:rPr lang="en-GB" dirty="0" smtClean="0"/>
              <a:t>Installation is normally just extracting the files from the archive</a:t>
            </a:r>
          </a:p>
          <a:p>
            <a:endParaRPr lang="en-GB" dirty="0" smtClean="0"/>
          </a:p>
          <a:p>
            <a:r>
              <a:rPr lang="en-GB" dirty="0" smtClean="0"/>
              <a:t>You can add the new directory to the PATH, or link the executables to a location already in $PATH to make them easier to work with</a:t>
            </a:r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i="1" dirty="0" smtClean="0"/>
              <a:t>might</a:t>
            </a:r>
            <a:r>
              <a:rPr lang="en-GB" dirty="0" smtClean="0"/>
              <a:t> need to check for library compatibility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useful related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Downloading files from the internet via command line</a:t>
            </a:r>
          </a:p>
          <a:p>
            <a:r>
              <a:rPr lang="en-GB" dirty="0" smtClean="0"/>
              <a:t>Compression systems and archive 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86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types of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comes in different types</a:t>
            </a:r>
          </a:p>
          <a:p>
            <a:pPr lvl="1"/>
            <a:r>
              <a:rPr lang="en-GB" dirty="0" smtClean="0"/>
              <a:t>Interpreted scripts</a:t>
            </a:r>
          </a:p>
          <a:p>
            <a:pPr lvl="1"/>
            <a:r>
              <a:rPr lang="en-GB" dirty="0" smtClean="0"/>
              <a:t>Pre-compiled binary software</a:t>
            </a:r>
          </a:p>
          <a:p>
            <a:pPr lvl="1"/>
            <a:r>
              <a:rPr lang="en-GB" dirty="0" smtClean="0"/>
              <a:t>Source code requiring compilation</a:t>
            </a:r>
          </a:p>
          <a:p>
            <a:pPr lvl="1"/>
            <a:endParaRPr lang="en-GB" dirty="0"/>
          </a:p>
          <a:p>
            <a:r>
              <a:rPr lang="en-GB" dirty="0" smtClean="0"/>
              <a:t>Software comes from different sources</a:t>
            </a:r>
          </a:p>
          <a:p>
            <a:pPr lvl="1"/>
            <a:r>
              <a:rPr lang="en-GB" dirty="0" smtClean="0"/>
              <a:t>Distributed with your operating system</a:t>
            </a:r>
          </a:p>
          <a:p>
            <a:pPr lvl="1"/>
            <a:r>
              <a:rPr lang="en-GB" dirty="0" smtClean="0"/>
              <a:t>Distributed by some other software management system</a:t>
            </a:r>
          </a:p>
          <a:p>
            <a:pPr lvl="1"/>
            <a:r>
              <a:rPr lang="en-GB" dirty="0" smtClean="0"/>
              <a:t>Downloaded from a specific site on the internet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006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Downloading via command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96143"/>
          </a:xfrm>
        </p:spPr>
        <p:txBody>
          <a:bodyPr/>
          <a:lstStyle/>
          <a:p>
            <a:r>
              <a:rPr lang="en-GB" dirty="0" smtClean="0"/>
              <a:t>The first stage in most installations is to download the packaged software from the project web site.</a:t>
            </a:r>
          </a:p>
          <a:p>
            <a:r>
              <a:rPr lang="en-GB" dirty="0" smtClean="0"/>
              <a:t>To do this from the command line you can use the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GB" dirty="0" smtClean="0"/>
              <a:t> program which simply takes the URL you want to download as an argument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49442" y="4145295"/>
            <a:ext cx="110931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https://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www.bioinformatics.babraham.ac.uk/projects/fastqc/fastqc_v0.11.7.zip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--2018-09-12 13:15:32--  https://www.bioinformatics.babraham.ac.uk/projects/fastqc/fastqc_v0.11.7.zip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Resolving www.bioinformatics.babraham.ac.uk (www.bioinformatics.babraham.ac.uk)... 149.155.144.82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Connecting to www.bioinformatics.babraham.ac.uk (www.bioinformatics.babraham.ac.uk)|149.155.144.82|:443... connected.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HTTP request sent, awaiting response... 200 OK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Length: 10254666 (9.8M) [application/zip]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Saving to: ‘fastqc_v0.11.7.zip’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fastqc_v0.11.7.zip                        100</a:t>
            </a:r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%[===========================================================&gt;]  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9.78M  21.3MB/s    in 0.5s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2018-09-12 13:15:33 (21.3 MB/s) - ‘fastqc_v0.11.7.zip’ saved [10254666/10254666]</a:t>
            </a:r>
          </a:p>
        </p:txBody>
      </p:sp>
    </p:spTree>
    <p:extLst>
      <p:ext uri="{BB962C8B-B14F-4D97-AF65-F5344CB8AC3E}">
        <p14:creationId xmlns:p14="http://schemas.microsoft.com/office/powerpoint/2010/main" val="1840245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Extracting from archive 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Most software is distributed as a single archive file to make it simpler, and to allow it to be compressed</a:t>
            </a:r>
          </a:p>
          <a:p>
            <a:endParaRPr lang="en-GB" dirty="0" smtClean="0"/>
          </a:p>
          <a:p>
            <a:r>
              <a:rPr lang="en-GB" dirty="0" smtClean="0"/>
              <a:t>The two major formats used are:</a:t>
            </a:r>
          </a:p>
          <a:p>
            <a:pPr lvl="1"/>
            <a:r>
              <a:rPr lang="en-GB" dirty="0" smtClean="0"/>
              <a:t>Zip - a container which is compressed by default</a:t>
            </a:r>
          </a:p>
          <a:p>
            <a:pPr lvl="1"/>
            <a:r>
              <a:rPr lang="en-GB" dirty="0" smtClean="0"/>
              <a:t>Tar - a container which can optionally be compressed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ar.gz = </a:t>
            </a:r>
            <a:r>
              <a:rPr lang="en-GB" dirty="0" err="1" smtClean="0"/>
              <a:t>gzip</a:t>
            </a:r>
            <a:r>
              <a:rPr lang="en-GB" dirty="0" smtClean="0"/>
              <a:t> compression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ar.bz2 = </a:t>
            </a:r>
            <a:r>
              <a:rPr lang="en-GB" dirty="0" err="1" smtClean="0"/>
              <a:t>bzip</a:t>
            </a:r>
            <a:r>
              <a:rPr lang="en-GB" dirty="0" smtClean="0"/>
              <a:t> compression</a:t>
            </a:r>
          </a:p>
          <a:p>
            <a:pPr lvl="2"/>
            <a:endParaRPr lang="en-GB" dirty="0"/>
          </a:p>
          <a:p>
            <a:r>
              <a:rPr lang="en-GB" dirty="0" smtClean="0"/>
              <a:t>The first step in most software installations is to extract from the archive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673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Extracting from zip 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69449"/>
          </a:xfrm>
        </p:spPr>
        <p:txBody>
          <a:bodyPr/>
          <a:lstStyle/>
          <a:p>
            <a:r>
              <a:rPr lang="en-GB" dirty="0" smtClean="0"/>
              <a:t>Use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unzip</a:t>
            </a:r>
            <a:r>
              <a:rPr lang="en-GB" dirty="0" smtClean="0"/>
              <a:t> program.  Very simple. Don't normally supply options.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00989" y="2830011"/>
            <a:ext cx="83900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$ unzip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fastqc_v0.11.7.zip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Archive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 fastqc_v0.11.7.zip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creating: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/cisd-jhdf5.jar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creating: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/Configuration/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/Configuration/adapter_list.txt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/Configuration/contaminant_list.txt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/Configuration/limits.txt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/fastqc_icon.ico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creating: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/Help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tc…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060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Extracting from tar 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762"/>
            <a:ext cx="10515600" cy="2545849"/>
          </a:xfrm>
        </p:spPr>
        <p:txBody>
          <a:bodyPr/>
          <a:lstStyle/>
          <a:p>
            <a:r>
              <a:rPr lang="en-GB" dirty="0" smtClean="0"/>
              <a:t>Uses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</a:t>
            </a:r>
            <a:r>
              <a:rPr lang="en-GB" dirty="0" smtClean="0"/>
              <a:t> program with the following options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-x</a:t>
            </a:r>
            <a:r>
              <a:rPr lang="en-GB" dirty="0" smtClean="0"/>
              <a:t> (extract data)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-v</a:t>
            </a:r>
            <a:r>
              <a:rPr lang="en-GB" dirty="0" smtClean="0"/>
              <a:t> (be verbose - show what you're extracting - optional)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-z</a:t>
            </a:r>
            <a:r>
              <a:rPr lang="en-GB" dirty="0" smtClean="0"/>
              <a:t> (decompress </a:t>
            </a:r>
            <a:r>
              <a:rPr lang="en-GB" dirty="0" err="1" smtClean="0"/>
              <a:t>gzipped</a:t>
            </a:r>
            <a:r>
              <a:rPr lang="en-GB" dirty="0" smtClean="0"/>
              <a:t> archive - for tar.gz files)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-j</a:t>
            </a:r>
            <a:r>
              <a:rPr lang="en-GB" dirty="0" smtClean="0"/>
              <a:t> (decompress </a:t>
            </a:r>
            <a:r>
              <a:rPr lang="en-GB" dirty="0" err="1" smtClean="0"/>
              <a:t>bzipped</a:t>
            </a:r>
            <a:r>
              <a:rPr lang="en-GB" dirty="0" smtClean="0"/>
              <a:t> </a:t>
            </a:r>
            <a:r>
              <a:rPr lang="en-GB" dirty="0" err="1" smtClean="0"/>
              <a:t>argive</a:t>
            </a:r>
            <a:r>
              <a:rPr lang="en-GB" dirty="0" smtClean="0"/>
              <a:t> - for tar.bz files)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-f [file] </a:t>
            </a:r>
            <a:r>
              <a:rPr lang="en-GB" dirty="0" smtClean="0"/>
              <a:t>(the tar file to extract from)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9784" y="4101037"/>
            <a:ext cx="10832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xzvf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bismark_v0.20.0.tar.gz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Bismark_v0.20.0/coverage2cytosine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Bismark_v0.20.0/bismark2report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  <a:r>
              <a:rPr lang="en-GB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bismark_genome_preparation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deduplicate_bismark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Bismark_v0.20.0/bismark2summary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Bismark_v0.20.0/bismark2bedGraph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Bismark_v0.20.0/Docs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Bismark_v0.20.0/Docs/Bismark_User_Guide.html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  <a:r>
              <a:rPr lang="en-GB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plotly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Bismark_v0.20.0/plotly/plot.ly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  <a:r>
              <a:rPr lang="en-GB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bismark_methylation_extractor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8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install example - bowtie2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2564"/>
          </a:xfrm>
        </p:spPr>
        <p:txBody>
          <a:bodyPr/>
          <a:lstStyle/>
          <a:p>
            <a:r>
              <a:rPr lang="en-GB" dirty="0" smtClean="0"/>
              <a:t>This is a short read aligner, distributed as a binary zip file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90" y="2466424"/>
            <a:ext cx="5663615" cy="422864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267074" y="2493126"/>
            <a:ext cx="4010526" cy="1822277"/>
            <a:chOff x="7343274" y="3035469"/>
            <a:chExt cx="4010526" cy="1822277"/>
          </a:xfrm>
        </p:grpSpPr>
        <p:sp>
          <p:nvSpPr>
            <p:cNvPr id="5" name="TextBox 4"/>
            <p:cNvSpPr txBox="1"/>
            <p:nvPr/>
          </p:nvSpPr>
          <p:spPr>
            <a:xfrm>
              <a:off x="7343274" y="3103420"/>
              <a:ext cx="401052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	Be careful which download link 	you select</a:t>
              </a:r>
            </a:p>
            <a:p>
              <a:endParaRPr lang="en-GB" dirty="0"/>
            </a:p>
            <a:p>
              <a:endParaRPr lang="en-GB" dirty="0" smtClean="0"/>
            </a:p>
            <a:p>
              <a:r>
                <a:rPr lang="en-GB" dirty="0" smtClean="0"/>
                <a:t>The main (green) link here is for the source code, not the </a:t>
              </a:r>
              <a:r>
                <a:rPr lang="en-GB" dirty="0"/>
                <a:t>L</a:t>
              </a:r>
              <a:r>
                <a:rPr lang="en-GB" dirty="0" smtClean="0"/>
                <a:t>inux binaries</a:t>
              </a:r>
              <a:endParaRPr lang="en-GB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343275" y="3035469"/>
              <a:ext cx="920554" cy="936072"/>
              <a:chOff x="7962179" y="5045243"/>
              <a:chExt cx="1386358" cy="1409728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7962179" y="5045243"/>
                <a:ext cx="1386358" cy="1195136"/>
              </a:xfrm>
              <a:prstGeom prst="triangle">
                <a:avLst/>
              </a:prstGeom>
              <a:solidFill>
                <a:srgbClr val="FF0000"/>
              </a:solidFill>
              <a:ln w="50800" cap="rnd">
                <a:solidFill>
                  <a:srgbClr val="C0000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66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353915" y="5064433"/>
                <a:ext cx="618501" cy="1390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5400" dirty="0" smtClean="0">
                    <a:solidFill>
                      <a:schemeClr val="bg1"/>
                    </a:solidFill>
                  </a:rPr>
                  <a:t>!</a:t>
                </a:r>
                <a:endParaRPr lang="en-GB" sz="54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838200" y="5486400"/>
            <a:ext cx="2066925" cy="3810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364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install example - bowtie2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23825" y="1959977"/>
            <a:ext cx="11569193" cy="5001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endParaRPr lang="en-GB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/opt/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https://kent.dl.sourceforge.net/project/bowtie-bio/bowtie2/2.3.4.2/bowtie2-2.3.4.2-linux-x86_64.zip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2018-09-12 14:22:14 (3.00 MB/s) - ‘bowtie2-2.3.4.2-linux-x86_64.zip’ saved [54761153/54761153]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unzip bowtie2-2.3.4.2-linux-x86_64.zip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Archive:  bowtie2-2.3.4.2-linux-x86_64.zip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creating: bowtie2-2.3.4.2-linux-x86_64/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bowtie2-2.3.4.2-linux-x86_64/bowtie2-align-l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inflating: bowtie2-2.3.4.2-linux-x86_64/bowtie2-align-l-debug</a:t>
            </a:r>
          </a:p>
          <a:p>
            <a:endParaRPr lang="en-GB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bowtie2-2.3.4.2-linux-x86_64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AUTHORS                bowtie2-align-s        bowtie2-build-l-debug  bowtie2-inspect-l        doc      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MANUAL.markdown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VERSION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bowtie2                bowtie2-align-s-debug  bowtie2-build-s        bowtie2-inspect-l-debug  example  NEWS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bowtie2-align-l        bowtie2-build          bowtie2-build-s-debug  bowtie2-inspect-s        LICENSE  scripts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bowtie2-align-l-debug  bowtie2-build-l        bowtie2-inspect        bowtie2-inspect-s-debug  MANUAL   TUTORIAL</a:t>
            </a:r>
          </a:p>
          <a:p>
            <a:endParaRPr lang="en-GB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./bowtie2 --help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Bowtie 2 version 2.3.4.2 by Ben Langmead (langmea@cs.jhu.edu, www.cs.jhu.edu/~langmea)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Usage: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bowtie2 [options]* -x &lt;bt2-idx&gt; {-1 &lt;m1&gt; -2 &lt;m2&gt; | -U &lt;r&gt; | --interleaved &lt;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&gt;} [-S &lt;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</a:t>
            </a:r>
            <a:r>
              <a:rPr lang="en-GB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&gt;]</a:t>
            </a:r>
          </a:p>
          <a:p>
            <a:endParaRPr lang="en-GB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ln -s /opt/bowtie2-2.3.4.2-linux-x86_64/bowtie2 /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/local/bin/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42975" y="1594351"/>
            <a:ext cx="4276725" cy="3095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We need to be root as we're installing outside our home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1676400" y="2092240"/>
            <a:ext cx="3171825" cy="3095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It's a self-contained app, so goes in /opt</a:t>
            </a:r>
            <a:endParaRPr lang="en-GB" sz="1400" dirty="0"/>
          </a:p>
        </p:txBody>
      </p:sp>
      <p:sp>
        <p:nvSpPr>
          <p:cNvPr id="16" name="Rectangle 15"/>
          <p:cNvSpPr/>
          <p:nvPr/>
        </p:nvSpPr>
        <p:spPr>
          <a:xfrm>
            <a:off x="2200275" y="5445040"/>
            <a:ext cx="4514850" cy="3095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It's not in PATH, so we need to use ./bowtie2 to launch it</a:t>
            </a:r>
            <a:endParaRPr lang="en-GB" sz="1400" dirty="0"/>
          </a:p>
        </p:txBody>
      </p:sp>
      <p:sp>
        <p:nvSpPr>
          <p:cNvPr id="17" name="Rectangle 16"/>
          <p:cNvSpPr/>
          <p:nvPr/>
        </p:nvSpPr>
        <p:spPr>
          <a:xfrm>
            <a:off x="7296150" y="6283240"/>
            <a:ext cx="3933825" cy="3095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We can link the executable into a directory in PATH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97490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Checking library compatibility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binaries are dynamically linked</a:t>
            </a:r>
          </a:p>
          <a:p>
            <a:pPr lvl="1"/>
            <a:r>
              <a:rPr lang="en-GB" dirty="0" smtClean="0"/>
              <a:t>Additional functionality pulled from system libraries at runtime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If the libraries are missing / wrong versions then the application won’t work</a:t>
            </a:r>
          </a:p>
          <a:p>
            <a:endParaRPr lang="en-GB" dirty="0" smtClean="0"/>
          </a:p>
          <a:p>
            <a:r>
              <a:rPr lang="en-GB" dirty="0" smtClean="0"/>
              <a:t>Installing the missing libraries will usually fix things.</a:t>
            </a:r>
          </a:p>
          <a:p>
            <a:endParaRPr lang="en-GB" dirty="0" smtClean="0"/>
          </a:p>
          <a:p>
            <a:r>
              <a:rPr lang="en-GB" dirty="0" smtClean="0"/>
              <a:t>You can see the requirements with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03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</a:t>
            </a:r>
            <a:r>
              <a:rPr lang="en-GB" dirty="0" err="1" smtClean="0"/>
              <a:t>ldd</a:t>
            </a:r>
            <a:r>
              <a:rPr lang="en-GB" dirty="0" smtClean="0"/>
              <a:t> usage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74617" y="2004197"/>
            <a:ext cx="1124276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`which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linux-vdso.so.1 (0x00007ffef7598000)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libselinux.so.1 =&gt; /lib/x86_64-linux-gnu/libselinux.so.1 (0x00007f68e7899000)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libcrypto.so.1.0.0 =&gt; 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/lib/x86_64-linux-gnu/libcrypto.so.1.0.0 (0x00007f68e7456000)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libdl.so.2 =&gt; /lib/x86_64-linux-gnu/libdl.so.2 (0x00007f68e7252000)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libz.so.1 =&gt; /lib/x86_64-linux-gnu/libz.so.1 (0x00007f68e7035000)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libresolv.so.2 =&gt; /lib/x86_64-linux-gnu/libresolv.so.2 (0x00007f68e6e1a000)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libgssapi_krb5.so.2 =&gt; 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/lib/x86_64-linux-gnu/libgssapi_krb5.so.2 (0x00007f68e6bcf000)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libc.so.6 =&gt; /lib/x86_64-linux-gnu/libc.so.6 (0x00007f68e67de000)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libpcre.so.3 =&gt; /lib/x86_64-linux-gnu/libpcre.so.3 (0x00007f68e656c000)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/lib64/ld-linux-x86-64.so.2 (0x00007f68e7d77000)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libkrb5.so.3 =&gt; 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/lib/x86_64-linux-gnu/libkrb5.so.3 (0x00007f68e6296000)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libk5crypto.so.3 =&gt; 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/lib/x86_64-linux-gnu/libk5crypto.so.3 (0x00007f68e6064000)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libcom_err.so.2 =&gt; /lib/x86_64-linux-gnu/libcom_err.so.2 (0x00007f68e5e60000)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libkrb5support.so.0 =&gt; 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/lib/x86_64-linux-gnu/libkrb5support.so.0 (0x00007f68e5c55000)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libpthread.so.0 =&gt; /lib/x86_64-linux-gnu/libpthread.so.0 (0x00007f68e5a36000)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libkeyutils.so.1 =&gt; /lib/x86_64-linux-gnu/libkeyutils.so.1 (0x00007f68e5832000)</a:t>
            </a:r>
          </a:p>
        </p:txBody>
      </p:sp>
    </p:spTree>
    <p:extLst>
      <p:ext uri="{BB962C8B-B14F-4D97-AF65-F5344CB8AC3E}">
        <p14:creationId xmlns:p14="http://schemas.microsoft.com/office/powerpoint/2010/main" val="2600671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script 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software is written as cross-platform scripts.</a:t>
            </a:r>
          </a:p>
          <a:p>
            <a:endParaRPr lang="en-GB" dirty="0" smtClean="0"/>
          </a:p>
          <a:p>
            <a:r>
              <a:rPr lang="en-GB" dirty="0" smtClean="0"/>
              <a:t>These are distributed as source code, but do not need to be compiled to run.  They are written in interpreted languages such as </a:t>
            </a:r>
            <a:r>
              <a:rPr lang="en-GB" dirty="0" err="1" smtClean="0"/>
              <a:t>perl</a:t>
            </a:r>
            <a:r>
              <a:rPr lang="en-GB" dirty="0" smtClean="0"/>
              <a:t>, python, ruby etc.</a:t>
            </a:r>
          </a:p>
          <a:p>
            <a:endParaRPr lang="en-GB" dirty="0" smtClean="0"/>
          </a:p>
          <a:p>
            <a:r>
              <a:rPr lang="en-GB" dirty="0" smtClean="0"/>
              <a:t>Installation is similar to that for binary executables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62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 install example - </a:t>
            </a:r>
            <a:r>
              <a:rPr lang="en-GB" dirty="0" err="1" smtClean="0"/>
              <a:t>bismark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6725" y="1529120"/>
            <a:ext cx="1145857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endParaRPr lang="en-GB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/opt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http://www.bioinformatics.babraham.ac.uk/projects/bismark/bismark_v0.20.0.tar.gz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2018-09-12 14:49:19 (60.6 MB/s) - ‘bismark_v0.20.0.tar.gz’ saved [1411124/1411124]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xzvf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bismark_v0.20.0.tar.gz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Bismark_v0.20.0/coverage2cytosine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Bismark_v0.20.0/bismark2report</a:t>
            </a:r>
          </a:p>
          <a:p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Bismark_v0.20.0/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GB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--help</a:t>
            </a:r>
            <a:endParaRPr lang="en-GB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The following is a brief description of command line options and arguments to control the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bisulfite mapper and methylation caller.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takes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files and aligns the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reads to a specified bisulfite genome. Sequence reads are transformed into a bisulfite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converted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PATH=/opt/Bismark_v0.20.0/:$PATH</a:t>
            </a:r>
          </a:p>
        </p:txBody>
      </p:sp>
    </p:spTree>
    <p:extLst>
      <p:ext uri="{BB962C8B-B14F-4D97-AF65-F5344CB8AC3E}">
        <p14:creationId xmlns:p14="http://schemas.microsoft.com/office/powerpoint/2010/main" val="196371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Users, roles and permissions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can be installed just for an individual user</a:t>
            </a:r>
          </a:p>
          <a:p>
            <a:r>
              <a:rPr lang="en-GB" dirty="0" smtClean="0"/>
              <a:t>Most software is installed in a way which allows all users to run it</a:t>
            </a:r>
          </a:p>
          <a:p>
            <a:endParaRPr lang="en-GB" dirty="0"/>
          </a:p>
          <a:p>
            <a:r>
              <a:rPr lang="en-GB" dirty="0" smtClean="0"/>
              <a:t>You need to understand users, roles and permissions to install software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795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script based programs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17625"/>
          </a:xfrm>
        </p:spPr>
        <p:txBody>
          <a:bodyPr/>
          <a:lstStyle/>
          <a:p>
            <a:r>
              <a:rPr lang="en-GB" dirty="0" smtClean="0"/>
              <a:t>Two methods:</a:t>
            </a:r>
          </a:p>
          <a:p>
            <a:pPr lvl="1"/>
            <a:r>
              <a:rPr lang="en-GB" dirty="0" smtClean="0"/>
              <a:t>Call the interpreter and pass the script</a:t>
            </a:r>
          </a:p>
          <a:p>
            <a:pPr lvl="1"/>
            <a:r>
              <a:rPr lang="en-GB" dirty="0" smtClean="0"/>
              <a:t>Execute the script directly - interpreter taken from the first line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09800" y="3733800"/>
            <a:ext cx="8724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--version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Bisulfite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Mapper and Methylation Caller.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Version: v0.20.0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--version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Bisulfite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Mapper and Methylation Caller.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Bismark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Version: v0.20.0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 'shebang' 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46275"/>
          </a:xfrm>
        </p:spPr>
        <p:txBody>
          <a:bodyPr/>
          <a:lstStyle/>
          <a:p>
            <a:r>
              <a:rPr lang="en-GB" dirty="0" smtClean="0"/>
              <a:t>The first line of a script file starts with #![interpreter]</a:t>
            </a:r>
          </a:p>
          <a:p>
            <a:r>
              <a:rPr lang="en-GB" dirty="0" smtClean="0"/>
              <a:t>If your interpreter is in a different location you can edit the first line</a:t>
            </a:r>
          </a:p>
          <a:p>
            <a:r>
              <a:rPr lang="en-GB" dirty="0" smtClean="0"/>
              <a:t>You can also use the </a:t>
            </a:r>
            <a:r>
              <a:rPr lang="en-GB" dirty="0" err="1" smtClean="0"/>
              <a:t>env</a:t>
            </a:r>
            <a:r>
              <a:rPr lang="en-GB" dirty="0" smtClean="0"/>
              <a:t> program to take the first instance from your PATH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14650" y="4171950"/>
            <a:ext cx="59843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#!/opt/perl_5.28.0/bin/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819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4543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from source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software distributed as source code is written in C or C++</a:t>
            </a:r>
          </a:p>
          <a:p>
            <a:r>
              <a:rPr lang="en-GB" dirty="0" smtClean="0"/>
              <a:t>Should come with a BUILD.txt or INSTALL.txt file</a:t>
            </a:r>
          </a:p>
          <a:p>
            <a:r>
              <a:rPr lang="en-GB" dirty="0" smtClean="0"/>
              <a:t>Most programs will use a build system to manage compilation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/>
              <a:t>Many will use the </a:t>
            </a:r>
            <a:r>
              <a:rPr lang="en-GB" dirty="0" err="1" smtClean="0"/>
              <a:t>autotools</a:t>
            </a:r>
            <a:r>
              <a:rPr lang="en-GB" dirty="0" smtClean="0"/>
              <a:t> system to manage differences in configuration</a:t>
            </a:r>
          </a:p>
          <a:p>
            <a:r>
              <a:rPr lang="en-GB" dirty="0" smtClean="0"/>
              <a:t>Compilation will require various accessory packages to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5130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448422" y="1857376"/>
            <a:ext cx="2552700" cy="2895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Running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05050" y="1857375"/>
            <a:ext cx="2552700" cy="4733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Compilation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Anatomy of C/C++ compilation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95575" y="2305050"/>
            <a:ext cx="1704975" cy="8001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Source code files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72285" y="3709986"/>
            <a:ext cx="1704975" cy="800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Binary Libraries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695575" y="3405187"/>
            <a:ext cx="1704975" cy="8001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Library Header Files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695575" y="4505324"/>
            <a:ext cx="1704975" cy="800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Make system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695575" y="5529262"/>
            <a:ext cx="1704975" cy="800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Compiler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872286" y="2305050"/>
            <a:ext cx="1704975" cy="800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Final Binary</a:t>
            </a:r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>
            <a:off x="4586286" y="2395537"/>
            <a:ext cx="2133600" cy="61912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7340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Libraries and headers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We mentioned libraries earlier, as a way to include common code in several applications without duplicating it</a:t>
            </a:r>
          </a:p>
          <a:p>
            <a:r>
              <a:rPr lang="en-GB" dirty="0" smtClean="0"/>
              <a:t>At runtime a "dynamically linked" application needs the binary libraries to be available</a:t>
            </a:r>
          </a:p>
          <a:p>
            <a:endParaRPr lang="en-GB" dirty="0"/>
          </a:p>
          <a:p>
            <a:r>
              <a:rPr lang="en-GB" dirty="0" smtClean="0"/>
              <a:t>During compilation, code which uses libraries will also need the library "header" file - a text file describing the capabilities of the library.  These will not normally be installed, but will be available from the OS</a:t>
            </a:r>
          </a:p>
          <a:p>
            <a:r>
              <a:rPr lang="en-GB" dirty="0" smtClean="0"/>
              <a:t>For each library package there will be a corresponding 'dev' package containing the headers. These will be needed for compilation.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1173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up a build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all of the basic tools in one go</a:t>
            </a:r>
          </a:p>
          <a:p>
            <a:pPr lvl="1"/>
            <a:r>
              <a:rPr lang="en-GB" dirty="0" smtClean="0"/>
              <a:t>Ubuntu/</a:t>
            </a:r>
            <a:r>
              <a:rPr lang="en-GB" dirty="0" err="1" smtClean="0"/>
              <a:t>Debian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2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udo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apt install build-essential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CentOS/</a:t>
            </a:r>
            <a:r>
              <a:rPr lang="en-GB" dirty="0" err="1" smtClean="0"/>
              <a:t>Redhat</a:t>
            </a:r>
            <a:r>
              <a:rPr lang="en-GB" dirty="0" smtClean="0"/>
              <a:t> etc.</a:t>
            </a:r>
          </a:p>
          <a:p>
            <a:pPr lvl="2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yum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groupinstall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"Development tools"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7834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</a:t>
            </a:r>
            <a:r>
              <a:rPr lang="en-GB" dirty="0" err="1" smtClean="0"/>
              <a:t>autotools</a:t>
            </a:r>
            <a:r>
              <a:rPr lang="en-GB" dirty="0" smtClean="0"/>
              <a:t> / make compilation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0900"/>
          </a:xfrm>
        </p:spPr>
        <p:txBody>
          <a:bodyPr>
            <a:normAutofit/>
          </a:bodyPr>
          <a:lstStyle/>
          <a:p>
            <a:r>
              <a:rPr lang="en-GB" dirty="0" smtClean="0"/>
              <a:t>Four steps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configure</a:t>
            </a:r>
            <a:r>
              <a:rPr lang="en-GB" dirty="0" smtClean="0"/>
              <a:t> 		Checks library dependencies and the capabilities of 					your system. Writes out a custom '</a:t>
            </a:r>
            <a:r>
              <a:rPr lang="en-GB" dirty="0" err="1" smtClean="0"/>
              <a:t>makefile</a:t>
            </a:r>
            <a:r>
              <a:rPr lang="en-GB" dirty="0" smtClean="0"/>
              <a:t>' which 					should work for you. Allows for some customisation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GB" dirty="0" smtClean="0"/>
              <a:t> 			Does the actual compilation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test </a:t>
            </a:r>
            <a:r>
              <a:rPr lang="en-GB" dirty="0"/>
              <a:t>	</a:t>
            </a:r>
            <a:r>
              <a:rPr lang="en-GB" dirty="0" smtClean="0"/>
              <a:t>	Runs a test suite to make sure the binaries work 					(not always present)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install 	</a:t>
            </a:r>
            <a:r>
              <a:rPr lang="en-GB" dirty="0" smtClean="0"/>
              <a:t>Moves the compiled binaries to their final location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All of the steps involving make (but particularly the compilation) can be parallelised over multiple CPUs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396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Options for </a:t>
            </a:r>
            <a:r>
              <a:rPr lang="en-GB" dirty="0" err="1" smtClean="0"/>
              <a:t>autotools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Configure</a:t>
            </a:r>
          </a:p>
          <a:p>
            <a:pPr lvl="1"/>
            <a:r>
              <a:rPr lang="en-GB" dirty="0" smtClean="0"/>
              <a:t>Main option here is to set the location for the installed files.  By default these will go into the directories under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GB" dirty="0" smtClean="0"/>
              <a:t>.  If you want to put them somewhere else you specify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--prefix</a:t>
            </a:r>
            <a:r>
              <a:rPr lang="en-GB" dirty="0" smtClean="0"/>
              <a:t> option. Other options might be described in BUILD.txt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./configure --prefix=/opt/custom/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 smtClean="0"/>
          </a:p>
          <a:p>
            <a:r>
              <a:rPr lang="en-GB" dirty="0" smtClean="0"/>
              <a:t>Make</a:t>
            </a:r>
          </a:p>
          <a:p>
            <a:pPr lvl="1"/>
            <a:r>
              <a:rPr lang="en-GB" dirty="0" smtClean="0"/>
              <a:t>You can set the number of CPU cores to split the compilation over using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-j </a:t>
            </a:r>
            <a:r>
              <a:rPr lang="en-GB" dirty="0" smtClean="0"/>
              <a:t>parameter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ake -j 10</a:t>
            </a:r>
          </a:p>
        </p:txBody>
      </p:sp>
    </p:spTree>
    <p:extLst>
      <p:ext uri="{BB962C8B-B14F-4D97-AF65-F5344CB8AC3E}">
        <p14:creationId xmlns:p14="http://schemas.microsoft.com/office/powerpoint/2010/main" val="218332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3950" y="2850416"/>
            <a:ext cx="2962275" cy="419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123950" y="1257300"/>
            <a:ext cx="5257800" cy="838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90500" y="83284"/>
            <a:ext cx="120015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-q ftp://emboss.open-bio.org/pub/EMBOSS/EMBOSS-6.6.0.tar.gz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xzf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EMBOSS-6.6.0.tar.gz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EMBOSS-6.6.0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endParaRPr lang="en-GB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./configure --prefix=/opt/EMBOSS/ &gt; configure.log 2&gt;&amp;1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checking </a:t>
            </a:r>
            <a:r>
              <a:rPr lang="en-GB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X11/</a:t>
            </a:r>
            <a:r>
              <a:rPr lang="en-GB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Xlib.h</a:t>
            </a:r>
            <a:r>
              <a:rPr lang="en-GB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no</a:t>
            </a:r>
          </a:p>
          <a:p>
            <a:endParaRPr lang="en-GB" sz="1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X11 </a:t>
            </a:r>
            <a:r>
              <a:rPr lang="en-GB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graphics have been selected but no X11 header files</a:t>
            </a:r>
          </a:p>
          <a:p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have </a:t>
            </a:r>
            <a:r>
              <a:rPr lang="en-GB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been found.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apt install libx11-dev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./configure --prefix=/opt/EMBOSS/ &gt; configure.log 2&gt;&amp;1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b="1" dirty="0" smtClean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checking </a:t>
            </a: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X11/</a:t>
            </a:r>
            <a:r>
              <a:rPr lang="en-GB" sz="12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Xlib.h</a:t>
            </a: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yes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make -j 4 &gt; make.log 2&gt;&amp;1 &amp;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tail -f make.log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make test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make: Nothing to be done for 'test'.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make install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ls /opt/EMBOSS/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bin  include  lib  share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/opt/EMBOSS/bin/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embossversion</a:t>
            </a:r>
            <a:endParaRPr lang="en-GB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Report the current EMBOSS version number</a:t>
            </a: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6.6.0.0</a:t>
            </a: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91625" y="895350"/>
            <a:ext cx="153760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Configure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2. Make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3. Make test</a:t>
            </a:r>
          </a:p>
          <a:p>
            <a:endParaRPr lang="en-GB" dirty="0"/>
          </a:p>
          <a:p>
            <a:r>
              <a:rPr lang="en-GB" dirty="0" smtClean="0"/>
              <a:t>4. Make install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886700" y="0"/>
            <a:ext cx="4305300" cy="1325563"/>
          </a:xfrm>
        </p:spPr>
        <p:txBody>
          <a:bodyPr/>
          <a:lstStyle/>
          <a:p>
            <a:r>
              <a:rPr lang="en-GB" dirty="0" smtClean="0"/>
              <a:t>Installing EMBOSS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40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Users and Roles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security and privacy most users run with restricted privileges most of the time</a:t>
            </a:r>
          </a:p>
          <a:p>
            <a:pPr lvl="1"/>
            <a:r>
              <a:rPr lang="en-GB" dirty="0" smtClean="0"/>
              <a:t>They can only read some parts of the </a:t>
            </a:r>
            <a:r>
              <a:rPr lang="en-GB" dirty="0" err="1" smtClean="0"/>
              <a:t>filesystem</a:t>
            </a:r>
            <a:r>
              <a:rPr lang="en-GB" dirty="0" smtClean="0"/>
              <a:t> (</a:t>
            </a:r>
            <a:r>
              <a:rPr lang="en-GB" dirty="0" err="1" smtClean="0"/>
              <a:t>eg</a:t>
            </a:r>
            <a:r>
              <a:rPr lang="en-GB" dirty="0" smtClean="0"/>
              <a:t>: not other users data for)</a:t>
            </a:r>
          </a:p>
          <a:p>
            <a:pPr lvl="1"/>
            <a:r>
              <a:rPr lang="en-GB" dirty="0" smtClean="0"/>
              <a:t>They can only write to some parts of the </a:t>
            </a:r>
            <a:r>
              <a:rPr lang="en-GB" dirty="0" err="1" smtClean="0"/>
              <a:t>filesystem</a:t>
            </a:r>
            <a:r>
              <a:rPr lang="en-GB" dirty="0" smtClean="0"/>
              <a:t> (</a:t>
            </a:r>
            <a:r>
              <a:rPr lang="en-GB" dirty="0" err="1" smtClean="0"/>
              <a:t>eg</a:t>
            </a:r>
            <a:r>
              <a:rPr lang="en-GB" dirty="0" smtClean="0"/>
              <a:t>: can’t overwrite important programs)</a:t>
            </a:r>
          </a:p>
          <a:p>
            <a:pPr lvl="1"/>
            <a:endParaRPr lang="en-GB" dirty="0"/>
          </a:p>
          <a:p>
            <a:r>
              <a:rPr lang="en-GB" dirty="0" smtClean="0"/>
              <a:t>The ‘root’ user is an account which has full privileges on the system and is used for administrative purposes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7525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cmake</a:t>
            </a:r>
            <a:r>
              <a:rPr lang="en-GB" dirty="0" smtClean="0"/>
              <a:t> installation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Slightly simpler than </a:t>
            </a:r>
            <a:r>
              <a:rPr lang="en-GB" dirty="0" err="1" smtClean="0"/>
              <a:t>autotools</a:t>
            </a:r>
            <a:endParaRPr lang="en-GB" dirty="0" smtClean="0"/>
          </a:p>
          <a:p>
            <a:pPr lvl="1"/>
            <a:r>
              <a:rPr lang="en-GB" dirty="0" smtClean="0"/>
              <a:t>Create a build directory inside the source directory</a:t>
            </a:r>
          </a:p>
          <a:p>
            <a:pPr lvl="1"/>
            <a:r>
              <a:rPr lang="en-GB" dirty="0" smtClean="0"/>
              <a:t>Move into the build directory</a:t>
            </a:r>
          </a:p>
          <a:p>
            <a:pPr lvl="1"/>
            <a:r>
              <a:rPr lang="en-GB" dirty="0" smtClean="0"/>
              <a:t>Run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cmake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cs typeface="Courier New" panose="02070309020205020404" pitchFamily="49" charset="0"/>
              </a:rPr>
              <a:t>with the target being the directory above  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cmake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</a:t>
            </a:r>
            <a:r>
              <a:rPr lang="en-GB" dirty="0" smtClean="0"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GB" dirty="0" smtClean="0"/>
              <a:t>Add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-DCMAKE_INSTALL_PREFIX=/my/custom/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GB" dirty="0" smtClean="0"/>
              <a:t> if wanted</a:t>
            </a:r>
          </a:p>
          <a:p>
            <a:pPr lvl="1"/>
            <a:r>
              <a:rPr lang="en-GB" dirty="0" smtClean="0"/>
              <a:t>Run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GB" dirty="0" smtClean="0"/>
              <a:t>, the same as for </a:t>
            </a:r>
            <a:r>
              <a:rPr lang="en-GB" dirty="0" err="1" smtClean="0"/>
              <a:t>autotools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85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274" y="365125"/>
            <a:ext cx="4581525" cy="1325563"/>
          </a:xfrm>
        </p:spPr>
        <p:txBody>
          <a:bodyPr/>
          <a:lstStyle/>
          <a:p>
            <a:r>
              <a:rPr lang="en-GB" dirty="0" smtClean="0"/>
              <a:t>Installing </a:t>
            </a:r>
            <a:r>
              <a:rPr lang="en-GB" dirty="0" err="1" smtClean="0"/>
              <a:t>BamTools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52425" y="0"/>
            <a:ext cx="1183957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https://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github.com/pezmaster31/bamtools/archive/v2.5.1.tar.gz</a:t>
            </a:r>
            <a:endParaRPr lang="en-GB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xzf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v2.5.1.tar.gz</a:t>
            </a:r>
            <a:endParaRPr lang="en-GB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bamtools-2.5.1/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endParaRPr lang="en-GB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 build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apt install </a:t>
            </a:r>
            <a:r>
              <a:rPr lang="en-GB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cmake</a:t>
            </a:r>
            <a:endParaRPr lang="en-GB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cmake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-DCMAKE_INSTALL_PREFIX=/opt/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bamtools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 .. &gt; cmake.log 2&gt;&amp;1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Could </a:t>
            </a:r>
            <a:r>
              <a:rPr lang="en-GB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 find ZLIB (missing: ZLIB_LIBRARY ZLIB_INCLUDE_DIR)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apt install zlib1g-dev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cmake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-DCMAKE_INSTALL_PREFIX=/opt/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bamtools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 .. &gt; cmake.log 2&gt;&amp;1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200" b="1" dirty="0" smtClean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Found </a:t>
            </a: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ZLIB: /usr/lib/x86_64-linux-gnu/libz.so (found version "1.2.11")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make -j 4 &gt; make.log 2&gt;&amp;1 &amp;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make test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make: *** No rule to make target 'test'. Stop.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make install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/opt/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bamtools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bamtools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--version</a:t>
            </a:r>
          </a:p>
          <a:p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bamtools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2.5.1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Part of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BamTools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API and toolkit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Primary authors: Derek Barnett, Erik Garrison, Michael Stromberg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(c) 2009-2012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Marth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Lab, Biology Dept., Boston College</a:t>
            </a:r>
          </a:p>
        </p:txBody>
      </p:sp>
    </p:spTree>
    <p:extLst>
      <p:ext uri="{BB962C8B-B14F-4D97-AF65-F5344CB8AC3E}">
        <p14:creationId xmlns:p14="http://schemas.microsoft.com/office/powerpoint/2010/main" val="30668754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9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root account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 in as root – requires knowledge of the root account password. Quite dangerous as everything runs with full privileges.</a:t>
            </a:r>
          </a:p>
          <a:p>
            <a:endParaRPr lang="en-GB" dirty="0" smtClean="0"/>
          </a:p>
          <a:p>
            <a:r>
              <a:rPr lang="en-GB" dirty="0" smtClean="0"/>
              <a:t>Use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r>
              <a:rPr lang="en-GB" dirty="0" smtClean="0"/>
              <a:t> to move from a user account to the root account. Can be done within a session, but still requires the root account password.</a:t>
            </a:r>
          </a:p>
          <a:p>
            <a:endParaRPr lang="en-GB" dirty="0"/>
          </a:p>
          <a:p>
            <a:r>
              <a:rPr lang="en-GB" dirty="0" smtClean="0"/>
              <a:t>Use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 smtClean="0"/>
              <a:t> to selectively run some commands as root. Can restrict which commands can be run and log them.  Can use the users own password to authenticate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33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/ Directory Permissions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Every file and directory has a number of permissions.  There are 3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Read permission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Write permission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Execute permission (list permission on directory)</a:t>
            </a:r>
          </a:p>
          <a:p>
            <a:r>
              <a:rPr lang="en-GB" dirty="0" smtClean="0"/>
              <a:t>The permissions apply to 3 classes of user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The owner of the file/directory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The members of the file/directories group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Everyone else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24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/ Directory Permissions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698171" y="2118083"/>
            <a:ext cx="89698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 ls -l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total 128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-r--r-- 1 root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10266 Nov 13  2017 Changelog.md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-x 3 root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4096 Nov 13  2017 Docs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-r--r-- 1 root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35141 Nov 13  2017 LICENSE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-r--r-- 1 root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1720 Nov 13  2017 README.md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-x 2 root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4096 Nov 13  2017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test_files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-x 1 root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68054 Nov 13  2017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trim_galore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0184" y="5547359"/>
            <a:ext cx="117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Owner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085669" y="5538651"/>
            <a:ext cx="1097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Group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446866" y="5538651"/>
            <a:ext cx="1918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Permissions</a:t>
            </a:r>
            <a:endParaRPr lang="en-GB" sz="2800" dirty="0"/>
          </a:p>
        </p:txBody>
      </p:sp>
      <p:cxnSp>
        <p:nvCxnSpPr>
          <p:cNvPr id="11" name="Straight Arrow Connector 10"/>
          <p:cNvCxnSpPr>
            <a:stCxn id="7" idx="0"/>
          </p:cNvCxnSpPr>
          <p:nvPr/>
        </p:nvCxnSpPr>
        <p:spPr>
          <a:xfrm flipV="1">
            <a:off x="2406039" y="4672628"/>
            <a:ext cx="241367" cy="8660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0"/>
          </p:cNvCxnSpPr>
          <p:nvPr/>
        </p:nvCxnSpPr>
        <p:spPr>
          <a:xfrm flipH="1" flipV="1">
            <a:off x="4104757" y="4672628"/>
            <a:ext cx="120684" cy="874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0"/>
          </p:cNvCxnSpPr>
          <p:nvPr/>
        </p:nvCxnSpPr>
        <p:spPr>
          <a:xfrm flipH="1" flipV="1">
            <a:off x="4887841" y="4668274"/>
            <a:ext cx="746536" cy="8703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838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/ Directory Permissions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485576" y="2001943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GB" sz="6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6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GB" sz="6000" dirty="0">
                <a:latin typeface="Courier New" panose="02070309020205020404" pitchFamily="49" charset="0"/>
                <a:cs typeface="Courier New" panose="02070309020205020404" pitchFamily="49" charset="0"/>
              </a:rPr>
              <a:t>-x</a:t>
            </a:r>
            <a:endParaRPr lang="en-GB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244988" y="1724944"/>
            <a:ext cx="18203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/>
              <a:t>Directory </a:t>
            </a:r>
          </a:p>
          <a:p>
            <a:pPr algn="ctr"/>
            <a:r>
              <a:rPr lang="en-GB" sz="3200" dirty="0" smtClean="0"/>
              <a:t>or </a:t>
            </a:r>
          </a:p>
          <a:p>
            <a:pPr algn="ctr"/>
            <a:r>
              <a:rPr lang="en-GB" sz="3200" dirty="0" smtClean="0"/>
              <a:t>not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621378" y="3747171"/>
            <a:ext cx="22587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/>
              <a:t>Permissions </a:t>
            </a:r>
          </a:p>
          <a:p>
            <a:pPr algn="ctr"/>
            <a:r>
              <a:rPr lang="en-GB" sz="3200" dirty="0" smtClean="0"/>
              <a:t>for </a:t>
            </a:r>
          </a:p>
          <a:p>
            <a:pPr algn="ctr"/>
            <a:r>
              <a:rPr lang="en-GB" sz="3200" dirty="0" smtClean="0"/>
              <a:t>owner</a:t>
            </a:r>
            <a:endParaRPr lang="en-GB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356708" y="3747171"/>
            <a:ext cx="22587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/>
              <a:t>Permissions </a:t>
            </a:r>
          </a:p>
          <a:p>
            <a:pPr algn="ctr"/>
            <a:r>
              <a:rPr lang="en-GB" sz="3200" dirty="0" smtClean="0"/>
              <a:t>for </a:t>
            </a:r>
          </a:p>
          <a:p>
            <a:pPr algn="ctr"/>
            <a:r>
              <a:rPr lang="en-GB" sz="3200" dirty="0" smtClean="0"/>
              <a:t>group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8092038" y="3747171"/>
            <a:ext cx="24781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/>
              <a:t>Permissions </a:t>
            </a:r>
          </a:p>
          <a:p>
            <a:pPr algn="ctr"/>
            <a:r>
              <a:rPr lang="en-GB" sz="3200" dirty="0" smtClean="0"/>
              <a:t>for </a:t>
            </a:r>
          </a:p>
          <a:p>
            <a:pPr algn="ctr"/>
            <a:r>
              <a:rPr lang="en-GB" sz="3200" dirty="0" smtClean="0"/>
              <a:t>everyone else</a:t>
            </a:r>
            <a:endParaRPr lang="en-GB" sz="3200" dirty="0"/>
          </a:p>
        </p:txBody>
      </p:sp>
      <p:sp>
        <p:nvSpPr>
          <p:cNvPr id="12" name="Right Brace 11"/>
          <p:cNvSpPr/>
          <p:nvPr/>
        </p:nvSpPr>
        <p:spPr>
          <a:xfrm rot="5400000">
            <a:off x="4668829" y="2403191"/>
            <a:ext cx="167886" cy="120787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Brace 18"/>
          <p:cNvSpPr/>
          <p:nvPr/>
        </p:nvSpPr>
        <p:spPr>
          <a:xfrm rot="5400000">
            <a:off x="6012057" y="2366459"/>
            <a:ext cx="167886" cy="120787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Brace 19"/>
          <p:cNvSpPr/>
          <p:nvPr/>
        </p:nvSpPr>
        <p:spPr>
          <a:xfrm rot="5400000">
            <a:off x="7409470" y="2366459"/>
            <a:ext cx="167886" cy="120787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2065295" y="2509774"/>
            <a:ext cx="12849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0"/>
          </p:cNvCxnSpPr>
          <p:nvPr/>
        </p:nvCxnSpPr>
        <p:spPr>
          <a:xfrm flipV="1">
            <a:off x="3750758" y="3294604"/>
            <a:ext cx="1002014" cy="4525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096000" y="3294605"/>
            <a:ext cx="195470" cy="4525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7615469" y="3294605"/>
            <a:ext cx="1160783" cy="4525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868216" y="1237248"/>
            <a:ext cx="3134191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= read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= write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execute/list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39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Changing permissions / ownership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c</a:t>
            </a:r>
            <a:r>
              <a:rPr lang="en-GB" dirty="0" err="1" smtClean="0"/>
              <a:t>hmod</a:t>
            </a:r>
            <a:endParaRPr lang="en-GB" dirty="0" smtClean="0"/>
          </a:p>
          <a:p>
            <a:pPr lvl="1"/>
            <a:r>
              <a:rPr lang="en-GB" dirty="0" smtClean="0"/>
              <a:t>u (user) / g (group) / a (all)</a:t>
            </a:r>
          </a:p>
          <a:p>
            <a:pPr lvl="1"/>
            <a:r>
              <a:rPr lang="en-GB" dirty="0" smtClean="0"/>
              <a:t>+ / -  (add or remove permission)</a:t>
            </a:r>
          </a:p>
          <a:p>
            <a:pPr lvl="1"/>
            <a:r>
              <a:rPr lang="en-GB" dirty="0" smtClean="0"/>
              <a:t>r (read) / w (write) / x (execute/list)</a:t>
            </a:r>
          </a:p>
          <a:p>
            <a:pPr lvl="1"/>
            <a:r>
              <a:rPr lang="en-GB" dirty="0" smtClean="0"/>
              <a:t>File/directory list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Can add -R to change permissions for a directory and all of its contents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309732" y="3842268"/>
            <a:ext cx="42659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hmod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g+wx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my.file</a:t>
            </a:r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a-x 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my.file</a:t>
            </a:r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-R u-w 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my.dir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45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2638</Words>
  <Application>Microsoft Office PowerPoint</Application>
  <PresentationFormat>Widescreen</PresentationFormat>
  <Paragraphs>497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Office Theme</vt:lpstr>
      <vt:lpstr>Installing and Managing Software</vt:lpstr>
      <vt:lpstr>Different types of software</vt:lpstr>
      <vt:lpstr>Users, roles and permissions</vt:lpstr>
      <vt:lpstr>Users and Roles</vt:lpstr>
      <vt:lpstr>Using the root account</vt:lpstr>
      <vt:lpstr>File / Directory Permissions</vt:lpstr>
      <vt:lpstr>File / Directory Permissions</vt:lpstr>
      <vt:lpstr>File / Directory Permissions</vt:lpstr>
      <vt:lpstr>Changing permissions / ownership</vt:lpstr>
      <vt:lpstr>Where to install software</vt:lpstr>
      <vt:lpstr>FHS Locations</vt:lpstr>
      <vt:lpstr>FHS Installation Locations</vt:lpstr>
      <vt:lpstr>Installing operating system packages</vt:lpstr>
      <vt:lpstr>Using a package manager (command line) All operations (except searches) need to run under sudo</vt:lpstr>
      <vt:lpstr>The good and bad of OS packages</vt:lpstr>
      <vt:lpstr>OS Package Example - JRE (Java)</vt:lpstr>
      <vt:lpstr>Exercise 7</vt:lpstr>
      <vt:lpstr>Installing pre-compiled binaries</vt:lpstr>
      <vt:lpstr>Some useful related functions</vt:lpstr>
      <vt:lpstr>Downloading via command line</vt:lpstr>
      <vt:lpstr>Extracting from archive files</vt:lpstr>
      <vt:lpstr>Extracting from zip files</vt:lpstr>
      <vt:lpstr>Extracting from tar files</vt:lpstr>
      <vt:lpstr>Binary install example - bowtie2</vt:lpstr>
      <vt:lpstr>Binary install example - bowtie2</vt:lpstr>
      <vt:lpstr>Checking library compatibility</vt:lpstr>
      <vt:lpstr>Example of ldd usage</vt:lpstr>
      <vt:lpstr>Installing script files</vt:lpstr>
      <vt:lpstr>Script install example - bismark</vt:lpstr>
      <vt:lpstr>Running script based programs</vt:lpstr>
      <vt:lpstr>Script 'shebang' lines</vt:lpstr>
      <vt:lpstr>Exercise 8</vt:lpstr>
      <vt:lpstr>Installing from source code</vt:lpstr>
      <vt:lpstr>Anatomy of C/C++ compilation</vt:lpstr>
      <vt:lpstr>Libraries and headers</vt:lpstr>
      <vt:lpstr>Setting up a build environment</vt:lpstr>
      <vt:lpstr>Standard autotools / make compilation</vt:lpstr>
      <vt:lpstr>Options for autotools</vt:lpstr>
      <vt:lpstr>Installing EMBOSS</vt:lpstr>
      <vt:lpstr>Standard cmake installation</vt:lpstr>
      <vt:lpstr>Installing BamTools</vt:lpstr>
      <vt:lpstr>Exercise 9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84</cp:revision>
  <dcterms:created xsi:type="dcterms:W3CDTF">2018-09-11T07:57:52Z</dcterms:created>
  <dcterms:modified xsi:type="dcterms:W3CDTF">2018-10-29T17:22:59Z</dcterms:modified>
</cp:coreProperties>
</file>