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99" r:id="rId5"/>
    <p:sldId id="259" r:id="rId6"/>
    <p:sldId id="260" r:id="rId7"/>
    <p:sldId id="261" r:id="rId8"/>
    <p:sldId id="262" r:id="rId9"/>
    <p:sldId id="263" r:id="rId10"/>
    <p:sldId id="264" r:id="rId11"/>
    <p:sldId id="265" r:id="rId12"/>
    <p:sldId id="266" r:id="rId13"/>
    <p:sldId id="267" r:id="rId14"/>
    <p:sldId id="295" r:id="rId15"/>
    <p:sldId id="268" r:id="rId16"/>
    <p:sldId id="269" r:id="rId17"/>
    <p:sldId id="270" r:id="rId18"/>
    <p:sldId id="300" r:id="rId19"/>
    <p:sldId id="271" r:id="rId20"/>
    <p:sldId id="272" r:id="rId21"/>
    <p:sldId id="273" r:id="rId22"/>
    <p:sldId id="274" r:id="rId23"/>
    <p:sldId id="275" r:id="rId24"/>
    <p:sldId id="276" r:id="rId25"/>
    <p:sldId id="277" r:id="rId26"/>
    <p:sldId id="278" r:id="rId27"/>
    <p:sldId id="279" r:id="rId28"/>
    <p:sldId id="280" r:id="rId29"/>
    <p:sldId id="281" r:id="rId30"/>
    <p:sldId id="288" r:id="rId31"/>
    <p:sldId id="283" r:id="rId32"/>
    <p:sldId id="282" r:id="rId33"/>
    <p:sldId id="284" r:id="rId34"/>
    <p:sldId id="289" r:id="rId35"/>
    <p:sldId id="285" r:id="rId36"/>
    <p:sldId id="287" r:id="rId37"/>
    <p:sldId id="293" r:id="rId38"/>
    <p:sldId id="301" r:id="rId39"/>
    <p:sldId id="296" r:id="rId40"/>
    <p:sldId id="290" r:id="rId41"/>
    <p:sldId id="291" r:id="rId42"/>
    <p:sldId id="292" r:id="rId43"/>
    <p:sldId id="297" r:id="rId44"/>
    <p:sldId id="298"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450" autoAdjust="0"/>
    <p:restoredTop sz="94660"/>
  </p:normalViewPr>
  <p:slideViewPr>
    <p:cSldViewPr snapToGrid="0">
      <p:cViewPr varScale="1">
        <p:scale>
          <a:sx n="64" d="100"/>
          <a:sy n="64" d="100"/>
        </p:scale>
        <p:origin x="90" y="1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86E5B0C6-0797-47BA-BA81-87B4C903A17B}" type="datetimeFigureOut">
              <a:rPr lang="en-GB" smtClean="0"/>
              <a:t>06/11/2018</a:t>
            </a:fld>
            <a:endParaRPr lang="en-GB"/>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D93E1E56-17E4-4A47-91E6-12ACE52F7DD2}" type="slidenum">
              <a:rPr lang="en-GB" smtClean="0"/>
              <a:t>‹#›</a:t>
            </a:fld>
            <a:endParaRPr lang="en-GB"/>
          </a:p>
        </p:txBody>
      </p:sp>
    </p:spTree>
    <p:extLst>
      <p:ext uri="{BB962C8B-B14F-4D97-AF65-F5344CB8AC3E}">
        <p14:creationId xmlns:p14="http://schemas.microsoft.com/office/powerpoint/2010/main" val="3881992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86E5B0C6-0797-47BA-BA81-87B4C903A17B}" type="datetimeFigureOut">
              <a:rPr lang="en-GB" smtClean="0"/>
              <a:t>06/11/2018</a:t>
            </a:fld>
            <a:endParaRPr lang="en-GB"/>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D93E1E56-17E4-4A47-91E6-12ACE52F7DD2}" type="slidenum">
              <a:rPr lang="en-GB" smtClean="0"/>
              <a:t>‹#›</a:t>
            </a:fld>
            <a:endParaRPr lang="en-GB"/>
          </a:p>
        </p:txBody>
      </p:sp>
    </p:spTree>
    <p:extLst>
      <p:ext uri="{BB962C8B-B14F-4D97-AF65-F5344CB8AC3E}">
        <p14:creationId xmlns:p14="http://schemas.microsoft.com/office/powerpoint/2010/main" val="2333344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86E5B0C6-0797-47BA-BA81-87B4C903A17B}" type="datetimeFigureOut">
              <a:rPr lang="en-GB" smtClean="0"/>
              <a:t>06/11/2018</a:t>
            </a:fld>
            <a:endParaRPr lang="en-GB"/>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D93E1E56-17E4-4A47-91E6-12ACE52F7DD2}" type="slidenum">
              <a:rPr lang="en-GB" smtClean="0"/>
              <a:t>‹#›</a:t>
            </a:fld>
            <a:endParaRPr lang="en-GB"/>
          </a:p>
        </p:txBody>
      </p:sp>
    </p:spTree>
    <p:extLst>
      <p:ext uri="{BB962C8B-B14F-4D97-AF65-F5344CB8AC3E}">
        <p14:creationId xmlns:p14="http://schemas.microsoft.com/office/powerpoint/2010/main" val="2771740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86E5B0C6-0797-47BA-BA81-87B4C903A17B}" type="datetimeFigureOut">
              <a:rPr lang="en-GB" smtClean="0"/>
              <a:t>06/11/2018</a:t>
            </a:fld>
            <a:endParaRPr lang="en-GB"/>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D93E1E56-17E4-4A47-91E6-12ACE52F7DD2}" type="slidenum">
              <a:rPr lang="en-GB" smtClean="0"/>
              <a:t>‹#›</a:t>
            </a:fld>
            <a:endParaRPr lang="en-GB"/>
          </a:p>
        </p:txBody>
      </p:sp>
    </p:spTree>
    <p:extLst>
      <p:ext uri="{BB962C8B-B14F-4D97-AF65-F5344CB8AC3E}">
        <p14:creationId xmlns:p14="http://schemas.microsoft.com/office/powerpoint/2010/main" val="1182717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86E5B0C6-0797-47BA-BA81-87B4C903A17B}" type="datetimeFigureOut">
              <a:rPr lang="en-GB" smtClean="0"/>
              <a:t>06/11/2018</a:t>
            </a:fld>
            <a:endParaRPr lang="en-GB"/>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D93E1E56-17E4-4A47-91E6-12ACE52F7DD2}" type="slidenum">
              <a:rPr lang="en-GB" smtClean="0"/>
              <a:t>‹#›</a:t>
            </a:fld>
            <a:endParaRPr lang="en-GB"/>
          </a:p>
        </p:txBody>
      </p:sp>
    </p:spTree>
    <p:extLst>
      <p:ext uri="{BB962C8B-B14F-4D97-AF65-F5344CB8AC3E}">
        <p14:creationId xmlns:p14="http://schemas.microsoft.com/office/powerpoint/2010/main" val="1862681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86E5B0C6-0797-47BA-BA81-87B4C903A17B}" type="datetimeFigureOut">
              <a:rPr lang="en-GB" smtClean="0"/>
              <a:t>06/11/2018</a:t>
            </a:fld>
            <a:endParaRPr lang="en-GB"/>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D93E1E56-17E4-4A47-91E6-12ACE52F7DD2}" type="slidenum">
              <a:rPr lang="en-GB" smtClean="0"/>
              <a:t>‹#›</a:t>
            </a:fld>
            <a:endParaRPr lang="en-GB"/>
          </a:p>
        </p:txBody>
      </p:sp>
    </p:spTree>
    <p:extLst>
      <p:ext uri="{BB962C8B-B14F-4D97-AF65-F5344CB8AC3E}">
        <p14:creationId xmlns:p14="http://schemas.microsoft.com/office/powerpoint/2010/main" val="2121587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86E5B0C6-0797-47BA-BA81-87B4C903A17B}" type="datetimeFigureOut">
              <a:rPr lang="en-GB" smtClean="0"/>
              <a:t>06/11/2018</a:t>
            </a:fld>
            <a:endParaRPr lang="en-GB"/>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GB"/>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D93E1E56-17E4-4A47-91E6-12ACE52F7DD2}" type="slidenum">
              <a:rPr lang="en-GB" smtClean="0"/>
              <a:t>‹#›</a:t>
            </a:fld>
            <a:endParaRPr lang="en-GB"/>
          </a:p>
        </p:txBody>
      </p:sp>
    </p:spTree>
    <p:extLst>
      <p:ext uri="{BB962C8B-B14F-4D97-AF65-F5344CB8AC3E}">
        <p14:creationId xmlns:p14="http://schemas.microsoft.com/office/powerpoint/2010/main" val="669252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86E5B0C6-0797-47BA-BA81-87B4C903A17B}" type="datetimeFigureOut">
              <a:rPr lang="en-GB" smtClean="0"/>
              <a:t>06/11/2018</a:t>
            </a:fld>
            <a:endParaRPr lang="en-GB"/>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GB"/>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D93E1E56-17E4-4A47-91E6-12ACE52F7DD2}" type="slidenum">
              <a:rPr lang="en-GB" smtClean="0"/>
              <a:t>‹#›</a:t>
            </a:fld>
            <a:endParaRPr lang="en-GB"/>
          </a:p>
        </p:txBody>
      </p:sp>
    </p:spTree>
    <p:extLst>
      <p:ext uri="{BB962C8B-B14F-4D97-AF65-F5344CB8AC3E}">
        <p14:creationId xmlns:p14="http://schemas.microsoft.com/office/powerpoint/2010/main" val="1304625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86E5B0C6-0797-47BA-BA81-87B4C903A17B}" type="datetimeFigureOut">
              <a:rPr lang="en-GB" smtClean="0"/>
              <a:t>06/11/2018</a:t>
            </a:fld>
            <a:endParaRPr lang="en-GB"/>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GB"/>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D93E1E56-17E4-4A47-91E6-12ACE52F7DD2}" type="slidenum">
              <a:rPr lang="en-GB" smtClean="0"/>
              <a:t>‹#›</a:t>
            </a:fld>
            <a:endParaRPr lang="en-GB"/>
          </a:p>
        </p:txBody>
      </p:sp>
    </p:spTree>
    <p:extLst>
      <p:ext uri="{BB962C8B-B14F-4D97-AF65-F5344CB8AC3E}">
        <p14:creationId xmlns:p14="http://schemas.microsoft.com/office/powerpoint/2010/main" val="4290112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86E5B0C6-0797-47BA-BA81-87B4C903A17B}" type="datetimeFigureOut">
              <a:rPr lang="en-GB" smtClean="0"/>
              <a:t>06/11/2018</a:t>
            </a:fld>
            <a:endParaRPr lang="en-GB"/>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D93E1E56-17E4-4A47-91E6-12ACE52F7DD2}" type="slidenum">
              <a:rPr lang="en-GB" smtClean="0"/>
              <a:t>‹#›</a:t>
            </a:fld>
            <a:endParaRPr lang="en-GB"/>
          </a:p>
        </p:txBody>
      </p:sp>
    </p:spTree>
    <p:extLst>
      <p:ext uri="{BB962C8B-B14F-4D97-AF65-F5344CB8AC3E}">
        <p14:creationId xmlns:p14="http://schemas.microsoft.com/office/powerpoint/2010/main" val="3995424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86E5B0C6-0797-47BA-BA81-87B4C903A17B}" type="datetimeFigureOut">
              <a:rPr lang="en-GB" smtClean="0"/>
              <a:t>06/11/2018</a:t>
            </a:fld>
            <a:endParaRPr lang="en-GB"/>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D93E1E56-17E4-4A47-91E6-12ACE52F7DD2}" type="slidenum">
              <a:rPr lang="en-GB" smtClean="0"/>
              <a:t>‹#›</a:t>
            </a:fld>
            <a:endParaRPr lang="en-GB"/>
          </a:p>
        </p:txBody>
      </p:sp>
    </p:spTree>
    <p:extLst>
      <p:ext uri="{BB962C8B-B14F-4D97-AF65-F5344CB8AC3E}">
        <p14:creationId xmlns:p14="http://schemas.microsoft.com/office/powerpoint/2010/main" val="3675103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9159355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Running programs in the BASH shell</a:t>
            </a:r>
            <a:endParaRPr lang="en-GB" dirty="0"/>
          </a:p>
        </p:txBody>
      </p:sp>
      <p:sp>
        <p:nvSpPr>
          <p:cNvPr id="3" name="Subtitle 2"/>
          <p:cNvSpPr>
            <a:spLocks noGrp="1"/>
          </p:cNvSpPr>
          <p:nvPr>
            <p:ph type="subTitle" idx="1"/>
          </p:nvPr>
        </p:nvSpPr>
        <p:spPr/>
        <p:txBody>
          <a:bodyPr/>
          <a:lstStyle/>
          <a:p>
            <a:r>
              <a:rPr lang="en-GB" dirty="0" smtClean="0"/>
              <a:t>v2018-11</a:t>
            </a:r>
            <a:endParaRPr lang="en-GB"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72" y="5349875"/>
            <a:ext cx="4214447" cy="1496673"/>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97031" y="3128834"/>
            <a:ext cx="3294969" cy="3884050"/>
          </a:xfrm>
          <a:prstGeom prst="rect">
            <a:avLst/>
          </a:prstGeom>
        </p:spPr>
      </p:pic>
    </p:spTree>
    <p:extLst>
      <p:ext uri="{BB962C8B-B14F-4D97-AF65-F5344CB8AC3E}">
        <p14:creationId xmlns:p14="http://schemas.microsoft.com/office/powerpoint/2010/main" val="2716637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structure of a </a:t>
            </a:r>
            <a:r>
              <a:rPr lang="en-GB" dirty="0" err="1" smtClean="0"/>
              <a:t>unix</a:t>
            </a:r>
            <a:r>
              <a:rPr lang="en-GB" dirty="0" smtClean="0"/>
              <a:t> command</a:t>
            </a:r>
            <a:endParaRPr lang="en-GB" dirty="0"/>
          </a:p>
        </p:txBody>
      </p:sp>
      <p:grpSp>
        <p:nvGrpSpPr>
          <p:cNvPr id="11" name="Group 10"/>
          <p:cNvGrpSpPr/>
          <p:nvPr/>
        </p:nvGrpSpPr>
        <p:grpSpPr>
          <a:xfrm>
            <a:off x="176796" y="2298072"/>
            <a:ext cx="11690858" cy="2512053"/>
            <a:chOff x="1929397" y="2069353"/>
            <a:chExt cx="7003402" cy="1504844"/>
          </a:xfrm>
        </p:grpSpPr>
        <p:sp>
          <p:nvSpPr>
            <p:cNvPr id="4" name="TextBox 3"/>
            <p:cNvSpPr txBox="1"/>
            <p:nvPr/>
          </p:nvSpPr>
          <p:spPr>
            <a:xfrm>
              <a:off x="2130958" y="2069353"/>
              <a:ext cx="6801841" cy="313435"/>
            </a:xfrm>
            <a:prstGeom prst="rect">
              <a:avLst/>
            </a:prstGeom>
            <a:noFill/>
          </p:spPr>
          <p:txBody>
            <a:bodyPr wrap="none" rtlCol="0">
              <a:spAutoFit/>
            </a:bodyPr>
            <a:lstStyle/>
            <a:p>
              <a:r>
                <a:rPr lang="fr-FR" sz="2800" dirty="0">
                  <a:latin typeface="Courier New" panose="02070309020205020404" pitchFamily="49" charset="0"/>
                  <a:cs typeface="Courier New" panose="02070309020205020404" pitchFamily="49" charset="0"/>
                </a:rPr>
                <a:t> </a:t>
              </a:r>
              <a:r>
                <a:rPr lang="fr-FR" sz="2800" dirty="0" err="1" smtClean="0">
                  <a:latin typeface="Courier New" panose="02070309020205020404" pitchFamily="49" charset="0"/>
                  <a:cs typeface="Courier New" panose="02070309020205020404" pitchFamily="49" charset="0"/>
                </a:rPr>
                <a:t>ls</a:t>
              </a:r>
              <a:r>
                <a:rPr lang="fr-FR" sz="2800" dirty="0" smtClean="0">
                  <a:latin typeface="Courier New" panose="02070309020205020404" pitchFamily="49" charset="0"/>
                  <a:cs typeface="Courier New" panose="02070309020205020404" pitchFamily="49" charset="0"/>
                </a:rPr>
                <a:t>  </a:t>
              </a:r>
              <a:r>
                <a:rPr lang="fr-FR" sz="2800" dirty="0">
                  <a:latin typeface="Courier New" panose="02070309020205020404" pitchFamily="49" charset="0"/>
                  <a:cs typeface="Courier New" panose="02070309020205020404" pitchFamily="49" charset="0"/>
                </a:rPr>
                <a:t>-</a:t>
              </a:r>
              <a:r>
                <a:rPr lang="fr-FR" sz="2800" dirty="0" err="1">
                  <a:latin typeface="Courier New" panose="02070309020205020404" pitchFamily="49" charset="0"/>
                  <a:cs typeface="Courier New" panose="02070309020205020404" pitchFamily="49" charset="0"/>
                </a:rPr>
                <a:t>ltd</a:t>
              </a:r>
              <a:r>
                <a:rPr lang="fr-FR" sz="2800" dirty="0">
                  <a:latin typeface="Courier New" panose="02070309020205020404" pitchFamily="49" charset="0"/>
                  <a:cs typeface="Courier New" panose="02070309020205020404" pitchFamily="49" charset="0"/>
                </a:rPr>
                <a:t> --reverse </a:t>
              </a:r>
              <a:r>
                <a:rPr lang="fr-FR" sz="2800" dirty="0" err="1">
                  <a:latin typeface="Courier New" panose="02070309020205020404" pitchFamily="49" charset="0"/>
                  <a:cs typeface="Courier New" panose="02070309020205020404" pitchFamily="49" charset="0"/>
                </a:rPr>
                <a:t>Downloads</a:t>
              </a:r>
              <a:r>
                <a:rPr lang="fr-FR" sz="2800" dirty="0">
                  <a:latin typeface="Courier New" panose="02070309020205020404" pitchFamily="49" charset="0"/>
                  <a:cs typeface="Courier New" panose="02070309020205020404" pitchFamily="49" charset="0"/>
                </a:rPr>
                <a:t>/ </a:t>
              </a:r>
              <a:r>
                <a:rPr lang="fr-FR" sz="2800" dirty="0" smtClean="0">
                  <a:latin typeface="Courier New" panose="02070309020205020404" pitchFamily="49" charset="0"/>
                  <a:cs typeface="Courier New" panose="02070309020205020404" pitchFamily="49" charset="0"/>
                </a:rPr>
                <a:t> Desktop</a:t>
              </a:r>
              <a:r>
                <a:rPr lang="fr-FR" sz="2800" dirty="0">
                  <a:latin typeface="Courier New" panose="02070309020205020404" pitchFamily="49" charset="0"/>
                  <a:cs typeface="Courier New" panose="02070309020205020404" pitchFamily="49" charset="0"/>
                </a:rPr>
                <a:t>/ </a:t>
              </a:r>
              <a:r>
                <a:rPr lang="fr-FR" sz="2800" dirty="0" smtClean="0">
                  <a:latin typeface="Courier New" panose="02070309020205020404" pitchFamily="49" charset="0"/>
                  <a:cs typeface="Courier New" panose="02070309020205020404" pitchFamily="49" charset="0"/>
                </a:rPr>
                <a:t> Documents</a:t>
              </a:r>
              <a:r>
                <a:rPr lang="fr-FR" sz="2800" dirty="0">
                  <a:latin typeface="Courier New" panose="02070309020205020404" pitchFamily="49" charset="0"/>
                  <a:cs typeface="Courier New" panose="02070309020205020404" pitchFamily="49" charset="0"/>
                </a:rPr>
                <a:t>/</a:t>
              </a:r>
              <a:endParaRPr lang="en-GB" sz="2800" dirty="0">
                <a:latin typeface="Courier New" panose="02070309020205020404" pitchFamily="49" charset="0"/>
                <a:cs typeface="Courier New" panose="02070309020205020404" pitchFamily="49" charset="0"/>
              </a:endParaRPr>
            </a:p>
          </p:txBody>
        </p:sp>
        <p:sp>
          <p:nvSpPr>
            <p:cNvPr id="5" name="Left Brace 4"/>
            <p:cNvSpPr/>
            <p:nvPr/>
          </p:nvSpPr>
          <p:spPr>
            <a:xfrm rot="16200000">
              <a:off x="2329366" y="2351787"/>
              <a:ext cx="180972" cy="41809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 name="Left Brace 5"/>
            <p:cNvSpPr/>
            <p:nvPr/>
          </p:nvSpPr>
          <p:spPr>
            <a:xfrm rot="16200000">
              <a:off x="3567618" y="1637412"/>
              <a:ext cx="180972" cy="1846848"/>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 name="Left Brace 6"/>
            <p:cNvSpPr/>
            <p:nvPr/>
          </p:nvSpPr>
          <p:spPr>
            <a:xfrm rot="16200000">
              <a:off x="6658480" y="499177"/>
              <a:ext cx="180972" cy="4123318"/>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 name="TextBox 7"/>
            <p:cNvSpPr txBox="1"/>
            <p:nvPr/>
          </p:nvSpPr>
          <p:spPr>
            <a:xfrm>
              <a:off x="1929397" y="2895600"/>
              <a:ext cx="980910" cy="646331"/>
            </a:xfrm>
            <a:prstGeom prst="rect">
              <a:avLst/>
            </a:prstGeom>
            <a:noFill/>
          </p:spPr>
          <p:txBody>
            <a:bodyPr wrap="none" rtlCol="0">
              <a:spAutoFit/>
            </a:bodyPr>
            <a:lstStyle/>
            <a:p>
              <a:pPr algn="ctr"/>
              <a:r>
                <a:rPr lang="en-GB" dirty="0" smtClean="0"/>
                <a:t>Program</a:t>
              </a:r>
            </a:p>
            <a:p>
              <a:pPr algn="ctr"/>
              <a:r>
                <a:rPr lang="en-GB" dirty="0" smtClean="0"/>
                <a:t>name</a:t>
              </a:r>
              <a:endParaRPr lang="en-GB" dirty="0"/>
            </a:p>
          </p:txBody>
        </p:sp>
        <p:sp>
          <p:nvSpPr>
            <p:cNvPr id="9" name="TextBox 8"/>
            <p:cNvSpPr txBox="1"/>
            <p:nvPr/>
          </p:nvSpPr>
          <p:spPr>
            <a:xfrm>
              <a:off x="3155370" y="2895600"/>
              <a:ext cx="1005468" cy="369332"/>
            </a:xfrm>
            <a:prstGeom prst="rect">
              <a:avLst/>
            </a:prstGeom>
            <a:noFill/>
          </p:spPr>
          <p:txBody>
            <a:bodyPr wrap="none" rtlCol="0">
              <a:spAutoFit/>
            </a:bodyPr>
            <a:lstStyle/>
            <a:p>
              <a:pPr algn="ctr"/>
              <a:r>
                <a:rPr lang="en-GB" dirty="0" smtClean="0"/>
                <a:t>Switches</a:t>
              </a:r>
              <a:endParaRPr lang="en-GB" dirty="0"/>
            </a:p>
          </p:txBody>
        </p:sp>
        <p:sp>
          <p:nvSpPr>
            <p:cNvPr id="10" name="TextBox 9"/>
            <p:cNvSpPr txBox="1"/>
            <p:nvPr/>
          </p:nvSpPr>
          <p:spPr>
            <a:xfrm>
              <a:off x="5954519" y="2927866"/>
              <a:ext cx="1588898" cy="646331"/>
            </a:xfrm>
            <a:prstGeom prst="rect">
              <a:avLst/>
            </a:prstGeom>
            <a:noFill/>
          </p:spPr>
          <p:txBody>
            <a:bodyPr wrap="none" rtlCol="0">
              <a:spAutoFit/>
            </a:bodyPr>
            <a:lstStyle/>
            <a:p>
              <a:pPr algn="ctr"/>
              <a:r>
                <a:rPr lang="en-GB" dirty="0" smtClean="0"/>
                <a:t>Data</a:t>
              </a:r>
            </a:p>
            <a:p>
              <a:pPr algn="ctr"/>
              <a:r>
                <a:rPr lang="en-GB" dirty="0" smtClean="0"/>
                <a:t>(normally files)</a:t>
              </a:r>
              <a:endParaRPr lang="en-GB" dirty="0"/>
            </a:p>
          </p:txBody>
        </p:sp>
      </p:grpSp>
      <p:sp>
        <p:nvSpPr>
          <p:cNvPr id="12" name="TextBox 11"/>
          <p:cNvSpPr txBox="1"/>
          <p:nvPr/>
        </p:nvSpPr>
        <p:spPr>
          <a:xfrm>
            <a:off x="1416075" y="5209864"/>
            <a:ext cx="9548768" cy="369332"/>
          </a:xfrm>
          <a:prstGeom prst="rect">
            <a:avLst/>
          </a:prstGeom>
          <a:noFill/>
        </p:spPr>
        <p:txBody>
          <a:bodyPr wrap="none" rtlCol="0">
            <a:spAutoFit/>
          </a:bodyPr>
          <a:lstStyle/>
          <a:p>
            <a:r>
              <a:rPr lang="en-GB" dirty="0" smtClean="0"/>
              <a:t>Each option or section is separated by spaces.  Options or files with spaces in must be put in quotes.</a:t>
            </a:r>
            <a:endParaRPr lang="en-GB" dirty="0"/>
          </a:p>
        </p:txBody>
      </p:sp>
    </p:spTree>
    <p:extLst>
      <p:ext uri="{BB962C8B-B14F-4D97-AF65-F5344CB8AC3E}">
        <p14:creationId xmlns:p14="http://schemas.microsoft.com/office/powerpoint/2010/main" val="15134264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Command line switches</a:t>
            </a:r>
            <a:endParaRPr lang="en-GB" dirty="0"/>
          </a:p>
        </p:txBody>
      </p:sp>
      <p:sp>
        <p:nvSpPr>
          <p:cNvPr id="3" name="Content Placeholder 2"/>
          <p:cNvSpPr>
            <a:spLocks noGrp="1"/>
          </p:cNvSpPr>
          <p:nvPr>
            <p:ph idx="1"/>
          </p:nvPr>
        </p:nvSpPr>
        <p:spPr/>
        <p:txBody>
          <a:bodyPr>
            <a:normAutofit lnSpcReduction="10000"/>
          </a:bodyPr>
          <a:lstStyle/>
          <a:p>
            <a:r>
              <a:rPr lang="en-GB" dirty="0" smtClean="0"/>
              <a:t>Change the behaviour of the program</a:t>
            </a:r>
          </a:p>
          <a:p>
            <a:r>
              <a:rPr lang="en-GB" dirty="0" smtClean="0"/>
              <a:t>Come in two flavours (each option usually has both types available)</a:t>
            </a:r>
          </a:p>
          <a:p>
            <a:pPr lvl="1"/>
            <a:r>
              <a:rPr lang="en-GB" dirty="0" smtClean="0"/>
              <a:t>Minus plus single letter (</a:t>
            </a:r>
            <a:r>
              <a:rPr lang="en-GB" dirty="0" err="1" smtClean="0"/>
              <a:t>eg</a:t>
            </a:r>
            <a:r>
              <a:rPr lang="en-GB" dirty="0" smtClean="0"/>
              <a:t> </a:t>
            </a:r>
            <a:r>
              <a:rPr lang="en-GB" dirty="0" smtClean="0">
                <a:latin typeface="Courier New" panose="02070309020205020404" pitchFamily="49" charset="0"/>
                <a:cs typeface="Courier New" panose="02070309020205020404" pitchFamily="49" charset="0"/>
              </a:rPr>
              <a:t>-x -c -z</a:t>
            </a:r>
            <a:r>
              <a:rPr lang="en-GB" dirty="0" smtClean="0"/>
              <a:t>)</a:t>
            </a:r>
          </a:p>
          <a:p>
            <a:pPr lvl="2"/>
            <a:r>
              <a:rPr lang="en-GB" dirty="0" smtClean="0"/>
              <a:t>Can be combined (</a:t>
            </a:r>
            <a:r>
              <a:rPr lang="en-GB" dirty="0" err="1" smtClean="0"/>
              <a:t>eg</a:t>
            </a:r>
            <a:r>
              <a:rPr lang="en-GB" dirty="0" smtClean="0"/>
              <a:t> </a:t>
            </a:r>
            <a:r>
              <a:rPr lang="en-GB" dirty="0" smtClean="0">
                <a:latin typeface="Courier New" panose="02070309020205020404" pitchFamily="49" charset="0"/>
                <a:cs typeface="Courier New" panose="02070309020205020404" pitchFamily="49" charset="0"/>
              </a:rPr>
              <a:t>-</a:t>
            </a:r>
            <a:r>
              <a:rPr lang="en-GB" dirty="0" err="1" smtClean="0">
                <a:latin typeface="Courier New" panose="02070309020205020404" pitchFamily="49" charset="0"/>
                <a:cs typeface="Courier New" panose="02070309020205020404" pitchFamily="49" charset="0"/>
              </a:rPr>
              <a:t>xcz</a:t>
            </a:r>
            <a:r>
              <a:rPr lang="en-GB" dirty="0" smtClean="0"/>
              <a:t>)</a:t>
            </a:r>
          </a:p>
          <a:p>
            <a:pPr lvl="1"/>
            <a:endParaRPr lang="en-GB" dirty="0"/>
          </a:p>
          <a:p>
            <a:pPr lvl="1"/>
            <a:r>
              <a:rPr lang="en-GB" dirty="0" smtClean="0"/>
              <a:t>Two minuses plus a word (</a:t>
            </a:r>
            <a:r>
              <a:rPr lang="en-GB" dirty="0" err="1" smtClean="0"/>
              <a:t>eg</a:t>
            </a:r>
            <a:r>
              <a:rPr lang="en-GB" dirty="0" smtClean="0"/>
              <a:t> </a:t>
            </a:r>
            <a:r>
              <a:rPr lang="en-GB" dirty="0" smtClean="0">
                <a:latin typeface="Courier New" panose="02070309020205020404" pitchFamily="49" charset="0"/>
                <a:cs typeface="Courier New" panose="02070309020205020404" pitchFamily="49" charset="0"/>
              </a:rPr>
              <a:t>--extract --</a:t>
            </a:r>
            <a:r>
              <a:rPr lang="en-GB" dirty="0" err="1" smtClean="0">
                <a:latin typeface="Courier New" panose="02070309020205020404" pitchFamily="49" charset="0"/>
                <a:cs typeface="Courier New" panose="02070309020205020404" pitchFamily="49" charset="0"/>
              </a:rPr>
              <a:t>gzip</a:t>
            </a:r>
            <a:r>
              <a:rPr lang="en-GB" dirty="0" smtClean="0"/>
              <a:t>)</a:t>
            </a:r>
          </a:p>
          <a:p>
            <a:pPr lvl="2"/>
            <a:r>
              <a:rPr lang="en-GB" dirty="0" smtClean="0"/>
              <a:t>Can't be combined</a:t>
            </a:r>
          </a:p>
          <a:p>
            <a:r>
              <a:rPr lang="en-GB" dirty="0" smtClean="0"/>
              <a:t>Some take an additional value, this can be an additional option, or use an = to separate (it's up to the program)</a:t>
            </a:r>
          </a:p>
          <a:p>
            <a:pPr lvl="1"/>
            <a:r>
              <a:rPr lang="en-GB" dirty="0" smtClean="0">
                <a:latin typeface="Courier New" panose="02070309020205020404" pitchFamily="49" charset="0"/>
                <a:cs typeface="Courier New" panose="02070309020205020404" pitchFamily="49" charset="0"/>
              </a:rPr>
              <a:t>-f somfile.txt </a:t>
            </a:r>
            <a:r>
              <a:rPr lang="en-GB" dirty="0" smtClean="0"/>
              <a:t>(specify a filename)</a:t>
            </a:r>
          </a:p>
          <a:p>
            <a:pPr lvl="1"/>
            <a:r>
              <a:rPr lang="en-GB" dirty="0" smtClean="0">
                <a:latin typeface="Courier New" panose="02070309020205020404" pitchFamily="49" charset="0"/>
                <a:cs typeface="Courier New" panose="02070309020205020404" pitchFamily="49" charset="0"/>
              </a:rPr>
              <a:t>--width=30 </a:t>
            </a:r>
            <a:r>
              <a:rPr lang="en-GB" dirty="0" smtClean="0"/>
              <a:t>(specify a value)</a:t>
            </a:r>
            <a:endParaRPr lang="en-GB" dirty="0"/>
          </a:p>
        </p:txBody>
      </p:sp>
    </p:spTree>
    <p:extLst>
      <p:ext uri="{BB962C8B-B14F-4D97-AF65-F5344CB8AC3E}">
        <p14:creationId xmlns:p14="http://schemas.microsoft.com/office/powerpoint/2010/main" val="4131470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Manual pages</a:t>
            </a:r>
            <a:endParaRPr lang="en-GB" dirty="0"/>
          </a:p>
        </p:txBody>
      </p:sp>
      <p:sp>
        <p:nvSpPr>
          <p:cNvPr id="3" name="Content Placeholder 2"/>
          <p:cNvSpPr>
            <a:spLocks noGrp="1"/>
          </p:cNvSpPr>
          <p:nvPr>
            <p:ph idx="1"/>
          </p:nvPr>
        </p:nvSpPr>
        <p:spPr/>
        <p:txBody>
          <a:bodyPr/>
          <a:lstStyle/>
          <a:p>
            <a:r>
              <a:rPr lang="en-GB" dirty="0" smtClean="0"/>
              <a:t>All core programs will have a manual page to document the options for the command</a:t>
            </a:r>
          </a:p>
          <a:p>
            <a:endParaRPr lang="en-GB" dirty="0" smtClean="0"/>
          </a:p>
          <a:p>
            <a:r>
              <a:rPr lang="en-GB" dirty="0" smtClean="0"/>
              <a:t>Manual pages are accessible using the man program followed by the program name you want to look up.</a:t>
            </a:r>
          </a:p>
          <a:p>
            <a:endParaRPr lang="en-GB" dirty="0" smtClean="0"/>
          </a:p>
          <a:p>
            <a:r>
              <a:rPr lang="en-GB" dirty="0" smtClean="0"/>
              <a:t>All manual pages have a common structure</a:t>
            </a:r>
            <a:endParaRPr lang="en-GB" dirty="0"/>
          </a:p>
        </p:txBody>
      </p:sp>
    </p:spTree>
    <p:extLst>
      <p:ext uri="{BB962C8B-B14F-4D97-AF65-F5344CB8AC3E}">
        <p14:creationId xmlns:p14="http://schemas.microsoft.com/office/powerpoint/2010/main" val="34652243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Manual Pages </a:t>
            </a:r>
            <a:r>
              <a:rPr lang="en-GB" dirty="0" smtClean="0"/>
              <a:t>(</a:t>
            </a:r>
            <a:r>
              <a:rPr lang="en-GB" dirty="0" smtClean="0">
                <a:latin typeface="Courier New" panose="02070309020205020404" pitchFamily="49" charset="0"/>
                <a:cs typeface="Courier New" panose="02070309020205020404" pitchFamily="49" charset="0"/>
              </a:rPr>
              <a:t>man cat</a:t>
            </a:r>
            <a:r>
              <a:rPr lang="en-GB" dirty="0" smtClean="0"/>
              <a:t>)</a:t>
            </a:r>
            <a:endParaRPr lang="en-GB" dirty="0"/>
          </a:p>
        </p:txBody>
      </p:sp>
      <p:sp>
        <p:nvSpPr>
          <p:cNvPr id="4" name="Rectangle 3"/>
          <p:cNvSpPr/>
          <p:nvPr/>
        </p:nvSpPr>
        <p:spPr>
          <a:xfrm>
            <a:off x="495300" y="1368564"/>
            <a:ext cx="11563350" cy="5632311"/>
          </a:xfrm>
          <a:prstGeom prst="rect">
            <a:avLst/>
          </a:prstGeom>
        </p:spPr>
        <p:txBody>
          <a:bodyPr wrap="square">
            <a:spAutoFit/>
          </a:bodyPr>
          <a:lstStyle/>
          <a:p>
            <a:r>
              <a:rPr lang="en-US" sz="1200" dirty="0">
                <a:latin typeface="Courier New" panose="02070309020205020404" pitchFamily="49" charset="0"/>
                <a:cs typeface="Courier New" panose="02070309020205020404" pitchFamily="49" charset="0"/>
              </a:rPr>
              <a:t>CAT(1)                                               User Commands                                              CAT(1)</a:t>
            </a:r>
          </a:p>
          <a:p>
            <a:endParaRPr lang="en-US" sz="1200" dirty="0">
              <a:latin typeface="Courier New" panose="02070309020205020404" pitchFamily="49" charset="0"/>
              <a:cs typeface="Courier New" panose="02070309020205020404" pitchFamily="49" charset="0"/>
            </a:endParaRPr>
          </a:p>
          <a:p>
            <a:r>
              <a:rPr lang="en-US" sz="1200" dirty="0">
                <a:latin typeface="Courier New" panose="02070309020205020404" pitchFamily="49" charset="0"/>
                <a:cs typeface="Courier New" panose="02070309020205020404" pitchFamily="49" charset="0"/>
              </a:rPr>
              <a:t>NAME</a:t>
            </a:r>
          </a:p>
          <a:p>
            <a:r>
              <a:rPr lang="en-US" sz="1200" dirty="0">
                <a:latin typeface="Courier New" panose="02070309020205020404" pitchFamily="49" charset="0"/>
                <a:cs typeface="Courier New" panose="02070309020205020404" pitchFamily="49" charset="0"/>
              </a:rPr>
              <a:t>       cat - concatenate files and print on the standard output</a:t>
            </a:r>
          </a:p>
          <a:p>
            <a:endParaRPr lang="en-US" sz="1200" dirty="0">
              <a:latin typeface="Courier New" panose="02070309020205020404" pitchFamily="49" charset="0"/>
              <a:cs typeface="Courier New" panose="02070309020205020404" pitchFamily="49" charset="0"/>
            </a:endParaRPr>
          </a:p>
          <a:p>
            <a:r>
              <a:rPr lang="en-US" sz="1200" dirty="0">
                <a:latin typeface="Courier New" panose="02070309020205020404" pitchFamily="49" charset="0"/>
                <a:cs typeface="Courier New" panose="02070309020205020404" pitchFamily="49" charset="0"/>
              </a:rPr>
              <a:t>SYNOPSIS</a:t>
            </a:r>
          </a:p>
          <a:p>
            <a:r>
              <a:rPr lang="en-US" sz="1200" dirty="0">
                <a:latin typeface="Courier New" panose="02070309020205020404" pitchFamily="49" charset="0"/>
                <a:cs typeface="Courier New" panose="02070309020205020404" pitchFamily="49" charset="0"/>
              </a:rPr>
              <a:t>       cat [OPTION]... [FILE]...</a:t>
            </a:r>
          </a:p>
          <a:p>
            <a:endParaRPr lang="en-US" sz="1200" dirty="0">
              <a:latin typeface="Courier New" panose="02070309020205020404" pitchFamily="49" charset="0"/>
              <a:cs typeface="Courier New" panose="02070309020205020404" pitchFamily="49" charset="0"/>
            </a:endParaRPr>
          </a:p>
          <a:p>
            <a:r>
              <a:rPr lang="en-US" sz="1200" dirty="0">
                <a:latin typeface="Courier New" panose="02070309020205020404" pitchFamily="49" charset="0"/>
                <a:cs typeface="Courier New" panose="02070309020205020404" pitchFamily="49" charset="0"/>
              </a:rPr>
              <a:t>DESCRIPTION</a:t>
            </a:r>
          </a:p>
          <a:p>
            <a:r>
              <a:rPr lang="en-US" sz="1200" dirty="0">
                <a:latin typeface="Courier New" panose="02070309020205020404" pitchFamily="49" charset="0"/>
                <a:cs typeface="Courier New" panose="02070309020205020404" pitchFamily="49" charset="0"/>
              </a:rPr>
              <a:t>       Concatenate FILE(s) to standard output.</a:t>
            </a:r>
          </a:p>
          <a:p>
            <a:endParaRPr lang="en-US" sz="1200" dirty="0">
              <a:latin typeface="Courier New" panose="02070309020205020404" pitchFamily="49" charset="0"/>
              <a:cs typeface="Courier New" panose="02070309020205020404" pitchFamily="49" charset="0"/>
            </a:endParaRPr>
          </a:p>
          <a:p>
            <a:r>
              <a:rPr lang="en-US" sz="1200" dirty="0">
                <a:latin typeface="Courier New" panose="02070309020205020404" pitchFamily="49" charset="0"/>
                <a:cs typeface="Courier New" panose="02070309020205020404" pitchFamily="49" charset="0"/>
              </a:rPr>
              <a:t>       With no FILE, or when FILE is -, read standard input.</a:t>
            </a:r>
          </a:p>
          <a:p>
            <a:endParaRPr lang="en-US" sz="1200" dirty="0">
              <a:latin typeface="Courier New" panose="02070309020205020404" pitchFamily="49" charset="0"/>
              <a:cs typeface="Courier New" panose="02070309020205020404" pitchFamily="49" charset="0"/>
            </a:endParaRPr>
          </a:p>
          <a:p>
            <a:r>
              <a:rPr lang="en-US" sz="1200" dirty="0">
                <a:latin typeface="Courier New" panose="02070309020205020404" pitchFamily="49" charset="0"/>
                <a:cs typeface="Courier New" panose="02070309020205020404" pitchFamily="49" charset="0"/>
              </a:rPr>
              <a:t>       -A, --show-all</a:t>
            </a:r>
          </a:p>
          <a:p>
            <a:r>
              <a:rPr lang="en-US" sz="1200" dirty="0">
                <a:latin typeface="Courier New" panose="02070309020205020404" pitchFamily="49" charset="0"/>
                <a:cs typeface="Courier New" panose="02070309020205020404" pitchFamily="49" charset="0"/>
              </a:rPr>
              <a:t>              equivalent to -</a:t>
            </a:r>
            <a:r>
              <a:rPr lang="en-US" sz="1200" dirty="0" err="1" smtClean="0">
                <a:latin typeface="Courier New" panose="02070309020205020404" pitchFamily="49" charset="0"/>
                <a:cs typeface="Courier New" panose="02070309020205020404" pitchFamily="49" charset="0"/>
              </a:rPr>
              <a:t>vET</a:t>
            </a:r>
            <a:endParaRPr lang="en-US" sz="1200" dirty="0" smtClean="0">
              <a:latin typeface="Courier New" panose="02070309020205020404" pitchFamily="49" charset="0"/>
              <a:cs typeface="Courier New" panose="02070309020205020404" pitchFamily="49" charset="0"/>
            </a:endParaRPr>
          </a:p>
          <a:p>
            <a:endParaRPr lang="en-US" sz="1200" dirty="0">
              <a:latin typeface="Courier New" panose="02070309020205020404" pitchFamily="49" charset="0"/>
              <a:cs typeface="Courier New" panose="02070309020205020404" pitchFamily="49" charset="0"/>
            </a:endParaRPr>
          </a:p>
          <a:p>
            <a:r>
              <a:rPr lang="en-US" sz="1200" dirty="0">
                <a:latin typeface="Courier New" panose="02070309020205020404" pitchFamily="49" charset="0"/>
                <a:cs typeface="Courier New" panose="02070309020205020404" pitchFamily="49" charset="0"/>
              </a:rPr>
              <a:t>       -n, --number</a:t>
            </a:r>
          </a:p>
          <a:p>
            <a:r>
              <a:rPr lang="en-US" sz="1200" dirty="0">
                <a:latin typeface="Courier New" panose="02070309020205020404" pitchFamily="49" charset="0"/>
                <a:cs typeface="Courier New" panose="02070309020205020404" pitchFamily="49" charset="0"/>
              </a:rPr>
              <a:t>              number all output lines</a:t>
            </a:r>
          </a:p>
          <a:p>
            <a:endParaRPr lang="en-US" sz="1200" dirty="0">
              <a:latin typeface="Courier New" panose="02070309020205020404" pitchFamily="49" charset="0"/>
              <a:cs typeface="Courier New" panose="02070309020205020404" pitchFamily="49" charset="0"/>
            </a:endParaRPr>
          </a:p>
          <a:p>
            <a:r>
              <a:rPr lang="en-US" sz="1200" dirty="0">
                <a:latin typeface="Courier New" panose="02070309020205020404" pitchFamily="49" charset="0"/>
                <a:cs typeface="Courier New" panose="02070309020205020404" pitchFamily="49" charset="0"/>
              </a:rPr>
              <a:t>       -T, --show-tabs</a:t>
            </a:r>
          </a:p>
          <a:p>
            <a:r>
              <a:rPr lang="en-US" sz="1200" dirty="0">
                <a:latin typeface="Courier New" panose="02070309020205020404" pitchFamily="49" charset="0"/>
                <a:cs typeface="Courier New" panose="02070309020205020404" pitchFamily="49" charset="0"/>
              </a:rPr>
              <a:t>              display TAB characters as ^I</a:t>
            </a:r>
          </a:p>
          <a:p>
            <a:endParaRPr lang="en-US" sz="1200" dirty="0">
              <a:latin typeface="Courier New" panose="02070309020205020404" pitchFamily="49" charset="0"/>
              <a:cs typeface="Courier New" panose="02070309020205020404" pitchFamily="49" charset="0"/>
            </a:endParaRPr>
          </a:p>
          <a:p>
            <a:r>
              <a:rPr lang="en-US" sz="1200" dirty="0">
                <a:latin typeface="Courier New" panose="02070309020205020404" pitchFamily="49" charset="0"/>
                <a:cs typeface="Courier New" panose="02070309020205020404" pitchFamily="49" charset="0"/>
              </a:rPr>
              <a:t>       --help display this help and exit</a:t>
            </a:r>
          </a:p>
          <a:p>
            <a:endParaRPr lang="en-US" sz="1200" dirty="0">
              <a:latin typeface="Courier New" panose="02070309020205020404" pitchFamily="49" charset="0"/>
              <a:cs typeface="Courier New" panose="02070309020205020404" pitchFamily="49" charset="0"/>
            </a:endParaRPr>
          </a:p>
          <a:p>
            <a:r>
              <a:rPr lang="en-US" sz="1200" dirty="0">
                <a:latin typeface="Courier New" panose="02070309020205020404" pitchFamily="49" charset="0"/>
                <a:cs typeface="Courier New" panose="02070309020205020404" pitchFamily="49" charset="0"/>
              </a:rPr>
              <a:t>EXAMPLES</a:t>
            </a:r>
          </a:p>
          <a:p>
            <a:r>
              <a:rPr lang="en-US" sz="1200" dirty="0">
                <a:latin typeface="Courier New" panose="02070309020205020404" pitchFamily="49" charset="0"/>
                <a:cs typeface="Courier New" panose="02070309020205020404" pitchFamily="49" charset="0"/>
              </a:rPr>
              <a:t>       cat f - g</a:t>
            </a:r>
          </a:p>
          <a:p>
            <a:r>
              <a:rPr lang="en-US" sz="1200" dirty="0">
                <a:latin typeface="Courier New" panose="02070309020205020404" pitchFamily="49" charset="0"/>
                <a:cs typeface="Courier New" panose="02070309020205020404" pitchFamily="49" charset="0"/>
              </a:rPr>
              <a:t>              Output f's contents, then standard input, then g's contents.</a:t>
            </a:r>
          </a:p>
          <a:p>
            <a:endParaRPr lang="en-US" sz="1200" dirty="0">
              <a:latin typeface="Courier New" panose="02070309020205020404" pitchFamily="49" charset="0"/>
              <a:cs typeface="Courier New" panose="02070309020205020404" pitchFamily="49" charset="0"/>
            </a:endParaRPr>
          </a:p>
          <a:p>
            <a:r>
              <a:rPr lang="en-US" sz="1200" dirty="0">
                <a:latin typeface="Courier New" panose="02070309020205020404" pitchFamily="49" charset="0"/>
                <a:cs typeface="Courier New" panose="02070309020205020404" pitchFamily="49" charset="0"/>
              </a:rPr>
              <a:t>       cat    Copy standard input to standard output.</a:t>
            </a:r>
          </a:p>
        </p:txBody>
      </p:sp>
    </p:spTree>
    <p:extLst>
      <p:ext uri="{BB962C8B-B14F-4D97-AF65-F5344CB8AC3E}">
        <p14:creationId xmlns:p14="http://schemas.microsoft.com/office/powerpoint/2010/main" val="28135369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428875" y="1531938"/>
            <a:ext cx="7096125" cy="2387600"/>
          </a:xfrm>
        </p:spPr>
        <p:txBody>
          <a:bodyPr/>
          <a:lstStyle/>
          <a:p>
            <a:r>
              <a:rPr lang="en-GB" dirty="0" smtClean="0"/>
              <a:t>Exercise 1</a:t>
            </a:r>
            <a:endParaRPr lang="en-GB" dirty="0"/>
          </a:p>
        </p:txBody>
      </p:sp>
    </p:spTree>
    <p:extLst>
      <p:ext uri="{BB962C8B-B14F-4D97-AF65-F5344CB8AC3E}">
        <p14:creationId xmlns:p14="http://schemas.microsoft.com/office/powerpoint/2010/main" val="27992812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428875" y="1531938"/>
            <a:ext cx="7096125" cy="2387600"/>
          </a:xfrm>
        </p:spPr>
        <p:txBody>
          <a:bodyPr/>
          <a:lstStyle/>
          <a:p>
            <a:r>
              <a:rPr lang="en-GB" dirty="0" smtClean="0"/>
              <a:t>Understanding Unix File Systems</a:t>
            </a:r>
            <a:endParaRPr lang="en-GB" dirty="0"/>
          </a:p>
        </p:txBody>
      </p:sp>
    </p:spTree>
    <p:extLst>
      <p:ext uri="{BB962C8B-B14F-4D97-AF65-F5344CB8AC3E}">
        <p14:creationId xmlns:p14="http://schemas.microsoft.com/office/powerpoint/2010/main" val="20475051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Unix File Systems</a:t>
            </a:r>
            <a:endParaRPr lang="en-GB" dirty="0"/>
          </a:p>
        </p:txBody>
      </p:sp>
      <p:sp>
        <p:nvSpPr>
          <p:cNvPr id="3" name="Content Placeholder 2"/>
          <p:cNvSpPr>
            <a:spLocks noGrp="1"/>
          </p:cNvSpPr>
          <p:nvPr>
            <p:ph idx="1"/>
          </p:nvPr>
        </p:nvSpPr>
        <p:spPr/>
        <p:txBody>
          <a:bodyPr/>
          <a:lstStyle/>
          <a:p>
            <a:r>
              <a:rPr lang="en-GB" dirty="0" smtClean="0"/>
              <a:t>Consists of a hierarchical set of directories (folders)</a:t>
            </a:r>
          </a:p>
          <a:p>
            <a:r>
              <a:rPr lang="en-GB" dirty="0" smtClean="0"/>
              <a:t>Each directory can contain files</a:t>
            </a:r>
          </a:p>
          <a:p>
            <a:endParaRPr lang="en-GB" dirty="0"/>
          </a:p>
          <a:p>
            <a:r>
              <a:rPr lang="en-GB" dirty="0" smtClean="0"/>
              <a:t>No drive letters (drives can appear at arbitrary points in the file system)</a:t>
            </a:r>
          </a:p>
          <a:p>
            <a:endParaRPr lang="en-GB" dirty="0" smtClean="0"/>
          </a:p>
          <a:p>
            <a:r>
              <a:rPr lang="en-GB" dirty="0" smtClean="0"/>
              <a:t>No file extensions (you can add them, but they're not required)</a:t>
            </a:r>
            <a:endParaRPr lang="en-GB" dirty="0"/>
          </a:p>
        </p:txBody>
      </p:sp>
    </p:spTree>
    <p:extLst>
      <p:ext uri="{BB962C8B-B14F-4D97-AF65-F5344CB8AC3E}">
        <p14:creationId xmlns:p14="http://schemas.microsoft.com/office/powerpoint/2010/main" val="28795227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simple </a:t>
            </a:r>
            <a:r>
              <a:rPr lang="en-GB" dirty="0" err="1" smtClean="0"/>
              <a:t>unix</a:t>
            </a:r>
            <a:r>
              <a:rPr lang="en-GB" dirty="0" smtClean="0"/>
              <a:t> </a:t>
            </a:r>
            <a:r>
              <a:rPr lang="en-GB" dirty="0" err="1" smtClean="0"/>
              <a:t>filesystem</a:t>
            </a:r>
            <a:endParaRPr lang="en-GB" dirty="0"/>
          </a:p>
        </p:txBody>
      </p:sp>
      <p:sp>
        <p:nvSpPr>
          <p:cNvPr id="4" name="TextBox 3"/>
          <p:cNvSpPr txBox="1"/>
          <p:nvPr/>
        </p:nvSpPr>
        <p:spPr>
          <a:xfrm>
            <a:off x="180975" y="1547813"/>
            <a:ext cx="4340162" cy="707886"/>
          </a:xfrm>
          <a:prstGeom prst="rect">
            <a:avLst/>
          </a:prstGeom>
          <a:noFill/>
        </p:spPr>
        <p:txBody>
          <a:bodyPr wrap="none" rtlCol="0">
            <a:spAutoFit/>
          </a:bodyPr>
          <a:lstStyle/>
          <a:p>
            <a:r>
              <a:rPr lang="en-GB" sz="4000" dirty="0" smtClean="0">
                <a:latin typeface="Courier New" panose="02070309020205020404" pitchFamily="49" charset="0"/>
                <a:cs typeface="Courier New" panose="02070309020205020404" pitchFamily="49" charset="0"/>
              </a:rPr>
              <a:t>/ </a:t>
            </a:r>
            <a:r>
              <a:rPr lang="en-GB" sz="2000" dirty="0" smtClean="0">
                <a:cs typeface="Courier New" panose="02070309020205020404" pitchFamily="49" charset="0"/>
              </a:rPr>
              <a:t>(Always the top of the file system)</a:t>
            </a:r>
            <a:endParaRPr lang="en-GB" sz="2000" dirty="0">
              <a:cs typeface="Courier New" panose="02070309020205020404" pitchFamily="49" charset="0"/>
            </a:endParaRPr>
          </a:p>
        </p:txBody>
      </p:sp>
      <p:sp>
        <p:nvSpPr>
          <p:cNvPr id="5" name="TextBox 4"/>
          <p:cNvSpPr txBox="1"/>
          <p:nvPr/>
        </p:nvSpPr>
        <p:spPr>
          <a:xfrm>
            <a:off x="1238249" y="2677251"/>
            <a:ext cx="1723549" cy="707886"/>
          </a:xfrm>
          <a:prstGeom prst="rect">
            <a:avLst/>
          </a:prstGeom>
          <a:noFill/>
        </p:spPr>
        <p:txBody>
          <a:bodyPr wrap="none" rtlCol="0">
            <a:spAutoFit/>
          </a:bodyPr>
          <a:lstStyle/>
          <a:p>
            <a:r>
              <a:rPr lang="en-GB" sz="4000" dirty="0" err="1" smtClean="0">
                <a:latin typeface="Courier New" panose="02070309020205020404" pitchFamily="49" charset="0"/>
                <a:cs typeface="Courier New" panose="02070309020205020404" pitchFamily="49" charset="0"/>
              </a:rPr>
              <a:t>anne</a:t>
            </a:r>
            <a:r>
              <a:rPr lang="en-GB" sz="4000" dirty="0" smtClean="0">
                <a:latin typeface="Courier New" panose="02070309020205020404" pitchFamily="49" charset="0"/>
                <a:cs typeface="Courier New" panose="02070309020205020404" pitchFamily="49" charset="0"/>
              </a:rPr>
              <a:t>/</a:t>
            </a:r>
            <a:endParaRPr lang="en-GB" sz="2000" dirty="0">
              <a:latin typeface="+mj-lt"/>
              <a:cs typeface="Courier New" panose="02070309020205020404" pitchFamily="49" charset="0"/>
            </a:endParaRPr>
          </a:p>
        </p:txBody>
      </p:sp>
      <p:sp>
        <p:nvSpPr>
          <p:cNvPr id="6" name="TextBox 5"/>
          <p:cNvSpPr txBox="1"/>
          <p:nvPr/>
        </p:nvSpPr>
        <p:spPr>
          <a:xfrm>
            <a:off x="561975" y="2055674"/>
            <a:ext cx="6432658" cy="707886"/>
          </a:xfrm>
          <a:prstGeom prst="rect">
            <a:avLst/>
          </a:prstGeom>
          <a:noFill/>
        </p:spPr>
        <p:txBody>
          <a:bodyPr wrap="none" rtlCol="0">
            <a:spAutoFit/>
          </a:bodyPr>
          <a:lstStyle/>
          <a:p>
            <a:r>
              <a:rPr lang="en-GB" sz="4000" dirty="0" smtClean="0">
                <a:latin typeface="Courier New" panose="02070309020205020404" pitchFamily="49" charset="0"/>
                <a:cs typeface="Courier New" panose="02070309020205020404" pitchFamily="49" charset="0"/>
              </a:rPr>
              <a:t>home/ </a:t>
            </a:r>
            <a:r>
              <a:rPr lang="en-GB" sz="2000" dirty="0" smtClean="0">
                <a:cs typeface="Courier New" panose="02070309020205020404" pitchFamily="49" charset="0"/>
              </a:rPr>
              <a:t>(Directory containing all home directories)</a:t>
            </a:r>
            <a:endParaRPr lang="en-GB" sz="2000" dirty="0">
              <a:cs typeface="Courier New" panose="02070309020205020404" pitchFamily="49" charset="0"/>
            </a:endParaRPr>
          </a:p>
        </p:txBody>
      </p:sp>
      <p:sp>
        <p:nvSpPr>
          <p:cNvPr id="7" name="TextBox 6"/>
          <p:cNvSpPr txBox="1"/>
          <p:nvPr/>
        </p:nvSpPr>
        <p:spPr>
          <a:xfrm>
            <a:off x="1238249" y="3317672"/>
            <a:ext cx="2031325" cy="707886"/>
          </a:xfrm>
          <a:prstGeom prst="rect">
            <a:avLst/>
          </a:prstGeom>
          <a:noFill/>
        </p:spPr>
        <p:txBody>
          <a:bodyPr wrap="none" rtlCol="0">
            <a:spAutoFit/>
          </a:bodyPr>
          <a:lstStyle/>
          <a:p>
            <a:r>
              <a:rPr lang="en-GB" sz="4000" dirty="0" err="1">
                <a:latin typeface="Courier New" panose="02070309020205020404" pitchFamily="49" charset="0"/>
                <a:cs typeface="Courier New" panose="02070309020205020404" pitchFamily="49" charset="0"/>
              </a:rPr>
              <a:t>s</a:t>
            </a:r>
            <a:r>
              <a:rPr lang="en-GB" sz="4000" dirty="0" err="1" smtClean="0">
                <a:latin typeface="Courier New" panose="02070309020205020404" pitchFamily="49" charset="0"/>
                <a:cs typeface="Courier New" panose="02070309020205020404" pitchFamily="49" charset="0"/>
              </a:rPr>
              <a:t>imon</a:t>
            </a:r>
            <a:r>
              <a:rPr lang="en-GB" sz="4000" dirty="0" smtClean="0">
                <a:latin typeface="Courier New" panose="02070309020205020404" pitchFamily="49" charset="0"/>
                <a:cs typeface="Courier New" panose="02070309020205020404" pitchFamily="49" charset="0"/>
              </a:rPr>
              <a:t>/</a:t>
            </a:r>
            <a:endParaRPr lang="en-GB" sz="2000" dirty="0">
              <a:latin typeface="+mj-lt"/>
              <a:cs typeface="Courier New" panose="02070309020205020404" pitchFamily="49" charset="0"/>
            </a:endParaRPr>
          </a:p>
        </p:txBody>
      </p:sp>
      <p:sp>
        <p:nvSpPr>
          <p:cNvPr id="8" name="TextBox 7"/>
          <p:cNvSpPr txBox="1"/>
          <p:nvPr/>
        </p:nvSpPr>
        <p:spPr>
          <a:xfrm>
            <a:off x="1701226" y="3884476"/>
            <a:ext cx="6627135" cy="1015663"/>
          </a:xfrm>
          <a:prstGeom prst="rect">
            <a:avLst/>
          </a:prstGeom>
          <a:noFill/>
        </p:spPr>
        <p:txBody>
          <a:bodyPr wrap="none" rtlCol="0">
            <a:spAutoFit/>
          </a:bodyPr>
          <a:lstStyle/>
          <a:p>
            <a:r>
              <a:rPr lang="en-GB" sz="4000" dirty="0" smtClean="0">
                <a:latin typeface="Courier New" panose="02070309020205020404" pitchFamily="49" charset="0"/>
                <a:cs typeface="Courier New" panose="02070309020205020404" pitchFamily="49" charset="0"/>
              </a:rPr>
              <a:t>Documents/ </a:t>
            </a:r>
            <a:r>
              <a:rPr lang="en-GB" sz="2000" dirty="0" smtClean="0">
                <a:cs typeface="Courier New" panose="02070309020205020404" pitchFamily="49" charset="0"/>
              </a:rPr>
              <a:t>(All names are case sensitive)</a:t>
            </a:r>
            <a:endParaRPr lang="en-GB" sz="2000" dirty="0">
              <a:cs typeface="Courier New" panose="02070309020205020404" pitchFamily="49" charset="0"/>
            </a:endParaRPr>
          </a:p>
          <a:p>
            <a:endParaRPr lang="en-GB" sz="2000" dirty="0">
              <a:latin typeface="+mj-lt"/>
              <a:cs typeface="Courier New" panose="02070309020205020404" pitchFamily="49" charset="0"/>
            </a:endParaRPr>
          </a:p>
        </p:txBody>
      </p:sp>
      <p:sp>
        <p:nvSpPr>
          <p:cNvPr id="9" name="TextBox 8"/>
          <p:cNvSpPr txBox="1"/>
          <p:nvPr/>
        </p:nvSpPr>
        <p:spPr>
          <a:xfrm>
            <a:off x="2100023" y="4506053"/>
            <a:ext cx="5967146" cy="1015663"/>
          </a:xfrm>
          <a:prstGeom prst="rect">
            <a:avLst/>
          </a:prstGeom>
          <a:noFill/>
        </p:spPr>
        <p:txBody>
          <a:bodyPr wrap="none" rtlCol="0">
            <a:spAutoFit/>
          </a:bodyPr>
          <a:lstStyle/>
          <a:p>
            <a:r>
              <a:rPr lang="en-GB" sz="4000" dirty="0">
                <a:latin typeface="Courier New" panose="02070309020205020404" pitchFamily="49" charset="0"/>
                <a:cs typeface="Courier New" panose="02070309020205020404" pitchFamily="49" charset="0"/>
              </a:rPr>
              <a:t>t</a:t>
            </a:r>
            <a:r>
              <a:rPr lang="en-GB" sz="4000" dirty="0" smtClean="0">
                <a:latin typeface="Courier New" panose="02070309020205020404" pitchFamily="49" charset="0"/>
                <a:cs typeface="Courier New" panose="02070309020205020404" pitchFamily="49" charset="0"/>
              </a:rPr>
              <a:t>est.txt </a:t>
            </a:r>
            <a:r>
              <a:rPr lang="en-GB" sz="2000" dirty="0" smtClean="0">
                <a:cs typeface="Courier New" panose="02070309020205020404" pitchFamily="49" charset="0"/>
              </a:rPr>
              <a:t>(A file we want to work with)</a:t>
            </a:r>
            <a:endParaRPr lang="en-GB" sz="2000" dirty="0">
              <a:cs typeface="Courier New" panose="02070309020205020404" pitchFamily="49" charset="0"/>
            </a:endParaRPr>
          </a:p>
          <a:p>
            <a:endParaRPr lang="en-GB" sz="2000" dirty="0">
              <a:latin typeface="+mj-lt"/>
              <a:cs typeface="Courier New" panose="02070309020205020404" pitchFamily="49" charset="0"/>
            </a:endParaRPr>
          </a:p>
        </p:txBody>
      </p:sp>
      <p:sp>
        <p:nvSpPr>
          <p:cNvPr id="10" name="TextBox 9"/>
          <p:cNvSpPr txBox="1"/>
          <p:nvPr/>
        </p:nvSpPr>
        <p:spPr>
          <a:xfrm>
            <a:off x="561975" y="5045535"/>
            <a:ext cx="2031325" cy="707886"/>
          </a:xfrm>
          <a:prstGeom prst="rect">
            <a:avLst/>
          </a:prstGeom>
          <a:noFill/>
        </p:spPr>
        <p:txBody>
          <a:bodyPr wrap="none" rtlCol="0">
            <a:spAutoFit/>
          </a:bodyPr>
          <a:lstStyle/>
          <a:p>
            <a:r>
              <a:rPr lang="en-GB" sz="4000" dirty="0" smtClean="0">
                <a:latin typeface="Courier New" panose="02070309020205020404" pitchFamily="49" charset="0"/>
                <a:cs typeface="Courier New" panose="02070309020205020404" pitchFamily="49" charset="0"/>
              </a:rPr>
              <a:t>media/</a:t>
            </a:r>
            <a:endParaRPr lang="en-GB" sz="2000" dirty="0">
              <a:cs typeface="Courier New" panose="02070309020205020404" pitchFamily="49" charset="0"/>
            </a:endParaRPr>
          </a:p>
        </p:txBody>
      </p:sp>
      <p:sp>
        <p:nvSpPr>
          <p:cNvPr id="11" name="TextBox 10"/>
          <p:cNvSpPr txBox="1"/>
          <p:nvPr/>
        </p:nvSpPr>
        <p:spPr>
          <a:xfrm>
            <a:off x="1238249" y="5599647"/>
            <a:ext cx="5833264" cy="707886"/>
          </a:xfrm>
          <a:prstGeom prst="rect">
            <a:avLst/>
          </a:prstGeom>
          <a:noFill/>
        </p:spPr>
        <p:txBody>
          <a:bodyPr wrap="none" rtlCol="0">
            <a:spAutoFit/>
          </a:bodyPr>
          <a:lstStyle/>
          <a:p>
            <a:r>
              <a:rPr lang="en-GB" sz="4000" dirty="0" err="1" smtClean="0">
                <a:latin typeface="Courier New" panose="02070309020205020404" pitchFamily="49" charset="0"/>
                <a:cs typeface="Courier New" panose="02070309020205020404" pitchFamily="49" charset="0"/>
              </a:rPr>
              <a:t>myusb</a:t>
            </a:r>
            <a:r>
              <a:rPr lang="en-GB" sz="4000" dirty="0" smtClean="0">
                <a:latin typeface="Courier New" panose="02070309020205020404" pitchFamily="49" charset="0"/>
                <a:cs typeface="Courier New" panose="02070309020205020404" pitchFamily="49" charset="0"/>
              </a:rPr>
              <a:t>/ </a:t>
            </a:r>
            <a:r>
              <a:rPr lang="en-GB" sz="2000" dirty="0" smtClean="0">
                <a:cs typeface="Courier New" panose="02070309020205020404" pitchFamily="49" charset="0"/>
              </a:rPr>
              <a:t>(A USB stick added to the system)</a:t>
            </a:r>
            <a:endParaRPr lang="en-GB" sz="2000" dirty="0">
              <a:cs typeface="Courier New" panose="02070309020205020404" pitchFamily="49" charset="0"/>
            </a:endParaRPr>
          </a:p>
        </p:txBody>
      </p:sp>
      <p:sp>
        <p:nvSpPr>
          <p:cNvPr id="12" name="TextBox 11"/>
          <p:cNvSpPr txBox="1"/>
          <p:nvPr/>
        </p:nvSpPr>
        <p:spPr>
          <a:xfrm>
            <a:off x="7871587" y="4754439"/>
            <a:ext cx="4320413" cy="369332"/>
          </a:xfrm>
          <a:prstGeom prst="rect">
            <a:avLst/>
          </a:prstGeom>
          <a:noFill/>
        </p:spPr>
        <p:txBody>
          <a:bodyPr wrap="none" rtlCol="0">
            <a:spAutoFit/>
          </a:bodyPr>
          <a:lstStyle/>
          <a:p>
            <a:r>
              <a:rPr lang="en-GB" b="1" dirty="0" smtClean="0">
                <a:solidFill>
                  <a:srgbClr val="C00000"/>
                </a:solidFill>
                <a:latin typeface="Courier New" panose="02070309020205020404" pitchFamily="49" charset="0"/>
                <a:cs typeface="Courier New" panose="02070309020205020404" pitchFamily="49" charset="0"/>
              </a:rPr>
              <a:t>/home/</a:t>
            </a:r>
            <a:r>
              <a:rPr lang="en-GB" b="1" dirty="0" err="1" smtClean="0">
                <a:solidFill>
                  <a:srgbClr val="C00000"/>
                </a:solidFill>
                <a:latin typeface="Courier New" panose="02070309020205020404" pitchFamily="49" charset="0"/>
                <a:cs typeface="Courier New" panose="02070309020205020404" pitchFamily="49" charset="0"/>
              </a:rPr>
              <a:t>simon</a:t>
            </a:r>
            <a:r>
              <a:rPr lang="en-GB" b="1" dirty="0" smtClean="0">
                <a:solidFill>
                  <a:srgbClr val="C00000"/>
                </a:solidFill>
                <a:latin typeface="Courier New" panose="02070309020205020404" pitchFamily="49" charset="0"/>
                <a:cs typeface="Courier New" panose="02070309020205020404" pitchFamily="49" charset="0"/>
              </a:rPr>
              <a:t>/Documents/test.txt</a:t>
            </a:r>
            <a:endParaRPr lang="en-GB" b="1" dirty="0">
              <a:solidFill>
                <a:srgbClr val="C00000"/>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6072157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Drives in a Linux file system</a:t>
            </a:r>
            <a:endParaRPr lang="en-GB" dirty="0"/>
          </a:p>
        </p:txBody>
      </p:sp>
      <p:sp>
        <p:nvSpPr>
          <p:cNvPr id="4" name="Rectangle 3"/>
          <p:cNvSpPr/>
          <p:nvPr/>
        </p:nvSpPr>
        <p:spPr>
          <a:xfrm>
            <a:off x="335844" y="2390600"/>
            <a:ext cx="11017956" cy="2462213"/>
          </a:xfrm>
          <a:prstGeom prst="rect">
            <a:avLst/>
          </a:prstGeom>
        </p:spPr>
        <p:txBody>
          <a:bodyPr wrap="square">
            <a:spAutoFit/>
          </a:bodyPr>
          <a:lstStyle/>
          <a:p>
            <a:r>
              <a:rPr lang="en-GB" sz="1400" dirty="0" smtClean="0">
                <a:latin typeface="Courier New" panose="02070309020205020404" pitchFamily="49" charset="0"/>
                <a:cs typeface="Courier New" panose="02070309020205020404" pitchFamily="49" charset="0"/>
              </a:rPr>
              <a:t>$ mount</a:t>
            </a:r>
          </a:p>
          <a:p>
            <a:r>
              <a:rPr lang="en-GB" sz="1400" dirty="0" smtClean="0">
                <a:latin typeface="Courier New" panose="02070309020205020404" pitchFamily="49" charset="0"/>
                <a:cs typeface="Courier New" panose="02070309020205020404" pitchFamily="49" charset="0"/>
              </a:rPr>
              <a:t>/</a:t>
            </a:r>
            <a:r>
              <a:rPr lang="en-GB" sz="1400" dirty="0">
                <a:latin typeface="Courier New" panose="02070309020205020404" pitchFamily="49" charset="0"/>
                <a:cs typeface="Courier New" panose="02070309020205020404" pitchFamily="49" charset="0"/>
              </a:rPr>
              <a:t>dev/sda1 on / type ext4 (</a:t>
            </a:r>
            <a:r>
              <a:rPr lang="en-GB" sz="1400" dirty="0" err="1">
                <a:latin typeface="Courier New" panose="02070309020205020404" pitchFamily="49" charset="0"/>
                <a:cs typeface="Courier New" panose="02070309020205020404" pitchFamily="49" charset="0"/>
              </a:rPr>
              <a:t>rw</a:t>
            </a:r>
            <a:r>
              <a:rPr lang="en-GB" sz="1400" dirty="0">
                <a:latin typeface="Courier New" panose="02070309020205020404" pitchFamily="49" charset="0"/>
                <a:cs typeface="Courier New" panose="02070309020205020404" pitchFamily="49" charset="0"/>
              </a:rPr>
              <a:t>)</a:t>
            </a:r>
          </a:p>
          <a:p>
            <a:r>
              <a:rPr lang="en-GB" sz="1400" dirty="0" smtClean="0">
                <a:latin typeface="Courier New" panose="02070309020205020404" pitchFamily="49" charset="0"/>
                <a:cs typeface="Courier New" panose="02070309020205020404" pitchFamily="49" charset="0"/>
              </a:rPr>
              <a:t>/</a:t>
            </a:r>
            <a:r>
              <a:rPr lang="en-GB" sz="1400" dirty="0">
                <a:latin typeface="Courier New" panose="02070309020205020404" pitchFamily="49" charset="0"/>
                <a:cs typeface="Courier New" panose="02070309020205020404" pitchFamily="49" charset="0"/>
              </a:rPr>
              <a:t>dev/sda5 on /state/partition1 type ext4 (</a:t>
            </a:r>
            <a:r>
              <a:rPr lang="en-GB" sz="1400" dirty="0" err="1">
                <a:latin typeface="Courier New" panose="02070309020205020404" pitchFamily="49" charset="0"/>
                <a:cs typeface="Courier New" panose="02070309020205020404" pitchFamily="49" charset="0"/>
              </a:rPr>
              <a:t>rw</a:t>
            </a:r>
            <a:r>
              <a:rPr lang="en-GB" sz="1400" dirty="0">
                <a:latin typeface="Courier New" panose="02070309020205020404" pitchFamily="49" charset="0"/>
                <a:cs typeface="Courier New" panose="02070309020205020404" pitchFamily="49" charset="0"/>
              </a:rPr>
              <a:t>)</a:t>
            </a:r>
          </a:p>
          <a:p>
            <a:r>
              <a:rPr lang="en-GB" sz="1400" dirty="0">
                <a:latin typeface="Courier New" panose="02070309020205020404" pitchFamily="49" charset="0"/>
                <a:cs typeface="Courier New" panose="02070309020205020404" pitchFamily="49" charset="0"/>
              </a:rPr>
              <a:t>/dev/sda2 on /</a:t>
            </a:r>
            <a:r>
              <a:rPr lang="en-GB" sz="1400" dirty="0" err="1">
                <a:latin typeface="Courier New" panose="02070309020205020404" pitchFamily="49" charset="0"/>
                <a:cs typeface="Courier New" panose="02070309020205020404" pitchFamily="49" charset="0"/>
              </a:rPr>
              <a:t>var</a:t>
            </a:r>
            <a:r>
              <a:rPr lang="en-GB" sz="1400" dirty="0">
                <a:latin typeface="Courier New" panose="02070309020205020404" pitchFamily="49" charset="0"/>
                <a:cs typeface="Courier New" panose="02070309020205020404" pitchFamily="49" charset="0"/>
              </a:rPr>
              <a:t> type ext4 (</a:t>
            </a:r>
            <a:r>
              <a:rPr lang="en-GB" sz="1400" dirty="0" err="1">
                <a:latin typeface="Courier New" panose="02070309020205020404" pitchFamily="49" charset="0"/>
                <a:cs typeface="Courier New" panose="02070309020205020404" pitchFamily="49" charset="0"/>
              </a:rPr>
              <a:t>rw</a:t>
            </a:r>
            <a:r>
              <a:rPr lang="en-GB" sz="1400" dirty="0">
                <a:latin typeface="Courier New" panose="02070309020205020404" pitchFamily="49" charset="0"/>
                <a:cs typeface="Courier New" panose="02070309020205020404" pitchFamily="49" charset="0"/>
              </a:rPr>
              <a:t>)</a:t>
            </a:r>
          </a:p>
          <a:p>
            <a:r>
              <a:rPr lang="en-GB" sz="1400" dirty="0" smtClean="0">
                <a:latin typeface="Courier New" panose="02070309020205020404" pitchFamily="49" charset="0"/>
                <a:cs typeface="Courier New" panose="02070309020205020404" pitchFamily="49" charset="0"/>
              </a:rPr>
              <a:t>Private-</a:t>
            </a:r>
            <a:r>
              <a:rPr lang="en-GB" sz="1400" dirty="0" err="1" smtClean="0">
                <a:latin typeface="Courier New" panose="02070309020205020404" pitchFamily="49" charset="0"/>
                <a:cs typeface="Courier New" panose="02070309020205020404" pitchFamily="49" charset="0"/>
              </a:rPr>
              <a:t>Cluster.local</a:t>
            </a:r>
            <a:r>
              <a:rPr lang="en-GB" sz="1400" dirty="0">
                <a:latin typeface="Courier New" panose="02070309020205020404" pitchFamily="49" charset="0"/>
                <a:cs typeface="Courier New" panose="02070309020205020404" pitchFamily="49" charset="0"/>
              </a:rPr>
              <a:t>:/ifs/homes on /bi/home type </a:t>
            </a:r>
            <a:r>
              <a:rPr lang="en-GB" sz="1400" b="1" dirty="0" err="1">
                <a:latin typeface="Courier New" panose="02070309020205020404" pitchFamily="49" charset="0"/>
                <a:cs typeface="Courier New" panose="02070309020205020404" pitchFamily="49" charset="0"/>
              </a:rPr>
              <a:t>nfs</a:t>
            </a:r>
            <a:r>
              <a:rPr lang="en-GB" sz="1400" dirty="0">
                <a:latin typeface="Courier New" panose="02070309020205020404" pitchFamily="49" charset="0"/>
                <a:cs typeface="Courier New" panose="02070309020205020404" pitchFamily="49" charset="0"/>
              </a:rPr>
              <a:t> (</a:t>
            </a:r>
            <a:r>
              <a:rPr lang="en-GB" sz="1400" dirty="0" err="1" smtClean="0">
                <a:latin typeface="Courier New" panose="02070309020205020404" pitchFamily="49" charset="0"/>
                <a:cs typeface="Courier New" panose="02070309020205020404" pitchFamily="49" charset="0"/>
              </a:rPr>
              <a:t>rw,addr</a:t>
            </a:r>
            <a:r>
              <a:rPr lang="en-GB" sz="1400" dirty="0" smtClean="0">
                <a:latin typeface="Courier New" panose="02070309020205020404" pitchFamily="49" charset="0"/>
                <a:cs typeface="Courier New" panose="02070309020205020404" pitchFamily="49" charset="0"/>
              </a:rPr>
              <a:t>=10.99.101.5</a:t>
            </a:r>
            <a:r>
              <a:rPr lang="en-GB" sz="1400" dirty="0">
                <a:latin typeface="Courier New" panose="02070309020205020404" pitchFamily="49" charset="0"/>
                <a:cs typeface="Courier New" panose="02070309020205020404" pitchFamily="49" charset="0"/>
              </a:rPr>
              <a:t>)</a:t>
            </a:r>
          </a:p>
          <a:p>
            <a:r>
              <a:rPr lang="en-GB" sz="1400" dirty="0">
                <a:latin typeface="Courier New" panose="02070309020205020404" pitchFamily="49" charset="0"/>
                <a:cs typeface="Courier New" panose="02070309020205020404" pitchFamily="49" charset="0"/>
              </a:rPr>
              <a:t>Private-</a:t>
            </a:r>
            <a:r>
              <a:rPr lang="en-GB" sz="1400" dirty="0" err="1">
                <a:latin typeface="Courier New" panose="02070309020205020404" pitchFamily="49" charset="0"/>
                <a:cs typeface="Courier New" panose="02070309020205020404" pitchFamily="49" charset="0"/>
              </a:rPr>
              <a:t>Cluster.local</a:t>
            </a:r>
            <a:r>
              <a:rPr lang="en-GB" sz="1400" dirty="0">
                <a:latin typeface="Courier New" panose="02070309020205020404" pitchFamily="49" charset="0"/>
                <a:cs typeface="Courier New" panose="02070309020205020404" pitchFamily="49" charset="0"/>
              </a:rPr>
              <a:t>:/ifs/Scratch/Scratch on /bi/scratch type </a:t>
            </a:r>
            <a:r>
              <a:rPr lang="en-GB" sz="1400" b="1" dirty="0" err="1">
                <a:latin typeface="Courier New" panose="02070309020205020404" pitchFamily="49" charset="0"/>
                <a:cs typeface="Courier New" panose="02070309020205020404" pitchFamily="49" charset="0"/>
              </a:rPr>
              <a:t>nfs</a:t>
            </a:r>
            <a:r>
              <a:rPr lang="en-GB" sz="1400" dirty="0">
                <a:latin typeface="Courier New" panose="02070309020205020404" pitchFamily="49" charset="0"/>
                <a:cs typeface="Courier New" panose="02070309020205020404" pitchFamily="49" charset="0"/>
              </a:rPr>
              <a:t> (</a:t>
            </a:r>
            <a:r>
              <a:rPr lang="en-GB" sz="1400" dirty="0" err="1">
                <a:latin typeface="Courier New" panose="02070309020205020404" pitchFamily="49" charset="0"/>
                <a:cs typeface="Courier New" panose="02070309020205020404" pitchFamily="49" charset="0"/>
              </a:rPr>
              <a:t>rw</a:t>
            </a:r>
            <a:r>
              <a:rPr lang="en-GB" sz="1400" dirty="0" smtClean="0">
                <a:latin typeface="Courier New" panose="02070309020205020404" pitchFamily="49" charset="0"/>
                <a:cs typeface="Courier New" panose="02070309020205020404" pitchFamily="49" charset="0"/>
              </a:rPr>
              <a:t>, </a:t>
            </a:r>
            <a:r>
              <a:rPr lang="en-GB" sz="1400" dirty="0" err="1" smtClean="0">
                <a:latin typeface="Courier New" panose="02070309020205020404" pitchFamily="49" charset="0"/>
                <a:cs typeface="Courier New" panose="02070309020205020404" pitchFamily="49" charset="0"/>
              </a:rPr>
              <a:t>addr</a:t>
            </a:r>
            <a:r>
              <a:rPr lang="en-GB" sz="1400" dirty="0" smtClean="0">
                <a:latin typeface="Courier New" panose="02070309020205020404" pitchFamily="49" charset="0"/>
                <a:cs typeface="Courier New" panose="02070309020205020404" pitchFamily="49" charset="0"/>
              </a:rPr>
              <a:t>=10.99.101.5</a:t>
            </a:r>
            <a:r>
              <a:rPr lang="en-GB" sz="1400" dirty="0">
                <a:latin typeface="Courier New" panose="02070309020205020404" pitchFamily="49" charset="0"/>
                <a:cs typeface="Courier New" panose="02070309020205020404" pitchFamily="49" charset="0"/>
              </a:rPr>
              <a:t>)</a:t>
            </a:r>
          </a:p>
          <a:p>
            <a:r>
              <a:rPr lang="en-GB" sz="1400" dirty="0">
                <a:latin typeface="Courier New" panose="02070309020205020404" pitchFamily="49" charset="0"/>
                <a:cs typeface="Courier New" panose="02070309020205020404" pitchFamily="49" charset="0"/>
              </a:rPr>
              <a:t>Private-</a:t>
            </a:r>
            <a:r>
              <a:rPr lang="en-GB" sz="1400" dirty="0" err="1">
                <a:latin typeface="Courier New" panose="02070309020205020404" pitchFamily="49" charset="0"/>
                <a:cs typeface="Courier New" panose="02070309020205020404" pitchFamily="49" charset="0"/>
              </a:rPr>
              <a:t>Cluster.local</a:t>
            </a:r>
            <a:r>
              <a:rPr lang="en-GB" sz="1400" dirty="0">
                <a:latin typeface="Courier New" panose="02070309020205020404" pitchFamily="49" charset="0"/>
                <a:cs typeface="Courier New" panose="02070309020205020404" pitchFamily="49" charset="0"/>
              </a:rPr>
              <a:t>:/ifs/Group on /bi/group type </a:t>
            </a:r>
            <a:r>
              <a:rPr lang="en-GB" sz="1400" b="1" dirty="0" err="1">
                <a:latin typeface="Courier New" panose="02070309020205020404" pitchFamily="49" charset="0"/>
                <a:cs typeface="Courier New" panose="02070309020205020404" pitchFamily="49" charset="0"/>
              </a:rPr>
              <a:t>nfs</a:t>
            </a:r>
            <a:r>
              <a:rPr lang="en-GB" sz="1400" dirty="0">
                <a:latin typeface="Courier New" panose="02070309020205020404" pitchFamily="49" charset="0"/>
                <a:cs typeface="Courier New" panose="02070309020205020404" pitchFamily="49" charset="0"/>
              </a:rPr>
              <a:t> (</a:t>
            </a:r>
            <a:r>
              <a:rPr lang="en-GB" sz="1400" dirty="0" err="1">
                <a:latin typeface="Courier New" panose="02070309020205020404" pitchFamily="49" charset="0"/>
                <a:cs typeface="Courier New" panose="02070309020205020404" pitchFamily="49" charset="0"/>
              </a:rPr>
              <a:t>rw</a:t>
            </a:r>
            <a:r>
              <a:rPr lang="en-GB" sz="1400" dirty="0" smtClean="0">
                <a:latin typeface="Courier New" panose="02070309020205020404" pitchFamily="49" charset="0"/>
                <a:cs typeface="Courier New" panose="02070309020205020404" pitchFamily="49" charset="0"/>
              </a:rPr>
              <a:t>, </a:t>
            </a:r>
            <a:r>
              <a:rPr lang="en-GB" sz="1400" dirty="0" err="1" smtClean="0">
                <a:latin typeface="Courier New" panose="02070309020205020404" pitchFamily="49" charset="0"/>
                <a:cs typeface="Courier New" panose="02070309020205020404" pitchFamily="49" charset="0"/>
              </a:rPr>
              <a:t>addr</a:t>
            </a:r>
            <a:r>
              <a:rPr lang="en-GB" sz="1400" dirty="0" smtClean="0">
                <a:latin typeface="Courier New" panose="02070309020205020404" pitchFamily="49" charset="0"/>
                <a:cs typeface="Courier New" panose="02070309020205020404" pitchFamily="49" charset="0"/>
              </a:rPr>
              <a:t>=10.99.101.4</a:t>
            </a:r>
            <a:r>
              <a:rPr lang="en-GB" sz="1400" dirty="0">
                <a:latin typeface="Courier New" panose="02070309020205020404" pitchFamily="49" charset="0"/>
                <a:cs typeface="Courier New" panose="02070309020205020404" pitchFamily="49" charset="0"/>
              </a:rPr>
              <a:t>)</a:t>
            </a:r>
          </a:p>
          <a:p>
            <a:r>
              <a:rPr lang="en-GB" sz="1400" dirty="0">
                <a:latin typeface="Courier New" panose="02070309020205020404" pitchFamily="49" charset="0"/>
                <a:cs typeface="Courier New" panose="02070309020205020404" pitchFamily="49" charset="0"/>
              </a:rPr>
              <a:t>Private-</a:t>
            </a:r>
            <a:r>
              <a:rPr lang="en-GB" sz="1400" dirty="0" err="1">
                <a:latin typeface="Courier New" panose="02070309020205020404" pitchFamily="49" charset="0"/>
                <a:cs typeface="Courier New" panose="02070309020205020404" pitchFamily="49" charset="0"/>
              </a:rPr>
              <a:t>Cluster.local</a:t>
            </a:r>
            <a:r>
              <a:rPr lang="en-GB" sz="1400" dirty="0">
                <a:latin typeface="Courier New" panose="02070309020205020404" pitchFamily="49" charset="0"/>
                <a:cs typeface="Courier New" panose="02070309020205020404" pitchFamily="49" charset="0"/>
              </a:rPr>
              <a:t>:/ifs/apps-</a:t>
            </a:r>
            <a:r>
              <a:rPr lang="en-GB" sz="1400" dirty="0" err="1">
                <a:latin typeface="Courier New" panose="02070309020205020404" pitchFamily="49" charset="0"/>
                <a:cs typeface="Courier New" panose="02070309020205020404" pitchFamily="49" charset="0"/>
              </a:rPr>
              <a:t>nfs</a:t>
            </a:r>
            <a:r>
              <a:rPr lang="en-GB" sz="1400" dirty="0">
                <a:latin typeface="Courier New" panose="02070309020205020404" pitchFamily="49" charset="0"/>
                <a:cs typeface="Courier New" panose="02070309020205020404" pitchFamily="49" charset="0"/>
              </a:rPr>
              <a:t> on /bi/apps type </a:t>
            </a:r>
            <a:r>
              <a:rPr lang="en-GB" sz="1400" b="1" dirty="0" err="1">
                <a:latin typeface="Courier New" panose="02070309020205020404" pitchFamily="49" charset="0"/>
                <a:cs typeface="Courier New" panose="02070309020205020404" pitchFamily="49" charset="0"/>
              </a:rPr>
              <a:t>nfs</a:t>
            </a:r>
            <a:r>
              <a:rPr lang="en-GB" sz="1400" dirty="0">
                <a:latin typeface="Courier New" panose="02070309020205020404" pitchFamily="49" charset="0"/>
                <a:cs typeface="Courier New" panose="02070309020205020404" pitchFamily="49" charset="0"/>
              </a:rPr>
              <a:t> (</a:t>
            </a:r>
            <a:r>
              <a:rPr lang="en-GB" sz="1400" dirty="0" err="1">
                <a:latin typeface="Courier New" panose="02070309020205020404" pitchFamily="49" charset="0"/>
                <a:cs typeface="Courier New" panose="02070309020205020404" pitchFamily="49" charset="0"/>
              </a:rPr>
              <a:t>rw</a:t>
            </a:r>
            <a:r>
              <a:rPr lang="en-GB" sz="1400" dirty="0" smtClean="0">
                <a:latin typeface="Courier New" panose="02070309020205020404" pitchFamily="49" charset="0"/>
                <a:cs typeface="Courier New" panose="02070309020205020404" pitchFamily="49" charset="0"/>
              </a:rPr>
              <a:t>, </a:t>
            </a:r>
            <a:r>
              <a:rPr lang="en-GB" sz="1400" dirty="0" err="1" smtClean="0">
                <a:latin typeface="Courier New" panose="02070309020205020404" pitchFamily="49" charset="0"/>
                <a:cs typeface="Courier New" panose="02070309020205020404" pitchFamily="49" charset="0"/>
              </a:rPr>
              <a:t>addr</a:t>
            </a:r>
            <a:r>
              <a:rPr lang="en-GB" sz="1400" dirty="0" smtClean="0">
                <a:latin typeface="Courier New" panose="02070309020205020404" pitchFamily="49" charset="0"/>
                <a:cs typeface="Courier New" panose="02070309020205020404" pitchFamily="49" charset="0"/>
              </a:rPr>
              <a:t>=10.99.101.5</a:t>
            </a:r>
            <a:r>
              <a:rPr lang="en-GB" sz="1400" dirty="0">
                <a:latin typeface="Courier New" panose="02070309020205020404" pitchFamily="49" charset="0"/>
                <a:cs typeface="Courier New" panose="02070309020205020404" pitchFamily="49" charset="0"/>
              </a:rPr>
              <a:t>)</a:t>
            </a:r>
          </a:p>
          <a:p>
            <a:r>
              <a:rPr lang="en-GB" sz="1400" dirty="0">
                <a:latin typeface="Courier New" panose="02070309020205020404" pitchFamily="49" charset="0"/>
                <a:cs typeface="Courier New" panose="02070309020205020404" pitchFamily="49" charset="0"/>
              </a:rPr>
              <a:t>central-</a:t>
            </a:r>
            <a:r>
              <a:rPr lang="en-GB" sz="1400" dirty="0" err="1">
                <a:latin typeface="Courier New" panose="02070309020205020404" pitchFamily="49" charset="0"/>
                <a:cs typeface="Courier New" panose="02070309020205020404" pitchFamily="49" charset="0"/>
              </a:rPr>
              <a:t>cluster.local</a:t>
            </a:r>
            <a:r>
              <a:rPr lang="en-GB" sz="1400" dirty="0">
                <a:latin typeface="Courier New" panose="02070309020205020404" pitchFamily="49" charset="0"/>
                <a:cs typeface="Courier New" panose="02070309020205020404" pitchFamily="49" charset="0"/>
              </a:rPr>
              <a:t>:/ifs/bioinformatics/</a:t>
            </a:r>
            <a:r>
              <a:rPr lang="en-GB" sz="1400" dirty="0" err="1">
                <a:latin typeface="Courier New" panose="02070309020205020404" pitchFamily="49" charset="0"/>
                <a:cs typeface="Courier New" panose="02070309020205020404" pitchFamily="49" charset="0"/>
              </a:rPr>
              <a:t>pubcache</a:t>
            </a:r>
            <a:r>
              <a:rPr lang="en-GB" sz="1400" dirty="0">
                <a:latin typeface="Courier New" panose="02070309020205020404" pitchFamily="49" charset="0"/>
                <a:cs typeface="Courier New" panose="02070309020205020404" pitchFamily="49" charset="0"/>
              </a:rPr>
              <a:t> on /bi/</a:t>
            </a:r>
            <a:r>
              <a:rPr lang="en-GB" sz="1400" dirty="0" err="1">
                <a:latin typeface="Courier New" panose="02070309020205020404" pitchFamily="49" charset="0"/>
                <a:cs typeface="Courier New" panose="02070309020205020404" pitchFamily="49" charset="0"/>
              </a:rPr>
              <a:t>pubcache</a:t>
            </a:r>
            <a:r>
              <a:rPr lang="en-GB" sz="1400" dirty="0">
                <a:latin typeface="Courier New" panose="02070309020205020404" pitchFamily="49" charset="0"/>
                <a:cs typeface="Courier New" panose="02070309020205020404" pitchFamily="49" charset="0"/>
              </a:rPr>
              <a:t> type </a:t>
            </a:r>
            <a:r>
              <a:rPr lang="en-GB" sz="1400" b="1" dirty="0" err="1">
                <a:latin typeface="Courier New" panose="02070309020205020404" pitchFamily="49" charset="0"/>
                <a:cs typeface="Courier New" panose="02070309020205020404" pitchFamily="49" charset="0"/>
              </a:rPr>
              <a:t>nfs</a:t>
            </a:r>
            <a:r>
              <a:rPr lang="en-GB" sz="1400" dirty="0">
                <a:latin typeface="Courier New" panose="02070309020205020404" pitchFamily="49" charset="0"/>
                <a:cs typeface="Courier New" panose="02070309020205020404" pitchFamily="49" charset="0"/>
              </a:rPr>
              <a:t> (</a:t>
            </a:r>
            <a:r>
              <a:rPr lang="en-GB" sz="1400" dirty="0" err="1">
                <a:latin typeface="Courier New" panose="02070309020205020404" pitchFamily="49" charset="0"/>
                <a:cs typeface="Courier New" panose="02070309020205020404" pitchFamily="49" charset="0"/>
              </a:rPr>
              <a:t>rw</a:t>
            </a:r>
            <a:r>
              <a:rPr lang="en-GB" sz="1400" dirty="0" smtClean="0">
                <a:latin typeface="Courier New" panose="02070309020205020404" pitchFamily="49" charset="0"/>
                <a:cs typeface="Courier New" panose="02070309020205020404" pitchFamily="49" charset="0"/>
              </a:rPr>
              <a:t>, </a:t>
            </a:r>
            <a:r>
              <a:rPr lang="en-GB" sz="1400" dirty="0" err="1" smtClean="0">
                <a:latin typeface="Courier New" panose="02070309020205020404" pitchFamily="49" charset="0"/>
                <a:cs typeface="Courier New" panose="02070309020205020404" pitchFamily="49" charset="0"/>
              </a:rPr>
              <a:t>addr</a:t>
            </a:r>
            <a:r>
              <a:rPr lang="en-GB" sz="1400" dirty="0" smtClean="0">
                <a:latin typeface="Courier New" panose="02070309020205020404" pitchFamily="49" charset="0"/>
                <a:cs typeface="Courier New" panose="02070309020205020404" pitchFamily="49" charset="0"/>
              </a:rPr>
              <a:t>=10.99.102.7</a:t>
            </a:r>
            <a:r>
              <a:rPr lang="en-GB" sz="1400" dirty="0">
                <a:latin typeface="Courier New" panose="02070309020205020404" pitchFamily="49" charset="0"/>
                <a:cs typeface="Courier New" panose="02070309020205020404" pitchFamily="49" charset="0"/>
              </a:rPr>
              <a:t>)</a:t>
            </a:r>
          </a:p>
          <a:p>
            <a:r>
              <a:rPr lang="en-GB" sz="1400" dirty="0">
                <a:latin typeface="Courier New" panose="02070309020205020404" pitchFamily="49" charset="0"/>
                <a:cs typeface="Courier New" panose="02070309020205020404" pitchFamily="49" charset="0"/>
              </a:rPr>
              <a:t>central-</a:t>
            </a:r>
            <a:r>
              <a:rPr lang="en-GB" sz="1400" dirty="0" err="1">
                <a:latin typeface="Courier New" panose="02070309020205020404" pitchFamily="49" charset="0"/>
                <a:cs typeface="Courier New" panose="02070309020205020404" pitchFamily="49" charset="0"/>
              </a:rPr>
              <a:t>cluster.local</a:t>
            </a:r>
            <a:r>
              <a:rPr lang="en-GB" sz="1400" dirty="0">
                <a:latin typeface="Courier New" panose="02070309020205020404" pitchFamily="49" charset="0"/>
                <a:cs typeface="Courier New" panose="02070309020205020404" pitchFamily="49" charset="0"/>
              </a:rPr>
              <a:t>:/ifs/bioinformatics/</a:t>
            </a:r>
            <a:r>
              <a:rPr lang="en-GB" sz="1400" dirty="0" err="1">
                <a:latin typeface="Courier New" panose="02070309020205020404" pitchFamily="49" charset="0"/>
                <a:cs typeface="Courier New" panose="02070309020205020404" pitchFamily="49" charset="0"/>
              </a:rPr>
              <a:t>seqfac</a:t>
            </a:r>
            <a:r>
              <a:rPr lang="en-GB" sz="1400" dirty="0">
                <a:latin typeface="Courier New" panose="02070309020205020404" pitchFamily="49" charset="0"/>
                <a:cs typeface="Courier New" panose="02070309020205020404" pitchFamily="49" charset="0"/>
              </a:rPr>
              <a:t> on /bi/</a:t>
            </a:r>
            <a:r>
              <a:rPr lang="en-GB" sz="1400" dirty="0" err="1">
                <a:latin typeface="Courier New" panose="02070309020205020404" pitchFamily="49" charset="0"/>
                <a:cs typeface="Courier New" panose="02070309020205020404" pitchFamily="49" charset="0"/>
              </a:rPr>
              <a:t>seqfac</a:t>
            </a:r>
            <a:r>
              <a:rPr lang="en-GB" sz="1400" dirty="0">
                <a:latin typeface="Courier New" panose="02070309020205020404" pitchFamily="49" charset="0"/>
                <a:cs typeface="Courier New" panose="02070309020205020404" pitchFamily="49" charset="0"/>
              </a:rPr>
              <a:t>/</a:t>
            </a:r>
            <a:r>
              <a:rPr lang="en-GB" sz="1400" dirty="0" err="1">
                <a:latin typeface="Courier New" panose="02070309020205020404" pitchFamily="49" charset="0"/>
                <a:cs typeface="Courier New" panose="02070309020205020404" pitchFamily="49" charset="0"/>
              </a:rPr>
              <a:t>seqfac</a:t>
            </a:r>
            <a:r>
              <a:rPr lang="en-GB" sz="1400" dirty="0">
                <a:latin typeface="Courier New" panose="02070309020205020404" pitchFamily="49" charset="0"/>
                <a:cs typeface="Courier New" panose="02070309020205020404" pitchFamily="49" charset="0"/>
              </a:rPr>
              <a:t> type </a:t>
            </a:r>
            <a:r>
              <a:rPr lang="en-GB" sz="1400" b="1" dirty="0" err="1">
                <a:latin typeface="Courier New" panose="02070309020205020404" pitchFamily="49" charset="0"/>
                <a:cs typeface="Courier New" panose="02070309020205020404" pitchFamily="49" charset="0"/>
              </a:rPr>
              <a:t>nfs</a:t>
            </a:r>
            <a:r>
              <a:rPr lang="en-GB" sz="1400" dirty="0">
                <a:latin typeface="Courier New" panose="02070309020205020404" pitchFamily="49" charset="0"/>
                <a:cs typeface="Courier New" panose="02070309020205020404" pitchFamily="49" charset="0"/>
              </a:rPr>
              <a:t> (</a:t>
            </a:r>
            <a:r>
              <a:rPr lang="en-GB" sz="1400" dirty="0" err="1">
                <a:latin typeface="Courier New" panose="02070309020205020404" pitchFamily="49" charset="0"/>
                <a:cs typeface="Courier New" panose="02070309020205020404" pitchFamily="49" charset="0"/>
              </a:rPr>
              <a:t>ro</a:t>
            </a:r>
            <a:r>
              <a:rPr lang="en-GB" sz="1400" dirty="0" smtClean="0">
                <a:latin typeface="Courier New" panose="02070309020205020404" pitchFamily="49" charset="0"/>
                <a:cs typeface="Courier New" panose="02070309020205020404" pitchFamily="49" charset="0"/>
              </a:rPr>
              <a:t>, </a:t>
            </a:r>
            <a:r>
              <a:rPr lang="en-GB" sz="1400" dirty="0" err="1" smtClean="0">
                <a:latin typeface="Courier New" panose="02070309020205020404" pitchFamily="49" charset="0"/>
                <a:cs typeface="Courier New" panose="02070309020205020404" pitchFamily="49" charset="0"/>
              </a:rPr>
              <a:t>addr</a:t>
            </a:r>
            <a:r>
              <a:rPr lang="en-GB" sz="1400" dirty="0" smtClean="0">
                <a:latin typeface="Courier New" panose="02070309020205020404" pitchFamily="49" charset="0"/>
                <a:cs typeface="Courier New" panose="02070309020205020404" pitchFamily="49" charset="0"/>
              </a:rPr>
              <a:t>=10.99.102.6</a:t>
            </a:r>
            <a:r>
              <a:rPr lang="en-GB" sz="1400" dirty="0">
                <a:latin typeface="Courier New" panose="02070309020205020404" pitchFamily="49" charset="0"/>
                <a:cs typeface="Courier New" panose="02070309020205020404" pitchFamily="49" charset="0"/>
              </a:rPr>
              <a:t>)</a:t>
            </a:r>
          </a:p>
          <a:p>
            <a:r>
              <a:rPr lang="en-GB" sz="1400" dirty="0">
                <a:latin typeface="Courier New" panose="02070309020205020404" pitchFamily="49" charset="0"/>
                <a:cs typeface="Courier New" panose="02070309020205020404" pitchFamily="49" charset="0"/>
              </a:rPr>
              <a:t>/dev/fuse on /bi/sequencing type </a:t>
            </a:r>
            <a:r>
              <a:rPr lang="en-GB" sz="1400" b="1" dirty="0">
                <a:latin typeface="Courier New" panose="02070309020205020404" pitchFamily="49" charset="0"/>
                <a:cs typeface="Courier New" panose="02070309020205020404" pitchFamily="49" charset="0"/>
              </a:rPr>
              <a:t>fuse</a:t>
            </a:r>
            <a:r>
              <a:rPr lang="en-GB" sz="1400" dirty="0">
                <a:latin typeface="Courier New" panose="02070309020205020404" pitchFamily="49" charset="0"/>
                <a:cs typeface="Courier New" panose="02070309020205020404" pitchFamily="49" charset="0"/>
              </a:rPr>
              <a:t> (</a:t>
            </a:r>
            <a:r>
              <a:rPr lang="en-GB" sz="1400" dirty="0" err="1">
                <a:latin typeface="Courier New" panose="02070309020205020404" pitchFamily="49" charset="0"/>
                <a:cs typeface="Courier New" panose="02070309020205020404" pitchFamily="49" charset="0"/>
              </a:rPr>
              <a:t>ro,nosuid,nodev,allow_other</a:t>
            </a:r>
            <a:r>
              <a:rPr lang="en-GB" sz="14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23646105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68289" y="4152900"/>
            <a:ext cx="2894457" cy="2705100"/>
          </a:xfrm>
          <a:prstGeom prst="rect">
            <a:avLst/>
          </a:prstGeom>
        </p:spPr>
      </p:pic>
      <p:sp>
        <p:nvSpPr>
          <p:cNvPr id="2" name="Title 1"/>
          <p:cNvSpPr>
            <a:spLocks noGrp="1"/>
          </p:cNvSpPr>
          <p:nvPr>
            <p:ph type="title"/>
          </p:nvPr>
        </p:nvSpPr>
        <p:spPr/>
        <p:txBody>
          <a:bodyPr/>
          <a:lstStyle/>
          <a:p>
            <a:r>
              <a:rPr lang="en-GB" dirty="0" smtClean="0"/>
              <a:t>Specifying file paths</a:t>
            </a:r>
            <a:endParaRPr lang="en-GB" dirty="0"/>
          </a:p>
        </p:txBody>
      </p:sp>
      <p:sp>
        <p:nvSpPr>
          <p:cNvPr id="3" name="Content Placeholder 2"/>
          <p:cNvSpPr>
            <a:spLocks noGrp="1"/>
          </p:cNvSpPr>
          <p:nvPr>
            <p:ph idx="1"/>
          </p:nvPr>
        </p:nvSpPr>
        <p:spPr/>
        <p:txBody>
          <a:bodyPr/>
          <a:lstStyle/>
          <a:p>
            <a:r>
              <a:rPr lang="en-GB" dirty="0" smtClean="0"/>
              <a:t>Some shortcuts</a:t>
            </a:r>
          </a:p>
          <a:p>
            <a:pPr lvl="1"/>
            <a:r>
              <a:rPr lang="en-GB" dirty="0" smtClean="0"/>
              <a:t> ~  (tilde, just left of the return key) - the current user's home directory</a:t>
            </a:r>
          </a:p>
          <a:p>
            <a:pPr lvl="1"/>
            <a:endParaRPr lang="en-GB" dirty="0"/>
          </a:p>
          <a:p>
            <a:pPr lvl="1"/>
            <a:r>
              <a:rPr lang="en-GB" dirty="0" smtClean="0"/>
              <a:t> .   (single dot) - the current directory</a:t>
            </a:r>
          </a:p>
          <a:p>
            <a:pPr lvl="1"/>
            <a:endParaRPr lang="en-GB" dirty="0"/>
          </a:p>
          <a:p>
            <a:pPr lvl="1"/>
            <a:r>
              <a:rPr lang="en-GB" dirty="0" smtClean="0"/>
              <a:t> ..  (double dot) - the directory immediately above the current directory</a:t>
            </a:r>
            <a:endParaRPr lang="en-GB" dirty="0"/>
          </a:p>
        </p:txBody>
      </p:sp>
    </p:spTree>
    <p:extLst>
      <p:ext uri="{BB962C8B-B14F-4D97-AF65-F5344CB8AC3E}">
        <p14:creationId xmlns:p14="http://schemas.microsoft.com/office/powerpoint/2010/main" val="147377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Running programs in </a:t>
            </a:r>
            <a:r>
              <a:rPr lang="en-GB" dirty="0"/>
              <a:t>L</a:t>
            </a:r>
            <a:r>
              <a:rPr lang="en-GB" dirty="0" smtClean="0"/>
              <a:t>inux</a:t>
            </a:r>
            <a:endParaRPr lang="en-GB" dirty="0"/>
          </a:p>
        </p:txBody>
      </p:sp>
      <p:sp>
        <p:nvSpPr>
          <p:cNvPr id="3" name="Content Placeholder 2"/>
          <p:cNvSpPr>
            <a:spLocks noGrp="1"/>
          </p:cNvSpPr>
          <p:nvPr>
            <p:ph idx="1"/>
          </p:nvPr>
        </p:nvSpPr>
        <p:spPr/>
        <p:txBody>
          <a:bodyPr>
            <a:normAutofit lnSpcReduction="10000"/>
          </a:bodyPr>
          <a:lstStyle/>
          <a:p>
            <a:r>
              <a:rPr lang="en-GB" dirty="0" smtClean="0"/>
              <a:t>Two major methods</a:t>
            </a:r>
          </a:p>
          <a:p>
            <a:pPr lvl="1"/>
            <a:r>
              <a:rPr lang="en-GB" dirty="0" smtClean="0"/>
              <a:t>Graphical</a:t>
            </a:r>
          </a:p>
          <a:p>
            <a:pPr lvl="1"/>
            <a:r>
              <a:rPr lang="en-GB" dirty="0" smtClean="0"/>
              <a:t>Command line</a:t>
            </a:r>
          </a:p>
          <a:p>
            <a:endParaRPr lang="en-GB" dirty="0"/>
          </a:p>
          <a:p>
            <a:r>
              <a:rPr lang="en-GB" dirty="0" smtClean="0"/>
              <a:t>Graphical launches only work for graphical programs accessed through a graphical environment</a:t>
            </a:r>
          </a:p>
          <a:p>
            <a:endParaRPr lang="en-GB" dirty="0"/>
          </a:p>
          <a:p>
            <a:r>
              <a:rPr lang="en-GB" dirty="0" smtClean="0"/>
              <a:t>Most data processing will be command line based, as will most remote access</a:t>
            </a:r>
          </a:p>
          <a:p>
            <a:pPr lvl="1"/>
            <a:r>
              <a:rPr lang="en-GB" dirty="0" smtClean="0"/>
              <a:t>Graphical programs can still be launched from the command line</a:t>
            </a:r>
            <a:endParaRPr lang="en-GB" dirty="0"/>
          </a:p>
        </p:txBody>
      </p:sp>
    </p:spTree>
    <p:extLst>
      <p:ext uri="{BB962C8B-B14F-4D97-AF65-F5344CB8AC3E}">
        <p14:creationId xmlns:p14="http://schemas.microsoft.com/office/powerpoint/2010/main" val="33692804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Specifying file paths</a:t>
            </a:r>
            <a:endParaRPr lang="en-GB" dirty="0"/>
          </a:p>
        </p:txBody>
      </p:sp>
      <p:sp>
        <p:nvSpPr>
          <p:cNvPr id="3" name="Content Placeholder 2"/>
          <p:cNvSpPr>
            <a:spLocks noGrp="1"/>
          </p:cNvSpPr>
          <p:nvPr>
            <p:ph idx="1"/>
          </p:nvPr>
        </p:nvSpPr>
        <p:spPr/>
        <p:txBody>
          <a:bodyPr>
            <a:normAutofit lnSpcReduction="10000"/>
          </a:bodyPr>
          <a:lstStyle/>
          <a:p>
            <a:r>
              <a:rPr lang="en-GB" dirty="0" smtClean="0"/>
              <a:t>Absolute paths from the top of the file system</a:t>
            </a:r>
          </a:p>
          <a:p>
            <a:pPr lvl="1"/>
            <a:r>
              <a:rPr lang="en-GB" dirty="0" smtClean="0">
                <a:latin typeface="Courier New" panose="02070309020205020404" pitchFamily="49" charset="0"/>
                <a:cs typeface="Courier New" panose="02070309020205020404" pitchFamily="49" charset="0"/>
              </a:rPr>
              <a:t>/home/</a:t>
            </a:r>
            <a:r>
              <a:rPr lang="en-GB" dirty="0" err="1" smtClean="0">
                <a:latin typeface="Courier New" panose="02070309020205020404" pitchFamily="49" charset="0"/>
                <a:cs typeface="Courier New" panose="02070309020205020404" pitchFamily="49" charset="0"/>
              </a:rPr>
              <a:t>simon</a:t>
            </a:r>
            <a:r>
              <a:rPr lang="en-GB" dirty="0" smtClean="0">
                <a:latin typeface="Courier New" panose="02070309020205020404" pitchFamily="49" charset="0"/>
                <a:cs typeface="Courier New" panose="02070309020205020404" pitchFamily="49" charset="0"/>
              </a:rPr>
              <a:t>/Documents/Course/some_file.txt</a:t>
            </a:r>
          </a:p>
          <a:p>
            <a:endParaRPr lang="en-GB" dirty="0"/>
          </a:p>
          <a:p>
            <a:r>
              <a:rPr lang="en-GB" dirty="0" smtClean="0"/>
              <a:t>Relative paths from whichever directory you are currently in</a:t>
            </a:r>
          </a:p>
          <a:p>
            <a:pPr lvl="1"/>
            <a:r>
              <a:rPr lang="en-GB" dirty="0" smtClean="0"/>
              <a:t>If I'm in </a:t>
            </a:r>
            <a:r>
              <a:rPr lang="en-GB" dirty="0" smtClean="0">
                <a:latin typeface="Courier New" panose="02070309020205020404" pitchFamily="49" charset="0"/>
                <a:cs typeface="Courier New" panose="02070309020205020404" pitchFamily="49" charset="0"/>
              </a:rPr>
              <a:t>/home/</a:t>
            </a:r>
            <a:r>
              <a:rPr lang="en-GB" dirty="0" err="1" smtClean="0">
                <a:latin typeface="Courier New" panose="02070309020205020404" pitchFamily="49" charset="0"/>
                <a:cs typeface="Courier New" panose="02070309020205020404" pitchFamily="49" charset="0"/>
              </a:rPr>
              <a:t>simon</a:t>
            </a:r>
            <a:r>
              <a:rPr lang="en-GB" dirty="0" smtClean="0">
                <a:latin typeface="Courier New" panose="02070309020205020404" pitchFamily="49" charset="0"/>
                <a:cs typeface="Courier New" panose="02070309020205020404" pitchFamily="49" charset="0"/>
              </a:rPr>
              <a:t>/Documents/Course/</a:t>
            </a:r>
          </a:p>
          <a:p>
            <a:pPr lvl="1"/>
            <a:r>
              <a:rPr lang="en-GB" dirty="0" smtClean="0">
                <a:latin typeface="Courier New" panose="02070309020205020404" pitchFamily="49" charset="0"/>
                <a:cs typeface="Courier New" panose="02070309020205020404" pitchFamily="49" charset="0"/>
              </a:rPr>
              <a:t>../../Data/big_data.csv </a:t>
            </a:r>
          </a:p>
          <a:p>
            <a:pPr lvl="2"/>
            <a:r>
              <a:rPr lang="en-GB" dirty="0" smtClean="0"/>
              <a:t>is the same as </a:t>
            </a:r>
            <a:r>
              <a:rPr lang="en-GB" dirty="0" smtClean="0">
                <a:latin typeface="Courier New" panose="02070309020205020404" pitchFamily="49" charset="0"/>
                <a:cs typeface="Courier New" panose="02070309020205020404" pitchFamily="49" charset="0"/>
              </a:rPr>
              <a:t>/home/</a:t>
            </a:r>
            <a:r>
              <a:rPr lang="en-GB" dirty="0" err="1" smtClean="0">
                <a:latin typeface="Courier New" panose="02070309020205020404" pitchFamily="49" charset="0"/>
                <a:cs typeface="Courier New" panose="02070309020205020404" pitchFamily="49" charset="0"/>
              </a:rPr>
              <a:t>simon</a:t>
            </a:r>
            <a:r>
              <a:rPr lang="en-GB" dirty="0" smtClean="0">
                <a:latin typeface="Courier New" panose="02070309020205020404" pitchFamily="49" charset="0"/>
                <a:cs typeface="Courier New" panose="02070309020205020404" pitchFamily="49" charset="0"/>
              </a:rPr>
              <a:t>/Data/big_data.csv</a:t>
            </a:r>
          </a:p>
          <a:p>
            <a:pPr lvl="1"/>
            <a:endParaRPr lang="en-GB" dirty="0"/>
          </a:p>
          <a:p>
            <a:r>
              <a:rPr lang="en-GB" dirty="0" smtClean="0"/>
              <a:t>Paths using the home shortcut</a:t>
            </a:r>
          </a:p>
          <a:p>
            <a:pPr lvl="1"/>
            <a:r>
              <a:rPr lang="en-GB" dirty="0" smtClean="0">
                <a:latin typeface="Courier New" panose="02070309020205020404" pitchFamily="49" charset="0"/>
                <a:cs typeface="Courier New" panose="02070309020205020404" pitchFamily="49" charset="0"/>
              </a:rPr>
              <a:t>~/Documents/Course/some_file.txt </a:t>
            </a:r>
            <a:r>
              <a:rPr lang="en-GB" dirty="0" smtClean="0"/>
              <a:t>will work for user </a:t>
            </a:r>
            <a:r>
              <a:rPr lang="en-GB" dirty="0" err="1" smtClean="0"/>
              <a:t>simon</a:t>
            </a:r>
            <a:r>
              <a:rPr lang="en-GB" dirty="0" smtClean="0"/>
              <a:t> anywhere on the system</a:t>
            </a:r>
            <a:endParaRPr lang="en-GB" dirty="0"/>
          </a:p>
        </p:txBody>
      </p:sp>
    </p:spTree>
    <p:extLst>
      <p:ext uri="{BB962C8B-B14F-4D97-AF65-F5344CB8AC3E}">
        <p14:creationId xmlns:p14="http://schemas.microsoft.com/office/powerpoint/2010/main" val="5430955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Command line completion</a:t>
            </a:r>
            <a:endParaRPr lang="en-GB" dirty="0"/>
          </a:p>
        </p:txBody>
      </p:sp>
      <p:sp>
        <p:nvSpPr>
          <p:cNvPr id="3" name="Content Placeholder 2"/>
          <p:cNvSpPr>
            <a:spLocks noGrp="1"/>
          </p:cNvSpPr>
          <p:nvPr>
            <p:ph idx="1"/>
          </p:nvPr>
        </p:nvSpPr>
        <p:spPr/>
        <p:txBody>
          <a:bodyPr/>
          <a:lstStyle/>
          <a:p>
            <a:r>
              <a:rPr lang="en-GB" dirty="0" smtClean="0"/>
              <a:t>Most errors in commands are typing errors in either program names or file paths</a:t>
            </a:r>
          </a:p>
          <a:p>
            <a:endParaRPr lang="en-GB" dirty="0" smtClean="0"/>
          </a:p>
          <a:p>
            <a:r>
              <a:rPr lang="en-GB" dirty="0" smtClean="0"/>
              <a:t>Shells (</a:t>
            </a:r>
            <a:r>
              <a:rPr lang="en-GB" dirty="0" err="1" smtClean="0"/>
              <a:t>ie</a:t>
            </a:r>
            <a:r>
              <a:rPr lang="en-GB" dirty="0" smtClean="0"/>
              <a:t> BASH) can help with this by offering to complete path names for you</a:t>
            </a:r>
          </a:p>
          <a:p>
            <a:endParaRPr lang="en-GB" dirty="0" smtClean="0"/>
          </a:p>
          <a:p>
            <a:r>
              <a:rPr lang="en-GB" dirty="0" smtClean="0"/>
              <a:t>Command line completion is achieved by typing a partial path and then pressing the TAB key (to the left of Q)</a:t>
            </a:r>
            <a:endParaRPr lang="en-GB" dirty="0"/>
          </a:p>
        </p:txBody>
      </p:sp>
    </p:spTree>
    <p:extLst>
      <p:ext uri="{BB962C8B-B14F-4D97-AF65-F5344CB8AC3E}">
        <p14:creationId xmlns:p14="http://schemas.microsoft.com/office/powerpoint/2010/main" val="34530609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Command line completion</a:t>
            </a:r>
            <a:endParaRPr lang="en-GB" dirty="0"/>
          </a:p>
        </p:txBody>
      </p:sp>
      <p:sp>
        <p:nvSpPr>
          <p:cNvPr id="4" name="Rectangle 3"/>
          <p:cNvSpPr/>
          <p:nvPr/>
        </p:nvSpPr>
        <p:spPr>
          <a:xfrm>
            <a:off x="419100" y="1545789"/>
            <a:ext cx="6096000" cy="3139321"/>
          </a:xfrm>
          <a:prstGeom prst="rect">
            <a:avLst/>
          </a:prstGeom>
        </p:spPr>
        <p:txBody>
          <a:bodyPr>
            <a:spAutoFit/>
          </a:bodyPr>
          <a:lstStyle/>
          <a:p>
            <a:r>
              <a:rPr lang="en-GB" dirty="0" smtClean="0"/>
              <a:t>Actual files in a folder:</a:t>
            </a:r>
          </a:p>
          <a:p>
            <a:endParaRPr lang="en-GB" dirty="0" smtClean="0"/>
          </a:p>
          <a:p>
            <a:r>
              <a:rPr lang="en-GB" dirty="0" smtClean="0">
                <a:latin typeface="Courier New" panose="02070309020205020404" pitchFamily="49" charset="0"/>
                <a:cs typeface="Courier New" panose="02070309020205020404" pitchFamily="49" charset="0"/>
              </a:rPr>
              <a:t>Desktop</a:t>
            </a:r>
            <a:endParaRPr lang="en-GB" dirty="0">
              <a:latin typeface="Courier New" panose="02070309020205020404" pitchFamily="49" charset="0"/>
              <a:cs typeface="Courier New" panose="02070309020205020404" pitchFamily="49" charset="0"/>
            </a:endParaRPr>
          </a:p>
          <a:p>
            <a:r>
              <a:rPr lang="en-GB" dirty="0">
                <a:latin typeface="Courier New" panose="02070309020205020404" pitchFamily="49" charset="0"/>
                <a:cs typeface="Courier New" panose="02070309020205020404" pitchFamily="49" charset="0"/>
              </a:rPr>
              <a:t>Documents</a:t>
            </a:r>
          </a:p>
          <a:p>
            <a:r>
              <a:rPr lang="en-GB" dirty="0">
                <a:latin typeface="Courier New" panose="02070309020205020404" pitchFamily="49" charset="0"/>
                <a:cs typeface="Courier New" panose="02070309020205020404" pitchFamily="49" charset="0"/>
              </a:rPr>
              <a:t>Downloads</a:t>
            </a:r>
          </a:p>
          <a:p>
            <a:r>
              <a:rPr lang="en-GB" dirty="0" err="1">
                <a:latin typeface="Courier New" panose="02070309020205020404" pitchFamily="49" charset="0"/>
                <a:cs typeface="Courier New" panose="02070309020205020404" pitchFamily="49" charset="0"/>
              </a:rPr>
              <a:t>examples.desktop</a:t>
            </a:r>
            <a:endParaRPr lang="en-GB" dirty="0">
              <a:latin typeface="Courier New" panose="02070309020205020404" pitchFamily="49" charset="0"/>
              <a:cs typeface="Courier New" panose="02070309020205020404" pitchFamily="49" charset="0"/>
            </a:endParaRPr>
          </a:p>
          <a:p>
            <a:r>
              <a:rPr lang="en-GB" dirty="0">
                <a:latin typeface="Courier New" panose="02070309020205020404" pitchFamily="49" charset="0"/>
                <a:cs typeface="Courier New" panose="02070309020205020404" pitchFamily="49" charset="0"/>
              </a:rPr>
              <a:t>Music</a:t>
            </a:r>
          </a:p>
          <a:p>
            <a:r>
              <a:rPr lang="en-GB" dirty="0">
                <a:latin typeface="Courier New" panose="02070309020205020404" pitchFamily="49" charset="0"/>
                <a:cs typeface="Courier New" panose="02070309020205020404" pitchFamily="49" charset="0"/>
              </a:rPr>
              <a:t>Pictures</a:t>
            </a:r>
          </a:p>
          <a:p>
            <a:r>
              <a:rPr lang="en-GB" dirty="0">
                <a:latin typeface="Courier New" panose="02070309020205020404" pitchFamily="49" charset="0"/>
                <a:cs typeface="Courier New" panose="02070309020205020404" pitchFamily="49" charset="0"/>
              </a:rPr>
              <a:t>Public</a:t>
            </a:r>
          </a:p>
          <a:p>
            <a:r>
              <a:rPr lang="en-GB" dirty="0">
                <a:latin typeface="Courier New" panose="02070309020205020404" pitchFamily="49" charset="0"/>
                <a:cs typeface="Courier New" panose="02070309020205020404" pitchFamily="49" charset="0"/>
              </a:rPr>
              <a:t>Templates</a:t>
            </a:r>
          </a:p>
          <a:p>
            <a:r>
              <a:rPr lang="en-GB" dirty="0">
                <a:latin typeface="Courier New" panose="02070309020205020404" pitchFamily="49" charset="0"/>
                <a:cs typeface="Courier New" panose="02070309020205020404" pitchFamily="49" charset="0"/>
              </a:rPr>
              <a:t>Videos</a:t>
            </a:r>
          </a:p>
        </p:txBody>
      </p:sp>
      <p:sp>
        <p:nvSpPr>
          <p:cNvPr id="5" name="Rectangle 4"/>
          <p:cNvSpPr/>
          <p:nvPr/>
        </p:nvSpPr>
        <p:spPr>
          <a:xfrm>
            <a:off x="5562600" y="1545789"/>
            <a:ext cx="6096000" cy="3416320"/>
          </a:xfrm>
          <a:prstGeom prst="rect">
            <a:avLst/>
          </a:prstGeom>
        </p:spPr>
        <p:txBody>
          <a:bodyPr>
            <a:spAutoFit/>
          </a:bodyPr>
          <a:lstStyle/>
          <a:p>
            <a:r>
              <a:rPr lang="en-GB" dirty="0" smtClean="0"/>
              <a:t>If I type the following and press tab:</a:t>
            </a:r>
          </a:p>
          <a:p>
            <a:endParaRPr lang="en-GB" dirty="0" smtClean="0"/>
          </a:p>
          <a:p>
            <a:r>
              <a:rPr lang="en-GB" dirty="0" smtClean="0">
                <a:latin typeface="Courier New" panose="02070309020205020404" pitchFamily="49" charset="0"/>
                <a:cs typeface="Courier New" panose="02070309020205020404" pitchFamily="49" charset="0"/>
              </a:rPr>
              <a:t> De</a:t>
            </a:r>
            <a:r>
              <a:rPr lang="en-GB" dirty="0" smtClean="0"/>
              <a:t> [TAB] will complete to </a:t>
            </a:r>
            <a:r>
              <a:rPr lang="en-GB" dirty="0" smtClean="0">
                <a:latin typeface="Courier New" panose="02070309020205020404" pitchFamily="49" charset="0"/>
                <a:cs typeface="Courier New" panose="02070309020205020404" pitchFamily="49" charset="0"/>
              </a:rPr>
              <a:t>Desktop</a:t>
            </a:r>
            <a:r>
              <a:rPr lang="en-GB" dirty="0" smtClean="0"/>
              <a:t> as it is the only option</a:t>
            </a:r>
          </a:p>
          <a:p>
            <a:endParaRPr lang="en-GB" dirty="0"/>
          </a:p>
          <a:p>
            <a:r>
              <a:rPr lang="en-GB" dirty="0" smtClean="0">
                <a:latin typeface="Courier New" panose="02070309020205020404" pitchFamily="49" charset="0"/>
                <a:cs typeface="Courier New" panose="02070309020205020404" pitchFamily="49" charset="0"/>
              </a:rPr>
              <a:t> T</a:t>
            </a:r>
            <a:r>
              <a:rPr lang="en-GB" dirty="0" smtClean="0"/>
              <a:t>    [TAB] will complete to </a:t>
            </a:r>
            <a:r>
              <a:rPr lang="en-GB" dirty="0" smtClean="0">
                <a:latin typeface="Courier New" panose="02070309020205020404" pitchFamily="49" charset="0"/>
                <a:cs typeface="Courier New" panose="02070309020205020404" pitchFamily="49" charset="0"/>
              </a:rPr>
              <a:t>Templates</a:t>
            </a:r>
            <a:r>
              <a:rPr lang="en-GB" dirty="0" smtClean="0"/>
              <a:t> as it is the only option</a:t>
            </a:r>
          </a:p>
          <a:p>
            <a:endParaRPr lang="en-GB" dirty="0"/>
          </a:p>
          <a:p>
            <a:r>
              <a:rPr lang="en-GB" dirty="0" smtClean="0">
                <a:latin typeface="Courier New" panose="02070309020205020404" pitchFamily="49" charset="0"/>
                <a:cs typeface="Courier New" panose="02070309020205020404" pitchFamily="49" charset="0"/>
              </a:rPr>
              <a:t> Do</a:t>
            </a:r>
            <a:r>
              <a:rPr lang="en-GB" dirty="0" smtClean="0"/>
              <a:t> [TAB] will no nothing (just beep) as it is ambiguous</a:t>
            </a:r>
          </a:p>
          <a:p>
            <a:endParaRPr lang="en-GB" dirty="0"/>
          </a:p>
          <a:p>
            <a:r>
              <a:rPr lang="en-GB" dirty="0" smtClean="0">
                <a:latin typeface="Courier New" panose="02070309020205020404" pitchFamily="49" charset="0"/>
                <a:cs typeface="Courier New" panose="02070309020205020404" pitchFamily="49" charset="0"/>
              </a:rPr>
              <a:t> Do</a:t>
            </a:r>
            <a:r>
              <a:rPr lang="en-GB" dirty="0" smtClean="0"/>
              <a:t> [TAB] [TAB] will show </a:t>
            </a:r>
            <a:r>
              <a:rPr lang="en-GB" dirty="0" smtClean="0">
                <a:latin typeface="Courier New" panose="02070309020205020404" pitchFamily="49" charset="0"/>
                <a:cs typeface="Courier New" panose="02070309020205020404" pitchFamily="49" charset="0"/>
              </a:rPr>
              <a:t>Documents</a:t>
            </a:r>
            <a:r>
              <a:rPr lang="en-GB" dirty="0" smtClean="0"/>
              <a:t> and </a:t>
            </a:r>
            <a:r>
              <a:rPr lang="en-GB" dirty="0" smtClean="0">
                <a:latin typeface="Courier New" panose="02070309020205020404" pitchFamily="49" charset="0"/>
                <a:cs typeface="Courier New" panose="02070309020205020404" pitchFamily="49" charset="0"/>
              </a:rPr>
              <a:t>Downloads</a:t>
            </a:r>
            <a:r>
              <a:rPr lang="en-GB" dirty="0" smtClean="0"/>
              <a:t> since    </a:t>
            </a:r>
          </a:p>
          <a:p>
            <a:r>
              <a:rPr lang="en-GB" dirty="0"/>
              <a:t> </a:t>
            </a:r>
            <a:r>
              <a:rPr lang="en-GB" dirty="0" smtClean="0"/>
              <a:t>        those are the only options</a:t>
            </a:r>
          </a:p>
          <a:p>
            <a:endParaRPr lang="en-GB" dirty="0"/>
          </a:p>
          <a:p>
            <a:r>
              <a:rPr lang="en-GB" dirty="0" smtClean="0">
                <a:latin typeface="Courier New" panose="02070309020205020404" pitchFamily="49" charset="0"/>
                <a:cs typeface="Courier New" panose="02070309020205020404" pitchFamily="49" charset="0"/>
              </a:rPr>
              <a:t> Do</a:t>
            </a:r>
            <a:r>
              <a:rPr lang="en-GB" dirty="0" smtClean="0"/>
              <a:t> [TAB] [TAB] </a:t>
            </a:r>
            <a:r>
              <a:rPr lang="en-GB" dirty="0" smtClean="0">
                <a:latin typeface="Courier New" panose="02070309020205020404" pitchFamily="49" charset="0"/>
                <a:cs typeface="Courier New" panose="02070309020205020404" pitchFamily="49" charset="0"/>
              </a:rPr>
              <a:t>c</a:t>
            </a:r>
            <a:r>
              <a:rPr lang="en-GB" dirty="0" smtClean="0"/>
              <a:t> [TAB] will complete to </a:t>
            </a:r>
            <a:r>
              <a:rPr lang="en-GB" dirty="0" smtClean="0">
                <a:latin typeface="Courier New" panose="02070309020205020404" pitchFamily="49" charset="0"/>
                <a:cs typeface="Courier New" panose="02070309020205020404" pitchFamily="49" charset="0"/>
              </a:rPr>
              <a:t>Documents</a:t>
            </a:r>
            <a:endParaRPr lang="en-GB" dirty="0">
              <a:latin typeface="Courier New" panose="02070309020205020404" pitchFamily="49" charset="0"/>
              <a:cs typeface="Courier New" panose="02070309020205020404" pitchFamily="49" charset="0"/>
            </a:endParaRPr>
          </a:p>
        </p:txBody>
      </p:sp>
      <p:sp>
        <p:nvSpPr>
          <p:cNvPr id="6" name="TextBox 5"/>
          <p:cNvSpPr txBox="1"/>
          <p:nvPr/>
        </p:nvSpPr>
        <p:spPr>
          <a:xfrm>
            <a:off x="838200" y="5381625"/>
            <a:ext cx="9828139" cy="1354217"/>
          </a:xfrm>
          <a:prstGeom prst="rect">
            <a:avLst/>
          </a:prstGeom>
          <a:noFill/>
        </p:spPr>
        <p:txBody>
          <a:bodyPr wrap="none" rtlCol="0">
            <a:spAutoFit/>
          </a:bodyPr>
          <a:lstStyle/>
          <a:p>
            <a:pPr algn="ctr"/>
            <a:r>
              <a:rPr lang="en-GB" sz="3200" dirty="0" smtClean="0"/>
              <a:t>You should ALWAYS use TAB completion to fill in paths for </a:t>
            </a:r>
          </a:p>
          <a:p>
            <a:pPr algn="ctr"/>
            <a:r>
              <a:rPr lang="en-GB" sz="3200" dirty="0" smtClean="0"/>
              <a:t>locations which exist so you can't make typing mistakes</a:t>
            </a:r>
          </a:p>
          <a:p>
            <a:pPr algn="ctr"/>
            <a:r>
              <a:rPr lang="en-GB" dirty="0" smtClean="0"/>
              <a:t>(it obviously won't work for output files though)</a:t>
            </a:r>
            <a:endParaRPr lang="en-GB" dirty="0"/>
          </a:p>
        </p:txBody>
      </p:sp>
    </p:spTree>
    <p:extLst>
      <p:ext uri="{BB962C8B-B14F-4D97-AF65-F5344CB8AC3E}">
        <p14:creationId xmlns:p14="http://schemas.microsoft.com/office/powerpoint/2010/main" val="36133922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Wildcards</a:t>
            </a:r>
            <a:endParaRPr lang="en-GB" dirty="0"/>
          </a:p>
        </p:txBody>
      </p:sp>
      <p:sp>
        <p:nvSpPr>
          <p:cNvPr id="3" name="Content Placeholder 2"/>
          <p:cNvSpPr>
            <a:spLocks noGrp="1"/>
          </p:cNvSpPr>
          <p:nvPr>
            <p:ph idx="1"/>
          </p:nvPr>
        </p:nvSpPr>
        <p:spPr>
          <a:xfrm>
            <a:off x="838200" y="1400174"/>
            <a:ext cx="10515600" cy="5343525"/>
          </a:xfrm>
        </p:spPr>
        <p:txBody>
          <a:bodyPr>
            <a:normAutofit fontScale="85000" lnSpcReduction="20000"/>
          </a:bodyPr>
          <a:lstStyle/>
          <a:p>
            <a:r>
              <a:rPr lang="en-GB" dirty="0" smtClean="0"/>
              <a:t>Another function provided by your shell (not your application)</a:t>
            </a:r>
          </a:p>
          <a:p>
            <a:endParaRPr lang="en-GB" dirty="0" smtClean="0"/>
          </a:p>
          <a:p>
            <a:r>
              <a:rPr lang="en-GB" dirty="0" smtClean="0"/>
              <a:t>A quick way to be able to specify multiple related file paths in a single operation</a:t>
            </a:r>
          </a:p>
          <a:p>
            <a:endParaRPr lang="en-GB" dirty="0" smtClean="0"/>
          </a:p>
          <a:p>
            <a:r>
              <a:rPr lang="en-GB" dirty="0" smtClean="0"/>
              <a:t>There are two main wildcards</a:t>
            </a:r>
          </a:p>
          <a:p>
            <a:pPr lvl="1"/>
            <a:r>
              <a:rPr lang="en-GB" dirty="0" smtClean="0">
                <a:latin typeface="Courier New" panose="02070309020205020404" pitchFamily="49" charset="0"/>
                <a:cs typeface="Courier New" panose="02070309020205020404" pitchFamily="49" charset="0"/>
              </a:rPr>
              <a:t>*</a:t>
            </a:r>
            <a:r>
              <a:rPr lang="en-GB" dirty="0" smtClean="0"/>
              <a:t> = Any number of any characters</a:t>
            </a:r>
          </a:p>
          <a:p>
            <a:pPr lvl="1"/>
            <a:r>
              <a:rPr lang="en-GB" dirty="0" smtClean="0">
                <a:latin typeface="Courier New" panose="02070309020205020404" pitchFamily="49" charset="0"/>
                <a:cs typeface="Courier New" panose="02070309020205020404" pitchFamily="49" charset="0"/>
              </a:rPr>
              <a:t>?</a:t>
            </a:r>
            <a:r>
              <a:rPr lang="en-GB" dirty="0" smtClean="0"/>
              <a:t> = One of any character</a:t>
            </a:r>
          </a:p>
          <a:p>
            <a:endParaRPr lang="en-GB" dirty="0"/>
          </a:p>
          <a:p>
            <a:r>
              <a:rPr lang="en-GB" dirty="0" smtClean="0"/>
              <a:t>You can include them at any point in a file path and the shell will expand them before passing them on to the program</a:t>
            </a:r>
          </a:p>
          <a:p>
            <a:endParaRPr lang="en-GB" dirty="0" smtClean="0"/>
          </a:p>
          <a:p>
            <a:r>
              <a:rPr lang="en-GB" dirty="0" smtClean="0"/>
              <a:t>Multiple wildcards can be in the same path.</a:t>
            </a:r>
          </a:p>
          <a:p>
            <a:endParaRPr lang="en-GB" dirty="0" smtClean="0"/>
          </a:p>
          <a:p>
            <a:r>
              <a:rPr lang="en-GB" dirty="0" smtClean="0"/>
              <a:t>Command line completion won't work after the first wildcard</a:t>
            </a:r>
            <a:endParaRPr lang="en-GB" dirty="0"/>
          </a:p>
        </p:txBody>
      </p:sp>
    </p:spTree>
    <p:extLst>
      <p:ext uri="{BB962C8B-B14F-4D97-AF65-F5344CB8AC3E}">
        <p14:creationId xmlns:p14="http://schemas.microsoft.com/office/powerpoint/2010/main" val="19931061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Wildcard examples</a:t>
            </a:r>
            <a:endParaRPr lang="en-GB"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ls Monday/*txt</a:t>
            </a:r>
          </a:p>
          <a:p>
            <a:pPr marL="0" indent="0">
              <a:buNone/>
            </a:pPr>
            <a:r>
              <a:rPr lang="en-US" dirty="0">
                <a:latin typeface="Courier New" panose="02070309020205020404" pitchFamily="49" charset="0"/>
                <a:cs typeface="Courier New" panose="02070309020205020404" pitchFamily="49" charset="0"/>
              </a:rPr>
              <a:t>Monday/mon_1.txt  Monday/mon_2.txt  Monday/mon_3.txt  </a:t>
            </a:r>
            <a:r>
              <a:rPr lang="en-US" dirty="0" smtClean="0">
                <a:latin typeface="Courier New" panose="02070309020205020404" pitchFamily="49" charset="0"/>
                <a:cs typeface="Courier New" panose="02070309020205020404" pitchFamily="49" charset="0"/>
              </a:rPr>
              <a:t>Monday/mon_500.txt</a:t>
            </a:r>
          </a:p>
          <a:p>
            <a:pPr marL="0" indent="0">
              <a:buNone/>
            </a:pPr>
            <a:endParaRPr lang="en-US"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ls Monday/</a:t>
            </a:r>
            <a:r>
              <a:rPr lang="en-US" b="1" dirty="0" err="1">
                <a:latin typeface="Courier New" panose="02070309020205020404" pitchFamily="49" charset="0"/>
                <a:cs typeface="Courier New" panose="02070309020205020404" pitchFamily="49" charset="0"/>
              </a:rPr>
              <a:t>mon_?.txt</a:t>
            </a:r>
            <a:endParaRPr lang="en-US" b="1" dirty="0">
              <a:latin typeface="Courier New" panose="02070309020205020404" pitchFamily="49" charset="0"/>
              <a:cs typeface="Courier New" panose="02070309020205020404" pitchFamily="49" charset="0"/>
            </a:endParaRPr>
          </a:p>
          <a:p>
            <a:pPr marL="0" indent="0">
              <a:buNone/>
            </a:pPr>
            <a:r>
              <a:rPr lang="en-US" dirty="0">
                <a:latin typeface="Courier New" panose="02070309020205020404" pitchFamily="49" charset="0"/>
                <a:cs typeface="Courier New" panose="02070309020205020404" pitchFamily="49" charset="0"/>
              </a:rPr>
              <a:t>Monday/mon_1.txt  Monday/mon_2.txt  Monday/mon_3.txt</a:t>
            </a:r>
          </a:p>
          <a:p>
            <a:pPr marL="0" indent="0">
              <a:buNone/>
            </a:pPr>
            <a:endParaRPr lang="en-GB" dirty="0" smtClean="0">
              <a:latin typeface="Courier New" panose="02070309020205020404" pitchFamily="49" charset="0"/>
              <a:cs typeface="Courier New" panose="02070309020205020404" pitchFamily="49" charset="0"/>
            </a:endParaRPr>
          </a:p>
          <a:p>
            <a:pPr marL="0" indent="0">
              <a:buNone/>
            </a:pPr>
            <a:r>
              <a:rPr lang="en-GB" dirty="0" smtClean="0">
                <a:latin typeface="Courier New" panose="02070309020205020404" pitchFamily="49" charset="0"/>
                <a:cs typeface="Courier New" panose="02070309020205020404" pitchFamily="49" charset="0"/>
              </a:rPr>
              <a:t>$ </a:t>
            </a:r>
            <a:r>
              <a:rPr lang="en-GB" b="1" dirty="0">
                <a:latin typeface="Courier New" panose="02070309020205020404" pitchFamily="49" charset="0"/>
                <a:cs typeface="Courier New" panose="02070309020205020404" pitchFamily="49" charset="0"/>
              </a:rPr>
              <a:t>ls */*txt</a:t>
            </a:r>
          </a:p>
          <a:p>
            <a:pPr marL="0" indent="0">
              <a:buNone/>
            </a:pPr>
            <a:r>
              <a:rPr lang="en-GB" dirty="0">
                <a:latin typeface="Courier New" panose="02070309020205020404" pitchFamily="49" charset="0"/>
                <a:cs typeface="Courier New" panose="02070309020205020404" pitchFamily="49" charset="0"/>
              </a:rPr>
              <a:t>Friday/fri_1.txt  Monday/mon_1.txt  Monday/mon_3.txt    Tuesday/tue_1.txt</a:t>
            </a:r>
          </a:p>
          <a:p>
            <a:pPr marL="0" indent="0">
              <a:buNone/>
            </a:pPr>
            <a:r>
              <a:rPr lang="en-GB" dirty="0">
                <a:latin typeface="Courier New" panose="02070309020205020404" pitchFamily="49" charset="0"/>
                <a:cs typeface="Courier New" panose="02070309020205020404" pitchFamily="49" charset="0"/>
              </a:rPr>
              <a:t>Friday/fri_2.txt  Monday/mon_2.txt  Monday/mon_500.txt  Tuesday/tue_2.txt</a:t>
            </a:r>
          </a:p>
          <a:p>
            <a:pPr marL="0" indent="0">
              <a:buNone/>
            </a:pPr>
            <a:endParaRPr lang="en-GB" dirty="0" smtClean="0">
              <a:latin typeface="Courier New" panose="02070309020205020404" pitchFamily="49" charset="0"/>
              <a:cs typeface="Courier New" panose="02070309020205020404" pitchFamily="49" charset="0"/>
            </a:endParaRPr>
          </a:p>
          <a:p>
            <a:pPr marL="0" indent="0">
              <a:buNone/>
            </a:pPr>
            <a:r>
              <a:rPr lang="en-GB" dirty="0" smtClean="0">
                <a:latin typeface="Courier New" panose="02070309020205020404" pitchFamily="49" charset="0"/>
                <a:cs typeface="Courier New" panose="02070309020205020404" pitchFamily="49" charset="0"/>
              </a:rPr>
              <a:t>$ </a:t>
            </a:r>
            <a:r>
              <a:rPr lang="en-GB" b="1" dirty="0">
                <a:latin typeface="Courier New" panose="02070309020205020404" pitchFamily="49" charset="0"/>
                <a:cs typeface="Courier New" panose="02070309020205020404" pitchFamily="49" charset="0"/>
              </a:rPr>
              <a:t>ls */*1.txt</a:t>
            </a:r>
          </a:p>
          <a:p>
            <a:pPr marL="0" indent="0">
              <a:buNone/>
            </a:pPr>
            <a:r>
              <a:rPr lang="en-GB" dirty="0">
                <a:latin typeface="Courier New" panose="02070309020205020404" pitchFamily="49" charset="0"/>
                <a:cs typeface="Courier New" panose="02070309020205020404" pitchFamily="49" charset="0"/>
              </a:rPr>
              <a:t>Friday/fri_1.txt  Monday/mon_1.txt  Tuesday/tue_1.txt</a:t>
            </a:r>
          </a:p>
          <a:p>
            <a:pPr marL="0" indent="0">
              <a:buNone/>
            </a:pPr>
            <a:endParaRPr lang="en-GB"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7866583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structure of a Unix command</a:t>
            </a:r>
            <a:endParaRPr lang="en-GB" dirty="0"/>
          </a:p>
        </p:txBody>
      </p:sp>
      <p:grpSp>
        <p:nvGrpSpPr>
          <p:cNvPr id="11" name="Group 10"/>
          <p:cNvGrpSpPr/>
          <p:nvPr/>
        </p:nvGrpSpPr>
        <p:grpSpPr>
          <a:xfrm>
            <a:off x="176796" y="2298072"/>
            <a:ext cx="11690858" cy="2512053"/>
            <a:chOff x="1929397" y="2069353"/>
            <a:chExt cx="7003402" cy="1504844"/>
          </a:xfrm>
        </p:grpSpPr>
        <p:sp>
          <p:nvSpPr>
            <p:cNvPr id="4" name="TextBox 3"/>
            <p:cNvSpPr txBox="1"/>
            <p:nvPr/>
          </p:nvSpPr>
          <p:spPr>
            <a:xfrm>
              <a:off x="2130958" y="2069353"/>
              <a:ext cx="6801841" cy="313435"/>
            </a:xfrm>
            <a:prstGeom prst="rect">
              <a:avLst/>
            </a:prstGeom>
            <a:noFill/>
          </p:spPr>
          <p:txBody>
            <a:bodyPr wrap="none" rtlCol="0">
              <a:spAutoFit/>
            </a:bodyPr>
            <a:lstStyle/>
            <a:p>
              <a:r>
                <a:rPr lang="fr-FR" sz="2800" dirty="0">
                  <a:latin typeface="Courier New" panose="02070309020205020404" pitchFamily="49" charset="0"/>
                  <a:cs typeface="Courier New" panose="02070309020205020404" pitchFamily="49" charset="0"/>
                </a:rPr>
                <a:t> </a:t>
              </a:r>
              <a:r>
                <a:rPr lang="fr-FR" sz="2800" dirty="0" err="1" smtClean="0">
                  <a:latin typeface="Courier New" panose="02070309020205020404" pitchFamily="49" charset="0"/>
                  <a:cs typeface="Courier New" panose="02070309020205020404" pitchFamily="49" charset="0"/>
                </a:rPr>
                <a:t>ls</a:t>
              </a:r>
              <a:r>
                <a:rPr lang="fr-FR" sz="2800" dirty="0" smtClean="0">
                  <a:latin typeface="Courier New" panose="02070309020205020404" pitchFamily="49" charset="0"/>
                  <a:cs typeface="Courier New" panose="02070309020205020404" pitchFamily="49" charset="0"/>
                </a:rPr>
                <a:t>  </a:t>
              </a:r>
              <a:r>
                <a:rPr lang="fr-FR" sz="2800" dirty="0">
                  <a:latin typeface="Courier New" panose="02070309020205020404" pitchFamily="49" charset="0"/>
                  <a:cs typeface="Courier New" panose="02070309020205020404" pitchFamily="49" charset="0"/>
                </a:rPr>
                <a:t>-</a:t>
              </a:r>
              <a:r>
                <a:rPr lang="fr-FR" sz="2800" dirty="0" err="1">
                  <a:latin typeface="Courier New" panose="02070309020205020404" pitchFamily="49" charset="0"/>
                  <a:cs typeface="Courier New" panose="02070309020205020404" pitchFamily="49" charset="0"/>
                </a:rPr>
                <a:t>ltd</a:t>
              </a:r>
              <a:r>
                <a:rPr lang="fr-FR" sz="2800" dirty="0">
                  <a:latin typeface="Courier New" panose="02070309020205020404" pitchFamily="49" charset="0"/>
                  <a:cs typeface="Courier New" panose="02070309020205020404" pitchFamily="49" charset="0"/>
                </a:rPr>
                <a:t> --reverse </a:t>
              </a:r>
              <a:r>
                <a:rPr lang="fr-FR" sz="2800" dirty="0" err="1">
                  <a:latin typeface="Courier New" panose="02070309020205020404" pitchFamily="49" charset="0"/>
                  <a:cs typeface="Courier New" panose="02070309020205020404" pitchFamily="49" charset="0"/>
                </a:rPr>
                <a:t>Downloads</a:t>
              </a:r>
              <a:r>
                <a:rPr lang="fr-FR" sz="2800" dirty="0">
                  <a:latin typeface="Courier New" panose="02070309020205020404" pitchFamily="49" charset="0"/>
                  <a:cs typeface="Courier New" panose="02070309020205020404" pitchFamily="49" charset="0"/>
                </a:rPr>
                <a:t>/ </a:t>
              </a:r>
              <a:r>
                <a:rPr lang="fr-FR" sz="2800" dirty="0" smtClean="0">
                  <a:latin typeface="Courier New" panose="02070309020205020404" pitchFamily="49" charset="0"/>
                  <a:cs typeface="Courier New" panose="02070309020205020404" pitchFamily="49" charset="0"/>
                </a:rPr>
                <a:t> Desktop</a:t>
              </a:r>
              <a:r>
                <a:rPr lang="fr-FR" sz="2800" dirty="0">
                  <a:latin typeface="Courier New" panose="02070309020205020404" pitchFamily="49" charset="0"/>
                  <a:cs typeface="Courier New" panose="02070309020205020404" pitchFamily="49" charset="0"/>
                </a:rPr>
                <a:t>/ </a:t>
              </a:r>
              <a:r>
                <a:rPr lang="fr-FR" sz="2800" dirty="0" smtClean="0">
                  <a:latin typeface="Courier New" panose="02070309020205020404" pitchFamily="49" charset="0"/>
                  <a:cs typeface="Courier New" panose="02070309020205020404" pitchFamily="49" charset="0"/>
                </a:rPr>
                <a:t> Documents</a:t>
              </a:r>
              <a:r>
                <a:rPr lang="fr-FR" sz="2800" dirty="0">
                  <a:latin typeface="Courier New" panose="02070309020205020404" pitchFamily="49" charset="0"/>
                  <a:cs typeface="Courier New" panose="02070309020205020404" pitchFamily="49" charset="0"/>
                </a:rPr>
                <a:t>/</a:t>
              </a:r>
              <a:endParaRPr lang="en-GB" sz="2800" dirty="0">
                <a:latin typeface="Courier New" panose="02070309020205020404" pitchFamily="49" charset="0"/>
                <a:cs typeface="Courier New" panose="02070309020205020404" pitchFamily="49" charset="0"/>
              </a:endParaRPr>
            </a:p>
          </p:txBody>
        </p:sp>
        <p:sp>
          <p:nvSpPr>
            <p:cNvPr id="5" name="Left Brace 4"/>
            <p:cNvSpPr/>
            <p:nvPr/>
          </p:nvSpPr>
          <p:spPr>
            <a:xfrm rot="16200000">
              <a:off x="2329366" y="2351787"/>
              <a:ext cx="180972" cy="41809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 name="Left Brace 5"/>
            <p:cNvSpPr/>
            <p:nvPr/>
          </p:nvSpPr>
          <p:spPr>
            <a:xfrm rot="16200000">
              <a:off x="3567618" y="1637412"/>
              <a:ext cx="180972" cy="1846848"/>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 name="Left Brace 6"/>
            <p:cNvSpPr/>
            <p:nvPr/>
          </p:nvSpPr>
          <p:spPr>
            <a:xfrm rot="16200000">
              <a:off x="6658480" y="499177"/>
              <a:ext cx="180972" cy="4123318"/>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8" name="TextBox 7"/>
            <p:cNvSpPr txBox="1"/>
            <p:nvPr/>
          </p:nvSpPr>
          <p:spPr>
            <a:xfrm>
              <a:off x="1929397" y="2895600"/>
              <a:ext cx="980910" cy="646331"/>
            </a:xfrm>
            <a:prstGeom prst="rect">
              <a:avLst/>
            </a:prstGeom>
            <a:noFill/>
          </p:spPr>
          <p:txBody>
            <a:bodyPr wrap="none" rtlCol="0">
              <a:spAutoFit/>
            </a:bodyPr>
            <a:lstStyle/>
            <a:p>
              <a:pPr algn="ctr"/>
              <a:r>
                <a:rPr lang="en-GB" dirty="0" smtClean="0"/>
                <a:t>Program</a:t>
              </a:r>
            </a:p>
            <a:p>
              <a:pPr algn="ctr"/>
              <a:r>
                <a:rPr lang="en-GB" dirty="0" smtClean="0"/>
                <a:t>name</a:t>
              </a:r>
              <a:endParaRPr lang="en-GB" dirty="0"/>
            </a:p>
          </p:txBody>
        </p:sp>
        <p:sp>
          <p:nvSpPr>
            <p:cNvPr id="9" name="TextBox 8"/>
            <p:cNvSpPr txBox="1"/>
            <p:nvPr/>
          </p:nvSpPr>
          <p:spPr>
            <a:xfrm>
              <a:off x="3155370" y="2895600"/>
              <a:ext cx="1005468" cy="369332"/>
            </a:xfrm>
            <a:prstGeom prst="rect">
              <a:avLst/>
            </a:prstGeom>
            <a:noFill/>
          </p:spPr>
          <p:txBody>
            <a:bodyPr wrap="none" rtlCol="0">
              <a:spAutoFit/>
            </a:bodyPr>
            <a:lstStyle/>
            <a:p>
              <a:pPr algn="ctr"/>
              <a:r>
                <a:rPr lang="en-GB" dirty="0" smtClean="0"/>
                <a:t>Switches</a:t>
              </a:r>
              <a:endParaRPr lang="en-GB" dirty="0"/>
            </a:p>
          </p:txBody>
        </p:sp>
        <p:sp>
          <p:nvSpPr>
            <p:cNvPr id="10" name="TextBox 9"/>
            <p:cNvSpPr txBox="1"/>
            <p:nvPr/>
          </p:nvSpPr>
          <p:spPr>
            <a:xfrm>
              <a:off x="5954519" y="2927866"/>
              <a:ext cx="1588898" cy="646331"/>
            </a:xfrm>
            <a:prstGeom prst="rect">
              <a:avLst/>
            </a:prstGeom>
            <a:noFill/>
          </p:spPr>
          <p:txBody>
            <a:bodyPr wrap="none" rtlCol="0">
              <a:spAutoFit/>
            </a:bodyPr>
            <a:lstStyle/>
            <a:p>
              <a:pPr algn="ctr"/>
              <a:r>
                <a:rPr lang="en-GB" dirty="0" smtClean="0"/>
                <a:t>Data</a:t>
              </a:r>
            </a:p>
            <a:p>
              <a:pPr algn="ctr"/>
              <a:r>
                <a:rPr lang="en-GB" dirty="0" smtClean="0"/>
                <a:t>(normally files)</a:t>
              </a:r>
              <a:endParaRPr lang="en-GB" dirty="0"/>
            </a:p>
          </p:txBody>
        </p:sp>
      </p:grpSp>
      <p:sp>
        <p:nvSpPr>
          <p:cNvPr id="12" name="TextBox 11"/>
          <p:cNvSpPr txBox="1"/>
          <p:nvPr/>
        </p:nvSpPr>
        <p:spPr>
          <a:xfrm>
            <a:off x="1416075" y="5209864"/>
            <a:ext cx="9548768" cy="369332"/>
          </a:xfrm>
          <a:prstGeom prst="rect">
            <a:avLst/>
          </a:prstGeom>
          <a:noFill/>
        </p:spPr>
        <p:txBody>
          <a:bodyPr wrap="none" rtlCol="0">
            <a:spAutoFit/>
          </a:bodyPr>
          <a:lstStyle/>
          <a:p>
            <a:r>
              <a:rPr lang="en-GB" dirty="0" smtClean="0"/>
              <a:t>Each option or section is separated by spaces.  Options or files with spaces in must be put in quotes.</a:t>
            </a:r>
            <a:endParaRPr lang="en-GB" dirty="0"/>
          </a:p>
        </p:txBody>
      </p:sp>
      <p:sp>
        <p:nvSpPr>
          <p:cNvPr id="3" name="Rectangle 2"/>
          <p:cNvSpPr/>
          <p:nvPr/>
        </p:nvSpPr>
        <p:spPr>
          <a:xfrm>
            <a:off x="4780606" y="2257740"/>
            <a:ext cx="6883101" cy="6199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800" dirty="0" smtClean="0">
                <a:solidFill>
                  <a:schemeClr val="tx1"/>
                </a:solidFill>
                <a:latin typeface="Courier New" panose="02070309020205020404" pitchFamily="49" charset="0"/>
                <a:cs typeface="Courier New" panose="02070309020205020404" pitchFamily="49" charset="0"/>
              </a:rPr>
              <a:t>D*</a:t>
            </a:r>
            <a:endParaRPr lang="en-GB" sz="2800" dirty="0">
              <a:solidFill>
                <a:schemeClr val="tx1"/>
              </a:solidFill>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157349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428875" y="1531938"/>
            <a:ext cx="7096125" cy="2387600"/>
          </a:xfrm>
        </p:spPr>
        <p:txBody>
          <a:bodyPr/>
          <a:lstStyle/>
          <a:p>
            <a:r>
              <a:rPr lang="en-GB" dirty="0" smtClean="0"/>
              <a:t>Programs for manipulating files</a:t>
            </a:r>
            <a:endParaRPr lang="en-GB" dirty="0"/>
          </a:p>
        </p:txBody>
      </p:sp>
    </p:spTree>
    <p:extLst>
      <p:ext uri="{BB962C8B-B14F-4D97-AF65-F5344CB8AC3E}">
        <p14:creationId xmlns:p14="http://schemas.microsoft.com/office/powerpoint/2010/main" val="14896892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Manipulating files</a:t>
            </a:r>
            <a:endParaRPr lang="en-GB" dirty="0"/>
          </a:p>
        </p:txBody>
      </p:sp>
      <p:sp>
        <p:nvSpPr>
          <p:cNvPr id="3" name="Content Placeholder 2"/>
          <p:cNvSpPr>
            <a:spLocks noGrp="1"/>
          </p:cNvSpPr>
          <p:nvPr>
            <p:ph idx="1"/>
          </p:nvPr>
        </p:nvSpPr>
        <p:spPr/>
        <p:txBody>
          <a:bodyPr/>
          <a:lstStyle/>
          <a:p>
            <a:r>
              <a:rPr lang="en-GB" dirty="0" smtClean="0"/>
              <a:t>You will spend a lot of time managing files on a Linux system.</a:t>
            </a:r>
          </a:p>
          <a:p>
            <a:endParaRPr lang="en-GB" dirty="0"/>
          </a:p>
          <a:p>
            <a:pPr lvl="1"/>
            <a:r>
              <a:rPr lang="en-GB" dirty="0" smtClean="0"/>
              <a:t>Viewing files (normally text files)</a:t>
            </a:r>
          </a:p>
          <a:p>
            <a:pPr lvl="1"/>
            <a:r>
              <a:rPr lang="en-GB" dirty="0" smtClean="0"/>
              <a:t>Editing text files</a:t>
            </a:r>
          </a:p>
          <a:p>
            <a:pPr lvl="1"/>
            <a:r>
              <a:rPr lang="en-GB" dirty="0" smtClean="0"/>
              <a:t>Moving or renaming files</a:t>
            </a:r>
          </a:p>
          <a:p>
            <a:pPr lvl="1"/>
            <a:r>
              <a:rPr lang="en-GB" dirty="0" smtClean="0"/>
              <a:t>Copying files</a:t>
            </a:r>
          </a:p>
          <a:p>
            <a:pPr lvl="1"/>
            <a:r>
              <a:rPr lang="en-GB" dirty="0" smtClean="0"/>
              <a:t>Deleting files</a:t>
            </a:r>
          </a:p>
          <a:p>
            <a:pPr lvl="1"/>
            <a:r>
              <a:rPr lang="en-GB" dirty="0" smtClean="0"/>
              <a:t>Finding files</a:t>
            </a:r>
            <a:endParaRPr lang="en-GB" dirty="0"/>
          </a:p>
        </p:txBody>
      </p:sp>
    </p:spTree>
    <p:extLst>
      <p:ext uri="{BB962C8B-B14F-4D97-AF65-F5344CB8AC3E}">
        <p14:creationId xmlns:p14="http://schemas.microsoft.com/office/powerpoint/2010/main" val="100256873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Viewing Files</a:t>
            </a:r>
            <a:endParaRPr lang="en-GB" dirty="0"/>
          </a:p>
        </p:txBody>
      </p:sp>
      <p:sp>
        <p:nvSpPr>
          <p:cNvPr id="3" name="Content Placeholder 2"/>
          <p:cNvSpPr>
            <a:spLocks noGrp="1"/>
          </p:cNvSpPr>
          <p:nvPr>
            <p:ph idx="1"/>
          </p:nvPr>
        </p:nvSpPr>
        <p:spPr>
          <a:xfrm>
            <a:off x="838200" y="1443038"/>
            <a:ext cx="10515600" cy="5257800"/>
          </a:xfrm>
        </p:spPr>
        <p:txBody>
          <a:bodyPr>
            <a:normAutofit fontScale="92500" lnSpcReduction="20000"/>
          </a:bodyPr>
          <a:lstStyle/>
          <a:p>
            <a:r>
              <a:rPr lang="en-GB" dirty="0" smtClean="0"/>
              <a:t>Simplest solution</a:t>
            </a:r>
          </a:p>
          <a:p>
            <a:pPr lvl="1"/>
            <a:r>
              <a:rPr lang="en-GB" dirty="0">
                <a:latin typeface="Courier New" panose="02070309020205020404" pitchFamily="49" charset="0"/>
                <a:cs typeface="Courier New" panose="02070309020205020404" pitchFamily="49" charset="0"/>
              </a:rPr>
              <a:t>c</a:t>
            </a:r>
            <a:r>
              <a:rPr lang="en-GB" dirty="0" smtClean="0">
                <a:latin typeface="Courier New" panose="02070309020205020404" pitchFamily="49" charset="0"/>
                <a:cs typeface="Courier New" panose="02070309020205020404" pitchFamily="49" charset="0"/>
              </a:rPr>
              <a:t>at</a:t>
            </a:r>
            <a:r>
              <a:rPr lang="en-GB" dirty="0" smtClean="0"/>
              <a:t> Sends the entire contents of a file (or multiple files) to the screen.</a:t>
            </a:r>
          </a:p>
          <a:p>
            <a:pPr lvl="1"/>
            <a:endParaRPr lang="en-GB" dirty="0"/>
          </a:p>
          <a:p>
            <a:r>
              <a:rPr lang="en-GB" dirty="0" smtClean="0"/>
              <a:t>Quick look</a:t>
            </a:r>
          </a:p>
          <a:p>
            <a:pPr lvl="1"/>
            <a:r>
              <a:rPr lang="en-GB" dirty="0">
                <a:latin typeface="Courier New" panose="02070309020205020404" pitchFamily="49" charset="0"/>
                <a:cs typeface="Courier New" panose="02070309020205020404" pitchFamily="49" charset="0"/>
              </a:rPr>
              <a:t>h</a:t>
            </a:r>
            <a:r>
              <a:rPr lang="en-GB" dirty="0" smtClean="0">
                <a:latin typeface="Courier New" panose="02070309020205020404" pitchFamily="49" charset="0"/>
                <a:cs typeface="Courier New" panose="02070309020205020404" pitchFamily="49" charset="0"/>
              </a:rPr>
              <a:t>ead</a:t>
            </a:r>
            <a:r>
              <a:rPr lang="en-GB" dirty="0" smtClean="0"/>
              <a:t> or </a:t>
            </a:r>
            <a:r>
              <a:rPr lang="en-GB" dirty="0" smtClean="0">
                <a:latin typeface="Courier New" panose="02070309020205020404" pitchFamily="49" charset="0"/>
                <a:cs typeface="Courier New" panose="02070309020205020404" pitchFamily="49" charset="0"/>
              </a:rPr>
              <a:t>tail</a:t>
            </a:r>
            <a:r>
              <a:rPr lang="en-GB" dirty="0" smtClean="0"/>
              <a:t> will look at the start/end of a file</a:t>
            </a:r>
          </a:p>
          <a:p>
            <a:pPr lvl="2"/>
            <a:r>
              <a:rPr lang="en-GB" dirty="0" smtClean="0">
                <a:latin typeface="Courier New" panose="02070309020205020404" pitchFamily="49" charset="0"/>
                <a:cs typeface="Courier New" panose="02070309020205020404" pitchFamily="49" charset="0"/>
              </a:rPr>
              <a:t>head -10 [file]</a:t>
            </a:r>
          </a:p>
          <a:p>
            <a:pPr lvl="2"/>
            <a:r>
              <a:rPr lang="en-GB" dirty="0" smtClean="0">
                <a:latin typeface="Courier New" panose="02070309020205020404" pitchFamily="49" charset="0"/>
                <a:cs typeface="Courier New" panose="02070309020205020404" pitchFamily="49" charset="0"/>
              </a:rPr>
              <a:t>tail -20 [file]</a:t>
            </a:r>
          </a:p>
          <a:p>
            <a:pPr lvl="1"/>
            <a:endParaRPr lang="en-GB" dirty="0"/>
          </a:p>
          <a:p>
            <a:r>
              <a:rPr lang="en-GB" dirty="0" smtClean="0"/>
              <a:t>More scalable solution</a:t>
            </a:r>
          </a:p>
          <a:p>
            <a:pPr lvl="1"/>
            <a:r>
              <a:rPr lang="en-GB" dirty="0">
                <a:latin typeface="Courier New" panose="02070309020205020404" pitchFamily="49" charset="0"/>
                <a:cs typeface="Courier New" panose="02070309020205020404" pitchFamily="49" charset="0"/>
              </a:rPr>
              <a:t>l</a:t>
            </a:r>
            <a:r>
              <a:rPr lang="en-GB" dirty="0" smtClean="0">
                <a:latin typeface="Courier New" panose="02070309020205020404" pitchFamily="49" charset="0"/>
                <a:cs typeface="Courier New" panose="02070309020205020404" pitchFamily="49" charset="0"/>
              </a:rPr>
              <a:t>ess</a:t>
            </a:r>
            <a:r>
              <a:rPr lang="en-GB" dirty="0" smtClean="0"/>
              <a:t> is a 'pager' program, sends output to the screen one page at a time</a:t>
            </a:r>
          </a:p>
          <a:p>
            <a:pPr lvl="2"/>
            <a:endParaRPr lang="en-GB" dirty="0" smtClean="0"/>
          </a:p>
          <a:p>
            <a:pPr lvl="2"/>
            <a:r>
              <a:rPr lang="en-GB" dirty="0" smtClean="0"/>
              <a:t>Return / j  	= 	move down one line</a:t>
            </a:r>
          </a:p>
          <a:p>
            <a:pPr lvl="2"/>
            <a:r>
              <a:rPr lang="en-GB" dirty="0" smtClean="0"/>
              <a:t>k		= 	move up one line</a:t>
            </a:r>
          </a:p>
          <a:p>
            <a:pPr lvl="2"/>
            <a:r>
              <a:rPr lang="en-GB" dirty="0" smtClean="0"/>
              <a:t>Space	  	= 	move down one page</a:t>
            </a:r>
          </a:p>
          <a:p>
            <a:pPr lvl="2"/>
            <a:r>
              <a:rPr lang="en-GB" dirty="0" smtClean="0"/>
              <a:t>b            	= 	go back one page</a:t>
            </a:r>
          </a:p>
          <a:p>
            <a:pPr lvl="2"/>
            <a:r>
              <a:rPr lang="en-GB" dirty="0" smtClean="0"/>
              <a:t>/[term]	= 	search for [term] in the file</a:t>
            </a:r>
          </a:p>
          <a:p>
            <a:pPr lvl="2"/>
            <a:r>
              <a:rPr lang="en-GB" dirty="0" smtClean="0"/>
              <a:t>q            </a:t>
            </a:r>
            <a:r>
              <a:rPr lang="en-GB" dirty="0"/>
              <a:t>	= 	quit back to the command prompt</a:t>
            </a:r>
          </a:p>
          <a:p>
            <a:pPr lvl="2"/>
            <a:endParaRPr lang="en-GB" dirty="0"/>
          </a:p>
        </p:txBody>
      </p:sp>
      <p:sp>
        <p:nvSpPr>
          <p:cNvPr id="4" name="TextBox 3"/>
          <p:cNvSpPr txBox="1"/>
          <p:nvPr/>
        </p:nvSpPr>
        <p:spPr>
          <a:xfrm>
            <a:off x="8750139" y="4814888"/>
            <a:ext cx="2603661" cy="369332"/>
          </a:xfrm>
          <a:prstGeom prst="rect">
            <a:avLst/>
          </a:prstGeom>
          <a:noFill/>
        </p:spPr>
        <p:txBody>
          <a:bodyPr wrap="none" rtlCol="0">
            <a:spAutoFit/>
          </a:bodyPr>
          <a:lstStyle/>
          <a:p>
            <a:r>
              <a:rPr lang="en-GB" dirty="0" smtClean="0">
                <a:latin typeface="Courier New" panose="02070309020205020404" pitchFamily="49" charset="0"/>
                <a:cs typeface="Courier New" panose="02070309020205020404" pitchFamily="49" charset="0"/>
              </a:rPr>
              <a:t>less -S </a:t>
            </a:r>
            <a:r>
              <a:rPr lang="en-GB" dirty="0" smtClean="0"/>
              <a:t>(no wrapping)</a:t>
            </a:r>
            <a:endParaRPr lang="en-GB" dirty="0"/>
          </a:p>
        </p:txBody>
      </p:sp>
    </p:spTree>
    <p:extLst>
      <p:ext uri="{BB962C8B-B14F-4D97-AF65-F5344CB8AC3E}">
        <p14:creationId xmlns:p14="http://schemas.microsoft.com/office/powerpoint/2010/main" val="108907278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Editing files</a:t>
            </a:r>
            <a:endParaRPr lang="en-GB" dirty="0"/>
          </a:p>
        </p:txBody>
      </p:sp>
      <p:sp>
        <p:nvSpPr>
          <p:cNvPr id="3" name="Content Placeholder 2"/>
          <p:cNvSpPr>
            <a:spLocks noGrp="1"/>
          </p:cNvSpPr>
          <p:nvPr>
            <p:ph idx="1"/>
          </p:nvPr>
        </p:nvSpPr>
        <p:spPr/>
        <p:txBody>
          <a:bodyPr/>
          <a:lstStyle/>
          <a:p>
            <a:r>
              <a:rPr lang="en-GB" dirty="0" smtClean="0"/>
              <a:t>Lots of text editors exist, both graphical and command line</a:t>
            </a:r>
          </a:p>
          <a:p>
            <a:r>
              <a:rPr lang="en-GB" dirty="0" smtClean="0"/>
              <a:t>Many have special functionality for specific content (C, HTML </a:t>
            </a:r>
            <a:r>
              <a:rPr lang="en-GB" dirty="0" err="1" smtClean="0"/>
              <a:t>etc</a:t>
            </a:r>
            <a:r>
              <a:rPr lang="en-GB" dirty="0" smtClean="0"/>
              <a:t>)</a:t>
            </a:r>
          </a:p>
          <a:p>
            <a:r>
              <a:rPr lang="en-GB" dirty="0" smtClean="0"/>
              <a:t>Technically, only the </a:t>
            </a:r>
            <a:r>
              <a:rPr lang="en-GB" dirty="0" smtClean="0">
                <a:latin typeface="Courier New" panose="02070309020205020404" pitchFamily="49" charset="0"/>
                <a:cs typeface="Courier New" panose="02070309020205020404" pitchFamily="49" charset="0"/>
              </a:rPr>
              <a:t>vi</a:t>
            </a:r>
            <a:r>
              <a:rPr lang="en-GB" dirty="0" smtClean="0"/>
              <a:t> editor is required to be present in POSIX</a:t>
            </a:r>
          </a:p>
          <a:p>
            <a:r>
              <a:rPr lang="en-GB" dirty="0" err="1">
                <a:latin typeface="Courier New" panose="02070309020205020404" pitchFamily="49" charset="0"/>
                <a:cs typeface="Courier New" panose="02070309020205020404" pitchFamily="49" charset="0"/>
              </a:rPr>
              <a:t>n</a:t>
            </a:r>
            <a:r>
              <a:rPr lang="en-GB" dirty="0" err="1" smtClean="0">
                <a:latin typeface="Courier New" panose="02070309020205020404" pitchFamily="49" charset="0"/>
                <a:cs typeface="Courier New" panose="02070309020205020404" pitchFamily="49" charset="0"/>
              </a:rPr>
              <a:t>ano</a:t>
            </a:r>
            <a:r>
              <a:rPr lang="en-GB" dirty="0" smtClean="0"/>
              <a:t> is a simple command line editor which is nearly always present</a:t>
            </a:r>
          </a:p>
          <a:p>
            <a:r>
              <a:rPr lang="en-GB" dirty="0" smtClean="0"/>
              <a:t>You can try several until you find one you like</a:t>
            </a:r>
            <a:endParaRPr lang="en-GB" dirty="0"/>
          </a:p>
        </p:txBody>
      </p:sp>
    </p:spTree>
    <p:extLst>
      <p:ext uri="{BB962C8B-B14F-4D97-AF65-F5344CB8AC3E}">
        <p14:creationId xmlns:p14="http://schemas.microsoft.com/office/powerpoint/2010/main" val="3229552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Shells</a:t>
            </a:r>
            <a:endParaRPr lang="en-GB" dirty="0"/>
          </a:p>
        </p:txBody>
      </p:sp>
      <p:sp>
        <p:nvSpPr>
          <p:cNvPr id="3" name="Content Placeholder 2"/>
          <p:cNvSpPr>
            <a:spLocks noGrp="1"/>
          </p:cNvSpPr>
          <p:nvPr>
            <p:ph idx="1"/>
          </p:nvPr>
        </p:nvSpPr>
        <p:spPr/>
        <p:txBody>
          <a:bodyPr/>
          <a:lstStyle/>
          <a:p>
            <a:r>
              <a:rPr lang="en-GB" dirty="0" smtClean="0"/>
              <a:t>A shell is a command line interpreter, used to launch software in Linux</a:t>
            </a:r>
          </a:p>
          <a:p>
            <a:r>
              <a:rPr lang="en-GB" dirty="0" smtClean="0"/>
              <a:t>There are many different shells available:</a:t>
            </a:r>
          </a:p>
          <a:p>
            <a:pPr lvl="1"/>
            <a:r>
              <a:rPr lang="en-GB" dirty="0" smtClean="0"/>
              <a:t>BASH</a:t>
            </a:r>
          </a:p>
          <a:p>
            <a:pPr lvl="1"/>
            <a:r>
              <a:rPr lang="en-GB" dirty="0" smtClean="0"/>
              <a:t>CSH</a:t>
            </a:r>
          </a:p>
          <a:p>
            <a:pPr lvl="1"/>
            <a:r>
              <a:rPr lang="en-GB" dirty="0" smtClean="0"/>
              <a:t>ZSH etc.</a:t>
            </a:r>
          </a:p>
          <a:p>
            <a:r>
              <a:rPr lang="en-GB" dirty="0" smtClean="0"/>
              <a:t>Most software will work the same in all shells</a:t>
            </a:r>
          </a:p>
          <a:p>
            <a:r>
              <a:rPr lang="en-GB" dirty="0" smtClean="0"/>
              <a:t>Some functions and automation are different between shells</a:t>
            </a:r>
          </a:p>
          <a:p>
            <a:endParaRPr lang="en-GB" dirty="0" smtClean="0"/>
          </a:p>
          <a:p>
            <a:r>
              <a:rPr lang="en-GB" dirty="0" smtClean="0"/>
              <a:t>We will use the most popular shell, BASH</a:t>
            </a:r>
            <a:endParaRPr lang="en-GB" dirty="0"/>
          </a:p>
        </p:txBody>
      </p:sp>
    </p:spTree>
    <p:extLst>
      <p:ext uri="{BB962C8B-B14F-4D97-AF65-F5344CB8AC3E}">
        <p14:creationId xmlns:p14="http://schemas.microsoft.com/office/powerpoint/2010/main" val="10103309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Using </a:t>
            </a:r>
            <a:r>
              <a:rPr lang="en-GB" dirty="0" err="1" smtClean="0"/>
              <a:t>nano</a:t>
            </a:r>
            <a:r>
              <a:rPr lang="en-GB" dirty="0" smtClean="0"/>
              <a:t> to edit text files</a:t>
            </a:r>
            <a:endParaRPr lang="en-GB" dirty="0"/>
          </a:p>
        </p:txBody>
      </p:sp>
      <p:sp>
        <p:nvSpPr>
          <p:cNvPr id="3" name="Content Placeholder 2"/>
          <p:cNvSpPr>
            <a:spLocks noGrp="1"/>
          </p:cNvSpPr>
          <p:nvPr>
            <p:ph idx="1"/>
          </p:nvPr>
        </p:nvSpPr>
        <p:spPr/>
        <p:txBody>
          <a:bodyPr/>
          <a:lstStyle/>
          <a:p>
            <a:r>
              <a:rPr lang="en-GB" dirty="0" err="1">
                <a:latin typeface="Courier New" panose="02070309020205020404" pitchFamily="49" charset="0"/>
                <a:cs typeface="Courier New" panose="02070309020205020404" pitchFamily="49" charset="0"/>
              </a:rPr>
              <a:t>n</a:t>
            </a:r>
            <a:r>
              <a:rPr lang="en-GB" dirty="0" err="1" smtClean="0">
                <a:latin typeface="Courier New" panose="02070309020205020404" pitchFamily="49" charset="0"/>
                <a:cs typeface="Courier New" panose="02070309020205020404" pitchFamily="49" charset="0"/>
              </a:rPr>
              <a:t>ano</a:t>
            </a:r>
            <a:r>
              <a:rPr lang="en-GB" dirty="0" smtClean="0">
                <a:latin typeface="Courier New" panose="02070309020205020404" pitchFamily="49" charset="0"/>
                <a:cs typeface="Courier New" panose="02070309020205020404" pitchFamily="49" charset="0"/>
              </a:rPr>
              <a:t> [filename]</a:t>
            </a:r>
            <a:r>
              <a:rPr lang="en-GB" dirty="0" smtClean="0"/>
              <a:t> (edits if file exists, creates if it doesn't)</a:t>
            </a: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199" y="2529475"/>
            <a:ext cx="9372507" cy="3647487"/>
          </a:xfrm>
          <a:prstGeom prst="rect">
            <a:avLst/>
          </a:prstGeom>
        </p:spPr>
      </p:pic>
    </p:spTree>
    <p:extLst>
      <p:ext uri="{BB962C8B-B14F-4D97-AF65-F5344CB8AC3E}">
        <p14:creationId xmlns:p14="http://schemas.microsoft.com/office/powerpoint/2010/main" val="28608399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Moving / Renaming files</a:t>
            </a:r>
            <a:endParaRPr lang="en-GB" dirty="0"/>
          </a:p>
        </p:txBody>
      </p:sp>
      <p:sp>
        <p:nvSpPr>
          <p:cNvPr id="3" name="Content Placeholder 2"/>
          <p:cNvSpPr>
            <a:spLocks noGrp="1"/>
          </p:cNvSpPr>
          <p:nvPr>
            <p:ph idx="1"/>
          </p:nvPr>
        </p:nvSpPr>
        <p:spPr>
          <a:xfrm>
            <a:off x="838200" y="1609725"/>
            <a:ext cx="10515600" cy="5105400"/>
          </a:xfrm>
        </p:spPr>
        <p:txBody>
          <a:bodyPr>
            <a:normAutofit fontScale="85000" lnSpcReduction="20000"/>
          </a:bodyPr>
          <a:lstStyle/>
          <a:p>
            <a:r>
              <a:rPr lang="en-GB" dirty="0" smtClean="0"/>
              <a:t>Uses the </a:t>
            </a:r>
            <a:r>
              <a:rPr lang="en-GB" dirty="0" smtClean="0">
                <a:latin typeface="Courier New" panose="02070309020205020404" pitchFamily="49" charset="0"/>
                <a:cs typeface="Courier New" panose="02070309020205020404" pitchFamily="49" charset="0"/>
              </a:rPr>
              <a:t>mv</a:t>
            </a:r>
            <a:r>
              <a:rPr lang="en-GB" dirty="0" smtClean="0"/>
              <a:t> command for both (renaming is just moving from one name to another)</a:t>
            </a:r>
          </a:p>
          <a:p>
            <a:endParaRPr lang="en-GB" dirty="0" smtClean="0"/>
          </a:p>
          <a:p>
            <a:r>
              <a:rPr lang="en-GB" dirty="0" smtClean="0">
                <a:latin typeface="Courier New" panose="02070309020205020404" pitchFamily="49" charset="0"/>
                <a:cs typeface="Courier New" panose="02070309020205020404" pitchFamily="49" charset="0"/>
              </a:rPr>
              <a:t>mv [file or directory] [new name/location]</a:t>
            </a:r>
          </a:p>
          <a:p>
            <a:endParaRPr lang="en-GB" dirty="0" smtClean="0">
              <a:latin typeface="Courier New" panose="02070309020205020404" pitchFamily="49" charset="0"/>
              <a:cs typeface="Courier New" panose="02070309020205020404" pitchFamily="49" charset="0"/>
            </a:endParaRPr>
          </a:p>
          <a:p>
            <a:r>
              <a:rPr lang="en-GB" dirty="0" smtClean="0">
                <a:cs typeface="Courier New" panose="02070309020205020404" pitchFamily="49" charset="0"/>
              </a:rPr>
              <a:t>If new name is a directory then the file is moved there with its existing name</a:t>
            </a:r>
          </a:p>
          <a:p>
            <a:endParaRPr lang="en-GB" dirty="0" smtClean="0">
              <a:cs typeface="Courier New" panose="02070309020205020404" pitchFamily="49" charset="0"/>
            </a:endParaRPr>
          </a:p>
          <a:p>
            <a:r>
              <a:rPr lang="en-GB" dirty="0" smtClean="0">
                <a:cs typeface="Courier New" panose="02070309020205020404" pitchFamily="49" charset="0"/>
              </a:rPr>
              <a:t>Moving a directory moves all of its contents as well</a:t>
            </a:r>
          </a:p>
          <a:p>
            <a:endParaRPr lang="en-GB" dirty="0">
              <a:latin typeface="Courier New" panose="02070309020205020404" pitchFamily="49" charset="0"/>
              <a:cs typeface="Courier New" panose="02070309020205020404" pitchFamily="49" charset="0"/>
            </a:endParaRPr>
          </a:p>
          <a:p>
            <a:r>
              <a:rPr lang="en-GB" dirty="0" smtClean="0">
                <a:cs typeface="Courier New" panose="02070309020205020404" pitchFamily="49" charset="0"/>
              </a:rPr>
              <a:t>Examples</a:t>
            </a:r>
          </a:p>
          <a:p>
            <a:pPr lvl="1"/>
            <a:r>
              <a:rPr lang="en-GB" dirty="0" smtClean="0">
                <a:latin typeface="Courier New" panose="02070309020205020404" pitchFamily="49" charset="0"/>
                <a:cs typeface="Courier New" panose="02070309020205020404" pitchFamily="49" charset="0"/>
              </a:rPr>
              <a:t>mv old.txt new.txt</a:t>
            </a:r>
          </a:p>
          <a:p>
            <a:pPr lvl="1"/>
            <a:r>
              <a:rPr lang="en-GB" dirty="0" smtClean="0">
                <a:latin typeface="Courier New" panose="02070309020205020404" pitchFamily="49" charset="0"/>
                <a:cs typeface="Courier New" panose="02070309020205020404" pitchFamily="49" charset="0"/>
              </a:rPr>
              <a:t>mv old.txt ../Saved/</a:t>
            </a:r>
          </a:p>
          <a:p>
            <a:pPr lvl="1"/>
            <a:r>
              <a:rPr lang="en-GB" dirty="0" smtClean="0">
                <a:latin typeface="Courier New" panose="02070309020205020404" pitchFamily="49" charset="0"/>
                <a:cs typeface="Courier New" panose="02070309020205020404" pitchFamily="49" charset="0"/>
              </a:rPr>
              <a:t>mv old.txt ../Saved/new.txt</a:t>
            </a:r>
          </a:p>
          <a:p>
            <a:pPr lvl="1"/>
            <a:r>
              <a:rPr lang="en-GB" dirty="0" smtClean="0">
                <a:latin typeface="Courier New" panose="02070309020205020404" pitchFamily="49" charset="0"/>
                <a:cs typeface="Courier New" panose="02070309020205020404" pitchFamily="49" charset="0"/>
              </a:rPr>
              <a:t>mv ../Saved/old.txt .</a:t>
            </a:r>
            <a:endParaRPr lang="en-GB"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10023365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Copying files</a:t>
            </a:r>
            <a:endParaRPr lang="en-GB" dirty="0"/>
          </a:p>
        </p:txBody>
      </p:sp>
      <p:sp>
        <p:nvSpPr>
          <p:cNvPr id="3" name="Content Placeholder 2"/>
          <p:cNvSpPr>
            <a:spLocks noGrp="1"/>
          </p:cNvSpPr>
          <p:nvPr>
            <p:ph idx="1"/>
          </p:nvPr>
        </p:nvSpPr>
        <p:spPr>
          <a:xfrm>
            <a:off x="838200" y="1825625"/>
            <a:ext cx="10515600" cy="4775200"/>
          </a:xfrm>
        </p:spPr>
        <p:txBody>
          <a:bodyPr>
            <a:normAutofit fontScale="92500" lnSpcReduction="10000"/>
          </a:bodyPr>
          <a:lstStyle/>
          <a:p>
            <a:r>
              <a:rPr lang="en-GB" dirty="0"/>
              <a:t>Uses the </a:t>
            </a:r>
            <a:r>
              <a:rPr lang="en-GB" dirty="0" err="1" smtClean="0">
                <a:latin typeface="Courier New" panose="02070309020205020404" pitchFamily="49" charset="0"/>
                <a:cs typeface="Courier New" panose="02070309020205020404" pitchFamily="49" charset="0"/>
              </a:rPr>
              <a:t>cp</a:t>
            </a:r>
            <a:r>
              <a:rPr lang="en-GB" dirty="0" smtClean="0"/>
              <a:t> command</a:t>
            </a:r>
          </a:p>
          <a:p>
            <a:r>
              <a:rPr lang="en-GB" dirty="0" err="1" smtClean="0">
                <a:latin typeface="Courier New" panose="02070309020205020404" pitchFamily="49" charset="0"/>
                <a:cs typeface="Courier New" panose="02070309020205020404" pitchFamily="49" charset="0"/>
              </a:rPr>
              <a:t>cp</a:t>
            </a:r>
            <a:r>
              <a:rPr lang="en-GB" dirty="0" smtClean="0">
                <a:latin typeface="Courier New" panose="02070309020205020404" pitchFamily="49" charset="0"/>
                <a:cs typeface="Courier New" panose="02070309020205020404" pitchFamily="49" charset="0"/>
              </a:rPr>
              <a:t> </a:t>
            </a:r>
            <a:r>
              <a:rPr lang="en-GB" dirty="0">
                <a:latin typeface="Courier New" panose="02070309020205020404" pitchFamily="49" charset="0"/>
                <a:cs typeface="Courier New" panose="02070309020205020404" pitchFamily="49" charset="0"/>
              </a:rPr>
              <a:t>[</a:t>
            </a:r>
            <a:r>
              <a:rPr lang="en-GB" dirty="0" smtClean="0">
                <a:latin typeface="Courier New" panose="02070309020205020404" pitchFamily="49" charset="0"/>
                <a:cs typeface="Courier New" panose="02070309020205020404" pitchFamily="49" charset="0"/>
              </a:rPr>
              <a:t>file] </a:t>
            </a:r>
            <a:r>
              <a:rPr lang="en-GB" dirty="0">
                <a:latin typeface="Courier New" panose="02070309020205020404" pitchFamily="49" charset="0"/>
                <a:cs typeface="Courier New" panose="02070309020205020404" pitchFamily="49" charset="0"/>
              </a:rPr>
              <a:t>[new </a:t>
            </a:r>
            <a:r>
              <a:rPr lang="en-GB" dirty="0" smtClean="0">
                <a:latin typeface="Courier New" panose="02070309020205020404" pitchFamily="49" charset="0"/>
                <a:cs typeface="Courier New" panose="02070309020205020404" pitchFamily="49" charset="0"/>
              </a:rPr>
              <a:t>file]</a:t>
            </a:r>
          </a:p>
          <a:p>
            <a:r>
              <a:rPr lang="en-GB" dirty="0" smtClean="0">
                <a:cs typeface="Courier New" panose="02070309020205020404" pitchFamily="49" charset="0"/>
              </a:rPr>
              <a:t>Operates on a single file</a:t>
            </a:r>
          </a:p>
          <a:p>
            <a:r>
              <a:rPr lang="en-GB" dirty="0" smtClean="0">
                <a:cs typeface="Courier New" panose="02070309020205020404" pitchFamily="49" charset="0"/>
              </a:rPr>
              <a:t>Can copy directories using recursive copy (</a:t>
            </a:r>
            <a:r>
              <a:rPr lang="en-GB" dirty="0" err="1" smtClean="0">
                <a:latin typeface="Courier New" panose="02070309020205020404" pitchFamily="49" charset="0"/>
                <a:cs typeface="Courier New" panose="02070309020205020404" pitchFamily="49" charset="0"/>
              </a:rPr>
              <a:t>cp</a:t>
            </a:r>
            <a:r>
              <a:rPr lang="en-GB" dirty="0" smtClean="0">
                <a:latin typeface="Courier New" panose="02070309020205020404" pitchFamily="49" charset="0"/>
                <a:cs typeface="Courier New" panose="02070309020205020404" pitchFamily="49" charset="0"/>
              </a:rPr>
              <a:t> -r</a:t>
            </a:r>
            <a:r>
              <a:rPr lang="en-GB" dirty="0" smtClean="0">
                <a:cs typeface="Courier New" panose="02070309020205020404" pitchFamily="49" charset="0"/>
              </a:rPr>
              <a:t>)</a:t>
            </a:r>
          </a:p>
          <a:p>
            <a:endParaRPr lang="en-GB" dirty="0">
              <a:cs typeface="Courier New" panose="02070309020205020404" pitchFamily="49" charset="0"/>
            </a:endParaRPr>
          </a:p>
          <a:p>
            <a:r>
              <a:rPr lang="en-GB" dirty="0" smtClean="0">
                <a:cs typeface="Courier New" panose="02070309020205020404" pitchFamily="49" charset="0"/>
              </a:rPr>
              <a:t>Examples</a:t>
            </a:r>
          </a:p>
          <a:p>
            <a:pPr lvl="1"/>
            <a:r>
              <a:rPr lang="en-GB" dirty="0" err="1" smtClean="0">
                <a:latin typeface="Courier New" panose="02070309020205020404" pitchFamily="49" charset="0"/>
                <a:cs typeface="Courier New" panose="02070309020205020404" pitchFamily="49" charset="0"/>
              </a:rPr>
              <a:t>cp</a:t>
            </a:r>
            <a:r>
              <a:rPr lang="en-GB" dirty="0" smtClean="0">
                <a:latin typeface="Courier New" panose="02070309020205020404" pitchFamily="49" charset="0"/>
                <a:cs typeface="Courier New" panose="02070309020205020404" pitchFamily="49" charset="0"/>
              </a:rPr>
              <a:t> </a:t>
            </a:r>
            <a:r>
              <a:rPr lang="en-GB" dirty="0">
                <a:latin typeface="Courier New" panose="02070309020205020404" pitchFamily="49" charset="0"/>
                <a:cs typeface="Courier New" panose="02070309020205020404" pitchFamily="49" charset="0"/>
              </a:rPr>
              <a:t>old.txt new.txt</a:t>
            </a:r>
          </a:p>
          <a:p>
            <a:pPr lvl="1"/>
            <a:r>
              <a:rPr lang="en-GB" dirty="0" err="1" smtClean="0">
                <a:latin typeface="Courier New" panose="02070309020205020404" pitchFamily="49" charset="0"/>
                <a:cs typeface="Courier New" panose="02070309020205020404" pitchFamily="49" charset="0"/>
              </a:rPr>
              <a:t>cp</a:t>
            </a:r>
            <a:r>
              <a:rPr lang="en-GB" dirty="0" smtClean="0">
                <a:latin typeface="Courier New" panose="02070309020205020404" pitchFamily="49" charset="0"/>
                <a:cs typeface="Courier New" panose="02070309020205020404" pitchFamily="49" charset="0"/>
              </a:rPr>
              <a:t> </a:t>
            </a:r>
            <a:r>
              <a:rPr lang="en-GB" dirty="0">
                <a:latin typeface="Courier New" panose="02070309020205020404" pitchFamily="49" charset="0"/>
                <a:cs typeface="Courier New" panose="02070309020205020404" pitchFamily="49" charset="0"/>
              </a:rPr>
              <a:t>old.txt ../Saved/</a:t>
            </a:r>
          </a:p>
          <a:p>
            <a:pPr lvl="1"/>
            <a:r>
              <a:rPr lang="en-GB" dirty="0" err="1" smtClean="0">
                <a:latin typeface="Courier New" panose="02070309020205020404" pitchFamily="49" charset="0"/>
                <a:cs typeface="Courier New" panose="02070309020205020404" pitchFamily="49" charset="0"/>
              </a:rPr>
              <a:t>cp</a:t>
            </a:r>
            <a:r>
              <a:rPr lang="en-GB" dirty="0" smtClean="0">
                <a:latin typeface="Courier New" panose="02070309020205020404" pitchFamily="49" charset="0"/>
                <a:cs typeface="Courier New" panose="02070309020205020404" pitchFamily="49" charset="0"/>
              </a:rPr>
              <a:t> </a:t>
            </a:r>
            <a:r>
              <a:rPr lang="en-GB" dirty="0">
                <a:latin typeface="Courier New" panose="02070309020205020404" pitchFamily="49" charset="0"/>
                <a:cs typeface="Courier New" panose="02070309020205020404" pitchFamily="49" charset="0"/>
              </a:rPr>
              <a:t>old.txt ../Saved/new.txt</a:t>
            </a:r>
          </a:p>
          <a:p>
            <a:pPr lvl="1"/>
            <a:r>
              <a:rPr lang="en-GB" dirty="0" err="1" smtClean="0">
                <a:latin typeface="Courier New" panose="02070309020205020404" pitchFamily="49" charset="0"/>
                <a:cs typeface="Courier New" panose="02070309020205020404" pitchFamily="49" charset="0"/>
              </a:rPr>
              <a:t>cp</a:t>
            </a:r>
            <a:r>
              <a:rPr lang="en-GB" dirty="0" smtClean="0">
                <a:latin typeface="Courier New" panose="02070309020205020404" pitchFamily="49" charset="0"/>
                <a:cs typeface="Courier New" panose="02070309020205020404" pitchFamily="49" charset="0"/>
              </a:rPr>
              <a:t> </a:t>
            </a:r>
            <a:r>
              <a:rPr lang="en-GB" dirty="0">
                <a:latin typeface="Courier New" panose="02070309020205020404" pitchFamily="49" charset="0"/>
                <a:cs typeface="Courier New" panose="02070309020205020404" pitchFamily="49" charset="0"/>
              </a:rPr>
              <a:t>../Saved/old.txt </a:t>
            </a:r>
            <a:r>
              <a:rPr lang="en-GB" dirty="0" smtClean="0">
                <a:latin typeface="Courier New" panose="02070309020205020404" pitchFamily="49" charset="0"/>
                <a:cs typeface="Courier New" panose="02070309020205020404" pitchFamily="49" charset="0"/>
              </a:rPr>
              <a:t>.</a:t>
            </a:r>
          </a:p>
          <a:p>
            <a:pPr lvl="1"/>
            <a:r>
              <a:rPr lang="en-GB" dirty="0" err="1">
                <a:latin typeface="Courier New" panose="02070309020205020404" pitchFamily="49" charset="0"/>
                <a:cs typeface="Courier New" panose="02070309020205020404" pitchFamily="49" charset="0"/>
              </a:rPr>
              <a:t>c</a:t>
            </a:r>
            <a:r>
              <a:rPr lang="en-GB" dirty="0" err="1" smtClean="0">
                <a:latin typeface="Courier New" panose="02070309020205020404" pitchFamily="49" charset="0"/>
                <a:cs typeface="Courier New" panose="02070309020205020404" pitchFamily="49" charset="0"/>
              </a:rPr>
              <a:t>p</a:t>
            </a:r>
            <a:r>
              <a:rPr lang="en-GB" dirty="0" smtClean="0">
                <a:latin typeface="Courier New" panose="02070309020205020404" pitchFamily="49" charset="0"/>
                <a:cs typeface="Courier New" panose="02070309020205020404" pitchFamily="49" charset="0"/>
              </a:rPr>
              <a:t> -R ../Saved ./</a:t>
            </a:r>
            <a:r>
              <a:rPr lang="en-GB" dirty="0" err="1" smtClean="0">
                <a:latin typeface="Courier New" panose="02070309020205020404" pitchFamily="49" charset="0"/>
                <a:cs typeface="Courier New" panose="02070309020205020404" pitchFamily="49" charset="0"/>
              </a:rPr>
              <a:t>NewDir</a:t>
            </a:r>
            <a:endParaRPr lang="en-GB" dirty="0" smtClean="0">
              <a:latin typeface="Courier New" panose="02070309020205020404" pitchFamily="49" charset="0"/>
              <a:cs typeface="Courier New" panose="02070309020205020404" pitchFamily="49" charset="0"/>
            </a:endParaRPr>
          </a:p>
          <a:p>
            <a:pPr lvl="1"/>
            <a:r>
              <a:rPr lang="en-GB" dirty="0" err="1">
                <a:latin typeface="Courier New" panose="02070309020205020404" pitchFamily="49" charset="0"/>
                <a:cs typeface="Courier New" panose="02070309020205020404" pitchFamily="49" charset="0"/>
              </a:rPr>
              <a:t>cp</a:t>
            </a:r>
            <a:r>
              <a:rPr lang="en-GB" dirty="0">
                <a:latin typeface="Courier New" panose="02070309020205020404" pitchFamily="49" charset="0"/>
                <a:cs typeface="Courier New" panose="02070309020205020404" pitchFamily="49" charset="0"/>
              </a:rPr>
              <a:t> -R ../Saved </a:t>
            </a:r>
            <a:r>
              <a:rPr lang="en-GB" dirty="0" smtClean="0">
                <a:latin typeface="Courier New" panose="02070309020205020404" pitchFamily="49" charset="0"/>
                <a:cs typeface="Courier New" panose="02070309020205020404" pitchFamily="49" charset="0"/>
              </a:rPr>
              <a:t>./</a:t>
            </a:r>
            <a:r>
              <a:rPr lang="en-GB" dirty="0" err="1" smtClean="0">
                <a:latin typeface="Courier New" panose="02070309020205020404" pitchFamily="49" charset="0"/>
                <a:cs typeface="Courier New" panose="02070309020205020404" pitchFamily="49" charset="0"/>
              </a:rPr>
              <a:t>ExistingDir</a:t>
            </a:r>
            <a:r>
              <a:rPr lang="en-GB" dirty="0" smtClean="0">
                <a:latin typeface="Courier New" panose="02070309020205020404" pitchFamily="49" charset="0"/>
                <a:cs typeface="Courier New" panose="02070309020205020404" pitchFamily="49" charset="0"/>
              </a:rPr>
              <a:t>/ </a:t>
            </a:r>
            <a:r>
              <a:rPr lang="en-GB" dirty="0" smtClean="0">
                <a:cs typeface="Courier New" panose="02070309020205020404" pitchFamily="49" charset="0"/>
              </a:rPr>
              <a:t>(only if </a:t>
            </a:r>
            <a:r>
              <a:rPr lang="en-GB" dirty="0" err="1" smtClean="0">
                <a:cs typeface="Courier New" panose="02070309020205020404" pitchFamily="49" charset="0"/>
              </a:rPr>
              <a:t>ExistingDir</a:t>
            </a:r>
            <a:r>
              <a:rPr lang="en-GB" dirty="0" smtClean="0">
                <a:cs typeface="Courier New" panose="02070309020205020404" pitchFamily="49" charset="0"/>
              </a:rPr>
              <a:t> exists)</a:t>
            </a:r>
            <a:endParaRPr lang="en-GB" dirty="0">
              <a:cs typeface="Courier New" panose="02070309020205020404" pitchFamily="49" charset="0"/>
            </a:endParaRPr>
          </a:p>
          <a:p>
            <a:pPr lvl="1"/>
            <a:endParaRPr lang="en-GB" dirty="0" smtClean="0">
              <a:cs typeface="Courier New" panose="02070309020205020404" pitchFamily="49" charset="0"/>
            </a:endParaRPr>
          </a:p>
          <a:p>
            <a:pPr lvl="1"/>
            <a:endParaRPr lang="en-GB" dirty="0">
              <a:cs typeface="Courier New" panose="02070309020205020404" pitchFamily="49" charset="0"/>
            </a:endParaRPr>
          </a:p>
          <a:p>
            <a:endParaRPr lang="en-GB" dirty="0"/>
          </a:p>
        </p:txBody>
      </p:sp>
    </p:spTree>
    <p:extLst>
      <p:ext uri="{BB962C8B-B14F-4D97-AF65-F5344CB8AC3E}">
        <p14:creationId xmlns:p14="http://schemas.microsoft.com/office/powerpoint/2010/main" val="361802190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Linking rather than copying</a:t>
            </a:r>
            <a:endParaRPr lang="en-GB" dirty="0"/>
          </a:p>
        </p:txBody>
      </p:sp>
      <p:sp>
        <p:nvSpPr>
          <p:cNvPr id="3" name="Content Placeholder 2"/>
          <p:cNvSpPr>
            <a:spLocks noGrp="1"/>
          </p:cNvSpPr>
          <p:nvPr>
            <p:ph idx="1"/>
          </p:nvPr>
        </p:nvSpPr>
        <p:spPr>
          <a:xfrm>
            <a:off x="838200" y="1690688"/>
            <a:ext cx="10515600" cy="5014912"/>
          </a:xfrm>
        </p:spPr>
        <p:txBody>
          <a:bodyPr>
            <a:normAutofit fontScale="92500" lnSpcReduction="10000"/>
          </a:bodyPr>
          <a:lstStyle/>
          <a:p>
            <a:r>
              <a:rPr lang="en-GB" dirty="0" smtClean="0"/>
              <a:t>Copy duplicates the data in a file</a:t>
            </a:r>
          </a:p>
          <a:p>
            <a:pPr lvl="1"/>
            <a:r>
              <a:rPr lang="en-GB" dirty="0" smtClean="0"/>
              <a:t>Can be a problem with big data files</a:t>
            </a:r>
          </a:p>
          <a:p>
            <a:pPr lvl="1"/>
            <a:r>
              <a:rPr lang="en-GB" dirty="0" smtClean="0"/>
              <a:t>Can be a problem if you want edits to propagate</a:t>
            </a:r>
          </a:p>
          <a:p>
            <a:r>
              <a:rPr lang="en-GB" dirty="0" smtClean="0"/>
              <a:t>Links are a way to do 'virtual' copies. You can make the same file appear in more than one place.</a:t>
            </a:r>
          </a:p>
          <a:p>
            <a:r>
              <a:rPr lang="en-GB" dirty="0" smtClean="0"/>
              <a:t>Two types of link</a:t>
            </a:r>
          </a:p>
          <a:p>
            <a:pPr lvl="1"/>
            <a:r>
              <a:rPr lang="en-GB" dirty="0" smtClean="0"/>
              <a:t>Hard link - completely indistinguishable from a copied file</a:t>
            </a:r>
          </a:p>
          <a:p>
            <a:pPr lvl="2"/>
            <a:r>
              <a:rPr lang="en-GB" dirty="0" smtClean="0"/>
              <a:t>Only works on the same disk (can't span file systems)</a:t>
            </a:r>
          </a:p>
          <a:p>
            <a:pPr lvl="2"/>
            <a:r>
              <a:rPr lang="en-GB" dirty="0" smtClean="0"/>
              <a:t>Only works for files (not directories)</a:t>
            </a:r>
          </a:p>
          <a:p>
            <a:pPr lvl="2"/>
            <a:endParaRPr lang="en-GB" dirty="0" smtClean="0"/>
          </a:p>
          <a:p>
            <a:pPr lvl="1"/>
            <a:r>
              <a:rPr lang="en-GB" dirty="0" smtClean="0"/>
              <a:t>Symbolic (or soft) link</a:t>
            </a:r>
          </a:p>
          <a:p>
            <a:pPr lvl="2"/>
            <a:r>
              <a:rPr lang="en-GB" dirty="0" smtClean="0"/>
              <a:t>Is visible as a link, but can still be used as if it is a file</a:t>
            </a:r>
          </a:p>
          <a:p>
            <a:pPr lvl="2"/>
            <a:r>
              <a:rPr lang="en-GB" dirty="0" smtClean="0"/>
              <a:t>Can work across file systems</a:t>
            </a:r>
          </a:p>
          <a:p>
            <a:pPr lvl="2"/>
            <a:r>
              <a:rPr lang="en-GB" dirty="0" smtClean="0"/>
              <a:t>Can be used for directories as well as files</a:t>
            </a:r>
          </a:p>
          <a:p>
            <a:pPr lvl="2"/>
            <a:r>
              <a:rPr lang="en-GB" dirty="0" smtClean="0"/>
              <a:t>Normally the safe option to use</a:t>
            </a:r>
          </a:p>
          <a:p>
            <a:pPr lvl="1"/>
            <a:endParaRPr lang="en-GB" dirty="0"/>
          </a:p>
        </p:txBody>
      </p:sp>
    </p:spTree>
    <p:extLst>
      <p:ext uri="{BB962C8B-B14F-4D97-AF65-F5344CB8AC3E}">
        <p14:creationId xmlns:p14="http://schemas.microsoft.com/office/powerpoint/2010/main" val="324117175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Creating symbolic links</a:t>
            </a:r>
            <a:endParaRPr lang="en-GB" dirty="0"/>
          </a:p>
        </p:txBody>
      </p:sp>
      <p:sp>
        <p:nvSpPr>
          <p:cNvPr id="3" name="Content Placeholder 2"/>
          <p:cNvSpPr>
            <a:spLocks noGrp="1"/>
          </p:cNvSpPr>
          <p:nvPr>
            <p:ph idx="1"/>
          </p:nvPr>
        </p:nvSpPr>
        <p:spPr>
          <a:xfrm>
            <a:off x="838200" y="1825624"/>
            <a:ext cx="10515600" cy="4670425"/>
          </a:xfrm>
        </p:spPr>
        <p:txBody>
          <a:bodyPr>
            <a:normAutofit fontScale="62500" lnSpcReduction="20000"/>
          </a:bodyPr>
          <a:lstStyle/>
          <a:p>
            <a:r>
              <a:rPr lang="en-GB" dirty="0" smtClean="0"/>
              <a:t>Use the </a:t>
            </a:r>
            <a:r>
              <a:rPr lang="en-GB" dirty="0" smtClean="0">
                <a:latin typeface="Courier New" panose="02070309020205020404" pitchFamily="49" charset="0"/>
                <a:cs typeface="Courier New" panose="02070309020205020404" pitchFamily="49" charset="0"/>
              </a:rPr>
              <a:t>ln</a:t>
            </a:r>
            <a:r>
              <a:rPr lang="en-GB" dirty="0" smtClean="0"/>
              <a:t> command with the </a:t>
            </a:r>
            <a:r>
              <a:rPr lang="en-GB" dirty="0" smtClean="0">
                <a:latin typeface="Courier New" panose="02070309020205020404" pitchFamily="49" charset="0"/>
                <a:cs typeface="Courier New" panose="02070309020205020404" pitchFamily="49" charset="0"/>
              </a:rPr>
              <a:t>-s</a:t>
            </a:r>
            <a:r>
              <a:rPr lang="en-GB" dirty="0" smtClean="0"/>
              <a:t> modifier</a:t>
            </a:r>
          </a:p>
          <a:p>
            <a:r>
              <a:rPr lang="en-GB" dirty="0" smtClean="0"/>
              <a:t>Usage </a:t>
            </a:r>
            <a:r>
              <a:rPr lang="en-GB" dirty="0" smtClean="0">
                <a:latin typeface="Courier New" panose="02070309020205020404" pitchFamily="49" charset="0"/>
                <a:cs typeface="Courier New" panose="02070309020205020404" pitchFamily="49" charset="0"/>
              </a:rPr>
              <a:t>ln -s [from] [to]</a:t>
            </a:r>
          </a:p>
          <a:p>
            <a:r>
              <a:rPr lang="en-GB" dirty="0" smtClean="0">
                <a:cs typeface="Courier New" panose="02070309020205020404" pitchFamily="49" charset="0"/>
              </a:rPr>
              <a:t>Exactly the same structure as</a:t>
            </a:r>
            <a:r>
              <a:rPr lang="en-GB" dirty="0" smtClean="0">
                <a:latin typeface="Courier New" panose="02070309020205020404" pitchFamily="49" charset="0"/>
                <a:cs typeface="Courier New" panose="02070309020205020404" pitchFamily="49" charset="0"/>
              </a:rPr>
              <a:t> mv</a:t>
            </a:r>
          </a:p>
          <a:p>
            <a:endParaRPr lang="en-GB" dirty="0">
              <a:latin typeface="Courier New" panose="02070309020205020404" pitchFamily="49" charset="0"/>
              <a:cs typeface="Courier New" panose="02070309020205020404" pitchFamily="49" charset="0"/>
            </a:endParaRPr>
          </a:p>
          <a:p>
            <a:r>
              <a:rPr lang="en-GB" dirty="0" smtClean="0">
                <a:cs typeface="Courier New" panose="02070309020205020404" pitchFamily="49" charset="0"/>
              </a:rPr>
              <a:t>When you list a link you can see where it points, but you can use it like a file</a:t>
            </a:r>
          </a:p>
          <a:p>
            <a:pPr marL="0" indent="0">
              <a:buNone/>
            </a:pPr>
            <a:r>
              <a:rPr lang="en-US" dirty="0">
                <a:latin typeface="Courier New" panose="02070309020205020404" pitchFamily="49" charset="0"/>
                <a:cs typeface="Courier New" panose="02070309020205020404" pitchFamily="49" charset="0"/>
              </a:rPr>
              <a:t>$ cat test.txt</a:t>
            </a:r>
          </a:p>
          <a:p>
            <a:pPr marL="0" indent="0">
              <a:buNone/>
            </a:pPr>
            <a:r>
              <a:rPr lang="en-US" dirty="0">
                <a:latin typeface="Courier New" panose="02070309020205020404" pitchFamily="49" charset="0"/>
                <a:cs typeface="Courier New" panose="02070309020205020404" pitchFamily="49" charset="0"/>
              </a:rPr>
              <a:t>This is a test </a:t>
            </a:r>
            <a:r>
              <a:rPr lang="en-US" dirty="0" smtClean="0">
                <a:latin typeface="Courier New" panose="02070309020205020404" pitchFamily="49" charset="0"/>
                <a:cs typeface="Courier New" panose="02070309020205020404" pitchFamily="49" charset="0"/>
              </a:rPr>
              <a:t>file</a:t>
            </a:r>
          </a:p>
          <a:p>
            <a:pPr marL="0" indent="0">
              <a:buNone/>
            </a:pPr>
            <a:endParaRPr lang="en-US" dirty="0">
              <a:latin typeface="Courier New" panose="02070309020205020404" pitchFamily="49" charset="0"/>
              <a:cs typeface="Courier New" panose="02070309020205020404" pitchFamily="49" charset="0"/>
            </a:endParaRPr>
          </a:p>
          <a:p>
            <a:pPr marL="0" indent="0">
              <a:buNone/>
            </a:pPr>
            <a:r>
              <a:rPr lang="en-US" dirty="0" smtClean="0">
                <a:latin typeface="Courier New" panose="02070309020205020404" pitchFamily="49" charset="0"/>
                <a:cs typeface="Courier New" panose="02070309020205020404" pitchFamily="49" charset="0"/>
              </a:rPr>
              <a:t>$ </a:t>
            </a:r>
            <a:r>
              <a:rPr lang="en-US" b="1" dirty="0">
                <a:latin typeface="Courier New" panose="02070309020205020404" pitchFamily="49" charset="0"/>
                <a:cs typeface="Courier New" panose="02070309020205020404" pitchFamily="49" charset="0"/>
              </a:rPr>
              <a:t>ln -s test.txt test2.txt</a:t>
            </a:r>
          </a:p>
          <a:p>
            <a:pPr marL="0" indent="0">
              <a:buNone/>
            </a:pPr>
            <a:r>
              <a:rPr lang="en-US" dirty="0" smtClean="0">
                <a:latin typeface="Courier New" panose="02070309020205020404" pitchFamily="49" charset="0"/>
                <a:cs typeface="Courier New" panose="02070309020205020404" pitchFamily="49" charset="0"/>
              </a:rPr>
              <a:t>$ </a:t>
            </a:r>
            <a:r>
              <a:rPr lang="en-US" dirty="0">
                <a:latin typeface="Courier New" panose="02070309020205020404" pitchFamily="49" charset="0"/>
                <a:cs typeface="Courier New" panose="02070309020205020404" pitchFamily="49" charset="0"/>
              </a:rPr>
              <a:t>ls -l test2.txt</a:t>
            </a:r>
          </a:p>
          <a:p>
            <a:pPr marL="0" indent="0">
              <a:buNone/>
            </a:pPr>
            <a:r>
              <a:rPr lang="en-US" dirty="0" err="1">
                <a:latin typeface="Courier New" panose="02070309020205020404" pitchFamily="49" charset="0"/>
                <a:cs typeface="Courier New" panose="02070309020205020404" pitchFamily="49" charset="0"/>
              </a:rPr>
              <a:t>lrwxrwxrwx</a:t>
            </a:r>
            <a:r>
              <a:rPr lang="en-US" dirty="0">
                <a:latin typeface="Courier New" panose="02070309020205020404" pitchFamily="49" charset="0"/>
                <a:cs typeface="Courier New" panose="02070309020205020404" pitchFamily="49" charset="0"/>
              </a:rPr>
              <a:t> 1 babraham </a:t>
            </a:r>
            <a:r>
              <a:rPr lang="en-US" dirty="0" err="1">
                <a:latin typeface="Courier New" panose="02070309020205020404" pitchFamily="49" charset="0"/>
                <a:cs typeface="Courier New" panose="02070309020205020404" pitchFamily="49" charset="0"/>
              </a:rPr>
              <a:t>babraham</a:t>
            </a:r>
            <a:r>
              <a:rPr lang="en-US" dirty="0">
                <a:latin typeface="Courier New" panose="02070309020205020404" pitchFamily="49" charset="0"/>
                <a:cs typeface="Courier New" panose="02070309020205020404" pitchFamily="49" charset="0"/>
              </a:rPr>
              <a:t> 8 Sep 11 16:27 </a:t>
            </a:r>
            <a:r>
              <a:rPr lang="en-US" b="1" dirty="0">
                <a:latin typeface="Courier New" panose="02070309020205020404" pitchFamily="49" charset="0"/>
                <a:cs typeface="Courier New" panose="02070309020205020404" pitchFamily="49" charset="0"/>
              </a:rPr>
              <a:t>test2.txt -&gt; test.txt</a:t>
            </a:r>
          </a:p>
          <a:p>
            <a:pPr marL="0" indent="0">
              <a:buNone/>
            </a:pPr>
            <a:endParaRPr lang="en-US" dirty="0" smtClean="0">
              <a:latin typeface="Courier New" panose="02070309020205020404" pitchFamily="49" charset="0"/>
              <a:cs typeface="Courier New" panose="02070309020205020404" pitchFamily="49" charset="0"/>
            </a:endParaRPr>
          </a:p>
          <a:p>
            <a:pPr marL="0" indent="0">
              <a:buNone/>
            </a:pPr>
            <a:r>
              <a:rPr lang="en-US" dirty="0" smtClean="0">
                <a:latin typeface="Courier New" panose="02070309020205020404" pitchFamily="49" charset="0"/>
                <a:cs typeface="Courier New" panose="02070309020205020404" pitchFamily="49" charset="0"/>
              </a:rPr>
              <a:t>$ </a:t>
            </a:r>
            <a:r>
              <a:rPr lang="en-US" dirty="0">
                <a:latin typeface="Courier New" panose="02070309020205020404" pitchFamily="49" charset="0"/>
                <a:cs typeface="Courier New" panose="02070309020205020404" pitchFamily="49" charset="0"/>
              </a:rPr>
              <a:t>cat test2.txt</a:t>
            </a:r>
          </a:p>
          <a:p>
            <a:pPr marL="0" indent="0">
              <a:buNone/>
            </a:pPr>
            <a:r>
              <a:rPr lang="en-US" dirty="0">
                <a:latin typeface="Courier New" panose="02070309020205020404" pitchFamily="49" charset="0"/>
                <a:cs typeface="Courier New" panose="02070309020205020404" pitchFamily="49" charset="0"/>
              </a:rPr>
              <a:t>This is a test </a:t>
            </a:r>
            <a:r>
              <a:rPr lang="en-US" dirty="0" smtClean="0">
                <a:latin typeface="Courier New" panose="02070309020205020404" pitchFamily="49" charset="0"/>
                <a:cs typeface="Courier New" panose="02070309020205020404" pitchFamily="49" charset="0"/>
              </a:rPr>
              <a:t>file</a:t>
            </a:r>
            <a:endParaRPr lang="en-US"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93366489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Deleting files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Linux has no undo.</a:t>
            </a:r>
          </a:p>
          <a:p>
            <a:r>
              <a:rPr lang="en-GB" dirty="0" smtClean="0"/>
              <a:t>Deleting files has no recycle bin.</a:t>
            </a:r>
          </a:p>
          <a:p>
            <a:r>
              <a:rPr lang="en-GB" dirty="0" smtClean="0"/>
              <a:t>Linux will not ask you "are you sure"</a:t>
            </a:r>
          </a:p>
          <a:p>
            <a:endParaRPr lang="en-GB" dirty="0"/>
          </a:p>
          <a:p>
            <a:r>
              <a:rPr lang="en-GB" dirty="0" smtClean="0"/>
              <a:t>Files can be deleted with the </a:t>
            </a:r>
            <a:r>
              <a:rPr lang="en-GB" dirty="0" err="1" smtClean="0">
                <a:latin typeface="Courier New" panose="02070309020205020404" pitchFamily="49" charset="0"/>
                <a:cs typeface="Courier New" panose="02070309020205020404" pitchFamily="49" charset="0"/>
              </a:rPr>
              <a:t>rm</a:t>
            </a:r>
            <a:r>
              <a:rPr lang="en-GB" dirty="0" smtClean="0"/>
              <a:t> command</a:t>
            </a:r>
          </a:p>
          <a:p>
            <a:r>
              <a:rPr lang="en-GB" dirty="0" smtClean="0"/>
              <a:t>Directories (and all of their contents) can be deleted with </a:t>
            </a:r>
            <a:r>
              <a:rPr lang="en-GB" dirty="0" err="1" smtClean="0">
                <a:latin typeface="Courier New" panose="02070309020205020404" pitchFamily="49" charset="0"/>
                <a:cs typeface="Courier New" panose="02070309020205020404" pitchFamily="49" charset="0"/>
              </a:rPr>
              <a:t>rm</a:t>
            </a:r>
            <a:r>
              <a:rPr lang="en-GB" dirty="0" smtClean="0">
                <a:latin typeface="Courier New" panose="02070309020205020404" pitchFamily="49" charset="0"/>
                <a:cs typeface="Courier New" panose="02070309020205020404" pitchFamily="49" charset="0"/>
              </a:rPr>
              <a:t> -r</a:t>
            </a:r>
            <a:r>
              <a:rPr lang="en-GB" dirty="0" smtClean="0"/>
              <a:t> </a:t>
            </a:r>
          </a:p>
          <a:p>
            <a:endParaRPr lang="en-GB" dirty="0"/>
          </a:p>
          <a:p>
            <a:r>
              <a:rPr lang="en-GB" dirty="0" smtClean="0"/>
              <a:t>Examples</a:t>
            </a:r>
          </a:p>
          <a:p>
            <a:pPr lvl="1"/>
            <a:r>
              <a:rPr lang="en-GB" dirty="0" err="1">
                <a:latin typeface="Courier New" panose="02070309020205020404" pitchFamily="49" charset="0"/>
                <a:cs typeface="Courier New" panose="02070309020205020404" pitchFamily="49" charset="0"/>
              </a:rPr>
              <a:t>r</a:t>
            </a:r>
            <a:r>
              <a:rPr lang="en-GB" dirty="0" err="1" smtClean="0">
                <a:latin typeface="Courier New" panose="02070309020205020404" pitchFamily="49" charset="0"/>
                <a:cs typeface="Courier New" panose="02070309020205020404" pitchFamily="49" charset="0"/>
              </a:rPr>
              <a:t>m</a:t>
            </a:r>
            <a:r>
              <a:rPr lang="en-GB" dirty="0" smtClean="0">
                <a:latin typeface="Courier New" panose="02070309020205020404" pitchFamily="49" charset="0"/>
                <a:cs typeface="Courier New" panose="02070309020205020404" pitchFamily="49" charset="0"/>
              </a:rPr>
              <a:t> test_file.txt test_file2.txt</a:t>
            </a:r>
          </a:p>
          <a:p>
            <a:pPr lvl="1"/>
            <a:r>
              <a:rPr lang="en-GB" dirty="0" err="1" smtClean="0">
                <a:latin typeface="Courier New" panose="02070309020205020404" pitchFamily="49" charset="0"/>
                <a:cs typeface="Courier New" panose="02070309020205020404" pitchFamily="49" charset="0"/>
              </a:rPr>
              <a:t>rm</a:t>
            </a:r>
            <a:r>
              <a:rPr lang="en-GB" dirty="0" smtClean="0">
                <a:latin typeface="Courier New" panose="02070309020205020404" pitchFamily="49" charset="0"/>
                <a:cs typeface="Courier New" panose="02070309020205020404" pitchFamily="49" charset="0"/>
              </a:rPr>
              <a:t> *.txt </a:t>
            </a:r>
            <a:r>
              <a:rPr lang="en-GB" dirty="0" smtClean="0"/>
              <a:t>(be VERY careful using wildcards. Always run ls first to see what will go)</a:t>
            </a:r>
          </a:p>
          <a:p>
            <a:pPr lvl="1"/>
            <a:r>
              <a:rPr lang="en-GB" dirty="0" err="1" smtClean="0">
                <a:latin typeface="Courier New" panose="02070309020205020404" pitchFamily="49" charset="0"/>
                <a:cs typeface="Courier New" panose="02070309020205020404" pitchFamily="49" charset="0"/>
              </a:rPr>
              <a:t>rm</a:t>
            </a:r>
            <a:r>
              <a:rPr lang="en-GB" dirty="0" smtClean="0">
                <a:latin typeface="Courier New" panose="02070309020205020404" pitchFamily="49" charset="0"/>
                <a:cs typeface="Courier New" panose="02070309020205020404" pitchFamily="49" charset="0"/>
              </a:rPr>
              <a:t> -r </a:t>
            </a:r>
            <a:r>
              <a:rPr lang="en-GB" dirty="0" err="1" smtClean="0">
                <a:latin typeface="Courier New" panose="02070309020205020404" pitchFamily="49" charset="0"/>
                <a:cs typeface="Courier New" panose="02070309020205020404" pitchFamily="49" charset="0"/>
              </a:rPr>
              <a:t>Old_directory</a:t>
            </a:r>
            <a:r>
              <a:rPr lang="en-GB" dirty="0" smtClean="0">
                <a:latin typeface="Courier New" panose="02070309020205020404" pitchFamily="49" charset="0"/>
                <a:cs typeface="Courier New" panose="02070309020205020404" pitchFamily="49" charset="0"/>
              </a:rPr>
              <a:t>/</a:t>
            </a:r>
            <a:endParaRPr lang="en-GB"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279711599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Finding files</a:t>
            </a:r>
            <a:endParaRPr lang="en-GB" dirty="0"/>
          </a:p>
        </p:txBody>
      </p:sp>
      <p:sp>
        <p:nvSpPr>
          <p:cNvPr id="3" name="Content Placeholder 2"/>
          <p:cNvSpPr>
            <a:spLocks noGrp="1"/>
          </p:cNvSpPr>
          <p:nvPr>
            <p:ph idx="1"/>
          </p:nvPr>
        </p:nvSpPr>
        <p:spPr/>
        <p:txBody>
          <a:bodyPr/>
          <a:lstStyle/>
          <a:p>
            <a:r>
              <a:rPr lang="en-GB" dirty="0" smtClean="0"/>
              <a:t>From the command line there are two main mechanisms</a:t>
            </a:r>
          </a:p>
          <a:p>
            <a:pPr lvl="1"/>
            <a:r>
              <a:rPr lang="en-GB" dirty="0" smtClean="0"/>
              <a:t>Using locate</a:t>
            </a:r>
          </a:p>
          <a:p>
            <a:pPr lvl="2"/>
            <a:r>
              <a:rPr lang="en-GB" dirty="0" smtClean="0"/>
              <a:t>Uses a pre-built index, so is *VERY* quick</a:t>
            </a:r>
          </a:p>
          <a:p>
            <a:pPr lvl="2"/>
            <a:r>
              <a:rPr lang="en-GB" dirty="0" smtClean="0"/>
              <a:t>Needs to be installed and configured (isn't on all distributions)</a:t>
            </a:r>
          </a:p>
          <a:p>
            <a:pPr lvl="2"/>
            <a:r>
              <a:rPr lang="en-GB" dirty="0" smtClean="0"/>
              <a:t>Only works on local drives - not network shares</a:t>
            </a:r>
          </a:p>
          <a:p>
            <a:pPr lvl="1"/>
            <a:endParaRPr lang="en-GB" dirty="0" smtClean="0"/>
          </a:p>
          <a:p>
            <a:pPr lvl="1"/>
            <a:r>
              <a:rPr lang="en-GB" dirty="0" smtClean="0"/>
              <a:t>Using find</a:t>
            </a:r>
          </a:p>
          <a:p>
            <a:pPr lvl="2"/>
            <a:r>
              <a:rPr lang="en-GB" dirty="0" smtClean="0"/>
              <a:t>Searches fresh each time</a:t>
            </a:r>
          </a:p>
          <a:p>
            <a:pPr lvl="2"/>
            <a:r>
              <a:rPr lang="en-GB" dirty="0" smtClean="0"/>
              <a:t>Can be slow if you're searching large numbers of files</a:t>
            </a:r>
          </a:p>
          <a:p>
            <a:pPr lvl="2"/>
            <a:r>
              <a:rPr lang="en-GB" dirty="0" smtClean="0"/>
              <a:t>Requires no pre-processing</a:t>
            </a:r>
          </a:p>
        </p:txBody>
      </p:sp>
    </p:spTree>
    <p:extLst>
      <p:ext uri="{BB962C8B-B14F-4D97-AF65-F5344CB8AC3E}">
        <p14:creationId xmlns:p14="http://schemas.microsoft.com/office/powerpoint/2010/main" val="189050720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Using find</a:t>
            </a:r>
            <a:endParaRPr lang="en-GB" dirty="0"/>
          </a:p>
        </p:txBody>
      </p:sp>
      <p:sp>
        <p:nvSpPr>
          <p:cNvPr id="3" name="Content Placeholder 2"/>
          <p:cNvSpPr>
            <a:spLocks noGrp="1"/>
          </p:cNvSpPr>
          <p:nvPr>
            <p:ph idx="1"/>
          </p:nvPr>
        </p:nvSpPr>
        <p:spPr/>
        <p:txBody>
          <a:bodyPr/>
          <a:lstStyle/>
          <a:p>
            <a:r>
              <a:rPr lang="en-GB" sz="2400" dirty="0">
                <a:latin typeface="Courier New" panose="02070309020205020404" pitchFamily="49" charset="0"/>
                <a:cs typeface="Courier New" panose="02070309020205020404" pitchFamily="49" charset="0"/>
              </a:rPr>
              <a:t>f</a:t>
            </a:r>
            <a:r>
              <a:rPr lang="en-GB" sz="2400" dirty="0" smtClean="0">
                <a:latin typeface="Courier New" panose="02070309020205020404" pitchFamily="49" charset="0"/>
                <a:cs typeface="Courier New" panose="02070309020205020404" pitchFamily="49" charset="0"/>
              </a:rPr>
              <a:t>ind [options/filters] [place to start] [action]</a:t>
            </a:r>
          </a:p>
          <a:p>
            <a:endParaRPr lang="en-GB" sz="2400" dirty="0" smtClean="0">
              <a:cs typeface="Courier New" panose="02070309020205020404" pitchFamily="49" charset="0"/>
            </a:endParaRPr>
          </a:p>
          <a:p>
            <a:r>
              <a:rPr lang="en-GB" sz="2400" dirty="0" smtClean="0">
                <a:cs typeface="Courier New" panose="02070309020205020404" pitchFamily="49" charset="0"/>
              </a:rPr>
              <a:t>Options / Filters</a:t>
            </a:r>
          </a:p>
          <a:p>
            <a:pPr lvl="1"/>
            <a:r>
              <a:rPr lang="en-GB" dirty="0" smtClean="0">
                <a:latin typeface="Courier New" panose="02070309020205020404" pitchFamily="49" charset="0"/>
                <a:cs typeface="Courier New" panose="02070309020205020404" pitchFamily="49" charset="0"/>
              </a:rPr>
              <a:t>-name thisfile.txt</a:t>
            </a:r>
          </a:p>
          <a:p>
            <a:pPr lvl="1"/>
            <a:r>
              <a:rPr lang="en-GB" dirty="0" smtClean="0">
                <a:latin typeface="Courier New" panose="02070309020205020404" pitchFamily="49" charset="0"/>
                <a:cs typeface="Courier New" panose="02070309020205020404" pitchFamily="49" charset="0"/>
              </a:rPr>
              <a:t>-name *txt</a:t>
            </a:r>
          </a:p>
          <a:p>
            <a:pPr lvl="1"/>
            <a:r>
              <a:rPr lang="en-GB" dirty="0" smtClean="0">
                <a:latin typeface="Courier New" panose="02070309020205020404" pitchFamily="49" charset="0"/>
                <a:cs typeface="Courier New" panose="02070309020205020404" pitchFamily="49" charset="0"/>
              </a:rPr>
              <a:t>-type f -empty</a:t>
            </a:r>
          </a:p>
          <a:p>
            <a:endParaRPr lang="en-GB" dirty="0" smtClean="0">
              <a:latin typeface="Courier New" panose="02070309020205020404" pitchFamily="49" charset="0"/>
              <a:cs typeface="Courier New" panose="02070309020205020404" pitchFamily="49" charset="0"/>
            </a:endParaRPr>
          </a:p>
          <a:p>
            <a:r>
              <a:rPr lang="en-GB" dirty="0" smtClean="0">
                <a:cs typeface="Courier New" panose="02070309020205020404" pitchFamily="49" charset="0"/>
              </a:rPr>
              <a:t>Action</a:t>
            </a:r>
          </a:p>
          <a:p>
            <a:pPr lvl="1"/>
            <a:r>
              <a:rPr lang="en-GB" dirty="0" smtClean="0">
                <a:latin typeface="Courier New" panose="02070309020205020404" pitchFamily="49" charset="0"/>
                <a:cs typeface="Courier New" panose="02070309020205020404" pitchFamily="49" charset="0"/>
              </a:rPr>
              <a:t>-print</a:t>
            </a:r>
          </a:p>
          <a:p>
            <a:pPr lvl="1"/>
            <a:r>
              <a:rPr lang="en-GB" dirty="0" smtClean="0">
                <a:latin typeface="Courier New" panose="02070309020205020404" pitchFamily="49" charset="0"/>
                <a:cs typeface="Courier New" panose="02070309020205020404" pitchFamily="49" charset="0"/>
              </a:rPr>
              <a:t>-exec </a:t>
            </a:r>
            <a:r>
              <a:rPr lang="en-GB" dirty="0" smtClean="0">
                <a:cs typeface="Courier New" panose="02070309020205020404" pitchFamily="49" charset="0"/>
              </a:rPr>
              <a:t>(any command - include </a:t>
            </a:r>
            <a:r>
              <a:rPr lang="en-GB" dirty="0" smtClean="0">
                <a:latin typeface="Courier New" panose="02070309020205020404" pitchFamily="49" charset="0"/>
                <a:cs typeface="Courier New" panose="02070309020205020404" pitchFamily="49" charset="0"/>
              </a:rPr>
              <a:t>{} </a:t>
            </a:r>
            <a:r>
              <a:rPr lang="en-GB" dirty="0" smtClean="0">
                <a:cs typeface="Courier New" panose="02070309020205020404" pitchFamily="49" charset="0"/>
              </a:rPr>
              <a:t>for filename - need to finish with </a:t>
            </a:r>
            <a:r>
              <a:rPr lang="en-GB" dirty="0" smtClean="0">
                <a:latin typeface="Courier New" panose="02070309020205020404" pitchFamily="49" charset="0"/>
                <a:cs typeface="Courier New" panose="02070309020205020404" pitchFamily="49" charset="0"/>
              </a:rPr>
              <a:t>\;</a:t>
            </a:r>
            <a:r>
              <a:rPr lang="en-GB" dirty="0" smtClean="0">
                <a:cs typeface="Courier New" panose="02070309020205020404" pitchFamily="49" charset="0"/>
              </a:rPr>
              <a:t>)</a:t>
            </a:r>
            <a:endParaRPr lang="en-GB" dirty="0">
              <a:cs typeface="Courier New" panose="02070309020205020404" pitchFamily="49" charset="0"/>
            </a:endParaRPr>
          </a:p>
          <a:p>
            <a:endParaRPr lang="en-GB" dirty="0">
              <a:latin typeface="Courier New" panose="02070309020205020404" pitchFamily="49" charset="0"/>
              <a:cs typeface="Courier New" panose="02070309020205020404" pitchFamily="49" charset="0"/>
            </a:endParaRPr>
          </a:p>
          <a:p>
            <a:endParaRPr lang="en-GB"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178593024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Find examples</a:t>
            </a:r>
            <a:endParaRPr lang="en-GB" dirty="0"/>
          </a:p>
        </p:txBody>
      </p:sp>
      <p:sp>
        <p:nvSpPr>
          <p:cNvPr id="3" name="Content Placeholder 2"/>
          <p:cNvSpPr>
            <a:spLocks noGrp="1"/>
          </p:cNvSpPr>
          <p:nvPr>
            <p:ph idx="1"/>
          </p:nvPr>
        </p:nvSpPr>
        <p:spPr/>
        <p:txBody>
          <a:bodyPr/>
          <a:lstStyle/>
          <a:p>
            <a:r>
              <a:rPr lang="en-GB" dirty="0" smtClean="0">
                <a:latin typeface="Courier New" panose="02070309020205020404" pitchFamily="49" charset="0"/>
                <a:cs typeface="Courier New" panose="02070309020205020404" pitchFamily="49" charset="0"/>
              </a:rPr>
              <a:t>find ~ -name *fastq.gz -print</a:t>
            </a:r>
          </a:p>
          <a:p>
            <a:endParaRPr lang="en-GB" dirty="0">
              <a:latin typeface="Courier New" panose="02070309020205020404" pitchFamily="49" charset="0"/>
              <a:cs typeface="Courier New" panose="02070309020205020404" pitchFamily="49" charset="0"/>
            </a:endParaRPr>
          </a:p>
          <a:p>
            <a:r>
              <a:rPr lang="en-GB" dirty="0" smtClean="0">
                <a:latin typeface="Courier New" panose="02070309020205020404" pitchFamily="49" charset="0"/>
                <a:cs typeface="Courier New" panose="02070309020205020404" pitchFamily="49" charset="0"/>
              </a:rPr>
              <a:t>find /</a:t>
            </a:r>
            <a:r>
              <a:rPr lang="en-GB" dirty="0" err="1" smtClean="0">
                <a:latin typeface="Courier New" panose="02070309020205020404" pitchFamily="49" charset="0"/>
                <a:cs typeface="Courier New" panose="02070309020205020404" pitchFamily="49" charset="0"/>
              </a:rPr>
              <a:t>etc</a:t>
            </a:r>
            <a:r>
              <a:rPr lang="en-GB" dirty="0" smtClean="0">
                <a:latin typeface="Courier New" panose="02070309020205020404" pitchFamily="49" charset="0"/>
                <a:cs typeface="Courier New" panose="02070309020205020404" pitchFamily="49" charset="0"/>
              </a:rPr>
              <a:t>/ -name *</a:t>
            </a:r>
            <a:r>
              <a:rPr lang="en-GB" dirty="0" err="1" smtClean="0">
                <a:latin typeface="Courier New" panose="02070309020205020404" pitchFamily="49" charset="0"/>
                <a:cs typeface="Courier New" panose="02070309020205020404" pitchFamily="49" charset="0"/>
              </a:rPr>
              <a:t>conf</a:t>
            </a:r>
            <a:r>
              <a:rPr lang="en-GB" dirty="0" smtClean="0">
                <a:latin typeface="Courier New" panose="02070309020205020404" pitchFamily="49" charset="0"/>
                <a:cs typeface="Courier New" panose="02070309020205020404" pitchFamily="49" charset="0"/>
              </a:rPr>
              <a:t> -exec </a:t>
            </a:r>
            <a:r>
              <a:rPr lang="en-GB" dirty="0" err="1" smtClean="0">
                <a:latin typeface="Courier New" panose="02070309020205020404" pitchFamily="49" charset="0"/>
                <a:cs typeface="Courier New" panose="02070309020205020404" pitchFamily="49" charset="0"/>
              </a:rPr>
              <a:t>wc</a:t>
            </a:r>
            <a:r>
              <a:rPr lang="en-GB" dirty="0" smtClean="0">
                <a:latin typeface="Courier New" panose="02070309020205020404" pitchFamily="49" charset="0"/>
                <a:cs typeface="Courier New" panose="02070309020205020404" pitchFamily="49" charset="0"/>
              </a:rPr>
              <a:t> -l '{}' \;</a:t>
            </a:r>
          </a:p>
          <a:p>
            <a:endParaRPr lang="en-GB" dirty="0">
              <a:latin typeface="Courier New" panose="02070309020205020404" pitchFamily="49" charset="0"/>
              <a:cs typeface="Courier New" panose="02070309020205020404" pitchFamily="49" charset="0"/>
            </a:endParaRPr>
          </a:p>
          <a:p>
            <a:r>
              <a:rPr lang="en-GB" dirty="0" smtClean="0">
                <a:latin typeface="Courier New" panose="02070309020205020404" pitchFamily="49" charset="0"/>
                <a:cs typeface="Courier New" panose="02070309020205020404" pitchFamily="49" charset="0"/>
              </a:rPr>
              <a:t>find ~ -type l -print</a:t>
            </a:r>
          </a:p>
          <a:p>
            <a:endParaRPr lang="en-GB" dirty="0"/>
          </a:p>
        </p:txBody>
      </p:sp>
    </p:spTree>
    <p:extLst>
      <p:ext uri="{BB962C8B-B14F-4D97-AF65-F5344CB8AC3E}">
        <p14:creationId xmlns:p14="http://schemas.microsoft.com/office/powerpoint/2010/main" val="328652526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428875" y="1531938"/>
            <a:ext cx="7096125" cy="2387600"/>
          </a:xfrm>
        </p:spPr>
        <p:txBody>
          <a:bodyPr/>
          <a:lstStyle/>
          <a:p>
            <a:r>
              <a:rPr lang="en-GB" dirty="0" smtClean="0"/>
              <a:t>Exercise 2</a:t>
            </a:r>
            <a:endParaRPr lang="en-GB" dirty="0"/>
          </a:p>
        </p:txBody>
      </p:sp>
    </p:spTree>
    <p:extLst>
      <p:ext uri="{BB962C8B-B14F-4D97-AF65-F5344CB8AC3E}">
        <p14:creationId xmlns:p14="http://schemas.microsoft.com/office/powerpoint/2010/main" val="25523894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does a shell provide</a:t>
            </a:r>
            <a:endParaRPr lang="en-GB" dirty="0"/>
          </a:p>
        </p:txBody>
      </p:sp>
      <p:sp>
        <p:nvSpPr>
          <p:cNvPr id="3" name="Content Placeholder 2"/>
          <p:cNvSpPr>
            <a:spLocks noGrp="1"/>
          </p:cNvSpPr>
          <p:nvPr>
            <p:ph idx="1"/>
          </p:nvPr>
        </p:nvSpPr>
        <p:spPr/>
        <p:txBody>
          <a:bodyPr/>
          <a:lstStyle/>
          <a:p>
            <a:r>
              <a:rPr lang="en-GB" dirty="0" smtClean="0"/>
              <a:t>Command line editing and construction tools (</a:t>
            </a:r>
            <a:r>
              <a:rPr lang="en-GB" dirty="0" err="1" smtClean="0"/>
              <a:t>eg</a:t>
            </a:r>
            <a:r>
              <a:rPr lang="en-GB" dirty="0" smtClean="0"/>
              <a:t> auto complete)</a:t>
            </a:r>
          </a:p>
          <a:p>
            <a:r>
              <a:rPr lang="en-GB" dirty="0" smtClean="0"/>
              <a:t>History</a:t>
            </a:r>
          </a:p>
          <a:p>
            <a:r>
              <a:rPr lang="en-GB" dirty="0" smtClean="0"/>
              <a:t>Job control</a:t>
            </a:r>
          </a:p>
          <a:p>
            <a:r>
              <a:rPr lang="en-GB" dirty="0" smtClean="0"/>
              <a:t>Configuration management (</a:t>
            </a:r>
            <a:r>
              <a:rPr lang="en-GB" dirty="0" err="1" smtClean="0"/>
              <a:t>startup</a:t>
            </a:r>
            <a:r>
              <a:rPr lang="en-GB" dirty="0" smtClean="0"/>
              <a:t> scripts)</a:t>
            </a:r>
          </a:p>
          <a:p>
            <a:r>
              <a:rPr lang="en-GB" dirty="0" smtClean="0"/>
              <a:t>Aliases</a:t>
            </a:r>
          </a:p>
          <a:p>
            <a:endParaRPr lang="en-GB" dirty="0" smtClean="0"/>
          </a:p>
          <a:p>
            <a:r>
              <a:rPr lang="en-GB" dirty="0" smtClean="0"/>
              <a:t>Automation</a:t>
            </a:r>
          </a:p>
          <a:p>
            <a:pPr lvl="1"/>
            <a:r>
              <a:rPr lang="en-GB" dirty="0" smtClean="0"/>
              <a:t>Scripting language</a:t>
            </a:r>
          </a:p>
          <a:p>
            <a:pPr lvl="1"/>
            <a:r>
              <a:rPr lang="en-GB" dirty="0" smtClean="0"/>
              <a:t>Variables, functions </a:t>
            </a:r>
            <a:r>
              <a:rPr lang="en-GB" dirty="0" err="1" smtClean="0"/>
              <a:t>etc</a:t>
            </a:r>
            <a:endParaRPr lang="en-GB" dirty="0"/>
          </a:p>
        </p:txBody>
      </p:sp>
    </p:spTree>
    <p:extLst>
      <p:ext uri="{BB962C8B-B14F-4D97-AF65-F5344CB8AC3E}">
        <p14:creationId xmlns:p14="http://schemas.microsoft.com/office/powerpoint/2010/main" val="39440985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Finding programs to run</a:t>
            </a:r>
            <a:endParaRPr lang="en-GB" dirty="0"/>
          </a:p>
        </p:txBody>
      </p:sp>
      <p:sp>
        <p:nvSpPr>
          <p:cNvPr id="3" name="Content Placeholder 2"/>
          <p:cNvSpPr>
            <a:spLocks noGrp="1"/>
          </p:cNvSpPr>
          <p:nvPr>
            <p:ph idx="1"/>
          </p:nvPr>
        </p:nvSpPr>
        <p:spPr>
          <a:xfrm>
            <a:off x="838200" y="4467725"/>
            <a:ext cx="10515600" cy="2045370"/>
          </a:xfrm>
        </p:spPr>
        <p:txBody>
          <a:bodyPr/>
          <a:lstStyle/>
          <a:p>
            <a:r>
              <a:rPr lang="en-GB" dirty="0" smtClean="0"/>
              <a:t>How does the system know which executable file to run when you just supply a name (like </a:t>
            </a:r>
            <a:r>
              <a:rPr lang="en-GB" dirty="0" smtClean="0">
                <a:latin typeface="Courier New" panose="02070309020205020404" pitchFamily="49" charset="0"/>
                <a:cs typeface="Courier New" panose="02070309020205020404" pitchFamily="49" charset="0"/>
              </a:rPr>
              <a:t>ls</a:t>
            </a:r>
            <a:r>
              <a:rPr lang="en-GB" dirty="0" smtClean="0"/>
              <a:t> in this example) rather than a file path?</a:t>
            </a:r>
          </a:p>
          <a:p>
            <a:r>
              <a:rPr lang="en-GB" dirty="0" smtClean="0"/>
              <a:t>What happens when you have two different programs with the same name?</a:t>
            </a:r>
            <a:endParaRPr lang="en-GB" dirty="0"/>
          </a:p>
        </p:txBody>
      </p:sp>
      <p:grpSp>
        <p:nvGrpSpPr>
          <p:cNvPr id="4" name="Group 3"/>
          <p:cNvGrpSpPr/>
          <p:nvPr/>
        </p:nvGrpSpPr>
        <p:grpSpPr>
          <a:xfrm>
            <a:off x="176796" y="2298072"/>
            <a:ext cx="11690858" cy="2458191"/>
            <a:chOff x="1929397" y="2069353"/>
            <a:chExt cx="7003402" cy="1472578"/>
          </a:xfrm>
        </p:grpSpPr>
        <p:sp>
          <p:nvSpPr>
            <p:cNvPr id="5" name="TextBox 4"/>
            <p:cNvSpPr txBox="1"/>
            <p:nvPr/>
          </p:nvSpPr>
          <p:spPr>
            <a:xfrm>
              <a:off x="2130958" y="2069353"/>
              <a:ext cx="6801841" cy="313435"/>
            </a:xfrm>
            <a:prstGeom prst="rect">
              <a:avLst/>
            </a:prstGeom>
            <a:noFill/>
          </p:spPr>
          <p:txBody>
            <a:bodyPr wrap="none" rtlCol="0">
              <a:spAutoFit/>
            </a:bodyPr>
            <a:lstStyle/>
            <a:p>
              <a:r>
                <a:rPr lang="fr-FR" sz="2800" dirty="0">
                  <a:latin typeface="Courier New" panose="02070309020205020404" pitchFamily="49" charset="0"/>
                  <a:cs typeface="Courier New" panose="02070309020205020404" pitchFamily="49" charset="0"/>
                </a:rPr>
                <a:t> </a:t>
              </a:r>
              <a:r>
                <a:rPr lang="fr-FR" sz="2800" dirty="0" err="1" smtClean="0">
                  <a:latin typeface="Courier New" panose="02070309020205020404" pitchFamily="49" charset="0"/>
                  <a:cs typeface="Courier New" panose="02070309020205020404" pitchFamily="49" charset="0"/>
                </a:rPr>
                <a:t>ls</a:t>
              </a:r>
              <a:r>
                <a:rPr lang="fr-FR" sz="2800" dirty="0" smtClean="0">
                  <a:latin typeface="Courier New" panose="02070309020205020404" pitchFamily="49" charset="0"/>
                  <a:cs typeface="Courier New" panose="02070309020205020404" pitchFamily="49" charset="0"/>
                </a:rPr>
                <a:t>  </a:t>
              </a:r>
              <a:r>
                <a:rPr lang="fr-FR" sz="2800" dirty="0">
                  <a:solidFill>
                    <a:schemeClr val="bg2">
                      <a:lumMod val="75000"/>
                    </a:schemeClr>
                  </a:solidFill>
                  <a:latin typeface="Courier New" panose="02070309020205020404" pitchFamily="49" charset="0"/>
                  <a:cs typeface="Courier New" panose="02070309020205020404" pitchFamily="49" charset="0"/>
                </a:rPr>
                <a:t>-</a:t>
              </a:r>
              <a:r>
                <a:rPr lang="fr-FR" sz="2800" dirty="0" err="1">
                  <a:solidFill>
                    <a:schemeClr val="bg2">
                      <a:lumMod val="75000"/>
                    </a:schemeClr>
                  </a:solidFill>
                  <a:latin typeface="Courier New" panose="02070309020205020404" pitchFamily="49" charset="0"/>
                  <a:cs typeface="Courier New" panose="02070309020205020404" pitchFamily="49" charset="0"/>
                </a:rPr>
                <a:t>ltd</a:t>
              </a:r>
              <a:r>
                <a:rPr lang="fr-FR" sz="2800" dirty="0">
                  <a:solidFill>
                    <a:schemeClr val="bg2">
                      <a:lumMod val="75000"/>
                    </a:schemeClr>
                  </a:solidFill>
                  <a:latin typeface="Courier New" panose="02070309020205020404" pitchFamily="49" charset="0"/>
                  <a:cs typeface="Courier New" panose="02070309020205020404" pitchFamily="49" charset="0"/>
                </a:rPr>
                <a:t> --reverse </a:t>
              </a:r>
              <a:r>
                <a:rPr lang="fr-FR" sz="2800" dirty="0" err="1">
                  <a:solidFill>
                    <a:schemeClr val="bg2">
                      <a:lumMod val="75000"/>
                    </a:schemeClr>
                  </a:solidFill>
                  <a:latin typeface="Courier New" panose="02070309020205020404" pitchFamily="49" charset="0"/>
                  <a:cs typeface="Courier New" panose="02070309020205020404" pitchFamily="49" charset="0"/>
                </a:rPr>
                <a:t>Downloads</a:t>
              </a:r>
              <a:r>
                <a:rPr lang="fr-FR" sz="2800" dirty="0">
                  <a:solidFill>
                    <a:schemeClr val="bg2">
                      <a:lumMod val="75000"/>
                    </a:schemeClr>
                  </a:solidFill>
                  <a:latin typeface="Courier New" panose="02070309020205020404" pitchFamily="49" charset="0"/>
                  <a:cs typeface="Courier New" panose="02070309020205020404" pitchFamily="49" charset="0"/>
                </a:rPr>
                <a:t>/ </a:t>
              </a:r>
              <a:r>
                <a:rPr lang="fr-FR" sz="2800" dirty="0" smtClean="0">
                  <a:solidFill>
                    <a:schemeClr val="bg2">
                      <a:lumMod val="75000"/>
                    </a:schemeClr>
                  </a:solidFill>
                  <a:latin typeface="Courier New" panose="02070309020205020404" pitchFamily="49" charset="0"/>
                  <a:cs typeface="Courier New" panose="02070309020205020404" pitchFamily="49" charset="0"/>
                </a:rPr>
                <a:t> Desktop</a:t>
              </a:r>
              <a:r>
                <a:rPr lang="fr-FR" sz="2800" dirty="0">
                  <a:solidFill>
                    <a:schemeClr val="bg2">
                      <a:lumMod val="75000"/>
                    </a:schemeClr>
                  </a:solidFill>
                  <a:latin typeface="Courier New" panose="02070309020205020404" pitchFamily="49" charset="0"/>
                  <a:cs typeface="Courier New" panose="02070309020205020404" pitchFamily="49" charset="0"/>
                </a:rPr>
                <a:t>/ </a:t>
              </a:r>
              <a:r>
                <a:rPr lang="fr-FR" sz="2800" dirty="0" smtClean="0">
                  <a:solidFill>
                    <a:schemeClr val="bg2">
                      <a:lumMod val="75000"/>
                    </a:schemeClr>
                  </a:solidFill>
                  <a:latin typeface="Courier New" panose="02070309020205020404" pitchFamily="49" charset="0"/>
                  <a:cs typeface="Courier New" panose="02070309020205020404" pitchFamily="49" charset="0"/>
                </a:rPr>
                <a:t> Documents</a:t>
              </a:r>
              <a:r>
                <a:rPr lang="fr-FR" sz="2800" dirty="0">
                  <a:solidFill>
                    <a:schemeClr val="bg2">
                      <a:lumMod val="75000"/>
                    </a:schemeClr>
                  </a:solidFill>
                  <a:latin typeface="Courier New" panose="02070309020205020404" pitchFamily="49" charset="0"/>
                  <a:cs typeface="Courier New" panose="02070309020205020404" pitchFamily="49" charset="0"/>
                </a:rPr>
                <a:t>/</a:t>
              </a:r>
              <a:endParaRPr lang="en-GB" sz="2800" dirty="0">
                <a:solidFill>
                  <a:schemeClr val="bg2">
                    <a:lumMod val="75000"/>
                  </a:schemeClr>
                </a:solidFill>
                <a:latin typeface="Courier New" panose="02070309020205020404" pitchFamily="49" charset="0"/>
                <a:cs typeface="Courier New" panose="02070309020205020404" pitchFamily="49" charset="0"/>
              </a:endParaRPr>
            </a:p>
          </p:txBody>
        </p:sp>
        <p:sp>
          <p:nvSpPr>
            <p:cNvPr id="6" name="Left Brace 5"/>
            <p:cNvSpPr/>
            <p:nvPr/>
          </p:nvSpPr>
          <p:spPr>
            <a:xfrm rot="16200000">
              <a:off x="2329366" y="2351787"/>
              <a:ext cx="180972" cy="418097"/>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7" name="Left Brace 6"/>
            <p:cNvSpPr/>
            <p:nvPr/>
          </p:nvSpPr>
          <p:spPr>
            <a:xfrm rot="16200000">
              <a:off x="3567618" y="1637412"/>
              <a:ext cx="180972" cy="1846848"/>
            </a:xfrm>
            <a:prstGeom prst="leftBrace">
              <a:avLst/>
            </a:prstGeom>
            <a:ln w="25400">
              <a:solidFill>
                <a:schemeClr val="bg2">
                  <a:lumMod val="9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solidFill>
                  <a:schemeClr val="bg2">
                    <a:lumMod val="75000"/>
                  </a:schemeClr>
                </a:solidFill>
              </a:endParaRPr>
            </a:p>
          </p:txBody>
        </p:sp>
        <p:sp>
          <p:nvSpPr>
            <p:cNvPr id="8" name="Left Brace 7"/>
            <p:cNvSpPr/>
            <p:nvPr/>
          </p:nvSpPr>
          <p:spPr>
            <a:xfrm rot="16200000">
              <a:off x="6658480" y="499177"/>
              <a:ext cx="180972" cy="4123318"/>
            </a:xfrm>
            <a:prstGeom prst="leftBrace">
              <a:avLst/>
            </a:prstGeom>
            <a:ln w="25400">
              <a:solidFill>
                <a:schemeClr val="bg2">
                  <a:lumMod val="9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solidFill>
                  <a:schemeClr val="bg2">
                    <a:lumMod val="75000"/>
                  </a:schemeClr>
                </a:solidFill>
              </a:endParaRPr>
            </a:p>
          </p:txBody>
        </p:sp>
        <p:sp>
          <p:nvSpPr>
            <p:cNvPr id="9" name="TextBox 8"/>
            <p:cNvSpPr txBox="1"/>
            <p:nvPr/>
          </p:nvSpPr>
          <p:spPr>
            <a:xfrm>
              <a:off x="1929397" y="2895600"/>
              <a:ext cx="980910" cy="646331"/>
            </a:xfrm>
            <a:prstGeom prst="rect">
              <a:avLst/>
            </a:prstGeom>
            <a:noFill/>
          </p:spPr>
          <p:txBody>
            <a:bodyPr wrap="none" rtlCol="0">
              <a:spAutoFit/>
            </a:bodyPr>
            <a:lstStyle/>
            <a:p>
              <a:pPr algn="ctr"/>
              <a:r>
                <a:rPr lang="en-GB" dirty="0" smtClean="0"/>
                <a:t>Program</a:t>
              </a:r>
            </a:p>
            <a:p>
              <a:pPr algn="ctr"/>
              <a:r>
                <a:rPr lang="en-GB" dirty="0" smtClean="0"/>
                <a:t>name</a:t>
              </a:r>
              <a:endParaRPr lang="en-GB" dirty="0"/>
            </a:p>
          </p:txBody>
        </p:sp>
        <p:sp>
          <p:nvSpPr>
            <p:cNvPr id="10" name="TextBox 9"/>
            <p:cNvSpPr txBox="1"/>
            <p:nvPr/>
          </p:nvSpPr>
          <p:spPr>
            <a:xfrm>
              <a:off x="3356941" y="2895600"/>
              <a:ext cx="602325" cy="221248"/>
            </a:xfrm>
            <a:prstGeom prst="rect">
              <a:avLst/>
            </a:prstGeom>
            <a:noFill/>
          </p:spPr>
          <p:txBody>
            <a:bodyPr wrap="none" rtlCol="0">
              <a:spAutoFit/>
            </a:bodyPr>
            <a:lstStyle/>
            <a:p>
              <a:pPr algn="ctr"/>
              <a:r>
                <a:rPr lang="en-GB" dirty="0" smtClean="0">
                  <a:solidFill>
                    <a:schemeClr val="bg2">
                      <a:lumMod val="75000"/>
                    </a:schemeClr>
                  </a:solidFill>
                </a:rPr>
                <a:t>Switches</a:t>
              </a:r>
              <a:endParaRPr lang="en-GB" dirty="0">
                <a:solidFill>
                  <a:schemeClr val="bg2">
                    <a:lumMod val="75000"/>
                  </a:schemeClr>
                </a:solidFill>
              </a:endParaRPr>
            </a:p>
          </p:txBody>
        </p:sp>
        <p:sp>
          <p:nvSpPr>
            <p:cNvPr id="11" name="TextBox 10"/>
            <p:cNvSpPr txBox="1"/>
            <p:nvPr/>
          </p:nvSpPr>
          <p:spPr>
            <a:xfrm>
              <a:off x="6273054" y="2927866"/>
              <a:ext cx="951828" cy="387184"/>
            </a:xfrm>
            <a:prstGeom prst="rect">
              <a:avLst/>
            </a:prstGeom>
            <a:noFill/>
          </p:spPr>
          <p:txBody>
            <a:bodyPr wrap="none" rtlCol="0">
              <a:spAutoFit/>
            </a:bodyPr>
            <a:lstStyle/>
            <a:p>
              <a:pPr algn="ctr"/>
              <a:r>
                <a:rPr lang="en-GB" dirty="0" smtClean="0">
                  <a:solidFill>
                    <a:schemeClr val="bg2">
                      <a:lumMod val="75000"/>
                    </a:schemeClr>
                  </a:solidFill>
                </a:rPr>
                <a:t>Data</a:t>
              </a:r>
            </a:p>
            <a:p>
              <a:pPr algn="ctr"/>
              <a:r>
                <a:rPr lang="en-GB" dirty="0" smtClean="0">
                  <a:solidFill>
                    <a:schemeClr val="bg2">
                      <a:lumMod val="75000"/>
                    </a:schemeClr>
                  </a:solidFill>
                </a:rPr>
                <a:t>(normally files)</a:t>
              </a:r>
              <a:endParaRPr lang="en-GB" dirty="0">
                <a:solidFill>
                  <a:schemeClr val="bg2">
                    <a:lumMod val="75000"/>
                  </a:schemeClr>
                </a:solidFill>
              </a:endParaRPr>
            </a:p>
          </p:txBody>
        </p:sp>
      </p:grpSp>
    </p:spTree>
    <p:extLst>
      <p:ext uri="{BB962C8B-B14F-4D97-AF65-F5344CB8AC3E}">
        <p14:creationId xmlns:p14="http://schemas.microsoft.com/office/powerpoint/2010/main" val="319631402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a:t>
            </a:r>
            <a:r>
              <a:rPr lang="en-GB" dirty="0" smtClean="0">
                <a:latin typeface="Courier New" panose="02070309020205020404" pitchFamily="49" charset="0"/>
                <a:cs typeface="Courier New" panose="02070309020205020404" pitchFamily="49" charset="0"/>
              </a:rPr>
              <a:t>PATH</a:t>
            </a:r>
            <a:r>
              <a:rPr lang="en-GB" dirty="0" smtClean="0"/>
              <a:t> environment variable</a:t>
            </a:r>
            <a:endParaRPr lang="en-GB" dirty="0"/>
          </a:p>
        </p:txBody>
      </p:sp>
      <p:sp>
        <p:nvSpPr>
          <p:cNvPr id="3" name="Content Placeholder 2"/>
          <p:cNvSpPr>
            <a:spLocks noGrp="1"/>
          </p:cNvSpPr>
          <p:nvPr>
            <p:ph idx="1"/>
          </p:nvPr>
        </p:nvSpPr>
        <p:spPr/>
        <p:txBody>
          <a:bodyPr/>
          <a:lstStyle/>
          <a:p>
            <a:r>
              <a:rPr lang="en-GB" dirty="0" smtClean="0"/>
              <a:t>Two new concepts which will be reused a lot:</a:t>
            </a:r>
          </a:p>
          <a:p>
            <a:endParaRPr lang="en-GB" dirty="0" smtClean="0"/>
          </a:p>
          <a:p>
            <a:pPr marL="914400" lvl="1" indent="-457200">
              <a:buFont typeface="+mj-lt"/>
              <a:buAutoNum type="arabicPeriod"/>
            </a:pPr>
            <a:r>
              <a:rPr lang="en-GB" dirty="0" smtClean="0"/>
              <a:t>A search path is a list of directories which the shell will iterate over to try to find something (a program in this case). It is an ordered list and the first hit will be returned.</a:t>
            </a:r>
          </a:p>
          <a:p>
            <a:pPr marL="914400" lvl="1" indent="-457200">
              <a:buFont typeface="+mj-lt"/>
              <a:buAutoNum type="arabicPeriod"/>
            </a:pPr>
            <a:endParaRPr lang="en-GB" dirty="0" smtClean="0"/>
          </a:p>
          <a:p>
            <a:pPr marL="914400" lvl="1" indent="-457200">
              <a:buFont typeface="+mj-lt"/>
              <a:buAutoNum type="arabicPeriod"/>
            </a:pPr>
            <a:r>
              <a:rPr lang="en-GB" dirty="0" smtClean="0"/>
              <a:t>Shells use "environment variables" as a small scale storage and configuration system.  They are a set of key/value pairs which provide named pieces of data which influence the behaviour of the shell or programs which it runs. Some environment variables are created by default, but you can modify these, or add your own.</a:t>
            </a:r>
            <a:endParaRPr lang="en-GB" dirty="0"/>
          </a:p>
        </p:txBody>
      </p:sp>
    </p:spTree>
    <p:extLst>
      <p:ext uri="{BB962C8B-B14F-4D97-AF65-F5344CB8AC3E}">
        <p14:creationId xmlns:p14="http://schemas.microsoft.com/office/powerpoint/2010/main" val="350212372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a:t>
            </a:r>
            <a:r>
              <a:rPr lang="en-GB" dirty="0">
                <a:latin typeface="Courier New" panose="02070309020205020404" pitchFamily="49" charset="0"/>
                <a:cs typeface="Courier New" panose="02070309020205020404" pitchFamily="49" charset="0"/>
              </a:rPr>
              <a:t>PATH</a:t>
            </a:r>
            <a:r>
              <a:rPr lang="en-GB" dirty="0"/>
              <a:t> environment variable</a:t>
            </a:r>
          </a:p>
        </p:txBody>
      </p:sp>
      <p:sp>
        <p:nvSpPr>
          <p:cNvPr id="3" name="Content Placeholder 2"/>
          <p:cNvSpPr>
            <a:spLocks noGrp="1"/>
          </p:cNvSpPr>
          <p:nvPr>
            <p:ph idx="1"/>
          </p:nvPr>
        </p:nvSpPr>
        <p:spPr>
          <a:xfrm>
            <a:off x="838200" y="1556084"/>
            <a:ext cx="11016916" cy="5005137"/>
          </a:xfrm>
        </p:spPr>
        <p:txBody>
          <a:bodyPr>
            <a:normAutofit/>
          </a:bodyPr>
          <a:lstStyle/>
          <a:p>
            <a:r>
              <a:rPr lang="en-GB" dirty="0" smtClean="0"/>
              <a:t>You can see the current PATH contents by running:</a:t>
            </a:r>
          </a:p>
          <a:p>
            <a:pPr lvl="1"/>
            <a:r>
              <a:rPr lang="en-GB" dirty="0">
                <a:latin typeface="Courier New" panose="02070309020205020404" pitchFamily="49" charset="0"/>
                <a:cs typeface="Courier New" panose="02070309020205020404" pitchFamily="49" charset="0"/>
              </a:rPr>
              <a:t>e</a:t>
            </a:r>
            <a:r>
              <a:rPr lang="en-GB" dirty="0" smtClean="0">
                <a:latin typeface="Courier New" panose="02070309020205020404" pitchFamily="49" charset="0"/>
                <a:cs typeface="Courier New" panose="02070309020205020404" pitchFamily="49" charset="0"/>
              </a:rPr>
              <a:t>cho $PATH</a:t>
            </a:r>
          </a:p>
          <a:p>
            <a:pPr lvl="1"/>
            <a:r>
              <a:rPr lang="en-GB" sz="1300" dirty="0">
                <a:latin typeface="Courier New" panose="02070309020205020404" pitchFamily="49" charset="0"/>
                <a:cs typeface="Courier New" panose="02070309020205020404" pitchFamily="49" charset="0"/>
              </a:rPr>
              <a:t>/</a:t>
            </a:r>
            <a:r>
              <a:rPr lang="en-GB" sz="1300" dirty="0" err="1">
                <a:latin typeface="Courier New" panose="02070309020205020404" pitchFamily="49" charset="0"/>
                <a:cs typeface="Courier New" panose="02070309020205020404" pitchFamily="49" charset="0"/>
              </a:rPr>
              <a:t>usr</a:t>
            </a:r>
            <a:r>
              <a:rPr lang="en-GB" sz="1300" dirty="0">
                <a:latin typeface="Courier New" panose="02070309020205020404" pitchFamily="49" charset="0"/>
                <a:cs typeface="Courier New" panose="02070309020205020404" pitchFamily="49" charset="0"/>
              </a:rPr>
              <a:t>/local/</a:t>
            </a:r>
            <a:r>
              <a:rPr lang="en-GB" sz="1300" dirty="0" err="1">
                <a:latin typeface="Courier New" panose="02070309020205020404" pitchFamily="49" charset="0"/>
                <a:cs typeface="Courier New" panose="02070309020205020404" pitchFamily="49" charset="0"/>
              </a:rPr>
              <a:t>sbin</a:t>
            </a:r>
            <a:r>
              <a:rPr lang="en-GB" sz="1300" dirty="0">
                <a:latin typeface="Courier New" panose="02070309020205020404" pitchFamily="49" charset="0"/>
                <a:cs typeface="Courier New" panose="02070309020205020404" pitchFamily="49" charset="0"/>
              </a:rPr>
              <a:t>:/</a:t>
            </a:r>
            <a:r>
              <a:rPr lang="en-GB" sz="1300" dirty="0" err="1">
                <a:latin typeface="Courier New" panose="02070309020205020404" pitchFamily="49" charset="0"/>
                <a:cs typeface="Courier New" panose="02070309020205020404" pitchFamily="49" charset="0"/>
              </a:rPr>
              <a:t>usr</a:t>
            </a:r>
            <a:r>
              <a:rPr lang="en-GB" sz="1300" dirty="0">
                <a:latin typeface="Courier New" panose="02070309020205020404" pitchFamily="49" charset="0"/>
                <a:cs typeface="Courier New" panose="02070309020205020404" pitchFamily="49" charset="0"/>
              </a:rPr>
              <a:t>/local/bin:/</a:t>
            </a:r>
            <a:r>
              <a:rPr lang="en-GB" sz="1300" dirty="0" err="1">
                <a:latin typeface="Courier New" panose="02070309020205020404" pitchFamily="49" charset="0"/>
                <a:cs typeface="Courier New" panose="02070309020205020404" pitchFamily="49" charset="0"/>
              </a:rPr>
              <a:t>usr</a:t>
            </a:r>
            <a:r>
              <a:rPr lang="en-GB" sz="1300" dirty="0">
                <a:latin typeface="Courier New" panose="02070309020205020404" pitchFamily="49" charset="0"/>
                <a:cs typeface="Courier New" panose="02070309020205020404" pitchFamily="49" charset="0"/>
              </a:rPr>
              <a:t>/</a:t>
            </a:r>
            <a:r>
              <a:rPr lang="en-GB" sz="1300" dirty="0" err="1">
                <a:latin typeface="Courier New" panose="02070309020205020404" pitchFamily="49" charset="0"/>
                <a:cs typeface="Courier New" panose="02070309020205020404" pitchFamily="49" charset="0"/>
              </a:rPr>
              <a:t>sbin</a:t>
            </a:r>
            <a:r>
              <a:rPr lang="en-GB" sz="1300" dirty="0">
                <a:latin typeface="Courier New" panose="02070309020205020404" pitchFamily="49" charset="0"/>
                <a:cs typeface="Courier New" panose="02070309020205020404" pitchFamily="49" charset="0"/>
              </a:rPr>
              <a:t>:/</a:t>
            </a:r>
            <a:r>
              <a:rPr lang="en-GB" sz="1300" dirty="0" err="1">
                <a:latin typeface="Courier New" panose="02070309020205020404" pitchFamily="49" charset="0"/>
                <a:cs typeface="Courier New" panose="02070309020205020404" pitchFamily="49" charset="0"/>
              </a:rPr>
              <a:t>usr</a:t>
            </a:r>
            <a:r>
              <a:rPr lang="en-GB" sz="1300" dirty="0">
                <a:latin typeface="Courier New" panose="02070309020205020404" pitchFamily="49" charset="0"/>
                <a:cs typeface="Courier New" panose="02070309020205020404" pitchFamily="49" charset="0"/>
              </a:rPr>
              <a:t>/bin:/</a:t>
            </a:r>
            <a:r>
              <a:rPr lang="en-GB" sz="1300" dirty="0" err="1">
                <a:latin typeface="Courier New" panose="02070309020205020404" pitchFamily="49" charset="0"/>
                <a:cs typeface="Courier New" panose="02070309020205020404" pitchFamily="49" charset="0"/>
              </a:rPr>
              <a:t>sbin</a:t>
            </a:r>
            <a:r>
              <a:rPr lang="en-GB" sz="1300" dirty="0">
                <a:latin typeface="Courier New" panose="02070309020205020404" pitchFamily="49" charset="0"/>
                <a:cs typeface="Courier New" panose="02070309020205020404" pitchFamily="49" charset="0"/>
              </a:rPr>
              <a:t>:/bin:/</a:t>
            </a:r>
            <a:r>
              <a:rPr lang="en-GB" sz="1300" dirty="0" err="1">
                <a:latin typeface="Courier New" panose="02070309020205020404" pitchFamily="49" charset="0"/>
                <a:cs typeface="Courier New" panose="02070309020205020404" pitchFamily="49" charset="0"/>
              </a:rPr>
              <a:t>usr</a:t>
            </a:r>
            <a:r>
              <a:rPr lang="en-GB" sz="1300" dirty="0">
                <a:latin typeface="Courier New" panose="02070309020205020404" pitchFamily="49" charset="0"/>
                <a:cs typeface="Courier New" panose="02070309020205020404" pitchFamily="49" charset="0"/>
              </a:rPr>
              <a:t>/games:/</a:t>
            </a:r>
            <a:r>
              <a:rPr lang="en-GB" sz="1300" dirty="0" err="1">
                <a:latin typeface="Courier New" panose="02070309020205020404" pitchFamily="49" charset="0"/>
                <a:cs typeface="Courier New" panose="02070309020205020404" pitchFamily="49" charset="0"/>
              </a:rPr>
              <a:t>usr</a:t>
            </a:r>
            <a:r>
              <a:rPr lang="en-GB" sz="1300" dirty="0">
                <a:latin typeface="Courier New" panose="02070309020205020404" pitchFamily="49" charset="0"/>
                <a:cs typeface="Courier New" panose="02070309020205020404" pitchFamily="49" charset="0"/>
              </a:rPr>
              <a:t>/local/games:/</a:t>
            </a:r>
            <a:r>
              <a:rPr lang="en-GB" sz="1300" dirty="0" smtClean="0">
                <a:latin typeface="Courier New" panose="02070309020205020404" pitchFamily="49" charset="0"/>
                <a:cs typeface="Courier New" panose="02070309020205020404" pitchFamily="49" charset="0"/>
              </a:rPr>
              <a:t>snap/bin</a:t>
            </a:r>
          </a:p>
          <a:p>
            <a:endParaRPr lang="en-GB" dirty="0"/>
          </a:p>
          <a:p>
            <a:r>
              <a:rPr lang="en-GB" dirty="0" smtClean="0"/>
              <a:t>These are the directories which are trusted to contain good programs which you can launch just using their name</a:t>
            </a:r>
          </a:p>
          <a:p>
            <a:endParaRPr lang="en-GB" dirty="0"/>
          </a:p>
          <a:p>
            <a:r>
              <a:rPr lang="en-GB" dirty="0" smtClean="0"/>
              <a:t>Other programs can be launched using their location (rather than name)</a:t>
            </a:r>
          </a:p>
          <a:p>
            <a:endParaRPr lang="en-GB" dirty="0"/>
          </a:p>
          <a:p>
            <a:r>
              <a:rPr lang="en-GB" dirty="0" smtClean="0"/>
              <a:t>You can find the location of a named program using </a:t>
            </a:r>
            <a:r>
              <a:rPr lang="en-GB" dirty="0" smtClean="0">
                <a:latin typeface="Courier New" panose="02070309020205020404" pitchFamily="49" charset="0"/>
                <a:cs typeface="Courier New" panose="02070309020205020404" pitchFamily="49" charset="0"/>
              </a:rPr>
              <a:t>which</a:t>
            </a:r>
          </a:p>
          <a:p>
            <a:pPr lvl="1"/>
            <a:r>
              <a:rPr lang="en-GB" dirty="0" smtClean="0">
                <a:latin typeface="Courier New" panose="02070309020205020404" pitchFamily="49" charset="0"/>
                <a:cs typeface="Courier New" panose="02070309020205020404" pitchFamily="49" charset="0"/>
              </a:rPr>
              <a:t>which ls </a:t>
            </a:r>
            <a:r>
              <a:rPr lang="en-GB" dirty="0" smtClean="0"/>
              <a:t>(produces </a:t>
            </a:r>
            <a:r>
              <a:rPr lang="en-GB" dirty="0" smtClean="0">
                <a:latin typeface="Courier New" panose="02070309020205020404" pitchFamily="49" charset="0"/>
                <a:cs typeface="Courier New" panose="02070309020205020404" pitchFamily="49" charset="0"/>
              </a:rPr>
              <a:t>/bin/ls </a:t>
            </a:r>
            <a:r>
              <a:rPr lang="en-GB" dirty="0" smtClean="0"/>
              <a:t>which is where the </a:t>
            </a:r>
            <a:r>
              <a:rPr lang="en-GB" dirty="0" smtClean="0">
                <a:latin typeface="Courier New" panose="02070309020205020404" pitchFamily="49" charset="0"/>
                <a:cs typeface="Courier New" panose="02070309020205020404" pitchFamily="49" charset="0"/>
              </a:rPr>
              <a:t>ls</a:t>
            </a:r>
            <a:r>
              <a:rPr lang="en-GB" dirty="0" smtClean="0"/>
              <a:t> program is)</a:t>
            </a:r>
          </a:p>
          <a:p>
            <a:pPr lvl="1"/>
            <a:endParaRPr lang="en-GB" dirty="0" smtClean="0"/>
          </a:p>
        </p:txBody>
      </p:sp>
    </p:spTree>
    <p:extLst>
      <p:ext uri="{BB962C8B-B14F-4D97-AF65-F5344CB8AC3E}">
        <p14:creationId xmlns:p14="http://schemas.microsoft.com/office/powerpoint/2010/main" val="422228321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Setting the </a:t>
            </a:r>
            <a:r>
              <a:rPr lang="en-GB" dirty="0" smtClean="0">
                <a:latin typeface="Courier New" panose="02070309020205020404" pitchFamily="49" charset="0"/>
                <a:cs typeface="Courier New" panose="02070309020205020404" pitchFamily="49" charset="0"/>
              </a:rPr>
              <a:t>PATH</a:t>
            </a:r>
            <a:endParaRPr lang="en-GB" dirty="0">
              <a:latin typeface="Courier New" panose="02070309020205020404" pitchFamily="49" charset="0"/>
              <a:cs typeface="Courier New" panose="02070309020205020404" pitchFamily="49" charset="0"/>
            </a:endParaRPr>
          </a:p>
        </p:txBody>
      </p:sp>
      <p:sp>
        <p:nvSpPr>
          <p:cNvPr id="3" name="Content Placeholder 2"/>
          <p:cNvSpPr>
            <a:spLocks noGrp="1"/>
          </p:cNvSpPr>
          <p:nvPr>
            <p:ph idx="1"/>
          </p:nvPr>
        </p:nvSpPr>
        <p:spPr/>
        <p:txBody>
          <a:bodyPr>
            <a:normAutofit fontScale="92500" lnSpcReduction="20000"/>
          </a:bodyPr>
          <a:lstStyle/>
          <a:p>
            <a:r>
              <a:rPr lang="en-GB" dirty="0" smtClean="0">
                <a:latin typeface="Courier New" panose="02070309020205020404" pitchFamily="49" charset="0"/>
                <a:cs typeface="Courier New" panose="02070309020205020404" pitchFamily="49" charset="0"/>
              </a:rPr>
              <a:t>PATH</a:t>
            </a:r>
            <a:r>
              <a:rPr lang="en-GB" dirty="0" smtClean="0"/>
              <a:t> is an environment variable, you can set it the same as any other variable, using the export function</a:t>
            </a:r>
          </a:p>
          <a:p>
            <a:endParaRPr lang="en-GB" dirty="0"/>
          </a:p>
          <a:p>
            <a:r>
              <a:rPr lang="en-GB" dirty="0" smtClean="0">
                <a:latin typeface="Courier New" panose="02070309020205020404" pitchFamily="49" charset="0"/>
                <a:cs typeface="Courier New" panose="02070309020205020404" pitchFamily="49" charset="0"/>
              </a:rPr>
              <a:t>export PATH=/one/folder:/another/folder</a:t>
            </a:r>
          </a:p>
          <a:p>
            <a:endParaRPr lang="en-GB" dirty="0"/>
          </a:p>
          <a:p>
            <a:r>
              <a:rPr lang="en-GB" dirty="0" smtClean="0"/>
              <a:t>Normally you want to just add to the existing </a:t>
            </a:r>
            <a:r>
              <a:rPr lang="en-GB" dirty="0" smtClean="0">
                <a:latin typeface="Courier New" panose="02070309020205020404" pitchFamily="49" charset="0"/>
                <a:cs typeface="Courier New" panose="02070309020205020404" pitchFamily="49" charset="0"/>
              </a:rPr>
              <a:t>PATH</a:t>
            </a:r>
            <a:r>
              <a:rPr lang="en-GB" dirty="0" smtClean="0"/>
              <a:t>, so you can include the current </a:t>
            </a:r>
            <a:r>
              <a:rPr lang="en-GB" dirty="0" smtClean="0">
                <a:latin typeface="Courier New" panose="02070309020205020404" pitchFamily="49" charset="0"/>
                <a:cs typeface="Courier New" panose="02070309020205020404" pitchFamily="49" charset="0"/>
              </a:rPr>
              <a:t>$PATH </a:t>
            </a:r>
            <a:r>
              <a:rPr lang="en-GB" dirty="0" smtClean="0"/>
              <a:t>in the definition</a:t>
            </a:r>
          </a:p>
          <a:p>
            <a:endParaRPr lang="en-GB" dirty="0"/>
          </a:p>
          <a:p>
            <a:r>
              <a:rPr lang="en-GB" smtClean="0">
                <a:latin typeface="Courier New" panose="02070309020205020404" pitchFamily="49" charset="0"/>
                <a:cs typeface="Courier New" panose="02070309020205020404" pitchFamily="49" charset="0"/>
              </a:rPr>
              <a:t>export </a:t>
            </a:r>
            <a:r>
              <a:rPr lang="en-GB" smtClean="0">
                <a:latin typeface="Courier New" panose="02070309020205020404" pitchFamily="49" charset="0"/>
                <a:cs typeface="Courier New" panose="02070309020205020404" pitchFamily="49" charset="0"/>
              </a:rPr>
              <a:t>PATH</a:t>
            </a:r>
            <a:r>
              <a:rPr lang="en-GB" dirty="0" smtClean="0">
                <a:latin typeface="Courier New" panose="02070309020205020404" pitchFamily="49" charset="0"/>
                <a:cs typeface="Courier New" panose="02070309020205020404" pitchFamily="49" charset="0"/>
              </a:rPr>
              <a:t>=/new/folder/:$PATH</a:t>
            </a:r>
          </a:p>
          <a:p>
            <a:endParaRPr lang="en-GB" dirty="0"/>
          </a:p>
          <a:p>
            <a:r>
              <a:rPr lang="en-GB" dirty="0" smtClean="0"/>
              <a:t>You can write this into </a:t>
            </a:r>
            <a:r>
              <a:rPr lang="en-GB" dirty="0" smtClean="0">
                <a:latin typeface="Courier New" panose="02070309020205020404" pitchFamily="49" charset="0"/>
                <a:cs typeface="Courier New" panose="02070309020205020404" pitchFamily="49" charset="0"/>
              </a:rPr>
              <a:t>~/.</a:t>
            </a:r>
            <a:r>
              <a:rPr lang="en-GB" dirty="0" err="1" smtClean="0">
                <a:latin typeface="Courier New" panose="02070309020205020404" pitchFamily="49" charset="0"/>
                <a:cs typeface="Courier New" panose="02070309020205020404" pitchFamily="49" charset="0"/>
              </a:rPr>
              <a:t>bashrc</a:t>
            </a:r>
            <a:r>
              <a:rPr lang="en-GB" dirty="0" smtClean="0">
                <a:latin typeface="Courier New" panose="02070309020205020404" pitchFamily="49" charset="0"/>
                <a:cs typeface="Courier New" panose="02070309020205020404" pitchFamily="49" charset="0"/>
              </a:rPr>
              <a:t> </a:t>
            </a:r>
            <a:r>
              <a:rPr lang="en-GB" dirty="0" smtClean="0"/>
              <a:t>to make the change permanent.</a:t>
            </a:r>
            <a:endParaRPr lang="en-GB" dirty="0"/>
          </a:p>
        </p:txBody>
      </p:sp>
    </p:spTree>
    <p:extLst>
      <p:ext uri="{BB962C8B-B14F-4D97-AF65-F5344CB8AC3E}">
        <p14:creationId xmlns:p14="http://schemas.microsoft.com/office/powerpoint/2010/main" val="243492135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428875" y="1531938"/>
            <a:ext cx="7096125" cy="2387600"/>
          </a:xfrm>
        </p:spPr>
        <p:txBody>
          <a:bodyPr/>
          <a:lstStyle/>
          <a:p>
            <a:r>
              <a:rPr lang="en-GB" dirty="0" smtClean="0"/>
              <a:t>Exercise 3</a:t>
            </a:r>
            <a:endParaRPr lang="en-GB" dirty="0"/>
          </a:p>
        </p:txBody>
      </p:sp>
    </p:spTree>
    <p:extLst>
      <p:ext uri="{BB962C8B-B14F-4D97-AF65-F5344CB8AC3E}">
        <p14:creationId xmlns:p14="http://schemas.microsoft.com/office/powerpoint/2010/main" val="10151891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Running programs in BASH</a:t>
            </a:r>
            <a:endParaRPr lang="en-GB" dirty="0"/>
          </a:p>
        </p:txBody>
      </p:sp>
      <p:sp>
        <p:nvSpPr>
          <p:cNvPr id="3" name="Content Placeholder 2"/>
          <p:cNvSpPr>
            <a:spLocks noGrp="1"/>
          </p:cNvSpPr>
          <p:nvPr>
            <p:ph idx="1"/>
          </p:nvPr>
        </p:nvSpPr>
        <p:spPr/>
        <p:txBody>
          <a:bodyPr/>
          <a:lstStyle/>
          <a:p>
            <a:r>
              <a:rPr lang="en-GB" dirty="0" smtClean="0"/>
              <a:t>We will be using a graphical terminal running BASH</a:t>
            </a:r>
          </a:p>
          <a:p>
            <a:r>
              <a:rPr lang="en-GB" dirty="0" smtClean="0"/>
              <a:t>Right click and select "Open terminal"</a:t>
            </a:r>
          </a:p>
          <a:p>
            <a:r>
              <a:rPr lang="en-GB" dirty="0" smtClean="0"/>
              <a:t>..or, from Applications menu find Terminal</a:t>
            </a:r>
          </a:p>
          <a:p>
            <a:r>
              <a:rPr lang="en-GB" dirty="0" smtClean="0"/>
              <a:t>Once running, right click on icon and select "Add to favourites"</a:t>
            </a:r>
            <a:endParaRPr lang="en-GB" dirty="0"/>
          </a:p>
        </p:txBody>
      </p:sp>
    </p:spTree>
    <p:extLst>
      <p:ext uri="{BB962C8B-B14F-4D97-AF65-F5344CB8AC3E}">
        <p14:creationId xmlns:p14="http://schemas.microsoft.com/office/powerpoint/2010/main" val="22109486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44378" y="0"/>
            <a:ext cx="11919284" cy="6860165"/>
          </a:xfrm>
          <a:prstGeom prst="rect">
            <a:avLst/>
          </a:prstGeom>
        </p:spPr>
      </p:pic>
    </p:spTree>
    <p:extLst>
      <p:ext uri="{BB962C8B-B14F-4D97-AF65-F5344CB8AC3E}">
        <p14:creationId xmlns:p14="http://schemas.microsoft.com/office/powerpoint/2010/main" val="511827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Running programs</a:t>
            </a:r>
            <a:endParaRPr lang="en-GB" dirty="0"/>
          </a:p>
        </p:txBody>
      </p:sp>
      <p:sp>
        <p:nvSpPr>
          <p:cNvPr id="3" name="Content Placeholder 2"/>
          <p:cNvSpPr>
            <a:spLocks noGrp="1"/>
          </p:cNvSpPr>
          <p:nvPr>
            <p:ph idx="1"/>
          </p:nvPr>
        </p:nvSpPr>
        <p:spPr/>
        <p:txBody>
          <a:bodyPr/>
          <a:lstStyle/>
          <a:p>
            <a:r>
              <a:rPr lang="en-GB" dirty="0" smtClean="0"/>
              <a:t>Type the name of the program you want to run</a:t>
            </a:r>
          </a:p>
          <a:p>
            <a:r>
              <a:rPr lang="en-GB" dirty="0" smtClean="0"/>
              <a:t>Add on any options the program needs</a:t>
            </a:r>
          </a:p>
          <a:p>
            <a:r>
              <a:rPr lang="en-GB" dirty="0" smtClean="0"/>
              <a:t>Press return - the program will run</a:t>
            </a:r>
          </a:p>
          <a:p>
            <a:r>
              <a:rPr lang="en-GB" dirty="0" smtClean="0"/>
              <a:t>When the program ends control will return to the shell</a:t>
            </a:r>
          </a:p>
          <a:p>
            <a:r>
              <a:rPr lang="en-GB" dirty="0" smtClean="0"/>
              <a:t>Run the next program!</a:t>
            </a:r>
            <a:endParaRPr lang="en-GB" dirty="0"/>
          </a:p>
        </p:txBody>
      </p:sp>
    </p:spTree>
    <p:extLst>
      <p:ext uri="{BB962C8B-B14F-4D97-AF65-F5344CB8AC3E}">
        <p14:creationId xmlns:p14="http://schemas.microsoft.com/office/powerpoint/2010/main" val="1689436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Running programs</a:t>
            </a:r>
            <a:endParaRPr lang="en-GB" dirty="0"/>
          </a:p>
        </p:txBody>
      </p:sp>
      <p:sp>
        <p:nvSpPr>
          <p:cNvPr id="4" name="Rectangle 3"/>
          <p:cNvSpPr/>
          <p:nvPr/>
        </p:nvSpPr>
        <p:spPr>
          <a:xfrm>
            <a:off x="1367589" y="1687351"/>
            <a:ext cx="8273716" cy="1477328"/>
          </a:xfrm>
          <a:prstGeom prst="rect">
            <a:avLst/>
          </a:prstGeom>
        </p:spPr>
        <p:txBody>
          <a:bodyPr wrap="square">
            <a:spAutoFit/>
          </a:bodyPr>
          <a:lstStyle/>
          <a:p>
            <a:r>
              <a:rPr lang="en-GB" dirty="0" err="1">
                <a:solidFill>
                  <a:schemeClr val="accent1">
                    <a:lumMod val="75000"/>
                  </a:schemeClr>
                </a:solidFill>
                <a:latin typeface="Courier New" panose="02070309020205020404" pitchFamily="49" charset="0"/>
                <a:cs typeface="Courier New" panose="02070309020205020404" pitchFamily="49" charset="0"/>
              </a:rPr>
              <a:t>babraham@babraham-VirtualBox</a:t>
            </a:r>
            <a:r>
              <a:rPr lang="en-GB" dirty="0">
                <a:solidFill>
                  <a:schemeClr val="accent1">
                    <a:lumMod val="75000"/>
                  </a:schemeClr>
                </a:solidFill>
                <a:latin typeface="Courier New" panose="02070309020205020404" pitchFamily="49" charset="0"/>
                <a:cs typeface="Courier New" panose="02070309020205020404" pitchFamily="49" charset="0"/>
              </a:rPr>
              <a:t>:~$ </a:t>
            </a:r>
            <a:r>
              <a:rPr lang="en-GB" b="1" dirty="0">
                <a:latin typeface="Courier New" panose="02070309020205020404" pitchFamily="49" charset="0"/>
                <a:cs typeface="Courier New" panose="02070309020205020404" pitchFamily="49" charset="0"/>
              </a:rPr>
              <a:t>ls</a:t>
            </a:r>
          </a:p>
          <a:p>
            <a:r>
              <a:rPr lang="en-GB" dirty="0">
                <a:solidFill>
                  <a:schemeClr val="accent6">
                    <a:lumMod val="75000"/>
                  </a:schemeClr>
                </a:solidFill>
                <a:latin typeface="Courier New" panose="02070309020205020404" pitchFamily="49" charset="0"/>
                <a:cs typeface="Courier New" panose="02070309020205020404" pitchFamily="49" charset="0"/>
              </a:rPr>
              <a:t>Desktop  Documents  Downloads  </a:t>
            </a:r>
            <a:r>
              <a:rPr lang="en-GB" dirty="0" err="1">
                <a:solidFill>
                  <a:schemeClr val="accent6">
                    <a:lumMod val="75000"/>
                  </a:schemeClr>
                </a:solidFill>
                <a:latin typeface="Courier New" panose="02070309020205020404" pitchFamily="49" charset="0"/>
                <a:cs typeface="Courier New" panose="02070309020205020404" pitchFamily="49" charset="0"/>
              </a:rPr>
              <a:t>examples.desktop</a:t>
            </a:r>
            <a:r>
              <a:rPr lang="en-GB" dirty="0">
                <a:solidFill>
                  <a:schemeClr val="accent6">
                    <a:lumMod val="75000"/>
                  </a:schemeClr>
                </a:solidFill>
                <a:latin typeface="Courier New" panose="02070309020205020404" pitchFamily="49" charset="0"/>
                <a:cs typeface="Courier New" panose="02070309020205020404" pitchFamily="49" charset="0"/>
              </a:rPr>
              <a:t>  Music  Pictures  Public  Templates  Videos</a:t>
            </a:r>
          </a:p>
          <a:p>
            <a:endParaRPr lang="en-GB" dirty="0" smtClean="0">
              <a:latin typeface="Courier New" panose="02070309020205020404" pitchFamily="49" charset="0"/>
              <a:cs typeface="Courier New" panose="02070309020205020404" pitchFamily="49" charset="0"/>
            </a:endParaRPr>
          </a:p>
          <a:p>
            <a:r>
              <a:rPr lang="en-GB" dirty="0" err="1" smtClean="0">
                <a:solidFill>
                  <a:schemeClr val="accent1">
                    <a:lumMod val="75000"/>
                  </a:schemeClr>
                </a:solidFill>
                <a:latin typeface="Courier New" panose="02070309020205020404" pitchFamily="49" charset="0"/>
                <a:cs typeface="Courier New" panose="02070309020205020404" pitchFamily="49" charset="0"/>
              </a:rPr>
              <a:t>babraham@babraham-VirtualBox</a:t>
            </a:r>
            <a:r>
              <a:rPr lang="en-GB" dirty="0">
                <a:solidFill>
                  <a:schemeClr val="accent1">
                    <a:lumMod val="75000"/>
                  </a:schemeClr>
                </a:solidFill>
                <a:latin typeface="Courier New" panose="02070309020205020404" pitchFamily="49" charset="0"/>
                <a:cs typeface="Courier New" panose="02070309020205020404" pitchFamily="49" charset="0"/>
              </a:rPr>
              <a:t>:~$</a:t>
            </a:r>
          </a:p>
        </p:txBody>
      </p:sp>
      <p:grpSp>
        <p:nvGrpSpPr>
          <p:cNvPr id="7" name="Group 6"/>
          <p:cNvGrpSpPr/>
          <p:nvPr/>
        </p:nvGrpSpPr>
        <p:grpSpPr>
          <a:xfrm>
            <a:off x="1367589" y="3629344"/>
            <a:ext cx="7062032" cy="369332"/>
            <a:chOff x="1491916" y="4824481"/>
            <a:chExt cx="7062032" cy="369332"/>
          </a:xfrm>
        </p:grpSpPr>
        <p:sp>
          <p:nvSpPr>
            <p:cNvPr id="5" name="Rectangle 4"/>
            <p:cNvSpPr/>
            <p:nvPr/>
          </p:nvSpPr>
          <p:spPr>
            <a:xfrm>
              <a:off x="1491916" y="4900863"/>
              <a:ext cx="216568" cy="2165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1708484" y="4824481"/>
              <a:ext cx="6845464" cy="369332"/>
            </a:xfrm>
            <a:prstGeom prst="rect">
              <a:avLst/>
            </a:prstGeom>
            <a:noFill/>
          </p:spPr>
          <p:txBody>
            <a:bodyPr wrap="none" rtlCol="0">
              <a:spAutoFit/>
            </a:bodyPr>
            <a:lstStyle/>
            <a:p>
              <a:r>
                <a:rPr lang="en-GB" dirty="0" smtClean="0"/>
                <a:t>Command prompt - you can't enter a command unless you can see this</a:t>
              </a:r>
              <a:endParaRPr lang="en-GB" dirty="0"/>
            </a:p>
          </p:txBody>
        </p:sp>
      </p:grpSp>
      <p:grpSp>
        <p:nvGrpSpPr>
          <p:cNvPr id="8" name="Group 7"/>
          <p:cNvGrpSpPr/>
          <p:nvPr/>
        </p:nvGrpSpPr>
        <p:grpSpPr>
          <a:xfrm>
            <a:off x="1367589" y="4075058"/>
            <a:ext cx="6132034" cy="369332"/>
            <a:chOff x="1491916" y="4824481"/>
            <a:chExt cx="6132034" cy="369332"/>
          </a:xfrm>
        </p:grpSpPr>
        <p:sp>
          <p:nvSpPr>
            <p:cNvPr id="9" name="Rectangle 8"/>
            <p:cNvSpPr/>
            <p:nvPr/>
          </p:nvSpPr>
          <p:spPr>
            <a:xfrm>
              <a:off x="1491916" y="4900863"/>
              <a:ext cx="216568" cy="21656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a:off x="1708484" y="4824481"/>
              <a:ext cx="5915466" cy="369332"/>
            </a:xfrm>
            <a:prstGeom prst="rect">
              <a:avLst/>
            </a:prstGeom>
            <a:noFill/>
          </p:spPr>
          <p:txBody>
            <a:bodyPr wrap="none" rtlCol="0">
              <a:spAutoFit/>
            </a:bodyPr>
            <a:lstStyle/>
            <a:p>
              <a:r>
                <a:rPr lang="en-GB" dirty="0" smtClean="0"/>
                <a:t>The command we're going to run (</a:t>
              </a:r>
              <a:r>
                <a:rPr lang="en-GB" dirty="0" smtClean="0">
                  <a:latin typeface="Courier New" panose="02070309020205020404" pitchFamily="49" charset="0"/>
                  <a:cs typeface="Courier New" panose="02070309020205020404" pitchFamily="49" charset="0"/>
                </a:rPr>
                <a:t>ls</a:t>
              </a:r>
              <a:r>
                <a:rPr lang="en-GB" dirty="0" smtClean="0"/>
                <a:t> in this case, to list files)</a:t>
              </a:r>
              <a:endParaRPr lang="en-GB" dirty="0"/>
            </a:p>
          </p:txBody>
        </p:sp>
      </p:grpSp>
      <p:grpSp>
        <p:nvGrpSpPr>
          <p:cNvPr id="11" name="Group 10"/>
          <p:cNvGrpSpPr/>
          <p:nvPr/>
        </p:nvGrpSpPr>
        <p:grpSpPr>
          <a:xfrm>
            <a:off x="1367589" y="4528793"/>
            <a:ext cx="5070333" cy="369332"/>
            <a:chOff x="1491916" y="4824481"/>
            <a:chExt cx="5070333" cy="369332"/>
          </a:xfrm>
        </p:grpSpPr>
        <p:sp>
          <p:nvSpPr>
            <p:cNvPr id="12" name="Rectangle 11"/>
            <p:cNvSpPr/>
            <p:nvPr/>
          </p:nvSpPr>
          <p:spPr>
            <a:xfrm>
              <a:off x="1491916" y="4900863"/>
              <a:ext cx="216568" cy="216568"/>
            </a:xfrm>
            <a:prstGeom prst="rect">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p:cNvSpPr txBox="1"/>
            <p:nvPr/>
          </p:nvSpPr>
          <p:spPr>
            <a:xfrm>
              <a:off x="1708484" y="4824481"/>
              <a:ext cx="4853765" cy="369332"/>
            </a:xfrm>
            <a:prstGeom prst="rect">
              <a:avLst/>
            </a:prstGeom>
            <a:noFill/>
          </p:spPr>
          <p:txBody>
            <a:bodyPr wrap="none" rtlCol="0">
              <a:spAutoFit/>
            </a:bodyPr>
            <a:lstStyle/>
            <a:p>
              <a:r>
                <a:rPr lang="en-GB" dirty="0" smtClean="0"/>
                <a:t>The output of the command - just text in this case</a:t>
              </a:r>
              <a:endParaRPr lang="en-GB" dirty="0"/>
            </a:p>
          </p:txBody>
        </p:sp>
      </p:grpSp>
    </p:spTree>
    <p:extLst>
      <p:ext uri="{BB962C8B-B14F-4D97-AF65-F5344CB8AC3E}">
        <p14:creationId xmlns:p14="http://schemas.microsoft.com/office/powerpoint/2010/main" val="3333711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Running graphical programs</a:t>
            </a:r>
            <a:endParaRPr lang="en-GB" dirty="0"/>
          </a:p>
        </p:txBody>
      </p:sp>
      <p:sp>
        <p:nvSpPr>
          <p:cNvPr id="4" name="Rectangle 3"/>
          <p:cNvSpPr/>
          <p:nvPr/>
        </p:nvSpPr>
        <p:spPr>
          <a:xfrm>
            <a:off x="1367589" y="1687351"/>
            <a:ext cx="8273716" cy="3416320"/>
          </a:xfrm>
          <a:prstGeom prst="rect">
            <a:avLst/>
          </a:prstGeom>
        </p:spPr>
        <p:txBody>
          <a:bodyPr wrap="square">
            <a:spAutoFit/>
          </a:bodyPr>
          <a:lstStyle/>
          <a:p>
            <a:r>
              <a:rPr lang="en-GB" dirty="0" err="1">
                <a:solidFill>
                  <a:schemeClr val="accent1">
                    <a:lumMod val="75000"/>
                  </a:schemeClr>
                </a:solidFill>
                <a:latin typeface="Courier New" panose="02070309020205020404" pitchFamily="49" charset="0"/>
                <a:cs typeface="Courier New" panose="02070309020205020404" pitchFamily="49" charset="0"/>
              </a:rPr>
              <a:t>babraham@babraham-VirtualBox</a:t>
            </a:r>
            <a:r>
              <a:rPr lang="en-GB" dirty="0" smtClean="0">
                <a:solidFill>
                  <a:schemeClr val="accent1">
                    <a:lumMod val="75000"/>
                  </a:schemeClr>
                </a:solidFill>
                <a:latin typeface="Courier New" panose="02070309020205020404" pitchFamily="49" charset="0"/>
                <a:cs typeface="Courier New" panose="02070309020205020404" pitchFamily="49" charset="0"/>
              </a:rPr>
              <a:t>:~$ </a:t>
            </a:r>
            <a:r>
              <a:rPr lang="en-GB" b="1" dirty="0" err="1" smtClean="0">
                <a:latin typeface="Courier New" panose="02070309020205020404" pitchFamily="49" charset="0"/>
                <a:cs typeface="Courier New" panose="02070309020205020404" pitchFamily="49" charset="0"/>
              </a:rPr>
              <a:t>xeyes</a:t>
            </a:r>
            <a:endParaRPr lang="en-GB" b="1" dirty="0">
              <a:latin typeface="Courier New" panose="02070309020205020404" pitchFamily="49" charset="0"/>
              <a:cs typeface="Courier New" panose="02070309020205020404" pitchFamily="49" charset="0"/>
            </a:endParaRPr>
          </a:p>
          <a:p>
            <a:endParaRPr lang="en-GB" dirty="0" smtClean="0">
              <a:latin typeface="Courier New" panose="02070309020205020404" pitchFamily="49" charset="0"/>
              <a:cs typeface="Courier New" panose="02070309020205020404" pitchFamily="49" charset="0"/>
            </a:endParaRPr>
          </a:p>
          <a:p>
            <a:endParaRPr lang="en-GB" dirty="0">
              <a:latin typeface="Courier New" panose="02070309020205020404" pitchFamily="49" charset="0"/>
              <a:cs typeface="Courier New" panose="02070309020205020404" pitchFamily="49" charset="0"/>
            </a:endParaRPr>
          </a:p>
          <a:p>
            <a:endParaRPr lang="en-GB" dirty="0" smtClean="0">
              <a:latin typeface="Courier New" panose="02070309020205020404" pitchFamily="49" charset="0"/>
              <a:cs typeface="Courier New" panose="02070309020205020404" pitchFamily="49" charset="0"/>
            </a:endParaRPr>
          </a:p>
          <a:p>
            <a:endParaRPr lang="en-GB" dirty="0">
              <a:latin typeface="Courier New" panose="02070309020205020404" pitchFamily="49" charset="0"/>
              <a:cs typeface="Courier New" panose="02070309020205020404" pitchFamily="49" charset="0"/>
            </a:endParaRPr>
          </a:p>
          <a:p>
            <a:endParaRPr lang="en-GB" dirty="0" smtClean="0">
              <a:latin typeface="Courier New" panose="02070309020205020404" pitchFamily="49" charset="0"/>
              <a:cs typeface="Courier New" panose="02070309020205020404" pitchFamily="49" charset="0"/>
            </a:endParaRPr>
          </a:p>
          <a:p>
            <a:endParaRPr lang="en-GB" dirty="0" smtClean="0">
              <a:solidFill>
                <a:schemeClr val="accent1">
                  <a:lumMod val="75000"/>
                </a:schemeClr>
              </a:solidFill>
              <a:latin typeface="Courier New" panose="02070309020205020404" pitchFamily="49" charset="0"/>
              <a:cs typeface="Courier New" panose="02070309020205020404" pitchFamily="49" charset="0"/>
            </a:endParaRPr>
          </a:p>
          <a:p>
            <a:endParaRPr lang="en-GB" dirty="0">
              <a:solidFill>
                <a:schemeClr val="accent1">
                  <a:lumMod val="75000"/>
                </a:schemeClr>
              </a:solidFill>
              <a:latin typeface="Courier New" panose="02070309020205020404" pitchFamily="49" charset="0"/>
              <a:cs typeface="Courier New" panose="02070309020205020404" pitchFamily="49" charset="0"/>
            </a:endParaRPr>
          </a:p>
          <a:p>
            <a:endParaRPr lang="en-GB" dirty="0" smtClean="0">
              <a:solidFill>
                <a:schemeClr val="accent1">
                  <a:lumMod val="75000"/>
                </a:schemeClr>
              </a:solidFill>
              <a:latin typeface="Courier New" panose="02070309020205020404" pitchFamily="49" charset="0"/>
              <a:cs typeface="Courier New" panose="02070309020205020404" pitchFamily="49" charset="0"/>
            </a:endParaRPr>
          </a:p>
          <a:p>
            <a:endParaRPr lang="en-GB" dirty="0">
              <a:solidFill>
                <a:schemeClr val="accent1">
                  <a:lumMod val="75000"/>
                </a:schemeClr>
              </a:solidFill>
              <a:latin typeface="Courier New" panose="02070309020205020404" pitchFamily="49" charset="0"/>
              <a:cs typeface="Courier New" panose="02070309020205020404" pitchFamily="49" charset="0"/>
            </a:endParaRPr>
          </a:p>
          <a:p>
            <a:endParaRPr lang="en-GB" dirty="0" smtClean="0">
              <a:solidFill>
                <a:schemeClr val="accent1">
                  <a:lumMod val="75000"/>
                </a:schemeClr>
              </a:solidFill>
              <a:latin typeface="Courier New" panose="02070309020205020404" pitchFamily="49" charset="0"/>
              <a:cs typeface="Courier New" panose="02070309020205020404" pitchFamily="49" charset="0"/>
            </a:endParaRPr>
          </a:p>
          <a:p>
            <a:r>
              <a:rPr lang="en-GB" dirty="0" err="1" smtClean="0">
                <a:solidFill>
                  <a:schemeClr val="accent1">
                    <a:lumMod val="75000"/>
                  </a:schemeClr>
                </a:solidFill>
                <a:latin typeface="Courier New" panose="02070309020205020404" pitchFamily="49" charset="0"/>
                <a:cs typeface="Courier New" panose="02070309020205020404" pitchFamily="49" charset="0"/>
              </a:rPr>
              <a:t>babraham@babraham-VirtualBox</a:t>
            </a:r>
            <a:r>
              <a:rPr lang="en-GB" dirty="0">
                <a:solidFill>
                  <a:schemeClr val="accent1">
                    <a:lumMod val="75000"/>
                  </a:schemeClr>
                </a:solidFill>
                <a:latin typeface="Courier New" panose="02070309020205020404" pitchFamily="49" charset="0"/>
                <a:cs typeface="Courier New" panose="02070309020205020404" pitchFamily="49" charset="0"/>
              </a:rPr>
              <a:t>:~$</a:t>
            </a:r>
          </a:p>
        </p:txBody>
      </p:sp>
      <p:pic>
        <p:nvPicPr>
          <p:cNvPr id="14" name="Picture 13"/>
          <p:cNvPicPr>
            <a:picLocks noChangeAspect="1"/>
          </p:cNvPicPr>
          <p:nvPr/>
        </p:nvPicPr>
        <p:blipFill>
          <a:blip r:embed="rId2"/>
          <a:stretch>
            <a:fillRect/>
          </a:stretch>
        </p:blipFill>
        <p:spPr>
          <a:xfrm>
            <a:off x="3106153" y="2406817"/>
            <a:ext cx="3124200" cy="1771650"/>
          </a:xfrm>
          <a:prstGeom prst="rect">
            <a:avLst/>
          </a:prstGeom>
        </p:spPr>
      </p:pic>
      <p:sp>
        <p:nvSpPr>
          <p:cNvPr id="15" name="TextBox 14"/>
          <p:cNvSpPr txBox="1"/>
          <p:nvPr/>
        </p:nvSpPr>
        <p:spPr>
          <a:xfrm>
            <a:off x="2734567" y="5534526"/>
            <a:ext cx="6722866" cy="954107"/>
          </a:xfrm>
          <a:prstGeom prst="rect">
            <a:avLst/>
          </a:prstGeom>
          <a:noFill/>
        </p:spPr>
        <p:txBody>
          <a:bodyPr wrap="none" rtlCol="0">
            <a:spAutoFit/>
          </a:bodyPr>
          <a:lstStyle/>
          <a:p>
            <a:pPr algn="ctr"/>
            <a:r>
              <a:rPr lang="en-GB" sz="2800" dirty="0" smtClean="0"/>
              <a:t>Note that you can't enter another command </a:t>
            </a:r>
          </a:p>
          <a:p>
            <a:pPr algn="ctr"/>
            <a:r>
              <a:rPr lang="en-GB" sz="2800" dirty="0" smtClean="0"/>
              <a:t>until you close the program you launched</a:t>
            </a:r>
            <a:endParaRPr lang="en-GB" sz="2800" dirty="0"/>
          </a:p>
        </p:txBody>
      </p:sp>
    </p:spTree>
    <p:extLst>
      <p:ext uri="{BB962C8B-B14F-4D97-AF65-F5344CB8AC3E}">
        <p14:creationId xmlns:p14="http://schemas.microsoft.com/office/powerpoint/2010/main" val="14342551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610</TotalTime>
  <Words>2445</Words>
  <Application>Microsoft Office PowerPoint</Application>
  <PresentationFormat>Widescreen</PresentationFormat>
  <Paragraphs>411</Paragraphs>
  <Slides>44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44</vt:i4>
      </vt:variant>
    </vt:vector>
  </HeadingPairs>
  <TitlesOfParts>
    <vt:vector size="49" baseType="lpstr">
      <vt:lpstr>Arial</vt:lpstr>
      <vt:lpstr>Calibri</vt:lpstr>
      <vt:lpstr>Calibri Light</vt:lpstr>
      <vt:lpstr>Courier New</vt:lpstr>
      <vt:lpstr>Office Theme</vt:lpstr>
      <vt:lpstr>Running programs in the BASH shell</vt:lpstr>
      <vt:lpstr>Running programs in Linux</vt:lpstr>
      <vt:lpstr>Shells</vt:lpstr>
      <vt:lpstr>What does a shell provide</vt:lpstr>
      <vt:lpstr>Running programs in BASH</vt:lpstr>
      <vt:lpstr>PowerPoint Presentation</vt:lpstr>
      <vt:lpstr>Running programs</vt:lpstr>
      <vt:lpstr>Running programs</vt:lpstr>
      <vt:lpstr>Running graphical programs</vt:lpstr>
      <vt:lpstr>The structure of a unix command</vt:lpstr>
      <vt:lpstr>Command line switches</vt:lpstr>
      <vt:lpstr>Manual pages</vt:lpstr>
      <vt:lpstr>Manual Pages (man cat)</vt:lpstr>
      <vt:lpstr>Exercise 1</vt:lpstr>
      <vt:lpstr>Understanding Unix File Systems</vt:lpstr>
      <vt:lpstr>Unix File Systems</vt:lpstr>
      <vt:lpstr>A simple unix filesystem</vt:lpstr>
      <vt:lpstr>Drives in a Linux file system</vt:lpstr>
      <vt:lpstr>Specifying file paths</vt:lpstr>
      <vt:lpstr>Specifying file paths</vt:lpstr>
      <vt:lpstr>Command line completion</vt:lpstr>
      <vt:lpstr>Command line completion</vt:lpstr>
      <vt:lpstr>Wildcards</vt:lpstr>
      <vt:lpstr>Wildcard examples</vt:lpstr>
      <vt:lpstr>The structure of a Unix command</vt:lpstr>
      <vt:lpstr>Programs for manipulating files</vt:lpstr>
      <vt:lpstr>Manipulating files</vt:lpstr>
      <vt:lpstr>Viewing Files</vt:lpstr>
      <vt:lpstr>Editing files</vt:lpstr>
      <vt:lpstr>Using nano to edit text files</vt:lpstr>
      <vt:lpstr>Moving / Renaming files</vt:lpstr>
      <vt:lpstr>Copying files</vt:lpstr>
      <vt:lpstr>Linking rather than copying</vt:lpstr>
      <vt:lpstr>Creating symbolic links</vt:lpstr>
      <vt:lpstr>Deleting files</vt:lpstr>
      <vt:lpstr>Finding files</vt:lpstr>
      <vt:lpstr>Using find</vt:lpstr>
      <vt:lpstr>Find examples</vt:lpstr>
      <vt:lpstr>Exercise 2</vt:lpstr>
      <vt:lpstr>Finding programs to run</vt:lpstr>
      <vt:lpstr>The PATH environment variable</vt:lpstr>
      <vt:lpstr>The PATH environment variable</vt:lpstr>
      <vt:lpstr>Setting the PATH</vt:lpstr>
      <vt:lpstr>Exercise 3</vt:lpstr>
    </vt:vector>
  </TitlesOfParts>
  <Company>Babraham Institute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Linux Bootcamp</dc:title>
  <dc:creator>Simon Andrews</dc:creator>
  <cp:lastModifiedBy>Jo Montgomery</cp:lastModifiedBy>
  <cp:revision>47</cp:revision>
  <dcterms:created xsi:type="dcterms:W3CDTF">2018-09-11T07:57:52Z</dcterms:created>
  <dcterms:modified xsi:type="dcterms:W3CDTF">2018-11-06T09:11:10Z</dcterms:modified>
</cp:coreProperties>
</file>