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1"/>
  </p:notesMasterIdLst>
  <p:sldIdLst>
    <p:sldId id="256" r:id="rId2"/>
    <p:sldId id="257" r:id="rId3"/>
    <p:sldId id="258" r:id="rId4"/>
    <p:sldId id="342" r:id="rId5"/>
    <p:sldId id="259" r:id="rId6"/>
    <p:sldId id="260" r:id="rId7"/>
    <p:sldId id="261" r:id="rId8"/>
    <p:sldId id="262" r:id="rId9"/>
    <p:sldId id="345" r:id="rId10"/>
    <p:sldId id="263" r:id="rId11"/>
    <p:sldId id="264" r:id="rId12"/>
    <p:sldId id="265" r:id="rId13"/>
    <p:sldId id="266" r:id="rId14"/>
    <p:sldId id="267" r:id="rId15"/>
    <p:sldId id="268" r:id="rId16"/>
    <p:sldId id="346" r:id="rId17"/>
    <p:sldId id="270" r:id="rId18"/>
    <p:sldId id="271" r:id="rId19"/>
    <p:sldId id="272" r:id="rId20"/>
    <p:sldId id="277" r:id="rId21"/>
    <p:sldId id="278" r:id="rId22"/>
    <p:sldId id="279" r:id="rId23"/>
    <p:sldId id="280" r:id="rId24"/>
    <p:sldId id="347" r:id="rId25"/>
    <p:sldId id="282" r:id="rId26"/>
    <p:sldId id="283" r:id="rId27"/>
    <p:sldId id="284" r:id="rId28"/>
    <p:sldId id="285" r:id="rId29"/>
    <p:sldId id="286" r:id="rId30"/>
    <p:sldId id="344" r:id="rId31"/>
    <p:sldId id="295" r:id="rId32"/>
    <p:sldId id="296" r:id="rId33"/>
    <p:sldId id="288" r:id="rId34"/>
    <p:sldId id="289" r:id="rId35"/>
    <p:sldId id="290" r:id="rId36"/>
    <p:sldId id="291" r:id="rId37"/>
    <p:sldId id="294" r:id="rId38"/>
    <p:sldId id="293" r:id="rId39"/>
    <p:sldId id="298" r:id="rId40"/>
    <p:sldId id="297" r:id="rId41"/>
    <p:sldId id="299" r:id="rId42"/>
    <p:sldId id="300" r:id="rId43"/>
    <p:sldId id="301" r:id="rId44"/>
    <p:sldId id="302" r:id="rId45"/>
    <p:sldId id="335" r:id="rId46"/>
    <p:sldId id="303" r:id="rId47"/>
    <p:sldId id="304" r:id="rId48"/>
    <p:sldId id="305" r:id="rId49"/>
    <p:sldId id="306" r:id="rId50"/>
    <p:sldId id="307" r:id="rId51"/>
    <p:sldId id="336" r:id="rId52"/>
    <p:sldId id="309" r:id="rId53"/>
    <p:sldId id="308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17" r:id="rId62"/>
    <p:sldId id="318" r:id="rId63"/>
    <p:sldId id="319" r:id="rId64"/>
    <p:sldId id="320" r:id="rId65"/>
    <p:sldId id="338" r:id="rId66"/>
    <p:sldId id="339" r:id="rId67"/>
    <p:sldId id="325" r:id="rId68"/>
    <p:sldId id="326" r:id="rId69"/>
    <p:sldId id="324" r:id="rId70"/>
    <p:sldId id="340" r:id="rId71"/>
    <p:sldId id="328" r:id="rId72"/>
    <p:sldId id="343" r:id="rId73"/>
    <p:sldId id="327" r:id="rId74"/>
    <p:sldId id="329" r:id="rId75"/>
    <p:sldId id="330" r:id="rId76"/>
    <p:sldId id="331" r:id="rId77"/>
    <p:sldId id="333" r:id="rId78"/>
    <p:sldId id="332" r:id="rId79"/>
    <p:sldId id="334" r:id="rId8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00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>
        <p:scale>
          <a:sx n="66" d="100"/>
          <a:sy n="66" d="100"/>
        </p:scale>
        <p:origin x="1170" y="15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presProps" Target="presProps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8319FF-1BDF-445F-A397-50E7EDFF02E0}" type="datetimeFigureOut">
              <a:rPr lang="en-GB" smtClean="0"/>
              <a:t>10/01/2025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0598E3-B064-4E9B-AECB-2D95606845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2984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Refer</a:t>
            </a:r>
            <a:r>
              <a:rPr lang="en-GB" baseline="0" dirty="0"/>
              <a:t> to the cheat sheet</a:t>
            </a:r>
          </a:p>
          <a:p>
            <a:endParaRPr lang="en-GB" baseline="0" dirty="0"/>
          </a:p>
          <a:p>
            <a:r>
              <a:rPr lang="en-GB" baseline="0" dirty="0"/>
              <a:t>Google is also an option.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B8047-4DBE-4D08-925D-E49847F6EC2C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274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Multiple options</a:t>
            </a:r>
            <a:r>
              <a:rPr lang="en-GB" baseline="0" dirty="0"/>
              <a:t> separated by commas</a:t>
            </a:r>
          </a:p>
          <a:p>
            <a:endParaRPr lang="en-GB" baseline="0" dirty="0"/>
          </a:p>
          <a:p>
            <a:r>
              <a:rPr lang="en-GB" baseline="0" dirty="0"/>
              <a:t>Optional arguments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B8047-4DBE-4D08-925D-E49847F6EC2C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11349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B8047-4DBE-4D08-925D-E49847F6EC2C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17644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B8047-4DBE-4D08-925D-E49847F6EC2C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65859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Single</a:t>
            </a:r>
            <a:r>
              <a:rPr lang="en-GB" baseline="0" dirty="0"/>
              <a:t> value is equivalent to c(value)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B8047-4DBE-4D08-925D-E49847F6EC2C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67658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B8047-4DBE-4D08-925D-E49847F6EC2C}" type="slidenum">
              <a:rPr lang="en-GB" smtClean="0"/>
              <a:t>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73861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B8047-4DBE-4D08-925D-E49847F6EC2C}" type="slidenum">
              <a:rPr lang="en-GB" smtClean="0"/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81708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B8047-4DBE-4D08-925D-E49847F6EC2C}" type="slidenum">
              <a:rPr lang="en-GB" smtClean="0"/>
              <a:t>38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6724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66B30-5566-4B0B-A0E3-A6BA8365E590}" type="datetimeFigureOut">
              <a:rPr lang="en-GB" smtClean="0"/>
              <a:t>10/01/2025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14AC2-3334-49BD-9F9A-6CD2AC1F07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2891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66B30-5566-4B0B-A0E3-A6BA8365E590}" type="datetimeFigureOut">
              <a:rPr lang="en-GB" smtClean="0"/>
              <a:t>10/01/2025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14AC2-3334-49BD-9F9A-6CD2AC1F07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5542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66B30-5566-4B0B-A0E3-A6BA8365E590}" type="datetimeFigureOut">
              <a:rPr lang="en-GB" smtClean="0"/>
              <a:t>10/01/2025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14AC2-3334-49BD-9F9A-6CD2AC1F07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0983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66B30-5566-4B0B-A0E3-A6BA8365E590}" type="datetimeFigureOut">
              <a:rPr lang="en-GB" smtClean="0"/>
              <a:t>10/01/2025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14AC2-3334-49BD-9F9A-6CD2AC1F07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1023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66B30-5566-4B0B-A0E3-A6BA8365E590}" type="datetimeFigureOut">
              <a:rPr lang="en-GB" smtClean="0"/>
              <a:t>10/01/2025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14AC2-3334-49BD-9F9A-6CD2AC1F07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0491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66B30-5566-4B0B-A0E3-A6BA8365E590}" type="datetimeFigureOut">
              <a:rPr lang="en-GB" smtClean="0"/>
              <a:t>10/01/2025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14AC2-3334-49BD-9F9A-6CD2AC1F07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7688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66B30-5566-4B0B-A0E3-A6BA8365E590}" type="datetimeFigureOut">
              <a:rPr lang="en-GB" smtClean="0"/>
              <a:t>10/01/2025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14AC2-3334-49BD-9F9A-6CD2AC1F07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4707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66B30-5566-4B0B-A0E3-A6BA8365E590}" type="datetimeFigureOut">
              <a:rPr lang="en-GB" smtClean="0"/>
              <a:t>10/01/2025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14AC2-3334-49BD-9F9A-6CD2AC1F07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5322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66B30-5566-4B0B-A0E3-A6BA8365E590}" type="datetimeFigureOut">
              <a:rPr lang="en-GB" smtClean="0"/>
              <a:t>10/01/2025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14AC2-3334-49BD-9F9A-6CD2AC1F07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1767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66B30-5566-4B0B-A0E3-A6BA8365E590}" type="datetimeFigureOut">
              <a:rPr lang="en-GB" smtClean="0"/>
              <a:t>10/01/2025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14AC2-3334-49BD-9F9A-6CD2AC1F07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1120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66B30-5566-4B0B-A0E3-A6BA8365E590}" type="datetimeFigureOut">
              <a:rPr lang="en-GB" smtClean="0"/>
              <a:t>10/01/2025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14AC2-3334-49BD-9F9A-6CD2AC1F07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1834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C66B30-5566-4B0B-A0E3-A6BA8365E590}" type="datetimeFigureOut">
              <a:rPr lang="en-GB" smtClean="0"/>
              <a:t>10/01/2025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14AC2-3334-49BD-9F9A-6CD2AC1F07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8241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png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412649"/>
            <a:ext cx="9144000" cy="2387600"/>
          </a:xfrm>
        </p:spPr>
        <p:txBody>
          <a:bodyPr>
            <a:normAutofit/>
          </a:bodyPr>
          <a:lstStyle/>
          <a:p>
            <a:r>
              <a:rPr lang="en-GB" sz="7200" dirty="0"/>
              <a:t>Introduction to R</a:t>
            </a:r>
            <a:br>
              <a:rPr lang="en-GB" sz="7200" dirty="0"/>
            </a:br>
            <a:r>
              <a:rPr lang="en-GB" sz="3600" dirty="0"/>
              <a:t>(with Tidyverse)</a:t>
            </a:r>
            <a:endParaRPr lang="en-GB"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139920"/>
            <a:ext cx="9144000" cy="1655762"/>
          </a:xfrm>
        </p:spPr>
        <p:txBody>
          <a:bodyPr/>
          <a:lstStyle/>
          <a:p>
            <a:r>
              <a:rPr lang="en-GB" dirty="0"/>
              <a:t>Simon Andrews</a:t>
            </a:r>
          </a:p>
          <a:p>
            <a:r>
              <a:rPr lang="en-GB" dirty="0"/>
              <a:t>v2025-01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2457" y="5439363"/>
            <a:ext cx="3345798" cy="1188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19800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12B56D90-C689-4B16-8915-BFD0C4F9C0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450" y="1038225"/>
            <a:ext cx="5492865" cy="5146676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DE8E5EFE-7E20-439A-8CCD-3B3FD7419A5C}"/>
              </a:ext>
            </a:extLst>
          </p:cNvPr>
          <p:cNvSpPr/>
          <p:nvPr/>
        </p:nvSpPr>
        <p:spPr>
          <a:xfrm>
            <a:off x="171450" y="155576"/>
            <a:ext cx="231185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dirty="0"/>
              <a:t>?</a:t>
            </a:r>
            <a:r>
              <a:rPr lang="en-GB" sz="4400" dirty="0" err="1">
                <a:latin typeface="Consolas" panose="020B0609020204030204" pitchFamily="49" charset="0"/>
              </a:rPr>
              <a:t>substr</a:t>
            </a:r>
            <a:endParaRPr lang="en-GB" sz="4400" dirty="0">
              <a:latin typeface="Consolas" panose="020B0609020204030204" pitchFamily="49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CC07098-5423-4E98-B35A-0789AD85D291}"/>
              </a:ext>
            </a:extLst>
          </p:cNvPr>
          <p:cNvSpPr/>
          <p:nvPr/>
        </p:nvSpPr>
        <p:spPr>
          <a:xfrm>
            <a:off x="5645150" y="687162"/>
            <a:ext cx="525015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600" dirty="0" err="1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substr</a:t>
            </a:r>
            <a:r>
              <a:rPr lang="en-GB" sz="3600" dirty="0">
                <a:latin typeface="Consolas" panose="020B0609020204030204" pitchFamily="49" charset="0"/>
              </a:rPr>
              <a:t>(</a:t>
            </a:r>
            <a:r>
              <a:rPr lang="en-GB" sz="3600" dirty="0" err="1">
                <a:latin typeface="Consolas" panose="020B0609020204030204" pitchFamily="49" charset="0"/>
              </a:rPr>
              <a:t>x,start,stop</a:t>
            </a:r>
            <a:r>
              <a:rPr lang="en-GB" sz="3600" dirty="0">
                <a:latin typeface="Consolas" panose="020B0609020204030204" pitchFamily="49" charset="0"/>
              </a:rPr>
              <a:t>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E59C65-3035-43DB-A5D5-2252C369A909}"/>
              </a:ext>
            </a:extLst>
          </p:cNvPr>
          <p:cNvSpPr txBox="1"/>
          <p:nvPr/>
        </p:nvSpPr>
        <p:spPr>
          <a:xfrm>
            <a:off x="5645150" y="1525342"/>
            <a:ext cx="399718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Arguments are just names</a:t>
            </a:r>
          </a:p>
          <a:p>
            <a:r>
              <a:rPr lang="en-GB" sz="2800" dirty="0"/>
              <a:t>You MUST provide them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22F1533-AE1B-4060-8B31-043CD9A673D9}"/>
              </a:ext>
            </a:extLst>
          </p:cNvPr>
          <p:cNvSpPr/>
          <p:nvPr/>
        </p:nvSpPr>
        <p:spPr>
          <a:xfrm>
            <a:off x="5645150" y="3577321"/>
            <a:ext cx="64940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substring</a:t>
            </a:r>
            <a:r>
              <a:rPr lang="en-GB" sz="2800" dirty="0">
                <a:latin typeface="Consolas" panose="020B0609020204030204" pitchFamily="49" charset="0"/>
              </a:rPr>
              <a:t>(</a:t>
            </a:r>
            <a:r>
              <a:rPr lang="en-GB" sz="2800" dirty="0" err="1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text,first</a:t>
            </a:r>
            <a:r>
              <a:rPr lang="en-GB" sz="2800" dirty="0" err="1">
                <a:latin typeface="Consolas" panose="020B0609020204030204" pitchFamily="49" charset="0"/>
              </a:rPr>
              <a:t>,</a:t>
            </a:r>
            <a:r>
              <a:rPr lang="en-GB" sz="2800" b="1" dirty="0" err="1">
                <a:latin typeface="Consolas" panose="020B0609020204030204" pitchFamily="49" charset="0"/>
              </a:rPr>
              <a:t>last</a:t>
            </a:r>
            <a:r>
              <a:rPr lang="en-GB" sz="2800" b="1" dirty="0">
                <a:latin typeface="Consolas" panose="020B0609020204030204" pitchFamily="49" charset="0"/>
              </a:rPr>
              <a:t>=10000</a:t>
            </a:r>
            <a:r>
              <a:rPr lang="en-GB" sz="2800" dirty="0">
                <a:latin typeface="Consolas" panose="020B0609020204030204" pitchFamily="49" charset="0"/>
              </a:rPr>
              <a:t>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4BA31A5-84C0-47F4-9462-B945F74EE7DE}"/>
              </a:ext>
            </a:extLst>
          </p:cNvPr>
          <p:cNvSpPr txBox="1"/>
          <p:nvPr/>
        </p:nvSpPr>
        <p:spPr>
          <a:xfrm>
            <a:off x="5645150" y="4415501"/>
            <a:ext cx="424507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text and first are just names</a:t>
            </a:r>
          </a:p>
          <a:p>
            <a:r>
              <a:rPr lang="en-GB" sz="2800" dirty="0"/>
              <a:t>You MUST provide them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D23545F-018E-4FF0-A963-7DDEB73D649F}"/>
              </a:ext>
            </a:extLst>
          </p:cNvPr>
          <p:cNvSpPr txBox="1"/>
          <p:nvPr/>
        </p:nvSpPr>
        <p:spPr>
          <a:xfrm>
            <a:off x="5645149" y="5581857"/>
            <a:ext cx="666291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last is name=value</a:t>
            </a:r>
          </a:p>
          <a:p>
            <a:r>
              <a:rPr lang="en-GB" sz="2800" dirty="0"/>
              <a:t>You CAN provide them to change the default</a:t>
            </a:r>
          </a:p>
        </p:txBody>
      </p:sp>
    </p:spTree>
    <p:extLst>
      <p:ext uri="{BB962C8B-B14F-4D97-AF65-F5344CB8AC3E}">
        <p14:creationId xmlns:p14="http://schemas.microsoft.com/office/powerpoint/2010/main" val="3818006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086" y="205468"/>
            <a:ext cx="10515600" cy="1325563"/>
          </a:xfrm>
        </p:spPr>
        <p:txBody>
          <a:bodyPr/>
          <a:lstStyle/>
          <a:p>
            <a:r>
              <a:rPr lang="en-GB" dirty="0"/>
              <a:t>Passing arguments to functions</a:t>
            </a:r>
          </a:p>
        </p:txBody>
      </p:sp>
      <p:sp>
        <p:nvSpPr>
          <p:cNvPr id="4" name="Rectangle 3"/>
          <p:cNvSpPr/>
          <p:nvPr/>
        </p:nvSpPr>
        <p:spPr>
          <a:xfrm>
            <a:off x="427534" y="2214558"/>
            <a:ext cx="4296369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 err="1">
                <a:latin typeface="Lucida Console" panose="020B0609040504020204" pitchFamily="49" charset="0"/>
              </a:rPr>
              <a:t>substr</a:t>
            </a:r>
            <a:r>
              <a:rPr lang="en-GB" sz="2800" dirty="0">
                <a:latin typeface="Lucida Console" panose="020B0609040504020204" pitchFamily="49" charset="0"/>
              </a:rPr>
              <a:t>(my.name,2,4)</a:t>
            </a:r>
          </a:p>
          <a:p>
            <a:r>
              <a:rPr lang="en-GB" sz="28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[1] "</a:t>
            </a:r>
            <a:r>
              <a:rPr lang="en-GB" sz="2800" dirty="0" err="1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imo</a:t>
            </a:r>
            <a:r>
              <a:rPr lang="en-GB" sz="28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"</a:t>
            </a:r>
          </a:p>
          <a:p>
            <a:endParaRPr lang="en-GB" sz="2800" dirty="0">
              <a:latin typeface="Lucida Console" panose="020B0609040504020204" pitchFamily="49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DFF7A65-252B-4D26-B9D3-F7159EFFF9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32069" y="496498"/>
            <a:ext cx="3640890" cy="1201673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4D5B4D6F-2AAB-4DEB-B508-D201A9875410}"/>
              </a:ext>
            </a:extLst>
          </p:cNvPr>
          <p:cNvSpPr/>
          <p:nvPr/>
        </p:nvSpPr>
        <p:spPr>
          <a:xfrm>
            <a:off x="8032069" y="3041874"/>
            <a:ext cx="2900153" cy="30469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dirty="0" err="1">
                <a:latin typeface="Lucida Console" panose="020B0609040504020204" pitchFamily="49" charset="0"/>
              </a:rPr>
              <a:t>substr</a:t>
            </a:r>
            <a:r>
              <a:rPr lang="en-GB" sz="3200" dirty="0">
                <a:latin typeface="Lucida Console" panose="020B0609040504020204" pitchFamily="49" charset="0"/>
              </a:rPr>
              <a:t>(</a:t>
            </a:r>
          </a:p>
          <a:p>
            <a:r>
              <a:rPr lang="en-GB" sz="3200" dirty="0">
                <a:latin typeface="Lucida Console" panose="020B0609040504020204" pitchFamily="49" charset="0"/>
              </a:rPr>
              <a:t>  start=2,</a:t>
            </a:r>
          </a:p>
          <a:p>
            <a:r>
              <a:rPr lang="en-GB" sz="3200" dirty="0">
                <a:latin typeface="Lucida Console" panose="020B0609040504020204" pitchFamily="49" charset="0"/>
              </a:rPr>
              <a:t>  stop=4,</a:t>
            </a:r>
          </a:p>
          <a:p>
            <a:r>
              <a:rPr lang="en-GB" sz="3200" dirty="0">
                <a:latin typeface="Lucida Console" panose="020B0609040504020204" pitchFamily="49" charset="0"/>
              </a:rPr>
              <a:t>  x=my.name</a:t>
            </a:r>
          </a:p>
          <a:p>
            <a:r>
              <a:rPr lang="en-GB" sz="3200" dirty="0">
                <a:latin typeface="Lucida Console" panose="020B0609040504020204" pitchFamily="49" charset="0"/>
              </a:rPr>
              <a:t>)</a:t>
            </a:r>
          </a:p>
          <a:p>
            <a:r>
              <a:rPr lang="en-GB" sz="32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[1] "</a:t>
            </a:r>
            <a:r>
              <a:rPr lang="en-GB" sz="3200" dirty="0" err="1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imo</a:t>
            </a:r>
            <a:r>
              <a:rPr lang="en-GB" sz="32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"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37EED4-7D43-4D0B-A2E7-6A251C5A5FDF}"/>
              </a:ext>
            </a:extLst>
          </p:cNvPr>
          <p:cNvSpPr/>
          <p:nvPr/>
        </p:nvSpPr>
        <p:spPr>
          <a:xfrm>
            <a:off x="427534" y="4123186"/>
            <a:ext cx="7326044" cy="1815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 err="1">
                <a:latin typeface="Lucida Console" panose="020B0609040504020204" pitchFamily="49" charset="0"/>
              </a:rPr>
              <a:t>substr</a:t>
            </a:r>
            <a:r>
              <a:rPr lang="en-GB" sz="2800" dirty="0">
                <a:latin typeface="Lucida Console" panose="020B0609040504020204" pitchFamily="49" charset="0"/>
              </a:rPr>
              <a:t>(x=</a:t>
            </a:r>
            <a:r>
              <a:rPr lang="en-GB" sz="2800" dirty="0" err="1">
                <a:latin typeface="Lucida Console" panose="020B0609040504020204" pitchFamily="49" charset="0"/>
              </a:rPr>
              <a:t>my.name,stop</a:t>
            </a:r>
            <a:r>
              <a:rPr lang="en-GB" sz="2800" dirty="0">
                <a:latin typeface="Lucida Console" panose="020B0609040504020204" pitchFamily="49" charset="0"/>
              </a:rPr>
              <a:t>=4,start=2)</a:t>
            </a:r>
          </a:p>
          <a:p>
            <a:r>
              <a:rPr lang="en-GB" sz="28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[1] "</a:t>
            </a:r>
            <a:r>
              <a:rPr lang="en-GB" sz="2800" dirty="0" err="1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imo</a:t>
            </a:r>
            <a:r>
              <a:rPr lang="en-GB" sz="28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"</a:t>
            </a:r>
          </a:p>
          <a:p>
            <a:endParaRPr lang="en-GB" sz="2800" dirty="0">
              <a:latin typeface="Lucida Console" panose="020B0609040504020204" pitchFamily="49" charset="0"/>
            </a:endParaRPr>
          </a:p>
          <a:p>
            <a:endParaRPr lang="en-GB" sz="2800" dirty="0">
              <a:latin typeface="Lucida Console" panose="020B0609040504020204" pitchFamily="49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AD00216-4671-4830-B7AC-51E4DF4CEA01}"/>
              </a:ext>
            </a:extLst>
          </p:cNvPr>
          <p:cNvSpPr txBox="1"/>
          <p:nvPr/>
        </p:nvSpPr>
        <p:spPr>
          <a:xfrm>
            <a:off x="1370888" y="1668968"/>
            <a:ext cx="4167295" cy="46166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GB" sz="2400" dirty="0"/>
              <a:t>Arguments matched by position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E40AD15-B803-4A13-84BE-17B3977EAA4B}"/>
              </a:ext>
            </a:extLst>
          </p:cNvPr>
          <p:cNvSpPr txBox="1"/>
          <p:nvPr/>
        </p:nvSpPr>
        <p:spPr>
          <a:xfrm>
            <a:off x="2575718" y="3650512"/>
            <a:ext cx="3864328" cy="46166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GB" sz="2400" dirty="0"/>
              <a:t>Arguments matched by name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495940C-761D-418F-A676-222AB4D2E51A}"/>
              </a:ext>
            </a:extLst>
          </p:cNvPr>
          <p:cNvSpPr txBox="1"/>
          <p:nvPr/>
        </p:nvSpPr>
        <p:spPr>
          <a:xfrm>
            <a:off x="8032069" y="2359939"/>
            <a:ext cx="3372462" cy="46166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GB" sz="2400" dirty="0"/>
              <a:t>Use space down the page</a:t>
            </a:r>
          </a:p>
        </p:txBody>
      </p:sp>
    </p:spTree>
    <p:extLst>
      <p:ext uri="{BB962C8B-B14F-4D97-AF65-F5344CB8AC3E}">
        <p14:creationId xmlns:p14="http://schemas.microsoft.com/office/powerpoint/2010/main" val="3031474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 animBg="1"/>
      <p:bldP spid="8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2758" y="2708920"/>
            <a:ext cx="5638386" cy="1143000"/>
          </a:xfrm>
        </p:spPr>
        <p:txBody>
          <a:bodyPr/>
          <a:lstStyle/>
          <a:p>
            <a:r>
              <a:rPr lang="en-GB" dirty="0"/>
              <a:t>Exercise 1</a:t>
            </a:r>
          </a:p>
        </p:txBody>
      </p:sp>
    </p:spTree>
    <p:extLst>
      <p:ext uri="{BB962C8B-B14F-4D97-AF65-F5344CB8AC3E}">
        <p14:creationId xmlns:p14="http://schemas.microsoft.com/office/powerpoint/2010/main" val="9840389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988" y="52430"/>
            <a:ext cx="10515600" cy="1325563"/>
          </a:xfrm>
        </p:spPr>
        <p:txBody>
          <a:bodyPr/>
          <a:lstStyle/>
          <a:p>
            <a:r>
              <a:rPr lang="en-GB" dirty="0"/>
              <a:t>Everything is a vector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4364" y="1485404"/>
            <a:ext cx="9348722" cy="3887192"/>
          </a:xfrm>
        </p:spPr>
        <p:txBody>
          <a:bodyPr>
            <a:normAutofit/>
          </a:bodyPr>
          <a:lstStyle/>
          <a:p>
            <a:r>
              <a:rPr lang="en-GB" sz="3200" dirty="0"/>
              <a:t>Vectors are the most basic unit of storage in R</a:t>
            </a:r>
          </a:p>
          <a:p>
            <a:endParaRPr lang="en-GB" sz="3200" dirty="0"/>
          </a:p>
          <a:p>
            <a:r>
              <a:rPr lang="en-GB" sz="3200" dirty="0"/>
              <a:t>Vectors are ordered sets of values of the same type</a:t>
            </a:r>
          </a:p>
          <a:p>
            <a:pPr lvl="1"/>
            <a:r>
              <a:rPr lang="en-GB" sz="2800" dirty="0"/>
              <a:t>Numeric</a:t>
            </a:r>
          </a:p>
          <a:p>
            <a:pPr lvl="1"/>
            <a:r>
              <a:rPr lang="en-GB" sz="2800" dirty="0"/>
              <a:t>Character (text)</a:t>
            </a:r>
          </a:p>
          <a:p>
            <a:pPr lvl="1"/>
            <a:r>
              <a:rPr lang="en-GB" sz="2800" dirty="0"/>
              <a:t>Logical (TRUE or FALSE)</a:t>
            </a:r>
          </a:p>
          <a:p>
            <a:pPr lvl="1"/>
            <a:r>
              <a:rPr lang="en-GB" sz="2800" dirty="0"/>
              <a:t>Date etc…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3095436" y="5219458"/>
            <a:ext cx="6083845" cy="1372379"/>
            <a:chOff x="1530077" y="4750534"/>
            <a:chExt cx="6083845" cy="1372379"/>
          </a:xfrm>
        </p:grpSpPr>
        <p:sp>
          <p:nvSpPr>
            <p:cNvPr id="4" name="Rectangle 3"/>
            <p:cNvSpPr/>
            <p:nvPr/>
          </p:nvSpPr>
          <p:spPr>
            <a:xfrm>
              <a:off x="2979575" y="4750534"/>
              <a:ext cx="3102131" cy="92333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5400" dirty="0">
                  <a:latin typeface="Lucida Console" panose="020B0609040504020204" pitchFamily="49" charset="0"/>
                </a:rPr>
                <a:t>10 -&gt; x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530077" y="5661248"/>
              <a:ext cx="60838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dirty="0"/>
                <a:t>x is a vector of length 1 with 10 as its first value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14252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Creating vectors manually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Use the </a:t>
            </a:r>
            <a:r>
              <a:rPr lang="en-GB" b="1" dirty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GB" dirty="0"/>
              <a:t> (combine) function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Data must be of the same type</a:t>
            </a:r>
          </a:p>
        </p:txBody>
      </p:sp>
      <p:sp>
        <p:nvSpPr>
          <p:cNvPr id="4" name="Rectangle 3"/>
          <p:cNvSpPr/>
          <p:nvPr/>
        </p:nvSpPr>
        <p:spPr>
          <a:xfrm>
            <a:off x="1496368" y="2454796"/>
            <a:ext cx="103908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Lucida Console" panose="020B0609040504020204" pitchFamily="49" charset="0"/>
              </a:rPr>
              <a:t>c(1,2,4,6,3) -&gt; </a:t>
            </a:r>
            <a:r>
              <a:rPr lang="en-GB" sz="2400" dirty="0" err="1">
                <a:latin typeface="Lucida Console" panose="020B0609040504020204" pitchFamily="49" charset="0"/>
              </a:rPr>
              <a:t>simple.vector</a:t>
            </a:r>
            <a:endParaRPr lang="en-GB" sz="2400" dirty="0">
              <a:latin typeface="Lucida Console" panose="020B0609040504020204" pitchFamily="49" charset="0"/>
            </a:endParaRPr>
          </a:p>
          <a:p>
            <a:endParaRPr lang="en-GB" sz="2400" dirty="0">
              <a:latin typeface="Lucida Console" panose="020B0609040504020204" pitchFamily="49" charset="0"/>
            </a:endParaRPr>
          </a:p>
          <a:p>
            <a:r>
              <a:rPr lang="en-GB" sz="2400" dirty="0">
                <a:latin typeface="Lucida Console" panose="020B0609040504020204" pitchFamily="49" charset="0"/>
              </a:rPr>
              <a:t>c("simon","</a:t>
            </a:r>
            <a:r>
              <a:rPr lang="en-GB" sz="2400" dirty="0" err="1">
                <a:latin typeface="Lucida Console" panose="020B0609040504020204" pitchFamily="49" charset="0"/>
              </a:rPr>
              <a:t>laura</a:t>
            </a:r>
            <a:r>
              <a:rPr lang="en-GB" sz="2400" dirty="0">
                <a:latin typeface="Lucida Console" panose="020B0609040504020204" pitchFamily="49" charset="0"/>
              </a:rPr>
              <a:t>","</a:t>
            </a:r>
            <a:r>
              <a:rPr lang="en-GB" sz="2400" dirty="0" err="1">
                <a:latin typeface="Lucida Console" panose="020B0609040504020204" pitchFamily="49" charset="0"/>
              </a:rPr>
              <a:t>sarah</a:t>
            </a:r>
            <a:r>
              <a:rPr lang="en-GB" sz="2400" dirty="0">
                <a:latin typeface="Lucida Console" panose="020B0609040504020204" pitchFamily="49" charset="0"/>
              </a:rPr>
              <a:t>","jo","</a:t>
            </a:r>
            <a:r>
              <a:rPr lang="en-GB" sz="2400" dirty="0" err="1">
                <a:latin typeface="Lucida Console" panose="020B0609040504020204" pitchFamily="49" charset="0"/>
              </a:rPr>
              <a:t>louise</a:t>
            </a:r>
            <a:r>
              <a:rPr lang="en-GB" sz="2400" dirty="0">
                <a:latin typeface="Lucida Console" panose="020B0609040504020204" pitchFamily="49" charset="0"/>
              </a:rPr>
              <a:t>") -&gt; </a:t>
            </a:r>
            <a:r>
              <a:rPr lang="en-GB" sz="2400" dirty="0" err="1">
                <a:latin typeface="Lucida Console" panose="020B0609040504020204" pitchFamily="49" charset="0"/>
              </a:rPr>
              <a:t>some.names</a:t>
            </a:r>
            <a:endParaRPr lang="en-GB" sz="2400" dirty="0">
              <a:latin typeface="Lucida Console" panose="020B06090405040202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96368" y="4890245"/>
            <a:ext cx="87663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Lucida Console" panose="020B0609040504020204" pitchFamily="49" charset="0"/>
              </a:rPr>
              <a:t>c(1,2,3,"fred")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[1] "1"    "2"    "3"    "</a:t>
            </a:r>
            <a:r>
              <a:rPr lang="en-GB" sz="2400" dirty="0" err="1">
                <a:latin typeface="Lucida Console" panose="020B0609040504020204" pitchFamily="49" charset="0"/>
              </a:rPr>
              <a:t>fred</a:t>
            </a:r>
            <a:r>
              <a:rPr lang="en-GB" sz="2400" dirty="0">
                <a:latin typeface="Lucida Console" panose="020B0609040504020204" pitchFamily="49" charset="0"/>
              </a:rPr>
              <a:t>"</a:t>
            </a:r>
          </a:p>
        </p:txBody>
      </p:sp>
    </p:spTree>
    <p:extLst>
      <p:ext uri="{BB962C8B-B14F-4D97-AF65-F5344CB8AC3E}">
        <p14:creationId xmlns:p14="http://schemas.microsoft.com/office/powerpoint/2010/main" val="1875001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Functions for creating vectors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64368"/>
            <a:ext cx="10515600" cy="4351338"/>
          </a:xfrm>
        </p:spPr>
        <p:txBody>
          <a:bodyPr>
            <a:normAutofit/>
          </a:bodyPr>
          <a:lstStyle/>
          <a:p>
            <a:r>
              <a:rPr lang="en-GB" sz="3600" dirty="0">
                <a:latin typeface="Lucida Console" panose="020B0609040504020204" pitchFamily="49" charset="0"/>
              </a:rPr>
              <a:t>rep</a:t>
            </a:r>
            <a:endParaRPr lang="en-GB" sz="3600" dirty="0"/>
          </a:p>
        </p:txBody>
      </p:sp>
      <p:sp>
        <p:nvSpPr>
          <p:cNvPr id="5" name="Rectangle 4"/>
          <p:cNvSpPr/>
          <p:nvPr/>
        </p:nvSpPr>
        <p:spPr>
          <a:xfrm>
            <a:off x="2117812" y="2215846"/>
            <a:ext cx="7956376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Lucida Console" panose="020B0609040504020204" pitchFamily="49" charset="0"/>
              </a:rPr>
              <a:t>rep(2,times=10)</a:t>
            </a:r>
          </a:p>
          <a:p>
            <a:r>
              <a:rPr lang="en-US" sz="2200" dirty="0">
                <a:latin typeface="Lucida Console" panose="020B0609040504020204" pitchFamily="49" charset="0"/>
              </a:rPr>
              <a:t> [1] 2 2 2 2 2 2 2 2 2 2</a:t>
            </a:r>
          </a:p>
          <a:p>
            <a:endParaRPr lang="en-US" sz="2200" dirty="0">
              <a:latin typeface="Lucida Console" panose="020B0609040504020204" pitchFamily="49" charset="0"/>
            </a:endParaRPr>
          </a:p>
          <a:p>
            <a:r>
              <a:rPr lang="en-US" sz="2800" dirty="0">
                <a:latin typeface="Lucida Console" panose="020B0609040504020204" pitchFamily="49" charset="0"/>
              </a:rPr>
              <a:t>rep("</a:t>
            </a:r>
            <a:r>
              <a:rPr lang="en-US" sz="2800" dirty="0" err="1">
                <a:latin typeface="Lucida Console" panose="020B0609040504020204" pitchFamily="49" charset="0"/>
              </a:rPr>
              <a:t>hello",times</a:t>
            </a:r>
            <a:r>
              <a:rPr lang="en-US" sz="2800" dirty="0">
                <a:latin typeface="Lucida Console" panose="020B0609040504020204" pitchFamily="49" charset="0"/>
              </a:rPr>
              <a:t>=5)</a:t>
            </a:r>
          </a:p>
          <a:p>
            <a:r>
              <a:rPr lang="en-US" sz="2200" dirty="0">
                <a:latin typeface="Lucida Console" panose="020B0609040504020204" pitchFamily="49" charset="0"/>
              </a:rPr>
              <a:t> [1] "hello" "hello" "hello" "hello" "hello"</a:t>
            </a:r>
          </a:p>
          <a:p>
            <a:endParaRPr lang="en-US" sz="2200" dirty="0">
              <a:latin typeface="Lucida Console" panose="020B0609040504020204" pitchFamily="49" charset="0"/>
            </a:endParaRPr>
          </a:p>
          <a:p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rep(</a:t>
            </a:r>
            <a:r>
              <a:rPr lang="en-US" sz="2800" dirty="0">
                <a:latin typeface="Lucida Console" panose="020B0609040504020204" pitchFamily="49" charset="0"/>
              </a:rPr>
              <a:t>c("</a:t>
            </a:r>
            <a:r>
              <a:rPr lang="en-US" sz="2800" dirty="0" err="1">
                <a:latin typeface="Lucida Console" panose="020B0609040504020204" pitchFamily="49" charset="0"/>
              </a:rPr>
              <a:t>dog","cat</a:t>
            </a:r>
            <a:r>
              <a:rPr lang="en-US" sz="2800" dirty="0">
                <a:latin typeface="Lucida Console" panose="020B0609040504020204" pitchFamily="49" charset="0"/>
              </a:rPr>
              <a:t>")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,times=3)</a:t>
            </a:r>
          </a:p>
          <a:p>
            <a:r>
              <a:rPr lang="en-US" sz="2200" dirty="0">
                <a:latin typeface="Lucida Console" panose="020B0609040504020204" pitchFamily="49" charset="0"/>
              </a:rPr>
              <a:t> [1] "dog" "cat" "dog" "cat" "dog" "cat"</a:t>
            </a:r>
          </a:p>
          <a:p>
            <a:endParaRPr lang="en-US" sz="2200" dirty="0">
              <a:latin typeface="Lucida Console" panose="020B0609040504020204" pitchFamily="49" charset="0"/>
            </a:endParaRPr>
          </a:p>
          <a:p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rep(c("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dog","cat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"),</a:t>
            </a:r>
            <a:r>
              <a:rPr lang="en-US" sz="2800" dirty="0">
                <a:latin typeface="Lucida Console" panose="020B0609040504020204" pitchFamily="49" charset="0"/>
              </a:rPr>
              <a:t>each=3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)</a:t>
            </a:r>
          </a:p>
          <a:p>
            <a:r>
              <a:rPr lang="en-US" sz="2200" dirty="0">
                <a:latin typeface="Lucida Console" panose="020B0609040504020204" pitchFamily="49" charset="0"/>
              </a:rPr>
              <a:t> [1] "dog" "dog" "dog" "cat" "cat" "cat"</a:t>
            </a:r>
            <a:endParaRPr lang="en-GB" sz="2200" dirty="0">
              <a:latin typeface="Lucida Console" panose="020B0609040504020204" pitchFamily="49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9DD1C37-D3F4-4452-8F0F-882F20673E4D}"/>
              </a:ext>
            </a:extLst>
          </p:cNvPr>
          <p:cNvGrpSpPr/>
          <p:nvPr/>
        </p:nvGrpSpPr>
        <p:grpSpPr>
          <a:xfrm>
            <a:off x="7366000" y="1508784"/>
            <a:ext cx="4572000" cy="819547"/>
            <a:chOff x="7366000" y="1457325"/>
            <a:chExt cx="4572000" cy="819547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3AE1D00B-9651-4DA4-88CE-0798EC7432A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366000" y="1457325"/>
              <a:ext cx="4572000" cy="466725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A2447349-0C22-44AD-B7BD-6D4413D43B1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366000" y="1898547"/>
              <a:ext cx="3199999" cy="3783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2892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Functions for creating vectors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64368"/>
            <a:ext cx="2064657" cy="1222375"/>
          </a:xfrm>
        </p:spPr>
        <p:txBody>
          <a:bodyPr>
            <a:normAutofit/>
          </a:bodyPr>
          <a:lstStyle/>
          <a:p>
            <a:r>
              <a:rPr lang="en-GB" sz="3600" dirty="0" err="1">
                <a:latin typeface="Lucida Console" panose="020B0609040504020204" pitchFamily="49" charset="0"/>
              </a:rPr>
              <a:t>seq</a:t>
            </a:r>
            <a:endParaRPr lang="en-GB" sz="3600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4D8CD5DB-00B6-45A6-B21B-C28C9CD8B6A1}"/>
              </a:ext>
            </a:extLst>
          </p:cNvPr>
          <p:cNvGrpSpPr/>
          <p:nvPr/>
        </p:nvGrpSpPr>
        <p:grpSpPr>
          <a:xfrm>
            <a:off x="2240868" y="2527301"/>
            <a:ext cx="8136509" cy="3815442"/>
            <a:chOff x="4098698" y="2091872"/>
            <a:chExt cx="5875564" cy="2755220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32C63F20-0768-4902-A860-9810D93CAB2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098698" y="2091872"/>
              <a:ext cx="2543175" cy="381000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7BF7E4F3-2BFD-4BAF-8FE8-D1FE96D2CA9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098698" y="2593068"/>
              <a:ext cx="1905000" cy="561975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6C80BC1E-D7F1-4E9E-881C-E7CC2DC9864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098698" y="3438525"/>
              <a:ext cx="1028700" cy="323850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CE698488-EE1A-4EEA-A575-CCE4E5EE9C1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249737" y="3713617"/>
              <a:ext cx="5724525" cy="113347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53646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Functions for creating vectors</a:t>
            </a:r>
          </a:p>
        </p:txBody>
      </p:sp>
      <p:sp>
        <p:nvSpPr>
          <p:cNvPr id="5" name="Rectangle 4"/>
          <p:cNvSpPr/>
          <p:nvPr/>
        </p:nvSpPr>
        <p:spPr>
          <a:xfrm>
            <a:off x="1670753" y="1857376"/>
            <a:ext cx="931656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err="1">
                <a:latin typeface="Lucida Console" panose="020B0609040504020204" pitchFamily="49" charset="0"/>
              </a:rPr>
              <a:t>seq</a:t>
            </a:r>
            <a:r>
              <a:rPr lang="en-US" sz="3600" dirty="0">
                <a:latin typeface="Lucida Console" panose="020B0609040504020204" pitchFamily="49" charset="0"/>
              </a:rPr>
              <a:t>(from=2,by=3,to=14)</a:t>
            </a:r>
          </a:p>
          <a:p>
            <a:r>
              <a:rPr lang="en-US" sz="36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 [1]  2  5  8 11 14</a:t>
            </a:r>
          </a:p>
          <a:p>
            <a:r>
              <a:rPr lang="en-US" sz="3600" dirty="0">
                <a:latin typeface="Lucida Console" panose="020B0609040504020204" pitchFamily="49" charset="0"/>
              </a:rPr>
              <a:t> </a:t>
            </a:r>
          </a:p>
          <a:p>
            <a:r>
              <a:rPr lang="en-US" sz="3600" dirty="0" err="1">
                <a:latin typeface="Lucida Console" panose="020B0609040504020204" pitchFamily="49" charset="0"/>
              </a:rPr>
              <a:t>seq</a:t>
            </a:r>
            <a:r>
              <a:rPr lang="en-US" sz="3600" dirty="0">
                <a:latin typeface="Lucida Console" panose="020B0609040504020204" pitchFamily="49" charset="0"/>
              </a:rPr>
              <a:t>(from=3,by=10,to=40)</a:t>
            </a:r>
          </a:p>
          <a:p>
            <a:r>
              <a:rPr lang="en-US" sz="36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 [1]  3 13 23 33</a:t>
            </a:r>
          </a:p>
          <a:p>
            <a:r>
              <a:rPr lang="en-US" sz="3600" dirty="0">
                <a:latin typeface="Lucida Console" panose="020B0609040504020204" pitchFamily="49" charset="0"/>
              </a:rPr>
              <a:t> </a:t>
            </a:r>
          </a:p>
          <a:p>
            <a:r>
              <a:rPr lang="en-US" sz="3600" dirty="0" err="1">
                <a:latin typeface="Lucida Console" panose="020B0609040504020204" pitchFamily="49" charset="0"/>
              </a:rPr>
              <a:t>seq</a:t>
            </a:r>
            <a:r>
              <a:rPr lang="en-US" sz="3600" dirty="0">
                <a:latin typeface="Lucida Console" panose="020B0609040504020204" pitchFamily="49" charset="0"/>
              </a:rPr>
              <a:t>(from=5,by=3.6,length.out=5)</a:t>
            </a:r>
          </a:p>
          <a:p>
            <a:r>
              <a:rPr lang="en-US" sz="36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 [1]  5.0  8.6 12.2 15.8 19.4</a:t>
            </a:r>
            <a:endParaRPr lang="en-GB" sz="3600" dirty="0">
              <a:solidFill>
                <a:schemeClr val="bg1">
                  <a:lumMod val="50000"/>
                </a:schemeClr>
              </a:solidFill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6389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Functions for creating vectors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6744" y="1825625"/>
            <a:ext cx="5442856" cy="4351338"/>
          </a:xfrm>
        </p:spPr>
        <p:txBody>
          <a:bodyPr>
            <a:normAutofit/>
          </a:bodyPr>
          <a:lstStyle/>
          <a:p>
            <a:r>
              <a:rPr lang="en-GB" sz="3200" dirty="0">
                <a:latin typeface="+mj-lt"/>
              </a:rPr>
              <a:t>From statistical distributions</a:t>
            </a:r>
          </a:p>
          <a:p>
            <a:pPr lvl="1"/>
            <a:r>
              <a:rPr lang="en-GB" sz="2800" dirty="0" err="1">
                <a:latin typeface="Lucida Console" panose="020B0609040504020204" pitchFamily="49" charset="0"/>
              </a:rPr>
              <a:t>rnorm</a:t>
            </a:r>
            <a:endParaRPr lang="en-GB" sz="2800" dirty="0">
              <a:latin typeface="Lucida Console" panose="020B0609040504020204" pitchFamily="49" charset="0"/>
            </a:endParaRPr>
          </a:p>
          <a:p>
            <a:pPr lvl="1"/>
            <a:r>
              <a:rPr lang="en-GB" sz="2800" dirty="0" err="1">
                <a:latin typeface="Lucida Console" panose="020B0609040504020204" pitchFamily="49" charset="0"/>
              </a:rPr>
              <a:t>runif</a:t>
            </a:r>
            <a:endParaRPr lang="en-GB" sz="2800" dirty="0">
              <a:latin typeface="Lucida Console" panose="020B0609040504020204" pitchFamily="49" charset="0"/>
            </a:endParaRPr>
          </a:p>
          <a:p>
            <a:pPr lvl="1"/>
            <a:r>
              <a:rPr lang="en-GB" sz="2800" dirty="0" err="1">
                <a:latin typeface="Lucida Console" panose="020B0609040504020204" pitchFamily="49" charset="0"/>
              </a:rPr>
              <a:t>rpois</a:t>
            </a:r>
            <a:endParaRPr lang="en-GB" sz="2800" dirty="0">
              <a:latin typeface="Lucida Console" panose="020B0609040504020204" pitchFamily="49" charset="0"/>
            </a:endParaRPr>
          </a:p>
          <a:p>
            <a:pPr lvl="1"/>
            <a:r>
              <a:rPr lang="en-GB" sz="2800" dirty="0" err="1">
                <a:latin typeface="Lucida Console" panose="020B0609040504020204" pitchFamily="49" charset="0"/>
              </a:rPr>
              <a:t>rbeta</a:t>
            </a:r>
            <a:endParaRPr lang="en-GB" sz="2800" dirty="0">
              <a:latin typeface="Lucida Console" panose="020B0609040504020204" pitchFamily="49" charset="0"/>
            </a:endParaRPr>
          </a:p>
          <a:p>
            <a:pPr lvl="1"/>
            <a:r>
              <a:rPr lang="en-GB" sz="2800" dirty="0" err="1">
                <a:latin typeface="Lucida Console" panose="020B0609040504020204" pitchFamily="49" charset="0"/>
              </a:rPr>
              <a:t>rbinom</a:t>
            </a:r>
            <a:endParaRPr lang="en-GB" sz="2800" dirty="0">
              <a:latin typeface="Lucida Console" panose="020B0609040504020204" pitchFamily="49" charset="0"/>
            </a:endParaRPr>
          </a:p>
          <a:p>
            <a:pPr lvl="1"/>
            <a:endParaRPr lang="en-GB" sz="2800" dirty="0">
              <a:latin typeface="Lucida Console" panose="020B0609040504020204" pitchFamily="49" charset="0"/>
            </a:endParaRPr>
          </a:p>
          <a:p>
            <a:pPr marL="457200" lvl="1" indent="0">
              <a:buNone/>
            </a:pPr>
            <a:r>
              <a:rPr lang="en-GB" sz="2800" dirty="0" err="1">
                <a:latin typeface="Lucida Console" panose="020B0609040504020204" pitchFamily="49" charset="0"/>
              </a:rPr>
              <a:t>rnorm</a:t>
            </a:r>
            <a:r>
              <a:rPr lang="en-GB" sz="2800" dirty="0">
                <a:latin typeface="Lucida Console" panose="020B0609040504020204" pitchFamily="49" charset="0"/>
              </a:rPr>
              <a:t>(10000)</a:t>
            </a:r>
          </a:p>
          <a:p>
            <a:pPr lvl="1"/>
            <a:endParaRPr lang="en-GB" sz="2800" dirty="0">
              <a:latin typeface="Lucida Console" panose="020B0609040504020204" pitchFamily="49" charset="0"/>
            </a:endParaRPr>
          </a:p>
          <a:p>
            <a:pPr lvl="1"/>
            <a:endParaRPr lang="en-GB" sz="2800" dirty="0">
              <a:latin typeface="Lucida Console" panose="020B0609040504020204" pitchFamily="49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344139" y="1825625"/>
            <a:ext cx="5601117" cy="48654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200" dirty="0">
                <a:latin typeface="+mj-lt"/>
              </a:rPr>
              <a:t>Statistically testing vectors</a:t>
            </a:r>
          </a:p>
          <a:p>
            <a:pPr lvl="1"/>
            <a:r>
              <a:rPr lang="en-GB" sz="2800" dirty="0" err="1">
                <a:latin typeface="Lucida Console" panose="020B0609040504020204" pitchFamily="49" charset="0"/>
              </a:rPr>
              <a:t>t.test</a:t>
            </a:r>
            <a:endParaRPr lang="en-GB" sz="2800" dirty="0">
              <a:latin typeface="Lucida Console" panose="020B0609040504020204" pitchFamily="49" charset="0"/>
            </a:endParaRPr>
          </a:p>
          <a:p>
            <a:pPr lvl="1"/>
            <a:r>
              <a:rPr lang="en-GB" sz="2800" dirty="0">
                <a:latin typeface="Lucida Console" panose="020B0609040504020204" pitchFamily="49" charset="0"/>
              </a:rPr>
              <a:t>lm</a:t>
            </a:r>
          </a:p>
          <a:p>
            <a:pPr lvl="1"/>
            <a:r>
              <a:rPr lang="en-GB" sz="2800" dirty="0" err="1">
                <a:latin typeface="Lucida Console" panose="020B0609040504020204" pitchFamily="49" charset="0"/>
              </a:rPr>
              <a:t>cor.test</a:t>
            </a:r>
            <a:endParaRPr lang="en-GB" sz="2800" dirty="0">
              <a:latin typeface="Lucida Console" panose="020B0609040504020204" pitchFamily="49" charset="0"/>
            </a:endParaRPr>
          </a:p>
          <a:p>
            <a:pPr lvl="1"/>
            <a:r>
              <a:rPr lang="en-GB" sz="2800" dirty="0" err="1">
                <a:latin typeface="Lucida Console" panose="020B0609040504020204" pitchFamily="49" charset="0"/>
              </a:rPr>
              <a:t>aov</a:t>
            </a:r>
            <a:endParaRPr lang="en-GB" sz="2800" dirty="0">
              <a:latin typeface="Lucida Console" panose="020B0609040504020204" pitchFamily="49" charset="0"/>
            </a:endParaRPr>
          </a:p>
          <a:p>
            <a:pPr marL="457200" lvl="1" indent="0">
              <a:buNone/>
            </a:pPr>
            <a:endParaRPr lang="en-GB" sz="2800" dirty="0">
              <a:latin typeface="Lucida Console" panose="020B0609040504020204" pitchFamily="49" charset="0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GB" sz="2800" dirty="0" err="1">
                <a:latin typeface="Lucida Console" panose="020B0609040504020204" pitchFamily="49" charset="0"/>
              </a:rPr>
              <a:t>t.test</a:t>
            </a:r>
            <a:r>
              <a:rPr lang="en-GB" sz="2800" dirty="0">
                <a:latin typeface="Lucida Console" panose="020B0609040504020204" pitchFamily="49" charset="0"/>
              </a:rPr>
              <a:t>(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GB" sz="2800" dirty="0">
                <a:latin typeface="Lucida Console" panose="020B0609040504020204" pitchFamily="49" charset="0"/>
              </a:rPr>
              <a:t>  c(1,5,3),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GB" sz="2800" dirty="0">
                <a:latin typeface="Lucida Console" panose="020B0609040504020204" pitchFamily="49" charset="0"/>
              </a:rPr>
              <a:t>  c(10,15,30)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GB" sz="2800" dirty="0">
                <a:latin typeface="Lucida Console" panose="020B0609040504020204" pitchFamily="49" charset="0"/>
              </a:rPr>
              <a:t>)</a:t>
            </a:r>
          </a:p>
          <a:p>
            <a:pPr lvl="1"/>
            <a:endParaRPr lang="en-GB" sz="2800" dirty="0">
              <a:latin typeface="Lucida Console" panose="020B0609040504020204" pitchFamily="49" charset="0"/>
            </a:endParaRPr>
          </a:p>
          <a:p>
            <a:pPr lvl="1"/>
            <a:endParaRPr lang="en-GB" sz="2800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03798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Language shortcuts for vector creation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r>
              <a:rPr lang="en-GB" sz="3600" dirty="0">
                <a:latin typeface="Lucida Console" panose="020B0609040504020204" pitchFamily="49" charset="0"/>
              </a:rPr>
              <a:t>c("simon")</a:t>
            </a:r>
          </a:p>
          <a:p>
            <a:pPr marL="457200" lvl="1" indent="0">
              <a:buNone/>
            </a:pPr>
            <a:r>
              <a:rPr lang="en-GB" sz="3600" dirty="0">
                <a:solidFill>
                  <a:srgbClr val="7F0055"/>
                </a:solidFill>
                <a:latin typeface="Lucida Console" panose="020B0609040504020204" pitchFamily="49" charset="0"/>
              </a:rPr>
              <a:t>"simon"</a:t>
            </a:r>
          </a:p>
          <a:p>
            <a:pPr marL="457200" lvl="1" indent="0">
              <a:buNone/>
            </a:pPr>
            <a:endParaRPr lang="en-GB" sz="3600" dirty="0"/>
          </a:p>
          <a:p>
            <a:pPr marL="457200" lvl="1" indent="0">
              <a:buNone/>
            </a:pPr>
            <a:r>
              <a:rPr lang="en-GB" sz="3600" dirty="0" err="1">
                <a:latin typeface="Lucida Console" panose="020B0609040504020204" pitchFamily="49" charset="0"/>
              </a:rPr>
              <a:t>seq</a:t>
            </a:r>
            <a:r>
              <a:rPr lang="en-GB" sz="3600" dirty="0">
                <a:latin typeface="Lucida Console" panose="020B0609040504020204" pitchFamily="49" charset="0"/>
              </a:rPr>
              <a:t>(from=4, </a:t>
            </a:r>
            <a:r>
              <a:rPr lang="en-GB" sz="3600" dirty="0">
                <a:solidFill>
                  <a:srgbClr val="C00000"/>
                </a:solidFill>
                <a:latin typeface="Lucida Console" panose="020B0609040504020204" pitchFamily="49" charset="0"/>
              </a:rPr>
              <a:t>by=1</a:t>
            </a:r>
            <a:r>
              <a:rPr lang="en-GB" sz="3600" dirty="0">
                <a:latin typeface="Lucida Console" panose="020B0609040504020204" pitchFamily="49" charset="0"/>
              </a:rPr>
              <a:t>, to=20)</a:t>
            </a:r>
          </a:p>
          <a:p>
            <a:pPr marL="457200" lvl="1" indent="0">
              <a:buNone/>
            </a:pPr>
            <a:r>
              <a:rPr lang="en-GB" sz="3600" dirty="0">
                <a:solidFill>
                  <a:srgbClr val="7F0055"/>
                </a:solidFill>
                <a:latin typeface="Lucida Console" panose="020B0609040504020204" pitchFamily="49" charset="0"/>
              </a:rPr>
              <a:t>4:20</a:t>
            </a:r>
          </a:p>
          <a:p>
            <a:pPr marL="457200" lvl="1" indent="0">
              <a:buNone/>
            </a:pPr>
            <a:r>
              <a:rPr lang="en-GB" dirty="0">
                <a:latin typeface="Consolas" panose="020B0609020204030204" pitchFamily="49" charset="0"/>
              </a:rPr>
              <a:t>[1]  4  5  6  7  8  9 10 11 12 13 14 15 16 17 18 19 20</a:t>
            </a:r>
            <a:r>
              <a:rPr lang="en-GB" sz="3600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3184688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 can just be a calculator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850314" y="1825625"/>
            <a:ext cx="9503485" cy="40924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GB" sz="2800" dirty="0">
                <a:latin typeface="Lucida Console" panose="020B0609040504020204" pitchFamily="49" charset="0"/>
              </a:rPr>
              <a:t>&gt; 3+2</a:t>
            </a:r>
          </a:p>
          <a:p>
            <a:pPr marL="0" indent="0">
              <a:buNone/>
            </a:pPr>
            <a:r>
              <a:rPr lang="en-GB" sz="2800" dirty="0">
                <a:latin typeface="Lucida Console" panose="020B0609040504020204" pitchFamily="49" charset="0"/>
              </a:rPr>
              <a:t>[1] 5</a:t>
            </a:r>
          </a:p>
          <a:p>
            <a:pPr marL="0" indent="0">
              <a:buNone/>
            </a:pPr>
            <a:endParaRPr lang="en-GB" sz="2800" dirty="0">
              <a:latin typeface="Lucida Console" panose="020B0609040504020204" pitchFamily="49" charset="0"/>
            </a:endParaRPr>
          </a:p>
          <a:p>
            <a:pPr marL="0" indent="0">
              <a:buNone/>
            </a:pPr>
            <a:r>
              <a:rPr lang="en-GB" sz="2800" dirty="0">
                <a:latin typeface="Lucida Console" panose="020B0609040504020204" pitchFamily="49" charset="0"/>
              </a:rPr>
              <a:t>&gt; 2 / 7</a:t>
            </a:r>
          </a:p>
          <a:p>
            <a:pPr marL="0" indent="0">
              <a:buNone/>
            </a:pPr>
            <a:r>
              <a:rPr lang="en-GB" sz="2800" dirty="0">
                <a:latin typeface="Lucida Console" panose="020B0609040504020204" pitchFamily="49" charset="0"/>
              </a:rPr>
              <a:t>[1] 0.2857143</a:t>
            </a:r>
          </a:p>
          <a:p>
            <a:pPr marL="0" indent="0">
              <a:buNone/>
            </a:pPr>
            <a:endParaRPr lang="en-GB" sz="2800" dirty="0">
              <a:latin typeface="Lucida Console" panose="020B0609040504020204" pitchFamily="49" charset="0"/>
            </a:endParaRPr>
          </a:p>
          <a:p>
            <a:pPr marL="0" indent="0">
              <a:buNone/>
            </a:pPr>
            <a:r>
              <a:rPr lang="en-GB" sz="2800" dirty="0">
                <a:latin typeface="Lucida Console" panose="020B0609040504020204" pitchFamily="49" charset="0"/>
              </a:rPr>
              <a:t>&gt; 5^10</a:t>
            </a:r>
          </a:p>
          <a:p>
            <a:pPr marL="0" indent="0">
              <a:buNone/>
            </a:pPr>
            <a:r>
              <a:rPr lang="en-GB" sz="2800" dirty="0">
                <a:latin typeface="Lucida Console" panose="020B0609040504020204" pitchFamily="49" charset="0"/>
              </a:rPr>
              <a:t>[1] 9765625</a:t>
            </a:r>
          </a:p>
        </p:txBody>
      </p:sp>
    </p:spTree>
    <p:extLst>
      <p:ext uri="{BB962C8B-B14F-4D97-AF65-F5344CB8AC3E}">
        <p14:creationId xmlns:p14="http://schemas.microsoft.com/office/powerpoint/2010/main" val="3496134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Vectorised Operations</a:t>
            </a:r>
          </a:p>
        </p:txBody>
      </p:sp>
      <p:sp>
        <p:nvSpPr>
          <p:cNvPr id="5" name="Rectangle 4"/>
          <p:cNvSpPr/>
          <p:nvPr/>
        </p:nvSpPr>
        <p:spPr>
          <a:xfrm>
            <a:off x="838200" y="1683567"/>
            <a:ext cx="10073208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400" dirty="0">
                <a:latin typeface="Lucida Console" panose="020B0609040504020204" pitchFamily="49" charset="0"/>
              </a:rPr>
              <a:t>2+3</a:t>
            </a:r>
          </a:p>
          <a:p>
            <a:r>
              <a:rPr lang="en-GB" sz="44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[1] 5</a:t>
            </a:r>
          </a:p>
          <a:p>
            <a:endParaRPr lang="en-GB" sz="3600" dirty="0">
              <a:latin typeface="Lucida Console" panose="020B0609040504020204" pitchFamily="49" charset="0"/>
            </a:endParaRPr>
          </a:p>
          <a:p>
            <a:endParaRPr lang="en-GB" sz="3600" dirty="0">
              <a:latin typeface="Lucida Console" panose="020B0609040504020204" pitchFamily="49" charset="0"/>
            </a:endParaRPr>
          </a:p>
          <a:p>
            <a:r>
              <a:rPr lang="en-GB" sz="3600" dirty="0" err="1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simple.vector</a:t>
            </a:r>
            <a:r>
              <a:rPr lang="en-GB" sz="36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 &lt;- c(1,2,4,6,3)</a:t>
            </a:r>
          </a:p>
          <a:p>
            <a:endParaRPr lang="en-GB" sz="3600" dirty="0">
              <a:latin typeface="Lucida Console" panose="020B0609040504020204" pitchFamily="49" charset="0"/>
            </a:endParaRPr>
          </a:p>
          <a:p>
            <a:r>
              <a:rPr lang="en-GB" sz="3600" dirty="0" err="1">
                <a:latin typeface="Lucida Console" panose="020B0609040504020204" pitchFamily="49" charset="0"/>
              </a:rPr>
              <a:t>simple.vector</a:t>
            </a:r>
            <a:r>
              <a:rPr lang="en-GB" sz="3600" dirty="0">
                <a:latin typeface="Lucida Console" panose="020B0609040504020204" pitchFamily="49" charset="0"/>
              </a:rPr>
              <a:t> * 100</a:t>
            </a:r>
          </a:p>
          <a:p>
            <a:r>
              <a:rPr lang="en-GB" sz="3600" dirty="0">
                <a:latin typeface="Lucida Console" panose="020B0609040504020204" pitchFamily="49" charset="0"/>
              </a:rPr>
              <a:t>   </a:t>
            </a:r>
            <a:r>
              <a:rPr lang="en-GB" sz="36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100    200    400    600    300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E9494E6-1170-4465-B2B3-428841376B26}"/>
              </a:ext>
            </a:extLst>
          </p:cNvPr>
          <p:cNvSpPr/>
          <p:nvPr/>
        </p:nvSpPr>
        <p:spPr>
          <a:xfrm>
            <a:off x="5257801" y="1683567"/>
            <a:ext cx="7296150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400" dirty="0">
                <a:latin typeface="Lucida Console" panose="020B0609040504020204" pitchFamily="49" charset="0"/>
              </a:rPr>
              <a:t>c(2,4,7) + c(3,5,1)</a:t>
            </a:r>
          </a:p>
          <a:p>
            <a:r>
              <a:rPr lang="en-GB" sz="44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[1] 5 9 8</a:t>
            </a:r>
          </a:p>
          <a:p>
            <a:endParaRPr lang="en-GB" sz="3600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132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Rules for vectorised operations</a:t>
            </a:r>
          </a:p>
        </p:txBody>
      </p:sp>
      <p:sp>
        <p:nvSpPr>
          <p:cNvPr id="47" name="Content Placeholder 4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Equivalent positions are matched</a:t>
            </a:r>
          </a:p>
        </p:txBody>
      </p:sp>
      <p:grpSp>
        <p:nvGrpSpPr>
          <p:cNvPr id="48" name="Group 47"/>
          <p:cNvGrpSpPr/>
          <p:nvPr/>
        </p:nvGrpSpPr>
        <p:grpSpPr>
          <a:xfrm>
            <a:off x="2178405" y="2564904"/>
            <a:ext cx="8003232" cy="2592288"/>
            <a:chOff x="654405" y="2564904"/>
            <a:chExt cx="8003232" cy="2592288"/>
          </a:xfrm>
        </p:grpSpPr>
        <p:sp>
          <p:nvSpPr>
            <p:cNvPr id="4" name="Rectangle 3"/>
            <p:cNvSpPr/>
            <p:nvPr/>
          </p:nvSpPr>
          <p:spPr>
            <a:xfrm>
              <a:off x="2287162" y="2564904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3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3007242" y="2564904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4</a:t>
              </a: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3735131" y="2564904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5</a:t>
              </a: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4463020" y="2564904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6</a:t>
              </a: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5190909" y="2564904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7</a:t>
              </a: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5910989" y="2564904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8</a:t>
              </a: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6631069" y="2564904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9</a:t>
              </a: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7351149" y="2564904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10</a:t>
              </a: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2287162" y="4437112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11</a:t>
              </a: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3007242" y="4437112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12</a:t>
              </a: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3735131" y="4437112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13</a:t>
              </a: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4463020" y="4437112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14</a:t>
              </a: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5190909" y="4437112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15</a:t>
              </a: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5910989" y="4437112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16</a:t>
              </a: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6631069" y="4437112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17</a:t>
              </a: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7351149" y="4437112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18</a:t>
              </a: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654405" y="2620179"/>
              <a:ext cx="139596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dirty="0"/>
                <a:t>Vector 1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654405" y="4503305"/>
              <a:ext cx="139596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dirty="0"/>
                <a:t>Vector 2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8089853" y="3284984"/>
              <a:ext cx="567784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6000" dirty="0"/>
                <a:t>+</a:t>
              </a:r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4151784" y="3429001"/>
            <a:ext cx="5040560" cy="871647"/>
            <a:chOff x="2627784" y="3429000"/>
            <a:chExt cx="5040560" cy="871647"/>
          </a:xfrm>
        </p:grpSpPr>
        <p:cxnSp>
          <p:nvCxnSpPr>
            <p:cNvPr id="50" name="Straight Connector 49"/>
            <p:cNvCxnSpPr/>
            <p:nvPr/>
          </p:nvCxnSpPr>
          <p:spPr>
            <a:xfrm>
              <a:off x="2627784" y="3429000"/>
              <a:ext cx="0" cy="871647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3347864" y="3429000"/>
              <a:ext cx="0" cy="871647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4067944" y="3429000"/>
              <a:ext cx="0" cy="871647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>
              <a:off x="4788024" y="3429000"/>
              <a:ext cx="0" cy="871647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5580112" y="3429000"/>
              <a:ext cx="0" cy="871647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>
              <a:off x="6228184" y="3429000"/>
              <a:ext cx="0" cy="871647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6948264" y="3429000"/>
              <a:ext cx="0" cy="871647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7668344" y="3429000"/>
              <a:ext cx="0" cy="871647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9" name="Group 68"/>
          <p:cNvGrpSpPr/>
          <p:nvPr/>
        </p:nvGrpSpPr>
        <p:grpSpPr>
          <a:xfrm>
            <a:off x="3811163" y="5406083"/>
            <a:ext cx="5784067" cy="720080"/>
            <a:chOff x="2287162" y="5406083"/>
            <a:chExt cx="5784067" cy="720080"/>
          </a:xfrm>
        </p:grpSpPr>
        <p:sp>
          <p:nvSpPr>
            <p:cNvPr id="61" name="Rectangle 60"/>
            <p:cNvSpPr/>
            <p:nvPr/>
          </p:nvSpPr>
          <p:spPr>
            <a:xfrm>
              <a:off x="2287162" y="5406083"/>
              <a:ext cx="720080" cy="72008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14</a:t>
              </a: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3007242" y="5406083"/>
              <a:ext cx="720080" cy="72008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16</a:t>
              </a: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3735131" y="5406083"/>
              <a:ext cx="720080" cy="72008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18</a:t>
              </a: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4463020" y="5406083"/>
              <a:ext cx="720080" cy="72008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20</a:t>
              </a: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5190909" y="5406083"/>
              <a:ext cx="720080" cy="72008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22</a:t>
              </a: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5910989" y="5406083"/>
              <a:ext cx="720080" cy="72008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24</a:t>
              </a: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6631069" y="5406083"/>
              <a:ext cx="720080" cy="72008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26</a:t>
              </a: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7351149" y="5406083"/>
              <a:ext cx="720080" cy="72008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28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24265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Rules for vectorised operations</a:t>
            </a:r>
          </a:p>
        </p:txBody>
      </p:sp>
      <p:sp>
        <p:nvSpPr>
          <p:cNvPr id="47" name="Content Placeholder 4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Shorter vectors are recycled</a:t>
            </a:r>
          </a:p>
        </p:txBody>
      </p:sp>
      <p:grpSp>
        <p:nvGrpSpPr>
          <p:cNvPr id="48" name="Group 47"/>
          <p:cNvGrpSpPr/>
          <p:nvPr/>
        </p:nvGrpSpPr>
        <p:grpSpPr>
          <a:xfrm>
            <a:off x="2178405" y="2564904"/>
            <a:ext cx="8003232" cy="2592288"/>
            <a:chOff x="654405" y="2564904"/>
            <a:chExt cx="8003232" cy="2592288"/>
          </a:xfrm>
        </p:grpSpPr>
        <p:sp>
          <p:nvSpPr>
            <p:cNvPr id="4" name="Rectangle 3"/>
            <p:cNvSpPr/>
            <p:nvPr/>
          </p:nvSpPr>
          <p:spPr>
            <a:xfrm>
              <a:off x="2287162" y="2564904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3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3007242" y="2564904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4</a:t>
              </a: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3735131" y="2564904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5</a:t>
              </a: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4463020" y="2564904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6</a:t>
              </a: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5190909" y="2564904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7</a:t>
              </a: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5910989" y="2564904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8</a:t>
              </a: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6631069" y="2564904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9</a:t>
              </a: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7351149" y="2564904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10</a:t>
              </a: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2287162" y="4437112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11</a:t>
              </a: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3007242" y="4437112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12</a:t>
              </a: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3735131" y="4437112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13</a:t>
              </a: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4463020" y="4437112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14</a:t>
              </a: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654405" y="2620179"/>
              <a:ext cx="139596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dirty="0"/>
                <a:t>Vector 1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654405" y="4503305"/>
              <a:ext cx="139596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dirty="0"/>
                <a:t>Vector 2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8089853" y="3284984"/>
              <a:ext cx="567784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6000" dirty="0"/>
                <a:t>+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4151784" y="3429001"/>
            <a:ext cx="2160240" cy="871647"/>
            <a:chOff x="2627784" y="3429000"/>
            <a:chExt cx="2160240" cy="871647"/>
          </a:xfrm>
        </p:grpSpPr>
        <p:cxnSp>
          <p:nvCxnSpPr>
            <p:cNvPr id="50" name="Straight Connector 49"/>
            <p:cNvCxnSpPr/>
            <p:nvPr/>
          </p:nvCxnSpPr>
          <p:spPr>
            <a:xfrm>
              <a:off x="2627784" y="3429000"/>
              <a:ext cx="0" cy="871647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3347864" y="3429000"/>
              <a:ext cx="0" cy="871647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4067944" y="3429000"/>
              <a:ext cx="0" cy="871647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>
              <a:off x="4788024" y="3429000"/>
              <a:ext cx="0" cy="871647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4151784" y="3429001"/>
            <a:ext cx="5040560" cy="871647"/>
            <a:chOff x="2627784" y="3429000"/>
            <a:chExt cx="5040560" cy="871647"/>
          </a:xfrm>
        </p:grpSpPr>
        <p:cxnSp>
          <p:nvCxnSpPr>
            <p:cNvPr id="56" name="Straight Connector 55"/>
            <p:cNvCxnSpPr/>
            <p:nvPr/>
          </p:nvCxnSpPr>
          <p:spPr>
            <a:xfrm flipH="1">
              <a:off x="2627784" y="3429000"/>
              <a:ext cx="2952328" cy="871647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flipH="1">
              <a:off x="3347864" y="3429000"/>
              <a:ext cx="2880320" cy="871647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flipH="1">
              <a:off x="4067944" y="3429000"/>
              <a:ext cx="2880320" cy="871647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flipH="1">
              <a:off x="4788024" y="3429000"/>
              <a:ext cx="2880320" cy="871647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9" name="Group 68"/>
          <p:cNvGrpSpPr/>
          <p:nvPr/>
        </p:nvGrpSpPr>
        <p:grpSpPr>
          <a:xfrm>
            <a:off x="3811163" y="5406083"/>
            <a:ext cx="5784067" cy="720080"/>
            <a:chOff x="2287162" y="5406083"/>
            <a:chExt cx="5784067" cy="720080"/>
          </a:xfrm>
        </p:grpSpPr>
        <p:sp>
          <p:nvSpPr>
            <p:cNvPr id="61" name="Rectangle 60"/>
            <p:cNvSpPr/>
            <p:nvPr/>
          </p:nvSpPr>
          <p:spPr>
            <a:xfrm>
              <a:off x="2287162" y="5406083"/>
              <a:ext cx="720080" cy="72008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14</a:t>
              </a: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3007242" y="5406083"/>
              <a:ext cx="720080" cy="72008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16</a:t>
              </a: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3735131" y="5406083"/>
              <a:ext cx="720080" cy="72008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18</a:t>
              </a: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4463020" y="5406083"/>
              <a:ext cx="720080" cy="72008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20</a:t>
              </a: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5190909" y="5406083"/>
              <a:ext cx="720080" cy="72008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18</a:t>
              </a: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5910989" y="5406083"/>
              <a:ext cx="720080" cy="72008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20</a:t>
              </a: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6631069" y="5406083"/>
              <a:ext cx="720080" cy="72008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22</a:t>
              </a: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7351149" y="5406083"/>
              <a:ext cx="720080" cy="72008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24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88789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Rules for vectorised operations</a:t>
            </a:r>
          </a:p>
        </p:txBody>
      </p:sp>
      <p:sp>
        <p:nvSpPr>
          <p:cNvPr id="47" name="Content Placeholder 4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Operations to single element vectors are common</a:t>
            </a:r>
          </a:p>
        </p:txBody>
      </p:sp>
      <p:grpSp>
        <p:nvGrpSpPr>
          <p:cNvPr id="48" name="Group 47"/>
          <p:cNvGrpSpPr/>
          <p:nvPr/>
        </p:nvGrpSpPr>
        <p:grpSpPr>
          <a:xfrm>
            <a:off x="2178405" y="2564904"/>
            <a:ext cx="8003232" cy="2592288"/>
            <a:chOff x="654405" y="2564904"/>
            <a:chExt cx="8003232" cy="2592288"/>
          </a:xfrm>
        </p:grpSpPr>
        <p:sp>
          <p:nvSpPr>
            <p:cNvPr id="4" name="Rectangle 3"/>
            <p:cNvSpPr/>
            <p:nvPr/>
          </p:nvSpPr>
          <p:spPr>
            <a:xfrm>
              <a:off x="2287162" y="2564904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3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3007242" y="2564904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4</a:t>
              </a: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3735131" y="2564904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5</a:t>
              </a: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4463020" y="2564904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6</a:t>
              </a: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5190909" y="2564904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7</a:t>
              </a: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5910989" y="2564904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8</a:t>
              </a: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6631069" y="2564904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9</a:t>
              </a: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7351149" y="2564904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10</a:t>
              </a: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2287162" y="4437112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10</a:t>
              </a: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654405" y="2620179"/>
              <a:ext cx="139596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dirty="0"/>
                <a:t>Vector 1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654405" y="4503305"/>
              <a:ext cx="139596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dirty="0"/>
                <a:t>Vector 2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8089853" y="3284984"/>
              <a:ext cx="567784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6000" dirty="0"/>
                <a:t>+</a:t>
              </a: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3811163" y="5406083"/>
            <a:ext cx="5784067" cy="720080"/>
            <a:chOff x="2287162" y="5406083"/>
            <a:chExt cx="5784067" cy="720080"/>
          </a:xfrm>
        </p:grpSpPr>
        <p:sp>
          <p:nvSpPr>
            <p:cNvPr id="61" name="Rectangle 60"/>
            <p:cNvSpPr/>
            <p:nvPr/>
          </p:nvSpPr>
          <p:spPr>
            <a:xfrm>
              <a:off x="2287162" y="5406083"/>
              <a:ext cx="720080" cy="72008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13</a:t>
              </a: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3007242" y="5406083"/>
              <a:ext cx="720080" cy="72008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14</a:t>
              </a: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3735131" y="5406083"/>
              <a:ext cx="720080" cy="72008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15</a:t>
              </a: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4463020" y="5406083"/>
              <a:ext cx="720080" cy="72008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16</a:t>
              </a: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5190909" y="5406083"/>
              <a:ext cx="720080" cy="72008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17</a:t>
              </a: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5910989" y="5406083"/>
              <a:ext cx="720080" cy="72008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18</a:t>
              </a: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6631069" y="5406083"/>
              <a:ext cx="720080" cy="72008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19</a:t>
              </a: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7351149" y="5406083"/>
              <a:ext cx="720080" cy="72008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20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A859F7B-6CAE-4978-9C03-7123ADD9520A}"/>
              </a:ext>
            </a:extLst>
          </p:cNvPr>
          <p:cNvGrpSpPr/>
          <p:nvPr/>
        </p:nvGrpSpPr>
        <p:grpSpPr>
          <a:xfrm>
            <a:off x="4151784" y="3429000"/>
            <a:ext cx="5192627" cy="871648"/>
            <a:chOff x="4151784" y="3429000"/>
            <a:chExt cx="5192627" cy="871648"/>
          </a:xfrm>
        </p:grpSpPr>
        <p:cxnSp>
          <p:nvCxnSpPr>
            <p:cNvPr id="50" name="Straight Connector 49"/>
            <p:cNvCxnSpPr/>
            <p:nvPr/>
          </p:nvCxnSpPr>
          <p:spPr>
            <a:xfrm>
              <a:off x="4151784" y="3429001"/>
              <a:ext cx="0" cy="871647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>
              <a:cxnSpLocks/>
            </p:cNvCxnSpPr>
            <p:nvPr/>
          </p:nvCxnSpPr>
          <p:spPr>
            <a:xfrm flipH="1">
              <a:off x="4151784" y="3429001"/>
              <a:ext cx="720080" cy="871646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>
              <a:cxnSpLocks/>
            </p:cNvCxnSpPr>
            <p:nvPr/>
          </p:nvCxnSpPr>
          <p:spPr>
            <a:xfrm flipH="1">
              <a:off x="4151784" y="3429001"/>
              <a:ext cx="1440160" cy="871646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flipH="1">
              <a:off x="4151785" y="3429001"/>
              <a:ext cx="2120428" cy="871647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>
              <a:cxnSpLocks/>
            </p:cNvCxnSpPr>
            <p:nvPr/>
          </p:nvCxnSpPr>
          <p:spPr>
            <a:xfrm flipH="1">
              <a:off x="4151784" y="3429001"/>
              <a:ext cx="2791941" cy="871646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>
              <a:cxnSpLocks/>
            </p:cNvCxnSpPr>
            <p:nvPr/>
          </p:nvCxnSpPr>
          <p:spPr>
            <a:xfrm flipH="1">
              <a:off x="4151784" y="3429001"/>
              <a:ext cx="3534892" cy="871646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flipH="1">
              <a:off x="4151784" y="3429001"/>
              <a:ext cx="4363566" cy="871647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>
              <a:cxnSpLocks/>
            </p:cNvCxnSpPr>
            <p:nvPr/>
          </p:nvCxnSpPr>
          <p:spPr>
            <a:xfrm flipH="1">
              <a:off x="4151784" y="3429000"/>
              <a:ext cx="5192627" cy="871647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48827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Vectorised Operations</a:t>
            </a:r>
          </a:p>
        </p:txBody>
      </p:sp>
      <p:sp>
        <p:nvSpPr>
          <p:cNvPr id="5" name="Rectangle 4"/>
          <p:cNvSpPr/>
          <p:nvPr/>
        </p:nvSpPr>
        <p:spPr>
          <a:xfrm>
            <a:off x="495300" y="4703769"/>
            <a:ext cx="1007320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dirty="0" err="1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simple.vector</a:t>
            </a:r>
            <a:r>
              <a:rPr lang="en-GB" sz="36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 &lt;- c(1,2,4,6,3)</a:t>
            </a:r>
            <a:endParaRPr lang="en-GB" sz="3600" dirty="0">
              <a:latin typeface="Lucida Console" panose="020B0609040504020204" pitchFamily="49" charset="0"/>
            </a:endParaRPr>
          </a:p>
          <a:p>
            <a:r>
              <a:rPr lang="en-GB" sz="3600" dirty="0" err="1">
                <a:latin typeface="Lucida Console" panose="020B0609040504020204" pitchFamily="49" charset="0"/>
              </a:rPr>
              <a:t>simple.vector</a:t>
            </a:r>
            <a:r>
              <a:rPr lang="en-GB" sz="3600" dirty="0">
                <a:latin typeface="Lucida Console" panose="020B0609040504020204" pitchFamily="49" charset="0"/>
              </a:rPr>
              <a:t> * 100</a:t>
            </a:r>
          </a:p>
          <a:p>
            <a:r>
              <a:rPr lang="en-GB" sz="3600" dirty="0">
                <a:latin typeface="Lucida Console" panose="020B0609040504020204" pitchFamily="49" charset="0"/>
              </a:rPr>
              <a:t>   </a:t>
            </a:r>
            <a:r>
              <a:rPr lang="en-GB" sz="36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100    200    400    600    300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E9494E6-1170-4465-B2B3-428841376B26}"/>
              </a:ext>
            </a:extLst>
          </p:cNvPr>
          <p:cNvSpPr/>
          <p:nvPr/>
        </p:nvSpPr>
        <p:spPr>
          <a:xfrm>
            <a:off x="495300" y="2115992"/>
            <a:ext cx="7296150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400" dirty="0">
                <a:latin typeface="Lucida Console" panose="020B0609040504020204" pitchFamily="49" charset="0"/>
              </a:rPr>
              <a:t>c(2,4,7) + c(3,5,1)</a:t>
            </a:r>
          </a:p>
          <a:p>
            <a:r>
              <a:rPr lang="en-GB" sz="44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[1] 5 9 8</a:t>
            </a:r>
          </a:p>
          <a:p>
            <a:endParaRPr lang="en-GB" sz="3600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1266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8668" y="2708920"/>
            <a:ext cx="2710927" cy="1143000"/>
          </a:xfrm>
        </p:spPr>
        <p:txBody>
          <a:bodyPr/>
          <a:lstStyle/>
          <a:p>
            <a:r>
              <a:rPr lang="en-GB" dirty="0"/>
              <a:t>Exercise 2</a:t>
            </a:r>
          </a:p>
        </p:txBody>
      </p:sp>
    </p:spTree>
    <p:extLst>
      <p:ext uri="{BB962C8B-B14F-4D97-AF65-F5344CB8AC3E}">
        <p14:creationId xmlns:p14="http://schemas.microsoft.com/office/powerpoint/2010/main" val="40142139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5520" y="1916833"/>
            <a:ext cx="8640960" cy="1470025"/>
          </a:xfrm>
        </p:spPr>
        <p:txBody>
          <a:bodyPr>
            <a:noAutofit/>
          </a:bodyPr>
          <a:lstStyle/>
          <a:p>
            <a:r>
              <a:rPr lang="en-GB" sz="5400" dirty="0"/>
              <a:t>R Data Structures</a:t>
            </a:r>
          </a:p>
        </p:txBody>
      </p:sp>
    </p:spTree>
    <p:extLst>
      <p:ext uri="{BB962C8B-B14F-4D97-AF65-F5344CB8AC3E}">
        <p14:creationId xmlns:p14="http://schemas.microsoft.com/office/powerpoint/2010/main" val="41338831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038" y="281080"/>
            <a:ext cx="8229600" cy="1143000"/>
          </a:xfrm>
        </p:spPr>
        <p:txBody>
          <a:bodyPr/>
          <a:lstStyle/>
          <a:p>
            <a:r>
              <a:rPr lang="en-GB" dirty="0"/>
              <a:t>Vector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5977" y="1395480"/>
            <a:ext cx="8229600" cy="676672"/>
          </a:xfrm>
        </p:spPr>
        <p:txBody>
          <a:bodyPr/>
          <a:lstStyle/>
          <a:p>
            <a:r>
              <a:rPr lang="en-GB" dirty="0"/>
              <a:t>1D Data Structure of fixed type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2927648" y="2535434"/>
            <a:ext cx="648072" cy="3240360"/>
            <a:chOff x="4211960" y="2636912"/>
            <a:chExt cx="648072" cy="3240360"/>
          </a:xfrm>
        </p:grpSpPr>
        <p:sp>
          <p:nvSpPr>
            <p:cNvPr id="43" name="Rectangle 42"/>
            <p:cNvSpPr/>
            <p:nvPr/>
          </p:nvSpPr>
          <p:spPr>
            <a:xfrm>
              <a:off x="4211960" y="2636912"/>
              <a:ext cx="648072" cy="648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0.8</a:t>
              </a: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4211960" y="3284984"/>
              <a:ext cx="648072" cy="648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1.2</a:t>
              </a: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4211960" y="3933056"/>
              <a:ext cx="648072" cy="648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3.3</a:t>
              </a: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4211960" y="4585683"/>
              <a:ext cx="648072" cy="648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1.8</a:t>
              </a: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4211960" y="5229200"/>
              <a:ext cx="648072" cy="648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2.7</a:t>
              </a:r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2495600" y="263658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1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495600" y="332287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2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495600" y="397094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3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495600" y="462617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4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2495600" y="52670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5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864462" y="2072152"/>
            <a:ext cx="1011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Lucida Console" panose="020B0609040504020204" pitchFamily="49" charset="0"/>
                <a:cs typeface="Courier New" panose="02070309020205020404" pitchFamily="49" charset="0"/>
              </a:rPr>
              <a:t>scores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5792616" y="2544633"/>
            <a:ext cx="241604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Lucida Console" panose="020B0609040504020204" pitchFamily="49" charset="0"/>
                <a:cs typeface="Courier New" panose="02070309020205020404" pitchFamily="49" charset="0"/>
              </a:rPr>
              <a:t>mean(scores)</a:t>
            </a:r>
          </a:p>
          <a:p>
            <a:r>
              <a:rPr lang="en-GB" sz="2400" dirty="0" err="1">
                <a:latin typeface="Lucida Console" panose="020B0609040504020204" pitchFamily="49" charset="0"/>
                <a:cs typeface="Courier New" panose="02070309020205020404" pitchFamily="49" charset="0"/>
              </a:rPr>
              <a:t>sd</a:t>
            </a:r>
            <a:r>
              <a:rPr lang="en-GB" sz="2400" dirty="0">
                <a:latin typeface="Lucida Console" panose="020B0609040504020204" pitchFamily="49" charset="0"/>
                <a:cs typeface="Courier New" panose="02070309020205020404" pitchFamily="49" charset="0"/>
              </a:rPr>
              <a:t>(scores)</a:t>
            </a:r>
          </a:p>
        </p:txBody>
      </p:sp>
    </p:spTree>
    <p:extLst>
      <p:ext uri="{BB962C8B-B14F-4D97-AF65-F5344CB8AC3E}">
        <p14:creationId xmlns:p14="http://schemas.microsoft.com/office/powerpoint/2010/main" val="45625986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7198" y="166286"/>
            <a:ext cx="8229600" cy="1143000"/>
          </a:xfrm>
        </p:spPr>
        <p:txBody>
          <a:bodyPr/>
          <a:lstStyle/>
          <a:p>
            <a:r>
              <a:rPr lang="en-GB" dirty="0"/>
              <a:t>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5977" y="1124744"/>
            <a:ext cx="8229600" cy="676672"/>
          </a:xfrm>
        </p:spPr>
        <p:txBody>
          <a:bodyPr/>
          <a:lstStyle/>
          <a:p>
            <a:r>
              <a:rPr lang="en-GB" dirty="0"/>
              <a:t>Collection of vectors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1671007" y="2179354"/>
            <a:ext cx="390363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err="1">
                <a:latin typeface="Lucida Console" panose="020B0609040504020204" pitchFamily="49" charset="0"/>
                <a:cs typeface="Courier New" panose="02070309020205020404" pitchFamily="49" charset="0"/>
              </a:rPr>
              <a:t>results$counts</a:t>
            </a:r>
            <a:endParaRPr lang="en-GB" sz="2400" dirty="0">
              <a:latin typeface="Lucida Console" panose="020B0609040504020204" pitchFamily="49" charset="0"/>
              <a:cs typeface="Courier New" panose="02070309020205020404" pitchFamily="49" charset="0"/>
            </a:endParaRPr>
          </a:p>
          <a:p>
            <a:r>
              <a:rPr lang="en-GB" sz="2400" dirty="0">
                <a:latin typeface="Lucida Console" panose="020B0609040504020204" pitchFamily="49" charset="0"/>
                <a:cs typeface="Courier New" panose="02070309020205020404" pitchFamily="49" charset="0"/>
              </a:rPr>
              <a:t>mean(</a:t>
            </a:r>
            <a:r>
              <a:rPr lang="en-GB" sz="2400" dirty="0" err="1">
                <a:latin typeface="Lucida Console" panose="020B0609040504020204" pitchFamily="49" charset="0"/>
                <a:cs typeface="Courier New" panose="02070309020205020404" pitchFamily="49" charset="0"/>
              </a:rPr>
              <a:t>results$counts</a:t>
            </a:r>
            <a:r>
              <a:rPr lang="en-GB" sz="2400" dirty="0">
                <a:latin typeface="Lucida Console" panose="020B0609040504020204" pitchFamily="49" charset="0"/>
                <a:cs typeface="Courier New" panose="02070309020205020404" pitchFamily="49" charset="0"/>
              </a:rPr>
              <a:t>)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6528049" y="1204022"/>
            <a:ext cx="3312370" cy="4441885"/>
            <a:chOff x="5004048" y="1204022"/>
            <a:chExt cx="3312370" cy="4441885"/>
          </a:xfrm>
        </p:grpSpPr>
        <p:sp>
          <p:nvSpPr>
            <p:cNvPr id="4" name="TextBox 3"/>
            <p:cNvSpPr txBox="1"/>
            <p:nvPr/>
          </p:nvSpPr>
          <p:spPr>
            <a:xfrm>
              <a:off x="7500638" y="210509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2</a:t>
              </a: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5436096" y="210509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1</a:t>
              </a:r>
            </a:p>
          </p:txBody>
        </p:sp>
        <p:grpSp>
          <p:nvGrpSpPr>
            <p:cNvPr id="29" name="Group 28"/>
            <p:cNvGrpSpPr/>
            <p:nvPr/>
          </p:nvGrpSpPr>
          <p:grpSpPr>
            <a:xfrm>
              <a:off x="5004048" y="1942265"/>
              <a:ext cx="911217" cy="3703642"/>
              <a:chOff x="3650911" y="2341384"/>
              <a:chExt cx="911217" cy="3703642"/>
            </a:xfrm>
          </p:grpSpPr>
          <p:grpSp>
            <p:nvGrpSpPr>
              <p:cNvPr id="30" name="Group 29"/>
              <p:cNvGrpSpPr/>
              <p:nvPr/>
            </p:nvGrpSpPr>
            <p:grpSpPr>
              <a:xfrm>
                <a:off x="3650911" y="2804666"/>
                <a:ext cx="911217" cy="3240360"/>
                <a:chOff x="4308855" y="2804666"/>
                <a:chExt cx="911217" cy="3240360"/>
              </a:xfrm>
            </p:grpSpPr>
            <p:grpSp>
              <p:nvGrpSpPr>
                <p:cNvPr id="32" name="Group 31"/>
                <p:cNvGrpSpPr/>
                <p:nvPr/>
              </p:nvGrpSpPr>
              <p:grpSpPr>
                <a:xfrm>
                  <a:off x="4572000" y="2804666"/>
                  <a:ext cx="648072" cy="3240360"/>
                  <a:chOff x="4211960" y="2636912"/>
                  <a:chExt cx="648072" cy="3240360"/>
                </a:xfrm>
              </p:grpSpPr>
              <p:sp>
                <p:nvSpPr>
                  <p:cNvPr id="43" name="Rectangle 42"/>
                  <p:cNvSpPr/>
                  <p:nvPr/>
                </p:nvSpPr>
                <p:spPr>
                  <a:xfrm>
                    <a:off x="4211960" y="2636912"/>
                    <a:ext cx="648072" cy="648072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dirty="0"/>
                      <a:t>0.8</a:t>
                    </a:r>
                  </a:p>
                </p:txBody>
              </p:sp>
              <p:sp>
                <p:nvSpPr>
                  <p:cNvPr id="44" name="Rectangle 43"/>
                  <p:cNvSpPr/>
                  <p:nvPr/>
                </p:nvSpPr>
                <p:spPr>
                  <a:xfrm>
                    <a:off x="4211960" y="3284984"/>
                    <a:ext cx="648072" cy="648072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dirty="0"/>
                      <a:t>1.2</a:t>
                    </a:r>
                  </a:p>
                </p:txBody>
              </p:sp>
              <p:sp>
                <p:nvSpPr>
                  <p:cNvPr id="45" name="Rectangle 44"/>
                  <p:cNvSpPr/>
                  <p:nvPr/>
                </p:nvSpPr>
                <p:spPr>
                  <a:xfrm>
                    <a:off x="4211960" y="3933056"/>
                    <a:ext cx="648072" cy="648072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dirty="0"/>
                      <a:t>3.3</a:t>
                    </a:r>
                  </a:p>
                </p:txBody>
              </p:sp>
              <p:sp>
                <p:nvSpPr>
                  <p:cNvPr id="46" name="Rectangle 45"/>
                  <p:cNvSpPr/>
                  <p:nvPr/>
                </p:nvSpPr>
                <p:spPr>
                  <a:xfrm>
                    <a:off x="4211960" y="4585683"/>
                    <a:ext cx="648072" cy="648072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dirty="0"/>
                      <a:t>1.8</a:t>
                    </a:r>
                  </a:p>
                </p:txBody>
              </p:sp>
              <p:sp>
                <p:nvSpPr>
                  <p:cNvPr id="47" name="Rectangle 46"/>
                  <p:cNvSpPr/>
                  <p:nvPr/>
                </p:nvSpPr>
                <p:spPr>
                  <a:xfrm>
                    <a:off x="4211960" y="5229200"/>
                    <a:ext cx="648072" cy="648072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dirty="0"/>
                      <a:t>2.7</a:t>
                    </a:r>
                  </a:p>
                </p:txBody>
              </p:sp>
            </p:grpSp>
            <p:sp>
              <p:nvSpPr>
                <p:cNvPr id="33" name="TextBox 32"/>
                <p:cNvSpPr txBox="1"/>
                <p:nvPr/>
              </p:nvSpPr>
              <p:spPr>
                <a:xfrm>
                  <a:off x="4308855" y="2905817"/>
                  <a:ext cx="30168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dirty="0"/>
                    <a:t>1</a:t>
                  </a:r>
                </a:p>
              </p:txBody>
            </p:sp>
            <p:sp>
              <p:nvSpPr>
                <p:cNvPr id="34" name="TextBox 33"/>
                <p:cNvSpPr txBox="1"/>
                <p:nvPr/>
              </p:nvSpPr>
              <p:spPr>
                <a:xfrm>
                  <a:off x="4308855" y="3592108"/>
                  <a:ext cx="30168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dirty="0"/>
                    <a:t>2</a:t>
                  </a:r>
                </a:p>
              </p:txBody>
            </p:sp>
            <p:sp>
              <p:nvSpPr>
                <p:cNvPr id="35" name="TextBox 34"/>
                <p:cNvSpPr txBox="1"/>
                <p:nvPr/>
              </p:nvSpPr>
              <p:spPr>
                <a:xfrm>
                  <a:off x="4308855" y="4240180"/>
                  <a:ext cx="30168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dirty="0"/>
                    <a:t>3</a:t>
                  </a:r>
                </a:p>
              </p:txBody>
            </p:sp>
            <p:sp>
              <p:nvSpPr>
                <p:cNvPr id="36" name="TextBox 35"/>
                <p:cNvSpPr txBox="1"/>
                <p:nvPr/>
              </p:nvSpPr>
              <p:spPr>
                <a:xfrm>
                  <a:off x="4308855" y="4895403"/>
                  <a:ext cx="30168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dirty="0"/>
                    <a:t>4</a:t>
                  </a:r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4308855" y="5536324"/>
                  <a:ext cx="30168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dirty="0"/>
                    <a:t>5</a:t>
                  </a:r>
                </a:p>
              </p:txBody>
            </p:sp>
          </p:grpSp>
          <p:sp>
            <p:nvSpPr>
              <p:cNvPr id="31" name="TextBox 30"/>
              <p:cNvSpPr txBox="1"/>
              <p:nvPr/>
            </p:nvSpPr>
            <p:spPr>
              <a:xfrm>
                <a:off x="3850870" y="2341384"/>
                <a:ext cx="1847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en-GB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grpSp>
          <p:nvGrpSpPr>
            <p:cNvPr id="24" name="Group 23"/>
            <p:cNvGrpSpPr/>
            <p:nvPr/>
          </p:nvGrpSpPr>
          <p:grpSpPr>
            <a:xfrm>
              <a:off x="7022797" y="1942265"/>
              <a:ext cx="952720" cy="2407498"/>
              <a:chOff x="3609408" y="2341384"/>
              <a:chExt cx="952720" cy="2407498"/>
            </a:xfrm>
          </p:grpSpPr>
          <p:grpSp>
            <p:nvGrpSpPr>
              <p:cNvPr id="25" name="Group 24"/>
              <p:cNvGrpSpPr/>
              <p:nvPr/>
            </p:nvGrpSpPr>
            <p:grpSpPr>
              <a:xfrm>
                <a:off x="3609408" y="2804666"/>
                <a:ext cx="952720" cy="1944216"/>
                <a:chOff x="4267352" y="2804666"/>
                <a:chExt cx="952720" cy="1944216"/>
              </a:xfrm>
            </p:grpSpPr>
            <p:grpSp>
              <p:nvGrpSpPr>
                <p:cNvPr id="27" name="Group 26"/>
                <p:cNvGrpSpPr/>
                <p:nvPr/>
              </p:nvGrpSpPr>
              <p:grpSpPr>
                <a:xfrm>
                  <a:off x="4572000" y="2804666"/>
                  <a:ext cx="648072" cy="1944216"/>
                  <a:chOff x="4211960" y="2636912"/>
                  <a:chExt cx="648072" cy="1944216"/>
                </a:xfrm>
              </p:grpSpPr>
              <p:sp>
                <p:nvSpPr>
                  <p:cNvPr id="58" name="Rectangle 57"/>
                  <p:cNvSpPr/>
                  <p:nvPr/>
                </p:nvSpPr>
                <p:spPr>
                  <a:xfrm>
                    <a:off x="4211960" y="2636912"/>
                    <a:ext cx="648072" cy="648072"/>
                  </a:xfrm>
                  <a:prstGeom prst="rect">
                    <a:avLst/>
                  </a:prstGeom>
                </p:spPr>
                <p:style>
                  <a:lnRef idx="2">
                    <a:schemeClr val="accent2">
                      <a:shade val="50000"/>
                    </a:schemeClr>
                  </a:lnRef>
                  <a:fillRef idx="1">
                    <a:schemeClr val="accent2"/>
                  </a:fillRef>
                  <a:effectRef idx="0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dirty="0"/>
                      <a:t>100</a:t>
                    </a:r>
                  </a:p>
                </p:txBody>
              </p:sp>
              <p:sp>
                <p:nvSpPr>
                  <p:cNvPr id="59" name="Rectangle 58"/>
                  <p:cNvSpPr/>
                  <p:nvPr/>
                </p:nvSpPr>
                <p:spPr>
                  <a:xfrm>
                    <a:off x="4211960" y="3284984"/>
                    <a:ext cx="648072" cy="648072"/>
                  </a:xfrm>
                  <a:prstGeom prst="rect">
                    <a:avLst/>
                  </a:prstGeom>
                </p:spPr>
                <p:style>
                  <a:lnRef idx="2">
                    <a:schemeClr val="accent2">
                      <a:shade val="50000"/>
                    </a:schemeClr>
                  </a:lnRef>
                  <a:fillRef idx="1">
                    <a:schemeClr val="accent2"/>
                  </a:fillRef>
                  <a:effectRef idx="0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dirty="0"/>
                      <a:t>300</a:t>
                    </a:r>
                  </a:p>
                </p:txBody>
              </p:sp>
              <p:sp>
                <p:nvSpPr>
                  <p:cNvPr id="60" name="Rectangle 59"/>
                  <p:cNvSpPr/>
                  <p:nvPr/>
                </p:nvSpPr>
                <p:spPr>
                  <a:xfrm>
                    <a:off x="4211960" y="3933056"/>
                    <a:ext cx="648072" cy="648072"/>
                  </a:xfrm>
                  <a:prstGeom prst="rect">
                    <a:avLst/>
                  </a:prstGeom>
                </p:spPr>
                <p:style>
                  <a:lnRef idx="2">
                    <a:schemeClr val="accent2">
                      <a:shade val="50000"/>
                    </a:schemeClr>
                  </a:lnRef>
                  <a:fillRef idx="1">
                    <a:schemeClr val="accent2"/>
                  </a:fillRef>
                  <a:effectRef idx="0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dirty="0"/>
                      <a:t>200</a:t>
                    </a:r>
                  </a:p>
                </p:txBody>
              </p:sp>
            </p:grpSp>
            <p:sp>
              <p:nvSpPr>
                <p:cNvPr id="28" name="TextBox 27"/>
                <p:cNvSpPr txBox="1"/>
                <p:nvPr/>
              </p:nvSpPr>
              <p:spPr>
                <a:xfrm>
                  <a:off x="4267352" y="2905817"/>
                  <a:ext cx="30168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dirty="0"/>
                    <a:t>1</a:t>
                  </a:r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>
                <a:xfrm>
                  <a:off x="4267352" y="3592108"/>
                  <a:ext cx="30168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dirty="0"/>
                    <a:t>2</a:t>
                  </a:r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4267352" y="4240180"/>
                  <a:ext cx="30168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dirty="0"/>
                    <a:t>3</a:t>
                  </a:r>
                </a:p>
              </p:txBody>
            </p:sp>
          </p:grpSp>
          <p:sp>
            <p:nvSpPr>
              <p:cNvPr id="26" name="TextBox 25"/>
              <p:cNvSpPr txBox="1"/>
              <p:nvPr/>
            </p:nvSpPr>
            <p:spPr>
              <a:xfrm>
                <a:off x="3850870" y="2341384"/>
                <a:ext cx="1847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en-GB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sp>
          <p:nvSpPr>
            <p:cNvPr id="5" name="Right Brace 4"/>
            <p:cNvSpPr/>
            <p:nvPr/>
          </p:nvSpPr>
          <p:spPr>
            <a:xfrm rot="16200000">
              <a:off x="6520244" y="113387"/>
              <a:ext cx="288032" cy="3304316"/>
            </a:xfrm>
            <a:prstGeom prst="rightBrac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5032524" y="1897564"/>
              <a:ext cx="13003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>
                  <a:latin typeface="Lucida Console" panose="020B0609040504020204" pitchFamily="49" charset="0"/>
                  <a:cs typeface="Courier New" panose="02070309020205020404" pitchFamily="49" charset="0"/>
                </a:rPr>
                <a:t>“ratios”</a:t>
              </a: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7016062" y="1897564"/>
              <a:ext cx="13003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>
                  <a:latin typeface="Lucida Console" panose="020B0609040504020204" pitchFamily="49" charset="0"/>
                  <a:cs typeface="Courier New" panose="02070309020205020404" pitchFamily="49" charset="0"/>
                </a:rPr>
                <a:t>“counts”</a:t>
              </a: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6089423" y="1204022"/>
              <a:ext cx="11496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>
                  <a:latin typeface="Lucida Console" panose="020B0609040504020204" pitchFamily="49" charset="0"/>
                  <a:cs typeface="Courier New" panose="02070309020205020404" pitchFamily="49" charset="0"/>
                </a:rPr>
                <a:t>results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21295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93" y="165064"/>
            <a:ext cx="8229600" cy="1143000"/>
          </a:xfrm>
        </p:spPr>
        <p:txBody>
          <a:bodyPr/>
          <a:lstStyle/>
          <a:p>
            <a:r>
              <a:rPr lang="en-GB" dirty="0"/>
              <a:t>Data Frame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5977" y="1340768"/>
            <a:ext cx="8229600" cy="935618"/>
          </a:xfrm>
        </p:spPr>
        <p:txBody>
          <a:bodyPr>
            <a:normAutofit lnSpcReduction="10000"/>
          </a:bodyPr>
          <a:lstStyle/>
          <a:p>
            <a:r>
              <a:rPr lang="en-GB" dirty="0"/>
              <a:t>Collection of vectors with same lengths</a:t>
            </a:r>
          </a:p>
          <a:p>
            <a:r>
              <a:rPr lang="en-GB" dirty="0"/>
              <a:t>Gain the concept of 'rows'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7176122" y="1845198"/>
            <a:ext cx="2952327" cy="4464123"/>
            <a:chOff x="5004048" y="1557165"/>
            <a:chExt cx="2952327" cy="4464123"/>
          </a:xfrm>
        </p:grpSpPr>
        <p:sp>
          <p:nvSpPr>
            <p:cNvPr id="63" name="TextBox 62"/>
            <p:cNvSpPr txBox="1"/>
            <p:nvPr/>
          </p:nvSpPr>
          <p:spPr>
            <a:xfrm>
              <a:off x="5436096" y="2480479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1</a:t>
              </a:r>
            </a:p>
          </p:txBody>
        </p:sp>
        <p:grpSp>
          <p:nvGrpSpPr>
            <p:cNvPr id="32" name="Group 31"/>
            <p:cNvGrpSpPr/>
            <p:nvPr/>
          </p:nvGrpSpPr>
          <p:grpSpPr>
            <a:xfrm>
              <a:off x="5267193" y="2780928"/>
              <a:ext cx="648072" cy="3240360"/>
              <a:chOff x="4211960" y="2636912"/>
              <a:chExt cx="648072" cy="3240360"/>
            </a:xfrm>
          </p:grpSpPr>
          <p:sp>
            <p:nvSpPr>
              <p:cNvPr id="43" name="Rectangle 42"/>
              <p:cNvSpPr/>
              <p:nvPr/>
            </p:nvSpPr>
            <p:spPr>
              <a:xfrm>
                <a:off x="4211960" y="2636912"/>
                <a:ext cx="648072" cy="64807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0.8</a:t>
                </a:r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4211960" y="3284984"/>
                <a:ext cx="648072" cy="64807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0.6</a:t>
                </a:r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4211960" y="3933056"/>
                <a:ext cx="648072" cy="64807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0.2</a:t>
                </a:r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4211960" y="4585683"/>
                <a:ext cx="648072" cy="64807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0.8</a:t>
                </a:r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4211960" y="5229200"/>
                <a:ext cx="648072" cy="64807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0.6</a:t>
                </a:r>
              </a:p>
            </p:txBody>
          </p:sp>
        </p:grpSp>
        <p:sp>
          <p:nvSpPr>
            <p:cNvPr id="33" name="TextBox 32"/>
            <p:cNvSpPr txBox="1"/>
            <p:nvPr/>
          </p:nvSpPr>
          <p:spPr>
            <a:xfrm>
              <a:off x="5004048" y="2882079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1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004048" y="356837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2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004048" y="421644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3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004048" y="4871665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4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5004048" y="5512586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5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204007" y="2317646"/>
              <a:ext cx="1847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GB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5" name="Right Brace 4"/>
            <p:cNvSpPr/>
            <p:nvPr/>
          </p:nvSpPr>
          <p:spPr>
            <a:xfrm rot="16200000">
              <a:off x="6371070" y="699636"/>
              <a:ext cx="288032" cy="2882579"/>
            </a:xfrm>
            <a:prstGeom prst="rightBrac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5221816" y="2321900"/>
              <a:ext cx="60946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100" dirty="0">
                  <a:latin typeface="Lucida Console" panose="020B0609040504020204" pitchFamily="49" charset="0"/>
                  <a:cs typeface="Courier New" panose="02070309020205020404" pitchFamily="49" charset="0"/>
                </a:rPr>
                <a:t>“</a:t>
              </a:r>
              <a:r>
                <a:rPr lang="en-GB" sz="1100" dirty="0" err="1">
                  <a:latin typeface="Lucida Console" panose="020B0609040504020204" pitchFamily="49" charset="0"/>
                  <a:cs typeface="Courier New" panose="02070309020205020404" pitchFamily="49" charset="0"/>
                </a:rPr>
                <a:t>mon</a:t>
              </a:r>
              <a:r>
                <a:rPr lang="en-GB" sz="1100" dirty="0">
                  <a:latin typeface="Lucida Console" panose="020B0609040504020204" pitchFamily="49" charset="0"/>
                  <a:cs typeface="Courier New" panose="02070309020205020404" pitchFamily="49" charset="0"/>
                </a:rPr>
                <a:t>”</a:t>
              </a: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5737782" y="1557165"/>
              <a:ext cx="17187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err="1">
                  <a:latin typeface="Lucida Console" panose="020B0609040504020204" pitchFamily="49" charset="0"/>
                  <a:cs typeface="Courier New" panose="02070309020205020404" pitchFamily="49" charset="0"/>
                </a:rPr>
                <a:t>all.results</a:t>
              </a:r>
              <a:endParaRPr lang="en-GB" dirty="0">
                <a:latin typeface="Lucida Console" panose="020B0609040504020204" pitchFamily="49" charset="0"/>
                <a:cs typeface="Courier New" panose="02070309020205020404" pitchFamily="49" charset="0"/>
              </a:endParaRPr>
            </a:p>
          </p:txBody>
        </p:sp>
        <p:grpSp>
          <p:nvGrpSpPr>
            <p:cNvPr id="51" name="Group 50"/>
            <p:cNvGrpSpPr/>
            <p:nvPr/>
          </p:nvGrpSpPr>
          <p:grpSpPr>
            <a:xfrm>
              <a:off x="5915265" y="2780928"/>
              <a:ext cx="648072" cy="3240360"/>
              <a:chOff x="4211960" y="2636912"/>
              <a:chExt cx="648072" cy="3240360"/>
            </a:xfrm>
          </p:grpSpPr>
          <p:sp>
            <p:nvSpPr>
              <p:cNvPr id="52" name="Rectangle 51"/>
              <p:cNvSpPr/>
              <p:nvPr/>
            </p:nvSpPr>
            <p:spPr>
              <a:xfrm>
                <a:off x="4211960" y="2636912"/>
                <a:ext cx="648072" cy="64807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0.9</a:t>
                </a:r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4211960" y="3284984"/>
                <a:ext cx="648072" cy="64807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0.7</a:t>
                </a:r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4211960" y="3933056"/>
                <a:ext cx="648072" cy="64807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0.3</a:t>
                </a:r>
              </a:p>
            </p:txBody>
          </p:sp>
          <p:sp>
            <p:nvSpPr>
              <p:cNvPr id="61" name="Rectangle 60"/>
              <p:cNvSpPr/>
              <p:nvPr/>
            </p:nvSpPr>
            <p:spPr>
              <a:xfrm>
                <a:off x="4211960" y="4585683"/>
                <a:ext cx="648072" cy="64807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0.8</a:t>
                </a:r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4211960" y="5229200"/>
                <a:ext cx="648072" cy="64807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1.0</a:t>
                </a:r>
              </a:p>
            </p:txBody>
          </p:sp>
        </p:grpSp>
        <p:grpSp>
          <p:nvGrpSpPr>
            <p:cNvPr id="73" name="Group 72"/>
            <p:cNvGrpSpPr/>
            <p:nvPr/>
          </p:nvGrpSpPr>
          <p:grpSpPr>
            <a:xfrm>
              <a:off x="6565018" y="2780928"/>
              <a:ext cx="648072" cy="3240360"/>
              <a:chOff x="4211960" y="2636912"/>
              <a:chExt cx="648072" cy="3240360"/>
            </a:xfrm>
          </p:grpSpPr>
          <p:sp>
            <p:nvSpPr>
              <p:cNvPr id="74" name="Rectangle 73"/>
              <p:cNvSpPr/>
              <p:nvPr/>
            </p:nvSpPr>
            <p:spPr>
              <a:xfrm>
                <a:off x="4211960" y="2636912"/>
                <a:ext cx="648072" cy="64807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0.8</a:t>
                </a:r>
              </a:p>
            </p:txBody>
          </p:sp>
          <p:sp>
            <p:nvSpPr>
              <p:cNvPr id="75" name="Rectangle 74"/>
              <p:cNvSpPr/>
              <p:nvPr/>
            </p:nvSpPr>
            <p:spPr>
              <a:xfrm>
                <a:off x="4211960" y="3284984"/>
                <a:ext cx="648072" cy="64807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0.5</a:t>
                </a: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4211960" y="3933056"/>
                <a:ext cx="648072" cy="64807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0.3</a:t>
                </a: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4211960" y="4585683"/>
                <a:ext cx="648072" cy="64807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0.9</a:t>
                </a:r>
              </a:p>
            </p:txBody>
          </p:sp>
          <p:sp>
            <p:nvSpPr>
              <p:cNvPr id="78" name="Rectangle 77"/>
              <p:cNvSpPr/>
              <p:nvPr/>
            </p:nvSpPr>
            <p:spPr>
              <a:xfrm>
                <a:off x="4211960" y="5229200"/>
                <a:ext cx="648072" cy="64807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0.9</a:t>
                </a:r>
              </a:p>
            </p:txBody>
          </p:sp>
        </p:grpSp>
        <p:grpSp>
          <p:nvGrpSpPr>
            <p:cNvPr id="79" name="Group 78"/>
            <p:cNvGrpSpPr/>
            <p:nvPr/>
          </p:nvGrpSpPr>
          <p:grpSpPr>
            <a:xfrm>
              <a:off x="7214771" y="2780928"/>
              <a:ext cx="648072" cy="3240360"/>
              <a:chOff x="4211960" y="2636912"/>
              <a:chExt cx="648072" cy="3240360"/>
            </a:xfrm>
          </p:grpSpPr>
          <p:sp>
            <p:nvSpPr>
              <p:cNvPr id="80" name="Rectangle 79"/>
              <p:cNvSpPr/>
              <p:nvPr/>
            </p:nvSpPr>
            <p:spPr>
              <a:xfrm>
                <a:off x="4211960" y="2636912"/>
                <a:ext cx="648072" cy="648072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T</a:t>
                </a:r>
              </a:p>
            </p:txBody>
          </p:sp>
          <p:sp>
            <p:nvSpPr>
              <p:cNvPr id="81" name="Rectangle 80"/>
              <p:cNvSpPr/>
              <p:nvPr/>
            </p:nvSpPr>
            <p:spPr>
              <a:xfrm>
                <a:off x="4211960" y="3284984"/>
                <a:ext cx="648072" cy="648072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F</a:t>
                </a:r>
              </a:p>
            </p:txBody>
          </p:sp>
          <p:sp>
            <p:nvSpPr>
              <p:cNvPr id="82" name="Rectangle 81"/>
              <p:cNvSpPr/>
              <p:nvPr/>
            </p:nvSpPr>
            <p:spPr>
              <a:xfrm>
                <a:off x="4211960" y="3933056"/>
                <a:ext cx="648072" cy="648072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F</a:t>
                </a:r>
              </a:p>
            </p:txBody>
          </p:sp>
          <p:sp>
            <p:nvSpPr>
              <p:cNvPr id="83" name="Rectangle 82"/>
              <p:cNvSpPr/>
              <p:nvPr/>
            </p:nvSpPr>
            <p:spPr>
              <a:xfrm>
                <a:off x="4211960" y="4585683"/>
                <a:ext cx="648072" cy="648072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T</a:t>
                </a:r>
              </a:p>
            </p:txBody>
          </p:sp>
          <p:sp>
            <p:nvSpPr>
              <p:cNvPr id="84" name="Rectangle 83"/>
              <p:cNvSpPr/>
              <p:nvPr/>
            </p:nvSpPr>
            <p:spPr>
              <a:xfrm>
                <a:off x="4211960" y="5229200"/>
                <a:ext cx="648072" cy="648072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T</a:t>
                </a:r>
              </a:p>
            </p:txBody>
          </p:sp>
        </p:grpSp>
        <p:sp>
          <p:nvSpPr>
            <p:cNvPr id="85" name="TextBox 84"/>
            <p:cNvSpPr txBox="1"/>
            <p:nvPr/>
          </p:nvSpPr>
          <p:spPr>
            <a:xfrm>
              <a:off x="6095676" y="248047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2</a:t>
              </a: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6738211" y="2495707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3</a:t>
              </a:r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7380746" y="2488805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4</a:t>
              </a: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5933740" y="2312927"/>
              <a:ext cx="60946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100" dirty="0">
                  <a:latin typeface="Lucida Console" panose="020B0609040504020204" pitchFamily="49" charset="0"/>
                  <a:cs typeface="Courier New" panose="02070309020205020404" pitchFamily="49" charset="0"/>
                </a:rPr>
                <a:t>“</a:t>
              </a:r>
              <a:r>
                <a:rPr lang="en-GB" sz="1100" dirty="0" err="1">
                  <a:latin typeface="Lucida Console" panose="020B0609040504020204" pitchFamily="49" charset="0"/>
                  <a:cs typeface="Courier New" panose="02070309020205020404" pitchFamily="49" charset="0"/>
                </a:rPr>
                <a:t>tue</a:t>
              </a:r>
              <a:r>
                <a:rPr lang="en-GB" sz="1100" dirty="0">
                  <a:latin typeface="Lucida Console" panose="020B0609040504020204" pitchFamily="49" charset="0"/>
                  <a:cs typeface="Courier New" panose="02070309020205020404" pitchFamily="49" charset="0"/>
                </a:rPr>
                <a:t>”</a:t>
              </a: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6575326" y="2305312"/>
              <a:ext cx="60946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100" dirty="0">
                  <a:latin typeface="Lucida Console" panose="020B0609040504020204" pitchFamily="49" charset="0"/>
                  <a:cs typeface="Courier New" panose="02070309020205020404" pitchFamily="49" charset="0"/>
                </a:rPr>
                <a:t>“wed”</a:t>
              </a:r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7213090" y="2305312"/>
              <a:ext cx="69442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100" dirty="0">
                  <a:latin typeface="Lucida Console" panose="020B0609040504020204" pitchFamily="49" charset="0"/>
                  <a:cs typeface="Courier New" panose="02070309020205020404" pitchFamily="49" charset="0"/>
                </a:rPr>
                <a:t>“pass”</a:t>
              </a:r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1765977" y="2609933"/>
            <a:ext cx="408958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err="1">
                <a:latin typeface="Lucida Console" panose="020B0609040504020204" pitchFamily="49" charset="0"/>
                <a:cs typeface="Courier New" panose="02070309020205020404" pitchFamily="49" charset="0"/>
              </a:rPr>
              <a:t>all.results$mon</a:t>
            </a:r>
            <a:endParaRPr lang="en-GB" sz="2400" dirty="0">
              <a:latin typeface="Lucida Console" panose="020B0609040504020204" pitchFamily="49" charset="0"/>
              <a:cs typeface="Courier New" panose="02070309020205020404" pitchFamily="49" charset="0"/>
            </a:endParaRPr>
          </a:p>
          <a:p>
            <a:r>
              <a:rPr lang="en-GB" sz="2400" dirty="0">
                <a:latin typeface="Lucida Console" panose="020B0609040504020204" pitchFamily="49" charset="0"/>
                <a:cs typeface="Courier New" panose="02070309020205020404" pitchFamily="49" charset="0"/>
              </a:rPr>
              <a:t>mean(</a:t>
            </a:r>
            <a:r>
              <a:rPr lang="en-GB" sz="2400" dirty="0" err="1">
                <a:latin typeface="Lucida Console" panose="020B0609040504020204" pitchFamily="49" charset="0"/>
                <a:cs typeface="Courier New" panose="02070309020205020404" pitchFamily="49" charset="0"/>
              </a:rPr>
              <a:t>all.results$mon</a:t>
            </a:r>
            <a:r>
              <a:rPr lang="en-GB" sz="2400" dirty="0">
                <a:latin typeface="Lucida Console" panose="020B0609040504020204" pitchFamily="49" charset="0"/>
                <a:cs typeface="Courier New" panose="020703090202050204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657785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Storing numerical data in variables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579109" y="2018131"/>
            <a:ext cx="3753288" cy="4334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GB" sz="4400" dirty="0">
                <a:latin typeface="Lucida Console" panose="020B0609040504020204" pitchFamily="49" charset="0"/>
              </a:rPr>
              <a:t>10 -&gt; x</a:t>
            </a:r>
          </a:p>
          <a:p>
            <a:pPr marL="0" indent="0">
              <a:buNone/>
            </a:pPr>
            <a:r>
              <a:rPr lang="en-GB" sz="4400" dirty="0">
                <a:latin typeface="Lucida Console" panose="020B0609040504020204" pitchFamily="49" charset="0"/>
              </a:rPr>
              <a:t>y &lt;- 20</a:t>
            </a:r>
          </a:p>
          <a:p>
            <a:pPr marL="0" indent="0">
              <a:buNone/>
            </a:pPr>
            <a:endParaRPr lang="en-GB" sz="4400" dirty="0">
              <a:latin typeface="Lucida Console" panose="020B0609040504020204" pitchFamily="49" charset="0"/>
            </a:endParaRPr>
          </a:p>
          <a:p>
            <a:pPr marL="0" indent="0">
              <a:buNone/>
            </a:pPr>
            <a:r>
              <a:rPr lang="en-GB" sz="4400" dirty="0">
                <a:latin typeface="Lucida Console" panose="020B0609040504020204" pitchFamily="49" charset="0"/>
              </a:rPr>
              <a:t>x</a:t>
            </a:r>
          </a:p>
          <a:p>
            <a:pPr marL="0" indent="0">
              <a:buNone/>
            </a:pPr>
            <a:r>
              <a:rPr lang="en-GB" sz="4400" dirty="0">
                <a:latin typeface="Lucida Console" panose="020B0609040504020204" pitchFamily="49" charset="0"/>
              </a:rPr>
              <a:t>[1] 10</a:t>
            </a:r>
          </a:p>
          <a:p>
            <a:pPr marL="0" indent="0">
              <a:buNone/>
            </a:pPr>
            <a:endParaRPr lang="en-GB" sz="4000" dirty="0">
              <a:latin typeface="Lucida Console" panose="020B0609040504020204" pitchFamily="49" charset="0"/>
            </a:endParaRP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FC7C2B37-616D-4050-9EE0-66CF68E11F1E}"/>
              </a:ext>
            </a:extLst>
          </p:cNvPr>
          <p:cNvSpPr txBox="1">
            <a:spLocks/>
          </p:cNvSpPr>
          <p:nvPr/>
        </p:nvSpPr>
        <p:spPr>
          <a:xfrm>
            <a:off x="7037434" y="2018131"/>
            <a:ext cx="4248750" cy="291464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4400" dirty="0" err="1">
                <a:latin typeface="Lucida Console" panose="020B0609040504020204" pitchFamily="49" charset="0"/>
              </a:rPr>
              <a:t>x+y</a:t>
            </a:r>
            <a:endParaRPr lang="en-GB" sz="4400" dirty="0">
              <a:latin typeface="Lucida Console" panose="020B06090405040202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4400" dirty="0">
                <a:latin typeface="Lucida Console" panose="020B0609040504020204" pitchFamily="49" charset="0"/>
              </a:rPr>
              <a:t>[1] 30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sz="4400" dirty="0">
              <a:latin typeface="Lucida Console" panose="020B06090405040202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4400" dirty="0" err="1">
                <a:latin typeface="Lucida Console" panose="020B0609040504020204" pitchFamily="49" charset="0"/>
              </a:rPr>
              <a:t>x+y</a:t>
            </a:r>
            <a:r>
              <a:rPr lang="en-GB" sz="4400" dirty="0">
                <a:latin typeface="Lucida Console" panose="020B0609040504020204" pitchFamily="49" charset="0"/>
              </a:rPr>
              <a:t> -&gt; z</a:t>
            </a:r>
            <a:endParaRPr lang="en-GB" sz="4000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1399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93" y="165064"/>
            <a:ext cx="8229600" cy="1143000"/>
          </a:xfrm>
        </p:spPr>
        <p:txBody>
          <a:bodyPr/>
          <a:lstStyle/>
          <a:p>
            <a:r>
              <a:rPr lang="en-GB" dirty="0"/>
              <a:t>Tibble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5977" y="1340768"/>
            <a:ext cx="8229600" cy="935618"/>
          </a:xfrm>
        </p:spPr>
        <p:txBody>
          <a:bodyPr>
            <a:normAutofit lnSpcReduction="10000"/>
          </a:bodyPr>
          <a:lstStyle/>
          <a:p>
            <a:r>
              <a:rPr lang="en-GB" dirty="0"/>
              <a:t>Collection of vectors with same lengths</a:t>
            </a:r>
          </a:p>
          <a:p>
            <a:r>
              <a:rPr lang="en-GB" dirty="0"/>
              <a:t>Gain the concept of 'rows'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7176122" y="1845198"/>
            <a:ext cx="2952327" cy="4464123"/>
            <a:chOff x="5004048" y="1557165"/>
            <a:chExt cx="2952327" cy="4464123"/>
          </a:xfrm>
        </p:grpSpPr>
        <p:sp>
          <p:nvSpPr>
            <p:cNvPr id="63" name="TextBox 62"/>
            <p:cNvSpPr txBox="1"/>
            <p:nvPr/>
          </p:nvSpPr>
          <p:spPr>
            <a:xfrm>
              <a:off x="5436096" y="2480479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1</a:t>
              </a:r>
            </a:p>
          </p:txBody>
        </p:sp>
        <p:grpSp>
          <p:nvGrpSpPr>
            <p:cNvPr id="32" name="Group 31"/>
            <p:cNvGrpSpPr/>
            <p:nvPr/>
          </p:nvGrpSpPr>
          <p:grpSpPr>
            <a:xfrm>
              <a:off x="5267193" y="2780928"/>
              <a:ext cx="648072" cy="3240360"/>
              <a:chOff x="4211960" y="2636912"/>
              <a:chExt cx="648072" cy="3240360"/>
            </a:xfrm>
          </p:grpSpPr>
          <p:sp>
            <p:nvSpPr>
              <p:cNvPr id="43" name="Rectangle 42"/>
              <p:cNvSpPr/>
              <p:nvPr/>
            </p:nvSpPr>
            <p:spPr>
              <a:xfrm>
                <a:off x="4211960" y="2636912"/>
                <a:ext cx="648072" cy="64807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0.8</a:t>
                </a:r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4211960" y="3284984"/>
                <a:ext cx="648072" cy="64807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0.6</a:t>
                </a:r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4211960" y="3933056"/>
                <a:ext cx="648072" cy="64807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0.2</a:t>
                </a:r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4211960" y="4585683"/>
                <a:ext cx="648072" cy="64807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0.8</a:t>
                </a:r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4211960" y="5229200"/>
                <a:ext cx="648072" cy="64807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0.6</a:t>
                </a:r>
              </a:p>
            </p:txBody>
          </p:sp>
        </p:grpSp>
        <p:sp>
          <p:nvSpPr>
            <p:cNvPr id="33" name="TextBox 32"/>
            <p:cNvSpPr txBox="1"/>
            <p:nvPr/>
          </p:nvSpPr>
          <p:spPr>
            <a:xfrm>
              <a:off x="5004048" y="2882079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1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004048" y="356837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2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004048" y="421644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3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004048" y="4871665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4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5004048" y="5512586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5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204007" y="2317646"/>
              <a:ext cx="1847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GB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5" name="Right Brace 4"/>
            <p:cNvSpPr/>
            <p:nvPr/>
          </p:nvSpPr>
          <p:spPr>
            <a:xfrm rot="16200000">
              <a:off x="6371070" y="699636"/>
              <a:ext cx="288032" cy="2882579"/>
            </a:xfrm>
            <a:prstGeom prst="rightBrac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5221816" y="2321900"/>
              <a:ext cx="60946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100" dirty="0">
                  <a:latin typeface="Lucida Console" panose="020B0609040504020204" pitchFamily="49" charset="0"/>
                  <a:cs typeface="Courier New" panose="02070309020205020404" pitchFamily="49" charset="0"/>
                </a:rPr>
                <a:t>“</a:t>
              </a:r>
              <a:r>
                <a:rPr lang="en-GB" sz="1100" dirty="0" err="1">
                  <a:latin typeface="Lucida Console" panose="020B0609040504020204" pitchFamily="49" charset="0"/>
                  <a:cs typeface="Courier New" panose="02070309020205020404" pitchFamily="49" charset="0"/>
                </a:rPr>
                <a:t>mon</a:t>
              </a:r>
              <a:r>
                <a:rPr lang="en-GB" sz="1100" dirty="0">
                  <a:latin typeface="Lucida Console" panose="020B0609040504020204" pitchFamily="49" charset="0"/>
                  <a:cs typeface="Courier New" panose="02070309020205020404" pitchFamily="49" charset="0"/>
                </a:rPr>
                <a:t>”</a:t>
              </a: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5737782" y="1557165"/>
              <a:ext cx="17187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err="1">
                  <a:latin typeface="Lucida Console" panose="020B0609040504020204" pitchFamily="49" charset="0"/>
                  <a:cs typeface="Courier New" panose="02070309020205020404" pitchFamily="49" charset="0"/>
                </a:rPr>
                <a:t>all.results</a:t>
              </a:r>
              <a:endParaRPr lang="en-GB" dirty="0">
                <a:latin typeface="Lucida Console" panose="020B0609040504020204" pitchFamily="49" charset="0"/>
                <a:cs typeface="Courier New" panose="02070309020205020404" pitchFamily="49" charset="0"/>
              </a:endParaRPr>
            </a:p>
          </p:txBody>
        </p:sp>
        <p:grpSp>
          <p:nvGrpSpPr>
            <p:cNvPr id="51" name="Group 50"/>
            <p:cNvGrpSpPr/>
            <p:nvPr/>
          </p:nvGrpSpPr>
          <p:grpSpPr>
            <a:xfrm>
              <a:off x="5915265" y="2780928"/>
              <a:ext cx="648072" cy="3240360"/>
              <a:chOff x="4211960" y="2636912"/>
              <a:chExt cx="648072" cy="3240360"/>
            </a:xfrm>
          </p:grpSpPr>
          <p:sp>
            <p:nvSpPr>
              <p:cNvPr id="52" name="Rectangle 51"/>
              <p:cNvSpPr/>
              <p:nvPr/>
            </p:nvSpPr>
            <p:spPr>
              <a:xfrm>
                <a:off x="4211960" y="2636912"/>
                <a:ext cx="648072" cy="64807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0.9</a:t>
                </a:r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4211960" y="3284984"/>
                <a:ext cx="648072" cy="64807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0.7</a:t>
                </a:r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4211960" y="3933056"/>
                <a:ext cx="648072" cy="64807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0.3</a:t>
                </a:r>
              </a:p>
            </p:txBody>
          </p:sp>
          <p:sp>
            <p:nvSpPr>
              <p:cNvPr id="61" name="Rectangle 60"/>
              <p:cNvSpPr/>
              <p:nvPr/>
            </p:nvSpPr>
            <p:spPr>
              <a:xfrm>
                <a:off x="4211960" y="4585683"/>
                <a:ext cx="648072" cy="64807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0.8</a:t>
                </a:r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4211960" y="5229200"/>
                <a:ext cx="648072" cy="64807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1.0</a:t>
                </a:r>
              </a:p>
            </p:txBody>
          </p:sp>
        </p:grpSp>
        <p:grpSp>
          <p:nvGrpSpPr>
            <p:cNvPr id="73" name="Group 72"/>
            <p:cNvGrpSpPr/>
            <p:nvPr/>
          </p:nvGrpSpPr>
          <p:grpSpPr>
            <a:xfrm>
              <a:off x="6565018" y="2780928"/>
              <a:ext cx="648072" cy="3240360"/>
              <a:chOff x="4211960" y="2636912"/>
              <a:chExt cx="648072" cy="3240360"/>
            </a:xfrm>
          </p:grpSpPr>
          <p:sp>
            <p:nvSpPr>
              <p:cNvPr id="74" name="Rectangle 73"/>
              <p:cNvSpPr/>
              <p:nvPr/>
            </p:nvSpPr>
            <p:spPr>
              <a:xfrm>
                <a:off x="4211960" y="2636912"/>
                <a:ext cx="648072" cy="64807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0.8</a:t>
                </a:r>
              </a:p>
            </p:txBody>
          </p:sp>
          <p:sp>
            <p:nvSpPr>
              <p:cNvPr id="75" name="Rectangle 74"/>
              <p:cNvSpPr/>
              <p:nvPr/>
            </p:nvSpPr>
            <p:spPr>
              <a:xfrm>
                <a:off x="4211960" y="3284984"/>
                <a:ext cx="648072" cy="64807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0.5</a:t>
                </a: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4211960" y="3933056"/>
                <a:ext cx="648072" cy="64807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0.3</a:t>
                </a: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4211960" y="4585683"/>
                <a:ext cx="648072" cy="64807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0.9</a:t>
                </a:r>
              </a:p>
            </p:txBody>
          </p:sp>
          <p:sp>
            <p:nvSpPr>
              <p:cNvPr id="78" name="Rectangle 77"/>
              <p:cNvSpPr/>
              <p:nvPr/>
            </p:nvSpPr>
            <p:spPr>
              <a:xfrm>
                <a:off x="4211960" y="5229200"/>
                <a:ext cx="648072" cy="64807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0.9</a:t>
                </a:r>
              </a:p>
            </p:txBody>
          </p:sp>
        </p:grpSp>
        <p:grpSp>
          <p:nvGrpSpPr>
            <p:cNvPr id="79" name="Group 78"/>
            <p:cNvGrpSpPr/>
            <p:nvPr/>
          </p:nvGrpSpPr>
          <p:grpSpPr>
            <a:xfrm>
              <a:off x="7214771" y="2780928"/>
              <a:ext cx="648072" cy="3240360"/>
              <a:chOff x="4211960" y="2636912"/>
              <a:chExt cx="648072" cy="3240360"/>
            </a:xfrm>
          </p:grpSpPr>
          <p:sp>
            <p:nvSpPr>
              <p:cNvPr id="80" name="Rectangle 79"/>
              <p:cNvSpPr/>
              <p:nvPr/>
            </p:nvSpPr>
            <p:spPr>
              <a:xfrm>
                <a:off x="4211960" y="2636912"/>
                <a:ext cx="648072" cy="648072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T</a:t>
                </a:r>
              </a:p>
            </p:txBody>
          </p:sp>
          <p:sp>
            <p:nvSpPr>
              <p:cNvPr id="81" name="Rectangle 80"/>
              <p:cNvSpPr/>
              <p:nvPr/>
            </p:nvSpPr>
            <p:spPr>
              <a:xfrm>
                <a:off x="4211960" y="3284984"/>
                <a:ext cx="648072" cy="648072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F</a:t>
                </a:r>
              </a:p>
            </p:txBody>
          </p:sp>
          <p:sp>
            <p:nvSpPr>
              <p:cNvPr id="82" name="Rectangle 81"/>
              <p:cNvSpPr/>
              <p:nvPr/>
            </p:nvSpPr>
            <p:spPr>
              <a:xfrm>
                <a:off x="4211960" y="3933056"/>
                <a:ext cx="648072" cy="648072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F</a:t>
                </a:r>
              </a:p>
            </p:txBody>
          </p:sp>
          <p:sp>
            <p:nvSpPr>
              <p:cNvPr id="83" name="Rectangle 82"/>
              <p:cNvSpPr/>
              <p:nvPr/>
            </p:nvSpPr>
            <p:spPr>
              <a:xfrm>
                <a:off x="4211960" y="4585683"/>
                <a:ext cx="648072" cy="648072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T</a:t>
                </a:r>
              </a:p>
            </p:txBody>
          </p:sp>
          <p:sp>
            <p:nvSpPr>
              <p:cNvPr id="84" name="Rectangle 83"/>
              <p:cNvSpPr/>
              <p:nvPr/>
            </p:nvSpPr>
            <p:spPr>
              <a:xfrm>
                <a:off x="4211960" y="5229200"/>
                <a:ext cx="648072" cy="648072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T</a:t>
                </a:r>
              </a:p>
            </p:txBody>
          </p:sp>
        </p:grpSp>
        <p:sp>
          <p:nvSpPr>
            <p:cNvPr id="85" name="TextBox 84"/>
            <p:cNvSpPr txBox="1"/>
            <p:nvPr/>
          </p:nvSpPr>
          <p:spPr>
            <a:xfrm>
              <a:off x="6095676" y="248047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2</a:t>
              </a: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6738211" y="2495707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3</a:t>
              </a:r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7380746" y="2488805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4</a:t>
              </a: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5933740" y="2312927"/>
              <a:ext cx="60946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100" dirty="0">
                  <a:latin typeface="Lucida Console" panose="020B0609040504020204" pitchFamily="49" charset="0"/>
                  <a:cs typeface="Courier New" panose="02070309020205020404" pitchFamily="49" charset="0"/>
                </a:rPr>
                <a:t>“</a:t>
              </a:r>
              <a:r>
                <a:rPr lang="en-GB" sz="1100" dirty="0" err="1">
                  <a:latin typeface="Lucida Console" panose="020B0609040504020204" pitchFamily="49" charset="0"/>
                  <a:cs typeface="Courier New" panose="02070309020205020404" pitchFamily="49" charset="0"/>
                </a:rPr>
                <a:t>tue</a:t>
              </a:r>
              <a:r>
                <a:rPr lang="en-GB" sz="1100" dirty="0">
                  <a:latin typeface="Lucida Console" panose="020B0609040504020204" pitchFamily="49" charset="0"/>
                  <a:cs typeface="Courier New" panose="02070309020205020404" pitchFamily="49" charset="0"/>
                </a:rPr>
                <a:t>”</a:t>
              </a: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6575326" y="2305312"/>
              <a:ext cx="60946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100" dirty="0">
                  <a:latin typeface="Lucida Console" panose="020B0609040504020204" pitchFamily="49" charset="0"/>
                  <a:cs typeface="Courier New" panose="02070309020205020404" pitchFamily="49" charset="0"/>
                </a:rPr>
                <a:t>“wed”</a:t>
              </a:r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7213090" y="2305312"/>
              <a:ext cx="69442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100" dirty="0">
                  <a:latin typeface="Lucida Console" panose="020B0609040504020204" pitchFamily="49" charset="0"/>
                  <a:cs typeface="Courier New" panose="02070309020205020404" pitchFamily="49" charset="0"/>
                </a:rPr>
                <a:t>“pass”</a:t>
              </a:r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1765977" y="2609933"/>
            <a:ext cx="408958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err="1">
                <a:latin typeface="Lucida Console" panose="020B0609040504020204" pitchFamily="49" charset="0"/>
                <a:cs typeface="Courier New" panose="02070309020205020404" pitchFamily="49" charset="0"/>
              </a:rPr>
              <a:t>all.results$mon</a:t>
            </a:r>
            <a:endParaRPr lang="en-GB" sz="2400" dirty="0">
              <a:latin typeface="Lucida Console" panose="020B0609040504020204" pitchFamily="49" charset="0"/>
              <a:cs typeface="Courier New" panose="02070309020205020404" pitchFamily="49" charset="0"/>
            </a:endParaRPr>
          </a:p>
          <a:p>
            <a:r>
              <a:rPr lang="en-GB" sz="2400" dirty="0">
                <a:latin typeface="Lucida Console" panose="020B0609040504020204" pitchFamily="49" charset="0"/>
                <a:cs typeface="Courier New" panose="02070309020205020404" pitchFamily="49" charset="0"/>
              </a:rPr>
              <a:t>mean(</a:t>
            </a:r>
            <a:r>
              <a:rPr lang="en-GB" sz="2400" dirty="0" err="1">
                <a:latin typeface="Lucida Console" panose="020B0609040504020204" pitchFamily="49" charset="0"/>
                <a:cs typeface="Courier New" panose="02070309020205020404" pitchFamily="49" charset="0"/>
              </a:rPr>
              <a:t>all.results$mon</a:t>
            </a:r>
            <a:r>
              <a:rPr lang="en-GB" sz="2400" dirty="0">
                <a:latin typeface="Lucida Console" panose="020B0609040504020204" pitchFamily="49" charset="0"/>
                <a:cs typeface="Courier New" panose="020703090202050204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5777096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Tibbles are nicer </a:t>
            </a:r>
            <a:r>
              <a:rPr lang="en-GB" dirty="0" err="1"/>
              <a:t>dataframes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838200" y="1904198"/>
            <a:ext cx="10856686" cy="39501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1">
              <a:lnSpc>
                <a:spcPct val="120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400" dirty="0">
                <a:solidFill>
                  <a:srgbClr val="0000FF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 head(</a:t>
            </a:r>
            <a:r>
              <a:rPr lang="en-GB" sz="1400" dirty="0" err="1">
                <a:solidFill>
                  <a:srgbClr val="0000FF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as.data.frame</a:t>
            </a:r>
            <a:r>
              <a:rPr lang="en-GB" sz="1400" dirty="0">
                <a:solidFill>
                  <a:srgbClr val="0000FF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(data))</a:t>
            </a:r>
            <a:endParaRPr lang="en-GB" sz="1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lnSpc>
                <a:spcPct val="120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     Probe Chromosome    Start      End Probe Strand    Feature</a:t>
            </a:r>
            <a:endParaRPr lang="en-GB" sz="1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lnSpc>
                <a:spcPct val="120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1 AL645608.2          1   911435   914948            + AL645608.2</a:t>
            </a:r>
            <a:endParaRPr lang="en-GB" sz="1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lnSpc>
                <a:spcPct val="120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2  LINC02593          1   916865   921016            -  LINC02593</a:t>
            </a:r>
            <a:endParaRPr lang="en-GB" sz="1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lnSpc>
                <a:spcPct val="120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3     SAMD11          1   923928   944581            +     SAMD11</a:t>
            </a:r>
            <a:endParaRPr lang="en-GB" sz="1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lnSpc>
                <a:spcPct val="120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4 TMEM51-AS1          1 15111815 15153618            - TMEM51-AS1</a:t>
            </a:r>
            <a:endParaRPr lang="en-GB" sz="1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lnSpc>
                <a:spcPct val="120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5     TMEM51          1 15152532 15220478            +     TMEM51</a:t>
            </a:r>
            <a:endParaRPr lang="en-GB" sz="1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lnSpc>
                <a:spcPct val="120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6      FHAD1          1 15247272 15400283            +      FHAD1</a:t>
            </a:r>
            <a:endParaRPr lang="en-GB" sz="1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lnSpc>
                <a:spcPct val="120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                                                                            Description</a:t>
            </a:r>
            <a:endParaRPr lang="en-GB" sz="1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lnSpc>
                <a:spcPct val="120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1                                                                        novel transcript</a:t>
            </a:r>
            <a:endParaRPr lang="en-GB" sz="1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lnSpc>
                <a:spcPct val="120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2         long intergenic non-protein coding RNA 2593 [</a:t>
            </a:r>
            <a:r>
              <a:rPr lang="en-GB" sz="1400" dirty="0" err="1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Source:HGNC</a:t>
            </a:r>
            <a:r>
              <a:rPr lang="en-GB" sz="1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Symbol;Acc:HGNC:53933]</a:t>
            </a:r>
            <a:endParaRPr lang="en-GB" sz="1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lnSpc>
                <a:spcPct val="120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3            sterile alpha motif domain containing 11 [</a:t>
            </a:r>
            <a:r>
              <a:rPr lang="en-GB" sz="1400" dirty="0" err="1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Source:HGNC</a:t>
            </a:r>
            <a:r>
              <a:rPr lang="en-GB" sz="1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Symbol;Acc:HGNC:28706]</a:t>
            </a:r>
            <a:endParaRPr lang="en-GB" sz="1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lnSpc>
                <a:spcPct val="120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4                              TMEM51 antisense RNA 1 [</a:t>
            </a:r>
            <a:r>
              <a:rPr lang="en-GB" sz="1400" dirty="0" err="1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Source:HGNC</a:t>
            </a:r>
            <a:r>
              <a:rPr lang="en-GB" sz="1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Symbol;Acc:HGNC:26301]</a:t>
            </a:r>
            <a:endParaRPr lang="en-GB" sz="1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lnSpc>
                <a:spcPct val="120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5                            transmembrane protein 51 [</a:t>
            </a:r>
            <a:r>
              <a:rPr lang="en-GB" sz="1400" dirty="0" err="1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Source:HGNC</a:t>
            </a:r>
            <a:r>
              <a:rPr lang="en-GB" sz="1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Symbol;Acc:HGNC:25488]</a:t>
            </a:r>
            <a:endParaRPr lang="en-GB" sz="1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lnSpc>
                <a:spcPct val="120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6 </a:t>
            </a:r>
            <a:r>
              <a:rPr lang="en-GB" sz="1400" dirty="0" err="1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forkhead</a:t>
            </a:r>
            <a:r>
              <a:rPr lang="en-GB" sz="1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associated </a:t>
            </a:r>
            <a:r>
              <a:rPr lang="en-GB" sz="1400" dirty="0" err="1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phosphopeptide</a:t>
            </a:r>
            <a:r>
              <a:rPr lang="en-GB" sz="1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binding domain 1 [</a:t>
            </a:r>
            <a:r>
              <a:rPr lang="en-GB" sz="1400" dirty="0" err="1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Source:HGNC</a:t>
            </a:r>
            <a:r>
              <a:rPr lang="en-GB" sz="1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GB" sz="1400" dirty="0" err="1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Symbol;Acc:HGN</a:t>
            </a:r>
            <a:endParaRPr lang="en-GB" sz="1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174632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Tibbles are nicer </a:t>
            </a:r>
            <a:r>
              <a:rPr lang="en-GB" dirty="0" err="1"/>
              <a:t>dataframes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838200" y="1904198"/>
            <a:ext cx="10856686" cy="36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1"/>
            <a:r>
              <a:rPr lang="en-GB" dirty="0">
                <a:solidFill>
                  <a:srgbClr val="0070C0"/>
                </a:solidFill>
                <a:latin typeface="Lucida Console" panose="020B0609040504020204" pitchFamily="49" charset="0"/>
              </a:rPr>
              <a:t>&gt; head(</a:t>
            </a:r>
            <a:r>
              <a:rPr lang="en-GB" dirty="0" err="1">
                <a:solidFill>
                  <a:srgbClr val="0070C0"/>
                </a:solidFill>
                <a:latin typeface="Lucida Console" panose="020B0609040504020204" pitchFamily="49" charset="0"/>
              </a:rPr>
              <a:t>as_tibble</a:t>
            </a:r>
            <a:r>
              <a:rPr lang="en-GB" dirty="0">
                <a:solidFill>
                  <a:srgbClr val="0070C0"/>
                </a:solidFill>
                <a:latin typeface="Lucida Console" panose="020B0609040504020204" pitchFamily="49" charset="0"/>
              </a:rPr>
              <a:t>(data))</a:t>
            </a:r>
          </a:p>
          <a:p>
            <a:pPr latinLnBrk="1"/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# A tibble: 6 x 12</a:t>
            </a:r>
          </a:p>
          <a:p>
            <a:pPr latinLnBrk="1"/>
            <a:r>
              <a:rPr lang="en-GB" dirty="0">
                <a:latin typeface="Lucida Console" panose="020B0609040504020204" pitchFamily="49" charset="0"/>
              </a:rPr>
              <a:t>  Probe Chromosome  Start    End `Probe Strand` Feature ID    Description</a:t>
            </a:r>
          </a:p>
          <a:p>
            <a:pPr latinLnBrk="1"/>
            <a:r>
              <a:rPr lang="en-GB" dirty="0">
                <a:latin typeface="Lucida Console" panose="020B0609040504020204" pitchFamily="49" charset="0"/>
              </a:rPr>
              <a:t>  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&lt;</a:t>
            </a: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    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&lt;</a:t>
            </a: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&lt;</a:t>
            </a: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&lt;</a:t>
            </a: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&lt;</a:t>
            </a: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        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&lt;</a:t>
            </a: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 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&lt;</a:t>
            </a: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&lt;</a:t>
            </a: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    </a:t>
            </a:r>
          </a:p>
          <a:p>
            <a:pPr latinLnBrk="1"/>
            <a:r>
              <a:rPr lang="en-GB" dirty="0">
                <a:latin typeface="Lucida Console" panose="020B0609040504020204" pitchFamily="49" charset="0"/>
              </a:rPr>
              <a:t>1 AL64~          1 9.11e5 9.15e5 +              AL6456~ ENSG~ novel </a:t>
            </a:r>
            <a:r>
              <a:rPr lang="en-GB" dirty="0" err="1">
                <a:latin typeface="Lucida Console" panose="020B0609040504020204" pitchFamily="49" charset="0"/>
              </a:rPr>
              <a:t>tran</a:t>
            </a:r>
            <a:r>
              <a:rPr lang="en-GB" dirty="0">
                <a:latin typeface="Lucida Console" panose="020B0609040504020204" pitchFamily="49" charset="0"/>
              </a:rPr>
              <a:t>~</a:t>
            </a:r>
          </a:p>
          <a:p>
            <a:pPr latinLnBrk="1"/>
            <a:r>
              <a:rPr lang="en-GB" dirty="0">
                <a:latin typeface="Lucida Console" panose="020B0609040504020204" pitchFamily="49" charset="0"/>
              </a:rPr>
              <a:t>2 LINC~          1 9.17e5 9.21e5 -              LINC02~ ENSG~ long inter~</a:t>
            </a:r>
          </a:p>
          <a:p>
            <a:pPr latinLnBrk="1"/>
            <a:r>
              <a:rPr lang="en-GB" dirty="0">
                <a:latin typeface="Lucida Console" panose="020B0609040504020204" pitchFamily="49" charset="0"/>
              </a:rPr>
              <a:t>3 SAMD~          1 9.24e5 9.45e5 +              SAMD11  ENSG~ sterile al~</a:t>
            </a:r>
          </a:p>
          <a:p>
            <a:pPr latinLnBrk="1"/>
            <a:r>
              <a:rPr lang="en-GB" dirty="0">
                <a:latin typeface="Lucida Console" panose="020B0609040504020204" pitchFamily="49" charset="0"/>
              </a:rPr>
              <a:t>4 TMEM~          1 1.51e7 1.52e7 -              TMEM51~ ENSG~ TMEM51 ant~</a:t>
            </a:r>
          </a:p>
          <a:p>
            <a:pPr latinLnBrk="1"/>
            <a:r>
              <a:rPr lang="en-GB" dirty="0">
                <a:latin typeface="Lucida Console" panose="020B0609040504020204" pitchFamily="49" charset="0"/>
              </a:rPr>
              <a:t>5 TMEM~          1 1.52e7 </a:t>
            </a:r>
            <a:r>
              <a:rPr lang="en-GB" dirty="0" err="1">
                <a:latin typeface="Lucida Console" panose="020B0609040504020204" pitchFamily="49" charset="0"/>
              </a:rPr>
              <a:t>1.52e7</a:t>
            </a:r>
            <a:r>
              <a:rPr lang="en-GB" dirty="0">
                <a:latin typeface="Lucida Console" panose="020B0609040504020204" pitchFamily="49" charset="0"/>
              </a:rPr>
              <a:t> +              TMEM51  ENSG~ </a:t>
            </a:r>
            <a:r>
              <a:rPr lang="en-GB" dirty="0" err="1">
                <a:latin typeface="Lucida Console" panose="020B0609040504020204" pitchFamily="49" charset="0"/>
              </a:rPr>
              <a:t>transmembr</a:t>
            </a:r>
            <a:r>
              <a:rPr lang="en-GB" dirty="0">
                <a:latin typeface="Lucida Console" panose="020B0609040504020204" pitchFamily="49" charset="0"/>
              </a:rPr>
              <a:t>~</a:t>
            </a:r>
          </a:p>
          <a:p>
            <a:pPr latinLnBrk="1"/>
            <a:r>
              <a:rPr lang="en-GB" dirty="0">
                <a:latin typeface="Lucida Console" panose="020B0609040504020204" pitchFamily="49" charset="0"/>
              </a:rPr>
              <a:t>6 FHAD1          1 1.52e7 1.54e7 +              FHAD1   ENSG~ </a:t>
            </a:r>
            <a:r>
              <a:rPr lang="en-GB" dirty="0" err="1">
                <a:latin typeface="Lucida Console" panose="020B0609040504020204" pitchFamily="49" charset="0"/>
              </a:rPr>
              <a:t>forkhead</a:t>
            </a:r>
            <a:r>
              <a:rPr lang="en-GB" dirty="0">
                <a:latin typeface="Lucida Console" panose="020B0609040504020204" pitchFamily="49" charset="0"/>
              </a:rPr>
              <a:t> a~</a:t>
            </a:r>
          </a:p>
          <a:p>
            <a:pPr latinLnBrk="1"/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# ... with 4 more variables: `Feature Strand` 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&lt;</a:t>
            </a: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, Type 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&lt;</a:t>
            </a: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, `Feature</a:t>
            </a:r>
          </a:p>
          <a:p>
            <a:pPr latinLnBrk="1"/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#   Orientation` 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&lt;</a:t>
            </a: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, Distance 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&lt;</a:t>
            </a: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</a:t>
            </a:r>
            <a:endParaRPr lang="en-GB" dirty="0">
              <a:solidFill>
                <a:schemeClr val="tx1">
                  <a:lumMod val="50000"/>
                  <a:lumOff val="50000"/>
                </a:schemeClr>
              </a:solidFill>
              <a:latin typeface="Lucida Console" panose="020B0609040504020204" pitchFamily="49" charset="0"/>
            </a:endParaRPr>
          </a:p>
          <a:p>
            <a:pPr latinLnBrk="1">
              <a:lnSpc>
                <a:spcPct val="120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GB" sz="1400" dirty="0">
              <a:latin typeface="Lucida Console" panose="020B06090405040202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815976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Tidyverse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Collection of R packages</a:t>
            </a:r>
          </a:p>
          <a:p>
            <a:pPr lvl="1"/>
            <a:r>
              <a:rPr lang="en-GB" dirty="0"/>
              <a:t>Aims to fix many of core R's structural problems</a:t>
            </a:r>
          </a:p>
          <a:p>
            <a:pPr lvl="1"/>
            <a:endParaRPr lang="en-GB" dirty="0"/>
          </a:p>
          <a:p>
            <a:pPr lvl="1"/>
            <a:r>
              <a:rPr lang="en-GB" dirty="0"/>
              <a:t>Common design and data philosophy</a:t>
            </a:r>
          </a:p>
          <a:p>
            <a:pPr lvl="1"/>
            <a:endParaRPr lang="en-GB" dirty="0"/>
          </a:p>
          <a:p>
            <a:pPr lvl="1"/>
            <a:r>
              <a:rPr lang="en-GB" dirty="0"/>
              <a:t>Designed to work together, but integrate seamlessly with other parts of 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0" y="5029200"/>
            <a:ext cx="1219200" cy="18288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5797" y="308642"/>
            <a:ext cx="1314006" cy="151698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714949" y="1139587"/>
            <a:ext cx="27621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https://www.tidyverse.org/</a:t>
            </a:r>
          </a:p>
        </p:txBody>
      </p:sp>
    </p:spTree>
    <p:extLst>
      <p:ext uri="{BB962C8B-B14F-4D97-AF65-F5344CB8AC3E}">
        <p14:creationId xmlns:p14="http://schemas.microsoft.com/office/powerpoint/2010/main" val="166092176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11" y="161845"/>
            <a:ext cx="10515600" cy="1325563"/>
          </a:xfrm>
        </p:spPr>
        <p:txBody>
          <a:bodyPr/>
          <a:lstStyle/>
          <a:p>
            <a:r>
              <a:rPr lang="en-GB" dirty="0" err="1"/>
              <a:t>Tidyverse</a:t>
            </a:r>
            <a:r>
              <a:rPr lang="en-GB" dirty="0"/>
              <a:t> Packages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3182266" y="1442926"/>
            <a:ext cx="7148716" cy="5298443"/>
          </a:xfrm>
        </p:spPr>
        <p:txBody>
          <a:bodyPr>
            <a:normAutofit/>
          </a:bodyPr>
          <a:lstStyle/>
          <a:p>
            <a:r>
              <a:rPr lang="en-GB" sz="3200" dirty="0"/>
              <a:t>Tibble - data storage</a:t>
            </a:r>
          </a:p>
          <a:p>
            <a:endParaRPr lang="en-GB" sz="3200" dirty="0"/>
          </a:p>
          <a:p>
            <a:r>
              <a:rPr lang="en-GB" sz="3200" dirty="0" err="1"/>
              <a:t>ReadR</a:t>
            </a:r>
            <a:r>
              <a:rPr lang="en-GB" sz="3200" dirty="0"/>
              <a:t> - reading data from files</a:t>
            </a:r>
          </a:p>
          <a:p>
            <a:endParaRPr lang="en-GB" sz="3200" dirty="0"/>
          </a:p>
          <a:p>
            <a:r>
              <a:rPr lang="en-GB" sz="3200" dirty="0" err="1"/>
              <a:t>TidyR</a:t>
            </a:r>
            <a:r>
              <a:rPr lang="en-GB" sz="3200" dirty="0"/>
              <a:t> - Model data correctly</a:t>
            </a:r>
          </a:p>
          <a:p>
            <a:endParaRPr lang="en-GB" sz="3200" dirty="0"/>
          </a:p>
          <a:p>
            <a:r>
              <a:rPr lang="en-GB" sz="3200" dirty="0" err="1"/>
              <a:t>DplyR</a:t>
            </a:r>
            <a:r>
              <a:rPr lang="en-GB" sz="3200" dirty="0"/>
              <a:t> - Manipulate and filter data</a:t>
            </a:r>
          </a:p>
          <a:p>
            <a:endParaRPr lang="en-GB" sz="3200" dirty="0"/>
          </a:p>
          <a:p>
            <a:r>
              <a:rPr lang="en-GB" sz="3200" dirty="0"/>
              <a:t>Ggplot2 - Draw figures and graphs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1382" y="4600508"/>
            <a:ext cx="960702" cy="111342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1382" y="1268761"/>
            <a:ext cx="960702" cy="111281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1382" y="2374272"/>
            <a:ext cx="960702" cy="111281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1382" y="3487085"/>
            <a:ext cx="960702" cy="111342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816" y="5713930"/>
            <a:ext cx="960703" cy="1113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107757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Installation and calling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8240" y="1642365"/>
            <a:ext cx="10515600" cy="4351338"/>
          </a:xfrm>
        </p:spPr>
        <p:txBody>
          <a:bodyPr/>
          <a:lstStyle/>
          <a:p>
            <a:r>
              <a:rPr lang="en-GB" dirty="0"/>
              <a:t>Once per machine (don’t include in script)</a:t>
            </a:r>
          </a:p>
          <a:p>
            <a:pPr lvl="1"/>
            <a:r>
              <a:rPr lang="en-GB" dirty="0" err="1">
                <a:latin typeface="Lucida Console" panose="020B0609040504020204" pitchFamily="49" charset="0"/>
              </a:rPr>
              <a:t>install.packages</a:t>
            </a:r>
            <a:r>
              <a:rPr lang="en-GB" dirty="0">
                <a:latin typeface="Lucida Console" panose="020B0609040504020204" pitchFamily="49" charset="0"/>
              </a:rPr>
              <a:t>("tidyverse")</a:t>
            </a:r>
          </a:p>
          <a:p>
            <a:pPr lvl="1"/>
            <a:endParaRPr lang="en-GB" dirty="0">
              <a:latin typeface="Lucida Console" panose="020B0609040504020204" pitchFamily="49" charset="0"/>
            </a:endParaRPr>
          </a:p>
          <a:p>
            <a:r>
              <a:rPr lang="en-GB" dirty="0"/>
              <a:t>Once per R session (DO include in script)</a:t>
            </a:r>
          </a:p>
          <a:p>
            <a:pPr lvl="1"/>
            <a:r>
              <a:rPr lang="en-GB" dirty="0">
                <a:latin typeface="Lucida Console" panose="020B0609040504020204" pitchFamily="49" charset="0"/>
              </a:rPr>
              <a:t>library(tidyverse)</a:t>
            </a: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433617" y="4171708"/>
            <a:ext cx="6863094" cy="126188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2E3436"/>
                </a:solidFill>
                <a:latin typeface="Lucida Console" panose="020B0609040504020204" pitchFamily="49" charset="0"/>
              </a:rPr>
              <a:t>-- Attaching packages ------- </a:t>
            </a:r>
            <a:r>
              <a:rPr lang="en-US" altLang="en-US" sz="1600" dirty="0" err="1">
                <a:solidFill>
                  <a:srgbClr val="2E3436"/>
                </a:solidFill>
                <a:latin typeface="Lucida Console" panose="020B0609040504020204" pitchFamily="49" charset="0"/>
              </a:rPr>
              <a:t>tidyverse</a:t>
            </a:r>
            <a:r>
              <a:rPr lang="en-US" altLang="en-US" sz="1600" dirty="0">
                <a:solidFill>
                  <a:srgbClr val="2E3436"/>
                </a:solidFill>
                <a:latin typeface="Lucida Console" panose="020B0609040504020204" pitchFamily="49" charset="0"/>
              </a:rPr>
              <a:t> 1.3.1 --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chemeClr val="accent6"/>
                </a:solidFill>
                <a:latin typeface="Lucida Console" panose="020B0609040504020204" pitchFamily="49" charset="0"/>
              </a:rPr>
              <a:t>v</a:t>
            </a:r>
            <a:r>
              <a:rPr lang="en-US" altLang="en-US" sz="1600" dirty="0">
                <a:solidFill>
                  <a:srgbClr val="2E3436"/>
                </a:solidFill>
                <a:latin typeface="Lucida Console" panose="020B0609040504020204" pitchFamily="49" charset="0"/>
              </a:rPr>
              <a:t> </a:t>
            </a:r>
            <a:r>
              <a:rPr lang="en-US" altLang="en-US" sz="1600" dirty="0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ggplot2</a:t>
            </a:r>
            <a:r>
              <a:rPr lang="en-US" altLang="en-US" sz="1600" dirty="0">
                <a:solidFill>
                  <a:srgbClr val="2E3436"/>
                </a:solidFill>
                <a:latin typeface="Lucida Console" panose="020B0609040504020204" pitchFamily="49" charset="0"/>
              </a:rPr>
              <a:t> 3.3.3     </a:t>
            </a:r>
            <a:r>
              <a:rPr lang="en-US" altLang="en-US" sz="1600" dirty="0">
                <a:solidFill>
                  <a:schemeClr val="accent6"/>
                </a:solidFill>
                <a:latin typeface="Lucida Console" panose="020B0609040504020204" pitchFamily="49" charset="0"/>
              </a:rPr>
              <a:t>v</a:t>
            </a:r>
            <a:r>
              <a:rPr lang="en-US" altLang="en-US" sz="1600" dirty="0">
                <a:solidFill>
                  <a:srgbClr val="2E3436"/>
                </a:solidFill>
                <a:latin typeface="Lucida Console" panose="020B0609040504020204" pitchFamily="49" charset="0"/>
              </a:rPr>
              <a:t> </a:t>
            </a:r>
            <a:r>
              <a:rPr lang="en-US" altLang="en-US" sz="1600" dirty="0" err="1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purrr</a:t>
            </a:r>
            <a:r>
              <a:rPr lang="en-US" altLang="en-US" sz="1600" dirty="0">
                <a:solidFill>
                  <a:srgbClr val="2E3436"/>
                </a:solidFill>
                <a:latin typeface="Lucida Console" panose="020B0609040504020204" pitchFamily="49" charset="0"/>
              </a:rPr>
              <a:t>   0.3.4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chemeClr val="accent6"/>
                </a:solidFill>
                <a:latin typeface="Lucida Console" panose="020B0609040504020204" pitchFamily="49" charset="0"/>
              </a:rPr>
              <a:t>v</a:t>
            </a:r>
            <a:r>
              <a:rPr lang="en-US" altLang="en-US" sz="1600" dirty="0">
                <a:solidFill>
                  <a:srgbClr val="2E3436"/>
                </a:solidFill>
                <a:latin typeface="Lucida Console" panose="020B0609040504020204" pitchFamily="49" charset="0"/>
              </a:rPr>
              <a:t> </a:t>
            </a:r>
            <a:r>
              <a:rPr lang="en-US" altLang="en-US" sz="1600" dirty="0" err="1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tibble</a:t>
            </a:r>
            <a:r>
              <a:rPr lang="en-US" altLang="en-US" sz="1600" dirty="0">
                <a:solidFill>
                  <a:srgbClr val="2E3436"/>
                </a:solidFill>
                <a:latin typeface="Lucida Console" panose="020B0609040504020204" pitchFamily="49" charset="0"/>
              </a:rPr>
              <a:t>  3.1.2     </a:t>
            </a:r>
            <a:r>
              <a:rPr lang="en-US" altLang="en-US" sz="1600" dirty="0">
                <a:solidFill>
                  <a:schemeClr val="accent6"/>
                </a:solidFill>
                <a:latin typeface="Lucida Console" panose="020B0609040504020204" pitchFamily="49" charset="0"/>
              </a:rPr>
              <a:t>v</a:t>
            </a:r>
            <a:r>
              <a:rPr lang="en-US" altLang="en-US" sz="1600" dirty="0">
                <a:solidFill>
                  <a:srgbClr val="2E3436"/>
                </a:solidFill>
                <a:latin typeface="Lucida Console" panose="020B0609040504020204" pitchFamily="49" charset="0"/>
              </a:rPr>
              <a:t> </a:t>
            </a:r>
            <a:r>
              <a:rPr lang="en-US" altLang="en-US" sz="1600" dirty="0" err="1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dplyr</a:t>
            </a:r>
            <a:r>
              <a:rPr lang="en-US" altLang="en-US" sz="1600" dirty="0">
                <a:solidFill>
                  <a:srgbClr val="2E3436"/>
                </a:solidFill>
                <a:latin typeface="Lucida Console" panose="020B0609040504020204" pitchFamily="49" charset="0"/>
              </a:rPr>
              <a:t>   1.0.6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chemeClr val="accent6"/>
                </a:solidFill>
                <a:latin typeface="Lucida Console" panose="020B0609040504020204" pitchFamily="49" charset="0"/>
              </a:rPr>
              <a:t>v</a:t>
            </a:r>
            <a:r>
              <a:rPr lang="en-US" altLang="en-US" sz="1600" dirty="0">
                <a:solidFill>
                  <a:srgbClr val="2E3436"/>
                </a:solidFill>
                <a:latin typeface="Lucida Console" panose="020B0609040504020204" pitchFamily="49" charset="0"/>
              </a:rPr>
              <a:t> </a:t>
            </a:r>
            <a:r>
              <a:rPr lang="en-US" altLang="en-US" sz="1600" dirty="0" err="1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tidyr</a:t>
            </a:r>
            <a:r>
              <a:rPr lang="en-US" altLang="en-US" sz="1600" dirty="0">
                <a:solidFill>
                  <a:srgbClr val="2E3436"/>
                </a:solidFill>
                <a:latin typeface="Lucida Console" panose="020B0609040504020204" pitchFamily="49" charset="0"/>
              </a:rPr>
              <a:t>   1.1.3     </a:t>
            </a:r>
            <a:r>
              <a:rPr lang="en-US" altLang="en-US" sz="1600" dirty="0">
                <a:solidFill>
                  <a:schemeClr val="accent6"/>
                </a:solidFill>
                <a:latin typeface="Lucida Console" panose="020B0609040504020204" pitchFamily="49" charset="0"/>
              </a:rPr>
              <a:t>v</a:t>
            </a:r>
            <a:r>
              <a:rPr lang="en-US" altLang="en-US" sz="1600" dirty="0">
                <a:solidFill>
                  <a:srgbClr val="2E3436"/>
                </a:solidFill>
                <a:latin typeface="Lucida Console" panose="020B0609040504020204" pitchFamily="49" charset="0"/>
              </a:rPr>
              <a:t> </a:t>
            </a:r>
            <a:r>
              <a:rPr lang="en-US" altLang="en-US" sz="1600" dirty="0" err="1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stringr</a:t>
            </a:r>
            <a:r>
              <a:rPr lang="en-US" altLang="en-US" sz="1600" dirty="0">
                <a:solidFill>
                  <a:srgbClr val="2E3436"/>
                </a:solidFill>
                <a:latin typeface="Lucida Console" panose="020B0609040504020204" pitchFamily="49" charset="0"/>
              </a:rPr>
              <a:t> 1.4.0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chemeClr val="accent6"/>
                </a:solidFill>
                <a:latin typeface="Lucida Console" panose="020B0609040504020204" pitchFamily="49" charset="0"/>
              </a:rPr>
              <a:t>v</a:t>
            </a:r>
            <a:r>
              <a:rPr lang="en-US" altLang="en-US" sz="1600" dirty="0">
                <a:solidFill>
                  <a:srgbClr val="2E3436"/>
                </a:solidFill>
                <a:latin typeface="Lucida Console" panose="020B0609040504020204" pitchFamily="49" charset="0"/>
              </a:rPr>
              <a:t> </a:t>
            </a:r>
            <a:r>
              <a:rPr lang="en-US" altLang="en-US" sz="1600" dirty="0" err="1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readr</a:t>
            </a:r>
            <a:r>
              <a:rPr lang="en-US" altLang="en-US" sz="1600" dirty="0">
                <a:solidFill>
                  <a:srgbClr val="2E3436"/>
                </a:solidFill>
                <a:latin typeface="Lucida Console" panose="020B0609040504020204" pitchFamily="49" charset="0"/>
              </a:rPr>
              <a:t>   2.0.0     </a:t>
            </a:r>
            <a:r>
              <a:rPr lang="en-US" altLang="en-US" sz="1600" dirty="0">
                <a:solidFill>
                  <a:schemeClr val="accent6"/>
                </a:solidFill>
                <a:latin typeface="Lucida Console" panose="020B0609040504020204" pitchFamily="49" charset="0"/>
              </a:rPr>
              <a:t>v</a:t>
            </a:r>
            <a:r>
              <a:rPr lang="en-US" altLang="en-US" sz="1600" dirty="0">
                <a:solidFill>
                  <a:srgbClr val="2E3436"/>
                </a:solidFill>
                <a:latin typeface="Lucida Console" panose="020B0609040504020204" pitchFamily="49" charset="0"/>
              </a:rPr>
              <a:t> </a:t>
            </a:r>
            <a:r>
              <a:rPr lang="en-US" altLang="en-US" sz="1600" dirty="0" err="1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forcats</a:t>
            </a:r>
            <a:r>
              <a:rPr lang="en-US" altLang="en-US" sz="1600" dirty="0">
                <a:solidFill>
                  <a:srgbClr val="2E3436"/>
                </a:solidFill>
                <a:latin typeface="Lucida Console" panose="020B0609040504020204" pitchFamily="49" charset="0"/>
              </a:rPr>
              <a:t> 0.5.1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433617" y="5754211"/>
            <a:ext cx="7399990" cy="73866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E3436"/>
                </a:solidFill>
                <a:effectLst/>
                <a:latin typeface="Lucida Console" panose="020B0609040504020204" pitchFamily="49" charset="0"/>
              </a:rPr>
              <a:t>--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2E3436"/>
                </a:solidFill>
                <a:effectLst/>
                <a:latin typeface="Lucida Console" panose="020B0609040504020204" pitchFamily="49" charset="0"/>
              </a:rPr>
              <a:t>Conflicts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E3436"/>
                </a:solidFill>
                <a:effectLst/>
                <a:latin typeface="Lucida Console" panose="020B0609040504020204" pitchFamily="49" charset="0"/>
              </a:rPr>
              <a:t> -------------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2E3436"/>
                </a:solidFill>
                <a:effectLst/>
                <a:latin typeface="Lucida Console" panose="020B0609040504020204" pitchFamily="49" charset="0"/>
              </a:rPr>
              <a:t>tidyverse_conflicts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E3436"/>
                </a:solidFill>
                <a:effectLst/>
                <a:latin typeface="Lucida Console" panose="020B0609040504020204" pitchFamily="49" charset="0"/>
              </a:rPr>
              <a:t>()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5060B"/>
                </a:solidFill>
                <a:effectLst/>
                <a:latin typeface="Lucida Console" panose="020B06090405040202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0000"/>
                </a:solidFill>
                <a:effectLst/>
                <a:latin typeface="Lucida Console" panose="020B0609040504020204" pitchFamily="49" charset="0"/>
              </a:rPr>
              <a:t>x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E3436"/>
                </a:solidFill>
                <a:effectLst/>
                <a:latin typeface="Lucida Console" panose="020B060904050402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3465A4"/>
                </a:solidFill>
                <a:effectLst/>
                <a:latin typeface="Lucida Console" panose="020B0609040504020204" pitchFamily="49" charset="0"/>
              </a:rPr>
              <a:t>dplyr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E3436"/>
                </a:solidFill>
                <a:effectLst/>
                <a:latin typeface="Lucida Console" panose="020B0609040504020204" pitchFamily="49" charset="0"/>
              </a:rPr>
              <a:t>::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4E9A06"/>
                </a:solidFill>
                <a:effectLst/>
                <a:latin typeface="Lucida Console" panose="020B0609040504020204" pitchFamily="49" charset="0"/>
              </a:rPr>
              <a:t>filter()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E3436"/>
                </a:solidFill>
                <a:effectLst/>
                <a:latin typeface="Lucida Console" panose="020B0609040504020204" pitchFamily="49" charset="0"/>
              </a:rPr>
              <a:t> masks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3465A4"/>
                </a:solidFill>
                <a:effectLst/>
                <a:latin typeface="Lucida Console" panose="020B0609040504020204" pitchFamily="49" charset="0"/>
              </a:rPr>
              <a:t>stats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E3436"/>
                </a:solidFill>
                <a:effectLst/>
                <a:latin typeface="Lucida Console" panose="020B0609040504020204" pitchFamily="49" charset="0"/>
              </a:rPr>
              <a:t>::filter()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5060B"/>
                </a:solidFill>
                <a:effectLst/>
                <a:latin typeface="Lucida Console" panose="020B06090405040202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0000"/>
                </a:solidFill>
                <a:effectLst/>
                <a:latin typeface="Lucida Console" panose="020B0609040504020204" pitchFamily="49" charset="0"/>
              </a:rPr>
              <a:t>x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E3436"/>
                </a:solidFill>
                <a:effectLst/>
                <a:latin typeface="Lucida Console" panose="020B060904050402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3465A4"/>
                </a:solidFill>
                <a:effectLst/>
                <a:latin typeface="Lucida Console" panose="020B0609040504020204" pitchFamily="49" charset="0"/>
              </a:rPr>
              <a:t>dplyr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E3436"/>
                </a:solidFill>
                <a:effectLst/>
                <a:latin typeface="Lucida Console" panose="020B0609040504020204" pitchFamily="49" charset="0"/>
              </a:rPr>
              <a:t>::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4E9A06"/>
                </a:solidFill>
                <a:effectLst/>
                <a:latin typeface="Lucida Console" panose="020B0609040504020204" pitchFamily="49" charset="0"/>
              </a:rPr>
              <a:t>lag()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E3436"/>
                </a:solidFill>
                <a:effectLst/>
                <a:latin typeface="Lucida Console" panose="020B0609040504020204" pitchFamily="49" charset="0"/>
              </a:rPr>
              <a:t> masks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3465A4"/>
                </a:solidFill>
                <a:effectLst/>
                <a:latin typeface="Lucida Console" panose="020B0609040504020204" pitchFamily="49" charset="0"/>
              </a:rPr>
              <a:t>stats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E3436"/>
                </a:solidFill>
                <a:effectLst/>
                <a:latin typeface="Lucida Console" panose="020B0609040504020204" pitchFamily="49" charset="0"/>
              </a:rPr>
              <a:t>::lag()</a:t>
            </a:r>
            <a:endParaRPr kumimoji="0" lang="en-US" alt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4624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Reading and Writing Files with </a:t>
            </a:r>
            <a:r>
              <a:rPr lang="en-GB" dirty="0" err="1"/>
              <a:t>readr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2082" y="1879900"/>
            <a:ext cx="9907836" cy="4525963"/>
          </a:xfrm>
        </p:spPr>
        <p:txBody>
          <a:bodyPr>
            <a:normAutofit/>
          </a:bodyPr>
          <a:lstStyle/>
          <a:p>
            <a:r>
              <a:rPr lang="en-GB" dirty="0"/>
              <a:t>Provides functions to read from text files into </a:t>
            </a:r>
            <a:r>
              <a:rPr lang="en-GB" dirty="0" err="1"/>
              <a:t>tibbles</a:t>
            </a:r>
            <a:r>
              <a:rPr lang="en-GB" dirty="0"/>
              <a:t> or write from </a:t>
            </a:r>
            <a:r>
              <a:rPr lang="en-GB" dirty="0" err="1"/>
              <a:t>tibbles</a:t>
            </a:r>
            <a:r>
              <a:rPr lang="en-GB" dirty="0"/>
              <a:t> to text files</a:t>
            </a:r>
            <a:endParaRPr lang="en-GB" dirty="0">
              <a:latin typeface="Lucida Console" panose="020B0609040504020204" pitchFamily="49" charset="0"/>
            </a:endParaRPr>
          </a:p>
          <a:p>
            <a:endParaRPr lang="en-GB" dirty="0">
              <a:latin typeface="Lucida Console" panose="020B0609040504020204" pitchFamily="49" charset="0"/>
            </a:endParaRPr>
          </a:p>
          <a:p>
            <a:pPr lvl="1"/>
            <a:r>
              <a:rPr lang="en-GB" dirty="0" err="1">
                <a:latin typeface="Lucida Console" panose="020B0609040504020204" pitchFamily="49" charset="0"/>
              </a:rPr>
              <a:t>read_delim</a:t>
            </a:r>
            <a:r>
              <a:rPr lang="en-GB" dirty="0">
                <a:latin typeface="Lucida Console" panose="020B0609040504020204" pitchFamily="49" charset="0"/>
              </a:rPr>
              <a:t>("file.txt") -&gt; data</a:t>
            </a:r>
          </a:p>
          <a:p>
            <a:pPr marL="914400" lvl="2" indent="0">
              <a:buNone/>
            </a:pP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read_csv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("file.csv") -&gt; data</a:t>
            </a:r>
          </a:p>
          <a:p>
            <a:pPr marL="914400" lvl="2" indent="0">
              <a:buNone/>
            </a:pP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read_tsv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("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file.tsv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") -&gt; data</a:t>
            </a:r>
          </a:p>
          <a:p>
            <a:pPr lvl="1"/>
            <a:endParaRPr lang="en-GB" dirty="0">
              <a:latin typeface="Lucida Console" panose="020B0609040504020204" pitchFamily="49" charset="0"/>
            </a:endParaRPr>
          </a:p>
          <a:p>
            <a:pPr lvl="1"/>
            <a:endParaRPr lang="en-GB" dirty="0">
              <a:latin typeface="Lucida Console" panose="020B0609040504020204" pitchFamily="49" charset="0"/>
            </a:endParaRPr>
          </a:p>
          <a:p>
            <a:pPr lvl="1"/>
            <a:r>
              <a:rPr lang="en-GB" dirty="0" err="1">
                <a:latin typeface="Lucida Console" panose="020B0609040504020204" pitchFamily="49" charset="0"/>
              </a:rPr>
              <a:t>write_csv</a:t>
            </a:r>
            <a:r>
              <a:rPr lang="en-GB" dirty="0">
                <a:latin typeface="Lucida Console" panose="020B0609040504020204" pitchFamily="49" charset="0"/>
              </a:rPr>
              <a:t>(</a:t>
            </a:r>
            <a:r>
              <a:rPr lang="en-GB" dirty="0" err="1">
                <a:latin typeface="Lucida Console" panose="020B0609040504020204" pitchFamily="49" charset="0"/>
              </a:rPr>
              <a:t>data,"file.csv</a:t>
            </a:r>
            <a:r>
              <a:rPr lang="en-GB" dirty="0">
                <a:latin typeface="Lucida Console" panose="020B0609040504020204" pitchFamily="49" charset="0"/>
              </a:rPr>
              <a:t>")</a:t>
            </a:r>
          </a:p>
          <a:p>
            <a:pPr lvl="1"/>
            <a:endParaRPr lang="en-GB" dirty="0">
              <a:latin typeface="Lucida Console" panose="020B0609040504020204" pitchFamily="49" charset="0"/>
            </a:endParaRPr>
          </a:p>
          <a:p>
            <a:pPr lvl="1"/>
            <a:r>
              <a:rPr lang="en-GB" dirty="0" err="1">
                <a:latin typeface="Lucida Console" panose="020B0609040504020204" pitchFamily="49" charset="0"/>
              </a:rPr>
              <a:t>write_tsv</a:t>
            </a:r>
            <a:r>
              <a:rPr lang="en-GB" dirty="0">
                <a:latin typeface="Lucida Console" panose="020B0609040504020204" pitchFamily="49" charset="0"/>
              </a:rPr>
              <a:t>(</a:t>
            </a:r>
            <a:r>
              <a:rPr lang="en-GB" dirty="0" err="1">
                <a:latin typeface="Lucida Console" panose="020B0609040504020204" pitchFamily="49" charset="0"/>
              </a:rPr>
              <a:t>data,"file.csv</a:t>
            </a:r>
            <a:r>
              <a:rPr lang="en-GB" dirty="0">
                <a:latin typeface="Lucida Console" panose="020B0609040504020204" pitchFamily="49" charset="0"/>
              </a:rPr>
              <a:t>")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5486" y="365125"/>
            <a:ext cx="960702" cy="1112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769114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530" y="274638"/>
            <a:ext cx="10515600" cy="1325563"/>
          </a:xfrm>
        </p:spPr>
        <p:txBody>
          <a:bodyPr/>
          <a:lstStyle/>
          <a:p>
            <a:r>
              <a:rPr lang="en-GB" dirty="0"/>
              <a:t>Specifying file paths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7029" y="1706526"/>
            <a:ext cx="11321142" cy="4525963"/>
          </a:xfrm>
        </p:spPr>
        <p:txBody>
          <a:bodyPr>
            <a:noAutofit/>
          </a:bodyPr>
          <a:lstStyle/>
          <a:p>
            <a:r>
              <a:rPr lang="en-GB" sz="3200" dirty="0"/>
              <a:t>You can use full file paths, but it's a pain</a:t>
            </a:r>
          </a:p>
          <a:p>
            <a:endParaRPr lang="en-GB" sz="3200" dirty="0"/>
          </a:p>
          <a:p>
            <a:r>
              <a:rPr lang="en-GB" sz="3200" dirty="0"/>
              <a:t>Just set the 'working directory' and then just provide a file name</a:t>
            </a:r>
            <a:endParaRPr lang="en-GB" sz="2800" dirty="0">
              <a:latin typeface="Lucida Console" panose="020B0609040504020204" pitchFamily="49" charset="0"/>
            </a:endParaRPr>
          </a:p>
          <a:p>
            <a:pPr lvl="1"/>
            <a:r>
              <a:rPr lang="en-GB" sz="2800" dirty="0" err="1">
                <a:latin typeface="Lucida Console" panose="020B0609040504020204" pitchFamily="49" charset="0"/>
              </a:rPr>
              <a:t>setwd</a:t>
            </a:r>
            <a:r>
              <a:rPr lang="en-GB" sz="2800" dirty="0">
                <a:latin typeface="Lucida Console" panose="020B0609040504020204" pitchFamily="49" charset="0"/>
              </a:rPr>
              <a:t>(</a:t>
            </a:r>
            <a:r>
              <a:rPr lang="en-GB" sz="28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path</a:t>
            </a:r>
            <a:r>
              <a:rPr lang="en-GB" sz="2800" dirty="0">
                <a:latin typeface="Lucida Console" panose="020B0609040504020204" pitchFamily="49" charset="0"/>
              </a:rPr>
              <a:t>)</a:t>
            </a:r>
          </a:p>
          <a:p>
            <a:pPr lvl="1"/>
            <a:r>
              <a:rPr lang="en-GB" sz="2800" dirty="0"/>
              <a:t>Session &gt; Set Working Directory &gt; Choose Directory</a:t>
            </a:r>
          </a:p>
          <a:p>
            <a:endParaRPr lang="en-GB" sz="3200" dirty="0"/>
          </a:p>
          <a:p>
            <a:r>
              <a:rPr lang="en-GB" sz="3200" dirty="0"/>
              <a:t>Use [Tab] to fill in file paths in the editor</a:t>
            </a:r>
          </a:p>
          <a:p>
            <a:pPr lvl="1"/>
            <a:r>
              <a:rPr lang="en-GB" sz="2800" dirty="0" err="1">
                <a:latin typeface="Lucida Console" panose="020B0609040504020204" pitchFamily="49" charset="0"/>
              </a:rPr>
              <a:t>read_delim</a:t>
            </a:r>
            <a:r>
              <a:rPr lang="en-GB" sz="2800" dirty="0">
                <a:latin typeface="Lucida Console" panose="020B0609040504020204" pitchFamily="49" charset="0"/>
              </a:rPr>
              <a:t>("") –</a:t>
            </a:r>
            <a:r>
              <a:rPr lang="en-GB" sz="2800" dirty="0"/>
              <a:t> put the cursor in the quotes and press tab</a:t>
            </a:r>
          </a:p>
          <a:p>
            <a:pPr lvl="1"/>
            <a:endParaRPr lang="en-GB" sz="2800" dirty="0"/>
          </a:p>
        </p:txBody>
      </p:sp>
      <p:sp>
        <p:nvSpPr>
          <p:cNvPr id="4" name="Rectangle 3"/>
          <p:cNvSpPr/>
          <p:nvPr/>
        </p:nvSpPr>
        <p:spPr>
          <a:xfrm>
            <a:off x="1199804" y="2149587"/>
            <a:ext cx="90899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err="1">
                <a:latin typeface="Lucida Console" panose="020B0609040504020204" pitchFamily="49" charset="0"/>
              </a:rPr>
              <a:t>read_delim</a:t>
            </a:r>
            <a:r>
              <a:rPr lang="en-GB" dirty="0">
                <a:latin typeface="Lucida Console" panose="020B0609040504020204" pitchFamily="49" charset="0"/>
              </a:rPr>
              <a:t>("O:/Training/R_tidyverse_intro_data/neutrophils.csv")</a:t>
            </a:r>
          </a:p>
        </p:txBody>
      </p:sp>
    </p:spTree>
    <p:extLst>
      <p:ext uri="{BB962C8B-B14F-4D97-AF65-F5344CB8AC3E}">
        <p14:creationId xmlns:p14="http://schemas.microsoft.com/office/powerpoint/2010/main" val="377684874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71734" y="1253984"/>
            <a:ext cx="77152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Lucida Console" panose="020B0609040504020204" pitchFamily="49" charset="0"/>
              </a:rPr>
              <a:t>&gt; </a:t>
            </a:r>
            <a:r>
              <a:rPr lang="en-GB" dirty="0" err="1">
                <a:latin typeface="Lucida Console" panose="020B0609040504020204" pitchFamily="49" charset="0"/>
              </a:rPr>
              <a:t>read_delim</a:t>
            </a:r>
            <a:r>
              <a:rPr lang="en-GB" dirty="0">
                <a:latin typeface="Lucida Console" panose="020B0609040504020204" pitchFamily="49" charset="0"/>
              </a:rPr>
              <a:t>("trumpton.txt") -&gt; </a:t>
            </a:r>
            <a:r>
              <a:rPr lang="en-GB" dirty="0" err="1">
                <a:latin typeface="Lucida Console" panose="020B0609040504020204" pitchFamily="49" charset="0"/>
              </a:rPr>
              <a:t>trumpton</a:t>
            </a:r>
            <a:endParaRPr lang="en-GB" dirty="0">
              <a:latin typeface="Lucida Console" panose="020B0609040504020204" pitchFamily="49" charset="0"/>
            </a:endParaRP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Rows: 7 Columns: 5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                                                                                                                             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-- Column specification ------------------------------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Delimiter: "\t"</a:t>
            </a:r>
          </a:p>
          <a:p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(2): 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LastName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, FirstName</a:t>
            </a:r>
          </a:p>
          <a:p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(3): Age, Weight, Height</a:t>
            </a:r>
          </a:p>
          <a:p>
            <a:endParaRPr lang="en-GB" dirty="0">
              <a:solidFill>
                <a:schemeClr val="tx1">
                  <a:lumMod val="50000"/>
                  <a:lumOff val="50000"/>
                </a:schemeClr>
              </a:solidFill>
              <a:latin typeface="Lucida Console" panose="020B0609040504020204" pitchFamily="49" charset="0"/>
            </a:endParaRPr>
          </a:p>
          <a:p>
            <a:r>
              <a:rPr lang="en-GB" dirty="0">
                <a:latin typeface="Lucida Console" panose="020B0609040504020204" pitchFamily="49" charset="0"/>
              </a:rPr>
              <a:t>&gt; </a:t>
            </a:r>
            <a:r>
              <a:rPr lang="en-GB" dirty="0" err="1">
                <a:latin typeface="Lucida Console" panose="020B0609040504020204" pitchFamily="49" charset="0"/>
              </a:rPr>
              <a:t>trumpton</a:t>
            </a:r>
            <a:endParaRPr lang="en-GB" dirty="0">
              <a:latin typeface="Lucida Console" panose="020B0609040504020204" pitchFamily="49" charset="0"/>
            </a:endParaRPr>
          </a:p>
          <a:p>
            <a:pPr lvl="1"/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# A 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tibble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: 7 x 5</a:t>
            </a:r>
          </a:p>
          <a:p>
            <a:pPr lvl="1"/>
            <a:r>
              <a:rPr lang="en-GB" dirty="0">
                <a:latin typeface="Lucida Console" panose="020B0609040504020204" pitchFamily="49" charset="0"/>
              </a:rPr>
              <a:t>  </a:t>
            </a:r>
            <a:r>
              <a:rPr lang="en-GB" dirty="0" err="1">
                <a:latin typeface="Lucida Console" panose="020B0609040504020204" pitchFamily="49" charset="0"/>
              </a:rPr>
              <a:t>LastName</a:t>
            </a:r>
            <a:r>
              <a:rPr lang="en-GB" dirty="0">
                <a:latin typeface="Lucida Console" panose="020B0609040504020204" pitchFamily="49" charset="0"/>
              </a:rPr>
              <a:t> </a:t>
            </a:r>
            <a:r>
              <a:rPr lang="en-GB" dirty="0" err="1">
                <a:latin typeface="Lucida Console" panose="020B0609040504020204" pitchFamily="49" charset="0"/>
              </a:rPr>
              <a:t>FirstName</a:t>
            </a:r>
            <a:r>
              <a:rPr lang="en-GB" dirty="0">
                <a:latin typeface="Lucida Console" panose="020B0609040504020204" pitchFamily="49" charset="0"/>
              </a:rPr>
              <a:t>   Age Weight Height</a:t>
            </a:r>
          </a:p>
          <a:p>
            <a:pPr lvl="1"/>
            <a:r>
              <a:rPr lang="en-GB" dirty="0">
                <a:latin typeface="Lucida Console" panose="020B0609040504020204" pitchFamily="49" charset="0"/>
              </a:rPr>
              <a:t>  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</a:t>
            </a:r>
          </a:p>
          <a:p>
            <a:pPr lvl="1"/>
            <a:r>
              <a:rPr lang="en-GB" dirty="0">
                <a:latin typeface="Lucida Console" panose="020B0609040504020204" pitchFamily="49" charset="0"/>
              </a:rPr>
              <a:t>1 Hugh     Chris        26     90    175</a:t>
            </a:r>
          </a:p>
          <a:p>
            <a:pPr lvl="1"/>
            <a:r>
              <a:rPr lang="en-GB" dirty="0">
                <a:latin typeface="Lucida Console" panose="020B0609040504020204" pitchFamily="49" charset="0"/>
              </a:rPr>
              <a:t>2 Pew      Adam         32    102    183</a:t>
            </a:r>
          </a:p>
          <a:p>
            <a:pPr lvl="1"/>
            <a:r>
              <a:rPr lang="en-GB" dirty="0">
                <a:latin typeface="Lucida Console" panose="020B0609040504020204" pitchFamily="49" charset="0"/>
              </a:rPr>
              <a:t>3 Barney   Daniel       18     88    168</a:t>
            </a:r>
          </a:p>
          <a:p>
            <a:pPr lvl="1"/>
            <a:r>
              <a:rPr lang="en-GB" dirty="0">
                <a:latin typeface="Lucida Console" panose="020B0609040504020204" pitchFamily="49" charset="0"/>
              </a:rPr>
              <a:t>4 McGrew   Chris        48     97    155</a:t>
            </a:r>
          </a:p>
          <a:p>
            <a:pPr lvl="1"/>
            <a:r>
              <a:rPr lang="en-GB" dirty="0">
                <a:latin typeface="Lucida Console" panose="020B0609040504020204" pitchFamily="49" charset="0"/>
              </a:rPr>
              <a:t>5 Cuthbert Carl         28     91    188</a:t>
            </a:r>
          </a:p>
          <a:p>
            <a:pPr lvl="1"/>
            <a:r>
              <a:rPr lang="en-GB" dirty="0">
                <a:latin typeface="Lucida Console" panose="020B0609040504020204" pitchFamily="49" charset="0"/>
              </a:rPr>
              <a:t>6 Dibble   Liam         35     94    145</a:t>
            </a:r>
          </a:p>
          <a:p>
            <a:pPr lvl="1"/>
            <a:r>
              <a:rPr lang="en-GB" dirty="0">
                <a:latin typeface="Lucida Console" panose="020B0609040504020204" pitchFamily="49" charset="0"/>
              </a:rPr>
              <a:t>7 Grub     Doug         31     89    164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014534" y="11098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Reading files with </a:t>
            </a:r>
            <a:r>
              <a:rPr lang="en-GB" dirty="0" err="1"/>
              <a:t>readr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8534" y="280768"/>
            <a:ext cx="960702" cy="1112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9393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8668" y="2708920"/>
            <a:ext cx="2710927" cy="1143000"/>
          </a:xfrm>
        </p:spPr>
        <p:txBody>
          <a:bodyPr/>
          <a:lstStyle/>
          <a:p>
            <a:r>
              <a:rPr lang="en-GB" dirty="0"/>
              <a:t>Exercise 3</a:t>
            </a:r>
          </a:p>
        </p:txBody>
      </p:sp>
    </p:spTree>
    <p:extLst>
      <p:ext uri="{BB962C8B-B14F-4D97-AF65-F5344CB8AC3E}">
        <p14:creationId xmlns:p14="http://schemas.microsoft.com/office/powerpoint/2010/main" val="16896056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Variable names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5459" y="1609867"/>
            <a:ext cx="11018178" cy="4760110"/>
          </a:xfrm>
        </p:spPr>
        <p:txBody>
          <a:bodyPr>
            <a:normAutofit lnSpcReduction="10000"/>
          </a:bodyPr>
          <a:lstStyle/>
          <a:p>
            <a:r>
              <a:rPr lang="en-GB" sz="4400" dirty="0"/>
              <a:t> The rules</a:t>
            </a:r>
          </a:p>
          <a:p>
            <a:pPr lvl="1"/>
            <a:r>
              <a:rPr lang="en-GB" sz="3200" dirty="0"/>
              <a:t>Made up of letters, numbers dots and underscores</a:t>
            </a:r>
          </a:p>
          <a:p>
            <a:pPr lvl="1"/>
            <a:r>
              <a:rPr lang="en-GB" sz="3200" dirty="0"/>
              <a:t>Can't start with a number or underscore</a:t>
            </a:r>
          </a:p>
          <a:p>
            <a:endParaRPr lang="en-GB" sz="3600" dirty="0"/>
          </a:p>
          <a:p>
            <a:r>
              <a:rPr lang="en-GB" sz="4400" dirty="0"/>
              <a:t> The guidelines</a:t>
            </a:r>
          </a:p>
          <a:p>
            <a:pPr lvl="1"/>
            <a:r>
              <a:rPr lang="en-GB" sz="3200" dirty="0"/>
              <a:t>Make the name mean something (</a:t>
            </a:r>
            <a:r>
              <a:rPr lang="en-GB" sz="3200" b="1" dirty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GB" sz="3200" dirty="0"/>
              <a:t> = bad, </a:t>
            </a:r>
            <a:r>
              <a:rPr lang="en-GB" sz="3200" b="1" dirty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weight</a:t>
            </a:r>
            <a:r>
              <a:rPr lang="en-GB" sz="3200" dirty="0"/>
              <a:t> = good)</a:t>
            </a:r>
          </a:p>
          <a:p>
            <a:pPr lvl="1"/>
            <a:r>
              <a:rPr lang="en-GB" sz="3200" dirty="0"/>
              <a:t>Keep variables all lower case</a:t>
            </a:r>
          </a:p>
          <a:p>
            <a:pPr lvl="1"/>
            <a:r>
              <a:rPr lang="en-GB" sz="3200" dirty="0"/>
              <a:t>Separate words with dots or underscores </a:t>
            </a:r>
          </a:p>
          <a:p>
            <a:pPr marL="914400" lvl="2" indent="0">
              <a:buNone/>
            </a:pPr>
            <a:r>
              <a:rPr lang="en-GB" sz="2800" b="1" dirty="0" err="1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gene_name</a:t>
            </a:r>
            <a:r>
              <a:rPr lang="en-GB" sz="2800" dirty="0"/>
              <a:t> or </a:t>
            </a:r>
            <a:r>
              <a:rPr lang="en-GB" sz="2800" b="1" dirty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gene.name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556430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2898" y="311962"/>
            <a:ext cx="10515600" cy="1325563"/>
          </a:xfrm>
        </p:spPr>
        <p:txBody>
          <a:bodyPr/>
          <a:lstStyle/>
          <a:p>
            <a:r>
              <a:rPr lang="en-GB" dirty="0"/>
              <a:t>'Tidy' Data 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Tibbles give you a 2D data structure where each column must be of a fixed data type</a:t>
            </a:r>
          </a:p>
          <a:p>
            <a:r>
              <a:rPr lang="en-GB" dirty="0"/>
              <a:t>Often data can be put into this sort of structure in more than one way</a:t>
            </a:r>
          </a:p>
          <a:p>
            <a:r>
              <a:rPr lang="en-GB" dirty="0"/>
              <a:t>Is there a right / wrong way to structure your data?</a:t>
            </a:r>
          </a:p>
          <a:p>
            <a:endParaRPr lang="en-GB" dirty="0"/>
          </a:p>
          <a:p>
            <a:r>
              <a:rPr lang="en-GB" dirty="0"/>
              <a:t>Tidyverse has an opinion!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86286" y="4001294"/>
            <a:ext cx="5257800" cy="2663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432204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Long vs Wide Data Modelling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072" y="1936455"/>
            <a:ext cx="9673856" cy="3954758"/>
          </a:xfrm>
        </p:spPr>
        <p:txBody>
          <a:bodyPr>
            <a:normAutofit/>
          </a:bodyPr>
          <a:lstStyle/>
          <a:p>
            <a:r>
              <a:rPr lang="en-GB" sz="4000" dirty="0"/>
              <a:t>Consider a simple experiment:</a:t>
            </a:r>
          </a:p>
          <a:p>
            <a:endParaRPr lang="en-GB" sz="4000" dirty="0"/>
          </a:p>
          <a:p>
            <a:r>
              <a:rPr lang="en-GB" sz="4000" dirty="0"/>
              <a:t>Two genes tested (ABC1 and DEF1)</a:t>
            </a:r>
          </a:p>
          <a:p>
            <a:r>
              <a:rPr lang="en-GB" sz="4000" dirty="0"/>
              <a:t>Two conditions (WT and KO)</a:t>
            </a:r>
          </a:p>
          <a:p>
            <a:r>
              <a:rPr lang="en-GB" sz="4000" dirty="0"/>
              <a:t>Three replicates for each condition</a:t>
            </a:r>
          </a:p>
        </p:txBody>
      </p:sp>
    </p:spTree>
    <p:extLst>
      <p:ext uri="{BB962C8B-B14F-4D97-AF65-F5344CB8AC3E}">
        <p14:creationId xmlns:p14="http://schemas.microsoft.com/office/powerpoint/2010/main" val="94095874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Wide 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3744685"/>
            <a:ext cx="4372429" cy="1712686"/>
          </a:xfrm>
        </p:spPr>
        <p:txBody>
          <a:bodyPr/>
          <a:lstStyle/>
          <a:p>
            <a:r>
              <a:rPr lang="en-GB" dirty="0"/>
              <a:t>Compact</a:t>
            </a:r>
          </a:p>
          <a:p>
            <a:r>
              <a:rPr lang="en-GB" dirty="0"/>
              <a:t>Easy to read</a:t>
            </a:r>
          </a:p>
          <a:p>
            <a:r>
              <a:rPr lang="en-GB" dirty="0"/>
              <a:t>Shows linkage for genes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5500913" y="3744685"/>
            <a:ext cx="6154057" cy="2206172"/>
          </a:xfrm>
        </p:spPr>
        <p:txBody>
          <a:bodyPr/>
          <a:lstStyle/>
          <a:p>
            <a:r>
              <a:rPr lang="en-GB" dirty="0"/>
              <a:t>No explicit genotype or replicate</a:t>
            </a:r>
          </a:p>
          <a:p>
            <a:r>
              <a:rPr lang="en-GB" dirty="0"/>
              <a:t>Values spread out over multiple rows and columns</a:t>
            </a:r>
          </a:p>
          <a:p>
            <a:r>
              <a:rPr lang="en-GB" dirty="0"/>
              <a:t>Not extensible to more metadata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8082899"/>
              </p:ext>
            </p:extLst>
          </p:nvPr>
        </p:nvGraphicFramePr>
        <p:xfrm>
          <a:off x="1015999" y="1462010"/>
          <a:ext cx="8258628" cy="12218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79804">
                  <a:extLst>
                    <a:ext uri="{9D8B030D-6E8A-4147-A177-3AD203B41FA5}">
                      <a16:colId xmlns:a16="http://schemas.microsoft.com/office/drawing/2014/main" val="2250340542"/>
                    </a:ext>
                  </a:extLst>
                </a:gridCol>
                <a:gridCol w="1179804">
                  <a:extLst>
                    <a:ext uri="{9D8B030D-6E8A-4147-A177-3AD203B41FA5}">
                      <a16:colId xmlns:a16="http://schemas.microsoft.com/office/drawing/2014/main" val="3483029596"/>
                    </a:ext>
                  </a:extLst>
                </a:gridCol>
                <a:gridCol w="1179804">
                  <a:extLst>
                    <a:ext uri="{9D8B030D-6E8A-4147-A177-3AD203B41FA5}">
                      <a16:colId xmlns:a16="http://schemas.microsoft.com/office/drawing/2014/main" val="980574445"/>
                    </a:ext>
                  </a:extLst>
                </a:gridCol>
                <a:gridCol w="1179804">
                  <a:extLst>
                    <a:ext uri="{9D8B030D-6E8A-4147-A177-3AD203B41FA5}">
                      <a16:colId xmlns:a16="http://schemas.microsoft.com/office/drawing/2014/main" val="3806365563"/>
                    </a:ext>
                  </a:extLst>
                </a:gridCol>
                <a:gridCol w="1179804">
                  <a:extLst>
                    <a:ext uri="{9D8B030D-6E8A-4147-A177-3AD203B41FA5}">
                      <a16:colId xmlns:a16="http://schemas.microsoft.com/office/drawing/2014/main" val="1028329734"/>
                    </a:ext>
                  </a:extLst>
                </a:gridCol>
                <a:gridCol w="1179804">
                  <a:extLst>
                    <a:ext uri="{9D8B030D-6E8A-4147-A177-3AD203B41FA5}">
                      <a16:colId xmlns:a16="http://schemas.microsoft.com/office/drawing/2014/main" val="4019495385"/>
                    </a:ext>
                  </a:extLst>
                </a:gridCol>
                <a:gridCol w="1179804">
                  <a:extLst>
                    <a:ext uri="{9D8B030D-6E8A-4147-A177-3AD203B41FA5}">
                      <a16:colId xmlns:a16="http://schemas.microsoft.com/office/drawing/2014/main" val="3394869179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Gene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WT_1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WT_2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WT_3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KO_1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KO_2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KO_3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51262326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ABC1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8.86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4.18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8.90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4.00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14.52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13.39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76811672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DEF1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29.60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41.22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36.15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11.18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16.68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1.64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7882517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565142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Long Format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502399" y="2598056"/>
            <a:ext cx="5286831" cy="3802743"/>
          </a:xfrm>
        </p:spPr>
        <p:txBody>
          <a:bodyPr>
            <a:normAutofit/>
          </a:bodyPr>
          <a:lstStyle/>
          <a:p>
            <a:r>
              <a:rPr lang="en-GB" dirty="0"/>
              <a:t>More verbose (repeated values)</a:t>
            </a:r>
          </a:p>
          <a:p>
            <a:endParaRPr lang="en-GB" dirty="0"/>
          </a:p>
          <a:p>
            <a:r>
              <a:rPr lang="en-GB" dirty="0"/>
              <a:t>Explicit genotype and replicate</a:t>
            </a:r>
          </a:p>
          <a:p>
            <a:endParaRPr lang="en-GB" dirty="0"/>
          </a:p>
          <a:p>
            <a:r>
              <a:rPr lang="en-GB" dirty="0"/>
              <a:t>All values in a single column</a:t>
            </a:r>
          </a:p>
          <a:p>
            <a:endParaRPr lang="en-GB" dirty="0"/>
          </a:p>
          <a:p>
            <a:r>
              <a:rPr lang="en-GB" dirty="0"/>
              <a:t>Extensible to more metadata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4965657"/>
              </p:ext>
            </p:extLst>
          </p:nvPr>
        </p:nvGraphicFramePr>
        <p:xfrm>
          <a:off x="402770" y="1690688"/>
          <a:ext cx="5127172" cy="44123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55634">
                  <a:extLst>
                    <a:ext uri="{9D8B030D-6E8A-4147-A177-3AD203B41FA5}">
                      <a16:colId xmlns:a16="http://schemas.microsoft.com/office/drawing/2014/main" val="3764908467"/>
                    </a:ext>
                  </a:extLst>
                </a:gridCol>
                <a:gridCol w="1360270">
                  <a:extLst>
                    <a:ext uri="{9D8B030D-6E8A-4147-A177-3AD203B41FA5}">
                      <a16:colId xmlns:a16="http://schemas.microsoft.com/office/drawing/2014/main" val="1172954090"/>
                    </a:ext>
                  </a:extLst>
                </a:gridCol>
                <a:gridCol w="1255634">
                  <a:extLst>
                    <a:ext uri="{9D8B030D-6E8A-4147-A177-3AD203B41FA5}">
                      <a16:colId xmlns:a16="http://schemas.microsoft.com/office/drawing/2014/main" val="888777387"/>
                    </a:ext>
                  </a:extLst>
                </a:gridCol>
                <a:gridCol w="1255634">
                  <a:extLst>
                    <a:ext uri="{9D8B030D-6E8A-4147-A177-3AD203B41FA5}">
                      <a16:colId xmlns:a16="http://schemas.microsoft.com/office/drawing/2014/main" val="2446762718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Gene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Genotype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Replicate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Value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26283556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ABC1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WT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1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8.86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86254092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ABC1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WT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2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4.18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68012463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ABC1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WT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3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8.90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30760809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ABC1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KO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1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4.00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3891424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ABC1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KO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2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14.52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2181290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ABC1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KO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3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13.39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976788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DEF1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WT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1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29.60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8873175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DEF1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WT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2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41.22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6884106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DEF1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WT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3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36.15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44663522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DEF1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KO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1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11.18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64063728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DEF1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KO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2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16.68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90361546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DEF1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KO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3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1.64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820528138"/>
                  </a:ext>
                </a:extLst>
              </a:tr>
            </a:tbl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5224" y="173705"/>
            <a:ext cx="1314006" cy="151698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6315" y="173705"/>
            <a:ext cx="1308909" cy="1516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073104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Filtering and </a:t>
            </a:r>
            <a:r>
              <a:rPr lang="en-GB" dirty="0" err="1"/>
              <a:t>subsetting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Tidyverse (specifically </a:t>
            </a:r>
            <a:r>
              <a:rPr lang="en-GB" sz="3200" dirty="0" err="1"/>
              <a:t>dplyr</a:t>
            </a:r>
            <a:r>
              <a:rPr lang="en-GB" sz="3200" dirty="0"/>
              <a:t>) comes with functions to manipulate your data.</a:t>
            </a:r>
          </a:p>
          <a:p>
            <a:endParaRPr lang="en-GB" sz="3200" dirty="0"/>
          </a:p>
          <a:p>
            <a:r>
              <a:rPr lang="en-GB" sz="3200" dirty="0"/>
              <a:t>All functions take a tibble as their first argument</a:t>
            </a:r>
          </a:p>
          <a:p>
            <a:endParaRPr lang="en-GB" sz="3200" dirty="0"/>
          </a:p>
          <a:p>
            <a:r>
              <a:rPr lang="en-GB" sz="3200" dirty="0"/>
              <a:t>All functions return a modified tibble</a:t>
            </a:r>
          </a:p>
          <a:p>
            <a:pPr lvl="1"/>
            <a:r>
              <a:rPr lang="en-GB" sz="2800" dirty="0"/>
              <a:t>Selecting columns</a:t>
            </a:r>
          </a:p>
          <a:p>
            <a:pPr lvl="1"/>
            <a:r>
              <a:rPr lang="en-GB" sz="2800" dirty="0"/>
              <a:t>Logical </a:t>
            </a:r>
            <a:r>
              <a:rPr lang="en-GB" sz="2800" dirty="0" err="1"/>
              <a:t>subsetting</a:t>
            </a:r>
            <a:endParaRPr lang="en-GB" sz="2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0296" y="365125"/>
            <a:ext cx="960702" cy="1113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55284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data we're starting with</a:t>
            </a:r>
          </a:p>
        </p:txBody>
      </p:sp>
      <p:sp>
        <p:nvSpPr>
          <p:cNvPr id="4" name="Rectangle 3"/>
          <p:cNvSpPr/>
          <p:nvPr/>
        </p:nvSpPr>
        <p:spPr>
          <a:xfrm>
            <a:off x="1619249" y="1697141"/>
            <a:ext cx="895350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Lucida Console" panose="020B0609040504020204" pitchFamily="49" charset="0"/>
              </a:rPr>
              <a:t>&gt; </a:t>
            </a:r>
            <a:r>
              <a:rPr lang="en-GB" sz="2400" dirty="0" err="1">
                <a:latin typeface="Lucida Console" panose="020B0609040504020204" pitchFamily="49" charset="0"/>
              </a:rPr>
              <a:t>trumpton</a:t>
            </a:r>
            <a:endParaRPr lang="en-GB" sz="2400" dirty="0">
              <a:latin typeface="Lucida Console" panose="020B0609040504020204" pitchFamily="49" charset="0"/>
            </a:endParaRPr>
          </a:p>
          <a:p>
            <a:pPr lvl="1"/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# A </a:t>
            </a:r>
            <a:r>
              <a:rPr lang="en-GB" sz="2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tibble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: 7 x 5</a:t>
            </a:r>
          </a:p>
          <a:p>
            <a:pPr lvl="1"/>
            <a:r>
              <a:rPr lang="en-GB" sz="2400" dirty="0">
                <a:latin typeface="Lucida Console" panose="020B0609040504020204" pitchFamily="49" charset="0"/>
              </a:rPr>
              <a:t>  </a:t>
            </a:r>
            <a:r>
              <a:rPr lang="en-GB" sz="2400" dirty="0" err="1">
                <a:latin typeface="Lucida Console" panose="020B0609040504020204" pitchFamily="49" charset="0"/>
              </a:rPr>
              <a:t>LastName</a:t>
            </a:r>
            <a:r>
              <a:rPr lang="en-GB" sz="2400" dirty="0">
                <a:latin typeface="Lucida Console" panose="020B0609040504020204" pitchFamily="49" charset="0"/>
              </a:rPr>
              <a:t> </a:t>
            </a:r>
            <a:r>
              <a:rPr lang="en-GB" sz="2400" dirty="0" err="1">
                <a:latin typeface="Lucida Console" panose="020B0609040504020204" pitchFamily="49" charset="0"/>
              </a:rPr>
              <a:t>FirstName</a:t>
            </a:r>
            <a:r>
              <a:rPr lang="en-GB" sz="2400" dirty="0">
                <a:latin typeface="Lucida Console" panose="020B0609040504020204" pitchFamily="49" charset="0"/>
              </a:rPr>
              <a:t>   Age Weight Height</a:t>
            </a:r>
          </a:p>
          <a:p>
            <a:pPr lvl="1"/>
            <a:r>
              <a:rPr lang="en-GB" sz="2400" dirty="0">
                <a:latin typeface="Lucida Console" panose="020B0609040504020204" pitchFamily="49" charset="0"/>
              </a:rPr>
              <a:t>  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&lt;</a:t>
            </a:r>
            <a:r>
              <a:rPr lang="en-GB" sz="2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&lt;</a:t>
            </a:r>
            <a:r>
              <a:rPr lang="en-GB" sz="2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 &lt;</a:t>
            </a:r>
            <a:r>
              <a:rPr lang="en-GB" sz="2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&lt;</a:t>
            </a:r>
            <a:r>
              <a:rPr lang="en-GB" sz="2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&lt;</a:t>
            </a:r>
            <a:r>
              <a:rPr lang="en-GB" sz="2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</a:t>
            </a:r>
          </a:p>
          <a:p>
            <a:pPr lvl="1"/>
            <a:r>
              <a:rPr lang="en-GB" sz="2400" dirty="0">
                <a:latin typeface="Lucida Console" panose="020B0609040504020204" pitchFamily="49" charset="0"/>
              </a:rPr>
              <a:t>1 Hugh     Chris        26     90    175</a:t>
            </a:r>
          </a:p>
          <a:p>
            <a:pPr lvl="1"/>
            <a:r>
              <a:rPr lang="en-GB" sz="2400" dirty="0">
                <a:latin typeface="Lucida Console" panose="020B0609040504020204" pitchFamily="49" charset="0"/>
              </a:rPr>
              <a:t>2 Pew      Adam         32    102    183</a:t>
            </a:r>
          </a:p>
          <a:p>
            <a:pPr lvl="1"/>
            <a:r>
              <a:rPr lang="en-GB" sz="2400" dirty="0">
                <a:latin typeface="Lucida Console" panose="020B0609040504020204" pitchFamily="49" charset="0"/>
              </a:rPr>
              <a:t>3 Barney   Daniel       18     88    168</a:t>
            </a:r>
          </a:p>
          <a:p>
            <a:pPr lvl="1"/>
            <a:r>
              <a:rPr lang="en-GB" sz="2400" dirty="0">
                <a:latin typeface="Lucida Console" panose="020B0609040504020204" pitchFamily="49" charset="0"/>
              </a:rPr>
              <a:t>4 McGrew   Chris        48     97    155</a:t>
            </a:r>
          </a:p>
          <a:p>
            <a:pPr lvl="1"/>
            <a:r>
              <a:rPr lang="en-GB" sz="2400" dirty="0">
                <a:latin typeface="Lucida Console" panose="020B0609040504020204" pitchFamily="49" charset="0"/>
              </a:rPr>
              <a:t>5 Cuthbert Carl         28     91    188</a:t>
            </a:r>
          </a:p>
          <a:p>
            <a:pPr lvl="1"/>
            <a:r>
              <a:rPr lang="en-GB" sz="2400" dirty="0">
                <a:latin typeface="Lucida Console" panose="020B0609040504020204" pitchFamily="49" charset="0"/>
              </a:rPr>
              <a:t>6 Dibble   Liam         35     94    145</a:t>
            </a:r>
          </a:p>
          <a:p>
            <a:pPr lvl="1"/>
            <a:r>
              <a:rPr lang="en-GB" sz="2400" dirty="0">
                <a:latin typeface="Lucida Console" panose="020B0609040504020204" pitchFamily="49" charset="0"/>
              </a:rPr>
              <a:t>7 Grub     Doug         31     89    164</a:t>
            </a:r>
          </a:p>
        </p:txBody>
      </p:sp>
    </p:spTree>
    <p:extLst>
      <p:ext uri="{BB962C8B-B14F-4D97-AF65-F5344CB8AC3E}">
        <p14:creationId xmlns:p14="http://schemas.microsoft.com/office/powerpoint/2010/main" val="119275098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Using select to pick columns</a:t>
            </a:r>
          </a:p>
        </p:txBody>
      </p:sp>
      <p:sp>
        <p:nvSpPr>
          <p:cNvPr id="4" name="Rectangle 3"/>
          <p:cNvSpPr/>
          <p:nvPr/>
        </p:nvSpPr>
        <p:spPr>
          <a:xfrm>
            <a:off x="1535792" y="1690688"/>
            <a:ext cx="10218058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</a:tabLst>
            </a:pPr>
            <a:r>
              <a:rPr lang="en-GB" sz="2800" dirty="0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&gt; select(</a:t>
            </a:r>
            <a:r>
              <a:rPr lang="en-GB" sz="2800" dirty="0" err="1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trumpton,FirstName,LastName</a:t>
            </a:r>
            <a:r>
              <a:rPr lang="en-GB" sz="2800" dirty="0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, Weight)</a:t>
            </a:r>
          </a:p>
          <a:p>
            <a:pPr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</a:tabLst>
            </a:pPr>
            <a:endParaRPr lang="en-GB" sz="2400" dirty="0">
              <a:solidFill>
                <a:srgbClr val="7F0055"/>
              </a:solidFill>
              <a:latin typeface="Courier New" panose="02070309020205020404" pitchFamily="49" charset="0"/>
              <a:ea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# A tibble: 7 x 3</a:t>
            </a:r>
            <a:endParaRPr lang="en-GB" sz="2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</a:t>
            </a:r>
            <a:r>
              <a:rPr lang="en-GB" sz="2400" dirty="0" err="1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FirstName</a:t>
            </a:r>
            <a:r>
              <a:rPr lang="en-GB" sz="2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LastName</a:t>
            </a:r>
            <a:r>
              <a:rPr lang="en-GB" sz="2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Weight</a:t>
            </a:r>
            <a:endParaRPr lang="en-GB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</a:t>
            </a:r>
            <a:r>
              <a:rPr lang="en-GB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</a:t>
            </a:r>
            <a:r>
              <a:rPr lang="en-GB" sz="24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chr</a:t>
            </a:r>
            <a:r>
              <a:rPr lang="en-GB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   </a:t>
            </a:r>
            <a:r>
              <a:rPr lang="en-GB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</a:t>
            </a:r>
            <a:r>
              <a:rPr lang="en-GB" sz="24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chr</a:t>
            </a:r>
            <a:r>
              <a:rPr lang="en-GB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   </a:t>
            </a:r>
            <a:r>
              <a:rPr lang="en-GB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</a:t>
            </a:r>
            <a:r>
              <a:rPr lang="en-GB" sz="24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dbl</a:t>
            </a:r>
            <a:r>
              <a:rPr lang="en-GB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</a:t>
            </a:r>
            <a:endParaRPr lang="en-GB" sz="2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1 Chris     Hugh         90</a:t>
            </a:r>
            <a:endParaRPr lang="en-GB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2 Adam      Pew         102</a:t>
            </a:r>
            <a:endParaRPr lang="en-GB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3 Daniel    Barney       88</a:t>
            </a:r>
            <a:endParaRPr lang="en-GB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4 Chris     McGrew       97</a:t>
            </a:r>
            <a:endParaRPr lang="en-GB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5 Carl      Cuthbert     91</a:t>
            </a:r>
            <a:endParaRPr lang="en-GB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6 Liam      Dibble       94</a:t>
            </a:r>
            <a:endParaRPr lang="en-GB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7 Doug      Grub         89</a:t>
            </a:r>
            <a:endParaRPr lang="en-GB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3511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You can use positions instead of names</a:t>
            </a:r>
          </a:p>
        </p:txBody>
      </p:sp>
      <p:sp>
        <p:nvSpPr>
          <p:cNvPr id="4" name="Rectangle 3"/>
          <p:cNvSpPr/>
          <p:nvPr/>
        </p:nvSpPr>
        <p:spPr>
          <a:xfrm>
            <a:off x="2903171" y="1647826"/>
            <a:ext cx="6385658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select(</a:t>
            </a:r>
            <a:r>
              <a:rPr lang="en-GB" sz="3200" dirty="0" err="1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trumpton</a:t>
            </a:r>
            <a:r>
              <a:rPr lang="en-GB" sz="3200" dirty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2,4)</a:t>
            </a:r>
          </a:p>
          <a:p>
            <a:endParaRPr lang="en-GB" sz="3200" dirty="0">
              <a:solidFill>
                <a:srgbClr val="7F0055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# A tibble: 7 x 2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</a:t>
            </a:r>
            <a:r>
              <a:rPr lang="en-GB" sz="2400" dirty="0" err="1">
                <a:latin typeface="Lucida Console" panose="020B0609040504020204" pitchFamily="49" charset="0"/>
              </a:rPr>
              <a:t>FirstName</a:t>
            </a:r>
            <a:r>
              <a:rPr lang="en-GB" sz="2400" dirty="0">
                <a:latin typeface="Lucida Console" panose="020B0609040504020204" pitchFamily="49" charset="0"/>
              </a:rPr>
              <a:t> Weight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&lt;</a:t>
            </a:r>
            <a:r>
              <a:rPr lang="en-GB" sz="2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  &lt;</a:t>
            </a:r>
            <a:r>
              <a:rPr lang="en-GB" sz="2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1 Chris         90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2 Adam         102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3 Daniel        88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4 Chris         97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5 Carl          91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6 Liam          94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7 Doug          89</a:t>
            </a:r>
          </a:p>
        </p:txBody>
      </p:sp>
    </p:spTree>
    <p:extLst>
      <p:ext uri="{BB962C8B-B14F-4D97-AF65-F5344CB8AC3E}">
        <p14:creationId xmlns:p14="http://schemas.microsoft.com/office/powerpoint/2010/main" val="57381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You can use negative selections</a:t>
            </a:r>
          </a:p>
        </p:txBody>
      </p:sp>
      <p:sp>
        <p:nvSpPr>
          <p:cNvPr id="3" name="Rectangle 2"/>
          <p:cNvSpPr/>
          <p:nvPr/>
        </p:nvSpPr>
        <p:spPr>
          <a:xfrm>
            <a:off x="2381250" y="1845449"/>
            <a:ext cx="7429500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</a:tabLst>
            </a:pPr>
            <a:r>
              <a:rPr lang="en-GB" sz="3200" dirty="0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&gt; select(</a:t>
            </a:r>
            <a:r>
              <a:rPr lang="en-GB" sz="3200" dirty="0" err="1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trumpton</a:t>
            </a:r>
            <a:r>
              <a:rPr lang="en-GB" sz="3200" dirty="0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, -</a:t>
            </a:r>
            <a:r>
              <a:rPr lang="en-GB" sz="3200" dirty="0" err="1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LastName</a:t>
            </a:r>
            <a:r>
              <a:rPr lang="en-GB" sz="3200" dirty="0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)</a:t>
            </a:r>
          </a:p>
          <a:p>
            <a:pPr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</a:tabLst>
            </a:pPr>
            <a:endParaRPr lang="en-GB" sz="2400" dirty="0">
              <a:solidFill>
                <a:srgbClr val="7F0055"/>
              </a:solidFill>
              <a:latin typeface="Courier New" panose="02070309020205020404" pitchFamily="49" charset="0"/>
              <a:ea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# A tibble: 7 x 4</a:t>
            </a:r>
            <a:endParaRPr lang="en-GB" sz="2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</a:t>
            </a:r>
            <a:r>
              <a:rPr lang="en-GB" sz="2400" dirty="0" err="1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FirstName</a:t>
            </a:r>
            <a:r>
              <a:rPr lang="en-GB" sz="2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 Age Weight Height</a:t>
            </a:r>
            <a:endParaRPr lang="en-GB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</a:t>
            </a:r>
            <a:r>
              <a:rPr lang="en-GB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</a:t>
            </a:r>
            <a:r>
              <a:rPr lang="en-GB" sz="24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chr</a:t>
            </a:r>
            <a:r>
              <a:rPr lang="en-GB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   </a:t>
            </a:r>
            <a:r>
              <a:rPr lang="en-GB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</a:t>
            </a:r>
            <a:r>
              <a:rPr lang="en-GB" sz="24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dbl</a:t>
            </a:r>
            <a:r>
              <a:rPr lang="en-GB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</a:t>
            </a:r>
            <a:r>
              <a:rPr lang="en-GB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</a:t>
            </a:r>
            <a:r>
              <a:rPr lang="en-GB" sz="24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dbl</a:t>
            </a:r>
            <a:r>
              <a:rPr lang="en-GB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</a:t>
            </a:r>
            <a:r>
              <a:rPr lang="en-GB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</a:t>
            </a:r>
            <a:r>
              <a:rPr lang="en-GB" sz="24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dbl</a:t>
            </a:r>
            <a:r>
              <a:rPr lang="en-GB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</a:t>
            </a:r>
            <a:endParaRPr lang="en-GB" sz="2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1 Chris        26     90    175</a:t>
            </a:r>
            <a:endParaRPr lang="en-GB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2 Adam         32    102    183</a:t>
            </a:r>
            <a:endParaRPr lang="en-GB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3 Daniel       18     88    168</a:t>
            </a:r>
            <a:endParaRPr lang="en-GB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4 Chris        48     97    155</a:t>
            </a:r>
            <a:endParaRPr lang="en-GB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5 Carl         28     91    188</a:t>
            </a:r>
            <a:endParaRPr lang="en-GB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6 Liam         35     94    145</a:t>
            </a:r>
            <a:endParaRPr lang="en-GB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7 Doug         31     89    164</a:t>
            </a:r>
            <a:endParaRPr lang="en-GB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130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Functional selections using filter</a:t>
            </a:r>
          </a:p>
        </p:txBody>
      </p:sp>
      <p:sp>
        <p:nvSpPr>
          <p:cNvPr id="4" name="Rectangle 3"/>
          <p:cNvSpPr/>
          <p:nvPr/>
        </p:nvSpPr>
        <p:spPr>
          <a:xfrm>
            <a:off x="2169885" y="2193650"/>
            <a:ext cx="7852229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</a:tabLst>
            </a:pPr>
            <a:r>
              <a:rPr lang="en-GB" sz="3200" dirty="0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&gt; filter(</a:t>
            </a:r>
            <a:r>
              <a:rPr lang="en-GB" sz="3200" dirty="0" err="1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trumpton</a:t>
            </a:r>
            <a:r>
              <a:rPr lang="en-GB" sz="3200" dirty="0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, Height&gt;=170)</a:t>
            </a:r>
            <a:endParaRPr lang="en-GB" sz="2400" dirty="0">
              <a:solidFill>
                <a:srgbClr val="7F0055"/>
              </a:solidFill>
              <a:latin typeface="Courier New" panose="02070309020205020404" pitchFamily="49" charset="0"/>
              <a:ea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GB" sz="2400" dirty="0">
              <a:solidFill>
                <a:schemeClr val="tx1">
                  <a:lumMod val="50000"/>
                  <a:lumOff val="50000"/>
                </a:schemeClr>
              </a:solidFill>
              <a:latin typeface="Lucida Console" panose="020B0609040504020204" pitchFamily="49" charset="0"/>
              <a:ea typeface="Times New Roman" panose="02020603050405020304" pitchFamily="18" charset="0"/>
              <a:cs typeface="Courier New" panose="02070309020205020404" pitchFamily="49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# A tibble: 3 x 5</a:t>
            </a:r>
            <a:endParaRPr lang="en-GB" sz="2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</a:t>
            </a:r>
            <a:r>
              <a:rPr lang="en-GB" sz="2400" dirty="0" err="1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LastName</a:t>
            </a:r>
            <a:r>
              <a:rPr lang="en-GB" sz="2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FirstName</a:t>
            </a:r>
            <a:r>
              <a:rPr lang="en-GB" sz="2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 Age Weight Height</a:t>
            </a:r>
            <a:endParaRPr lang="en-GB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</a:t>
            </a:r>
            <a:r>
              <a:rPr lang="en-GB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</a:t>
            </a:r>
            <a:r>
              <a:rPr lang="en-GB" sz="24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chr</a:t>
            </a:r>
            <a:r>
              <a:rPr lang="en-GB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  </a:t>
            </a:r>
            <a:r>
              <a:rPr lang="en-GB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</a:t>
            </a:r>
            <a:r>
              <a:rPr lang="en-GB" sz="24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chr</a:t>
            </a:r>
            <a:r>
              <a:rPr lang="en-GB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   </a:t>
            </a:r>
            <a:r>
              <a:rPr lang="en-GB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</a:t>
            </a:r>
            <a:r>
              <a:rPr lang="en-GB" sz="24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dbl</a:t>
            </a:r>
            <a:r>
              <a:rPr lang="en-GB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</a:t>
            </a:r>
            <a:r>
              <a:rPr lang="en-GB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</a:t>
            </a:r>
            <a:r>
              <a:rPr lang="en-GB" sz="24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dbl</a:t>
            </a:r>
            <a:r>
              <a:rPr lang="en-GB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</a:t>
            </a:r>
            <a:r>
              <a:rPr lang="en-GB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</a:t>
            </a:r>
            <a:r>
              <a:rPr lang="en-GB" sz="24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dbl</a:t>
            </a:r>
            <a:r>
              <a:rPr lang="en-GB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</a:t>
            </a:r>
            <a:endParaRPr lang="en-GB" sz="2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1 Hugh     Chris        26     90    175</a:t>
            </a:r>
            <a:endParaRPr lang="en-GB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2 Pew      Adam         32    102    183</a:t>
            </a:r>
            <a:endParaRPr lang="en-GB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3 Cuthbert Carl         28     91    188</a:t>
            </a:r>
            <a:endParaRPr lang="en-GB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6294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Storing text in variables</a:t>
            </a:r>
          </a:p>
        </p:txBody>
      </p:sp>
      <p:sp>
        <p:nvSpPr>
          <p:cNvPr id="4" name="Rectangle 3"/>
          <p:cNvSpPr/>
          <p:nvPr/>
        </p:nvSpPr>
        <p:spPr>
          <a:xfrm>
            <a:off x="1315138" y="1951984"/>
            <a:ext cx="9561723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400" dirty="0">
                <a:latin typeface="Lucida Console" panose="020B0609040504020204" pitchFamily="49" charset="0"/>
              </a:rPr>
              <a:t>simon -&gt; my.name</a:t>
            </a:r>
          </a:p>
          <a:p>
            <a:r>
              <a:rPr lang="en-GB" sz="3600" dirty="0">
                <a:solidFill>
                  <a:srgbClr val="FF0000"/>
                </a:solidFill>
                <a:latin typeface="Lucida Console" panose="020B0609040504020204" pitchFamily="49" charset="0"/>
              </a:rPr>
              <a:t>Error: object 'simon' not found</a:t>
            </a:r>
          </a:p>
          <a:p>
            <a:endParaRPr lang="en-GB" sz="4400" dirty="0">
              <a:latin typeface="Lucida Console" panose="020B0609040504020204" pitchFamily="49" charset="0"/>
            </a:endParaRPr>
          </a:p>
          <a:p>
            <a:r>
              <a:rPr lang="en-GB" sz="4400" dirty="0">
                <a:solidFill>
                  <a:schemeClr val="accent6">
                    <a:lumMod val="75000"/>
                  </a:schemeClr>
                </a:solidFill>
                <a:latin typeface="Lucida Console" panose="020B0609040504020204" pitchFamily="49" charset="0"/>
              </a:rPr>
              <a:t>"simon" </a:t>
            </a:r>
            <a:r>
              <a:rPr lang="en-GB" sz="4400" dirty="0">
                <a:latin typeface="Lucida Console" panose="020B0609040504020204" pitchFamily="49" charset="0"/>
              </a:rPr>
              <a:t>-&gt; my.name</a:t>
            </a:r>
          </a:p>
          <a:p>
            <a:endParaRPr lang="en-GB" sz="4400" dirty="0">
              <a:latin typeface="Lucida Console" panose="020B0609040504020204" pitchFamily="49" charset="0"/>
            </a:endParaRPr>
          </a:p>
          <a:p>
            <a:r>
              <a:rPr lang="en-GB" sz="4400" dirty="0">
                <a:latin typeface="Lucida Console" panose="020B0609040504020204" pitchFamily="49" charset="0"/>
              </a:rPr>
              <a:t>my.other.name &lt;- </a:t>
            </a:r>
            <a:r>
              <a:rPr lang="en-GB" sz="4400" dirty="0">
                <a:solidFill>
                  <a:schemeClr val="accent6">
                    <a:lumMod val="75000"/>
                  </a:schemeClr>
                </a:solidFill>
                <a:latin typeface="Lucida Console" panose="020B0609040504020204" pitchFamily="49" charset="0"/>
              </a:rPr>
              <a:t>'</a:t>
            </a:r>
            <a:r>
              <a:rPr lang="en-GB" sz="4400" dirty="0" err="1">
                <a:solidFill>
                  <a:schemeClr val="accent6">
                    <a:lumMod val="75000"/>
                  </a:schemeClr>
                </a:solidFill>
                <a:latin typeface="Lucida Console" panose="020B0609040504020204" pitchFamily="49" charset="0"/>
              </a:rPr>
              <a:t>andrews</a:t>
            </a:r>
            <a:r>
              <a:rPr lang="en-GB" sz="4400" dirty="0">
                <a:solidFill>
                  <a:schemeClr val="accent6">
                    <a:lumMod val="75000"/>
                  </a:schemeClr>
                </a:solidFill>
                <a:latin typeface="Lucida Console" panose="020B0609040504020204" pitchFamily="49" charset="0"/>
              </a:rPr>
              <a:t>'</a:t>
            </a:r>
          </a:p>
        </p:txBody>
      </p:sp>
    </p:spTree>
    <p:extLst>
      <p:ext uri="{BB962C8B-B14F-4D97-AF65-F5344CB8AC3E}">
        <p14:creationId xmlns:p14="http://schemas.microsoft.com/office/powerpoint/2010/main" val="3969304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591" y="320760"/>
            <a:ext cx="10515600" cy="1325563"/>
          </a:xfrm>
        </p:spPr>
        <p:txBody>
          <a:bodyPr/>
          <a:lstStyle/>
          <a:p>
            <a:r>
              <a:rPr lang="en-GB" dirty="0"/>
              <a:t>Types of filter you can 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591" y="1825625"/>
            <a:ext cx="3352209" cy="4647746"/>
          </a:xfrm>
        </p:spPr>
        <p:txBody>
          <a:bodyPr>
            <a:normAutofit/>
          </a:bodyPr>
          <a:lstStyle/>
          <a:p>
            <a:r>
              <a:rPr lang="en-GB" sz="3600" dirty="0"/>
              <a:t>Greater than</a:t>
            </a:r>
          </a:p>
          <a:p>
            <a:pPr marL="457200" lvl="1" indent="0">
              <a:buNone/>
            </a:pPr>
            <a:r>
              <a:rPr lang="en-GB" sz="3200" dirty="0">
                <a:latin typeface="Consolas" panose="020B0609020204030204" pitchFamily="49" charset="0"/>
              </a:rPr>
              <a:t>weight &gt; 20</a:t>
            </a:r>
          </a:p>
          <a:p>
            <a:pPr marL="457200" lvl="1" indent="0">
              <a:buNone/>
            </a:pPr>
            <a:r>
              <a:rPr lang="en-GB" sz="3200" dirty="0">
                <a:latin typeface="Consolas" panose="020B0609020204030204" pitchFamily="49" charset="0"/>
              </a:rPr>
              <a:t>weight &gt;= 30</a:t>
            </a:r>
          </a:p>
          <a:p>
            <a:endParaRPr lang="en-GB" sz="36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942819" y="1825624"/>
            <a:ext cx="3778781" cy="50323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600" dirty="0"/>
              <a:t>Less than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GB" sz="3200" dirty="0">
                <a:latin typeface="Consolas" panose="020B0609020204030204" pitchFamily="49" charset="0"/>
              </a:rPr>
              <a:t>height &lt; 170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GB" sz="3200" dirty="0">
                <a:latin typeface="Consolas" panose="020B0609020204030204" pitchFamily="49" charset="0"/>
              </a:rPr>
              <a:t>height &lt;= 180</a:t>
            </a:r>
          </a:p>
          <a:p>
            <a:endParaRPr lang="en-GB" sz="36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7662586" y="1825624"/>
            <a:ext cx="4253643" cy="48944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600" dirty="0"/>
              <a:t>Equal to (or not)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GB" sz="3200" dirty="0">
                <a:latin typeface="Consolas" panose="020B0609020204030204" pitchFamily="49" charset="0"/>
              </a:rPr>
              <a:t>value == 5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GB" sz="3200" dirty="0">
                <a:latin typeface="Consolas" panose="020B0609020204030204" pitchFamily="49" charset="0"/>
              </a:rPr>
              <a:t>name == "simon"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GB" sz="3200" dirty="0">
                <a:latin typeface="Consolas" panose="020B0609020204030204" pitchFamily="49" charset="0"/>
              </a:rPr>
              <a:t>name != "simon"</a:t>
            </a:r>
          </a:p>
        </p:txBody>
      </p:sp>
      <p:sp>
        <p:nvSpPr>
          <p:cNvPr id="7" name="Rectangle 6"/>
          <p:cNvSpPr/>
          <p:nvPr/>
        </p:nvSpPr>
        <p:spPr>
          <a:xfrm>
            <a:off x="508591" y="4233990"/>
            <a:ext cx="763451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</a:tabLst>
            </a:pPr>
            <a:r>
              <a:rPr lang="en-GB" sz="2400" dirty="0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&gt; filter(</a:t>
            </a:r>
            <a:r>
              <a:rPr lang="en-GB" sz="2400" dirty="0" err="1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trumpton</a:t>
            </a:r>
            <a:r>
              <a:rPr lang="en-GB" sz="2400" dirty="0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, </a:t>
            </a:r>
            <a:r>
              <a:rPr lang="en-GB" sz="2400" dirty="0" err="1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FirstName</a:t>
            </a:r>
            <a:r>
              <a:rPr lang="en-GB" sz="2400" dirty="0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 == "Chris")</a:t>
            </a: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# A tibble: 2 x 5</a:t>
            </a:r>
            <a:endParaRPr lang="en-GB" sz="2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</a:t>
            </a:r>
            <a:r>
              <a:rPr lang="en-GB" sz="2400" dirty="0" err="1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LastName</a:t>
            </a:r>
            <a:r>
              <a:rPr lang="en-GB" sz="2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FirstName</a:t>
            </a:r>
            <a:r>
              <a:rPr lang="en-GB" sz="2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 Age Weight Height</a:t>
            </a:r>
            <a:endParaRPr lang="en-GB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</a:t>
            </a:r>
            <a:r>
              <a:rPr lang="en-GB" sz="2400" i="1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</a:t>
            </a:r>
            <a:r>
              <a:rPr lang="en-GB" sz="2400" i="1" dirty="0" err="1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chr</a:t>
            </a:r>
            <a:r>
              <a:rPr lang="en-GB" sz="2400" i="1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</a:t>
            </a:r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  </a:t>
            </a:r>
            <a:r>
              <a:rPr lang="en-GB" sz="2400" i="1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</a:t>
            </a:r>
            <a:r>
              <a:rPr lang="en-GB" sz="2400" i="1" dirty="0" err="1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chr</a:t>
            </a:r>
            <a:r>
              <a:rPr lang="en-GB" sz="2400" i="1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</a:t>
            </a:r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   </a:t>
            </a:r>
            <a:r>
              <a:rPr lang="en-GB" sz="2400" i="1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</a:t>
            </a:r>
            <a:r>
              <a:rPr lang="en-GB" sz="2400" i="1" dirty="0" err="1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dbl</a:t>
            </a:r>
            <a:r>
              <a:rPr lang="en-GB" sz="2400" i="1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</a:t>
            </a:r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</a:t>
            </a:r>
            <a:r>
              <a:rPr lang="en-GB" sz="2400" i="1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</a:t>
            </a:r>
            <a:r>
              <a:rPr lang="en-GB" sz="2400" i="1" dirty="0" err="1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dbl</a:t>
            </a:r>
            <a:r>
              <a:rPr lang="en-GB" sz="2400" i="1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</a:t>
            </a:r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</a:t>
            </a:r>
            <a:r>
              <a:rPr lang="en-GB" sz="2400" i="1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</a:t>
            </a:r>
            <a:r>
              <a:rPr lang="en-GB" sz="2400" i="1" dirty="0" err="1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dbl</a:t>
            </a:r>
            <a:r>
              <a:rPr lang="en-GB" sz="2400" i="1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</a:t>
            </a:r>
            <a:endParaRPr lang="en-GB" sz="2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1 Hugh     Chris        26     90    175</a:t>
            </a:r>
            <a:endParaRPr lang="en-GB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2 McGrew   Chris        48     97    155</a:t>
            </a:r>
            <a:endParaRPr lang="en-GB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757325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2423" y="230390"/>
            <a:ext cx="10515600" cy="1325563"/>
          </a:xfrm>
        </p:spPr>
        <p:txBody>
          <a:bodyPr/>
          <a:lstStyle/>
          <a:p>
            <a:r>
              <a:rPr lang="en-GB" dirty="0"/>
              <a:t>You can transform data in a filter</a:t>
            </a:r>
          </a:p>
        </p:txBody>
      </p:sp>
      <p:sp>
        <p:nvSpPr>
          <p:cNvPr id="4" name="Rectangle 3"/>
          <p:cNvSpPr/>
          <p:nvPr/>
        </p:nvSpPr>
        <p:spPr>
          <a:xfrm>
            <a:off x="532423" y="2916779"/>
            <a:ext cx="35560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latin typeface="Lucida Console" panose="020B0609040504020204" pitchFamily="49" charset="0"/>
              </a:rPr>
              <a:t>&gt; </a:t>
            </a:r>
            <a:r>
              <a:rPr lang="en-GB" sz="1400" dirty="0" err="1">
                <a:latin typeface="Lucida Console" panose="020B0609040504020204" pitchFamily="49" charset="0"/>
              </a:rPr>
              <a:t>transform.data</a:t>
            </a:r>
            <a:endParaRPr lang="en-GB" sz="1400" dirty="0">
              <a:latin typeface="Lucida Console" panose="020B0609040504020204" pitchFamily="49" charset="0"/>
            </a:endParaRPr>
          </a:p>
          <a:p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# A tibble: 10 x 3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       WT      KO difference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    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&lt;</a:t>
            </a:r>
            <a:r>
              <a:rPr lang="en-GB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&lt;</a:t>
            </a:r>
            <a:r>
              <a:rPr lang="en-GB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  &lt;</a:t>
            </a:r>
            <a:r>
              <a:rPr lang="en-GB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 1 -5.11   -3.29       1.81 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 2  1.12   -1.85      -2.97 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 3 -3.99   -3.77       0.222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 4 -4.18   -2.46       1.72 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 5 -1.93  -10.0       -8.10 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 6 -8.69   -2.38       6.31 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 7 -0.670   2.73       3.40 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 8 -1.15   -2.59      -1.43 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 9 -1.98    1.83       3.80 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10 -1.06    0.372      1.43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2423" y="1854950"/>
            <a:ext cx="38598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Select rows where the difference (in either direction) is more than 5</a:t>
            </a:r>
          </a:p>
        </p:txBody>
      </p:sp>
      <p:sp>
        <p:nvSpPr>
          <p:cNvPr id="7" name="Rectangle 6"/>
          <p:cNvSpPr/>
          <p:nvPr/>
        </p:nvSpPr>
        <p:spPr>
          <a:xfrm>
            <a:off x="4892431" y="1854950"/>
            <a:ext cx="4650154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latin typeface="Lucida Console" panose="020B0609040504020204" pitchFamily="49" charset="0"/>
              </a:rPr>
              <a:t>&gt; filter(</a:t>
            </a:r>
            <a:r>
              <a:rPr lang="en-GB" sz="1400" dirty="0" err="1">
                <a:latin typeface="Lucida Console" panose="020B0609040504020204" pitchFamily="49" charset="0"/>
              </a:rPr>
              <a:t>transform.data</a:t>
            </a:r>
            <a:r>
              <a:rPr lang="en-GB" sz="1400" dirty="0">
                <a:latin typeface="Lucida Console" panose="020B0609040504020204" pitchFamily="49" charset="0"/>
              </a:rPr>
              <a:t>, difference &gt; 5)</a:t>
            </a:r>
          </a:p>
          <a:p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# A tibble: 1 x 3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     WT    KO difference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  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&lt;</a:t>
            </a:r>
            <a:r>
              <a:rPr lang="en-GB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&lt;</a:t>
            </a:r>
            <a:r>
              <a:rPr lang="en-GB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  &lt;</a:t>
            </a:r>
            <a:r>
              <a:rPr lang="en-GB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1 -8.69 -2.38       6.31</a:t>
            </a:r>
          </a:p>
          <a:p>
            <a:endParaRPr lang="en-GB" sz="1400" dirty="0">
              <a:latin typeface="Lucida Console" panose="020B0609040504020204" pitchFamily="49" charset="0"/>
            </a:endParaRPr>
          </a:p>
          <a:p>
            <a:r>
              <a:rPr lang="en-GB" sz="1400" dirty="0">
                <a:latin typeface="Lucida Console" panose="020B0609040504020204" pitchFamily="49" charset="0"/>
              </a:rPr>
              <a:t>&gt; filter(</a:t>
            </a:r>
            <a:r>
              <a:rPr lang="en-GB" sz="1400" dirty="0" err="1">
                <a:latin typeface="Lucida Console" panose="020B0609040504020204" pitchFamily="49" charset="0"/>
              </a:rPr>
              <a:t>transform.data</a:t>
            </a:r>
            <a:r>
              <a:rPr lang="en-GB" sz="1400" dirty="0">
                <a:latin typeface="Lucida Console" panose="020B0609040504020204" pitchFamily="49" charset="0"/>
              </a:rPr>
              <a:t>, difference &lt; -5)</a:t>
            </a:r>
          </a:p>
          <a:p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# A tibble: 1 x 3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     WT    KO difference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  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&lt;</a:t>
            </a:r>
            <a:r>
              <a:rPr lang="en-GB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&lt;</a:t>
            </a:r>
            <a:r>
              <a:rPr lang="en-GB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  &lt;</a:t>
            </a:r>
            <a:r>
              <a:rPr lang="en-GB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1 -1.93 -10.0      -8.10</a:t>
            </a:r>
          </a:p>
        </p:txBody>
      </p:sp>
      <p:sp>
        <p:nvSpPr>
          <p:cNvPr id="8" name="Rectangle 7"/>
          <p:cNvSpPr/>
          <p:nvPr/>
        </p:nvSpPr>
        <p:spPr>
          <a:xfrm>
            <a:off x="4892431" y="4940386"/>
            <a:ext cx="698695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Lucida Console" panose="020B0609040504020204" pitchFamily="49" charset="0"/>
              </a:rPr>
              <a:t>&gt; filter(</a:t>
            </a:r>
            <a:r>
              <a:rPr lang="en-GB" dirty="0" err="1">
                <a:latin typeface="Lucida Console" panose="020B0609040504020204" pitchFamily="49" charset="0"/>
              </a:rPr>
              <a:t>transform.data</a:t>
            </a:r>
            <a:r>
              <a:rPr lang="en-GB" dirty="0">
                <a:latin typeface="Lucida Console" panose="020B0609040504020204" pitchFamily="49" charset="0"/>
              </a:rPr>
              <a:t>, </a:t>
            </a:r>
            <a:r>
              <a:rPr lang="en-GB" b="1" dirty="0">
                <a:solidFill>
                  <a:srgbClr val="C00000"/>
                </a:solidFill>
                <a:latin typeface="Lucida Console" panose="020B0609040504020204" pitchFamily="49" charset="0"/>
              </a:rPr>
              <a:t>abs</a:t>
            </a:r>
            <a:r>
              <a:rPr lang="en-GB" dirty="0">
                <a:latin typeface="Lucida Console" panose="020B0609040504020204" pitchFamily="49" charset="0"/>
              </a:rPr>
              <a:t>(difference) &gt; 5)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# A tibble: 2 x 3</a:t>
            </a:r>
          </a:p>
          <a:p>
            <a:r>
              <a:rPr lang="en-GB" dirty="0">
                <a:latin typeface="Lucida Console" panose="020B0609040504020204" pitchFamily="49" charset="0"/>
              </a:rPr>
              <a:t>     WT     KO difference</a:t>
            </a:r>
          </a:p>
          <a:p>
            <a:r>
              <a:rPr lang="en-GB" dirty="0">
                <a:latin typeface="Lucida Console" panose="020B0609040504020204" pitchFamily="49" charset="0"/>
              </a:rPr>
              <a:t>  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 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</a:t>
            </a:r>
          </a:p>
          <a:p>
            <a:r>
              <a:rPr lang="en-GB" dirty="0">
                <a:latin typeface="Lucida Console" panose="020B0609040504020204" pitchFamily="49" charset="0"/>
              </a:rPr>
              <a:t>1 -1.93 -10.0       -8.10</a:t>
            </a:r>
          </a:p>
          <a:p>
            <a:r>
              <a:rPr lang="en-GB" dirty="0">
                <a:latin typeface="Lucida Console" panose="020B0609040504020204" pitchFamily="49" charset="0"/>
              </a:rPr>
              <a:t>2 -8.69  -2.38       6.31</a:t>
            </a:r>
          </a:p>
        </p:txBody>
      </p:sp>
    </p:spTree>
    <p:extLst>
      <p:ext uri="{BB962C8B-B14F-4D97-AF65-F5344CB8AC3E}">
        <p14:creationId xmlns:p14="http://schemas.microsoft.com/office/powerpoint/2010/main" val="1083292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8668" y="2708920"/>
            <a:ext cx="2710927" cy="1143000"/>
          </a:xfrm>
        </p:spPr>
        <p:txBody>
          <a:bodyPr/>
          <a:lstStyle/>
          <a:p>
            <a:r>
              <a:rPr lang="en-GB" dirty="0"/>
              <a:t>Exercise 4</a:t>
            </a:r>
          </a:p>
        </p:txBody>
      </p:sp>
    </p:spTree>
    <p:extLst>
      <p:ext uri="{BB962C8B-B14F-4D97-AF65-F5344CB8AC3E}">
        <p14:creationId xmlns:p14="http://schemas.microsoft.com/office/powerpoint/2010/main" val="161770430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Combining Multiple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Find people who are: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sz="2800" dirty="0"/>
              <a:t>Taller than 170cm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sz="2800" dirty="0"/>
              <a:t>Called Chris</a:t>
            </a:r>
          </a:p>
          <a:p>
            <a:pPr marL="914400" lvl="1" indent="-457200">
              <a:buFont typeface="+mj-lt"/>
              <a:buAutoNum type="arabicPeriod"/>
            </a:pPr>
            <a:endParaRPr lang="en-GB" sz="2800" dirty="0"/>
          </a:p>
          <a:p>
            <a:r>
              <a:rPr lang="en-GB" sz="3200" dirty="0"/>
              <a:t>Then report only their age and weight</a:t>
            </a:r>
          </a:p>
        </p:txBody>
      </p:sp>
    </p:spTree>
    <p:extLst>
      <p:ext uri="{BB962C8B-B14F-4D97-AF65-F5344CB8AC3E}">
        <p14:creationId xmlns:p14="http://schemas.microsoft.com/office/powerpoint/2010/main" val="301235702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Combing multiple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541689"/>
          </a:xfrm>
        </p:spPr>
        <p:txBody>
          <a:bodyPr>
            <a:normAutofit/>
          </a:bodyPr>
          <a:lstStyle/>
          <a:p>
            <a:r>
              <a:rPr lang="en-GB" dirty="0"/>
              <a:t>The long winded way…</a:t>
            </a:r>
          </a:p>
          <a:p>
            <a:r>
              <a:rPr lang="en-GB" dirty="0"/>
              <a:t>Three separate operations with two intermediate variables</a:t>
            </a:r>
          </a:p>
          <a:p>
            <a:r>
              <a:rPr lang="en-GB" dirty="0"/>
              <a:t>Works, but is ugly!</a:t>
            </a:r>
          </a:p>
        </p:txBody>
      </p:sp>
      <p:sp>
        <p:nvSpPr>
          <p:cNvPr id="4" name="Rectangle 3"/>
          <p:cNvSpPr/>
          <p:nvPr/>
        </p:nvSpPr>
        <p:spPr>
          <a:xfrm>
            <a:off x="1943100" y="3803674"/>
            <a:ext cx="83058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</a:tabLst>
            </a:pPr>
            <a:r>
              <a:rPr lang="en-GB" sz="2000" dirty="0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&gt; filter(</a:t>
            </a:r>
            <a:r>
              <a:rPr lang="en-GB" sz="2000" dirty="0" err="1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trumpton</a:t>
            </a:r>
            <a:r>
              <a:rPr lang="en-GB" sz="2000" dirty="0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, Height &gt;= 170) -&gt; answer1</a:t>
            </a:r>
          </a:p>
          <a:p>
            <a:pPr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</a:tabLst>
            </a:pPr>
            <a:r>
              <a:rPr lang="en-GB" sz="2000" dirty="0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&gt; filter(answer1, </a:t>
            </a:r>
            <a:r>
              <a:rPr lang="en-GB" sz="2000" dirty="0" err="1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FirstName</a:t>
            </a:r>
            <a:r>
              <a:rPr lang="en-GB" sz="2000" dirty="0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 == "Chris") -&gt; answer2</a:t>
            </a:r>
          </a:p>
          <a:p>
            <a:pPr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</a:tabLst>
            </a:pPr>
            <a:r>
              <a:rPr lang="en-GB" sz="2000" dirty="0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&gt; select(answer2, Age, Weight)</a:t>
            </a: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GB" sz="2000" dirty="0">
              <a:solidFill>
                <a:srgbClr val="000000"/>
              </a:solidFill>
              <a:latin typeface="Lucida Console" panose="020B0609040504020204" pitchFamily="49" charset="0"/>
              <a:ea typeface="Times New Roman" panose="02020603050405020304" pitchFamily="18" charset="0"/>
              <a:cs typeface="Courier New" panose="02070309020205020404" pitchFamily="49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# A tibble: 1 x 2</a:t>
            </a:r>
            <a:endParaRPr lang="en-GB" sz="20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0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  Age Weight</a:t>
            </a:r>
            <a:endParaRPr lang="en-GB" sz="20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0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</a:t>
            </a:r>
            <a:r>
              <a:rPr lang="en-GB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</a:t>
            </a:r>
            <a:r>
              <a:rPr lang="en-GB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dbl</a:t>
            </a:r>
            <a:r>
              <a:rPr lang="en-GB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</a:t>
            </a:r>
            <a:r>
              <a:rPr lang="en-GB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</a:t>
            </a:r>
            <a:r>
              <a:rPr lang="en-GB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dbl</a:t>
            </a:r>
            <a:r>
              <a:rPr lang="en-GB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</a:t>
            </a:r>
            <a:endParaRPr lang="en-GB" sz="20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0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1    26     90</a:t>
            </a:r>
            <a:endParaRPr lang="en-GB" sz="20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0424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Pipes to the rescue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All tidyverse functions take a tibble as their first argument</a:t>
            </a:r>
          </a:p>
          <a:p>
            <a:endParaRPr lang="en-GB" dirty="0"/>
          </a:p>
          <a:p>
            <a:r>
              <a:rPr lang="en-GB" dirty="0"/>
              <a:t>All tidyverse functions return a tibble</a:t>
            </a:r>
          </a:p>
          <a:p>
            <a:endParaRPr lang="en-GB" dirty="0"/>
          </a:p>
          <a:p>
            <a:r>
              <a:rPr lang="en-GB" dirty="0"/>
              <a:t>You can therefore chain operations together, passing the output of one function as the first input to another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70135" y="5530632"/>
            <a:ext cx="72517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/>
              <a:t>Data → Filter 1 → Filter 2 → Selection</a:t>
            </a:r>
          </a:p>
        </p:txBody>
      </p:sp>
    </p:spTree>
    <p:extLst>
      <p:ext uri="{BB962C8B-B14F-4D97-AF65-F5344CB8AC3E}">
        <p14:creationId xmlns:p14="http://schemas.microsoft.com/office/powerpoint/2010/main" val="427598843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7286" y="346495"/>
            <a:ext cx="10515600" cy="1325563"/>
          </a:xfrm>
        </p:spPr>
        <p:txBody>
          <a:bodyPr/>
          <a:lstStyle/>
          <a:p>
            <a:r>
              <a:rPr lang="en-GB" dirty="0"/>
              <a:t>The pipe operator: </a:t>
            </a:r>
            <a:r>
              <a:rPr lang="en-GB" dirty="0">
                <a:solidFill>
                  <a:srgbClr val="7F0055"/>
                </a:solidFill>
                <a:latin typeface="Lucida Console" panose="020B0609040504020204" pitchFamily="49" charset="0"/>
              </a:rPr>
              <a:t>%&gt;%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048204"/>
          </a:xfrm>
        </p:spPr>
        <p:txBody>
          <a:bodyPr/>
          <a:lstStyle/>
          <a:p>
            <a:r>
              <a:rPr lang="en-GB" dirty="0"/>
              <a:t>Takes the data on its left and makes it the first argument to a function on its right.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17286" y="3180963"/>
            <a:ext cx="473528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</a:tabLst>
            </a:pPr>
            <a:r>
              <a:rPr lang="en-GB" dirty="0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&gt; select(</a:t>
            </a:r>
            <a:r>
              <a:rPr lang="en-GB" dirty="0" err="1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trumpton</a:t>
            </a:r>
            <a:r>
              <a:rPr lang="en-GB" dirty="0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,-</a:t>
            </a:r>
            <a:r>
              <a:rPr lang="en-GB" dirty="0" err="1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LastName</a:t>
            </a:r>
            <a:r>
              <a:rPr lang="en-GB" dirty="0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)</a:t>
            </a: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# A tibble: 7 x 4</a:t>
            </a:r>
            <a:endParaRPr lang="en-GB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FirstName</a:t>
            </a:r>
            <a:r>
              <a:rPr lang="en-GB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 Age Weight Height</a:t>
            </a:r>
            <a:endParaRPr lang="en-GB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</a:t>
            </a: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chr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   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</a:t>
            </a: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dbl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</a:t>
            </a: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dbl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</a:t>
            </a: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dbl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</a:t>
            </a:r>
            <a:endParaRPr lang="en-GB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1 Chris        26     90    175</a:t>
            </a:r>
            <a:endParaRPr lang="en-GB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2 Adam         32    102    183</a:t>
            </a:r>
            <a:endParaRPr lang="en-GB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3 Daniel       18     88    168</a:t>
            </a:r>
            <a:endParaRPr lang="en-GB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4 Chris        48     97    155</a:t>
            </a:r>
            <a:endParaRPr lang="en-GB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5 Carl         28     91    188</a:t>
            </a:r>
            <a:endParaRPr lang="en-GB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6 Liam         35     94    145</a:t>
            </a:r>
            <a:endParaRPr lang="en-GB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7 Doug         31     89    164</a:t>
            </a:r>
            <a:endParaRPr lang="en-GB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86171" y="3180963"/>
            <a:ext cx="502557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</a:tabLst>
            </a:pPr>
            <a:r>
              <a:rPr lang="en-GB" dirty="0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&gt; </a:t>
            </a:r>
            <a:r>
              <a:rPr lang="en-GB" dirty="0" err="1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trumpton</a:t>
            </a:r>
            <a:r>
              <a:rPr lang="en-GB" dirty="0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 %&gt;% select(-</a:t>
            </a:r>
            <a:r>
              <a:rPr lang="en-GB" dirty="0" err="1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LastName</a:t>
            </a:r>
            <a:r>
              <a:rPr lang="en-GB" dirty="0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)</a:t>
            </a:r>
          </a:p>
          <a:p>
            <a:pPr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</a:tabLst>
            </a:pP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</a:rPr>
              <a:t># A tibble: 7 x 4</a:t>
            </a: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FirstName</a:t>
            </a:r>
            <a:r>
              <a:rPr lang="en-GB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 Age Weight Height</a:t>
            </a:r>
            <a:endParaRPr lang="en-GB" dirty="0">
              <a:latin typeface="Lucida Console" panose="020B06090405040202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</a:t>
            </a: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chr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   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</a:t>
            </a: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dbl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</a:t>
            </a: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dbl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</a:t>
            </a: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dbl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</a:t>
            </a:r>
            <a:endParaRPr lang="en-GB" dirty="0">
              <a:solidFill>
                <a:schemeClr val="tx1">
                  <a:lumMod val="50000"/>
                  <a:lumOff val="50000"/>
                </a:schemeClr>
              </a:solidFill>
              <a:latin typeface="Lucida Console" panose="020B06090405040202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1 Chris        26     90    175</a:t>
            </a:r>
            <a:endParaRPr lang="en-GB" dirty="0">
              <a:latin typeface="Lucida Console" panose="020B06090405040202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2 Adam         32    102    183</a:t>
            </a:r>
            <a:endParaRPr lang="en-GB" dirty="0">
              <a:latin typeface="Lucida Console" panose="020B06090405040202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3 Daniel       18     88    168</a:t>
            </a:r>
            <a:endParaRPr lang="en-GB" dirty="0">
              <a:latin typeface="Lucida Console" panose="020B06090405040202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4 Chris        48     97    155</a:t>
            </a:r>
            <a:endParaRPr lang="en-GB" dirty="0">
              <a:latin typeface="Lucida Console" panose="020B06090405040202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5 Carl         28     91    188</a:t>
            </a:r>
            <a:endParaRPr lang="en-GB" dirty="0">
              <a:latin typeface="Lucida Console" panose="020B06090405040202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6 Liam         35     94    145</a:t>
            </a: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7 Doug         31     89    164</a:t>
            </a:r>
            <a:endParaRPr lang="en-GB" dirty="0">
              <a:latin typeface="Lucida Console" panose="020B06090405040202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GB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23573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Combining Multiple Operations with Pipes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6743" y="1825625"/>
            <a:ext cx="11727543" cy="4351338"/>
          </a:xfrm>
        </p:spPr>
        <p:txBody>
          <a:bodyPr/>
          <a:lstStyle/>
          <a:p>
            <a:r>
              <a:rPr lang="en-GB" dirty="0"/>
              <a:t>Give the age and weight for people who are taller than 170cm and called Chris</a:t>
            </a:r>
          </a:p>
        </p:txBody>
      </p:sp>
      <p:sp>
        <p:nvSpPr>
          <p:cNvPr id="4" name="Rectangle 3"/>
          <p:cNvSpPr/>
          <p:nvPr/>
        </p:nvSpPr>
        <p:spPr>
          <a:xfrm>
            <a:off x="108856" y="2668310"/>
            <a:ext cx="1197428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</a:tabLst>
            </a:pPr>
            <a:r>
              <a:rPr lang="en-GB" dirty="0" err="1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trumpton</a:t>
            </a:r>
            <a:r>
              <a:rPr lang="en-GB" dirty="0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 %&gt;% filter(Height&gt;=170) %&gt;% filter(</a:t>
            </a:r>
            <a:r>
              <a:rPr lang="en-GB" dirty="0" err="1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FirstName</a:t>
            </a:r>
            <a:r>
              <a:rPr lang="en-GB" dirty="0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=="Chris") %&gt;% select(</a:t>
            </a:r>
            <a:r>
              <a:rPr lang="en-GB" dirty="0" err="1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Age,Weight</a:t>
            </a:r>
            <a:r>
              <a:rPr lang="en-GB" dirty="0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)</a:t>
            </a: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GB" dirty="0">
              <a:solidFill>
                <a:srgbClr val="000000"/>
              </a:solidFill>
              <a:latin typeface="Lucida Console" panose="020B0609040504020204" pitchFamily="49" charset="0"/>
              <a:ea typeface="Times New Roman" panose="02020603050405020304" pitchFamily="18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760548" y="3441680"/>
            <a:ext cx="707571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</a:tabLst>
            </a:pPr>
            <a:r>
              <a:rPr lang="en-GB" sz="2400" dirty="0" err="1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trumpton</a:t>
            </a:r>
            <a:endParaRPr lang="en-GB" sz="2400" dirty="0">
              <a:solidFill>
                <a:srgbClr val="7F0055"/>
              </a:solidFill>
              <a:latin typeface="Courier New" panose="02070309020205020404" pitchFamily="49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</a:tabLst>
            </a:pPr>
            <a:r>
              <a:rPr lang="en-GB" sz="2400" dirty="0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  filter(Height&gt;=170) </a:t>
            </a:r>
          </a:p>
          <a:p>
            <a:pPr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</a:tabLst>
            </a:pPr>
            <a:r>
              <a:rPr lang="en-GB" sz="2400" dirty="0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  filter(</a:t>
            </a:r>
            <a:r>
              <a:rPr lang="en-GB" sz="2400" dirty="0" err="1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FirstName</a:t>
            </a:r>
            <a:r>
              <a:rPr lang="en-GB" sz="2400" dirty="0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=="Chris") </a:t>
            </a:r>
          </a:p>
          <a:p>
            <a:pPr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</a:tabLst>
            </a:pPr>
            <a:r>
              <a:rPr lang="en-GB" sz="2400" dirty="0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  select(</a:t>
            </a:r>
            <a:r>
              <a:rPr lang="en-GB" sz="2400" dirty="0" err="1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Age,Weight</a:t>
            </a:r>
            <a:r>
              <a:rPr lang="en-GB" sz="2400" dirty="0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)</a:t>
            </a: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GB" sz="2400" dirty="0">
              <a:solidFill>
                <a:srgbClr val="000000"/>
              </a:solidFill>
              <a:latin typeface="Lucida Console" panose="020B0609040504020204" pitchFamily="49" charset="0"/>
              <a:ea typeface="Times New Roman" panose="02020603050405020304" pitchFamily="18" charset="0"/>
              <a:cs typeface="Courier New" panose="02070309020205020404" pitchFamily="49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# A tibble: 1 x 2</a:t>
            </a:r>
            <a:endParaRPr lang="en-GB" sz="2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  Age Weight</a:t>
            </a:r>
            <a:endParaRPr lang="en-GB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</a:t>
            </a:r>
            <a:r>
              <a:rPr lang="en-GB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</a:t>
            </a:r>
            <a:r>
              <a:rPr lang="en-GB" sz="24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dbl</a:t>
            </a:r>
            <a:r>
              <a:rPr lang="en-GB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</a:t>
            </a:r>
            <a:r>
              <a:rPr lang="en-GB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</a:t>
            </a:r>
            <a:r>
              <a:rPr lang="en-GB" sz="24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dbl</a:t>
            </a:r>
            <a:r>
              <a:rPr lang="en-GB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</a:t>
            </a:r>
            <a:endParaRPr lang="en-GB" sz="2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24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1    26     90</a:t>
            </a:r>
            <a:endParaRPr lang="en-GB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738173" y="3770461"/>
            <a:ext cx="7377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%&gt;%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7918368" y="4157326"/>
            <a:ext cx="7377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%&gt;%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4374718" y="3449578"/>
            <a:ext cx="7377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%&gt;%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4863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8668" y="2708920"/>
            <a:ext cx="2710927" cy="1143000"/>
          </a:xfrm>
        </p:spPr>
        <p:txBody>
          <a:bodyPr/>
          <a:lstStyle/>
          <a:p>
            <a:r>
              <a:rPr lang="en-GB" dirty="0"/>
              <a:t>Exercise 5</a:t>
            </a:r>
          </a:p>
        </p:txBody>
      </p:sp>
    </p:spTree>
    <p:extLst>
      <p:ext uri="{BB962C8B-B14F-4D97-AF65-F5344CB8AC3E}">
        <p14:creationId xmlns:p14="http://schemas.microsoft.com/office/powerpoint/2010/main" val="158964296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Plotting figures and graphs with ggplot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ggplot is the plotting library for tidyverse</a:t>
            </a:r>
          </a:p>
          <a:p>
            <a:pPr lvl="1"/>
            <a:r>
              <a:rPr lang="en-GB" dirty="0"/>
              <a:t>Powerful</a:t>
            </a:r>
          </a:p>
          <a:p>
            <a:pPr lvl="1"/>
            <a:r>
              <a:rPr lang="en-GB" dirty="0"/>
              <a:t>Flexible</a:t>
            </a:r>
          </a:p>
          <a:p>
            <a:endParaRPr lang="en-GB" dirty="0"/>
          </a:p>
          <a:p>
            <a:r>
              <a:rPr lang="en-GB" dirty="0"/>
              <a:t>Follows the same conventions as the rest of tidyverse</a:t>
            </a:r>
          </a:p>
          <a:p>
            <a:pPr lvl="1"/>
            <a:r>
              <a:rPr lang="en-GB" dirty="0"/>
              <a:t>Data stored in tibbles</a:t>
            </a:r>
          </a:p>
          <a:p>
            <a:pPr lvl="1"/>
            <a:r>
              <a:rPr lang="en-GB" dirty="0"/>
              <a:t>Data is arranged in 'tidy' format</a:t>
            </a:r>
          </a:p>
          <a:p>
            <a:pPr lvl="1"/>
            <a:r>
              <a:rPr lang="en-GB" dirty="0"/>
              <a:t>Tibble is the first argument to each function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1759" y="471194"/>
            <a:ext cx="960703" cy="1113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9862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88986"/>
            <a:ext cx="10515600" cy="1325563"/>
          </a:xfrm>
        </p:spPr>
        <p:txBody>
          <a:bodyPr/>
          <a:lstStyle/>
          <a:p>
            <a:r>
              <a:rPr lang="en-GB" dirty="0"/>
              <a:t>Running a simple function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3781905" y="2870605"/>
            <a:ext cx="4628190" cy="18466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6600" dirty="0" err="1">
                <a:latin typeface="Lucida Console" panose="020B0609040504020204" pitchFamily="49" charset="0"/>
              </a:rPr>
              <a:t>sqrt</a:t>
            </a:r>
            <a:r>
              <a:rPr lang="en-GB" sz="6600" dirty="0">
                <a:latin typeface="Lucida Console" panose="020B0609040504020204" pitchFamily="49" charset="0"/>
              </a:rPr>
              <a:t>(10)</a:t>
            </a:r>
          </a:p>
          <a:p>
            <a:r>
              <a:rPr lang="en-GB" sz="48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[1] 3.162278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38DDC1E4-04E7-4E14-A8AD-071BEBFBEBAF}"/>
              </a:ext>
            </a:extLst>
          </p:cNvPr>
          <p:cNvGrpSpPr/>
          <p:nvPr/>
        </p:nvGrpSpPr>
        <p:grpSpPr>
          <a:xfrm>
            <a:off x="725497" y="1988259"/>
            <a:ext cx="3195255" cy="1029264"/>
            <a:chOff x="725497" y="1988259"/>
            <a:chExt cx="3195255" cy="1029264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E34B38C1-8674-4FE9-B7BA-F43DCB1BC1A4}"/>
                </a:ext>
              </a:extLst>
            </p:cNvPr>
            <p:cNvSpPr txBox="1"/>
            <p:nvPr/>
          </p:nvSpPr>
          <p:spPr>
            <a:xfrm>
              <a:off x="725497" y="1988259"/>
              <a:ext cx="273183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/>
                <a:t>Function Name</a:t>
              </a:r>
            </a:p>
          </p:txBody>
        </p: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448DAC4A-23B3-4738-9E89-7540764AF4CD}"/>
                </a:ext>
              </a:extLst>
            </p:cNvPr>
            <p:cNvCxnSpPr/>
            <p:nvPr/>
          </p:nvCxnSpPr>
          <p:spPr>
            <a:xfrm>
              <a:off x="3396770" y="2426116"/>
              <a:ext cx="523982" cy="591407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1BC6989-95BA-44D3-B58E-86E96C7D167A}"/>
              </a:ext>
            </a:extLst>
          </p:cNvPr>
          <p:cNvGrpSpPr/>
          <p:nvPr/>
        </p:nvGrpSpPr>
        <p:grpSpPr>
          <a:xfrm>
            <a:off x="7370085" y="1988258"/>
            <a:ext cx="4279077" cy="882345"/>
            <a:chOff x="7370085" y="1988258"/>
            <a:chExt cx="4279077" cy="882345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DAF5FC86-0998-4D95-B16A-B4E16AB6065C}"/>
                </a:ext>
              </a:extLst>
            </p:cNvPr>
            <p:cNvSpPr txBox="1"/>
            <p:nvPr/>
          </p:nvSpPr>
          <p:spPr>
            <a:xfrm>
              <a:off x="7833502" y="1988258"/>
              <a:ext cx="381566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/>
                <a:t>Function Argument(s)</a:t>
              </a: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1D2A6C03-9933-47DF-8218-A1023B71A05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370085" y="2500852"/>
              <a:ext cx="498822" cy="369751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06472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Code structure of a ggplot graph</a:t>
            </a:r>
            <a:endParaRPr lang="en-GB" dirty="0">
              <a:latin typeface="Lucida Console" panose="020B060904050402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Start with a call to </a:t>
            </a:r>
            <a:r>
              <a:rPr lang="en-GB" dirty="0">
                <a:latin typeface="Lucida Console" panose="020B0609040504020204" pitchFamily="49" charset="0"/>
              </a:rPr>
              <a:t>ggplot()</a:t>
            </a:r>
          </a:p>
          <a:p>
            <a:pPr lvl="1"/>
            <a:r>
              <a:rPr lang="en-GB" dirty="0"/>
              <a:t>Pass the tibble of data</a:t>
            </a:r>
          </a:p>
          <a:p>
            <a:pPr lvl="1"/>
            <a:r>
              <a:rPr lang="en-GB" dirty="0"/>
              <a:t>Say which columns you want to use</a:t>
            </a:r>
          </a:p>
          <a:p>
            <a:endParaRPr lang="en-GB" dirty="0"/>
          </a:p>
          <a:p>
            <a:r>
              <a:rPr lang="en-GB" dirty="0"/>
              <a:t>Say which graphical representation you want to use</a:t>
            </a:r>
          </a:p>
          <a:p>
            <a:pPr lvl="1"/>
            <a:r>
              <a:rPr lang="en-GB" dirty="0"/>
              <a:t>Points, lines, </a:t>
            </a:r>
            <a:r>
              <a:rPr lang="en-GB" dirty="0" err="1"/>
              <a:t>barplots</a:t>
            </a:r>
            <a:r>
              <a:rPr lang="en-GB" dirty="0"/>
              <a:t> </a:t>
            </a:r>
            <a:r>
              <a:rPr lang="en-GB" dirty="0" err="1"/>
              <a:t>etc</a:t>
            </a:r>
            <a:endParaRPr lang="en-GB" dirty="0"/>
          </a:p>
          <a:p>
            <a:pPr lvl="1"/>
            <a:endParaRPr lang="en-GB" dirty="0"/>
          </a:p>
          <a:p>
            <a:r>
              <a:rPr lang="en-GB" dirty="0"/>
              <a:t>Customise labels, colours annotations etc.</a:t>
            </a:r>
          </a:p>
        </p:txBody>
      </p:sp>
    </p:spTree>
    <p:extLst>
      <p:ext uri="{BB962C8B-B14F-4D97-AF65-F5344CB8AC3E}">
        <p14:creationId xmlns:p14="http://schemas.microsoft.com/office/powerpoint/2010/main" val="3181835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Geometries and Aesthetics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Geometries are types of plot</a:t>
            </a:r>
          </a:p>
          <a:p>
            <a:pPr marL="457200" lvl="1" indent="0">
              <a:buNone/>
            </a:pPr>
            <a:r>
              <a:rPr lang="en-GB" dirty="0" err="1">
                <a:latin typeface="Lucida Console" panose="020B0609040504020204" pitchFamily="49" charset="0"/>
              </a:rPr>
              <a:t>geom_point</a:t>
            </a:r>
            <a:r>
              <a:rPr lang="en-GB" dirty="0">
                <a:latin typeface="Lucida Console" panose="020B0609040504020204" pitchFamily="49" charset="0"/>
              </a:rPr>
              <a:t>() </a:t>
            </a:r>
            <a:r>
              <a:rPr lang="en-GB" dirty="0"/>
              <a:t>	Point geometry, (x/y plots, </a:t>
            </a:r>
            <a:r>
              <a:rPr lang="en-GB" dirty="0" err="1"/>
              <a:t>stripcharts</a:t>
            </a:r>
            <a:r>
              <a:rPr lang="en-GB" dirty="0"/>
              <a:t> </a:t>
            </a:r>
            <a:r>
              <a:rPr lang="en-GB" dirty="0" err="1"/>
              <a:t>etc</a:t>
            </a:r>
            <a:r>
              <a:rPr lang="en-GB" dirty="0"/>
              <a:t>)</a:t>
            </a:r>
          </a:p>
          <a:p>
            <a:pPr marL="457200" lvl="1" indent="0">
              <a:buNone/>
            </a:pPr>
            <a:r>
              <a:rPr lang="en-GB" dirty="0" err="1">
                <a:latin typeface="Lucida Console" panose="020B0609040504020204" pitchFamily="49" charset="0"/>
              </a:rPr>
              <a:t>geom_line</a:t>
            </a:r>
            <a:r>
              <a:rPr lang="en-GB" dirty="0">
                <a:latin typeface="Lucida Console" panose="020B0609040504020204" pitchFamily="49" charset="0"/>
              </a:rPr>
              <a:t>() </a:t>
            </a:r>
            <a:r>
              <a:rPr lang="en-GB" dirty="0"/>
              <a:t>		Line graphs</a:t>
            </a:r>
          </a:p>
          <a:p>
            <a:pPr marL="457200" lvl="1" indent="0">
              <a:buNone/>
            </a:pPr>
            <a:r>
              <a:rPr lang="en-GB" dirty="0" err="1">
                <a:latin typeface="Lucida Console" panose="020B0609040504020204" pitchFamily="49" charset="0"/>
              </a:rPr>
              <a:t>geom_bar</a:t>
            </a:r>
            <a:r>
              <a:rPr lang="en-GB" dirty="0">
                <a:latin typeface="Lucida Console" panose="020B0609040504020204" pitchFamily="49" charset="0"/>
              </a:rPr>
              <a:t>()  </a:t>
            </a:r>
            <a:r>
              <a:rPr lang="en-GB" dirty="0"/>
              <a:t>		</a:t>
            </a:r>
            <a:r>
              <a:rPr lang="en-GB" dirty="0" err="1"/>
              <a:t>Barplots</a:t>
            </a:r>
            <a:endParaRPr lang="en-GB" dirty="0"/>
          </a:p>
          <a:p>
            <a:pPr marL="457200" lvl="1" indent="0">
              <a:buNone/>
            </a:pPr>
            <a:r>
              <a:rPr lang="en-GB" dirty="0" err="1">
                <a:latin typeface="Lucida Console" panose="020B0609040504020204" pitchFamily="49" charset="0"/>
              </a:rPr>
              <a:t>geom_boxplot</a:t>
            </a:r>
            <a:r>
              <a:rPr lang="en-GB" dirty="0">
                <a:latin typeface="Lucida Console" panose="020B0609040504020204" pitchFamily="49" charset="0"/>
              </a:rPr>
              <a:t>()</a:t>
            </a:r>
            <a:r>
              <a:rPr lang="en-GB" dirty="0"/>
              <a:t>  	Box plots</a:t>
            </a:r>
          </a:p>
          <a:p>
            <a:pPr marL="457200" lvl="1" indent="0">
              <a:buNone/>
            </a:pPr>
            <a:r>
              <a:rPr lang="en-GB" dirty="0" err="1">
                <a:latin typeface="Lucida Console" panose="020B0609040504020204" pitchFamily="49" charset="0"/>
              </a:rPr>
              <a:t>geom_histogram</a:t>
            </a:r>
            <a:r>
              <a:rPr lang="en-GB" dirty="0">
                <a:latin typeface="Lucida Console" panose="020B0609040504020204" pitchFamily="49" charset="0"/>
              </a:rPr>
              <a:t>() </a:t>
            </a:r>
            <a:r>
              <a:rPr lang="en-GB" dirty="0"/>
              <a:t>	Histogram plots</a:t>
            </a:r>
          </a:p>
          <a:p>
            <a:pPr lvl="2"/>
            <a:endParaRPr lang="en-GB" dirty="0"/>
          </a:p>
          <a:p>
            <a:r>
              <a:rPr lang="en-GB" dirty="0"/>
              <a:t>Aesthetics are ways to change the appearance of data in a plot</a:t>
            </a:r>
          </a:p>
          <a:p>
            <a:pPr lvl="1"/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2935CFF-0CFA-4E03-AB60-1309AC366E0C}"/>
              </a:ext>
            </a:extLst>
          </p:cNvPr>
          <p:cNvSpPr/>
          <p:nvPr/>
        </p:nvSpPr>
        <p:spPr>
          <a:xfrm>
            <a:off x="1247334" y="5487989"/>
            <a:ext cx="576064" cy="576064"/>
          </a:xfrm>
          <a:prstGeom prst="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94D0CF04-E2CD-4825-8664-7A10719C617B}"/>
              </a:ext>
            </a:extLst>
          </p:cNvPr>
          <p:cNvGrpSpPr/>
          <p:nvPr/>
        </p:nvGrpSpPr>
        <p:grpSpPr>
          <a:xfrm>
            <a:off x="3222546" y="5487989"/>
            <a:ext cx="1011815" cy="1150639"/>
            <a:chOff x="3222546" y="5487989"/>
            <a:chExt cx="1011815" cy="1150639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77D16A4B-0226-4157-BBE7-2C8878E5FAE4}"/>
                </a:ext>
              </a:extLst>
            </p:cNvPr>
            <p:cNvSpPr/>
            <p:nvPr/>
          </p:nvSpPr>
          <p:spPr>
            <a:xfrm>
              <a:off x="3440422" y="5487989"/>
              <a:ext cx="576064" cy="576064"/>
            </a:xfrm>
            <a:prstGeom prst="rect">
              <a:avLst/>
            </a:prstGeom>
            <a:ln w="38100"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F782917C-6038-4FF3-8815-354FC808EB1E}"/>
                </a:ext>
              </a:extLst>
            </p:cNvPr>
            <p:cNvSpPr txBox="1"/>
            <p:nvPr/>
          </p:nvSpPr>
          <p:spPr>
            <a:xfrm>
              <a:off x="3222546" y="6176963"/>
              <a:ext cx="101181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dirty="0"/>
                <a:t>Colour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915BA449-D209-4ED1-8BD1-907D8EF60BAA}"/>
              </a:ext>
            </a:extLst>
          </p:cNvPr>
          <p:cNvGrpSpPr/>
          <p:nvPr/>
        </p:nvGrpSpPr>
        <p:grpSpPr>
          <a:xfrm>
            <a:off x="5446301" y="5636867"/>
            <a:ext cx="665054" cy="1001761"/>
            <a:chOff x="5446301" y="5636867"/>
            <a:chExt cx="665054" cy="1001761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BD437AAC-B32E-48E1-B94B-80F86D3AB081}"/>
                </a:ext>
              </a:extLst>
            </p:cNvPr>
            <p:cNvSpPr/>
            <p:nvPr/>
          </p:nvSpPr>
          <p:spPr>
            <a:xfrm>
              <a:off x="5633510" y="5636867"/>
              <a:ext cx="288032" cy="278308"/>
            </a:xfrm>
            <a:prstGeom prst="rect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7A9E66E8-EFE4-4A68-80F8-97FF013CA648}"/>
                </a:ext>
              </a:extLst>
            </p:cNvPr>
            <p:cNvSpPr txBox="1"/>
            <p:nvPr/>
          </p:nvSpPr>
          <p:spPr>
            <a:xfrm>
              <a:off x="5446301" y="6176963"/>
              <a:ext cx="6650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dirty="0"/>
                <a:t>Size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A0DCB16D-9C62-4EA7-B020-7113BFA5BBCA}"/>
              </a:ext>
            </a:extLst>
          </p:cNvPr>
          <p:cNvGrpSpPr/>
          <p:nvPr/>
        </p:nvGrpSpPr>
        <p:grpSpPr>
          <a:xfrm>
            <a:off x="7392788" y="5487989"/>
            <a:ext cx="893193" cy="1150639"/>
            <a:chOff x="7392788" y="5487989"/>
            <a:chExt cx="893193" cy="1150639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D53BD3BE-82A7-4DD5-80BC-22AC772F0F36}"/>
                </a:ext>
              </a:extLst>
            </p:cNvPr>
            <p:cNvSpPr/>
            <p:nvPr/>
          </p:nvSpPr>
          <p:spPr>
            <a:xfrm rot="1800000">
              <a:off x="7538566" y="5487989"/>
              <a:ext cx="576064" cy="576064"/>
            </a:xfrm>
            <a:prstGeom prst="rect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A599D57E-A417-4FE7-A59E-2578531C622B}"/>
                </a:ext>
              </a:extLst>
            </p:cNvPr>
            <p:cNvSpPr txBox="1"/>
            <p:nvPr/>
          </p:nvSpPr>
          <p:spPr>
            <a:xfrm>
              <a:off x="7392788" y="6176963"/>
              <a:ext cx="89319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dirty="0"/>
                <a:t>Angle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ED99A2EC-D145-4642-AAEF-A8A74300AB96}"/>
              </a:ext>
            </a:extLst>
          </p:cNvPr>
          <p:cNvGrpSpPr/>
          <p:nvPr/>
        </p:nvGrpSpPr>
        <p:grpSpPr>
          <a:xfrm>
            <a:off x="9544235" y="5487989"/>
            <a:ext cx="950901" cy="1150639"/>
            <a:chOff x="9544235" y="5487989"/>
            <a:chExt cx="950901" cy="1150639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EF0E5E0F-50AE-4795-B833-B42CDB30F2D0}"/>
                </a:ext>
              </a:extLst>
            </p:cNvPr>
            <p:cNvSpPr/>
            <p:nvPr/>
          </p:nvSpPr>
          <p:spPr>
            <a:xfrm>
              <a:off x="9731654" y="5487989"/>
              <a:ext cx="576064" cy="576064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5319BEEE-1ADC-4F26-BAB3-C06E99589661}"/>
                </a:ext>
              </a:extLst>
            </p:cNvPr>
            <p:cNvSpPr txBox="1"/>
            <p:nvPr/>
          </p:nvSpPr>
          <p:spPr>
            <a:xfrm>
              <a:off x="9544235" y="6176963"/>
              <a:ext cx="95090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dirty="0"/>
                <a:t>Shape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32932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"/>
                            </p:stCondLst>
                            <p:childTnLst>
                              <p:par>
                                <p:cTn id="4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Aesthetics for </a:t>
            </a:r>
            <a:r>
              <a:rPr lang="en-GB" dirty="0" err="1">
                <a:latin typeface="Lucida Console" panose="020B0609040504020204" pitchFamily="49" charset="0"/>
              </a:rPr>
              <a:t>geom_point</a:t>
            </a:r>
            <a:r>
              <a:rPr lang="en-GB" dirty="0">
                <a:latin typeface="Lucida Console" panose="020B0609040504020204" pitchFamily="49" charset="0"/>
              </a:rPr>
              <a:t>()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057" y="1814285"/>
            <a:ext cx="5116186" cy="4367476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 rotWithShape="1">
          <a:blip r:embed="rId3"/>
          <a:srcRect b="36526"/>
          <a:stretch/>
        </p:blipFill>
        <p:spPr>
          <a:xfrm>
            <a:off x="5550335" y="1814285"/>
            <a:ext cx="6641665" cy="277222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5B36587-6DC5-44D7-8F79-16DEB26275F4}"/>
              </a:ext>
            </a:extLst>
          </p:cNvPr>
          <p:cNvPicPr/>
          <p:nvPr/>
        </p:nvPicPr>
        <p:blipFill rotWithShape="1">
          <a:blip r:embed="rId3"/>
          <a:srcRect t="72943" b="2464"/>
          <a:stretch/>
        </p:blipFill>
        <p:spPr>
          <a:xfrm>
            <a:off x="5564949" y="4571993"/>
            <a:ext cx="6641665" cy="1074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994856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257" y="180747"/>
            <a:ext cx="10515600" cy="1325563"/>
          </a:xfrm>
        </p:spPr>
        <p:txBody>
          <a:bodyPr/>
          <a:lstStyle/>
          <a:p>
            <a:r>
              <a:rPr lang="en-GB" dirty="0"/>
              <a:t>How do you define aesthetics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06310"/>
            <a:ext cx="10515600" cy="4720318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Fixed values</a:t>
            </a:r>
          </a:p>
          <a:p>
            <a:pPr lvl="1"/>
            <a:r>
              <a:rPr lang="en-GB" dirty="0"/>
              <a:t>Colour all data points red</a:t>
            </a:r>
          </a:p>
          <a:p>
            <a:pPr lvl="1"/>
            <a:r>
              <a:rPr lang="en-GB" dirty="0"/>
              <a:t>Make all data points size 4</a:t>
            </a:r>
          </a:p>
          <a:p>
            <a:endParaRPr lang="en-GB" dirty="0"/>
          </a:p>
          <a:p>
            <a:r>
              <a:rPr lang="en-GB" dirty="0"/>
              <a:t>Linked to a column in your data – called an </a:t>
            </a:r>
            <a:r>
              <a:rPr lang="en-GB" i="1" dirty="0"/>
              <a:t>aesthetic mapping</a:t>
            </a:r>
          </a:p>
          <a:p>
            <a:pPr lvl="1"/>
            <a:r>
              <a:rPr lang="en-GB" dirty="0"/>
              <a:t>Colour according to genotype</a:t>
            </a:r>
          </a:p>
          <a:p>
            <a:pPr lvl="1"/>
            <a:r>
              <a:rPr lang="en-GB" dirty="0"/>
              <a:t>Size according to the number of observations</a:t>
            </a:r>
          </a:p>
          <a:p>
            <a:pPr lvl="1"/>
            <a:endParaRPr lang="en-GB" dirty="0"/>
          </a:p>
          <a:p>
            <a:r>
              <a:rPr lang="en-GB" dirty="0"/>
              <a:t>Aesthetic mappings are set using the </a:t>
            </a:r>
            <a:r>
              <a:rPr lang="en-GB" dirty="0" err="1">
                <a:latin typeface="Lucida Console" panose="020B0609040504020204" pitchFamily="49" charset="0"/>
              </a:rPr>
              <a:t>aes</a:t>
            </a:r>
            <a:r>
              <a:rPr lang="en-GB" dirty="0">
                <a:latin typeface="Lucida Console" panose="020B0609040504020204" pitchFamily="49" charset="0"/>
              </a:rPr>
              <a:t>() </a:t>
            </a:r>
            <a:r>
              <a:rPr lang="en-GB" dirty="0"/>
              <a:t>function, normally as an argument to the </a:t>
            </a:r>
            <a:r>
              <a:rPr lang="en-GB" dirty="0">
                <a:latin typeface="Lucida Console" panose="020B0609040504020204" pitchFamily="49" charset="0"/>
              </a:rPr>
              <a:t>ggplot</a:t>
            </a:r>
            <a:r>
              <a:rPr lang="en-GB" dirty="0"/>
              <a:t> function</a:t>
            </a:r>
          </a:p>
          <a:p>
            <a:endParaRPr lang="en-GB" dirty="0"/>
          </a:p>
          <a:p>
            <a:pPr marL="457200" lvl="1" indent="0">
              <a:buNone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data %&gt;% </a:t>
            </a:r>
            <a:r>
              <a:rPr lang="en-GB" dirty="0" err="1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ggplot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(</a:t>
            </a:r>
            <a:r>
              <a:rPr lang="en-GB" dirty="0" err="1">
                <a:latin typeface="Lucida Console" panose="020B0609040504020204" pitchFamily="49" charset="0"/>
              </a:rPr>
              <a:t>aes</a:t>
            </a:r>
            <a:r>
              <a:rPr lang="en-GB" dirty="0">
                <a:latin typeface="Lucida Console" panose="020B0609040504020204" pitchFamily="49" charset="0"/>
              </a:rPr>
              <a:t>(x=weight, y=height, colour=genotype)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)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C31F23F-8464-4803-AF90-1B5CD116DB04}"/>
              </a:ext>
            </a:extLst>
          </p:cNvPr>
          <p:cNvGrpSpPr/>
          <p:nvPr/>
        </p:nvGrpSpPr>
        <p:grpSpPr>
          <a:xfrm>
            <a:off x="4695372" y="6037943"/>
            <a:ext cx="1756228" cy="639310"/>
            <a:chOff x="4695372" y="6037943"/>
            <a:chExt cx="1756228" cy="63931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527FD90E-6574-418A-B13A-EFF9C700E0B3}"/>
                </a:ext>
              </a:extLst>
            </p:cNvPr>
            <p:cNvSpPr/>
            <p:nvPr/>
          </p:nvSpPr>
          <p:spPr>
            <a:xfrm>
              <a:off x="4695372" y="6371771"/>
              <a:ext cx="1756228" cy="305482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Aesthetic name</a:t>
              </a:r>
            </a:p>
          </p:txBody>
        </p: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518CE545-8303-40D8-8C80-5C152575F509}"/>
                </a:ext>
              </a:extLst>
            </p:cNvPr>
            <p:cNvCxnSpPr>
              <a:stCxn id="4" idx="0"/>
            </p:cNvCxnSpPr>
            <p:nvPr/>
          </p:nvCxnSpPr>
          <p:spPr>
            <a:xfrm flipV="1">
              <a:off x="5573486" y="6037943"/>
              <a:ext cx="769257" cy="33382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CAF431E-4DBF-41F0-99A7-DA01BB4DA0B7}"/>
              </a:ext>
            </a:extLst>
          </p:cNvPr>
          <p:cNvGrpSpPr/>
          <p:nvPr/>
        </p:nvGrpSpPr>
        <p:grpSpPr>
          <a:xfrm>
            <a:off x="7496629" y="6037943"/>
            <a:ext cx="1756228" cy="639310"/>
            <a:chOff x="7496629" y="6037943"/>
            <a:chExt cx="1756228" cy="63931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FB663D27-B617-421D-9887-ED5C41CC18F9}"/>
                </a:ext>
              </a:extLst>
            </p:cNvPr>
            <p:cNvSpPr/>
            <p:nvPr/>
          </p:nvSpPr>
          <p:spPr>
            <a:xfrm>
              <a:off x="7496629" y="6371771"/>
              <a:ext cx="1756228" cy="305482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Column name</a:t>
              </a: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75E93569-6C41-408D-954C-4921D3D2F66D}"/>
                </a:ext>
              </a:extLst>
            </p:cNvPr>
            <p:cNvCxnSpPr>
              <a:cxnSpLocks/>
              <a:stCxn id="5" idx="0"/>
            </p:cNvCxnSpPr>
            <p:nvPr/>
          </p:nvCxnSpPr>
          <p:spPr>
            <a:xfrm flipH="1" flipV="1">
              <a:off x="7620000" y="6037943"/>
              <a:ext cx="754743" cy="33382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81963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174" y="0"/>
            <a:ext cx="10515600" cy="1325563"/>
          </a:xfrm>
        </p:spPr>
        <p:txBody>
          <a:bodyPr/>
          <a:lstStyle/>
          <a:p>
            <a:r>
              <a:rPr lang="en-GB" dirty="0"/>
              <a:t>Our first plot…</a:t>
            </a:r>
          </a:p>
        </p:txBody>
      </p:sp>
      <p:sp>
        <p:nvSpPr>
          <p:cNvPr id="5" name="Rectangle 4"/>
          <p:cNvSpPr/>
          <p:nvPr/>
        </p:nvSpPr>
        <p:spPr>
          <a:xfrm>
            <a:off x="140677" y="1953374"/>
            <a:ext cx="400147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expression</a:t>
            </a:r>
          </a:p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# A tibble: 12 x 4</a:t>
            </a:r>
          </a:p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Gene       WT     KO </a:t>
            </a: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pValue</a:t>
            </a:r>
            <a:endParaRPr lang="en-GB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&lt;</a:t>
            </a: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chr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  &lt;</a:t>
            </a: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dbl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 &lt;</a:t>
            </a: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dbl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 &lt;</a:t>
            </a: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dbl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1 Mia1     5.83  3.24  0.1   </a:t>
            </a:r>
          </a:p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2 </a:t>
            </a: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Snrpa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8.59  5.02  0.001 </a:t>
            </a:r>
          </a:p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3 </a:t>
            </a: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Itpkc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8.49  6.16  0.04  </a:t>
            </a:r>
          </a:p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4 Adck4    7.69  6.41  0.2   </a:t>
            </a:r>
          </a:p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5 </a:t>
            </a: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Numbl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8.37  6.81  0.1   </a:t>
            </a:r>
          </a:p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6 Ltbp4    6.96 10.4   0.001 </a:t>
            </a:r>
          </a:p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7 Shkbp1   7.57  5.83  0.1   </a:t>
            </a:r>
          </a:p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8 Spnb4   10.7   9.38  0.2   </a:t>
            </a:r>
          </a:p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9 </a:t>
            </a: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Blvrb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7.32  5.29  0.05  </a:t>
            </a:r>
          </a:p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10 Pgam1    0     0.285 0.5   </a:t>
            </a:r>
          </a:p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11 Sertad3  8.13  3.02  0.0001</a:t>
            </a:r>
          </a:p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12 Sertad1  7.69  4.34  0.01</a:t>
            </a:r>
          </a:p>
        </p:txBody>
      </p:sp>
      <p:sp>
        <p:nvSpPr>
          <p:cNvPr id="6" name="Rectangle 5"/>
          <p:cNvSpPr/>
          <p:nvPr/>
        </p:nvSpPr>
        <p:spPr>
          <a:xfrm>
            <a:off x="633607" y="1255405"/>
            <a:ext cx="77027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ggplot(                           )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6954" y="2122610"/>
            <a:ext cx="4579816" cy="3816513"/>
          </a:xfrm>
          <a:prstGeom prst="rect">
            <a:avLst/>
          </a:prstGeom>
        </p:spPr>
      </p:pic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9472246" y="2122610"/>
            <a:ext cx="2586892" cy="4351338"/>
          </a:xfrm>
        </p:spPr>
        <p:txBody>
          <a:bodyPr>
            <a:normAutofit/>
          </a:bodyPr>
          <a:lstStyle/>
          <a:p>
            <a:r>
              <a:rPr lang="en-GB" sz="1600" dirty="0"/>
              <a:t>Identify the tibble with the data you want to plot</a:t>
            </a:r>
          </a:p>
          <a:p>
            <a:r>
              <a:rPr lang="en-GB" sz="1600" dirty="0"/>
              <a:t>Decide on the geometry (plot type) you want to use</a:t>
            </a:r>
          </a:p>
          <a:p>
            <a:r>
              <a:rPr lang="en-GB" sz="1600" dirty="0"/>
              <a:t>Decide which columns will modify which aesthetic</a:t>
            </a:r>
          </a:p>
          <a:p>
            <a:endParaRPr lang="en-GB" sz="1600" dirty="0"/>
          </a:p>
          <a:p>
            <a:r>
              <a:rPr lang="en-GB" sz="1600" dirty="0"/>
              <a:t>Call </a:t>
            </a:r>
            <a:r>
              <a:rPr lang="en-GB" sz="1600" dirty="0">
                <a:latin typeface="Lucida Console" panose="020B0609040504020204" pitchFamily="49" charset="0"/>
              </a:rPr>
              <a:t>ggplot(</a:t>
            </a:r>
            <a:r>
              <a:rPr lang="en-GB" sz="1600" dirty="0" err="1">
                <a:latin typeface="Lucida Console" panose="020B0609040504020204" pitchFamily="49" charset="0"/>
              </a:rPr>
              <a:t>aes</a:t>
            </a:r>
            <a:r>
              <a:rPr lang="en-GB" sz="1600" dirty="0">
                <a:latin typeface="Lucida Console" panose="020B0609040504020204" pitchFamily="49" charset="0"/>
              </a:rPr>
              <a:t>(...))</a:t>
            </a:r>
          </a:p>
          <a:p>
            <a:r>
              <a:rPr lang="en-GB" sz="1600" dirty="0"/>
              <a:t>Add a </a:t>
            </a:r>
            <a:r>
              <a:rPr lang="en-GB" sz="1600" dirty="0" err="1">
                <a:latin typeface="Lucida Console" panose="020B0609040504020204" pitchFamily="49" charset="0"/>
              </a:rPr>
              <a:t>geom_xxx</a:t>
            </a:r>
            <a:r>
              <a:rPr lang="en-GB" sz="1600" dirty="0"/>
              <a:t> function call</a:t>
            </a:r>
          </a:p>
          <a:p>
            <a:endParaRPr lang="en-GB" sz="1600" dirty="0"/>
          </a:p>
        </p:txBody>
      </p:sp>
      <p:sp>
        <p:nvSpPr>
          <p:cNvPr id="9" name="Rectangle 8"/>
          <p:cNvSpPr/>
          <p:nvPr/>
        </p:nvSpPr>
        <p:spPr>
          <a:xfrm>
            <a:off x="8292684" y="1255405"/>
            <a:ext cx="31918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+ </a:t>
            </a:r>
            <a:r>
              <a:rPr lang="en-GB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geom_point</a:t>
            </a:r>
            <a:r>
              <a:rPr lang="en-GB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10" name="Rectangle 9"/>
          <p:cNvSpPr/>
          <p:nvPr/>
        </p:nvSpPr>
        <p:spPr>
          <a:xfrm>
            <a:off x="2141416" y="1255405"/>
            <a:ext cx="23326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expression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300233" y="1255405"/>
            <a:ext cx="38363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GB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aes</a:t>
            </a:r>
            <a:r>
              <a:rPr lang="en-GB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(x=WT, y=KO)</a:t>
            </a:r>
          </a:p>
        </p:txBody>
      </p:sp>
    </p:spTree>
    <p:extLst>
      <p:ext uri="{BB962C8B-B14F-4D97-AF65-F5344CB8AC3E}">
        <p14:creationId xmlns:p14="http://schemas.microsoft.com/office/powerpoint/2010/main" val="1641037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6954" y="2122610"/>
            <a:ext cx="4579816" cy="38165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174" y="0"/>
            <a:ext cx="10515600" cy="1325563"/>
          </a:xfrm>
        </p:spPr>
        <p:txBody>
          <a:bodyPr/>
          <a:lstStyle/>
          <a:p>
            <a:r>
              <a:rPr lang="en-GB" dirty="0"/>
              <a:t>Our second plot…</a:t>
            </a:r>
          </a:p>
        </p:txBody>
      </p:sp>
      <p:sp>
        <p:nvSpPr>
          <p:cNvPr id="5" name="Rectangle 4"/>
          <p:cNvSpPr/>
          <p:nvPr/>
        </p:nvSpPr>
        <p:spPr>
          <a:xfrm>
            <a:off x="140677" y="1953374"/>
            <a:ext cx="400147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expression</a:t>
            </a:r>
          </a:p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# A tibble: 12 x 4</a:t>
            </a:r>
          </a:p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Gene       WT     KO </a:t>
            </a: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pValue</a:t>
            </a:r>
            <a:endParaRPr lang="en-GB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&lt;</a:t>
            </a: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chr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  &lt;</a:t>
            </a: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dbl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 &lt;</a:t>
            </a: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dbl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 &lt;</a:t>
            </a: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dbl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1 Mia1     5.83  3.24  0.1   </a:t>
            </a:r>
          </a:p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2 </a:t>
            </a: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Snrpa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8.59  5.02  0.001 </a:t>
            </a:r>
          </a:p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3 </a:t>
            </a: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Itpkc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8.49  6.16  0.04  </a:t>
            </a:r>
          </a:p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4 Adck4    7.69  6.41  0.2   </a:t>
            </a:r>
          </a:p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5 </a:t>
            </a: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Numbl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8.37  6.81  0.1   </a:t>
            </a:r>
          </a:p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6 Ltbp4    6.96 10.4   0.001 </a:t>
            </a:r>
          </a:p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7 Shkbp1   7.57  5.83  0.1   </a:t>
            </a:r>
          </a:p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8 Spnb4   10.7   9.38  0.2   </a:t>
            </a:r>
          </a:p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9 </a:t>
            </a: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Blvrb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7.32  5.29  0.05  </a:t>
            </a:r>
          </a:p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10 Pgam1    0     0.285 0.5   </a:t>
            </a:r>
          </a:p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11 Sertad3  8.13  3.02  0.0001</a:t>
            </a:r>
          </a:p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12 Sertad1  7.69  4.34  0.01</a:t>
            </a:r>
          </a:p>
        </p:txBody>
      </p:sp>
      <p:sp>
        <p:nvSpPr>
          <p:cNvPr id="6" name="Rectangle 5"/>
          <p:cNvSpPr/>
          <p:nvPr/>
        </p:nvSpPr>
        <p:spPr>
          <a:xfrm>
            <a:off x="633607" y="1255405"/>
            <a:ext cx="77027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ggplot(                           )</a:t>
            </a:r>
          </a:p>
        </p:txBody>
      </p:sp>
      <p:sp>
        <p:nvSpPr>
          <p:cNvPr id="9" name="Rectangle 8"/>
          <p:cNvSpPr/>
          <p:nvPr/>
        </p:nvSpPr>
        <p:spPr>
          <a:xfrm>
            <a:off x="8292684" y="1255405"/>
            <a:ext cx="29770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+ </a:t>
            </a:r>
            <a:r>
              <a:rPr lang="en-GB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geom_line</a:t>
            </a:r>
            <a:r>
              <a:rPr lang="en-GB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10" name="Rectangle 9"/>
          <p:cNvSpPr/>
          <p:nvPr/>
        </p:nvSpPr>
        <p:spPr>
          <a:xfrm>
            <a:off x="2141416" y="1255405"/>
            <a:ext cx="23326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expression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300233" y="1255405"/>
            <a:ext cx="38363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GB" sz="2800" b="1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aes</a:t>
            </a:r>
            <a:r>
              <a:rPr lang="en-GB" sz="2800" b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(x=WT, y=KO)</a:t>
            </a:r>
          </a:p>
        </p:txBody>
      </p:sp>
    </p:spTree>
    <p:extLst>
      <p:ext uri="{BB962C8B-B14F-4D97-AF65-F5344CB8AC3E}">
        <p14:creationId xmlns:p14="http://schemas.microsoft.com/office/powerpoint/2010/main" val="3497455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629" y="216772"/>
            <a:ext cx="10515600" cy="1325563"/>
          </a:xfrm>
        </p:spPr>
        <p:txBody>
          <a:bodyPr/>
          <a:lstStyle/>
          <a:p>
            <a:r>
              <a:rPr lang="en-GB" dirty="0"/>
              <a:t>Our third plot…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225AA2-5282-4D0F-969C-B598B53A88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50856" y="3306803"/>
            <a:ext cx="5849257" cy="2971793"/>
          </a:xfrm>
        </p:spPr>
        <p:txBody>
          <a:bodyPr/>
          <a:lstStyle/>
          <a:p>
            <a:r>
              <a:rPr lang="en-GB" dirty="0"/>
              <a:t>Pipe into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ggplot()</a:t>
            </a:r>
          </a:p>
          <a:p>
            <a:r>
              <a:rPr lang="en-GB" dirty="0"/>
              <a:t>Use + after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ggplot()</a:t>
            </a:r>
          </a:p>
          <a:p>
            <a:endParaRPr lang="en-GB" dirty="0"/>
          </a:p>
          <a:p>
            <a:r>
              <a:rPr lang="en-GB" dirty="0"/>
              <a:t>Aesthetic mappings go in 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aes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GB" dirty="0"/>
              <a:t>Fixed aesthetics go in 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geom_xxx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6" name="Rectangle 5"/>
          <p:cNvSpPr/>
          <p:nvPr/>
        </p:nvSpPr>
        <p:spPr>
          <a:xfrm>
            <a:off x="633607" y="1255405"/>
            <a:ext cx="13287612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expression %&gt;%</a:t>
            </a:r>
          </a:p>
          <a:p>
            <a:r>
              <a:rPr lang="en-GB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ggplot (</a:t>
            </a:r>
            <a:r>
              <a:rPr lang="en-GB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aes</a:t>
            </a:r>
            <a:r>
              <a:rPr lang="en-GB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(x=WT, y=KO)) +</a:t>
            </a:r>
          </a:p>
          <a:p>
            <a:r>
              <a:rPr lang="en-GB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geom_point</a:t>
            </a:r>
            <a:r>
              <a:rPr lang="en-GB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color</a:t>
            </a:r>
            <a:r>
              <a:rPr lang="en-GB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="red2", size=5)                          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607" y="2866573"/>
            <a:ext cx="4588715" cy="3852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03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8668" y="2708920"/>
            <a:ext cx="2710927" cy="1143000"/>
          </a:xfrm>
        </p:spPr>
        <p:txBody>
          <a:bodyPr/>
          <a:lstStyle/>
          <a:p>
            <a:r>
              <a:rPr lang="en-GB" dirty="0"/>
              <a:t>Exercise 6</a:t>
            </a:r>
          </a:p>
        </p:txBody>
      </p:sp>
    </p:spTree>
    <p:extLst>
      <p:ext uri="{BB962C8B-B14F-4D97-AF65-F5344CB8AC3E}">
        <p14:creationId xmlns:p14="http://schemas.microsoft.com/office/powerpoint/2010/main" val="90135063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Other plot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5135" y="1953216"/>
            <a:ext cx="5149702" cy="4351338"/>
          </a:xfrm>
        </p:spPr>
        <p:txBody>
          <a:bodyPr>
            <a:noAutofit/>
          </a:bodyPr>
          <a:lstStyle/>
          <a:p>
            <a:r>
              <a:rPr lang="en-GB" sz="3200" dirty="0" err="1"/>
              <a:t>Barplots</a:t>
            </a:r>
            <a:r>
              <a:rPr lang="en-GB" sz="3200" dirty="0"/>
              <a:t> </a:t>
            </a:r>
          </a:p>
          <a:p>
            <a:pPr lvl="1"/>
            <a:r>
              <a:rPr lang="en-GB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geom_bar</a:t>
            </a:r>
            <a:endParaRPr lang="en-GB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GB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geom_col</a:t>
            </a:r>
            <a:endParaRPr lang="en-GB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GB" sz="3200" dirty="0"/>
          </a:p>
          <a:p>
            <a:r>
              <a:rPr lang="en-GB" sz="3200" dirty="0"/>
              <a:t>Distribution Plots</a:t>
            </a:r>
          </a:p>
          <a:p>
            <a:pPr lvl="1"/>
            <a:r>
              <a:rPr lang="en-GB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geom_histogram</a:t>
            </a:r>
            <a:endParaRPr lang="en-GB" sz="3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GB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geom_density</a:t>
            </a:r>
            <a:endParaRPr lang="en-GB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49386" y="531325"/>
            <a:ext cx="3787400" cy="231872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49386" y="3023483"/>
            <a:ext cx="3787400" cy="181710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49386" y="4912248"/>
            <a:ext cx="3787400" cy="1817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8789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893" y="260463"/>
            <a:ext cx="10515600" cy="1325563"/>
          </a:xfrm>
        </p:spPr>
        <p:txBody>
          <a:bodyPr/>
          <a:lstStyle/>
          <a:p>
            <a:r>
              <a:rPr lang="en-GB" dirty="0"/>
              <a:t>Drawing a </a:t>
            </a:r>
            <a:r>
              <a:rPr lang="en-GB" dirty="0" err="1"/>
              <a:t>barplot</a:t>
            </a:r>
            <a:r>
              <a:rPr lang="en-GB" dirty="0"/>
              <a:t> (</a:t>
            </a:r>
            <a:r>
              <a:rPr lang="en-GB" sz="4000" dirty="0" err="1">
                <a:latin typeface="Lucida Console" panose="020B0609040504020204" pitchFamily="49" charset="0"/>
              </a:rPr>
              <a:t>geom_col</a:t>
            </a:r>
            <a:r>
              <a:rPr lang="en-GB" sz="4000" dirty="0">
                <a:latin typeface="Lucida Console" panose="020B0609040504020204" pitchFamily="49" charset="0"/>
              </a:rPr>
              <a:t>()</a:t>
            </a:r>
            <a:r>
              <a:rPr lang="en-GB" dirty="0"/>
              <a:t>)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893" y="1586026"/>
            <a:ext cx="4814851" cy="4830535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6037942" y="1825625"/>
            <a:ext cx="5315857" cy="4351338"/>
          </a:xfrm>
        </p:spPr>
        <p:txBody>
          <a:bodyPr/>
          <a:lstStyle/>
          <a:p>
            <a:r>
              <a:rPr lang="en-GB" dirty="0"/>
              <a:t>Plot the expression values for the WT samples for all genes</a:t>
            </a:r>
          </a:p>
          <a:p>
            <a:endParaRPr lang="en-GB" dirty="0"/>
          </a:p>
          <a:p>
            <a:r>
              <a:rPr lang="en-GB" dirty="0"/>
              <a:t>What is your X?</a:t>
            </a:r>
          </a:p>
          <a:p>
            <a:r>
              <a:rPr lang="en-GB" dirty="0"/>
              <a:t>What is your Y?</a:t>
            </a:r>
          </a:p>
        </p:txBody>
      </p:sp>
      <p:sp>
        <p:nvSpPr>
          <p:cNvPr id="10" name="Rectangle 9"/>
          <p:cNvSpPr/>
          <p:nvPr/>
        </p:nvSpPr>
        <p:spPr>
          <a:xfrm>
            <a:off x="6230256" y="4763835"/>
            <a:ext cx="512354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&gt; expression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# A tibble: 12 x 4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Gene       WT     KO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pValue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&lt;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&gt;   &lt;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dbl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&gt;  &lt;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dbl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&gt;  &lt;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dbl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1 Mia1     5.83  3.24  0.1   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2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Snrpa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8.59  5.02  0.001 </a:t>
            </a:r>
          </a:p>
        </p:txBody>
      </p:sp>
    </p:spTree>
    <p:extLst>
      <p:ext uri="{BB962C8B-B14F-4D97-AF65-F5344CB8AC3E}">
        <p14:creationId xmlns:p14="http://schemas.microsoft.com/office/powerpoint/2010/main" val="6966831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0" y="104229"/>
            <a:ext cx="10515600" cy="1325563"/>
          </a:xfrm>
        </p:spPr>
        <p:txBody>
          <a:bodyPr/>
          <a:lstStyle/>
          <a:p>
            <a:r>
              <a:rPr lang="en-GB" dirty="0"/>
              <a:t>Looking up help</a:t>
            </a:r>
          </a:p>
        </p:txBody>
      </p:sp>
      <p:sp>
        <p:nvSpPr>
          <p:cNvPr id="4" name="Rectangle 3"/>
          <p:cNvSpPr/>
          <p:nvPr/>
        </p:nvSpPr>
        <p:spPr>
          <a:xfrm>
            <a:off x="1798723" y="1804416"/>
            <a:ext cx="203613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800" dirty="0">
                <a:latin typeface="Lucida Console" panose="020B0609040504020204" pitchFamily="49" charset="0"/>
              </a:rPr>
              <a:t>?</a:t>
            </a:r>
            <a:r>
              <a:rPr lang="en-GB" sz="4800" dirty="0" err="1">
                <a:latin typeface="Lucida Console" panose="020B0609040504020204" pitchFamily="49" charset="0"/>
              </a:rPr>
              <a:t>sqrt</a:t>
            </a:r>
            <a:endParaRPr lang="en-GB" sz="4800" dirty="0">
              <a:latin typeface="Lucida Console" panose="020B0609040504020204" pitchFamily="49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AE66F63-67E7-4A7A-B952-CCCD8BAB08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2373" y="1429792"/>
            <a:ext cx="4895850" cy="48768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A62B82E-CB6D-48BE-883F-3F0DF4C64E69}"/>
              </a:ext>
            </a:extLst>
          </p:cNvPr>
          <p:cNvSpPr txBox="1"/>
          <p:nvPr/>
        </p:nvSpPr>
        <p:spPr>
          <a:xfrm>
            <a:off x="423777" y="3363982"/>
            <a:ext cx="5427896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onsolas" panose="020B0609020204030204" pitchFamily="49" charset="0"/>
              </a:rPr>
              <a:t>sqrt(x)     = </a:t>
            </a:r>
            <a:r>
              <a:rPr lang="en-GB" sz="2800" dirty="0"/>
              <a:t>One argument</a:t>
            </a:r>
          </a:p>
          <a:p>
            <a:r>
              <a:rPr lang="en-GB" sz="2800" dirty="0">
                <a:latin typeface="Consolas" panose="020B0609020204030204" pitchFamily="49" charset="0"/>
              </a:rPr>
              <a:t>sqrt(</a:t>
            </a:r>
            <a:r>
              <a:rPr lang="en-GB" sz="2800" dirty="0" err="1">
                <a:latin typeface="Consolas" panose="020B0609020204030204" pitchFamily="49" charset="0"/>
              </a:rPr>
              <a:t>bob,z</a:t>
            </a:r>
            <a:r>
              <a:rPr lang="en-GB" sz="2800" dirty="0">
                <a:latin typeface="Consolas" panose="020B0609020204030204" pitchFamily="49" charset="0"/>
              </a:rPr>
              <a:t>) = </a:t>
            </a:r>
            <a:r>
              <a:rPr lang="en-GB" sz="2800" dirty="0"/>
              <a:t>Two arguments</a:t>
            </a:r>
          </a:p>
          <a:p>
            <a:r>
              <a:rPr lang="en-GB" sz="2800" dirty="0">
                <a:latin typeface="Consolas" panose="020B0609020204030204" pitchFamily="49" charset="0"/>
              </a:rPr>
              <a:t>sqrt(</a:t>
            </a:r>
            <a:r>
              <a:rPr lang="en-GB" sz="2800" dirty="0" err="1">
                <a:latin typeface="Consolas" panose="020B0609020204030204" pitchFamily="49" charset="0"/>
              </a:rPr>
              <a:t>d,c,a</a:t>
            </a:r>
            <a:r>
              <a:rPr lang="en-GB" sz="2800" dirty="0">
                <a:latin typeface="Consolas" panose="020B0609020204030204" pitchFamily="49" charset="0"/>
              </a:rPr>
              <a:t>) = </a:t>
            </a:r>
            <a:r>
              <a:rPr lang="en-GB" sz="2800" dirty="0"/>
              <a:t>Three arguments</a:t>
            </a:r>
          </a:p>
          <a:p>
            <a:endParaRPr lang="en-GB" sz="2800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069279E-40CB-460A-9D24-EF38E1F4F472}"/>
              </a:ext>
            </a:extLst>
          </p:cNvPr>
          <p:cNvGrpSpPr/>
          <p:nvPr/>
        </p:nvGrpSpPr>
        <p:grpSpPr>
          <a:xfrm>
            <a:off x="6828667" y="3841036"/>
            <a:ext cx="685800" cy="1041400"/>
            <a:chOff x="1003300" y="4392444"/>
            <a:chExt cx="685800" cy="1041400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F17609F7-4EEB-44C6-B6B9-4EB94F19E0AF}"/>
                </a:ext>
              </a:extLst>
            </p:cNvPr>
            <p:cNvSpPr/>
            <p:nvPr/>
          </p:nvSpPr>
          <p:spPr>
            <a:xfrm>
              <a:off x="1397000" y="4392444"/>
              <a:ext cx="292100" cy="292100"/>
            </a:xfrm>
            <a:prstGeom prst="ellipse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B7F57B8A-88F7-4A2A-803E-9E21E06D3814}"/>
                </a:ext>
              </a:extLst>
            </p:cNvPr>
            <p:cNvSpPr/>
            <p:nvPr/>
          </p:nvSpPr>
          <p:spPr>
            <a:xfrm>
              <a:off x="1003300" y="5141744"/>
              <a:ext cx="292100" cy="292100"/>
            </a:xfrm>
            <a:prstGeom prst="ellipse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FBF53F7D-0E16-4263-9D24-43859822F2EF}"/>
                </a:ext>
              </a:extLst>
            </p:cNvPr>
            <p:cNvCxnSpPr>
              <a:stCxn id="7" idx="3"/>
              <a:endCxn id="8" idx="7"/>
            </p:cNvCxnSpPr>
            <p:nvPr/>
          </p:nvCxnSpPr>
          <p:spPr>
            <a:xfrm flipH="1">
              <a:off x="1252623" y="4641767"/>
              <a:ext cx="187154" cy="542754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13056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795" y="237534"/>
            <a:ext cx="10515600" cy="1325563"/>
          </a:xfrm>
        </p:spPr>
        <p:txBody>
          <a:bodyPr/>
          <a:lstStyle/>
          <a:p>
            <a:r>
              <a:rPr lang="en-GB" dirty="0"/>
              <a:t>Our first bar plot…</a:t>
            </a:r>
          </a:p>
        </p:txBody>
      </p:sp>
      <p:sp>
        <p:nvSpPr>
          <p:cNvPr id="6" name="Rectangle 5"/>
          <p:cNvSpPr/>
          <p:nvPr/>
        </p:nvSpPr>
        <p:spPr>
          <a:xfrm>
            <a:off x="838200" y="1410186"/>
            <a:ext cx="6628738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expression %&gt;%</a:t>
            </a:r>
          </a:p>
          <a:p>
            <a:r>
              <a:rPr lang="en-GB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ggplot</a:t>
            </a:r>
            <a:r>
              <a:rPr lang="en-GB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aes</a:t>
            </a:r>
            <a:r>
              <a:rPr lang="en-GB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(x=Gene, y=WT)) + </a:t>
            </a:r>
          </a:p>
          <a:p>
            <a:r>
              <a:rPr lang="en-GB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geom_col</a:t>
            </a:r>
            <a:r>
              <a:rPr lang="en-GB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995180"/>
            <a:ext cx="10515600" cy="3600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491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995180"/>
            <a:ext cx="10515600" cy="36009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061" y="258799"/>
            <a:ext cx="10515600" cy="1325563"/>
          </a:xfrm>
        </p:spPr>
        <p:txBody>
          <a:bodyPr/>
          <a:lstStyle/>
          <a:p>
            <a:r>
              <a:rPr lang="en-GB" dirty="0"/>
              <a:t>Our second bar plot…</a:t>
            </a:r>
          </a:p>
        </p:txBody>
      </p:sp>
      <p:sp>
        <p:nvSpPr>
          <p:cNvPr id="5" name="Rectangle 4"/>
          <p:cNvSpPr/>
          <p:nvPr/>
        </p:nvSpPr>
        <p:spPr>
          <a:xfrm>
            <a:off x="838200" y="1410186"/>
            <a:ext cx="6628738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expression %&gt;%</a:t>
            </a:r>
          </a:p>
          <a:p>
            <a:r>
              <a:rPr lang="en-GB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ggplot</a:t>
            </a:r>
            <a:r>
              <a:rPr lang="en-GB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aes</a:t>
            </a:r>
            <a:r>
              <a:rPr lang="en-GB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(x=Gene, y=WT)) + </a:t>
            </a:r>
          </a:p>
          <a:p>
            <a:r>
              <a:rPr lang="en-GB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geom_col</a:t>
            </a:r>
            <a:r>
              <a:rPr lang="en-GB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(fill="red2")</a:t>
            </a:r>
          </a:p>
        </p:txBody>
      </p:sp>
    </p:spTree>
    <p:extLst>
      <p:ext uri="{BB962C8B-B14F-4D97-AF65-F5344CB8AC3E}">
        <p14:creationId xmlns:p14="http://schemas.microsoft.com/office/powerpoint/2010/main" val="3377701996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635" y="116513"/>
            <a:ext cx="10515600" cy="1325563"/>
          </a:xfrm>
        </p:spPr>
        <p:txBody>
          <a:bodyPr/>
          <a:lstStyle/>
          <a:p>
            <a:r>
              <a:rPr lang="en-GB" dirty="0"/>
              <a:t>Counting bar plot…</a:t>
            </a:r>
          </a:p>
        </p:txBody>
      </p:sp>
      <p:sp>
        <p:nvSpPr>
          <p:cNvPr id="6" name="Rectangle 5"/>
          <p:cNvSpPr/>
          <p:nvPr/>
        </p:nvSpPr>
        <p:spPr>
          <a:xfrm>
            <a:off x="219635" y="1538288"/>
            <a:ext cx="5125121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dogs %&gt;%</a:t>
            </a:r>
          </a:p>
          <a:p>
            <a:r>
              <a:rPr lang="en-GB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ggplot(</a:t>
            </a:r>
            <a:r>
              <a:rPr lang="en-GB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aes</a:t>
            </a:r>
            <a:r>
              <a:rPr lang="en-GB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(x=size)) +</a:t>
            </a:r>
          </a:p>
          <a:p>
            <a:r>
              <a:rPr lang="en-GB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geom_bar</a:t>
            </a:r>
            <a:r>
              <a:rPr lang="en-GB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3970358"/>
            <a:ext cx="6096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1200" dirty="0">
                <a:latin typeface="Lucida Console" panose="020B0609040504020204" pitchFamily="49" charset="0"/>
              </a:rPr>
              <a:t>&gt; dogs</a:t>
            </a:r>
          </a:p>
          <a:p>
            <a:r>
              <a:rPr lang="en-GB" sz="1200" dirty="0">
                <a:latin typeface="Lucida Console" panose="020B0609040504020204" pitchFamily="49" charset="0"/>
              </a:rPr>
              <a:t># A tibble: 56 x 2</a:t>
            </a:r>
          </a:p>
          <a:p>
            <a:r>
              <a:rPr lang="en-GB" sz="1200" dirty="0">
                <a:latin typeface="Lucida Console" panose="020B0609040504020204" pitchFamily="49" charset="0"/>
              </a:rPr>
              <a:t>   size                           breed               </a:t>
            </a:r>
          </a:p>
          <a:p>
            <a:r>
              <a:rPr lang="en-GB" sz="1200" dirty="0">
                <a:latin typeface="Lucida Console" panose="020B0609040504020204" pitchFamily="49" charset="0"/>
              </a:rPr>
              <a:t>   &lt;</a:t>
            </a:r>
            <a:r>
              <a:rPr lang="en-GB" sz="1200" dirty="0" err="1">
                <a:latin typeface="Lucida Console" panose="020B0609040504020204" pitchFamily="49" charset="0"/>
              </a:rPr>
              <a:t>chr</a:t>
            </a:r>
            <a:r>
              <a:rPr lang="en-GB" sz="1200" dirty="0">
                <a:latin typeface="Lucida Console" panose="020B0609040504020204" pitchFamily="49" charset="0"/>
              </a:rPr>
              <a:t>&gt;                          &lt;</a:t>
            </a:r>
            <a:r>
              <a:rPr lang="en-GB" sz="1200" dirty="0" err="1">
                <a:latin typeface="Lucida Console" panose="020B0609040504020204" pitchFamily="49" charset="0"/>
              </a:rPr>
              <a:t>chr</a:t>
            </a:r>
            <a:r>
              <a:rPr lang="en-GB" sz="1200" dirty="0">
                <a:latin typeface="Lucida Console" panose="020B0609040504020204" pitchFamily="49" charset="0"/>
              </a:rPr>
              <a:t>&gt;               </a:t>
            </a:r>
          </a:p>
          <a:p>
            <a:r>
              <a:rPr lang="en-GB" sz="1200" dirty="0">
                <a:latin typeface="Lucida Console" panose="020B0609040504020204" pitchFamily="49" charset="0"/>
              </a:rPr>
              <a:t> 1 Extra Large (XL)               Airedale Terrier    </a:t>
            </a:r>
          </a:p>
          <a:p>
            <a:r>
              <a:rPr lang="en-GB" sz="1200" dirty="0">
                <a:latin typeface="Lucida Console" panose="020B0609040504020204" pitchFamily="49" charset="0"/>
              </a:rPr>
              <a:t> 2 Extra-Extra Large (XXL or 2XL) Akita               </a:t>
            </a:r>
          </a:p>
          <a:p>
            <a:r>
              <a:rPr lang="en-GB" sz="1200" dirty="0">
                <a:latin typeface="Lucida Console" panose="020B0609040504020204" pitchFamily="49" charset="0"/>
              </a:rPr>
              <a:t> 3 Extra Large (XL)               American Foxhound   </a:t>
            </a:r>
          </a:p>
          <a:p>
            <a:r>
              <a:rPr lang="en-GB" sz="1200" dirty="0">
                <a:latin typeface="Lucida Console" panose="020B0609040504020204" pitchFamily="49" charset="0"/>
              </a:rPr>
              <a:t> 4 Extra Large (XL)               Australian Shepherd </a:t>
            </a:r>
          </a:p>
          <a:p>
            <a:r>
              <a:rPr lang="en-GB" sz="1200" dirty="0">
                <a:latin typeface="Lucida Console" panose="020B0609040504020204" pitchFamily="49" charset="0"/>
              </a:rPr>
              <a:t> 5 Extra Large (XL)               Bassett Hound       </a:t>
            </a:r>
          </a:p>
          <a:p>
            <a:r>
              <a:rPr lang="en-GB" sz="1200" dirty="0">
                <a:latin typeface="Lucida Console" panose="020B0609040504020204" pitchFamily="49" charset="0"/>
              </a:rPr>
              <a:t> 6 Medium (M)                     Beagle              </a:t>
            </a:r>
          </a:p>
          <a:p>
            <a:r>
              <a:rPr lang="en-GB" sz="1200" dirty="0">
                <a:latin typeface="Lucida Console" panose="020B0609040504020204" pitchFamily="49" charset="0"/>
              </a:rPr>
              <a:t> 7 Extra-Extra Large (XXL or 2XL) Bernese Mountain Dog</a:t>
            </a:r>
          </a:p>
          <a:p>
            <a:r>
              <a:rPr lang="en-GB" sz="1200" dirty="0">
                <a:latin typeface="Lucida Console" panose="020B0609040504020204" pitchFamily="49" charset="0"/>
              </a:rPr>
              <a:t> 8 Medium (M)                     Bichon </a:t>
            </a:r>
            <a:r>
              <a:rPr lang="en-GB" sz="1200" dirty="0" err="1">
                <a:latin typeface="Lucida Console" panose="020B0609040504020204" pitchFamily="49" charset="0"/>
              </a:rPr>
              <a:t>Frise</a:t>
            </a:r>
            <a:r>
              <a:rPr lang="en-GB" sz="1200" dirty="0">
                <a:latin typeface="Lucida Console" panose="020B0609040504020204" pitchFamily="49" charset="0"/>
              </a:rPr>
              <a:t>        </a:t>
            </a:r>
          </a:p>
          <a:p>
            <a:r>
              <a:rPr lang="en-GB" sz="1200" dirty="0">
                <a:latin typeface="Lucida Console" panose="020B0609040504020204" pitchFamily="49" charset="0"/>
              </a:rPr>
              <a:t> 9 Small (S)                      Boston Terrier      </a:t>
            </a:r>
          </a:p>
          <a:p>
            <a:r>
              <a:rPr lang="en-GB" sz="1200" dirty="0">
                <a:latin typeface="Lucida Console" panose="020B0609040504020204" pitchFamily="49" charset="0"/>
              </a:rPr>
              <a:t>10 Medium (M)                     Boston Terrier      </a:t>
            </a:r>
          </a:p>
          <a:p>
            <a:r>
              <a:rPr lang="en-GB" sz="1200" dirty="0">
                <a:latin typeface="Lucida Console" panose="020B0609040504020204" pitchFamily="49" charset="0"/>
              </a:rPr>
              <a:t># ... with 46 more rows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9185" y="2082182"/>
            <a:ext cx="6519713" cy="3991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5642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65125"/>
            <a:ext cx="10515600" cy="1325563"/>
          </a:xfrm>
        </p:spPr>
        <p:txBody>
          <a:bodyPr/>
          <a:lstStyle/>
          <a:p>
            <a:r>
              <a:rPr lang="en-GB" dirty="0"/>
              <a:t>Plotting distributions - histograms</a:t>
            </a:r>
          </a:p>
        </p:txBody>
      </p:sp>
      <p:sp>
        <p:nvSpPr>
          <p:cNvPr id="4" name="Rectangle 3"/>
          <p:cNvSpPr/>
          <p:nvPr/>
        </p:nvSpPr>
        <p:spPr>
          <a:xfrm>
            <a:off x="8955314" y="1346653"/>
            <a:ext cx="3077029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</a:tabLst>
            </a:pPr>
            <a:r>
              <a:rPr lang="en-GB" sz="1600" dirty="0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&gt; </a:t>
            </a:r>
            <a:r>
              <a:rPr lang="en-GB" sz="1600" dirty="0" err="1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many.values</a:t>
            </a:r>
            <a:endParaRPr lang="en-GB" sz="1600" dirty="0">
              <a:solidFill>
                <a:srgbClr val="7F0055"/>
              </a:solidFill>
              <a:latin typeface="Courier New" panose="02070309020205020404" pitchFamily="49" charset="0"/>
              <a:ea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# A tibble: 100,000 x 2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 values genotype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  </a:t>
            </a:r>
            <a:r>
              <a:rPr lang="en-GB" sz="1600" i="1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</a:t>
            </a:r>
            <a:r>
              <a:rPr lang="en-GB" sz="1600" i="1" dirty="0" err="1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dbl</a:t>
            </a:r>
            <a:r>
              <a:rPr lang="en-GB" sz="1600" i="1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</a:t>
            </a: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GB" sz="1600" i="1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</a:t>
            </a:r>
            <a:r>
              <a:rPr lang="en-GB" sz="1600" i="1" dirty="0" err="1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chr</a:t>
            </a:r>
            <a:r>
              <a:rPr lang="en-GB" sz="1600" i="1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</a:t>
            </a: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 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1  1.90  KO      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2  2.39  WT      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3  4.32  KO      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4  2.94  KO      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5  0.728 WT      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6 -0.280 WT      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7  0.337 WT      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8 -1.31  WT      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9  1.55  WT      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10  1.86  KO    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199" y="5566964"/>
            <a:ext cx="1127760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err="1">
                <a:latin typeface="Lucida Console" panose="020B0609040504020204" pitchFamily="49" charset="0"/>
              </a:rPr>
              <a:t>many.values</a:t>
            </a:r>
            <a:r>
              <a:rPr lang="en-GB" sz="2000" dirty="0">
                <a:latin typeface="Lucida Console" panose="020B0609040504020204" pitchFamily="49" charset="0"/>
              </a:rPr>
              <a:t> %&gt;%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  </a:t>
            </a:r>
            <a:r>
              <a:rPr lang="en-GB" sz="2000" dirty="0" err="1">
                <a:latin typeface="Lucida Console" panose="020B0609040504020204" pitchFamily="49" charset="0"/>
              </a:rPr>
              <a:t>ggplot</a:t>
            </a:r>
            <a:r>
              <a:rPr lang="en-GB" sz="2000" dirty="0">
                <a:latin typeface="Lucida Console" panose="020B0609040504020204" pitchFamily="49" charset="0"/>
              </a:rPr>
              <a:t>(</a:t>
            </a:r>
            <a:r>
              <a:rPr lang="en-GB" sz="2000" dirty="0" err="1">
                <a:latin typeface="Lucida Console" panose="020B0609040504020204" pitchFamily="49" charset="0"/>
              </a:rPr>
              <a:t>aes</a:t>
            </a:r>
            <a:r>
              <a:rPr lang="en-GB" sz="2000" dirty="0">
                <a:latin typeface="Lucida Console" panose="020B0609040504020204" pitchFamily="49" charset="0"/>
              </a:rPr>
              <a:t>(x=values)) + 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  </a:t>
            </a:r>
            <a:r>
              <a:rPr lang="en-GB" sz="2000" dirty="0" err="1">
                <a:latin typeface="Lucida Console" panose="020B0609040504020204" pitchFamily="49" charset="0"/>
              </a:rPr>
              <a:t>geom_histogram</a:t>
            </a:r>
            <a:r>
              <a:rPr lang="en-GB" sz="2000" dirty="0">
                <a:latin typeface="Lucida Console" panose="020B0609040504020204" pitchFamily="49" charset="0"/>
              </a:rPr>
              <a:t>(</a:t>
            </a:r>
            <a:r>
              <a:rPr lang="en-GB" sz="2000" dirty="0" err="1">
                <a:latin typeface="Lucida Console" panose="020B0609040504020204" pitchFamily="49" charset="0"/>
              </a:rPr>
              <a:t>binwidth</a:t>
            </a:r>
            <a:r>
              <a:rPr lang="en-GB" sz="2000" dirty="0">
                <a:latin typeface="Lucida Console" panose="020B0609040504020204" pitchFamily="49" charset="0"/>
              </a:rPr>
              <a:t> = 0.1, fill="yellow", colour="black")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990731"/>
            <a:ext cx="6828571" cy="327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980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011889"/>
            <a:ext cx="6828571" cy="32761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37535"/>
            <a:ext cx="10515600" cy="1325563"/>
          </a:xfrm>
        </p:spPr>
        <p:txBody>
          <a:bodyPr/>
          <a:lstStyle/>
          <a:p>
            <a:r>
              <a:rPr lang="en-GB" dirty="0"/>
              <a:t>Plotting distributions - density</a:t>
            </a:r>
          </a:p>
        </p:txBody>
      </p:sp>
      <p:sp>
        <p:nvSpPr>
          <p:cNvPr id="4" name="Rectangle 3"/>
          <p:cNvSpPr/>
          <p:nvPr/>
        </p:nvSpPr>
        <p:spPr>
          <a:xfrm>
            <a:off x="8955314" y="1346653"/>
            <a:ext cx="3077029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</a:tabLst>
            </a:pPr>
            <a:r>
              <a:rPr lang="en-GB" sz="1600" dirty="0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&gt; </a:t>
            </a:r>
            <a:r>
              <a:rPr lang="en-GB" sz="1600" dirty="0" err="1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many.values</a:t>
            </a:r>
            <a:endParaRPr lang="en-GB" sz="1600" dirty="0">
              <a:solidFill>
                <a:srgbClr val="7F0055"/>
              </a:solidFill>
              <a:latin typeface="Courier New" panose="02070309020205020404" pitchFamily="49" charset="0"/>
              <a:ea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# A tibble: 100,000 x 2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 values genotype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  </a:t>
            </a:r>
            <a:r>
              <a:rPr lang="en-GB" sz="1600" i="1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</a:t>
            </a:r>
            <a:r>
              <a:rPr lang="en-GB" sz="1600" i="1" dirty="0" err="1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dbl</a:t>
            </a:r>
            <a:r>
              <a:rPr lang="en-GB" sz="1600" i="1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</a:t>
            </a: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GB" sz="1600" i="1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</a:t>
            </a:r>
            <a:r>
              <a:rPr lang="en-GB" sz="1600" i="1" dirty="0" err="1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chr</a:t>
            </a:r>
            <a:r>
              <a:rPr lang="en-GB" sz="1600" i="1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</a:t>
            </a: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 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1  1.90  KO      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2  2.39  WT      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3  4.32  KO      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4  2.94  KO      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5  0.728 WT      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6 -0.280 WT      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7  0.337 WT      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8 -1.31  WT      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9  1.55  WT      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10  1.86  KO    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199" y="5566964"/>
            <a:ext cx="1127760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err="1">
                <a:latin typeface="Lucida Console" panose="020B0609040504020204" pitchFamily="49" charset="0"/>
              </a:rPr>
              <a:t>many.values</a:t>
            </a:r>
            <a:r>
              <a:rPr lang="en-GB" sz="2000" dirty="0">
                <a:latin typeface="Lucida Console" panose="020B0609040504020204" pitchFamily="49" charset="0"/>
              </a:rPr>
              <a:t> %&gt;%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  </a:t>
            </a:r>
            <a:r>
              <a:rPr lang="en-GB" sz="2000" dirty="0" err="1">
                <a:latin typeface="Lucida Console" panose="020B0609040504020204" pitchFamily="49" charset="0"/>
              </a:rPr>
              <a:t>ggplot</a:t>
            </a:r>
            <a:r>
              <a:rPr lang="en-GB" sz="2000" dirty="0">
                <a:latin typeface="Lucida Console" panose="020B0609040504020204" pitchFamily="49" charset="0"/>
              </a:rPr>
              <a:t>(</a:t>
            </a:r>
            <a:r>
              <a:rPr lang="en-GB" sz="2000" dirty="0" err="1">
                <a:latin typeface="Lucida Console" panose="020B0609040504020204" pitchFamily="49" charset="0"/>
              </a:rPr>
              <a:t>aes</a:t>
            </a:r>
            <a:r>
              <a:rPr lang="en-GB" sz="2000" dirty="0">
                <a:latin typeface="Lucida Console" panose="020B0609040504020204" pitchFamily="49" charset="0"/>
              </a:rPr>
              <a:t>(x=values)) + 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  </a:t>
            </a:r>
            <a:r>
              <a:rPr lang="en-GB" sz="2000" dirty="0" err="1">
                <a:latin typeface="Lucida Console" panose="020B0609040504020204" pitchFamily="49" charset="0"/>
              </a:rPr>
              <a:t>geom_density</a:t>
            </a:r>
            <a:r>
              <a:rPr lang="en-GB" sz="2000" dirty="0">
                <a:latin typeface="Lucida Console" panose="020B0609040504020204" pitchFamily="49" charset="0"/>
              </a:rPr>
              <a:t>(fill="yellow", colour="black")</a:t>
            </a:r>
          </a:p>
        </p:txBody>
      </p:sp>
    </p:spTree>
    <p:extLst>
      <p:ext uri="{BB962C8B-B14F-4D97-AF65-F5344CB8AC3E}">
        <p14:creationId xmlns:p14="http://schemas.microsoft.com/office/powerpoint/2010/main" val="3753515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011889"/>
            <a:ext cx="6828571" cy="32761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11962"/>
            <a:ext cx="10515600" cy="1325563"/>
          </a:xfrm>
        </p:spPr>
        <p:txBody>
          <a:bodyPr/>
          <a:lstStyle/>
          <a:p>
            <a:r>
              <a:rPr lang="en-GB" dirty="0"/>
              <a:t>Plotting distributions – multiple density</a:t>
            </a:r>
          </a:p>
        </p:txBody>
      </p:sp>
      <p:sp>
        <p:nvSpPr>
          <p:cNvPr id="4" name="Rectangle 3"/>
          <p:cNvSpPr/>
          <p:nvPr/>
        </p:nvSpPr>
        <p:spPr>
          <a:xfrm>
            <a:off x="8955314" y="1346653"/>
            <a:ext cx="3077029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</a:tabLst>
            </a:pPr>
            <a:r>
              <a:rPr lang="en-GB" sz="1600" dirty="0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&gt; </a:t>
            </a:r>
            <a:r>
              <a:rPr lang="en-GB" sz="1600" dirty="0" err="1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many.values</a:t>
            </a:r>
            <a:endParaRPr lang="en-GB" sz="1600" dirty="0">
              <a:solidFill>
                <a:srgbClr val="7F0055"/>
              </a:solidFill>
              <a:latin typeface="Courier New" panose="02070309020205020404" pitchFamily="49" charset="0"/>
              <a:ea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# A tibble: 100,000 x 2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 values genotype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  </a:t>
            </a:r>
            <a:r>
              <a:rPr lang="en-GB" sz="1600" i="1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</a:t>
            </a:r>
            <a:r>
              <a:rPr lang="en-GB" sz="1600" i="1" dirty="0" err="1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dbl</a:t>
            </a:r>
            <a:r>
              <a:rPr lang="en-GB" sz="1600" i="1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</a:t>
            </a: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GB" sz="1600" i="1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</a:t>
            </a:r>
            <a:r>
              <a:rPr lang="en-GB" sz="1600" i="1" dirty="0" err="1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chr</a:t>
            </a:r>
            <a:r>
              <a:rPr lang="en-GB" sz="1600" i="1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</a:t>
            </a: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 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1  1.90  KO      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2  2.39  WT      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3  4.32  KO      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4  2.94  KO      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5  0.728 WT      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6 -0.280 WT      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7  0.337 WT      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8 -1.31  WT      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9  1.55  WT      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10  1.86  KO    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199" y="5566964"/>
            <a:ext cx="1127760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err="1">
                <a:latin typeface="Lucida Console" panose="020B0609040504020204" pitchFamily="49" charset="0"/>
              </a:rPr>
              <a:t>many.values</a:t>
            </a:r>
            <a:r>
              <a:rPr lang="en-GB" sz="2000" dirty="0">
                <a:latin typeface="Lucida Console" panose="020B0609040504020204" pitchFamily="49" charset="0"/>
              </a:rPr>
              <a:t> %&gt;%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  ggplot(</a:t>
            </a:r>
            <a:r>
              <a:rPr lang="en-GB" sz="2000" dirty="0" err="1">
                <a:latin typeface="Lucida Console" panose="020B0609040504020204" pitchFamily="49" charset="0"/>
              </a:rPr>
              <a:t>aes</a:t>
            </a:r>
            <a:r>
              <a:rPr lang="en-GB" sz="2000" dirty="0">
                <a:latin typeface="Lucida Console" panose="020B0609040504020204" pitchFamily="49" charset="0"/>
              </a:rPr>
              <a:t>(x=values, fill=genotype)) + 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  </a:t>
            </a:r>
            <a:r>
              <a:rPr lang="en-GB" sz="2000" dirty="0" err="1">
                <a:latin typeface="Lucida Console" panose="020B0609040504020204" pitchFamily="49" charset="0"/>
              </a:rPr>
              <a:t>geom_density</a:t>
            </a:r>
            <a:r>
              <a:rPr lang="en-GB" sz="2000" dirty="0">
                <a:latin typeface="Lucida Console" panose="020B0609040504020204" pitchFamily="49" charset="0"/>
              </a:rPr>
              <a:t>(colour="black")</a:t>
            </a:r>
          </a:p>
        </p:txBody>
      </p:sp>
    </p:spTree>
    <p:extLst>
      <p:ext uri="{BB962C8B-B14F-4D97-AF65-F5344CB8AC3E}">
        <p14:creationId xmlns:p14="http://schemas.microsoft.com/office/powerpoint/2010/main" val="1449215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011889"/>
            <a:ext cx="6828571" cy="32761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Plotting distributions – multiple density</a:t>
            </a:r>
          </a:p>
        </p:txBody>
      </p:sp>
      <p:sp>
        <p:nvSpPr>
          <p:cNvPr id="4" name="Rectangle 3"/>
          <p:cNvSpPr/>
          <p:nvPr/>
        </p:nvSpPr>
        <p:spPr>
          <a:xfrm>
            <a:off x="8955314" y="1346653"/>
            <a:ext cx="3077029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</a:tabLst>
            </a:pPr>
            <a:r>
              <a:rPr lang="en-GB" sz="1600" dirty="0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&gt; </a:t>
            </a:r>
            <a:r>
              <a:rPr lang="en-GB" sz="1600" dirty="0" err="1">
                <a:solidFill>
                  <a:srgbClr val="7F0055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many.values</a:t>
            </a:r>
            <a:endParaRPr lang="en-GB" sz="1600" dirty="0">
              <a:solidFill>
                <a:srgbClr val="7F0055"/>
              </a:solidFill>
              <a:latin typeface="Courier New" panose="02070309020205020404" pitchFamily="49" charset="0"/>
              <a:ea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# A tibble: 100,000 x 2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 values genotype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  </a:t>
            </a:r>
            <a:r>
              <a:rPr lang="en-GB" sz="1600" i="1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</a:t>
            </a:r>
            <a:r>
              <a:rPr lang="en-GB" sz="1600" i="1" dirty="0" err="1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dbl</a:t>
            </a:r>
            <a:r>
              <a:rPr lang="en-GB" sz="1600" i="1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</a:t>
            </a: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GB" sz="1600" i="1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</a:t>
            </a:r>
            <a:r>
              <a:rPr lang="en-GB" sz="1600" i="1" dirty="0" err="1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chr</a:t>
            </a:r>
            <a:r>
              <a:rPr lang="en-GB" sz="1600" i="1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</a:t>
            </a: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 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1  1.90  KO      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2  2.39  WT      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3  4.32  KO      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4  2.94  KO      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5  0.728 WT      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6 -0.280 WT      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7  0.337 WT      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8 -1.31  WT      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9  1.55  WT      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>
                <a:solidFill>
                  <a:srgbClr val="000000"/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10  1.86  KO    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199" y="5566964"/>
            <a:ext cx="1127760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err="1">
                <a:latin typeface="Lucida Console" panose="020B0609040504020204" pitchFamily="49" charset="0"/>
              </a:rPr>
              <a:t>many.values</a:t>
            </a:r>
            <a:r>
              <a:rPr lang="en-GB" sz="2000" dirty="0">
                <a:latin typeface="Lucida Console" panose="020B0609040504020204" pitchFamily="49" charset="0"/>
              </a:rPr>
              <a:t> %&gt;%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  ggplot(</a:t>
            </a:r>
            <a:r>
              <a:rPr lang="en-GB" sz="2000" dirty="0" err="1">
                <a:latin typeface="Lucida Console" panose="020B0609040504020204" pitchFamily="49" charset="0"/>
              </a:rPr>
              <a:t>aes</a:t>
            </a:r>
            <a:r>
              <a:rPr lang="en-GB" sz="2000" dirty="0">
                <a:latin typeface="Lucida Console" panose="020B0609040504020204" pitchFamily="49" charset="0"/>
              </a:rPr>
              <a:t>(x=values, fill=genotype)) + 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  </a:t>
            </a:r>
            <a:r>
              <a:rPr lang="en-GB" sz="2000" dirty="0" err="1">
                <a:latin typeface="Lucida Console" panose="020B0609040504020204" pitchFamily="49" charset="0"/>
              </a:rPr>
              <a:t>geom_density</a:t>
            </a:r>
            <a:r>
              <a:rPr lang="en-GB" sz="2000" dirty="0">
                <a:latin typeface="Lucida Console" panose="020B0609040504020204" pitchFamily="49" charset="0"/>
              </a:rPr>
              <a:t>(colour="black", alpha=0.5)</a:t>
            </a:r>
          </a:p>
        </p:txBody>
      </p:sp>
    </p:spTree>
    <p:extLst>
      <p:ext uri="{BB962C8B-B14F-4D97-AF65-F5344CB8AC3E}">
        <p14:creationId xmlns:p14="http://schemas.microsoft.com/office/powerpoint/2010/main" val="2961077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2641" y="3709908"/>
            <a:ext cx="5686718" cy="30128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446" y="135261"/>
            <a:ext cx="10515600" cy="1325563"/>
          </a:xfrm>
        </p:spPr>
        <p:txBody>
          <a:bodyPr/>
          <a:lstStyle/>
          <a:p>
            <a:r>
              <a:rPr lang="en-GB" dirty="0"/>
              <a:t>Other annotation geometries</a:t>
            </a:r>
          </a:p>
        </p:txBody>
      </p:sp>
      <p:sp>
        <p:nvSpPr>
          <p:cNvPr id="4" name="Rectangle 3"/>
          <p:cNvSpPr/>
          <p:nvPr/>
        </p:nvSpPr>
        <p:spPr>
          <a:xfrm>
            <a:off x="547434" y="1182231"/>
            <a:ext cx="6758353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Lucida Console" panose="020B0609040504020204" pitchFamily="49" charset="0"/>
              </a:rPr>
              <a:t>expression %&gt;%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  ggplot(</a:t>
            </a:r>
            <a:r>
              <a:rPr lang="en-GB" sz="2000" dirty="0" err="1">
                <a:latin typeface="Lucida Console" panose="020B0609040504020204" pitchFamily="49" charset="0"/>
              </a:rPr>
              <a:t>aes</a:t>
            </a:r>
            <a:r>
              <a:rPr lang="en-GB" sz="2000" dirty="0">
                <a:latin typeface="Lucida Console" panose="020B0609040504020204" pitchFamily="49" charset="0"/>
              </a:rPr>
              <a:t>(x=WT, y=KO, label=Gene)) + 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  </a:t>
            </a:r>
            <a:r>
              <a:rPr lang="en-GB" sz="2000" dirty="0" err="1">
                <a:latin typeface="Lucida Console" panose="020B0609040504020204" pitchFamily="49" charset="0"/>
              </a:rPr>
              <a:t>geom_point</a:t>
            </a:r>
            <a:r>
              <a:rPr lang="en-GB" sz="2000" dirty="0">
                <a:latin typeface="Lucida Console" panose="020B0609040504020204" pitchFamily="49" charset="0"/>
              </a:rPr>
              <a:t>() +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  </a:t>
            </a:r>
            <a:r>
              <a:rPr lang="en-GB" sz="2000" dirty="0" err="1">
                <a:latin typeface="Lucida Console" panose="020B0609040504020204" pitchFamily="49" charset="0"/>
              </a:rPr>
              <a:t>ggtitle</a:t>
            </a:r>
            <a:r>
              <a:rPr lang="en-GB" sz="2000" dirty="0">
                <a:latin typeface="Lucida Console" panose="020B0609040504020204" pitchFamily="49" charset="0"/>
              </a:rPr>
              <a:t>("Expression level comparison") +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  </a:t>
            </a:r>
            <a:r>
              <a:rPr lang="en-GB" sz="2000" dirty="0" err="1">
                <a:latin typeface="Lucida Console" panose="020B0609040504020204" pitchFamily="49" charset="0"/>
              </a:rPr>
              <a:t>xlab</a:t>
            </a:r>
            <a:r>
              <a:rPr lang="en-GB" sz="2000" dirty="0">
                <a:latin typeface="Lucida Console" panose="020B0609040504020204" pitchFamily="49" charset="0"/>
              </a:rPr>
              <a:t>("WT Expression level (log2 RPM)") +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  </a:t>
            </a:r>
            <a:r>
              <a:rPr lang="en-GB" sz="2000" dirty="0" err="1">
                <a:latin typeface="Lucida Console" panose="020B0609040504020204" pitchFamily="49" charset="0"/>
              </a:rPr>
              <a:t>ylab</a:t>
            </a:r>
            <a:r>
              <a:rPr lang="en-GB" sz="2000" dirty="0">
                <a:latin typeface="Lucida Console" panose="020B0609040504020204" pitchFamily="49" charset="0"/>
              </a:rPr>
              <a:t>("KO Expression level (log2 RPM)") +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  </a:t>
            </a:r>
            <a:r>
              <a:rPr lang="en-GB" sz="2000" dirty="0" err="1">
                <a:latin typeface="Lucida Console" panose="020B0609040504020204" pitchFamily="49" charset="0"/>
              </a:rPr>
              <a:t>geom_text</a:t>
            </a:r>
            <a:r>
              <a:rPr lang="en-GB" sz="2000" dirty="0">
                <a:latin typeface="Lucida Console" panose="020B0609040504020204" pitchFamily="49" charset="0"/>
              </a:rPr>
              <a:t>(</a:t>
            </a:r>
            <a:r>
              <a:rPr lang="en-GB" sz="2000" dirty="0" err="1">
                <a:latin typeface="Lucida Console" panose="020B0609040504020204" pitchFamily="49" charset="0"/>
              </a:rPr>
              <a:t>vjust</a:t>
            </a:r>
            <a:r>
              <a:rPr lang="en-GB" sz="2000" dirty="0">
                <a:latin typeface="Lucida Console" panose="020B0609040504020204" pitchFamily="49" charset="0"/>
              </a:rPr>
              <a:t>=1.2)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F4B8FF3-3826-452B-B615-1E8372CF1D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29476" y="1110869"/>
            <a:ext cx="3794748" cy="228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377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8668" y="2708920"/>
            <a:ext cx="2710927" cy="1143000"/>
          </a:xfrm>
        </p:spPr>
        <p:txBody>
          <a:bodyPr/>
          <a:lstStyle/>
          <a:p>
            <a:r>
              <a:rPr lang="en-GB" dirty="0"/>
              <a:t>Exercise 7</a:t>
            </a:r>
          </a:p>
        </p:txBody>
      </p:sp>
    </p:spTree>
    <p:extLst>
      <p:ext uri="{BB962C8B-B14F-4D97-AF65-F5344CB8AC3E}">
        <p14:creationId xmlns:p14="http://schemas.microsoft.com/office/powerpoint/2010/main" val="190297178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920" y="636339"/>
            <a:ext cx="8076190" cy="579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83544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7100" y="209287"/>
            <a:ext cx="10515600" cy="1325563"/>
          </a:xfrm>
        </p:spPr>
        <p:txBody>
          <a:bodyPr/>
          <a:lstStyle/>
          <a:p>
            <a:r>
              <a:rPr lang="en-GB" dirty="0"/>
              <a:t>Searching Help</a:t>
            </a:r>
          </a:p>
        </p:txBody>
      </p:sp>
      <p:sp>
        <p:nvSpPr>
          <p:cNvPr id="4" name="Rectangle 3"/>
          <p:cNvSpPr/>
          <p:nvPr/>
        </p:nvSpPr>
        <p:spPr>
          <a:xfrm>
            <a:off x="838200" y="1704976"/>
            <a:ext cx="350608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dirty="0"/>
              <a:t>??</a:t>
            </a:r>
            <a:r>
              <a:rPr lang="en-GB" sz="4400" dirty="0">
                <a:latin typeface="Consolas" panose="020B0609020204030204" pitchFamily="49" charset="0"/>
              </a:rPr>
              <a:t>substring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65C9630-668E-4528-833A-5DBCB97A7B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10225" y="57150"/>
            <a:ext cx="6581775" cy="67437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FA942606-307E-49E8-BB72-7CBD1FF24FBE}"/>
              </a:ext>
            </a:extLst>
          </p:cNvPr>
          <p:cNvSpPr/>
          <p:nvPr/>
        </p:nvSpPr>
        <p:spPr>
          <a:xfrm>
            <a:off x="6680200" y="6565900"/>
            <a:ext cx="990600" cy="266700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C4FB293-87B6-41E8-BBE3-13DF33F6CFAC}"/>
              </a:ext>
            </a:extLst>
          </p:cNvPr>
          <p:cNvSpPr/>
          <p:nvPr/>
        </p:nvSpPr>
        <p:spPr>
          <a:xfrm>
            <a:off x="1029261" y="5108126"/>
            <a:ext cx="391645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dirty="0">
                <a:latin typeface="Consolas" panose="020B0609020204030204" pitchFamily="49" charset="0"/>
              </a:rPr>
              <a:t>base::</a:t>
            </a:r>
            <a:r>
              <a:rPr lang="en-GB" sz="4400" dirty="0" err="1">
                <a:latin typeface="Consolas" panose="020B0609020204030204" pitchFamily="49" charset="0"/>
              </a:rPr>
              <a:t>substr</a:t>
            </a:r>
            <a:endParaRPr lang="en-GB" sz="4400" dirty="0">
              <a:latin typeface="Consolas" panose="020B0609020204030204" pitchFamily="49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92392C5-7AD7-4903-B49C-E86AB1038171}"/>
              </a:ext>
            </a:extLst>
          </p:cNvPr>
          <p:cNvGrpSpPr/>
          <p:nvPr/>
        </p:nvGrpSpPr>
        <p:grpSpPr>
          <a:xfrm>
            <a:off x="265270" y="4108484"/>
            <a:ext cx="1639730" cy="999642"/>
            <a:chOff x="725497" y="1988259"/>
            <a:chExt cx="1639730" cy="999642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0C2C0074-0A7A-4B67-B82D-7CA2EAC73BCE}"/>
                </a:ext>
              </a:extLst>
            </p:cNvPr>
            <p:cNvSpPr txBox="1"/>
            <p:nvPr/>
          </p:nvSpPr>
          <p:spPr>
            <a:xfrm>
              <a:off x="725497" y="1988259"/>
              <a:ext cx="152798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/>
                <a:t>Package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D4AF8499-6C71-4A1A-807C-C619260011E6}"/>
                </a:ext>
              </a:extLst>
            </p:cNvPr>
            <p:cNvCxnSpPr>
              <a:cxnSpLocks/>
            </p:cNvCxnSpPr>
            <p:nvPr/>
          </p:nvCxnSpPr>
          <p:spPr>
            <a:xfrm>
              <a:off x="2139470" y="2476284"/>
              <a:ext cx="225757" cy="511617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D2B36FD-16BA-4B2C-94FE-9059B5F06C69}"/>
              </a:ext>
            </a:extLst>
          </p:cNvPr>
          <p:cNvGrpSpPr/>
          <p:nvPr/>
        </p:nvGrpSpPr>
        <p:grpSpPr>
          <a:xfrm>
            <a:off x="3530600" y="4169258"/>
            <a:ext cx="1820260" cy="946364"/>
            <a:chOff x="550239" y="1988259"/>
            <a:chExt cx="1820260" cy="946364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D723A675-EB25-433D-9D42-E5D03253D817}"/>
                </a:ext>
              </a:extLst>
            </p:cNvPr>
            <p:cNvSpPr txBox="1"/>
            <p:nvPr/>
          </p:nvSpPr>
          <p:spPr>
            <a:xfrm>
              <a:off x="725497" y="1988259"/>
              <a:ext cx="164500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/>
                <a:t>Function</a:t>
              </a:r>
            </a:p>
          </p:txBody>
        </p: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D470C478-D058-4F6C-B65D-F8B842464F2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50239" y="2516179"/>
              <a:ext cx="287006" cy="418444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20358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animBg="1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A3F2A34-268A-44FC-BD66-DF9DBC9C12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8901" y="0"/>
            <a:ext cx="5673099" cy="2021629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DB45CBBC-9697-4DE6-84C9-E5A2F2750415}"/>
              </a:ext>
            </a:extLst>
          </p:cNvPr>
          <p:cNvGrpSpPr/>
          <p:nvPr/>
        </p:nvGrpSpPr>
        <p:grpSpPr>
          <a:xfrm>
            <a:off x="-29201" y="203200"/>
            <a:ext cx="6379339" cy="6439812"/>
            <a:chOff x="-29201" y="0"/>
            <a:chExt cx="6379339" cy="6439812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71B199A4-A122-4884-A714-C9209355FE7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-29201" y="1123696"/>
              <a:ext cx="6379339" cy="5316116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0571C6C9-1E4F-4795-A5BE-EDA5D7476FB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5555" b="36445"/>
            <a:stretch/>
          </p:blipFill>
          <p:spPr>
            <a:xfrm>
              <a:off x="114300" y="0"/>
              <a:ext cx="4013200" cy="1123696"/>
            </a:xfrm>
            <a:prstGeom prst="rect">
              <a:avLst/>
            </a:prstGeom>
          </p:spPr>
        </p:pic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id="{D6890043-D0FE-4F51-98FE-17E83E465F3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18901" y="3251200"/>
            <a:ext cx="5529912" cy="360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7926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13575</TotalTime>
  <Words>4555</Words>
  <Application>Microsoft Office PowerPoint</Application>
  <PresentationFormat>Widescreen</PresentationFormat>
  <Paragraphs>996</Paragraphs>
  <Slides>79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79</vt:i4>
      </vt:variant>
    </vt:vector>
  </HeadingPairs>
  <TitlesOfParts>
    <vt:vector size="87" baseType="lpstr">
      <vt:lpstr>Arial</vt:lpstr>
      <vt:lpstr>Calibri</vt:lpstr>
      <vt:lpstr>Calibri Light</vt:lpstr>
      <vt:lpstr>Consolas</vt:lpstr>
      <vt:lpstr>Courier New</vt:lpstr>
      <vt:lpstr>Lucida Console</vt:lpstr>
      <vt:lpstr>Times New Roman</vt:lpstr>
      <vt:lpstr>Office Theme</vt:lpstr>
      <vt:lpstr>Introduction to R (with Tidyverse)</vt:lpstr>
      <vt:lpstr>R can just be a calculator</vt:lpstr>
      <vt:lpstr>Storing numerical data in variables</vt:lpstr>
      <vt:lpstr>Variable names</vt:lpstr>
      <vt:lpstr>Storing text in variables</vt:lpstr>
      <vt:lpstr>Running a simple function</vt:lpstr>
      <vt:lpstr>Looking up help</vt:lpstr>
      <vt:lpstr>Searching Help</vt:lpstr>
      <vt:lpstr>PowerPoint Presentation</vt:lpstr>
      <vt:lpstr>PowerPoint Presentation</vt:lpstr>
      <vt:lpstr>Passing arguments to functions</vt:lpstr>
      <vt:lpstr>Exercise 1</vt:lpstr>
      <vt:lpstr>Everything is a vector</vt:lpstr>
      <vt:lpstr>Creating vectors manually</vt:lpstr>
      <vt:lpstr>Functions for creating vectors</vt:lpstr>
      <vt:lpstr>Functions for creating vectors</vt:lpstr>
      <vt:lpstr>Functions for creating vectors</vt:lpstr>
      <vt:lpstr>Functions for creating vectors</vt:lpstr>
      <vt:lpstr>Language shortcuts for vector creation</vt:lpstr>
      <vt:lpstr>Vectorised Operations</vt:lpstr>
      <vt:lpstr>Rules for vectorised operations</vt:lpstr>
      <vt:lpstr>Rules for vectorised operations</vt:lpstr>
      <vt:lpstr>Rules for vectorised operations</vt:lpstr>
      <vt:lpstr>Vectorised Operations</vt:lpstr>
      <vt:lpstr>Exercise 2</vt:lpstr>
      <vt:lpstr>R Data Structures</vt:lpstr>
      <vt:lpstr>Vector</vt:lpstr>
      <vt:lpstr>List</vt:lpstr>
      <vt:lpstr>Data Frame</vt:lpstr>
      <vt:lpstr>Tibble</vt:lpstr>
      <vt:lpstr>Tibbles are nicer dataframes</vt:lpstr>
      <vt:lpstr>Tibbles are nicer dataframes</vt:lpstr>
      <vt:lpstr>Tidyverse</vt:lpstr>
      <vt:lpstr>Tidyverse Packages</vt:lpstr>
      <vt:lpstr>Installation and calling</vt:lpstr>
      <vt:lpstr>Reading and Writing Files with readr</vt:lpstr>
      <vt:lpstr>Specifying file paths</vt:lpstr>
      <vt:lpstr>PowerPoint Presentation</vt:lpstr>
      <vt:lpstr>Exercise 3</vt:lpstr>
      <vt:lpstr>'Tidy' Data Format</vt:lpstr>
      <vt:lpstr>Long vs Wide Data Modelling</vt:lpstr>
      <vt:lpstr>Wide Format</vt:lpstr>
      <vt:lpstr>Long Format</vt:lpstr>
      <vt:lpstr>Filtering and subsetting</vt:lpstr>
      <vt:lpstr>The data we're starting with</vt:lpstr>
      <vt:lpstr>Using select to pick columns</vt:lpstr>
      <vt:lpstr>You can use positions instead of names</vt:lpstr>
      <vt:lpstr>You can use negative selections</vt:lpstr>
      <vt:lpstr>Functional selections using filter</vt:lpstr>
      <vt:lpstr>Types of filter you can use</vt:lpstr>
      <vt:lpstr>You can transform data in a filter</vt:lpstr>
      <vt:lpstr>Exercise 4</vt:lpstr>
      <vt:lpstr>Combining Multiple Operations</vt:lpstr>
      <vt:lpstr>Combing multiple operations</vt:lpstr>
      <vt:lpstr>Pipes to the rescue</vt:lpstr>
      <vt:lpstr>The pipe operator: %&gt;%</vt:lpstr>
      <vt:lpstr>Combining Multiple Operations with Pipes</vt:lpstr>
      <vt:lpstr>Exercise 5</vt:lpstr>
      <vt:lpstr>Plotting figures and graphs with ggplot</vt:lpstr>
      <vt:lpstr>Code structure of a ggplot graph</vt:lpstr>
      <vt:lpstr>Geometries and Aesthetics</vt:lpstr>
      <vt:lpstr>Aesthetics for geom_point()</vt:lpstr>
      <vt:lpstr>How do you define aesthetics</vt:lpstr>
      <vt:lpstr>Our first plot…</vt:lpstr>
      <vt:lpstr>Our second plot…</vt:lpstr>
      <vt:lpstr>Our third plot…</vt:lpstr>
      <vt:lpstr>Exercise 6</vt:lpstr>
      <vt:lpstr>Other plot types</vt:lpstr>
      <vt:lpstr>Drawing a barplot (geom_col())</vt:lpstr>
      <vt:lpstr>Our first bar plot…</vt:lpstr>
      <vt:lpstr>Our second bar plot…</vt:lpstr>
      <vt:lpstr>Counting bar plot…</vt:lpstr>
      <vt:lpstr>Plotting distributions - histograms</vt:lpstr>
      <vt:lpstr>Plotting distributions - density</vt:lpstr>
      <vt:lpstr>Plotting distributions – multiple density</vt:lpstr>
      <vt:lpstr>Plotting distributions – multiple density</vt:lpstr>
      <vt:lpstr>Other annotation geometries</vt:lpstr>
      <vt:lpstr>Exercise 7</vt:lpstr>
      <vt:lpstr>PowerPoint Presentation</vt:lpstr>
    </vt:vector>
  </TitlesOfParts>
  <Company>Babraham Institute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R (with Tidyverse)</dc:title>
  <dc:creator>Simon Andrews</dc:creator>
  <cp:lastModifiedBy>Simon Andrews</cp:lastModifiedBy>
  <cp:revision>90</cp:revision>
  <dcterms:created xsi:type="dcterms:W3CDTF">2019-08-13T15:47:24Z</dcterms:created>
  <dcterms:modified xsi:type="dcterms:W3CDTF">2025-01-13T09:34:55Z</dcterms:modified>
</cp:coreProperties>
</file>