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303" r:id="rId42"/>
    <p:sldId id="304" r:id="rId43"/>
    <p:sldId id="305" r:id="rId44"/>
    <p:sldId id="307" r:id="rId45"/>
    <p:sldId id="308" r:id="rId46"/>
    <p:sldId id="309" r:id="rId47"/>
    <p:sldId id="310" r:id="rId48"/>
    <p:sldId id="311" r:id="rId49"/>
    <p:sldId id="315" r:id="rId50"/>
    <p:sldId id="312" r:id="rId51"/>
    <p:sldId id="316" r:id="rId52"/>
    <p:sldId id="317" r:id="rId53"/>
    <p:sldId id="318" r:id="rId54"/>
    <p:sldId id="319" r:id="rId55"/>
    <p:sldId id="313" r:id="rId56"/>
    <p:sldId id="314" r:id="rId57"/>
    <p:sldId id="320" r:id="rId58"/>
    <p:sldId id="321" r:id="rId59"/>
    <p:sldId id="32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33" autoAdjust="0"/>
  </p:normalViewPr>
  <p:slideViewPr>
    <p:cSldViewPr>
      <p:cViewPr varScale="1">
        <p:scale>
          <a:sx n="72" d="100"/>
          <a:sy n="72" d="100"/>
        </p:scale>
        <p:origin x="13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73D3-CF9F-472B-BE49-2677B8246EAD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8047-4DBE-4D08-925D-E49847F6E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5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Naming</a:t>
            </a:r>
            <a:r>
              <a:rPr lang="en-GB" baseline="0" dirty="0" smtClean="0"/>
              <a:t> conventions - lower case, separate words with dots.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Meaningful names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Must start with a letter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10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213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96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use single or double quotes but must do the same at the start and end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71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Refer</a:t>
            </a:r>
            <a:r>
              <a:rPr lang="en-GB" baseline="0" dirty="0" smtClean="0"/>
              <a:t> to the cheat sheet</a:t>
            </a:r>
          </a:p>
          <a:p>
            <a:endParaRPr lang="en-GB" baseline="0" dirty="0" smtClean="0"/>
          </a:p>
          <a:p>
            <a:r>
              <a:rPr lang="en-GB" baseline="0" dirty="0" smtClean="0"/>
              <a:t>Google is also an option.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85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Multiple options</a:t>
            </a:r>
            <a:r>
              <a:rPr lang="en-GB" baseline="0" dirty="0" smtClean="0"/>
              <a:t> separated by commas</a:t>
            </a:r>
          </a:p>
          <a:p>
            <a:endParaRPr lang="en-GB" baseline="0" dirty="0" smtClean="0"/>
          </a:p>
          <a:p>
            <a:r>
              <a:rPr lang="en-GB" baseline="0" dirty="0" smtClean="0"/>
              <a:t>Optional arguments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562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90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564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Single</a:t>
            </a:r>
            <a:r>
              <a:rPr lang="en-GB" baseline="0" dirty="0" smtClean="0"/>
              <a:t> value is equivalent to c(value)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37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80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6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4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3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0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3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5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6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8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1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9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9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66B5-51D1-4AB6-8903-C9957EA300C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andrewss\Desktop\bioinformatics_logo_small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21288"/>
            <a:ext cx="2214047" cy="78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59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 smtClean="0"/>
              <a:t>Introduction to R</a:t>
            </a:r>
            <a:endParaRPr lang="en-GB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027620" y="4509120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v2019-01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4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GB" dirty="0" smtClean="0"/>
              <a:t>Exercise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0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Everything is a vector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23" y="1700808"/>
            <a:ext cx="8363272" cy="331236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Vectors are the most basic unit of storage in R</a:t>
            </a:r>
          </a:p>
          <a:p>
            <a:endParaRPr lang="en-GB" dirty="0" smtClean="0"/>
          </a:p>
          <a:p>
            <a:r>
              <a:rPr lang="en-GB" dirty="0" smtClean="0"/>
              <a:t>Vectors are ordered sets of values of the same type</a:t>
            </a:r>
          </a:p>
          <a:p>
            <a:pPr lvl="1"/>
            <a:r>
              <a:rPr lang="en-GB" dirty="0" smtClean="0"/>
              <a:t>Numeric</a:t>
            </a:r>
          </a:p>
          <a:p>
            <a:pPr lvl="1"/>
            <a:r>
              <a:rPr lang="en-GB" dirty="0" smtClean="0"/>
              <a:t>Character (text)</a:t>
            </a:r>
          </a:p>
          <a:p>
            <a:pPr lvl="1"/>
            <a:r>
              <a:rPr lang="en-GB" dirty="0" smtClean="0"/>
              <a:t>Factor</a:t>
            </a:r>
          </a:p>
          <a:p>
            <a:pPr lvl="1"/>
            <a:r>
              <a:rPr lang="en-GB" dirty="0" smtClean="0"/>
              <a:t>Logical</a:t>
            </a:r>
          </a:p>
          <a:p>
            <a:pPr lvl="1"/>
            <a:r>
              <a:rPr lang="en-GB" dirty="0" smtClean="0"/>
              <a:t>Date etc…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530077" y="5013176"/>
            <a:ext cx="6083845" cy="1109737"/>
            <a:chOff x="1530077" y="5013176"/>
            <a:chExt cx="6083845" cy="1109737"/>
          </a:xfrm>
        </p:grpSpPr>
        <p:sp>
          <p:nvSpPr>
            <p:cNvPr id="4" name="Rectangle 3"/>
            <p:cNvSpPr/>
            <p:nvPr/>
          </p:nvSpPr>
          <p:spPr>
            <a:xfrm>
              <a:off x="2987824" y="5013176"/>
              <a:ext cx="256352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4400" dirty="0">
                  <a:latin typeface="Lucida Console" panose="020B0609040504020204" pitchFamily="49" charset="0"/>
                </a:rPr>
                <a:t>10 -&gt; x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30077" y="5661248"/>
              <a:ext cx="60838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x</a:t>
              </a:r>
              <a:r>
                <a:rPr lang="en-GB" sz="2400" dirty="0" smtClean="0"/>
                <a:t> is a vector of length 1 with 10 as its first value</a:t>
              </a:r>
              <a:endParaRPr lang="en-GB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332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vectors manually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"c" (combine) function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Data should be of the same type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3568" y="249289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c(1,2,4,6,3) -&gt; </a:t>
            </a:r>
            <a:r>
              <a:rPr lang="en-GB" dirty="0" err="1">
                <a:latin typeface="Lucida Console" panose="020B0609040504020204" pitchFamily="49" charset="0"/>
              </a:rPr>
              <a:t>simple.vector</a:t>
            </a:r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c("simon","</a:t>
            </a:r>
            <a:r>
              <a:rPr lang="en-GB" dirty="0" err="1">
                <a:latin typeface="Lucida Console" panose="020B0609040504020204" pitchFamily="49" charset="0"/>
              </a:rPr>
              <a:t>laura</a:t>
            </a:r>
            <a:r>
              <a:rPr lang="en-GB" dirty="0">
                <a:latin typeface="Lucida Console" panose="020B0609040504020204" pitchFamily="49" charset="0"/>
              </a:rPr>
              <a:t>","</a:t>
            </a:r>
            <a:r>
              <a:rPr lang="en-GB" dirty="0" err="1">
                <a:latin typeface="Lucida Console" panose="020B0609040504020204" pitchFamily="49" charset="0"/>
              </a:rPr>
              <a:t>anne</a:t>
            </a:r>
            <a:r>
              <a:rPr lang="en-GB" dirty="0">
                <a:latin typeface="Lucida Console" panose="020B0609040504020204" pitchFamily="49" charset="0"/>
              </a:rPr>
              <a:t>","jo","</a:t>
            </a:r>
            <a:r>
              <a:rPr lang="en-GB" dirty="0" err="1">
                <a:latin typeface="Lucida Console" panose="020B0609040504020204" pitchFamily="49" charset="0"/>
              </a:rPr>
              <a:t>steven</a:t>
            </a:r>
            <a:r>
              <a:rPr lang="en-GB" dirty="0">
                <a:latin typeface="Lucida Console" panose="020B0609040504020204" pitchFamily="49" charset="0"/>
              </a:rPr>
              <a:t>") -&gt; </a:t>
            </a:r>
            <a:r>
              <a:rPr lang="en-GB" dirty="0" err="1">
                <a:latin typeface="Lucida Console" panose="020B0609040504020204" pitchFamily="49" charset="0"/>
              </a:rPr>
              <a:t>some.names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c(1,2,3,"fred")</a:t>
            </a:r>
          </a:p>
          <a:p>
            <a:r>
              <a:rPr lang="en-GB" dirty="0">
                <a:latin typeface="Lucida Console" panose="020B0609040504020204" pitchFamily="49" charset="0"/>
              </a:rPr>
              <a:t>[1] "1"    "2"    "3"    "</a:t>
            </a:r>
            <a:r>
              <a:rPr lang="en-GB" dirty="0" err="1">
                <a:latin typeface="Lucida Console" panose="020B0609040504020204" pitchFamily="49" charset="0"/>
              </a:rPr>
              <a:t>fred</a:t>
            </a:r>
            <a:r>
              <a:rPr lang="en-GB" dirty="0">
                <a:latin typeface="Lucida Console" panose="020B06090405040202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8560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for creating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Console" panose="020B0609040504020204" pitchFamily="49" charset="0"/>
              </a:rPr>
              <a:t>rep</a:t>
            </a:r>
            <a:r>
              <a:rPr lang="en-GB" dirty="0" smtClean="0"/>
              <a:t> - repeat values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87624" y="2276872"/>
            <a:ext cx="79563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Lucida Console" panose="020B0609040504020204" pitchFamily="49" charset="0"/>
              </a:rPr>
              <a:t>rep(2,10</a:t>
            </a:r>
            <a:r>
              <a:rPr lang="en-US" sz="22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 [1] 2 2 2 2 2 2 2 2 2 </a:t>
            </a:r>
            <a:r>
              <a:rPr lang="en-US" sz="2200" dirty="0" smtClean="0">
                <a:latin typeface="Lucida Console" panose="020B0609040504020204" pitchFamily="49" charset="0"/>
              </a:rPr>
              <a:t>2</a:t>
            </a: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dirty="0" smtClean="0">
                <a:latin typeface="Lucida Console" panose="020B0609040504020204" pitchFamily="49" charset="0"/>
              </a:rPr>
              <a:t>rep</a:t>
            </a:r>
            <a:r>
              <a:rPr lang="en-US" sz="2200" dirty="0">
                <a:latin typeface="Lucida Console" panose="020B0609040504020204" pitchFamily="49" charset="0"/>
              </a:rPr>
              <a:t>("hello",5)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[1] "hello" "hello" "hello" "hello" "hello</a:t>
            </a:r>
            <a:r>
              <a:rPr lang="en-US" sz="2200" dirty="0" smtClean="0">
                <a:latin typeface="Lucida Console" panose="020B0609040504020204" pitchFamily="49" charset="0"/>
              </a:rPr>
              <a:t>"</a:t>
            </a: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dirty="0" smtClean="0">
                <a:latin typeface="Lucida Console" panose="020B0609040504020204" pitchFamily="49" charset="0"/>
              </a:rPr>
              <a:t>rep(c</a:t>
            </a:r>
            <a:r>
              <a:rPr lang="en-US" sz="2200" dirty="0">
                <a:latin typeface="Lucida Console" panose="020B0609040504020204" pitchFamily="49" charset="0"/>
              </a:rPr>
              <a:t>("</a:t>
            </a:r>
            <a:r>
              <a:rPr lang="en-US" sz="2200" dirty="0" err="1">
                <a:latin typeface="Lucida Console" panose="020B0609040504020204" pitchFamily="49" charset="0"/>
              </a:rPr>
              <a:t>dog","cat</a:t>
            </a:r>
            <a:r>
              <a:rPr lang="en-US" sz="2200" dirty="0" smtClean="0">
                <a:latin typeface="Lucida Console" panose="020B0609040504020204" pitchFamily="49" charset="0"/>
              </a:rPr>
              <a:t>"),times=3</a:t>
            </a:r>
            <a:r>
              <a:rPr lang="en-US" sz="22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[1] "dog" "cat" "dog" "cat" "dog" "cat"</a:t>
            </a:r>
          </a:p>
          <a:p>
            <a:endParaRPr lang="en-US" sz="2200" dirty="0" smtClean="0">
              <a:latin typeface="Lucida Console" panose="020B0609040504020204" pitchFamily="49" charset="0"/>
            </a:endParaRPr>
          </a:p>
          <a:p>
            <a:r>
              <a:rPr lang="en-US" sz="2200" dirty="0" smtClean="0">
                <a:latin typeface="Lucida Console" panose="020B0609040504020204" pitchFamily="49" charset="0"/>
              </a:rPr>
              <a:t>rep(c</a:t>
            </a:r>
            <a:r>
              <a:rPr lang="en-US" sz="2200" dirty="0">
                <a:latin typeface="Lucida Console" panose="020B0609040504020204" pitchFamily="49" charset="0"/>
              </a:rPr>
              <a:t>("</a:t>
            </a:r>
            <a:r>
              <a:rPr lang="en-US" sz="2200" dirty="0" err="1">
                <a:latin typeface="Lucida Console" panose="020B0609040504020204" pitchFamily="49" charset="0"/>
              </a:rPr>
              <a:t>dog","cat</a:t>
            </a:r>
            <a:r>
              <a:rPr lang="en-US" sz="2200" dirty="0">
                <a:latin typeface="Lucida Console" panose="020B0609040504020204" pitchFamily="49" charset="0"/>
              </a:rPr>
              <a:t>"),each=3)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[1] "dog" "dog" "dog" "cat" "cat" "cat"</a:t>
            </a:r>
            <a:endParaRPr lang="en-GB" sz="22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5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for creating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latin typeface="Lucida Console" panose="020B0609040504020204" pitchFamily="49" charset="0"/>
              </a:rPr>
              <a:t>seq</a:t>
            </a:r>
            <a:r>
              <a:rPr lang="en-GB" dirty="0" smtClean="0"/>
              <a:t> - create numerical sequences</a:t>
            </a:r>
          </a:p>
          <a:p>
            <a:pPr lvl="1"/>
            <a:r>
              <a:rPr lang="en-GB" dirty="0" smtClean="0"/>
              <a:t>No required arguments!</a:t>
            </a:r>
          </a:p>
          <a:p>
            <a:pPr lvl="2"/>
            <a:r>
              <a:rPr lang="en-GB" dirty="0">
                <a:latin typeface="Lucida Console" panose="020B0609040504020204" pitchFamily="49" charset="0"/>
              </a:rPr>
              <a:t>f</a:t>
            </a:r>
            <a:r>
              <a:rPr lang="en-GB" dirty="0" smtClean="0">
                <a:latin typeface="Lucida Console" panose="020B0609040504020204" pitchFamily="49" charset="0"/>
              </a:rPr>
              <a:t>rom</a:t>
            </a:r>
          </a:p>
          <a:p>
            <a:pPr lvl="2"/>
            <a:r>
              <a:rPr lang="en-GB" dirty="0" smtClean="0">
                <a:latin typeface="Lucida Console" panose="020B0609040504020204" pitchFamily="49" charset="0"/>
              </a:rPr>
              <a:t>to</a:t>
            </a:r>
          </a:p>
          <a:p>
            <a:pPr lvl="2"/>
            <a:r>
              <a:rPr lang="en-GB" dirty="0">
                <a:latin typeface="Lucida Console" panose="020B0609040504020204" pitchFamily="49" charset="0"/>
              </a:rPr>
              <a:t>by</a:t>
            </a:r>
          </a:p>
          <a:p>
            <a:pPr lvl="2"/>
            <a:r>
              <a:rPr lang="en-GB" dirty="0" err="1" smtClean="0">
                <a:latin typeface="Lucida Console" panose="020B0609040504020204" pitchFamily="49" charset="0"/>
              </a:rPr>
              <a:t>length.out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Specify enough that the series is unique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7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for creating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latin typeface="Lucida Console" panose="020B0609040504020204" pitchFamily="49" charset="0"/>
              </a:rPr>
              <a:t>seq</a:t>
            </a:r>
            <a:r>
              <a:rPr lang="en-GB" dirty="0" smtClean="0"/>
              <a:t> - create numerical sequences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83668" y="2492896"/>
            <a:ext cx="59766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Lucida Console" panose="020B0609040504020204" pitchFamily="49" charset="0"/>
              </a:rPr>
              <a:t>seq</a:t>
            </a:r>
            <a:r>
              <a:rPr lang="en-US" sz="2400" dirty="0" smtClean="0">
                <a:latin typeface="Lucida Console" panose="020B0609040504020204" pitchFamily="49" charset="0"/>
              </a:rPr>
              <a:t>(from=2,by=3,to=14</a:t>
            </a:r>
            <a:r>
              <a:rPr lang="en-US" sz="24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[1]  2  5  8 11 14</a:t>
            </a:r>
          </a:p>
          <a:p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endParaRPr lang="en-US" sz="2400" dirty="0">
              <a:latin typeface="Lucida Console" panose="020B0609040504020204" pitchFamily="49" charset="0"/>
            </a:endParaRPr>
          </a:p>
          <a:p>
            <a:r>
              <a:rPr lang="en-US" sz="2400" dirty="0" err="1" smtClean="0">
                <a:latin typeface="Lucida Console" panose="020B0609040504020204" pitchFamily="49" charset="0"/>
              </a:rPr>
              <a:t>seq</a:t>
            </a:r>
            <a:r>
              <a:rPr lang="en-US" sz="2400" dirty="0" smtClean="0">
                <a:latin typeface="Lucida Console" panose="020B0609040504020204" pitchFamily="49" charset="0"/>
              </a:rPr>
              <a:t>(from=3,by=10,to=40</a:t>
            </a:r>
            <a:r>
              <a:rPr lang="en-US" sz="24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[1]  3 13 23 33</a:t>
            </a:r>
          </a:p>
          <a:p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endParaRPr lang="en-US" sz="2400" dirty="0">
              <a:latin typeface="Lucida Console" panose="020B0609040504020204" pitchFamily="49" charset="0"/>
            </a:endParaRPr>
          </a:p>
          <a:p>
            <a:r>
              <a:rPr lang="en-US" sz="2400" dirty="0" err="1" smtClean="0">
                <a:latin typeface="Lucida Console" panose="020B0609040504020204" pitchFamily="49" charset="0"/>
              </a:rPr>
              <a:t>seq</a:t>
            </a:r>
            <a:r>
              <a:rPr lang="en-US" sz="2400" dirty="0" smtClean="0">
                <a:latin typeface="Lucida Console" panose="020B0609040504020204" pitchFamily="49" charset="0"/>
              </a:rPr>
              <a:t>(from=5,by=3.6,length.out=5</a:t>
            </a:r>
            <a:r>
              <a:rPr lang="en-US" sz="24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[1]  5.0  8.6 12.2 15.8 19.4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for creating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Sampling from statistical distributions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</a:t>
            </a:r>
            <a:r>
              <a:rPr lang="en-GB" dirty="0" err="1" smtClean="0">
                <a:latin typeface="Lucida Console" panose="020B0609040504020204" pitchFamily="49" charset="0"/>
              </a:rPr>
              <a:t>norm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runif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rpois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rbeta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rbinom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</a:t>
            </a:r>
            <a:r>
              <a:rPr lang="en-GB" dirty="0" err="1" smtClean="0">
                <a:latin typeface="Lucida Console" panose="020B0609040504020204" pitchFamily="49" charset="0"/>
              </a:rPr>
              <a:t>norm</a:t>
            </a:r>
            <a:r>
              <a:rPr lang="en-GB" dirty="0" smtClean="0">
                <a:latin typeface="Lucida Console" panose="020B0609040504020204" pitchFamily="49" charset="0"/>
              </a:rPr>
              <a:t>(10000)</a:t>
            </a:r>
          </a:p>
          <a:p>
            <a:pPr lvl="1"/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endParaRPr lang="en-GB" dirty="0" smtClean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Language shortcuts for vector creation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elements</a:t>
            </a:r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"simon"</a:t>
            </a:r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c("simon")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Integer series</a:t>
            </a: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s</a:t>
            </a:r>
            <a:r>
              <a:rPr lang="en-GB" dirty="0" err="1" smtClean="0">
                <a:latin typeface="Lucida Console" panose="020B0609040504020204" pitchFamily="49" charset="0"/>
              </a:rPr>
              <a:t>eq</a:t>
            </a:r>
            <a:r>
              <a:rPr lang="en-GB" dirty="0" smtClean="0">
                <a:latin typeface="Lucida Console" panose="020B0609040504020204" pitchFamily="49" charset="0"/>
              </a:rPr>
              <a:t>(from=4,to=20,by=1)</a:t>
            </a:r>
          </a:p>
          <a:p>
            <a:pPr marL="457200" lvl="1" indent="0">
              <a:buNone/>
            </a:pPr>
            <a:r>
              <a:rPr lang="en-GB" dirty="0" smtClean="0">
                <a:latin typeface="Lucida Console" panose="020B0609040504020204" pitchFamily="49" charset="0"/>
              </a:rPr>
              <a:t>4:20</a:t>
            </a:r>
          </a:p>
          <a:p>
            <a:pPr marL="457200" lvl="1" indent="0">
              <a:buNone/>
            </a:pPr>
            <a:r>
              <a:rPr lang="en-GB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82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Viewing large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console</a:t>
            </a:r>
          </a:p>
          <a:p>
            <a:pPr marL="457200" lvl="1" indent="0">
              <a:buNone/>
            </a:pPr>
            <a:r>
              <a:rPr lang="en-GB" dirty="0" smtClean="0">
                <a:latin typeface="Lucida Console" panose="020B0609040504020204" pitchFamily="49" charset="0"/>
              </a:rPr>
              <a:t>head(data)</a:t>
            </a:r>
            <a:endParaRPr lang="en-GB" dirty="0" smtClean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tail(</a:t>
            </a:r>
            <a:r>
              <a:rPr lang="en-GB" dirty="0" err="1">
                <a:latin typeface="Lucida Console" panose="020B0609040504020204" pitchFamily="49" charset="0"/>
              </a:rPr>
              <a:t>data,n</a:t>
            </a:r>
            <a:r>
              <a:rPr lang="en-GB" dirty="0">
                <a:latin typeface="Lucida Console" panose="020B0609040504020204" pitchFamily="49" charset="0"/>
              </a:rPr>
              <a:t>=10)</a:t>
            </a:r>
            <a:endParaRPr lang="en-GB" dirty="0" smtClean="0">
              <a:latin typeface="Lucida Console" panose="020B0609040504020204" pitchFamily="49" charset="0"/>
            </a:endParaRPr>
          </a:p>
          <a:p>
            <a:pPr lvl="1"/>
            <a:endParaRPr lang="en-GB" dirty="0"/>
          </a:p>
          <a:p>
            <a:r>
              <a:rPr lang="en-GB" dirty="0" smtClean="0"/>
              <a:t>Graphically</a:t>
            </a:r>
          </a:p>
          <a:p>
            <a:pPr marL="457200" lvl="1" indent="0">
              <a:buNone/>
            </a:pPr>
            <a:r>
              <a:rPr lang="en-GB" dirty="0" smtClean="0">
                <a:latin typeface="Lucida Console" panose="020B0609040504020204" pitchFamily="49" charset="0"/>
              </a:rPr>
              <a:t>View(data)  </a:t>
            </a:r>
            <a:r>
              <a:rPr lang="en-GB" sz="2000" baseline="30000" dirty="0" smtClean="0">
                <a:latin typeface="+mj-lt"/>
              </a:rPr>
              <a:t>[Note capital V!]</a:t>
            </a:r>
          </a:p>
          <a:p>
            <a:pPr marL="457200" lvl="1" indent="0">
              <a:buNone/>
            </a:pPr>
            <a:r>
              <a:rPr lang="en-GB" dirty="0" smtClean="0"/>
              <a:t>Click in Environment tab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 with Vectors?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Extract subsets</a:t>
            </a:r>
          </a:p>
          <a:p>
            <a:r>
              <a:rPr lang="en-GB" dirty="0" smtClean="0"/>
              <a:t>Perform vectorised operations</a:t>
            </a:r>
          </a:p>
          <a:p>
            <a:endParaRPr lang="en-GB" dirty="0"/>
          </a:p>
          <a:p>
            <a:r>
              <a:rPr lang="en-GB" dirty="0" smtClean="0"/>
              <a:t>Both are *really* useful!</a:t>
            </a:r>
          </a:p>
        </p:txBody>
      </p:sp>
    </p:spTree>
    <p:extLst>
      <p:ext uri="{BB962C8B-B14F-4D97-AF65-F5344CB8AC3E}">
        <p14:creationId xmlns:p14="http://schemas.microsoft.com/office/powerpoint/2010/main" val="29189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 can just be a calculator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835696" y="184482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&gt; 3+2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</a:t>
            </a:r>
            <a:r>
              <a:rPr lang="en-GB" sz="2800" dirty="0" smtClean="0">
                <a:latin typeface="Lucida Console" panose="020B0609040504020204" pitchFamily="49" charset="0"/>
              </a:rPr>
              <a:t>5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>
                <a:latin typeface="Lucida Console" panose="020B0609040504020204" pitchFamily="49" charset="0"/>
              </a:rPr>
              <a:t>&gt; 2/7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</a:t>
            </a:r>
            <a:r>
              <a:rPr lang="en-GB" sz="2800" dirty="0" smtClean="0">
                <a:latin typeface="Lucida Console" panose="020B0609040504020204" pitchFamily="49" charset="0"/>
              </a:rPr>
              <a:t>0.2857143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>
                <a:latin typeface="Lucida Console" panose="020B0609040504020204" pitchFamily="49" charset="0"/>
              </a:rPr>
              <a:t>&gt; 5^10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9765625</a:t>
            </a:r>
          </a:p>
        </p:txBody>
      </p:sp>
    </p:spTree>
    <p:extLst>
      <p:ext uri="{BB962C8B-B14F-4D97-AF65-F5344CB8AC3E}">
        <p14:creationId xmlns:p14="http://schemas.microsoft.com/office/powerpoint/2010/main" val="3851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Extracting from a vector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Always two ways to retrieve data from an R data structure</a:t>
            </a:r>
          </a:p>
          <a:p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Based on its position (give me the third value)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Based on a name (give me the BRCA1 value)</a:t>
            </a:r>
          </a:p>
          <a:p>
            <a:endParaRPr lang="en-GB" dirty="0" smtClean="0"/>
          </a:p>
          <a:p>
            <a:r>
              <a:rPr lang="en-GB" dirty="0" smtClean="0"/>
              <a:t>True for all of the main R structures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9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Extracting by position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95736" y="1556792"/>
            <a:ext cx="59584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[1] 1 2 4 6 </a:t>
            </a:r>
            <a:r>
              <a:rPr lang="en-GB" sz="2400" dirty="0" smtClean="0">
                <a:latin typeface="Lucida Console" panose="020B0609040504020204" pitchFamily="49" charset="0"/>
              </a:rPr>
              <a:t>3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[5</a:t>
            </a:r>
            <a:r>
              <a:rPr lang="en-GB" sz="2400" dirty="0">
                <a:latin typeface="Lucida Console" panose="020B0609040504020204" pitchFamily="49" charset="0"/>
              </a:rPr>
              <a:t>]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3</a:t>
            </a: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[c(5,2,3</a:t>
            </a:r>
            <a:r>
              <a:rPr lang="en-GB" sz="2400" dirty="0">
                <a:latin typeface="Lucida Console" panose="020B0609040504020204" pitchFamily="49" charset="0"/>
              </a:rPr>
              <a:t>)]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3 2 4</a:t>
            </a: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[2:4</a:t>
            </a:r>
            <a:r>
              <a:rPr lang="en-GB" sz="2400" dirty="0">
                <a:latin typeface="Lucida Console" panose="020B0609040504020204" pitchFamily="49" charset="0"/>
              </a:rPr>
              <a:t>]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2 4 6</a:t>
            </a:r>
          </a:p>
        </p:txBody>
      </p:sp>
    </p:spTree>
    <p:extLst>
      <p:ext uri="{BB962C8B-B14F-4D97-AF65-F5344CB8AC3E}">
        <p14:creationId xmlns:p14="http://schemas.microsoft.com/office/powerpoint/2010/main" val="131468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Assigning names to vector slots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600" y="1424487"/>
            <a:ext cx="78592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Lucida Console" panose="020B0609040504020204" pitchFamily="49" charset="0"/>
              </a:rPr>
              <a:t>simple.vector</a:t>
            </a:r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[1] 1 2 4 6 </a:t>
            </a:r>
            <a:r>
              <a:rPr lang="en-US" sz="2000" dirty="0" smtClean="0">
                <a:latin typeface="Lucida Console" panose="020B0609040504020204" pitchFamily="49" charset="0"/>
              </a:rPr>
              <a:t>3</a:t>
            </a:r>
          </a:p>
          <a:p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000" dirty="0" err="1" smtClean="0">
                <a:latin typeface="Lucida Console" panose="020B0609040504020204" pitchFamily="49" charset="0"/>
              </a:rPr>
              <a:t>some.names</a:t>
            </a:r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[1] "simon"  "</a:t>
            </a:r>
            <a:r>
              <a:rPr lang="en-US" sz="2000" dirty="0" err="1">
                <a:latin typeface="Lucida Console" panose="020B0609040504020204" pitchFamily="49" charset="0"/>
              </a:rPr>
              <a:t>laura</a:t>
            </a:r>
            <a:r>
              <a:rPr lang="en-US" sz="2000" dirty="0">
                <a:latin typeface="Lucida Console" panose="020B0609040504020204" pitchFamily="49" charset="0"/>
              </a:rPr>
              <a:t>"  "</a:t>
            </a:r>
            <a:r>
              <a:rPr lang="en-US" sz="2000" dirty="0" err="1">
                <a:latin typeface="Lucida Console" panose="020B0609040504020204" pitchFamily="49" charset="0"/>
              </a:rPr>
              <a:t>anne</a:t>
            </a:r>
            <a:r>
              <a:rPr lang="en-US" sz="2000" dirty="0">
                <a:latin typeface="Lucida Console" panose="020B0609040504020204" pitchFamily="49" charset="0"/>
              </a:rPr>
              <a:t>"   "jo"     "</a:t>
            </a:r>
            <a:r>
              <a:rPr lang="en-US" sz="2000" dirty="0" err="1">
                <a:latin typeface="Lucida Console" panose="020B0609040504020204" pitchFamily="49" charset="0"/>
              </a:rPr>
              <a:t>steven</a:t>
            </a:r>
            <a:r>
              <a:rPr lang="en-US" sz="2000" dirty="0" smtClean="0">
                <a:latin typeface="Lucida Console" panose="020B0609040504020204" pitchFamily="49" charset="0"/>
              </a:rPr>
              <a:t>"</a:t>
            </a:r>
          </a:p>
          <a:p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000" dirty="0" smtClean="0">
                <a:latin typeface="Lucida Console" panose="020B0609040504020204" pitchFamily="49" charset="0"/>
              </a:rPr>
              <a:t>names(</a:t>
            </a:r>
            <a:r>
              <a:rPr lang="en-US" sz="2000" dirty="0" err="1" smtClean="0">
                <a:latin typeface="Lucida Console" panose="020B0609040504020204" pitchFamily="49" charset="0"/>
              </a:rPr>
              <a:t>simple.vector</a:t>
            </a:r>
            <a:r>
              <a:rPr lang="en-US" sz="20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2000" dirty="0" smtClean="0">
                <a:latin typeface="Lucida Console" panose="020B0609040504020204" pitchFamily="49" charset="0"/>
              </a:rPr>
              <a:t>NULL</a:t>
            </a:r>
          </a:p>
          <a:p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000" dirty="0" smtClean="0">
                <a:latin typeface="Lucida Console" panose="020B0609040504020204" pitchFamily="49" charset="0"/>
              </a:rPr>
              <a:t>names(</a:t>
            </a:r>
            <a:r>
              <a:rPr lang="en-US" sz="2000" dirty="0" err="1" smtClean="0">
                <a:latin typeface="Lucida Console" panose="020B0609040504020204" pitchFamily="49" charset="0"/>
              </a:rPr>
              <a:t>simple.vector</a:t>
            </a:r>
            <a:r>
              <a:rPr lang="en-US" sz="2000" dirty="0">
                <a:latin typeface="Lucida Console" panose="020B0609040504020204" pitchFamily="49" charset="0"/>
              </a:rPr>
              <a:t>) &lt;- </a:t>
            </a:r>
            <a:r>
              <a:rPr lang="en-US" sz="2000" dirty="0" err="1" smtClean="0">
                <a:latin typeface="Lucida Console" panose="020B0609040504020204" pitchFamily="49" charset="0"/>
              </a:rPr>
              <a:t>some.names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endParaRPr lang="en-US" sz="2000" dirty="0" smtClean="0">
              <a:latin typeface="Lucida Console" panose="020B0609040504020204" pitchFamily="49" charset="0"/>
            </a:endParaRPr>
          </a:p>
          <a:p>
            <a:r>
              <a:rPr lang="en-US" sz="2000" dirty="0" err="1" smtClean="0">
                <a:latin typeface="Lucida Console" panose="020B0609040504020204" pitchFamily="49" charset="0"/>
              </a:rPr>
              <a:t>simple.vector</a:t>
            </a:r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 simon  </a:t>
            </a:r>
            <a:r>
              <a:rPr lang="en-US" sz="2000" dirty="0" err="1">
                <a:latin typeface="Lucida Console" panose="020B0609040504020204" pitchFamily="49" charset="0"/>
              </a:rPr>
              <a:t>laura</a:t>
            </a:r>
            <a:r>
              <a:rPr lang="en-US" sz="2000" dirty="0">
                <a:latin typeface="Lucida Console" panose="020B0609040504020204" pitchFamily="49" charset="0"/>
              </a:rPr>
              <a:t>   </a:t>
            </a:r>
            <a:r>
              <a:rPr lang="en-US" sz="2000" dirty="0" err="1">
                <a:latin typeface="Lucida Console" panose="020B0609040504020204" pitchFamily="49" charset="0"/>
              </a:rPr>
              <a:t>anne</a:t>
            </a:r>
            <a:r>
              <a:rPr lang="en-US" sz="2000" dirty="0">
                <a:latin typeface="Lucida Console" panose="020B0609040504020204" pitchFamily="49" charset="0"/>
              </a:rPr>
              <a:t>     jo </a:t>
            </a:r>
            <a:r>
              <a:rPr lang="en-US" sz="2000" dirty="0" err="1">
                <a:latin typeface="Lucida Console" panose="020B0609040504020204" pitchFamily="49" charset="0"/>
              </a:rPr>
              <a:t>steven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     1      2      4      6      3 </a:t>
            </a:r>
            <a:endParaRPr lang="en-GB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Extracting by name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1556792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 simon  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     jo </a:t>
            </a:r>
            <a:r>
              <a:rPr lang="en-GB" sz="2400" dirty="0" err="1">
                <a:latin typeface="Lucida Console" panose="020B0609040504020204" pitchFamily="49" charset="0"/>
              </a:rPr>
              <a:t>steven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1      2      4      6      3 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>
                <a:latin typeface="Lucida Console" panose="020B0609040504020204" pitchFamily="49" charset="0"/>
              </a:rPr>
              <a:t>["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"]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err="1" smtClean="0">
                <a:latin typeface="Lucida Console" panose="020B0609040504020204" pitchFamily="49" charset="0"/>
              </a:rPr>
              <a:t>anne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smtClean="0">
                <a:latin typeface="Lucida Console" panose="020B0609040504020204" pitchFamily="49" charset="0"/>
              </a:rPr>
              <a:t>   </a:t>
            </a:r>
            <a:r>
              <a:rPr lang="en-GB" sz="2400" dirty="0">
                <a:latin typeface="Lucida Console" panose="020B0609040504020204" pitchFamily="49" charset="0"/>
              </a:rPr>
              <a:t>4 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[c</a:t>
            </a:r>
            <a:r>
              <a:rPr lang="en-GB" sz="2400" dirty="0">
                <a:latin typeface="Lucida Console" panose="020B0609040504020204" pitchFamily="49" charset="0"/>
              </a:rPr>
              <a:t>("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","simon","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")]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 simon 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4     1     2 </a:t>
            </a:r>
          </a:p>
        </p:txBody>
      </p:sp>
    </p:spTree>
    <p:extLst>
      <p:ext uri="{BB962C8B-B14F-4D97-AF65-F5344CB8AC3E}">
        <p14:creationId xmlns:p14="http://schemas.microsoft.com/office/powerpoint/2010/main" val="16987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Vectorised Operations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1556792"/>
            <a:ext cx="75711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Lucida Console" panose="020B0609040504020204" pitchFamily="49" charset="0"/>
              </a:rPr>
              <a:t>2+3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[1] </a:t>
            </a:r>
            <a:r>
              <a:rPr lang="en-GB" sz="2400" dirty="0" smtClean="0">
                <a:latin typeface="Lucida Console" panose="020B0609040504020204" pitchFamily="49" charset="0"/>
              </a:rPr>
              <a:t>5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smtClean="0">
                <a:latin typeface="Lucida Console" panose="020B0609040504020204" pitchFamily="49" charset="0"/>
              </a:rPr>
              <a:t>c(2,4</a:t>
            </a:r>
            <a:r>
              <a:rPr lang="en-GB" sz="2400" dirty="0">
                <a:latin typeface="Lucida Console" panose="020B0609040504020204" pitchFamily="49" charset="0"/>
              </a:rPr>
              <a:t>) + c(3,5)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5 9</a:t>
            </a: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 simon  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     jo </a:t>
            </a:r>
            <a:r>
              <a:rPr lang="en-GB" sz="2400" dirty="0" err="1">
                <a:latin typeface="Lucida Console" panose="020B0609040504020204" pitchFamily="49" charset="0"/>
              </a:rPr>
              <a:t>steven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1      2      4      6      3 </a:t>
            </a: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</a:rPr>
              <a:t>* 100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simon  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     jo </a:t>
            </a:r>
            <a:r>
              <a:rPr lang="en-GB" sz="2400" dirty="0" err="1">
                <a:latin typeface="Lucida Console" panose="020B0609040504020204" pitchFamily="49" charset="0"/>
              </a:rPr>
              <a:t>steven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100    200    400    600    300 </a:t>
            </a:r>
          </a:p>
        </p:txBody>
      </p:sp>
    </p:spTree>
    <p:extLst>
      <p:ext uri="{BB962C8B-B14F-4D97-AF65-F5344CB8AC3E}">
        <p14:creationId xmlns:p14="http://schemas.microsoft.com/office/powerpoint/2010/main" val="82848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vectorised operations</a:t>
            </a:r>
            <a:endParaRPr lang="en-GB" dirty="0"/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Equivalent positions are matched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654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3</a:t>
              </a:r>
              <a:endParaRPr lang="en-GB" sz="2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4</a:t>
              </a:r>
              <a:endParaRPr lang="en-GB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10</a:t>
              </a:r>
              <a:endParaRPr lang="en-GB" sz="2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11</a:t>
              </a:r>
              <a:endParaRPr lang="en-GB" sz="24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0724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12</a:t>
              </a:r>
              <a:endParaRPr lang="en-GB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5131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13</a:t>
              </a:r>
              <a:endParaRPr lang="en-GB" sz="2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63020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14</a:t>
              </a:r>
              <a:endParaRPr lang="en-GB" sz="24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9090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15</a:t>
              </a:r>
              <a:endParaRPr lang="en-GB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91098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16</a:t>
              </a:r>
              <a:endParaRPr lang="en-GB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63106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17</a:t>
              </a:r>
              <a:endParaRPr lang="en-GB" sz="24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5114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18</a:t>
              </a:r>
              <a:endParaRPr lang="en-GB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Vector 1</a:t>
              </a:r>
              <a:endParaRPr lang="en-GB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Vector 2</a:t>
              </a:r>
              <a:endParaRPr lang="en-GB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 smtClean="0"/>
                <a:t>+</a:t>
              </a:r>
              <a:endParaRPr lang="en-GB" sz="60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627784" y="3429000"/>
            <a:ext cx="5040560" cy="871647"/>
            <a:chOff x="2627784" y="3429000"/>
            <a:chExt cx="5040560" cy="87164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6277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3478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679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78802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580112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281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9482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6683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2287162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14</a:t>
              </a:r>
              <a:endParaRPr lang="en-GB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16</a:t>
              </a:r>
              <a:endParaRPr lang="en-GB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18</a:t>
              </a:r>
              <a:endParaRPr lang="en-GB" sz="24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20</a:t>
              </a:r>
              <a:endParaRPr lang="en-GB" sz="2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22</a:t>
              </a:r>
              <a:endParaRPr lang="en-GB" sz="24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24</a:t>
              </a:r>
              <a:endParaRPr lang="en-GB" sz="24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26</a:t>
              </a:r>
              <a:endParaRPr lang="en-GB" sz="24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</a:t>
              </a:r>
              <a:r>
                <a:rPr lang="en-GB" sz="2400" dirty="0" smtClean="0"/>
                <a:t>8</a:t>
              </a:r>
              <a:endParaRPr lang="en-GB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406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vectorised operations</a:t>
            </a:r>
            <a:endParaRPr lang="en-GB" dirty="0"/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Shorter vectors are recycled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654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3</a:t>
              </a:r>
              <a:endParaRPr lang="en-GB" sz="2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4</a:t>
              </a:r>
              <a:endParaRPr lang="en-GB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10</a:t>
              </a:r>
              <a:endParaRPr lang="en-GB" sz="2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11</a:t>
              </a:r>
              <a:endParaRPr lang="en-GB" sz="24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0724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12</a:t>
              </a:r>
              <a:endParaRPr lang="en-GB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5131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13</a:t>
              </a:r>
              <a:endParaRPr lang="en-GB" sz="2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63020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14</a:t>
              </a:r>
              <a:endParaRPr lang="en-GB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Vector 1</a:t>
              </a:r>
              <a:endParaRPr lang="en-GB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Vector 2</a:t>
              </a:r>
              <a:endParaRPr lang="en-GB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 smtClean="0"/>
                <a:t>+</a:t>
              </a:r>
              <a:endParaRPr lang="en-GB" sz="6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627784" y="3429000"/>
            <a:ext cx="2160240" cy="871647"/>
            <a:chOff x="2627784" y="3429000"/>
            <a:chExt cx="2160240" cy="87164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6277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3478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679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78802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627784" y="3429000"/>
            <a:ext cx="5040560" cy="871647"/>
            <a:chOff x="2627784" y="3429000"/>
            <a:chExt cx="5040560" cy="871647"/>
          </a:xfrm>
        </p:grpSpPr>
        <p:cxnSp>
          <p:nvCxnSpPr>
            <p:cNvPr id="56" name="Straight Connector 55"/>
            <p:cNvCxnSpPr/>
            <p:nvPr/>
          </p:nvCxnSpPr>
          <p:spPr>
            <a:xfrm flipH="1">
              <a:off x="2627784" y="3429000"/>
              <a:ext cx="2952328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347864" y="3429000"/>
              <a:ext cx="288032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067944" y="3429000"/>
              <a:ext cx="288032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788024" y="3429000"/>
              <a:ext cx="288032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2287162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14</a:t>
              </a:r>
              <a:endParaRPr lang="en-GB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16</a:t>
              </a:r>
              <a:endParaRPr lang="en-GB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18</a:t>
              </a:r>
              <a:endParaRPr lang="en-GB" sz="24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20</a:t>
              </a:r>
              <a:endParaRPr lang="en-GB" sz="2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18</a:t>
              </a:r>
              <a:endParaRPr lang="en-GB" sz="24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20</a:t>
              </a:r>
              <a:endParaRPr lang="en-GB" sz="24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22</a:t>
              </a:r>
              <a:endParaRPr lang="en-GB" sz="24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24</a:t>
              </a:r>
              <a:endParaRPr lang="en-GB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522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vectorised operations</a:t>
            </a:r>
            <a:endParaRPr lang="en-GB" dirty="0"/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Incomplete vectors generate a warning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654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3</a:t>
              </a:r>
              <a:endParaRPr lang="en-GB" sz="2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4</a:t>
              </a:r>
              <a:endParaRPr lang="en-GB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10</a:t>
              </a:r>
              <a:endParaRPr lang="en-GB" sz="2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11</a:t>
              </a:r>
              <a:endParaRPr lang="en-GB" sz="24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0724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12</a:t>
              </a:r>
              <a:endParaRPr lang="en-GB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5131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13</a:t>
              </a:r>
              <a:endParaRPr lang="en-GB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Vector 1</a:t>
              </a:r>
              <a:endParaRPr lang="en-GB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Vector 2</a:t>
              </a:r>
              <a:endParaRPr lang="en-GB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 smtClean="0"/>
                <a:t>+</a:t>
              </a:r>
              <a:endParaRPr lang="en-GB" sz="6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627784" y="3429000"/>
            <a:ext cx="1440160" cy="871647"/>
            <a:chOff x="2627784" y="3429000"/>
            <a:chExt cx="1440160" cy="87164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6277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3478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679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627784" y="3429000"/>
            <a:ext cx="4320480" cy="871647"/>
            <a:chOff x="2627784" y="3429000"/>
            <a:chExt cx="4320480" cy="871647"/>
          </a:xfrm>
        </p:grpSpPr>
        <p:cxnSp>
          <p:nvCxnSpPr>
            <p:cNvPr id="56" name="Straight Connector 55"/>
            <p:cNvCxnSpPr/>
            <p:nvPr/>
          </p:nvCxnSpPr>
          <p:spPr>
            <a:xfrm flipH="1">
              <a:off x="2627784" y="3429000"/>
              <a:ext cx="2952328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347864" y="3429000"/>
              <a:ext cx="288032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067944" y="3429000"/>
              <a:ext cx="288032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 flipH="1">
            <a:off x="2627784" y="3429000"/>
            <a:ext cx="5040560" cy="87164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2287162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14</a:t>
              </a:r>
              <a:endParaRPr lang="en-GB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16</a:t>
              </a:r>
              <a:endParaRPr lang="en-GB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18</a:t>
              </a:r>
              <a:endParaRPr lang="en-GB" sz="24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17</a:t>
              </a:r>
              <a:endParaRPr lang="en-GB" sz="2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19</a:t>
              </a:r>
              <a:endParaRPr lang="en-GB" sz="24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21</a:t>
              </a:r>
              <a:endParaRPr lang="en-GB" sz="24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20</a:t>
              </a:r>
              <a:endParaRPr lang="en-GB" sz="24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22</a:t>
              </a:r>
              <a:endParaRPr lang="en-GB" sz="24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572001" y="4275719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C00000"/>
                </a:solidFill>
                <a:latin typeface="Lucida Console" panose="020B0609040504020204" pitchFamily="49" charset="0"/>
              </a:rPr>
              <a:t>Warning message:</a:t>
            </a:r>
          </a:p>
          <a:p>
            <a:r>
              <a:rPr lang="en-US" sz="1700" dirty="0">
                <a:solidFill>
                  <a:srgbClr val="C00000"/>
                </a:solidFill>
                <a:latin typeface="Lucida Console" panose="020B0609040504020204" pitchFamily="49" charset="0"/>
              </a:rPr>
              <a:t>In 3:10 + 11:13 :</a:t>
            </a:r>
          </a:p>
          <a:p>
            <a:r>
              <a:rPr lang="en-US" sz="1700" dirty="0">
                <a:solidFill>
                  <a:srgbClr val="C00000"/>
                </a:solidFill>
                <a:latin typeface="Lucida Console" panose="020B0609040504020204" pitchFamily="49" charset="0"/>
              </a:rPr>
              <a:t>  longer object length is not a multiple of shorter object length</a:t>
            </a:r>
            <a:endParaRPr lang="en-GB" sz="1700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Vectorised Operations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1556792"/>
            <a:ext cx="75711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Lucida Console" panose="020B0609040504020204" pitchFamily="49" charset="0"/>
              </a:rPr>
              <a:t>c(2,4</a:t>
            </a:r>
            <a:r>
              <a:rPr lang="en-GB" sz="2400" dirty="0">
                <a:latin typeface="Lucida Console" panose="020B0609040504020204" pitchFamily="49" charset="0"/>
              </a:rPr>
              <a:t>) + c(3,5)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5 9</a:t>
            </a: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 simon  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     jo </a:t>
            </a:r>
            <a:r>
              <a:rPr lang="en-GB" sz="2400" dirty="0" err="1">
                <a:latin typeface="Lucida Console" panose="020B0609040504020204" pitchFamily="49" charset="0"/>
              </a:rPr>
              <a:t>steven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1      2      4      6      3 </a:t>
            </a: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</a:rPr>
              <a:t>* 100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simon  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     jo </a:t>
            </a:r>
            <a:r>
              <a:rPr lang="en-GB" sz="2400" dirty="0" err="1">
                <a:latin typeface="Lucida Console" panose="020B0609040504020204" pitchFamily="49" charset="0"/>
              </a:rPr>
              <a:t>steven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100    200    400    600    300 </a:t>
            </a:r>
          </a:p>
        </p:txBody>
      </p:sp>
    </p:spTree>
    <p:extLst>
      <p:ext uri="{BB962C8B-B14F-4D97-AF65-F5344CB8AC3E}">
        <p14:creationId xmlns:p14="http://schemas.microsoft.com/office/powerpoint/2010/main" val="211534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Updating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Overwrite the existing vector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25960" y="2420888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>
                <a:latin typeface="Lucida Console" panose="020B0609040504020204" pitchFamily="49" charset="0"/>
              </a:rPr>
              <a:t>simple.vector</a:t>
            </a:r>
            <a:endParaRPr lang="es-ES" sz="2400" dirty="0">
              <a:latin typeface="Lucida Console" panose="020B0609040504020204" pitchFamily="49" charset="0"/>
            </a:endParaRPr>
          </a:p>
          <a:p>
            <a:r>
              <a:rPr lang="es-ES" sz="2400" dirty="0">
                <a:latin typeface="Lucida Console" panose="020B0609040504020204" pitchFamily="49" charset="0"/>
              </a:rPr>
              <a:t> simon  </a:t>
            </a:r>
            <a:r>
              <a:rPr lang="es-ES" sz="2400" dirty="0" err="1">
                <a:latin typeface="Lucida Console" panose="020B0609040504020204" pitchFamily="49" charset="0"/>
              </a:rPr>
              <a:t>laura</a:t>
            </a:r>
            <a:r>
              <a:rPr lang="es-ES" sz="2400" dirty="0">
                <a:latin typeface="Lucida Console" panose="020B0609040504020204" pitchFamily="49" charset="0"/>
              </a:rPr>
              <a:t>   </a:t>
            </a:r>
            <a:r>
              <a:rPr lang="es-ES" sz="2400" dirty="0" err="1">
                <a:latin typeface="Lucida Console" panose="020B0609040504020204" pitchFamily="49" charset="0"/>
              </a:rPr>
              <a:t>anne</a:t>
            </a:r>
            <a:r>
              <a:rPr lang="es-ES" sz="2400" dirty="0">
                <a:latin typeface="Lucida Console" panose="020B0609040504020204" pitchFamily="49" charset="0"/>
              </a:rPr>
              <a:t>     </a:t>
            </a:r>
            <a:r>
              <a:rPr lang="es-ES" sz="2400" dirty="0" err="1">
                <a:latin typeface="Lucida Console" panose="020B0609040504020204" pitchFamily="49" charset="0"/>
              </a:rPr>
              <a:t>jo</a:t>
            </a:r>
            <a:r>
              <a:rPr lang="es-ES" sz="2400" dirty="0">
                <a:latin typeface="Lucida Console" panose="020B0609040504020204" pitchFamily="49" charset="0"/>
              </a:rPr>
              <a:t> </a:t>
            </a:r>
            <a:r>
              <a:rPr lang="es-ES" sz="2400" dirty="0" err="1">
                <a:latin typeface="Lucida Console" panose="020B0609040504020204" pitchFamily="49" charset="0"/>
              </a:rPr>
              <a:t>steven</a:t>
            </a:r>
            <a:r>
              <a:rPr lang="es-ES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s-ES" sz="2400" dirty="0">
                <a:latin typeface="Lucida Console" panose="020B0609040504020204" pitchFamily="49" charset="0"/>
              </a:rPr>
              <a:t>     1      2      4      6      3 </a:t>
            </a:r>
            <a:endParaRPr lang="es-ES" sz="2400" dirty="0" smtClean="0">
              <a:latin typeface="Lucida Console" panose="020B0609040504020204" pitchFamily="49" charset="0"/>
            </a:endParaRPr>
          </a:p>
          <a:p>
            <a:endParaRPr lang="es-ES" sz="2400" dirty="0">
              <a:latin typeface="Lucida Console" panose="020B0609040504020204" pitchFamily="49" charset="0"/>
            </a:endParaRPr>
          </a:p>
          <a:p>
            <a:r>
              <a:rPr lang="es-ES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s-ES" sz="2400" dirty="0" smtClean="0">
                <a:latin typeface="Lucida Console" panose="020B0609040504020204" pitchFamily="49" charset="0"/>
              </a:rPr>
              <a:t>[2:4</a:t>
            </a:r>
            <a:r>
              <a:rPr lang="es-ES" sz="2400" dirty="0">
                <a:latin typeface="Lucida Console" panose="020B0609040504020204" pitchFamily="49" charset="0"/>
              </a:rPr>
              <a:t>] -&gt; </a:t>
            </a:r>
            <a:r>
              <a:rPr lang="es-ES" sz="2400" dirty="0" err="1">
                <a:latin typeface="Lucida Console" panose="020B0609040504020204" pitchFamily="49" charset="0"/>
              </a:rPr>
              <a:t>simple.vector</a:t>
            </a:r>
            <a:endParaRPr lang="es-ES" sz="2400" dirty="0">
              <a:latin typeface="Lucida Console" panose="020B0609040504020204" pitchFamily="49" charset="0"/>
            </a:endParaRPr>
          </a:p>
          <a:p>
            <a:endParaRPr lang="es-ES" sz="2400" dirty="0">
              <a:latin typeface="Lucida Console" panose="020B0609040504020204" pitchFamily="49" charset="0"/>
            </a:endParaRPr>
          </a:p>
          <a:p>
            <a:r>
              <a:rPr lang="es-ES" sz="2400" dirty="0" err="1" smtClean="0">
                <a:latin typeface="Lucida Console" panose="020B0609040504020204" pitchFamily="49" charset="0"/>
              </a:rPr>
              <a:t>simple.vector</a:t>
            </a:r>
            <a:endParaRPr lang="es-ES" sz="2400" dirty="0">
              <a:latin typeface="Lucida Console" panose="020B0609040504020204" pitchFamily="49" charset="0"/>
            </a:endParaRPr>
          </a:p>
          <a:p>
            <a:r>
              <a:rPr lang="es-ES" sz="2400" dirty="0" smtClean="0">
                <a:latin typeface="Lucida Console" panose="020B0609040504020204" pitchFamily="49" charset="0"/>
              </a:rPr>
              <a:t> </a:t>
            </a:r>
            <a:r>
              <a:rPr lang="es-ES" sz="2400" dirty="0" err="1" smtClean="0">
                <a:latin typeface="Lucida Console" panose="020B0609040504020204" pitchFamily="49" charset="0"/>
              </a:rPr>
              <a:t>laura</a:t>
            </a:r>
            <a:r>
              <a:rPr lang="es-ES" sz="2400" dirty="0" smtClean="0">
                <a:latin typeface="Lucida Console" panose="020B0609040504020204" pitchFamily="49" charset="0"/>
              </a:rPr>
              <a:t>  </a:t>
            </a:r>
            <a:r>
              <a:rPr lang="es-ES" sz="2400" dirty="0" err="1">
                <a:latin typeface="Lucida Console" panose="020B0609040504020204" pitchFamily="49" charset="0"/>
              </a:rPr>
              <a:t>anne</a:t>
            </a:r>
            <a:r>
              <a:rPr lang="es-ES" sz="2400" dirty="0">
                <a:latin typeface="Lucida Console" panose="020B0609040504020204" pitchFamily="49" charset="0"/>
              </a:rPr>
              <a:t>    </a:t>
            </a:r>
            <a:r>
              <a:rPr lang="es-ES" sz="2400" dirty="0" err="1">
                <a:latin typeface="Lucida Console" panose="020B0609040504020204" pitchFamily="49" charset="0"/>
              </a:rPr>
              <a:t>jo</a:t>
            </a:r>
            <a:r>
              <a:rPr lang="es-ES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s-ES" sz="2400" dirty="0">
                <a:latin typeface="Lucida Console" panose="020B0609040504020204" pitchFamily="49" charset="0"/>
              </a:rPr>
              <a:t> </a:t>
            </a:r>
            <a:r>
              <a:rPr lang="es-ES" sz="2400" dirty="0" smtClean="0">
                <a:latin typeface="Lucida Console" panose="020B0609040504020204" pitchFamily="49" charset="0"/>
              </a:rPr>
              <a:t>    </a:t>
            </a:r>
            <a:r>
              <a:rPr lang="es-ES" sz="2400" dirty="0">
                <a:latin typeface="Lucida Console" panose="020B0609040504020204" pitchFamily="49" charset="0"/>
              </a:rPr>
              <a:t>2     4     6 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numerical data in variables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03848" y="155679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latin typeface="Lucida Console" panose="020B0609040504020204" pitchFamily="49" charset="0"/>
              </a:rPr>
              <a:t>10 -&gt; x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y &lt;- </a:t>
            </a:r>
            <a:r>
              <a:rPr lang="en-GB" sz="3200" dirty="0" smtClean="0">
                <a:latin typeface="Lucida Console" panose="020B0609040504020204" pitchFamily="49" charset="0"/>
              </a:rPr>
              <a:t>20</a:t>
            </a:r>
          </a:p>
          <a:p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smtClean="0">
                <a:latin typeface="Lucida Console" panose="020B0609040504020204" pitchFamily="49" charset="0"/>
              </a:rPr>
              <a:t>x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[1] </a:t>
            </a:r>
            <a:r>
              <a:rPr lang="en-GB" sz="3200" dirty="0" smtClean="0">
                <a:latin typeface="Lucida Console" panose="020B0609040504020204" pitchFamily="49" charset="0"/>
              </a:rPr>
              <a:t>10</a:t>
            </a:r>
          </a:p>
          <a:p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smtClean="0">
                <a:latin typeface="Lucida Console" panose="020B0609040504020204" pitchFamily="49" charset="0"/>
              </a:rPr>
              <a:t>x/y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[1] 0.5</a:t>
            </a:r>
          </a:p>
          <a:p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>
                <a:latin typeface="Lucida Console" panose="020B0609040504020204" pitchFamily="49" charset="0"/>
              </a:rPr>
              <a:t>x/y -&gt; z</a:t>
            </a:r>
          </a:p>
        </p:txBody>
      </p:sp>
    </p:spTree>
    <p:extLst>
      <p:ext uri="{BB962C8B-B14F-4D97-AF65-F5344CB8AC3E}">
        <p14:creationId xmlns:p14="http://schemas.microsoft.com/office/powerpoint/2010/main" val="29642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Updating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Replace contents based on a selection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2420888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>
                <a:latin typeface="Lucida Console" panose="020B0609040504020204" pitchFamily="49" charset="0"/>
              </a:rPr>
              <a:t>simple.vector</a:t>
            </a:r>
            <a:endParaRPr lang="es-ES" sz="2400" dirty="0">
              <a:latin typeface="Lucida Console" panose="020B0609040504020204" pitchFamily="49" charset="0"/>
            </a:endParaRPr>
          </a:p>
          <a:p>
            <a:r>
              <a:rPr lang="es-ES" sz="2400" dirty="0">
                <a:latin typeface="Lucida Console" panose="020B0609040504020204" pitchFamily="49" charset="0"/>
              </a:rPr>
              <a:t> simon  </a:t>
            </a:r>
            <a:r>
              <a:rPr lang="es-ES" sz="2400" dirty="0" err="1">
                <a:latin typeface="Lucida Console" panose="020B0609040504020204" pitchFamily="49" charset="0"/>
              </a:rPr>
              <a:t>laura</a:t>
            </a:r>
            <a:r>
              <a:rPr lang="es-ES" sz="2400" dirty="0">
                <a:latin typeface="Lucida Console" panose="020B0609040504020204" pitchFamily="49" charset="0"/>
              </a:rPr>
              <a:t>   </a:t>
            </a:r>
            <a:r>
              <a:rPr lang="es-ES" sz="2400" dirty="0" err="1">
                <a:latin typeface="Lucida Console" panose="020B0609040504020204" pitchFamily="49" charset="0"/>
              </a:rPr>
              <a:t>anne</a:t>
            </a:r>
            <a:r>
              <a:rPr lang="es-ES" sz="2400" dirty="0">
                <a:latin typeface="Lucida Console" panose="020B0609040504020204" pitchFamily="49" charset="0"/>
              </a:rPr>
              <a:t>     </a:t>
            </a:r>
            <a:r>
              <a:rPr lang="es-ES" sz="2400" dirty="0" err="1">
                <a:latin typeface="Lucida Console" panose="020B0609040504020204" pitchFamily="49" charset="0"/>
              </a:rPr>
              <a:t>jo</a:t>
            </a:r>
            <a:r>
              <a:rPr lang="es-ES" sz="2400" dirty="0">
                <a:latin typeface="Lucida Console" panose="020B0609040504020204" pitchFamily="49" charset="0"/>
              </a:rPr>
              <a:t> </a:t>
            </a:r>
            <a:r>
              <a:rPr lang="es-ES" sz="2400" dirty="0" err="1">
                <a:latin typeface="Lucida Console" panose="020B0609040504020204" pitchFamily="49" charset="0"/>
              </a:rPr>
              <a:t>steven</a:t>
            </a:r>
            <a:r>
              <a:rPr lang="es-ES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s-ES" sz="2400" dirty="0">
                <a:latin typeface="Lucida Console" panose="020B0609040504020204" pitchFamily="49" charset="0"/>
              </a:rPr>
              <a:t>     1      2      4      6      3 </a:t>
            </a:r>
            <a:endParaRPr lang="es-ES" sz="2400" dirty="0" smtClean="0">
              <a:latin typeface="Lucida Console" panose="020B0609040504020204" pitchFamily="49" charset="0"/>
            </a:endParaRPr>
          </a:p>
          <a:p>
            <a:endParaRPr lang="es-ES" sz="2400" dirty="0">
              <a:latin typeface="Lucida Console" panose="020B0609040504020204" pitchFamily="49" charset="0"/>
            </a:endParaRPr>
          </a:p>
          <a:p>
            <a:r>
              <a:rPr lang="es-ES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s-ES" sz="2400" dirty="0" smtClean="0">
                <a:latin typeface="Lucida Console" panose="020B0609040504020204" pitchFamily="49" charset="0"/>
              </a:rPr>
              <a:t>[c</a:t>
            </a:r>
            <a:r>
              <a:rPr lang="es-ES" sz="2400" dirty="0">
                <a:latin typeface="Lucida Console" panose="020B0609040504020204" pitchFamily="49" charset="0"/>
              </a:rPr>
              <a:t>("</a:t>
            </a:r>
            <a:r>
              <a:rPr lang="es-ES" sz="2400" dirty="0" err="1">
                <a:latin typeface="Lucida Console" panose="020B0609040504020204" pitchFamily="49" charset="0"/>
              </a:rPr>
              <a:t>jo</a:t>
            </a:r>
            <a:r>
              <a:rPr lang="es-ES" sz="2400" dirty="0">
                <a:latin typeface="Lucida Console" panose="020B0609040504020204" pitchFamily="49" charset="0"/>
              </a:rPr>
              <a:t>","</a:t>
            </a:r>
            <a:r>
              <a:rPr lang="es-ES" sz="2400" dirty="0" err="1">
                <a:latin typeface="Lucida Console" panose="020B0609040504020204" pitchFamily="49" charset="0"/>
              </a:rPr>
              <a:t>laura</a:t>
            </a:r>
            <a:r>
              <a:rPr lang="es-ES" sz="2400" dirty="0">
                <a:latin typeface="Lucida Console" panose="020B0609040504020204" pitchFamily="49" charset="0"/>
              </a:rPr>
              <a:t>")] &lt;- c(200,500</a:t>
            </a:r>
            <a:r>
              <a:rPr lang="es-ES" sz="2400" dirty="0" smtClean="0">
                <a:latin typeface="Lucida Console" panose="020B0609040504020204" pitchFamily="49" charset="0"/>
              </a:rPr>
              <a:t>)</a:t>
            </a:r>
          </a:p>
          <a:p>
            <a:endParaRPr lang="es-ES" sz="2400" dirty="0">
              <a:latin typeface="Lucida Console" panose="020B0609040504020204" pitchFamily="49" charset="0"/>
            </a:endParaRPr>
          </a:p>
          <a:p>
            <a:r>
              <a:rPr lang="es-ES" sz="2400" dirty="0" err="1" smtClean="0">
                <a:latin typeface="Lucida Console" panose="020B0609040504020204" pitchFamily="49" charset="0"/>
              </a:rPr>
              <a:t>simple.vector</a:t>
            </a:r>
            <a:endParaRPr lang="es-ES" sz="2400" dirty="0">
              <a:latin typeface="Lucida Console" panose="020B0609040504020204" pitchFamily="49" charset="0"/>
            </a:endParaRPr>
          </a:p>
          <a:p>
            <a:r>
              <a:rPr lang="es-ES" sz="2400" dirty="0">
                <a:latin typeface="Lucida Console" panose="020B0609040504020204" pitchFamily="49" charset="0"/>
              </a:rPr>
              <a:t> simon  </a:t>
            </a:r>
            <a:r>
              <a:rPr lang="es-ES" sz="2400" dirty="0" err="1">
                <a:latin typeface="Lucida Console" panose="020B0609040504020204" pitchFamily="49" charset="0"/>
              </a:rPr>
              <a:t>laura</a:t>
            </a:r>
            <a:r>
              <a:rPr lang="es-ES" sz="2400" dirty="0">
                <a:latin typeface="Lucida Console" panose="020B0609040504020204" pitchFamily="49" charset="0"/>
              </a:rPr>
              <a:t>   </a:t>
            </a:r>
            <a:r>
              <a:rPr lang="es-ES" sz="2400" dirty="0" err="1">
                <a:latin typeface="Lucida Console" panose="020B0609040504020204" pitchFamily="49" charset="0"/>
              </a:rPr>
              <a:t>anne</a:t>
            </a:r>
            <a:r>
              <a:rPr lang="es-ES" sz="2400" dirty="0">
                <a:latin typeface="Lucida Console" panose="020B0609040504020204" pitchFamily="49" charset="0"/>
              </a:rPr>
              <a:t>     </a:t>
            </a:r>
            <a:r>
              <a:rPr lang="es-ES" sz="2400" dirty="0" err="1">
                <a:latin typeface="Lucida Console" panose="020B0609040504020204" pitchFamily="49" charset="0"/>
              </a:rPr>
              <a:t>jo</a:t>
            </a:r>
            <a:r>
              <a:rPr lang="es-ES" sz="2400" dirty="0">
                <a:latin typeface="Lucida Console" panose="020B0609040504020204" pitchFamily="49" charset="0"/>
              </a:rPr>
              <a:t> </a:t>
            </a:r>
            <a:r>
              <a:rPr lang="es-ES" sz="2400" dirty="0" err="1">
                <a:latin typeface="Lucida Console" panose="020B0609040504020204" pitchFamily="49" charset="0"/>
              </a:rPr>
              <a:t>steven</a:t>
            </a:r>
            <a:r>
              <a:rPr lang="es-ES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s-ES" sz="2400" dirty="0">
                <a:latin typeface="Lucida Console" panose="020B0609040504020204" pitchFamily="49" charset="0"/>
              </a:rPr>
              <a:t>     1    500      4    200      3 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GB" dirty="0" smtClean="0"/>
              <a:t>Exercise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4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 smtClean="0"/>
              <a:t>R Data Structures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4650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Vector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77" y="1395480"/>
            <a:ext cx="8229600" cy="676672"/>
          </a:xfrm>
        </p:spPr>
        <p:txBody>
          <a:bodyPr/>
          <a:lstStyle/>
          <a:p>
            <a:r>
              <a:rPr lang="en-GB" dirty="0" smtClean="0"/>
              <a:t>1D Data Structure of fixed type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971600" y="2072152"/>
            <a:ext cx="2261640" cy="3703642"/>
            <a:chOff x="3482008" y="2341384"/>
            <a:chExt cx="2261640" cy="3703642"/>
          </a:xfrm>
        </p:grpSpPr>
        <p:grpSp>
          <p:nvGrpSpPr>
            <p:cNvPr id="30" name="Group 29"/>
            <p:cNvGrpSpPr/>
            <p:nvPr/>
          </p:nvGrpSpPr>
          <p:grpSpPr>
            <a:xfrm>
              <a:off x="3482008" y="2804666"/>
              <a:ext cx="2261640" cy="3240360"/>
              <a:chOff x="4139952" y="2804666"/>
              <a:chExt cx="2261640" cy="324036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4572000" y="2804666"/>
                <a:ext cx="648072" cy="3240360"/>
                <a:chOff x="4211960" y="2636912"/>
                <a:chExt cx="648072" cy="324036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4211960" y="2636912"/>
                  <a:ext cx="648072" cy="64807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0.8</a:t>
                  </a:r>
                  <a:endParaRPr lang="en-GB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4211960" y="3284984"/>
                  <a:ext cx="648072" cy="64807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1.2</a:t>
                  </a:r>
                  <a:endParaRPr lang="en-GB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4211960" y="3933056"/>
                  <a:ext cx="648072" cy="64807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3.3</a:t>
                  </a:r>
                  <a:endParaRPr lang="en-GB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4211960" y="4585683"/>
                  <a:ext cx="648072" cy="64807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1.8</a:t>
                  </a:r>
                  <a:endParaRPr lang="en-GB" dirty="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4211960" y="5229200"/>
                  <a:ext cx="648072" cy="64807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2.7</a:t>
                  </a:r>
                  <a:endParaRPr lang="en-GB" dirty="0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4139952" y="290581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139952" y="359210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139952" y="4240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3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139952" y="489540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139952" y="553632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389777" y="2905817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“bob”</a:t>
                </a:r>
                <a:endParaRPr lang="en-GB" dirty="0">
                  <a:latin typeface="Lucida Console" panose="020B06090405040202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389777" y="3592108"/>
                <a:ext cx="1011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“</a:t>
                </a:r>
                <a:r>
                  <a:rPr lang="en-GB" dirty="0" err="1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dave</a:t>
                </a:r>
                <a:r>
                  <a:rPr lang="en-GB" dirty="0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”</a:t>
                </a:r>
                <a:endParaRPr lang="en-GB" dirty="0">
                  <a:latin typeface="Lucida Console" panose="020B06090405040202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389777" y="4240180"/>
                <a:ext cx="1011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“</a:t>
                </a:r>
                <a:r>
                  <a:rPr lang="en-GB" dirty="0" err="1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mary</a:t>
                </a:r>
                <a:r>
                  <a:rPr lang="en-GB" dirty="0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”</a:t>
                </a:r>
                <a:endParaRPr lang="en-GB" dirty="0">
                  <a:latin typeface="Lucida Console" panose="020B06090405040202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389777" y="4895403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“sue”</a:t>
                </a:r>
                <a:endParaRPr lang="en-GB" dirty="0">
                  <a:latin typeface="Lucida Console" panose="020B06090405040202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389777" y="5536324"/>
                <a:ext cx="1011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“</a:t>
                </a:r>
                <a:r>
                  <a:rPr lang="en-GB" dirty="0" err="1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alan</a:t>
                </a:r>
                <a:r>
                  <a:rPr lang="en-GB" dirty="0" smtClean="0">
                    <a:latin typeface="Lucida Console" panose="020B0609040504020204" pitchFamily="49" charset="0"/>
                    <a:cs typeface="Courier New" panose="02070309020205020404" pitchFamily="49" charset="0"/>
                  </a:rPr>
                  <a:t>”</a:t>
                </a:r>
                <a:endParaRPr lang="en-GB" dirty="0">
                  <a:latin typeface="Lucida Console" panose="020B06090405040202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850870" y="2341384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scores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268615" y="2544633"/>
            <a:ext cx="44246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scores[2]</a:t>
            </a:r>
          </a:p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scores[c(2,4,3)]</a:t>
            </a:r>
          </a:p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scores[3:5]</a:t>
            </a:r>
          </a:p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scores[“</a:t>
            </a:r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mary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”]</a:t>
            </a:r>
          </a:p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scores[c(“</a:t>
            </a:r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mary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”,”sue”)]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77" y="1124744"/>
            <a:ext cx="8229600" cy="676672"/>
          </a:xfrm>
        </p:spPr>
        <p:txBody>
          <a:bodyPr/>
          <a:lstStyle/>
          <a:p>
            <a:r>
              <a:rPr lang="en-GB" dirty="0" smtClean="0"/>
              <a:t>Collection of vectors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47007" y="2179354"/>
            <a:ext cx="36872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results[[1]]</a:t>
            </a:r>
          </a:p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results[[“days”]]</a:t>
            </a:r>
          </a:p>
          <a:p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results$days</a:t>
            </a:r>
            <a:endParaRPr lang="en-GB" sz="2400" dirty="0" smtClean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results$days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[2:3]</a:t>
            </a:r>
          </a:p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results[[1]][“sue”]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004048" y="1303777"/>
            <a:ext cx="3800863" cy="4342130"/>
            <a:chOff x="5004048" y="1303777"/>
            <a:chExt cx="3800863" cy="4342130"/>
          </a:xfrm>
        </p:grpSpPr>
        <p:sp>
          <p:nvSpPr>
            <p:cNvPr id="4" name="TextBox 3"/>
            <p:cNvSpPr txBox="1"/>
            <p:nvPr/>
          </p:nvSpPr>
          <p:spPr>
            <a:xfrm>
              <a:off x="7500638" y="2105098"/>
              <a:ext cx="301686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36096" y="2105098"/>
              <a:ext cx="301686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004048" y="1942265"/>
              <a:ext cx="1916249" cy="3703642"/>
              <a:chOff x="3650911" y="2341384"/>
              <a:chExt cx="1916249" cy="370364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650911" y="2804666"/>
                <a:ext cx="1916249" cy="3240360"/>
                <a:chOff x="4308855" y="2804666"/>
                <a:chExt cx="1916249" cy="3240360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4572000" y="2804666"/>
                  <a:ext cx="648072" cy="3240360"/>
                  <a:chOff x="4211960" y="2636912"/>
                  <a:chExt cx="648072" cy="3240360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>
                    <a:off x="4211960" y="2636912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/>
                      <a:t>0.8</a:t>
                    </a:r>
                    <a:endParaRPr lang="en-GB" dirty="0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4211960" y="3284984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/>
                      <a:t>1.2</a:t>
                    </a:r>
                    <a:endParaRPr lang="en-GB" dirty="0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4211960" y="3933056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/>
                      <a:t>3.3</a:t>
                    </a:r>
                    <a:endParaRPr lang="en-GB" dirty="0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4211960" y="4585683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/>
                      <a:t>1.8</a:t>
                    </a:r>
                    <a:endParaRPr lang="en-GB" dirty="0"/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4211960" y="5229200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/>
                      <a:t>2.7</a:t>
                    </a:r>
                    <a:endParaRPr lang="en-GB" dirty="0"/>
                  </a:p>
                </p:txBody>
              </p:sp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4308855" y="290581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1</a:t>
                  </a:r>
                  <a:endParaRPr lang="en-GB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308855" y="359210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2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308855" y="4240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308855" y="489540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4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308855" y="553632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5</a:t>
                  </a: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213289" y="2905817"/>
                  <a:ext cx="8739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“bob”</a:t>
                  </a:r>
                  <a:endParaRPr lang="en-GB" dirty="0">
                    <a:latin typeface="Lucida Console" panose="020B06090405040202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5213289" y="3592108"/>
                  <a:ext cx="10118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“</a:t>
                  </a:r>
                  <a:r>
                    <a:rPr lang="en-GB" dirty="0" err="1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dave</a:t>
                  </a:r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”</a:t>
                  </a:r>
                  <a:endParaRPr lang="en-GB" dirty="0">
                    <a:latin typeface="Lucida Console" panose="020B06090405040202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213289" y="4240180"/>
                  <a:ext cx="10118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“</a:t>
                  </a:r>
                  <a:r>
                    <a:rPr lang="en-GB" dirty="0" err="1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mary</a:t>
                  </a:r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”</a:t>
                  </a:r>
                  <a:endParaRPr lang="en-GB" dirty="0">
                    <a:latin typeface="Lucida Console" panose="020B06090405040202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213289" y="4895403"/>
                  <a:ext cx="8739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“sue”</a:t>
                  </a:r>
                  <a:endParaRPr lang="en-GB" dirty="0">
                    <a:latin typeface="Lucida Console" panose="020B06090405040202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213289" y="5536324"/>
                  <a:ext cx="10118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“</a:t>
                  </a:r>
                  <a:r>
                    <a:rPr lang="en-GB" dirty="0" err="1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alan</a:t>
                  </a:r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”</a:t>
                  </a:r>
                  <a:endParaRPr lang="en-GB" dirty="0">
                    <a:latin typeface="Lucida Console" panose="020B06090405040202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3850870" y="234138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022797" y="1942265"/>
              <a:ext cx="1782114" cy="2407498"/>
              <a:chOff x="3609408" y="2341384"/>
              <a:chExt cx="1782114" cy="240749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609408" y="2804666"/>
                <a:ext cx="1782114" cy="1944216"/>
                <a:chOff x="4267352" y="2804666"/>
                <a:chExt cx="1782114" cy="1944216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72000" y="2804666"/>
                  <a:ext cx="648072" cy="1944216"/>
                  <a:chOff x="4211960" y="2636912"/>
                  <a:chExt cx="648072" cy="1944216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4211960" y="2636912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/>
                      <a:t>100</a:t>
                    </a:r>
                    <a:endParaRPr lang="en-GB" dirty="0"/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4211960" y="3284984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/>
                      <a:t>300</a:t>
                    </a:r>
                    <a:endParaRPr lang="en-GB" dirty="0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4211960" y="3933056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/>
                      <a:t>200</a:t>
                    </a:r>
                    <a:endParaRPr lang="en-GB" dirty="0"/>
                  </a:p>
                </p:txBody>
              </p: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4267352" y="290581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1</a:t>
                  </a:r>
                  <a:endParaRPr lang="en-GB" dirty="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267352" y="359210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2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4267352" y="4240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5175509" y="2905817"/>
                  <a:ext cx="8739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“</a:t>
                  </a:r>
                  <a:r>
                    <a:rPr lang="en-GB" dirty="0" err="1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mon</a:t>
                  </a:r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”</a:t>
                  </a:r>
                  <a:endParaRPr lang="en-GB" dirty="0">
                    <a:latin typeface="Lucida Console" panose="020B06090405040202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175509" y="3592108"/>
                  <a:ext cx="8739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“</a:t>
                  </a:r>
                  <a:r>
                    <a:rPr lang="en-GB" dirty="0" err="1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tue</a:t>
                  </a:r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”</a:t>
                  </a:r>
                  <a:endParaRPr lang="en-GB" dirty="0">
                    <a:latin typeface="Lucida Console" panose="020B06090405040202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175509" y="4240180"/>
                  <a:ext cx="8739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>
                      <a:latin typeface="Lucida Console" panose="020B0609040504020204" pitchFamily="49" charset="0"/>
                      <a:cs typeface="Courier New" panose="02070309020205020404" pitchFamily="49" charset="0"/>
                    </a:rPr>
                    <a:t>“wed”</a:t>
                  </a:r>
                  <a:endParaRPr lang="en-GB" dirty="0">
                    <a:latin typeface="Lucida Console" panose="020B06090405040202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3850870" y="234138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5" name="Right Brace 4"/>
            <p:cNvSpPr/>
            <p:nvPr/>
          </p:nvSpPr>
          <p:spPr>
            <a:xfrm rot="16200000">
              <a:off x="6520244" y="113387"/>
              <a:ext cx="288032" cy="3304316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37119" y="1928758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“names”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170590" y="1897764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“days”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17146" y="1303777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results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79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Data Frame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77" y="1340768"/>
            <a:ext cx="8229600" cy="676672"/>
          </a:xfrm>
        </p:spPr>
        <p:txBody>
          <a:bodyPr/>
          <a:lstStyle/>
          <a:p>
            <a:r>
              <a:rPr lang="en-GB" dirty="0" smtClean="0"/>
              <a:t>Collection of vectors with same lengths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47007" y="2395378"/>
            <a:ext cx="42290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all.results</a:t>
            </a:r>
            <a:r>
              <a:rPr lang="en-GB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[[1]]</a:t>
            </a:r>
          </a:p>
          <a:p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all.results</a:t>
            </a:r>
            <a:r>
              <a:rPr lang="en-GB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[[“</a:t>
            </a:r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tue</a:t>
            </a:r>
            <a:r>
              <a:rPr lang="en-GB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”]]</a:t>
            </a:r>
          </a:p>
          <a:p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all.results$wed</a:t>
            </a:r>
            <a:endParaRPr lang="en-GB" dirty="0" smtClean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endParaRPr lang="en-GB" dirty="0" smtClean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</a:t>
            </a:r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ll.results</a:t>
            </a:r>
            <a:r>
              <a:rPr lang="en-GB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[5,2]</a:t>
            </a:r>
          </a:p>
          <a:p>
            <a:r>
              <a:rPr lang="en-GB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</a:t>
            </a:r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ll.results</a:t>
            </a:r>
            <a:r>
              <a:rPr lang="en-GB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[1:3,c(2,4)]</a:t>
            </a:r>
          </a:p>
          <a:p>
            <a:r>
              <a:rPr lang="en-GB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</a:t>
            </a:r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ll.results</a:t>
            </a:r>
            <a:r>
              <a:rPr lang="en-GB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[c(“bob”,“</a:t>
            </a:r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dave</a:t>
            </a:r>
            <a:r>
              <a:rPr lang="en-GB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”),]</a:t>
            </a:r>
          </a:p>
          <a:p>
            <a:r>
              <a:rPr lang="en-GB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</a:t>
            </a:r>
            <a:r>
              <a:rPr lang="en-GB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ll.results</a:t>
            </a:r>
            <a:r>
              <a:rPr lang="en-GB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[,2:3]</a:t>
            </a:r>
            <a:endParaRPr lang="en-GB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10055" y="1974815"/>
            <a:ext cx="3894393" cy="4334505"/>
            <a:chOff x="4061982" y="1686783"/>
            <a:chExt cx="3894393" cy="4334505"/>
          </a:xfrm>
        </p:grpSpPr>
        <p:sp>
          <p:nvSpPr>
            <p:cNvPr id="63" name="TextBox 62"/>
            <p:cNvSpPr txBox="1"/>
            <p:nvPr/>
          </p:nvSpPr>
          <p:spPr>
            <a:xfrm>
              <a:off x="5436096" y="2480479"/>
              <a:ext cx="301686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267193" y="2780928"/>
              <a:ext cx="648072" cy="3240360"/>
              <a:chOff x="4211960" y="2636912"/>
              <a:chExt cx="648072" cy="32403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0.8</a:t>
                </a:r>
                <a:endParaRPr lang="en-GB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0.6</a:t>
                </a:r>
                <a:endParaRPr lang="en-GB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0.2</a:t>
                </a:r>
                <a:endParaRPr lang="en-GB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0.8</a:t>
                </a:r>
                <a:endParaRPr lang="en-GB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0.6</a:t>
                </a:r>
                <a:endParaRPr lang="en-GB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004048" y="28820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4048" y="35683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04048" y="42164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4048" y="48716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04048" y="55125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61982" y="2882079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“bob”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61982" y="3568370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dirty="0" err="1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dave</a:t>
              </a:r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61982" y="4216442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dirty="0" err="1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mary</a:t>
              </a:r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61982" y="4871665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“sue”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61982" y="5512586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dirty="0" err="1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alan</a:t>
              </a:r>
              <a:r>
                <a:rPr lang="en-GB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4007" y="231764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Right Brace 4"/>
            <p:cNvSpPr/>
            <p:nvPr/>
          </p:nvSpPr>
          <p:spPr>
            <a:xfrm rot="16200000">
              <a:off x="6371070" y="699636"/>
              <a:ext cx="288032" cy="2882579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21816" y="2321900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mon</a:t>
              </a:r>
              <a:r>
                <a:rPr lang="en-GB" sz="1100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  <a:endParaRPr lang="en-GB" sz="1100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813706" y="1686783"/>
              <a:ext cx="1718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all.results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915265" y="2780928"/>
              <a:ext cx="648072" cy="3240360"/>
              <a:chOff x="4211960" y="2636912"/>
              <a:chExt cx="648072" cy="324036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0.9</a:t>
                </a:r>
                <a:endParaRPr lang="en-GB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0.7</a:t>
                </a:r>
                <a:endParaRPr lang="en-GB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</a:t>
                </a:r>
                <a:r>
                  <a:rPr lang="en-GB" dirty="0" smtClean="0"/>
                  <a:t>.3</a:t>
                </a:r>
                <a:endParaRPr lang="en-GB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0.8</a:t>
                </a:r>
                <a:endParaRPr lang="en-GB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1.0</a:t>
                </a:r>
                <a:endParaRPr lang="en-GB" dirty="0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565018" y="2780928"/>
              <a:ext cx="648072" cy="3240360"/>
              <a:chOff x="4211960" y="2636912"/>
              <a:chExt cx="648072" cy="324036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0.8</a:t>
                </a:r>
                <a:endParaRPr lang="en-GB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0.5</a:t>
                </a:r>
                <a:endParaRPr lang="en-GB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</a:t>
                </a:r>
                <a:r>
                  <a:rPr lang="en-GB" dirty="0" smtClean="0"/>
                  <a:t>.3</a:t>
                </a:r>
                <a:endParaRPr lang="en-GB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0.9</a:t>
                </a:r>
                <a:endParaRPr lang="en-GB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0.9</a:t>
                </a:r>
                <a:endParaRPr lang="en-GB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7214771" y="2780928"/>
              <a:ext cx="648072" cy="3240360"/>
              <a:chOff x="4211960" y="2636912"/>
              <a:chExt cx="648072" cy="324036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</a:t>
                </a:r>
                <a:endParaRPr lang="en-GB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6095676" y="248047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38211" y="24957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80746" y="2488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933740" y="2312927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tue</a:t>
              </a:r>
              <a:r>
                <a:rPr lang="en-GB" sz="1100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  <a:endParaRPr lang="en-GB" sz="1100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575326" y="2305312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“wed”</a:t>
              </a:r>
              <a:endParaRPr lang="en-GB" sz="1100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13090" y="2305312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Lucida Console" panose="020B0609040504020204" pitchFamily="49" charset="0"/>
                  <a:cs typeface="Courier New" panose="02070309020205020404" pitchFamily="49" charset="0"/>
                </a:rPr>
                <a:t>“pass”</a:t>
              </a:r>
              <a:endParaRPr lang="en-GB" sz="1100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75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lists / data frames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list(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vector1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,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vector2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,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vector3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</a:t>
            </a:r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ata.frame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vector1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,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vector2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,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vector3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  <a:p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list(names=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vector1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,values=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vector2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</a:t>
            </a:r>
            <a:r>
              <a:rPr lang="en-GB" sz="24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ata.frame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(names=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vector1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,values=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vector2</a:t>
            </a:r>
            <a:r>
              <a:rPr lang="en-GB" sz="24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  <a:p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Lucida Console" panose="020B0609040504020204" pitchFamily="49" charset="0"/>
                <a:cs typeface="Courier New" panose="02070309020205020404" pitchFamily="49" charset="0"/>
              </a:rPr>
              <a:t>n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ames(</a:t>
            </a:r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my.list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) &lt;- c(“</a:t>
            </a:r>
            <a:r>
              <a:rPr lang="en-GB" sz="20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age”,“height”,“score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”)</a:t>
            </a:r>
          </a:p>
          <a:p>
            <a:r>
              <a:rPr lang="en-GB" sz="20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colnames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my.df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) </a:t>
            </a:r>
            <a:r>
              <a:rPr lang="en-GB" sz="2000" dirty="0">
                <a:latin typeface="Lucida Console" panose="020B0609040504020204" pitchFamily="49" charset="0"/>
                <a:cs typeface="Courier New" panose="02070309020205020404" pitchFamily="49" charset="0"/>
              </a:rPr>
              <a:t>&lt;- c(“</a:t>
            </a:r>
            <a:r>
              <a:rPr lang="en-GB" sz="20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age”,“height”,“score</a:t>
            </a:r>
            <a:r>
              <a:rPr lang="en-GB" sz="2000" dirty="0">
                <a:latin typeface="Lucida Console" panose="020B0609040504020204" pitchFamily="49" charset="0"/>
                <a:cs typeface="Courier New" panose="02070309020205020404" pitchFamily="49" charset="0"/>
              </a:rPr>
              <a:t>”)</a:t>
            </a:r>
          </a:p>
          <a:p>
            <a:r>
              <a:rPr lang="en-GB" sz="20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r</a:t>
            </a:r>
            <a:r>
              <a:rPr lang="en-GB" sz="20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ownames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my.df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) &lt;- c(“bob”,“</a:t>
            </a:r>
            <a:r>
              <a:rPr lang="en-GB" sz="20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dave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”,“</a:t>
            </a:r>
            <a:r>
              <a:rPr lang="en-GB" sz="20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mary</a:t>
            </a:r>
            <a:r>
              <a:rPr lang="en-GB" sz="20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”,“sue”)</a:t>
            </a:r>
            <a:endParaRPr lang="en-GB" sz="20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270892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Exercise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Spot the mistakes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71600" y="1607889"/>
            <a:ext cx="68407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vec1 &lt;- c(31,47,15 52,13</a:t>
            </a:r>
            <a:r>
              <a:rPr lang="en-GB" dirty="0" smtClean="0">
                <a:latin typeface="Lucida Console" panose="020B0609040504020204" pitchFamily="49" charset="0"/>
              </a:rPr>
              <a:t>)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vec2 &lt;- c("</a:t>
            </a:r>
            <a:r>
              <a:rPr lang="en-GB" dirty="0" err="1">
                <a:latin typeface="Lucida Console" panose="020B0609040504020204" pitchFamily="49" charset="0"/>
              </a:rPr>
              <a:t>Alfie","Bob","Chris",Dave,"Ed</a:t>
            </a:r>
            <a:r>
              <a:rPr lang="en-GB" dirty="0" smtClean="0">
                <a:latin typeface="Lucida Console" panose="020B0609040504020204" pitchFamily="49" charset="0"/>
              </a:rPr>
              <a:t>")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vec3 &lt;- (TRUE,TRUE,FALSE,  TRUE ,FALSE</a:t>
            </a:r>
            <a:r>
              <a:rPr lang="en-GB" dirty="0" smtClean="0">
                <a:latin typeface="Lucida Console" panose="020B0609040504020204" pitchFamily="49" charset="0"/>
              </a:rPr>
              <a:t>)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vec4 &lt;- c[41, 67</a:t>
            </a:r>
            <a:r>
              <a:rPr lang="en-GB" dirty="0" smtClean="0">
                <a:latin typeface="Lucida Console" panose="020B0609040504020204" pitchFamily="49" charset="0"/>
              </a:rPr>
              <a:t>]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vec5 &lt;- c("</a:t>
            </a:r>
            <a:r>
              <a:rPr lang="en-GB" dirty="0" err="1">
                <a:latin typeface="Lucida Console" panose="020B0609040504020204" pitchFamily="49" charset="0"/>
              </a:rPr>
              <a:t>Alfie","Bob,"Chris","Dave</a:t>
            </a:r>
            <a:r>
              <a:rPr lang="en-GB" dirty="0">
                <a:latin typeface="Lucida Console" panose="020B0609040504020204" pitchFamily="49" charset="0"/>
              </a:rPr>
              <a:t>")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1640" y="1895921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Error</a:t>
            </a:r>
            <a:r>
              <a:rPr lang="en-GB" dirty="0">
                <a:solidFill>
                  <a:srgbClr val="FF0000"/>
                </a:solidFill>
              </a:rPr>
              <a:t>: unexpected numeric constant in "vec1 &lt;- c(31,47,15 </a:t>
            </a:r>
            <a:r>
              <a:rPr lang="en-GB" dirty="0" smtClean="0">
                <a:solidFill>
                  <a:srgbClr val="FF0000"/>
                </a:solidFill>
              </a:rPr>
              <a:t>52“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Error</a:t>
            </a:r>
            <a:r>
              <a:rPr lang="en-GB" dirty="0">
                <a:solidFill>
                  <a:srgbClr val="FF0000"/>
                </a:solidFill>
              </a:rPr>
              <a:t>: object 'Dave' not found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Error</a:t>
            </a:r>
            <a:r>
              <a:rPr lang="en-GB" dirty="0">
                <a:solidFill>
                  <a:srgbClr val="FF0000"/>
                </a:solidFill>
              </a:rPr>
              <a:t>: unexpected ',' in "vec3 &lt;- (TRUE,"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Error </a:t>
            </a:r>
            <a:r>
              <a:rPr lang="en-GB" dirty="0">
                <a:solidFill>
                  <a:srgbClr val="FF0000"/>
                </a:solidFill>
              </a:rPr>
              <a:t>in c[41, 67] : object of type '</a:t>
            </a:r>
            <a:r>
              <a:rPr lang="en-GB" dirty="0" err="1">
                <a:solidFill>
                  <a:srgbClr val="FF0000"/>
                </a:solidFill>
              </a:rPr>
              <a:t>builtin</a:t>
            </a:r>
            <a:r>
              <a:rPr lang="en-GB" dirty="0">
                <a:solidFill>
                  <a:srgbClr val="FF0000"/>
                </a:solidFill>
              </a:rPr>
              <a:t>' is not </a:t>
            </a:r>
            <a:r>
              <a:rPr lang="en-GB" dirty="0" err="1">
                <a:solidFill>
                  <a:srgbClr val="FF0000"/>
                </a:solidFill>
              </a:rPr>
              <a:t>subsettable</a:t>
            </a:r>
            <a:r>
              <a:rPr lang="en-GB" dirty="0">
                <a:solidFill>
                  <a:srgbClr val="FF0000"/>
                </a:solidFill>
              </a:rPr>
              <a:t>```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Error</a:t>
            </a:r>
            <a:r>
              <a:rPr lang="en-GB" dirty="0">
                <a:solidFill>
                  <a:srgbClr val="FF0000"/>
                </a:solidFill>
              </a:rPr>
              <a:t>: unexpected symbol in "vec5 &lt;- c("</a:t>
            </a:r>
            <a:r>
              <a:rPr lang="en-GB" dirty="0" err="1">
                <a:solidFill>
                  <a:srgbClr val="FF0000"/>
                </a:solidFill>
              </a:rPr>
              <a:t>Alfie","Bob,"Chris</a:t>
            </a:r>
            <a:r>
              <a:rPr lang="en-GB" dirty="0">
                <a:solidFill>
                  <a:srgbClr val="FF000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839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Spot the mistakes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124744" y="1424965"/>
            <a:ext cx="67596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>
                <a:latin typeface="Lucida Console" panose="020B0609040504020204" pitchFamily="49" charset="0"/>
              </a:rPr>
              <a:t>my.vector</a:t>
            </a:r>
            <a:r>
              <a:rPr lang="en-GB" sz="1600" dirty="0">
                <a:latin typeface="Lucida Console" panose="020B0609040504020204" pitchFamily="49" charset="0"/>
              </a:rPr>
              <a:t>(1:5)</a:t>
            </a:r>
          </a:p>
          <a:p>
            <a:endParaRPr lang="en-GB" sz="1600" dirty="0" smtClean="0">
              <a:latin typeface="Lucida Console" panose="020B0609040504020204" pitchFamily="49" charset="0"/>
            </a:endParaRPr>
          </a:p>
          <a:p>
            <a:r>
              <a:rPr lang="en-GB" sz="1600" dirty="0" err="1" smtClean="0">
                <a:latin typeface="Lucida Console" panose="020B0609040504020204" pitchFamily="49" charset="0"/>
              </a:rPr>
              <a:t>my.vector</a:t>
            </a:r>
            <a:r>
              <a:rPr lang="en-GB" sz="1600" dirty="0" smtClean="0">
                <a:latin typeface="Lucida Console" panose="020B0609040504020204" pitchFamily="49" charset="0"/>
              </a:rPr>
              <a:t>[2,3,4</a:t>
            </a:r>
            <a:r>
              <a:rPr lang="en-GB" sz="1600" dirty="0">
                <a:latin typeface="Lucida Console" panose="020B0609040504020204" pitchFamily="49" charset="0"/>
              </a:rPr>
              <a:t>]</a:t>
            </a:r>
          </a:p>
          <a:p>
            <a:endParaRPr lang="en-GB" sz="1600" dirty="0" smtClean="0">
              <a:latin typeface="Lucida Console" panose="020B0609040504020204" pitchFamily="49" charset="0"/>
            </a:endParaRP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600" dirty="0" err="1">
                <a:latin typeface="Lucida Console" panose="020B0609040504020204" pitchFamily="49" charset="0"/>
              </a:rPr>
              <a:t>my.list</a:t>
            </a:r>
            <a:r>
              <a:rPr lang="en-GB" sz="1600" dirty="0">
                <a:latin typeface="Lucida Console" panose="020B0609040504020204" pitchFamily="49" charset="0"/>
              </a:rPr>
              <a:t>[2]</a:t>
            </a:r>
          </a:p>
          <a:p>
            <a:r>
              <a:rPr lang="en-GB" sz="1600" dirty="0" smtClean="0">
                <a:latin typeface="Lucida Console" panose="020B0609040504020204" pitchFamily="49" charset="0"/>
              </a:rPr>
              <a:t>	</a:t>
            </a:r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600" dirty="0" err="1">
                <a:latin typeface="Lucida Console" panose="020B0609040504020204" pitchFamily="49" charset="0"/>
              </a:rPr>
              <a:t>my.data.frame</a:t>
            </a:r>
            <a:r>
              <a:rPr lang="en-GB" sz="1600" dirty="0">
                <a:latin typeface="Lucida Console" panose="020B0609040504020204" pitchFamily="49" charset="0"/>
              </a:rPr>
              <a:t>[2:4]</a:t>
            </a:r>
          </a:p>
          <a:p>
            <a:endParaRPr lang="en-GB" sz="1600" dirty="0" smtClean="0">
              <a:latin typeface="Lucida Console" panose="020B0609040504020204" pitchFamily="49" charset="0"/>
            </a:endParaRP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600" dirty="0" err="1">
                <a:latin typeface="Lucida Console" panose="020B0609040504020204" pitchFamily="49" charset="0"/>
              </a:rPr>
              <a:t>nrow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my.data.frame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[1] 10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600" dirty="0" err="1">
                <a:latin typeface="Lucida Console" panose="020B0609040504020204" pitchFamily="49" charset="0"/>
              </a:rPr>
              <a:t>my.data.frame</a:t>
            </a:r>
            <a:r>
              <a:rPr lang="en-GB" sz="1600" dirty="0">
                <a:latin typeface="Lucida Console" panose="020B0609040504020204" pitchFamily="49" charset="0"/>
              </a:rPr>
              <a:t>[300,]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1424965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 smtClean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Error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: could not find function "</a:t>
            </a:r>
            <a:r>
              <a:rPr lang="en-GB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my.vector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</a:p>
          <a:p>
            <a:endParaRPr lang="en-GB" sz="1600" dirty="0" smtClean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Error 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in </a:t>
            </a:r>
            <a:r>
              <a:rPr lang="en-GB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my.vector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[2, 3, 4] : incorrect number of dimensions</a:t>
            </a:r>
          </a:p>
          <a:p>
            <a:endParaRPr lang="en-GB" sz="160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endParaRPr lang="en-GB" sz="160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[No error! Works – but don’t do this]</a:t>
            </a:r>
          </a:p>
          <a:p>
            <a:endParaRPr lang="en-GB" sz="160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Error 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in `[.</a:t>
            </a:r>
            <a:r>
              <a:rPr lang="en-GB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data.frame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`(</a:t>
            </a:r>
            <a:r>
              <a:rPr lang="en-GB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my.data.frame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, 2:4) : undefined columns selected</a:t>
            </a:r>
          </a:p>
          <a:p>
            <a:endParaRPr lang="en-GB" sz="160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endParaRPr lang="en-GB" sz="1600" dirty="0" smtClean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endParaRPr lang="en-GB" sz="1600" dirty="0" smtClean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endParaRPr lang="en-GB" sz="160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endParaRPr lang="en-GB" sz="160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    a  b  c</a:t>
            </a:r>
          </a:p>
          <a:p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NA </a:t>
            </a:r>
            <a:r>
              <a:rPr lang="en-GB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endParaRPr lang="en-GB" sz="1600" dirty="0">
              <a:solidFill>
                <a:srgbClr val="FF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text in variables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28800" y="1988840"/>
            <a:ext cx="588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my.name &lt;- "</a:t>
            </a:r>
            <a:r>
              <a:rPr lang="en-GB" sz="2800" dirty="0" err="1">
                <a:latin typeface="Lucida Console" panose="020B0609040504020204" pitchFamily="49" charset="0"/>
              </a:rPr>
              <a:t>laura</a:t>
            </a:r>
            <a:r>
              <a:rPr lang="en-GB" sz="2800" dirty="0">
                <a:latin typeface="Lucida Console" panose="020B0609040504020204" pitchFamily="49" charset="0"/>
              </a:rPr>
              <a:t>"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>
                <a:latin typeface="Lucida Console" panose="020B0609040504020204" pitchFamily="49" charset="0"/>
              </a:rPr>
              <a:t>my.other.name &lt;- '</a:t>
            </a:r>
            <a:r>
              <a:rPr lang="en-GB" sz="2800" dirty="0" err="1">
                <a:latin typeface="Lucida Console" panose="020B0609040504020204" pitchFamily="49" charset="0"/>
              </a:rPr>
              <a:t>biggins</a:t>
            </a:r>
            <a:r>
              <a:rPr lang="en-GB" sz="2800" dirty="0">
                <a:latin typeface="Lucida Console" panose="020B06090405040202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6560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data from files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61" y="1417638"/>
            <a:ext cx="8620125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read.table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Only required parameter is the file name (path)</a:t>
            </a:r>
          </a:p>
          <a:p>
            <a:r>
              <a:rPr lang="en-GB" dirty="0" smtClean="0"/>
              <a:t>Other parameters are optional</a:t>
            </a:r>
          </a:p>
          <a:p>
            <a:endParaRPr lang="en-GB" dirty="0" smtClean="0"/>
          </a:p>
          <a:p>
            <a:r>
              <a:rPr lang="en-GB" dirty="0" smtClean="0"/>
              <a:t>You hardly ever call </a:t>
            </a:r>
            <a:r>
              <a:rPr lang="en-GB" dirty="0" err="1" smtClean="0">
                <a:latin typeface="Lucida Console" panose="020B0609040504020204" pitchFamily="49" charset="0"/>
              </a:rPr>
              <a:t>read.table</a:t>
            </a:r>
            <a:r>
              <a:rPr lang="en-GB" dirty="0" smtClean="0"/>
              <a:t> directly</a:t>
            </a: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read.delim</a:t>
            </a:r>
            <a:r>
              <a:rPr lang="en-GB" dirty="0" smtClean="0"/>
              <a:t> for tab delimited files</a:t>
            </a:r>
          </a:p>
          <a:p>
            <a:pPr lvl="1"/>
            <a:r>
              <a:rPr lang="en-GB" dirty="0" smtClean="0">
                <a:latin typeface="Lucida Console" panose="020B0609040504020204" pitchFamily="49" charset="0"/>
              </a:rPr>
              <a:t>read.csv</a:t>
            </a:r>
            <a:r>
              <a:rPr lang="en-GB" dirty="0" smtClean="0"/>
              <a:t> for comma separated value files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function returns a data frame - it *doesn't* save it.  You need to do that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5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Specifying file paths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can use full file paths, but it's a pain</a:t>
            </a:r>
          </a:p>
          <a:p>
            <a:endParaRPr lang="en-GB" dirty="0"/>
          </a:p>
          <a:p>
            <a:r>
              <a:rPr lang="en-GB" dirty="0" smtClean="0"/>
              <a:t>Easier to set the 'working directory' and then just provide a file name</a:t>
            </a: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getwd</a:t>
            </a:r>
            <a:r>
              <a:rPr lang="en-GB" dirty="0" smtClean="0">
                <a:latin typeface="Lucida Console" panose="020B0609040504020204" pitchFamily="49" charset="0"/>
              </a:rPr>
              <a:t>()</a:t>
            </a:r>
          </a:p>
          <a:p>
            <a:pPr lvl="1"/>
            <a:r>
              <a:rPr lang="en-GB" dirty="0" err="1" smtClean="0">
                <a:latin typeface="Lucida Console" panose="020B0609040504020204" pitchFamily="49" charset="0"/>
              </a:rPr>
              <a:t>setwd</a:t>
            </a:r>
            <a:r>
              <a:rPr lang="en-GB" dirty="0" smtClean="0">
                <a:latin typeface="Lucida Console" panose="020B0609040504020204" pitchFamily="49" charset="0"/>
              </a:rPr>
              <a:t>(</a:t>
            </a:r>
            <a:r>
              <a:rPr lang="en-GB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path</a:t>
            </a:r>
            <a:r>
              <a:rPr lang="en-GB" dirty="0" smtClean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 smtClean="0"/>
              <a:t>Session &gt; Set Working Directory &gt; Choose Directory</a:t>
            </a:r>
          </a:p>
          <a:p>
            <a:endParaRPr lang="en-GB" dirty="0" smtClean="0"/>
          </a:p>
          <a:p>
            <a:r>
              <a:rPr lang="en-GB" dirty="0" smtClean="0"/>
              <a:t>Use [Tab] to fill in file paths in the editor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060849"/>
            <a:ext cx="8507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read.csv("O:/Training/Introduction to R/</a:t>
            </a:r>
            <a:r>
              <a:rPr lang="en-GB" sz="1400" dirty="0" err="1">
                <a:latin typeface="Lucida Console" panose="020B0609040504020204" pitchFamily="49" charset="0"/>
              </a:rPr>
              <a:t>R_intro_data_files</a:t>
            </a:r>
            <a:r>
              <a:rPr lang="en-GB" sz="1400" dirty="0">
                <a:latin typeface="Lucida Console" panose="020B0609040504020204" pitchFamily="49" charset="0"/>
              </a:rPr>
              <a:t>/neutrophils.csv")</a:t>
            </a:r>
          </a:p>
        </p:txBody>
      </p:sp>
    </p:spTree>
    <p:extLst>
      <p:ext uri="{BB962C8B-B14F-4D97-AF65-F5344CB8AC3E}">
        <p14:creationId xmlns:p14="http://schemas.microsoft.com/office/powerpoint/2010/main" val="30740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Being clear about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File names only matter when loading.</a:t>
            </a:r>
          </a:p>
          <a:p>
            <a:r>
              <a:rPr lang="en-GB" dirty="0" smtClean="0"/>
              <a:t>After that the variable name is used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3717032"/>
            <a:ext cx="72507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read.delim</a:t>
            </a:r>
            <a:r>
              <a:rPr lang="en-GB" sz="2400" dirty="0">
                <a:latin typeface="Lucida Console" panose="020B0609040504020204" pitchFamily="49" charset="0"/>
              </a:rPr>
              <a:t>("data_file.txt") -&gt; </a:t>
            </a:r>
            <a:r>
              <a:rPr lang="en-GB" sz="2400" dirty="0" err="1" smtClean="0">
                <a:latin typeface="Lucida Console" panose="020B0609040504020204" pitchFamily="49" charset="0"/>
              </a:rPr>
              <a:t>my.data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smtClean="0">
                <a:latin typeface="Lucida Console" panose="020B0609040504020204" pitchFamily="49" charset="0"/>
              </a:rPr>
              <a:t>head(</a:t>
            </a:r>
            <a:r>
              <a:rPr lang="en-GB" sz="2400" dirty="0" err="1" smtClean="0">
                <a:latin typeface="Lucida Console" panose="020B0609040504020204" pitchFamily="49" charset="0"/>
              </a:rPr>
              <a:t>my.data</a:t>
            </a:r>
            <a:r>
              <a:rPr lang="en-GB" sz="2400" dirty="0" smtClean="0">
                <a:latin typeface="Lucida Console" panose="020B0609040504020204" pitchFamily="49" charset="0"/>
              </a:rPr>
              <a:t>)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7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270892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Exercise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1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Logical Selection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5656" y="4657803"/>
            <a:ext cx="7056784" cy="19395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Numbers (index positions)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Text (names)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Logicals</a:t>
            </a:r>
            <a:r>
              <a:rPr lang="en-GB" dirty="0" smtClean="0"/>
              <a:t> (TRUE/FALSE)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2564" y="1700808"/>
            <a:ext cx="77098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&gt; </a:t>
            </a:r>
            <a:r>
              <a:rPr lang="en-GB" sz="2400" dirty="0" err="1">
                <a:latin typeface="Lucida Console" panose="020B0609040504020204" pitchFamily="49" charset="0"/>
              </a:rPr>
              <a:t>simple.vector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 simon  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     jo </a:t>
            </a:r>
            <a:r>
              <a:rPr lang="en-GB" sz="2400" dirty="0" err="1">
                <a:latin typeface="Lucida Console" panose="020B0609040504020204" pitchFamily="49" charset="0"/>
              </a:rPr>
              <a:t>steven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1      2      4      6      3 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>
                <a:latin typeface="Lucida Console" panose="020B0609040504020204" pitchFamily="49" charset="0"/>
              </a:rPr>
              <a:t>simple.vector</a:t>
            </a:r>
            <a:r>
              <a:rPr lang="en-GB" sz="2400" dirty="0">
                <a:latin typeface="Lucida Console" panose="020B0609040504020204" pitchFamily="49" charset="0"/>
              </a:rPr>
              <a:t>[c(...)]</a:t>
            </a:r>
          </a:p>
        </p:txBody>
      </p:sp>
    </p:spTree>
    <p:extLst>
      <p:ext uri="{BB962C8B-B14F-4D97-AF65-F5344CB8AC3E}">
        <p14:creationId xmlns:p14="http://schemas.microsoft.com/office/powerpoint/2010/main" val="2817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Logical Selection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2564" y="1700808"/>
            <a:ext cx="85019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 simon  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  <a:r>
              <a:rPr lang="en-GB" sz="2400" dirty="0" err="1">
                <a:latin typeface="Lucida Console" panose="020B0609040504020204" pitchFamily="49" charset="0"/>
              </a:rPr>
              <a:t>anne</a:t>
            </a:r>
            <a:r>
              <a:rPr lang="en-GB" sz="2400" dirty="0">
                <a:latin typeface="Lucida Console" panose="020B0609040504020204" pitchFamily="49" charset="0"/>
              </a:rPr>
              <a:t>     jo </a:t>
            </a:r>
            <a:r>
              <a:rPr lang="en-GB" sz="2400" dirty="0" err="1">
                <a:latin typeface="Lucida Console" panose="020B0609040504020204" pitchFamily="49" charset="0"/>
              </a:rPr>
              <a:t>steven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1      2      4      6      3 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da-DK" sz="2400" dirty="0">
                <a:latin typeface="Lucida Console" panose="020B0609040504020204" pitchFamily="49" charset="0"/>
              </a:rPr>
              <a:t>c(TRUE,FALSE,FALSE,TRUE,FALSE</a:t>
            </a:r>
            <a:r>
              <a:rPr lang="da-DK" sz="2400" dirty="0" smtClean="0">
                <a:latin typeface="Lucida Console" panose="020B0609040504020204" pitchFamily="49" charset="0"/>
              </a:rPr>
              <a:t>)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da-DK" sz="2400" dirty="0" smtClean="0">
                <a:latin typeface="Lucida Console" panose="020B0609040504020204" pitchFamily="49" charset="0"/>
              </a:rPr>
              <a:t>simple.vector[c(TRUE,FALSE,FALSE,TRUE,FALSE</a:t>
            </a:r>
            <a:r>
              <a:rPr lang="da-DK" sz="2400" dirty="0">
                <a:latin typeface="Lucida Console" panose="020B0609040504020204" pitchFamily="49" charset="0"/>
              </a:rPr>
              <a:t>)]</a:t>
            </a:r>
          </a:p>
          <a:p>
            <a:endParaRPr lang="da-DK" sz="2400" dirty="0" smtClean="0">
              <a:latin typeface="Lucida Console" panose="020B0609040504020204" pitchFamily="49" charset="0"/>
            </a:endParaRPr>
          </a:p>
          <a:p>
            <a:r>
              <a:rPr lang="da-DK" sz="2400" dirty="0" smtClean="0">
                <a:latin typeface="Lucida Console" panose="020B0609040504020204" pitchFamily="49" charset="0"/>
              </a:rPr>
              <a:t> simon    </a:t>
            </a:r>
            <a:r>
              <a:rPr lang="da-DK" sz="2400" dirty="0">
                <a:latin typeface="Lucida Console" panose="020B0609040504020204" pitchFamily="49" charset="0"/>
              </a:rPr>
              <a:t>jo </a:t>
            </a:r>
          </a:p>
          <a:p>
            <a:r>
              <a:rPr lang="da-DK" sz="2400" dirty="0" smtClean="0">
                <a:latin typeface="Lucida Console" panose="020B0609040504020204" pitchFamily="49" charset="0"/>
              </a:rPr>
              <a:t>     </a:t>
            </a:r>
            <a:r>
              <a:rPr lang="da-DK" sz="2400" dirty="0">
                <a:latin typeface="Lucida Console" panose="020B0609040504020204" pitchFamily="49" charset="0"/>
              </a:rPr>
              <a:t>1     6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7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Logical Vectors are created by logical tests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1043608" y="1417638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smtClean="0">
                <a:latin typeface="Lucida Console" panose="020B0609040504020204" pitchFamily="49" charset="0"/>
              </a:rPr>
              <a:t> 1      </a:t>
            </a:r>
            <a:r>
              <a:rPr lang="en-GB" sz="2400" dirty="0">
                <a:latin typeface="Lucida Console" panose="020B0609040504020204" pitchFamily="49" charset="0"/>
              </a:rPr>
              <a:t>2      4      6      3 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</a:rPr>
              <a:t>&gt; 3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 FALSE  </a:t>
            </a:r>
            <a:r>
              <a:rPr lang="en-GB" sz="2400" dirty="0" err="1">
                <a:latin typeface="Lucida Console" panose="020B0609040504020204" pitchFamily="49" charset="0"/>
              </a:rPr>
              <a:t>FALSE</a:t>
            </a:r>
            <a:r>
              <a:rPr lang="en-GB" sz="2400" dirty="0">
                <a:latin typeface="Lucida Console" panose="020B0609040504020204" pitchFamily="49" charset="0"/>
              </a:rPr>
              <a:t>   TRUE   </a:t>
            </a:r>
            <a:r>
              <a:rPr lang="en-GB" sz="2400" dirty="0" err="1">
                <a:latin typeface="Lucida Console" panose="020B0609040504020204" pitchFamily="49" charset="0"/>
              </a:rPr>
              <a:t>TRUE</a:t>
            </a:r>
            <a:r>
              <a:rPr lang="en-GB" sz="2400" dirty="0">
                <a:latin typeface="Lucida Console" panose="020B0609040504020204" pitchFamily="49" charset="0"/>
              </a:rPr>
              <a:t>  FALSE 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</a:rPr>
              <a:t>== 2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smtClean="0">
                <a:latin typeface="Lucida Console" panose="020B0609040504020204" pitchFamily="49" charset="0"/>
              </a:rPr>
              <a:t>FALSE   </a:t>
            </a:r>
            <a:r>
              <a:rPr lang="en-GB" sz="2400" dirty="0">
                <a:latin typeface="Lucida Console" panose="020B0609040504020204" pitchFamily="49" charset="0"/>
              </a:rPr>
              <a:t>TRUE  FALSE  </a:t>
            </a:r>
            <a:r>
              <a:rPr lang="en-GB" sz="2400" dirty="0" err="1">
                <a:latin typeface="Lucida Console" panose="020B0609040504020204" pitchFamily="49" charset="0"/>
              </a:rPr>
              <a:t>FALSE</a:t>
            </a:r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FALSE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</a:rPr>
              <a:t>&lt;= 4</a:t>
            </a:r>
          </a:p>
          <a:p>
            <a:r>
              <a:rPr lang="en-GB" sz="2400" dirty="0" smtClean="0">
                <a:latin typeface="Lucida Console" panose="020B0609040504020204" pitchFamily="49" charset="0"/>
              </a:rPr>
              <a:t> TRUE   </a:t>
            </a:r>
            <a:r>
              <a:rPr lang="en-GB" sz="2400" dirty="0" err="1">
                <a:latin typeface="Lucida Console" panose="020B0609040504020204" pitchFamily="49" charset="0"/>
              </a:rPr>
              <a:t>TRUE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  <a:r>
              <a:rPr lang="en-GB" sz="2400" dirty="0" err="1">
                <a:latin typeface="Lucida Console" panose="020B0609040504020204" pitchFamily="49" charset="0"/>
              </a:rPr>
              <a:t>TRUE</a:t>
            </a:r>
            <a:r>
              <a:rPr lang="en-GB" sz="2400" dirty="0">
                <a:latin typeface="Lucida Console" panose="020B0609040504020204" pitchFamily="49" charset="0"/>
              </a:rPr>
              <a:t>  FALSE   TRUE</a:t>
            </a:r>
          </a:p>
        </p:txBody>
      </p:sp>
    </p:spTree>
    <p:extLst>
      <p:ext uri="{BB962C8B-B14F-4D97-AF65-F5344CB8AC3E}">
        <p14:creationId xmlns:p14="http://schemas.microsoft.com/office/powerpoint/2010/main" val="298456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Combine the two concepts to make logical selections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07366" y="1700808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latin typeface="Lucida Console" panose="020B0609040504020204" pitchFamily="49" charset="0"/>
              </a:rPr>
              <a:t>simple.vector</a:t>
            </a:r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 smtClean="0">
                <a:latin typeface="Lucida Console" panose="020B0609040504020204" pitchFamily="49" charset="0"/>
              </a:rPr>
              <a:t> 1      </a:t>
            </a:r>
            <a:r>
              <a:rPr lang="en-GB" sz="2000" dirty="0">
                <a:latin typeface="Lucida Console" panose="020B0609040504020204" pitchFamily="49" charset="0"/>
              </a:rPr>
              <a:t>2      4      6      3 </a:t>
            </a: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000" dirty="0" smtClean="0">
                <a:latin typeface="Lucida Console" panose="020B0609040504020204" pitchFamily="49" charset="0"/>
              </a:rPr>
              <a:t> </a:t>
            </a:r>
            <a:r>
              <a:rPr lang="en-GB" sz="2000" dirty="0">
                <a:latin typeface="Lucida Console" panose="020B0609040504020204" pitchFamily="49" charset="0"/>
              </a:rPr>
              <a:t>&gt; 3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FALSE  </a:t>
            </a:r>
            <a:r>
              <a:rPr lang="en-GB" sz="2000" dirty="0" err="1">
                <a:latin typeface="Lucida Console" panose="020B0609040504020204" pitchFamily="49" charset="0"/>
              </a:rPr>
              <a:t>FALSE</a:t>
            </a:r>
            <a:r>
              <a:rPr lang="en-GB" sz="2000" dirty="0">
                <a:latin typeface="Lucida Console" panose="020B0609040504020204" pitchFamily="49" charset="0"/>
              </a:rPr>
              <a:t>   TRUE   </a:t>
            </a:r>
            <a:r>
              <a:rPr lang="en-GB" sz="2000" dirty="0" err="1">
                <a:latin typeface="Lucida Console" panose="020B0609040504020204" pitchFamily="49" charset="0"/>
              </a:rPr>
              <a:t>TRUE</a:t>
            </a:r>
            <a:r>
              <a:rPr lang="en-GB" sz="2000" dirty="0">
                <a:latin typeface="Lucida Console" panose="020B0609040504020204" pitchFamily="49" charset="0"/>
              </a:rPr>
              <a:t>  FALSE </a:t>
            </a:r>
          </a:p>
          <a:p>
            <a:endParaRPr lang="en-GB" sz="2000" dirty="0" smtClean="0">
              <a:latin typeface="Lucida Console" panose="020B0609040504020204" pitchFamily="49" charset="0"/>
            </a:endParaRPr>
          </a:p>
          <a:p>
            <a:r>
              <a:rPr lang="en-GB" sz="20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000" dirty="0" smtClean="0">
                <a:latin typeface="Lucida Console" panose="020B0609040504020204" pitchFamily="49" charset="0"/>
              </a:rPr>
              <a:t> </a:t>
            </a:r>
            <a:r>
              <a:rPr lang="en-GB" sz="2000" dirty="0">
                <a:latin typeface="Lucida Console" panose="020B0609040504020204" pitchFamily="49" charset="0"/>
              </a:rPr>
              <a:t>&gt; 3 -&gt; </a:t>
            </a:r>
            <a:r>
              <a:rPr lang="en-GB" sz="2000" dirty="0" err="1" smtClean="0">
                <a:latin typeface="Lucida Console" panose="020B0609040504020204" pitchFamily="49" charset="0"/>
              </a:rPr>
              <a:t>logical.result</a:t>
            </a:r>
            <a:endParaRPr lang="en-GB" sz="2000" dirty="0" smtClean="0">
              <a:latin typeface="Lucida Console" panose="020B0609040504020204" pitchFamily="49" charset="0"/>
            </a:endParaRP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000" dirty="0" smtClean="0">
                <a:latin typeface="Lucida Console" panose="020B0609040504020204" pitchFamily="49" charset="0"/>
              </a:rPr>
              <a:t>[</a:t>
            </a:r>
            <a:r>
              <a:rPr lang="en-GB" sz="2000" dirty="0" err="1" smtClean="0">
                <a:latin typeface="Lucida Console" panose="020B0609040504020204" pitchFamily="49" charset="0"/>
              </a:rPr>
              <a:t>logical.result</a:t>
            </a:r>
            <a:r>
              <a:rPr lang="en-GB" sz="2000" dirty="0">
                <a:latin typeface="Lucida Console" panose="020B0609040504020204" pitchFamily="49" charset="0"/>
              </a:rPr>
              <a:t>]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4    </a:t>
            </a:r>
            <a:r>
              <a:rPr lang="en-GB" sz="2000" dirty="0">
                <a:latin typeface="Lucida Console" panose="020B0609040504020204" pitchFamily="49" charset="0"/>
              </a:rPr>
              <a:t>6 </a:t>
            </a: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000" dirty="0" smtClean="0">
                <a:latin typeface="Lucida Console" panose="020B0609040504020204" pitchFamily="49" charset="0"/>
              </a:rPr>
              <a:t>[</a:t>
            </a:r>
            <a:r>
              <a:rPr lang="en-GB" sz="2000" dirty="0" err="1" smtClean="0">
                <a:latin typeface="Lucida Console" panose="020B0609040504020204" pitchFamily="49" charset="0"/>
              </a:rPr>
              <a:t>simple.vector</a:t>
            </a:r>
            <a:r>
              <a:rPr lang="en-GB" sz="2000" dirty="0" smtClean="0">
                <a:latin typeface="Lucida Console" panose="020B0609040504020204" pitchFamily="49" charset="0"/>
              </a:rPr>
              <a:t> </a:t>
            </a:r>
            <a:r>
              <a:rPr lang="en-GB" sz="2000" dirty="0">
                <a:latin typeface="Lucida Console" panose="020B0609040504020204" pitchFamily="49" charset="0"/>
              </a:rPr>
              <a:t>&gt; 3]</a:t>
            </a:r>
          </a:p>
          <a:p>
            <a:r>
              <a:rPr lang="en-GB" sz="2000" dirty="0" smtClean="0">
                <a:latin typeface="Lucida Console" panose="020B0609040504020204" pitchFamily="49" charset="0"/>
              </a:rPr>
              <a:t> 4    </a:t>
            </a:r>
            <a:r>
              <a:rPr lang="en-GB" sz="2000" dirty="0">
                <a:latin typeface="Lucida Console" panose="020B0609040504020204" pitchFamily="49" charset="0"/>
              </a:rPr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358624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to data frames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 the people with heights over 170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2412" y="2420888"/>
            <a:ext cx="74991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Lucida Console" panose="020B0609040504020204" pitchFamily="49" charset="0"/>
              </a:rPr>
              <a:t>trumpton</a:t>
            </a:r>
            <a:endParaRPr lang="en-US" sz="2400" dirty="0">
              <a:latin typeface="Lucida Console" panose="020B0609040504020204" pitchFamily="49" charset="0"/>
            </a:endParaRPr>
          </a:p>
          <a:p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latin typeface="Lucida Console" panose="020B0609040504020204" pitchFamily="49" charset="0"/>
              </a:rPr>
              <a:t>LastName</a:t>
            </a:r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latin typeface="Lucida Console" panose="020B0609040504020204" pitchFamily="49" charset="0"/>
              </a:rPr>
              <a:t>FirstName</a:t>
            </a:r>
            <a:r>
              <a:rPr lang="en-US" sz="2400" dirty="0">
                <a:latin typeface="Lucida Console" panose="020B0609040504020204" pitchFamily="49" charset="0"/>
              </a:rPr>
              <a:t> Age Weight Height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1     Hugh     Chris  26     90    175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2      Pew      Adam  32    102    183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3   Barney    Daniel  18     88    168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4   McGrew     Chris  48     97    155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5 Cuthbert      Carl  28     91    188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6   Dibble      Liam  35     94    145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7     Grub      Doug  31     89    164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a simple function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81234" y="1916832"/>
            <a:ext cx="27815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sqrt</a:t>
            </a:r>
            <a:r>
              <a:rPr lang="en-GB" sz="2800" dirty="0">
                <a:latin typeface="Lucida Console" panose="020B0609040504020204" pitchFamily="49" charset="0"/>
              </a:rPr>
              <a:t>(10</a:t>
            </a:r>
            <a:r>
              <a:rPr lang="en-GB" sz="2800" dirty="0" smtClean="0">
                <a:latin typeface="Lucida Console" panose="020B0609040504020204" pitchFamily="49" charset="0"/>
              </a:rPr>
              <a:t>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3.162278</a:t>
            </a:r>
          </a:p>
        </p:txBody>
      </p:sp>
    </p:spTree>
    <p:extLst>
      <p:ext uri="{BB962C8B-B14F-4D97-AF65-F5344CB8AC3E}">
        <p14:creationId xmlns:p14="http://schemas.microsoft.com/office/powerpoint/2010/main" val="37491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Steps to Success!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Extract the column containing the data you want to filter against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Perform the logical test to get a logical vector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the logical vector to select the rows from the original data frame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0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 people over 170 tall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Extract the column containing the data you want to filter against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9632" y="2709019"/>
            <a:ext cx="74991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anose="020B0609040504020204" pitchFamily="49" charset="0"/>
              </a:rPr>
              <a:t>trumpton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</a:rPr>
              <a:t>LastName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FirstName</a:t>
            </a:r>
            <a:r>
              <a:rPr lang="en-US" sz="1600" dirty="0">
                <a:latin typeface="Lucida Console" panose="020B0609040504020204" pitchFamily="49" charset="0"/>
              </a:rPr>
              <a:t> Age Weight Height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     Hugh     Chris  26     90    175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      Pew      Adam  32    102    183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3   Barney    Daniel  18     88    168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4   McGrew     Chris  48     97    155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5 Cuthbert      Carl  28     91    188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6   Dibble      Liam  35     94    145</a:t>
            </a:r>
          </a:p>
          <a:p>
            <a:pPr marL="342900" indent="-342900">
              <a:buAutoNum type="arabicPlain" startAt="7"/>
            </a:pPr>
            <a:r>
              <a:rPr lang="en-US" sz="1600" dirty="0" smtClean="0">
                <a:latin typeface="Lucida Console" panose="020B0609040504020204" pitchFamily="49" charset="0"/>
              </a:rPr>
              <a:t>   Grub      </a:t>
            </a:r>
            <a:r>
              <a:rPr lang="en-US" sz="1600" dirty="0">
                <a:latin typeface="Lucida Console" panose="020B0609040504020204" pitchFamily="49" charset="0"/>
              </a:rPr>
              <a:t>Doug  31     89    </a:t>
            </a:r>
            <a:r>
              <a:rPr lang="en-US" sz="1600" dirty="0" smtClean="0">
                <a:latin typeface="Lucida Console" panose="020B0609040504020204" pitchFamily="49" charset="0"/>
              </a:rPr>
              <a:t>164</a:t>
            </a:r>
          </a:p>
          <a:p>
            <a:pPr marL="342900" indent="-342900">
              <a:buAutoNum type="arabicPlain" startAt="7"/>
            </a:pP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2800" dirty="0" err="1">
                <a:latin typeface="Lucida Console" panose="020B0609040504020204" pitchFamily="49" charset="0"/>
              </a:rPr>
              <a:t>t</a:t>
            </a:r>
            <a:r>
              <a:rPr lang="en-US" sz="2800" dirty="0" err="1" smtClean="0">
                <a:latin typeface="Lucida Console" panose="020B0609040504020204" pitchFamily="49" charset="0"/>
              </a:rPr>
              <a:t>rumpton$Height</a:t>
            </a:r>
            <a:endParaRPr lang="en-GB" sz="2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7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 people over 170 tall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Perform the logical test to get a logical vector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59632" y="2709019"/>
            <a:ext cx="74991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anose="020B0609040504020204" pitchFamily="49" charset="0"/>
              </a:rPr>
              <a:t>trumpton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</a:rPr>
              <a:t>LastName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FirstName</a:t>
            </a:r>
            <a:r>
              <a:rPr lang="en-US" sz="1600" dirty="0">
                <a:latin typeface="Lucida Console" panose="020B0609040504020204" pitchFamily="49" charset="0"/>
              </a:rPr>
              <a:t> Age Weight Height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     Hugh     Chris  26     90    175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      Pew      Adam  32    102    183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3   Barney    Daniel  18     88    168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4   McGrew     Chris  48     97    155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5 Cuthbert      Carl  28     91    188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6   Dibble      Liam  35     94    145</a:t>
            </a:r>
          </a:p>
          <a:p>
            <a:pPr marL="342900" indent="-342900">
              <a:buAutoNum type="arabicPlain" startAt="7"/>
            </a:pPr>
            <a:r>
              <a:rPr lang="en-US" sz="1600" dirty="0" smtClean="0">
                <a:latin typeface="Lucida Console" panose="020B0609040504020204" pitchFamily="49" charset="0"/>
              </a:rPr>
              <a:t>   Grub      </a:t>
            </a:r>
            <a:r>
              <a:rPr lang="en-US" sz="1600" dirty="0">
                <a:latin typeface="Lucida Console" panose="020B0609040504020204" pitchFamily="49" charset="0"/>
              </a:rPr>
              <a:t>Doug  31     89    </a:t>
            </a:r>
            <a:r>
              <a:rPr lang="en-US" sz="1600" dirty="0" smtClean="0">
                <a:latin typeface="Lucida Console" panose="020B0609040504020204" pitchFamily="49" charset="0"/>
              </a:rPr>
              <a:t>164</a:t>
            </a:r>
          </a:p>
          <a:p>
            <a:pPr marL="342900" indent="-342900">
              <a:buAutoNum type="arabicPlain" startAt="7"/>
            </a:pP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2800" dirty="0" err="1" smtClean="0">
                <a:latin typeface="Lucida Console" panose="020B0609040504020204" pitchFamily="49" charset="0"/>
              </a:rPr>
              <a:t>trumpton$Height</a:t>
            </a:r>
            <a:r>
              <a:rPr lang="en-US" sz="2800" dirty="0" smtClean="0">
                <a:latin typeface="Lucida Console" panose="020B0609040504020204" pitchFamily="49" charset="0"/>
              </a:rPr>
              <a:t> &gt; 170</a:t>
            </a:r>
            <a:endParaRPr lang="en-GB" sz="2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 people over 170 tall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/>
              <a:t>Use the logical vector to select the rows from the original data frame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9632" y="2709019"/>
            <a:ext cx="74991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anose="020B0609040504020204" pitchFamily="49" charset="0"/>
              </a:rPr>
              <a:t>trumpton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</a:rPr>
              <a:t>LastName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FirstName</a:t>
            </a:r>
            <a:r>
              <a:rPr lang="en-US" sz="1600" dirty="0">
                <a:latin typeface="Lucida Console" panose="020B0609040504020204" pitchFamily="49" charset="0"/>
              </a:rPr>
              <a:t> Age Weight Height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     Hugh     Chris  26     90    175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      Pew      Adam  32    102    183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3   Barney    Daniel  18     88    168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4   McGrew     Chris  48     97    155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5 Cuthbert      Carl  28     91    188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6   Dibble      Liam  35     94    145</a:t>
            </a:r>
          </a:p>
          <a:p>
            <a:pPr marL="342900" indent="-342900">
              <a:buAutoNum type="arabicPlain" startAt="7"/>
            </a:pPr>
            <a:r>
              <a:rPr lang="en-US" sz="1600" dirty="0" smtClean="0">
                <a:latin typeface="Lucida Console" panose="020B0609040504020204" pitchFamily="49" charset="0"/>
              </a:rPr>
              <a:t>   Grub      </a:t>
            </a:r>
            <a:r>
              <a:rPr lang="en-US" sz="1600" dirty="0">
                <a:latin typeface="Lucida Console" panose="020B0609040504020204" pitchFamily="49" charset="0"/>
              </a:rPr>
              <a:t>Doug  31     89    </a:t>
            </a:r>
            <a:r>
              <a:rPr lang="en-US" sz="1600" dirty="0" smtClean="0">
                <a:latin typeface="Lucida Console" panose="020B0609040504020204" pitchFamily="49" charset="0"/>
              </a:rPr>
              <a:t>164</a:t>
            </a:r>
          </a:p>
          <a:p>
            <a:pPr marL="342900" indent="-342900">
              <a:buAutoNum type="arabicPlain" startAt="7"/>
            </a:pP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2800" dirty="0" err="1">
                <a:latin typeface="Lucida Console" panose="020B0609040504020204" pitchFamily="49" charset="0"/>
              </a:rPr>
              <a:t>trumpton$Height</a:t>
            </a:r>
            <a:r>
              <a:rPr lang="en-US" sz="2800" dirty="0">
                <a:latin typeface="Lucida Console" panose="020B0609040504020204" pitchFamily="49" charset="0"/>
              </a:rPr>
              <a:t> &gt; 170</a:t>
            </a:r>
            <a:endParaRPr lang="en-US" sz="2800" dirty="0" smtClean="0">
              <a:latin typeface="Lucida Console" panose="020B0609040504020204" pitchFamily="49" charset="0"/>
            </a:endParaRPr>
          </a:p>
          <a:p>
            <a:r>
              <a:rPr lang="en-US" sz="2800" dirty="0" err="1" smtClean="0">
                <a:latin typeface="Lucida Console" panose="020B0609040504020204" pitchFamily="49" charset="0"/>
              </a:rPr>
              <a:t>trumpton</a:t>
            </a:r>
            <a:r>
              <a:rPr lang="en-US" sz="2800" dirty="0" smtClean="0">
                <a:latin typeface="Lucida Console" panose="020B0609040504020204" pitchFamily="49" charset="0"/>
              </a:rPr>
              <a:t>[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rows</a:t>
            </a:r>
            <a:r>
              <a:rPr lang="en-US" sz="2800" dirty="0" err="1" smtClean="0">
                <a:latin typeface="Lucida Console" panose="020B0609040504020204" pitchFamily="49" charset="0"/>
              </a:rPr>
              <a:t>,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columns</a:t>
            </a:r>
            <a:r>
              <a:rPr lang="en-US" sz="2800" dirty="0" smtClean="0">
                <a:latin typeface="Lucida Console" panose="020B0609040504020204" pitchFamily="49" charset="0"/>
              </a:rPr>
              <a:t>]</a:t>
            </a:r>
          </a:p>
          <a:p>
            <a:r>
              <a:rPr lang="en-US" sz="2800" dirty="0" err="1">
                <a:latin typeface="Lucida Console" panose="020B0609040504020204" pitchFamily="49" charset="0"/>
              </a:rPr>
              <a:t>t</a:t>
            </a:r>
            <a:r>
              <a:rPr lang="en-US" sz="2800" dirty="0" err="1" smtClean="0">
                <a:latin typeface="Lucida Console" panose="020B0609040504020204" pitchFamily="49" charset="0"/>
              </a:rPr>
              <a:t>rumpton</a:t>
            </a:r>
            <a:r>
              <a:rPr lang="en-US" sz="2800" dirty="0" smtClean="0">
                <a:latin typeface="Lucida Console" panose="020B0609040504020204" pitchFamily="49" charset="0"/>
              </a:rPr>
              <a:t>[</a:t>
            </a:r>
            <a:r>
              <a:rPr lang="en-US" sz="2800" dirty="0" err="1" smtClean="0">
                <a:latin typeface="Lucida Console" panose="020B0609040504020204" pitchFamily="49" charset="0"/>
              </a:rPr>
              <a:t>trumpton$Height</a:t>
            </a:r>
            <a:r>
              <a:rPr lang="en-US" sz="2800" dirty="0" smtClean="0">
                <a:latin typeface="Lucida Console" panose="020B0609040504020204" pitchFamily="49" charset="0"/>
              </a:rPr>
              <a:t> &gt; 170,]</a:t>
            </a:r>
            <a:endParaRPr lang="en-GB" sz="2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 people over 170 tall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600" y="2060848"/>
            <a:ext cx="74991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Lucida Console" panose="020B0609040504020204" pitchFamily="49" charset="0"/>
              </a:rPr>
              <a:t>trumpton</a:t>
            </a:r>
            <a:r>
              <a:rPr lang="en-US" sz="2400" dirty="0" smtClean="0">
                <a:latin typeface="Lucida Console" panose="020B0609040504020204" pitchFamily="49" charset="0"/>
              </a:rPr>
              <a:t>[</a:t>
            </a:r>
            <a:r>
              <a:rPr lang="en-US" sz="2400" dirty="0" err="1" smtClean="0">
                <a:latin typeface="Lucida Console" panose="020B0609040504020204" pitchFamily="49" charset="0"/>
              </a:rPr>
              <a:t>trumpton$Height</a:t>
            </a:r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&gt; 170,]</a:t>
            </a:r>
          </a:p>
          <a:p>
            <a:endParaRPr lang="en-US" sz="2400" dirty="0" smtClean="0">
              <a:latin typeface="Lucida Console" panose="020B0609040504020204" pitchFamily="49" charset="0"/>
            </a:endParaRPr>
          </a:p>
          <a:p>
            <a:r>
              <a:rPr lang="en-US" sz="2400" dirty="0" smtClean="0"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latin typeface="Lucida Console" panose="020B0609040504020204" pitchFamily="49" charset="0"/>
              </a:rPr>
              <a:t>LastName</a:t>
            </a:r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latin typeface="Lucida Console" panose="020B0609040504020204" pitchFamily="49" charset="0"/>
              </a:rPr>
              <a:t>FirstName</a:t>
            </a:r>
            <a:r>
              <a:rPr lang="en-US" sz="2400" dirty="0">
                <a:latin typeface="Lucida Console" panose="020B0609040504020204" pitchFamily="49" charset="0"/>
              </a:rPr>
              <a:t> Age Weight Height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1     Hugh     Chris  26     90    175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2      Pew      Adam  32    102    183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5 Cuthbert      Carl  28     91    188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1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It's not just selections…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Sometimes you just want to know how many times something is true, rather than getting the values</a:t>
            </a:r>
          </a:p>
          <a:p>
            <a:endParaRPr lang="en-GB" dirty="0" smtClean="0"/>
          </a:p>
          <a:p>
            <a:r>
              <a:rPr lang="en-GB" dirty="0" smtClean="0"/>
              <a:t>You can take the </a:t>
            </a:r>
            <a:r>
              <a:rPr lang="en-GB" dirty="0" smtClean="0">
                <a:latin typeface="Lucida Console" panose="020B0609040504020204" pitchFamily="49" charset="0"/>
              </a:rPr>
              <a:t>sum() </a:t>
            </a:r>
            <a:r>
              <a:rPr lang="en-GB" dirty="0" smtClean="0"/>
              <a:t>of a logical vector to get the count of </a:t>
            </a:r>
            <a:r>
              <a:rPr lang="en-GB" dirty="0" smtClean="0">
                <a:latin typeface="Lucida Console" panose="020B0609040504020204" pitchFamily="49" charset="0"/>
              </a:rPr>
              <a:t>TRUE</a:t>
            </a:r>
            <a:r>
              <a:rPr lang="en-GB" dirty="0" smtClean="0"/>
              <a:t> values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3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3.5 Steps to Success!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Extract the column containing the data you want to filter against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Perform the logical test to get a logical vector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the logical vector to select the rows from the original data frame</a:t>
            </a:r>
          </a:p>
          <a:p>
            <a:pPr marL="914400" lvl="1" indent="-514350">
              <a:buFont typeface="+mj-lt"/>
              <a:buAutoNum type="arabicPeriod" startAt="3"/>
            </a:pPr>
            <a:endParaRPr lang="en-GB" dirty="0" smtClean="0"/>
          </a:p>
          <a:p>
            <a:pPr marL="914400" lvl="1" indent="-514350">
              <a:buFont typeface="+mj-lt"/>
              <a:buAutoNum type="arabicPeriod" startAt="3"/>
            </a:pPr>
            <a:r>
              <a:rPr lang="en-GB" dirty="0" smtClean="0"/>
              <a:t>Take the </a:t>
            </a:r>
            <a:r>
              <a:rPr lang="en-GB" dirty="0" smtClean="0">
                <a:latin typeface="Lucida Console" panose="020B0609040504020204" pitchFamily="49" charset="0"/>
              </a:rPr>
              <a:t>sum() </a:t>
            </a:r>
            <a:r>
              <a:rPr lang="en-GB" dirty="0" smtClean="0"/>
              <a:t>of the logical vector to count hits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0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people are over 170 tall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600" y="2132856"/>
            <a:ext cx="7499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Lucida Console" panose="020B0609040504020204" pitchFamily="49" charset="0"/>
              </a:rPr>
              <a:t>s</a:t>
            </a:r>
            <a:r>
              <a:rPr lang="en-US" sz="2400" dirty="0" smtClean="0">
                <a:latin typeface="Lucida Console" panose="020B0609040504020204" pitchFamily="49" charset="0"/>
              </a:rPr>
              <a:t>um(</a:t>
            </a:r>
            <a:r>
              <a:rPr lang="en-US" sz="2400" dirty="0" err="1" smtClean="0">
                <a:latin typeface="Lucida Console" panose="020B0609040504020204" pitchFamily="49" charset="0"/>
              </a:rPr>
              <a:t>trumpton$Height</a:t>
            </a:r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&gt; </a:t>
            </a:r>
            <a:r>
              <a:rPr lang="en-US" sz="2400" dirty="0" smtClean="0">
                <a:latin typeface="Lucida Console" panose="020B0609040504020204" pitchFamily="49" charset="0"/>
              </a:rPr>
              <a:t>170)</a:t>
            </a:r>
          </a:p>
          <a:p>
            <a:endParaRPr lang="en-US" sz="2400" dirty="0">
              <a:latin typeface="Lucida Console" panose="020B0609040504020204" pitchFamily="49" charset="0"/>
            </a:endParaRPr>
          </a:p>
          <a:p>
            <a:r>
              <a:rPr lang="en-US" sz="2400" dirty="0">
                <a:latin typeface="Lucida Console" panose="020B0609040504020204" pitchFamily="49" charset="0"/>
              </a:rPr>
              <a:t>[1] </a:t>
            </a:r>
            <a:r>
              <a:rPr lang="en-US" sz="2400" dirty="0" smtClean="0">
                <a:latin typeface="Lucida Console" panose="020B0609040504020204" pitchFamily="49" charset="0"/>
              </a:rPr>
              <a:t>3</a:t>
            </a:r>
            <a:endParaRPr lang="en-US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Using </a:t>
            </a:r>
            <a:r>
              <a:rPr lang="en-GB" dirty="0" smtClean="0">
                <a:latin typeface="Lucida Console" panose="020B0609040504020204" pitchFamily="49" charset="0"/>
              </a:rPr>
              <a:t>subset</a:t>
            </a:r>
            <a:r>
              <a:rPr lang="en-GB" dirty="0" smtClean="0"/>
              <a:t> function for selections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Select the people with heights over 170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3568" y="269033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Lucida Console" panose="020B0609040504020204" pitchFamily="49" charset="0"/>
              </a:rPr>
              <a:t>subset(</a:t>
            </a:r>
            <a:r>
              <a:rPr lang="en-US" sz="2400" dirty="0" err="1" smtClean="0">
                <a:latin typeface="Lucida Console" panose="020B0609040504020204" pitchFamily="49" charset="0"/>
              </a:rPr>
              <a:t>trumpton</a:t>
            </a:r>
            <a:r>
              <a:rPr lang="en-US" sz="2400" dirty="0">
                <a:latin typeface="Lucida Console" panose="020B0609040504020204" pitchFamily="49" charset="0"/>
              </a:rPr>
              <a:t>, Height&gt;170)</a:t>
            </a:r>
          </a:p>
          <a:p>
            <a:endParaRPr lang="en-US" sz="2400" dirty="0" smtClean="0">
              <a:latin typeface="Lucida Console" panose="020B0609040504020204" pitchFamily="49" charset="0"/>
            </a:endParaRPr>
          </a:p>
          <a:p>
            <a:r>
              <a:rPr lang="en-US" sz="2400" dirty="0" smtClean="0"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latin typeface="Lucida Console" panose="020B0609040504020204" pitchFamily="49" charset="0"/>
              </a:rPr>
              <a:t>LastName</a:t>
            </a:r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latin typeface="Lucida Console" panose="020B0609040504020204" pitchFamily="49" charset="0"/>
              </a:rPr>
              <a:t>FirstName</a:t>
            </a:r>
            <a:r>
              <a:rPr lang="en-US" sz="2400" dirty="0">
                <a:latin typeface="Lucida Console" panose="020B0609040504020204" pitchFamily="49" charset="0"/>
              </a:rPr>
              <a:t> Age Weight Height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1     Hugh     Chris  26     90    175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2      Pew      Adam  32    102    183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5 Cuthbert      Carl  28     91    188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270892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Exercise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2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up help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4705" y="1556792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?</a:t>
            </a:r>
            <a:r>
              <a:rPr lang="en-GB" sz="2800" dirty="0" err="1">
                <a:latin typeface="Lucida Console" panose="020B0609040504020204" pitchFamily="49" charset="0"/>
              </a:rPr>
              <a:t>sqrt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2448647"/>
            <a:ext cx="87439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9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6" y="1133475"/>
            <a:ext cx="8096250" cy="5724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Searching Help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940152" y="1268760"/>
            <a:ext cx="2098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??substring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9632" y="6309320"/>
            <a:ext cx="295232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8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Searching Help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1268760"/>
            <a:ext cx="858202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arguments to functions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04493" y="1417638"/>
            <a:ext cx="6135013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substr</a:t>
            </a:r>
            <a:r>
              <a:rPr lang="en-GB" sz="2400" dirty="0">
                <a:latin typeface="Lucida Console" panose="020B0609040504020204" pitchFamily="49" charset="0"/>
              </a:rPr>
              <a:t>(my.name,2,4</a:t>
            </a:r>
            <a:r>
              <a:rPr lang="en-GB" sz="2400" dirty="0" smtClean="0">
                <a:latin typeface="Lucida Console" panose="020B0609040504020204" pitchFamily="49" charset="0"/>
              </a:rPr>
              <a:t>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"</a:t>
            </a:r>
            <a:r>
              <a:rPr lang="en-GB" sz="2400" dirty="0" err="1">
                <a:latin typeface="Lucida Console" panose="020B0609040504020204" pitchFamily="49" charset="0"/>
              </a:rPr>
              <a:t>aur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>
                <a:latin typeface="Lucida Console" panose="020B0609040504020204" pitchFamily="49" charset="0"/>
              </a:rPr>
              <a:t>substr</a:t>
            </a:r>
            <a:r>
              <a:rPr lang="en-GB" sz="2400" dirty="0">
                <a:latin typeface="Lucida Console" panose="020B0609040504020204" pitchFamily="49" charset="0"/>
              </a:rPr>
              <a:t>(x=</a:t>
            </a:r>
            <a:r>
              <a:rPr lang="en-GB" sz="2400" dirty="0" err="1">
                <a:latin typeface="Lucida Console" panose="020B0609040504020204" pitchFamily="49" charset="0"/>
              </a:rPr>
              <a:t>my.name,start</a:t>
            </a:r>
            <a:r>
              <a:rPr lang="en-GB" sz="2400" dirty="0">
                <a:latin typeface="Lucida Console" panose="020B0609040504020204" pitchFamily="49" charset="0"/>
              </a:rPr>
              <a:t>=2,stop=4</a:t>
            </a:r>
            <a:r>
              <a:rPr lang="en-GB" sz="2400" dirty="0" smtClean="0">
                <a:latin typeface="Lucida Console" panose="020B0609040504020204" pitchFamily="49" charset="0"/>
              </a:rPr>
              <a:t>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"</a:t>
            </a:r>
            <a:r>
              <a:rPr lang="en-GB" sz="2400" dirty="0" err="1">
                <a:latin typeface="Lucida Console" panose="020B0609040504020204" pitchFamily="49" charset="0"/>
              </a:rPr>
              <a:t>aur</a:t>
            </a:r>
            <a:r>
              <a:rPr lang="en-GB" sz="2400" dirty="0">
                <a:latin typeface="Lucida Console" panose="020B0609040504020204" pitchFamily="49" charset="0"/>
              </a:rPr>
              <a:t>"</a:t>
            </a:r>
          </a:p>
          <a:p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 err="1">
                <a:latin typeface="Lucida Console" panose="020B0609040504020204" pitchFamily="49" charset="0"/>
              </a:rPr>
              <a:t>substr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start=2,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stop=4,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x=my.name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)</a:t>
            </a:r>
            <a:endParaRPr lang="en-GB" sz="2400" dirty="0" smtClean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[1] "</a:t>
            </a:r>
            <a:r>
              <a:rPr lang="en-GB" sz="2400" dirty="0" err="1">
                <a:latin typeface="Lucida Console" panose="020B0609040504020204" pitchFamily="49" charset="0"/>
              </a:rPr>
              <a:t>aur</a:t>
            </a:r>
            <a:r>
              <a:rPr lang="en-GB" sz="2400" dirty="0" smtClean="0">
                <a:latin typeface="Lucida Console" panose="020B0609040504020204" pitchFamily="49" charset="0"/>
              </a:rPr>
              <a:t>"</a:t>
            </a:r>
            <a:endParaRPr lang="en-GB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7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7149</TotalTime>
  <Words>2204</Words>
  <Application>Microsoft Office PowerPoint</Application>
  <PresentationFormat>On-screen Show (4:3)</PresentationFormat>
  <Paragraphs>680</Paragraphs>
  <Slides>59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Courier New</vt:lpstr>
      <vt:lpstr>Lucida Console</vt:lpstr>
      <vt:lpstr>Office Theme</vt:lpstr>
      <vt:lpstr>Introduction to R</vt:lpstr>
      <vt:lpstr>R can just be a calculator</vt:lpstr>
      <vt:lpstr>Storing numerical data in variables</vt:lpstr>
      <vt:lpstr>Storing text in variables</vt:lpstr>
      <vt:lpstr>Running a simple function</vt:lpstr>
      <vt:lpstr>Looking up help</vt:lpstr>
      <vt:lpstr>Searching Help</vt:lpstr>
      <vt:lpstr>Searching Help</vt:lpstr>
      <vt:lpstr>Passing arguments to functions</vt:lpstr>
      <vt:lpstr>Exercise 1</vt:lpstr>
      <vt:lpstr>Everything is a vector</vt:lpstr>
      <vt:lpstr>Creating vectors manually</vt:lpstr>
      <vt:lpstr>Functions for creating vectors</vt:lpstr>
      <vt:lpstr>Functions for creating vectors</vt:lpstr>
      <vt:lpstr>Functions for creating vectors</vt:lpstr>
      <vt:lpstr>Functions for creating vectors</vt:lpstr>
      <vt:lpstr>Language shortcuts for vector creation</vt:lpstr>
      <vt:lpstr>Viewing large variables</vt:lpstr>
      <vt:lpstr>What can we do with Vectors?</vt:lpstr>
      <vt:lpstr>Extracting from a vector</vt:lpstr>
      <vt:lpstr>Extracting by position</vt:lpstr>
      <vt:lpstr>Assigning names to vector slots</vt:lpstr>
      <vt:lpstr>Extracting by name</vt:lpstr>
      <vt:lpstr>Vectorised Operations</vt:lpstr>
      <vt:lpstr>Rules for vectorised operations</vt:lpstr>
      <vt:lpstr>Rules for vectorised operations</vt:lpstr>
      <vt:lpstr>Rules for vectorised operations</vt:lpstr>
      <vt:lpstr>Vectorised Operations</vt:lpstr>
      <vt:lpstr>Updating vectors</vt:lpstr>
      <vt:lpstr>Updating vectors</vt:lpstr>
      <vt:lpstr>Exercise 2</vt:lpstr>
      <vt:lpstr>R Data Structures</vt:lpstr>
      <vt:lpstr>Vector</vt:lpstr>
      <vt:lpstr>List</vt:lpstr>
      <vt:lpstr>Data Frame</vt:lpstr>
      <vt:lpstr>Creating lists / data frames</vt:lpstr>
      <vt:lpstr>PowerPoint Presentation</vt:lpstr>
      <vt:lpstr>Spot the mistakes</vt:lpstr>
      <vt:lpstr>Spot the mistakes</vt:lpstr>
      <vt:lpstr>Reading data from files</vt:lpstr>
      <vt:lpstr>Using read.table</vt:lpstr>
      <vt:lpstr>Specifying file paths</vt:lpstr>
      <vt:lpstr>Being clear about names</vt:lpstr>
      <vt:lpstr>PowerPoint Presentation</vt:lpstr>
      <vt:lpstr>Logical Selection</vt:lpstr>
      <vt:lpstr>Logical Selection</vt:lpstr>
      <vt:lpstr>Logical Vectors are created by logical tests</vt:lpstr>
      <vt:lpstr>Combine the two concepts to make logical selections</vt:lpstr>
      <vt:lpstr>Extension to data frames</vt:lpstr>
      <vt:lpstr>3 Steps to Success!</vt:lpstr>
      <vt:lpstr>Select people over 170 tall</vt:lpstr>
      <vt:lpstr>Select people over 170 tall</vt:lpstr>
      <vt:lpstr>Select people over 170 tall</vt:lpstr>
      <vt:lpstr>Select people over 170 tall</vt:lpstr>
      <vt:lpstr>It's not just selections…</vt:lpstr>
      <vt:lpstr>3.5 Steps to Success!</vt:lpstr>
      <vt:lpstr>How many people are over 170 tall</vt:lpstr>
      <vt:lpstr>Using subset function for selections</vt:lpstr>
      <vt:lpstr>PowerPoint Presentation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SeqMonk: NGS Analysis on your desktop</dc:title>
  <dc:creator>Simon Andrews</dc:creator>
  <cp:lastModifiedBy>Simon Andrews</cp:lastModifiedBy>
  <cp:revision>214</cp:revision>
  <dcterms:created xsi:type="dcterms:W3CDTF">2013-08-21T08:13:32Z</dcterms:created>
  <dcterms:modified xsi:type="dcterms:W3CDTF">2019-01-14T09:57:00Z</dcterms:modified>
</cp:coreProperties>
</file>