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0" r:id="rId16"/>
    <p:sldId id="274" r:id="rId17"/>
    <p:sldId id="273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303" r:id="rId42"/>
    <p:sldId id="304" r:id="rId43"/>
    <p:sldId id="305" r:id="rId44"/>
    <p:sldId id="307" r:id="rId45"/>
    <p:sldId id="308" r:id="rId46"/>
    <p:sldId id="309" r:id="rId47"/>
    <p:sldId id="310" r:id="rId48"/>
    <p:sldId id="311" r:id="rId49"/>
    <p:sldId id="315" r:id="rId50"/>
    <p:sldId id="312" r:id="rId51"/>
    <p:sldId id="316" r:id="rId52"/>
    <p:sldId id="317" r:id="rId53"/>
    <p:sldId id="318" r:id="rId54"/>
    <p:sldId id="319" r:id="rId55"/>
    <p:sldId id="313" r:id="rId56"/>
    <p:sldId id="314" r:id="rId57"/>
    <p:sldId id="320" r:id="rId58"/>
    <p:sldId id="321" r:id="rId59"/>
    <p:sldId id="322" r:id="rId6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633" autoAdjust="0"/>
  </p:normalViewPr>
  <p:slideViewPr>
    <p:cSldViewPr>
      <p:cViewPr varScale="1">
        <p:scale>
          <a:sx n="72" d="100"/>
          <a:sy n="72" d="100"/>
        </p:scale>
        <p:origin x="133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A73D3-CF9F-472B-BE49-2677B8246EAD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B8047-4DBE-4D08-925D-E49847F6E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155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Naming</a:t>
            </a:r>
            <a:r>
              <a:rPr lang="en-GB" baseline="0" dirty="0" smtClean="0"/>
              <a:t> conventions - lower case, separate words with dots.</a:t>
            </a:r>
          </a:p>
          <a:p>
            <a:endParaRPr lang="en-GB" baseline="0" dirty="0" smtClean="0"/>
          </a:p>
          <a:p>
            <a:r>
              <a:rPr lang="en-GB" baseline="0" dirty="0" smtClean="0"/>
              <a:t>Meaningful names</a:t>
            </a:r>
          </a:p>
          <a:p>
            <a:endParaRPr lang="en-GB" baseline="0" dirty="0" smtClean="0"/>
          </a:p>
          <a:p>
            <a:r>
              <a:rPr lang="en-GB" baseline="0" dirty="0" smtClean="0"/>
              <a:t>Must start with a letter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3107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54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2134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57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796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Can use single or double quotes but must do the same at the start and end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715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Refer</a:t>
            </a:r>
            <a:r>
              <a:rPr lang="en-GB" baseline="0" dirty="0" smtClean="0"/>
              <a:t> to the cheat sheet</a:t>
            </a:r>
          </a:p>
          <a:p>
            <a:endParaRPr lang="en-GB" baseline="0" dirty="0" smtClean="0"/>
          </a:p>
          <a:p>
            <a:r>
              <a:rPr lang="en-GB" baseline="0" dirty="0" smtClean="0"/>
              <a:t>Google is also an option.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852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Multiple options</a:t>
            </a:r>
            <a:r>
              <a:rPr lang="en-GB" baseline="0" dirty="0" smtClean="0"/>
              <a:t> separated by commas</a:t>
            </a:r>
          </a:p>
          <a:p>
            <a:endParaRPr lang="en-GB" baseline="0" dirty="0" smtClean="0"/>
          </a:p>
          <a:p>
            <a:r>
              <a:rPr lang="en-GB" baseline="0" dirty="0" smtClean="0"/>
              <a:t>Optional arguments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5629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2907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5643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Single</a:t>
            </a:r>
            <a:r>
              <a:rPr lang="en-GB" baseline="0" dirty="0" smtClean="0"/>
              <a:t> value is equivalent to c(value)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3779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5800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53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669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249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837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101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439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68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350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163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800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711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694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094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D66B5-51D1-4AB6-8903-C9957EA300C4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C:\Users\andrewss\Desktop\bioinformatics_logo_small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021288"/>
            <a:ext cx="2214047" cy="787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3591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916832"/>
            <a:ext cx="8640960" cy="1470025"/>
          </a:xfrm>
        </p:spPr>
        <p:txBody>
          <a:bodyPr>
            <a:noAutofit/>
          </a:bodyPr>
          <a:lstStyle/>
          <a:p>
            <a:r>
              <a:rPr lang="en-GB" sz="5400" dirty="0" smtClean="0"/>
              <a:t>Introduction to R</a:t>
            </a:r>
            <a:endParaRPr lang="en-GB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4027620" y="4509120"/>
            <a:ext cx="1061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v2019-01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43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/>
          <a:lstStyle/>
          <a:p>
            <a:r>
              <a:rPr lang="en-GB" dirty="0" smtClean="0"/>
              <a:t>Exercise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402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Everything is a vector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723" y="1700808"/>
            <a:ext cx="8363272" cy="3312368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Vectors are the most basic unit of storage in R</a:t>
            </a:r>
          </a:p>
          <a:p>
            <a:endParaRPr lang="en-GB" dirty="0" smtClean="0"/>
          </a:p>
          <a:p>
            <a:r>
              <a:rPr lang="en-GB" dirty="0" smtClean="0"/>
              <a:t>Vectors are ordered sets of values of the same type</a:t>
            </a:r>
          </a:p>
          <a:p>
            <a:pPr lvl="1"/>
            <a:r>
              <a:rPr lang="en-GB" dirty="0" smtClean="0"/>
              <a:t>Numeric</a:t>
            </a:r>
          </a:p>
          <a:p>
            <a:pPr lvl="1"/>
            <a:r>
              <a:rPr lang="en-GB" dirty="0" smtClean="0"/>
              <a:t>Character (text)</a:t>
            </a:r>
          </a:p>
          <a:p>
            <a:pPr lvl="1"/>
            <a:r>
              <a:rPr lang="en-GB" dirty="0" smtClean="0"/>
              <a:t>Factor</a:t>
            </a:r>
          </a:p>
          <a:p>
            <a:pPr lvl="1"/>
            <a:r>
              <a:rPr lang="en-GB" dirty="0" smtClean="0"/>
              <a:t>Logical</a:t>
            </a:r>
          </a:p>
          <a:p>
            <a:pPr lvl="1"/>
            <a:r>
              <a:rPr lang="en-GB" dirty="0" smtClean="0"/>
              <a:t>Date etc…</a:t>
            </a: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1530077" y="5013176"/>
            <a:ext cx="6083845" cy="1109737"/>
            <a:chOff x="1530077" y="5013176"/>
            <a:chExt cx="6083845" cy="1109737"/>
          </a:xfrm>
        </p:grpSpPr>
        <p:sp>
          <p:nvSpPr>
            <p:cNvPr id="4" name="Rectangle 3"/>
            <p:cNvSpPr/>
            <p:nvPr/>
          </p:nvSpPr>
          <p:spPr>
            <a:xfrm>
              <a:off x="2987824" y="5013176"/>
              <a:ext cx="2563522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4400" dirty="0">
                  <a:latin typeface="Lucida Console" panose="020B0609040504020204" pitchFamily="49" charset="0"/>
                </a:rPr>
                <a:t>10 -&gt; x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530077" y="5661248"/>
              <a:ext cx="60838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/>
                <a:t>x</a:t>
              </a:r>
              <a:r>
                <a:rPr lang="en-GB" sz="2400" dirty="0" smtClean="0"/>
                <a:t> is a vector of length 1 with 10 as its first value</a:t>
              </a:r>
              <a:endParaRPr lang="en-GB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13329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Creating vectors manually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 the "c" (combine) function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Data should be of the same type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683568" y="2492896"/>
            <a:ext cx="7776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c(1,2,4,6,3) -&gt; </a:t>
            </a:r>
            <a:r>
              <a:rPr lang="en-GB" dirty="0" err="1">
                <a:latin typeface="Lucida Console" panose="020B0609040504020204" pitchFamily="49" charset="0"/>
              </a:rPr>
              <a:t>simple.vector</a:t>
            </a:r>
            <a:endParaRPr lang="en-GB" dirty="0">
              <a:latin typeface="Lucida Console" panose="020B0609040504020204" pitchFamily="49" charset="0"/>
            </a:endParaRPr>
          </a:p>
          <a:p>
            <a:endParaRPr lang="en-GB" dirty="0">
              <a:latin typeface="Lucida Console" panose="020B0609040504020204" pitchFamily="49" charset="0"/>
            </a:endParaRPr>
          </a:p>
          <a:p>
            <a:r>
              <a:rPr lang="en-GB" dirty="0">
                <a:latin typeface="Lucida Console" panose="020B0609040504020204" pitchFamily="49" charset="0"/>
              </a:rPr>
              <a:t>c("simon","</a:t>
            </a:r>
            <a:r>
              <a:rPr lang="en-GB" dirty="0" err="1">
                <a:latin typeface="Lucida Console" panose="020B0609040504020204" pitchFamily="49" charset="0"/>
              </a:rPr>
              <a:t>laura</a:t>
            </a:r>
            <a:r>
              <a:rPr lang="en-GB" dirty="0">
                <a:latin typeface="Lucida Console" panose="020B0609040504020204" pitchFamily="49" charset="0"/>
              </a:rPr>
              <a:t>","</a:t>
            </a:r>
            <a:r>
              <a:rPr lang="en-GB" dirty="0" err="1">
                <a:latin typeface="Lucida Console" panose="020B0609040504020204" pitchFamily="49" charset="0"/>
              </a:rPr>
              <a:t>anne</a:t>
            </a:r>
            <a:r>
              <a:rPr lang="en-GB" dirty="0">
                <a:latin typeface="Lucida Console" panose="020B0609040504020204" pitchFamily="49" charset="0"/>
              </a:rPr>
              <a:t>","jo","</a:t>
            </a:r>
            <a:r>
              <a:rPr lang="en-GB" dirty="0" err="1">
                <a:latin typeface="Lucida Console" panose="020B0609040504020204" pitchFamily="49" charset="0"/>
              </a:rPr>
              <a:t>steven</a:t>
            </a:r>
            <a:r>
              <a:rPr lang="en-GB" dirty="0">
                <a:latin typeface="Lucida Console" panose="020B0609040504020204" pitchFamily="49" charset="0"/>
              </a:rPr>
              <a:t>") -&gt; </a:t>
            </a:r>
            <a:r>
              <a:rPr lang="en-GB" dirty="0" err="1">
                <a:latin typeface="Lucida Console" panose="020B0609040504020204" pitchFamily="49" charset="0"/>
              </a:rPr>
              <a:t>some.names</a:t>
            </a:r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3568" y="472514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c(1,2,3,"fred")</a:t>
            </a:r>
          </a:p>
          <a:p>
            <a:r>
              <a:rPr lang="en-GB" dirty="0">
                <a:latin typeface="Lucida Console" panose="020B0609040504020204" pitchFamily="49" charset="0"/>
              </a:rPr>
              <a:t>[1] "1"    "2"    "3"    "</a:t>
            </a:r>
            <a:r>
              <a:rPr lang="en-GB" dirty="0" err="1">
                <a:latin typeface="Lucida Console" panose="020B0609040504020204" pitchFamily="49" charset="0"/>
              </a:rPr>
              <a:t>fred</a:t>
            </a:r>
            <a:r>
              <a:rPr lang="en-GB" dirty="0">
                <a:latin typeface="Lucida Console" panose="020B0609040504020204" pitchFamily="49" charset="0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385605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Functions for creating vectors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Lucida Console" panose="020B0609040504020204" pitchFamily="49" charset="0"/>
              </a:rPr>
              <a:t>rep</a:t>
            </a:r>
            <a:r>
              <a:rPr lang="en-GB" dirty="0" smtClean="0"/>
              <a:t> - repeat values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187624" y="2276872"/>
            <a:ext cx="7956376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Lucida Console" panose="020B0609040504020204" pitchFamily="49" charset="0"/>
              </a:rPr>
              <a:t>rep(2,10</a:t>
            </a:r>
            <a:r>
              <a:rPr lang="en-US" sz="2200" dirty="0">
                <a:latin typeface="Lucida Console" panose="020B0609040504020204" pitchFamily="49" charset="0"/>
              </a:rPr>
              <a:t>)</a:t>
            </a:r>
          </a:p>
          <a:p>
            <a:r>
              <a:rPr lang="en-US" sz="2200" dirty="0">
                <a:latin typeface="Lucida Console" panose="020B0609040504020204" pitchFamily="49" charset="0"/>
              </a:rPr>
              <a:t> [1] 2 2 2 2 2 2 2 2 2 </a:t>
            </a:r>
            <a:r>
              <a:rPr lang="en-US" sz="2200" dirty="0" smtClean="0">
                <a:latin typeface="Lucida Console" panose="020B0609040504020204" pitchFamily="49" charset="0"/>
              </a:rPr>
              <a:t>2</a:t>
            </a:r>
          </a:p>
          <a:p>
            <a:endParaRPr lang="en-US" sz="2200" dirty="0">
              <a:latin typeface="Lucida Console" panose="020B0609040504020204" pitchFamily="49" charset="0"/>
            </a:endParaRPr>
          </a:p>
          <a:p>
            <a:r>
              <a:rPr lang="en-US" sz="2200" dirty="0" smtClean="0">
                <a:latin typeface="Lucida Console" panose="020B0609040504020204" pitchFamily="49" charset="0"/>
              </a:rPr>
              <a:t>rep</a:t>
            </a:r>
            <a:r>
              <a:rPr lang="en-US" sz="2200" dirty="0">
                <a:latin typeface="Lucida Console" panose="020B0609040504020204" pitchFamily="49" charset="0"/>
              </a:rPr>
              <a:t>("hello",5)</a:t>
            </a:r>
          </a:p>
          <a:p>
            <a:r>
              <a:rPr lang="en-US" sz="2200" dirty="0">
                <a:latin typeface="Lucida Console" panose="020B0609040504020204" pitchFamily="49" charset="0"/>
              </a:rPr>
              <a:t>[1] "hello" "hello" "hello" "hello" "hello</a:t>
            </a:r>
            <a:r>
              <a:rPr lang="en-US" sz="2200" dirty="0" smtClean="0">
                <a:latin typeface="Lucida Console" panose="020B0609040504020204" pitchFamily="49" charset="0"/>
              </a:rPr>
              <a:t>"</a:t>
            </a:r>
          </a:p>
          <a:p>
            <a:endParaRPr lang="en-US" sz="2200" dirty="0">
              <a:latin typeface="Lucida Console" panose="020B0609040504020204" pitchFamily="49" charset="0"/>
            </a:endParaRPr>
          </a:p>
          <a:p>
            <a:r>
              <a:rPr lang="en-US" sz="2200" dirty="0" smtClean="0">
                <a:latin typeface="Lucida Console" panose="020B0609040504020204" pitchFamily="49" charset="0"/>
              </a:rPr>
              <a:t>rep(c</a:t>
            </a:r>
            <a:r>
              <a:rPr lang="en-US" sz="2200" dirty="0">
                <a:latin typeface="Lucida Console" panose="020B0609040504020204" pitchFamily="49" charset="0"/>
              </a:rPr>
              <a:t>("</a:t>
            </a:r>
            <a:r>
              <a:rPr lang="en-US" sz="2200" dirty="0" err="1">
                <a:latin typeface="Lucida Console" panose="020B0609040504020204" pitchFamily="49" charset="0"/>
              </a:rPr>
              <a:t>dog","cat</a:t>
            </a:r>
            <a:r>
              <a:rPr lang="en-US" sz="2200" dirty="0" smtClean="0">
                <a:latin typeface="Lucida Console" panose="020B0609040504020204" pitchFamily="49" charset="0"/>
              </a:rPr>
              <a:t>"),times=3</a:t>
            </a:r>
            <a:r>
              <a:rPr lang="en-US" sz="2200" dirty="0">
                <a:latin typeface="Lucida Console" panose="020B0609040504020204" pitchFamily="49" charset="0"/>
              </a:rPr>
              <a:t>)</a:t>
            </a:r>
          </a:p>
          <a:p>
            <a:r>
              <a:rPr lang="en-US" sz="2200" dirty="0">
                <a:latin typeface="Lucida Console" panose="020B0609040504020204" pitchFamily="49" charset="0"/>
              </a:rPr>
              <a:t>[1] "dog" "cat" "dog" "cat" "dog" "cat"</a:t>
            </a:r>
          </a:p>
          <a:p>
            <a:endParaRPr lang="en-US" sz="2200" dirty="0" smtClean="0">
              <a:latin typeface="Lucida Console" panose="020B0609040504020204" pitchFamily="49" charset="0"/>
            </a:endParaRPr>
          </a:p>
          <a:p>
            <a:r>
              <a:rPr lang="en-US" sz="2200" dirty="0" smtClean="0">
                <a:latin typeface="Lucida Console" panose="020B0609040504020204" pitchFamily="49" charset="0"/>
              </a:rPr>
              <a:t>rep(c</a:t>
            </a:r>
            <a:r>
              <a:rPr lang="en-US" sz="2200" dirty="0">
                <a:latin typeface="Lucida Console" panose="020B0609040504020204" pitchFamily="49" charset="0"/>
              </a:rPr>
              <a:t>("</a:t>
            </a:r>
            <a:r>
              <a:rPr lang="en-US" sz="2200" dirty="0" err="1">
                <a:latin typeface="Lucida Console" panose="020B0609040504020204" pitchFamily="49" charset="0"/>
              </a:rPr>
              <a:t>dog","cat</a:t>
            </a:r>
            <a:r>
              <a:rPr lang="en-US" sz="2200" dirty="0">
                <a:latin typeface="Lucida Console" panose="020B0609040504020204" pitchFamily="49" charset="0"/>
              </a:rPr>
              <a:t>"),each=3)</a:t>
            </a:r>
          </a:p>
          <a:p>
            <a:r>
              <a:rPr lang="en-US" sz="2200" dirty="0">
                <a:latin typeface="Lucida Console" panose="020B0609040504020204" pitchFamily="49" charset="0"/>
              </a:rPr>
              <a:t>[1] "dog" "dog" "dog" "cat" "cat" "cat"</a:t>
            </a:r>
            <a:endParaRPr lang="en-GB" sz="22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35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Functions for creating vectors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>
                <a:latin typeface="Lucida Console" panose="020B0609040504020204" pitchFamily="49" charset="0"/>
              </a:rPr>
              <a:t>seq</a:t>
            </a:r>
            <a:r>
              <a:rPr lang="en-GB" dirty="0" smtClean="0"/>
              <a:t> - create numerical sequences</a:t>
            </a:r>
          </a:p>
          <a:p>
            <a:pPr lvl="1"/>
            <a:r>
              <a:rPr lang="en-GB" dirty="0" smtClean="0"/>
              <a:t>No required arguments!</a:t>
            </a:r>
          </a:p>
          <a:p>
            <a:pPr lvl="2"/>
            <a:r>
              <a:rPr lang="en-GB" dirty="0">
                <a:latin typeface="Lucida Console" panose="020B0609040504020204" pitchFamily="49" charset="0"/>
              </a:rPr>
              <a:t>f</a:t>
            </a:r>
            <a:r>
              <a:rPr lang="en-GB" dirty="0" smtClean="0">
                <a:latin typeface="Lucida Console" panose="020B0609040504020204" pitchFamily="49" charset="0"/>
              </a:rPr>
              <a:t>rom</a:t>
            </a:r>
          </a:p>
          <a:p>
            <a:pPr lvl="2"/>
            <a:r>
              <a:rPr lang="en-GB" dirty="0" smtClean="0">
                <a:latin typeface="Lucida Console" panose="020B0609040504020204" pitchFamily="49" charset="0"/>
              </a:rPr>
              <a:t>to</a:t>
            </a:r>
          </a:p>
          <a:p>
            <a:pPr lvl="2"/>
            <a:r>
              <a:rPr lang="en-GB" dirty="0">
                <a:latin typeface="Lucida Console" panose="020B0609040504020204" pitchFamily="49" charset="0"/>
              </a:rPr>
              <a:t>by</a:t>
            </a:r>
          </a:p>
          <a:p>
            <a:pPr lvl="2"/>
            <a:r>
              <a:rPr lang="en-GB" dirty="0" err="1" smtClean="0">
                <a:latin typeface="Lucida Console" panose="020B0609040504020204" pitchFamily="49" charset="0"/>
              </a:rPr>
              <a:t>length.out</a:t>
            </a:r>
            <a:endParaRPr lang="en-GB" dirty="0" smtClean="0">
              <a:latin typeface="Lucida Console" panose="020B0609040504020204" pitchFamily="49" charset="0"/>
            </a:endParaRPr>
          </a:p>
          <a:p>
            <a:pPr lvl="2"/>
            <a:endParaRPr lang="en-GB" dirty="0" smtClean="0"/>
          </a:p>
          <a:p>
            <a:pPr lvl="1"/>
            <a:r>
              <a:rPr lang="en-GB" dirty="0" smtClean="0"/>
              <a:t>Specify enough that the series is unique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779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Functions for creating vectors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>
                <a:latin typeface="Lucida Console" panose="020B0609040504020204" pitchFamily="49" charset="0"/>
              </a:rPr>
              <a:t>seq</a:t>
            </a:r>
            <a:r>
              <a:rPr lang="en-GB" dirty="0" smtClean="0"/>
              <a:t> - create numerical sequences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583668" y="2492896"/>
            <a:ext cx="597666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Lucida Console" panose="020B0609040504020204" pitchFamily="49" charset="0"/>
              </a:rPr>
              <a:t>seq</a:t>
            </a:r>
            <a:r>
              <a:rPr lang="en-US" sz="2400" dirty="0" smtClean="0">
                <a:latin typeface="Lucida Console" panose="020B0609040504020204" pitchFamily="49" charset="0"/>
              </a:rPr>
              <a:t>(from=2,by=3,to=14</a:t>
            </a:r>
            <a:r>
              <a:rPr lang="en-US" sz="2400" dirty="0">
                <a:latin typeface="Lucida Console" panose="020B0609040504020204" pitchFamily="49" charset="0"/>
              </a:rPr>
              <a:t>)</a:t>
            </a:r>
          </a:p>
          <a:p>
            <a:r>
              <a:rPr lang="en-US" sz="2400" dirty="0">
                <a:latin typeface="Lucida Console" panose="020B0609040504020204" pitchFamily="49" charset="0"/>
              </a:rPr>
              <a:t>[1]  2  5  8 11 14</a:t>
            </a:r>
          </a:p>
          <a:p>
            <a:r>
              <a:rPr lang="en-US" sz="2400" dirty="0" smtClean="0">
                <a:latin typeface="Lucida Console" panose="020B0609040504020204" pitchFamily="49" charset="0"/>
              </a:rPr>
              <a:t> </a:t>
            </a:r>
            <a:endParaRPr lang="en-US" sz="2400" dirty="0">
              <a:latin typeface="Lucida Console" panose="020B0609040504020204" pitchFamily="49" charset="0"/>
            </a:endParaRPr>
          </a:p>
          <a:p>
            <a:r>
              <a:rPr lang="en-US" sz="2400" dirty="0" err="1" smtClean="0">
                <a:latin typeface="Lucida Console" panose="020B0609040504020204" pitchFamily="49" charset="0"/>
              </a:rPr>
              <a:t>seq</a:t>
            </a:r>
            <a:r>
              <a:rPr lang="en-US" sz="2400" dirty="0" smtClean="0">
                <a:latin typeface="Lucida Console" panose="020B0609040504020204" pitchFamily="49" charset="0"/>
              </a:rPr>
              <a:t>(from=3,by=10,to=40</a:t>
            </a:r>
            <a:r>
              <a:rPr lang="en-US" sz="2400" dirty="0">
                <a:latin typeface="Lucida Console" panose="020B0609040504020204" pitchFamily="49" charset="0"/>
              </a:rPr>
              <a:t>)</a:t>
            </a:r>
          </a:p>
          <a:p>
            <a:r>
              <a:rPr lang="en-US" sz="2400" dirty="0">
                <a:latin typeface="Lucida Console" panose="020B0609040504020204" pitchFamily="49" charset="0"/>
              </a:rPr>
              <a:t>[1]  3 13 23 33</a:t>
            </a:r>
          </a:p>
          <a:p>
            <a:r>
              <a:rPr lang="en-US" sz="2400" dirty="0" smtClean="0">
                <a:latin typeface="Lucida Console" panose="020B0609040504020204" pitchFamily="49" charset="0"/>
              </a:rPr>
              <a:t> </a:t>
            </a:r>
            <a:endParaRPr lang="en-US" sz="2400" dirty="0">
              <a:latin typeface="Lucida Console" panose="020B0609040504020204" pitchFamily="49" charset="0"/>
            </a:endParaRPr>
          </a:p>
          <a:p>
            <a:r>
              <a:rPr lang="en-US" sz="2400" dirty="0" err="1" smtClean="0">
                <a:latin typeface="Lucida Console" panose="020B0609040504020204" pitchFamily="49" charset="0"/>
              </a:rPr>
              <a:t>seq</a:t>
            </a:r>
            <a:r>
              <a:rPr lang="en-US" sz="2400" dirty="0" smtClean="0">
                <a:latin typeface="Lucida Console" panose="020B0609040504020204" pitchFamily="49" charset="0"/>
              </a:rPr>
              <a:t>(from=5,by=3.6,length.out=5</a:t>
            </a:r>
            <a:r>
              <a:rPr lang="en-US" sz="2400" dirty="0">
                <a:latin typeface="Lucida Console" panose="020B0609040504020204" pitchFamily="49" charset="0"/>
              </a:rPr>
              <a:t>)</a:t>
            </a:r>
          </a:p>
          <a:p>
            <a:r>
              <a:rPr lang="en-US" sz="2400" dirty="0">
                <a:latin typeface="Lucida Console" panose="020B0609040504020204" pitchFamily="49" charset="0"/>
              </a:rPr>
              <a:t>[1]  5.0  8.6 12.2 15.8 19.4</a:t>
            </a:r>
            <a:endParaRPr lang="en-GB" sz="24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01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Functions for creating vectors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+mj-lt"/>
              </a:rPr>
              <a:t>Sampling from statistical distributions</a:t>
            </a:r>
          </a:p>
          <a:p>
            <a:pPr lvl="1"/>
            <a:r>
              <a:rPr lang="en-GB" dirty="0" err="1">
                <a:latin typeface="Lucida Console" panose="020B0609040504020204" pitchFamily="49" charset="0"/>
              </a:rPr>
              <a:t>r</a:t>
            </a:r>
            <a:r>
              <a:rPr lang="en-GB" dirty="0" err="1" smtClean="0">
                <a:latin typeface="Lucida Console" panose="020B0609040504020204" pitchFamily="49" charset="0"/>
              </a:rPr>
              <a:t>norm</a:t>
            </a:r>
            <a:endParaRPr lang="en-GB" dirty="0" smtClean="0">
              <a:latin typeface="Lucida Console" panose="020B0609040504020204" pitchFamily="49" charset="0"/>
            </a:endParaRPr>
          </a:p>
          <a:p>
            <a:pPr lvl="1"/>
            <a:r>
              <a:rPr lang="en-GB" dirty="0" err="1" smtClean="0">
                <a:latin typeface="Lucida Console" panose="020B0609040504020204" pitchFamily="49" charset="0"/>
              </a:rPr>
              <a:t>runif</a:t>
            </a:r>
            <a:endParaRPr lang="en-GB" dirty="0" smtClean="0">
              <a:latin typeface="Lucida Console" panose="020B0609040504020204" pitchFamily="49" charset="0"/>
            </a:endParaRPr>
          </a:p>
          <a:p>
            <a:pPr lvl="1"/>
            <a:r>
              <a:rPr lang="en-GB" dirty="0" err="1" smtClean="0">
                <a:latin typeface="Lucida Console" panose="020B0609040504020204" pitchFamily="49" charset="0"/>
              </a:rPr>
              <a:t>rpois</a:t>
            </a:r>
            <a:endParaRPr lang="en-GB" dirty="0" smtClean="0">
              <a:latin typeface="Lucida Console" panose="020B0609040504020204" pitchFamily="49" charset="0"/>
            </a:endParaRPr>
          </a:p>
          <a:p>
            <a:pPr lvl="1"/>
            <a:r>
              <a:rPr lang="en-GB" dirty="0" err="1" smtClean="0">
                <a:latin typeface="Lucida Console" panose="020B0609040504020204" pitchFamily="49" charset="0"/>
              </a:rPr>
              <a:t>rbeta</a:t>
            </a:r>
            <a:endParaRPr lang="en-GB" dirty="0" smtClean="0">
              <a:latin typeface="Lucida Console" panose="020B0609040504020204" pitchFamily="49" charset="0"/>
            </a:endParaRPr>
          </a:p>
          <a:p>
            <a:pPr lvl="1"/>
            <a:r>
              <a:rPr lang="en-GB" dirty="0" err="1" smtClean="0">
                <a:latin typeface="Lucida Console" panose="020B0609040504020204" pitchFamily="49" charset="0"/>
              </a:rPr>
              <a:t>rbinom</a:t>
            </a:r>
            <a:endParaRPr lang="en-GB" dirty="0" smtClean="0">
              <a:latin typeface="Lucida Console" panose="020B0609040504020204" pitchFamily="49" charset="0"/>
            </a:endParaRPr>
          </a:p>
          <a:p>
            <a:pPr lvl="1"/>
            <a:endParaRPr lang="en-GB" dirty="0">
              <a:latin typeface="Lucida Console" panose="020B0609040504020204" pitchFamily="49" charset="0"/>
            </a:endParaRPr>
          </a:p>
          <a:p>
            <a:pPr marL="457200" lvl="1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r</a:t>
            </a:r>
            <a:r>
              <a:rPr lang="en-GB" dirty="0" err="1" smtClean="0">
                <a:latin typeface="Lucida Console" panose="020B0609040504020204" pitchFamily="49" charset="0"/>
              </a:rPr>
              <a:t>norm</a:t>
            </a:r>
            <a:r>
              <a:rPr lang="en-GB" dirty="0" smtClean="0">
                <a:latin typeface="Lucida Console" panose="020B0609040504020204" pitchFamily="49" charset="0"/>
              </a:rPr>
              <a:t>(10000)</a:t>
            </a:r>
          </a:p>
          <a:p>
            <a:pPr lvl="1"/>
            <a:endParaRPr lang="en-GB" dirty="0" smtClean="0">
              <a:latin typeface="Lucida Console" panose="020B0609040504020204" pitchFamily="49" charset="0"/>
            </a:endParaRPr>
          </a:p>
          <a:p>
            <a:pPr lvl="1"/>
            <a:endParaRPr lang="en-GB" dirty="0" smtClean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1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Language shortcuts for vector creation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Single elements</a:t>
            </a:r>
          </a:p>
          <a:p>
            <a:pPr marL="457200" lvl="1" indent="0">
              <a:buNone/>
            </a:pPr>
            <a:r>
              <a:rPr lang="en-GB" dirty="0">
                <a:latin typeface="Lucida Console" panose="020B0609040504020204" pitchFamily="49" charset="0"/>
              </a:rPr>
              <a:t>"simon"</a:t>
            </a:r>
          </a:p>
          <a:p>
            <a:pPr marL="457200" lvl="1" indent="0">
              <a:buNone/>
            </a:pPr>
            <a:r>
              <a:rPr lang="en-GB" dirty="0">
                <a:latin typeface="Lucida Console" panose="020B0609040504020204" pitchFamily="49" charset="0"/>
              </a:rPr>
              <a:t>c("simon")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Integer series</a:t>
            </a:r>
          </a:p>
          <a:p>
            <a:pPr marL="457200" lvl="1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s</a:t>
            </a:r>
            <a:r>
              <a:rPr lang="en-GB" dirty="0" err="1" smtClean="0">
                <a:latin typeface="Lucida Console" panose="020B0609040504020204" pitchFamily="49" charset="0"/>
              </a:rPr>
              <a:t>eq</a:t>
            </a:r>
            <a:r>
              <a:rPr lang="en-GB" dirty="0" smtClean="0">
                <a:latin typeface="Lucida Console" panose="020B0609040504020204" pitchFamily="49" charset="0"/>
              </a:rPr>
              <a:t>(from=4,to=20,by=1)</a:t>
            </a:r>
          </a:p>
          <a:p>
            <a:pPr marL="457200" lvl="1" indent="0">
              <a:buNone/>
            </a:pPr>
            <a:r>
              <a:rPr lang="en-GB" dirty="0" smtClean="0">
                <a:latin typeface="Lucida Console" panose="020B0609040504020204" pitchFamily="49" charset="0"/>
              </a:rPr>
              <a:t>4:20</a:t>
            </a:r>
          </a:p>
          <a:p>
            <a:pPr marL="457200" lvl="1" indent="0">
              <a:buNone/>
            </a:pPr>
            <a:r>
              <a:rPr lang="en-GB" dirty="0" smtClean="0"/>
              <a:t>	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882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Viewing large variables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the console</a:t>
            </a:r>
          </a:p>
          <a:p>
            <a:pPr marL="457200" lvl="1" indent="0">
              <a:buNone/>
            </a:pPr>
            <a:r>
              <a:rPr lang="en-GB" dirty="0" smtClean="0">
                <a:latin typeface="Lucida Console" panose="020B0609040504020204" pitchFamily="49" charset="0"/>
              </a:rPr>
              <a:t>head(data)</a:t>
            </a:r>
            <a:endParaRPr lang="en-GB" dirty="0" smtClean="0">
              <a:latin typeface="Lucida Console" panose="020B0609040504020204" pitchFamily="49" charset="0"/>
            </a:endParaRPr>
          </a:p>
          <a:p>
            <a:pPr marL="457200" lvl="1" indent="0">
              <a:buNone/>
            </a:pPr>
            <a:r>
              <a:rPr lang="en-GB" dirty="0">
                <a:latin typeface="Lucida Console" panose="020B0609040504020204" pitchFamily="49" charset="0"/>
              </a:rPr>
              <a:t>tail(</a:t>
            </a:r>
            <a:r>
              <a:rPr lang="en-GB" dirty="0" err="1">
                <a:latin typeface="Lucida Console" panose="020B0609040504020204" pitchFamily="49" charset="0"/>
              </a:rPr>
              <a:t>data,n</a:t>
            </a:r>
            <a:r>
              <a:rPr lang="en-GB" dirty="0">
                <a:latin typeface="Lucida Console" panose="020B0609040504020204" pitchFamily="49" charset="0"/>
              </a:rPr>
              <a:t>=10)</a:t>
            </a:r>
            <a:endParaRPr lang="en-GB" dirty="0" smtClean="0">
              <a:latin typeface="Lucida Console" panose="020B0609040504020204" pitchFamily="49" charset="0"/>
            </a:endParaRPr>
          </a:p>
          <a:p>
            <a:pPr lvl="1"/>
            <a:endParaRPr lang="en-GB" dirty="0"/>
          </a:p>
          <a:p>
            <a:r>
              <a:rPr lang="en-GB" dirty="0" smtClean="0"/>
              <a:t>Graphically</a:t>
            </a:r>
          </a:p>
          <a:p>
            <a:pPr marL="457200" lvl="1" indent="0">
              <a:buNone/>
            </a:pPr>
            <a:r>
              <a:rPr lang="en-GB" dirty="0" smtClean="0">
                <a:latin typeface="Lucida Console" panose="020B0609040504020204" pitchFamily="49" charset="0"/>
              </a:rPr>
              <a:t>View(data)  </a:t>
            </a:r>
            <a:r>
              <a:rPr lang="en-GB" sz="2000" baseline="30000" dirty="0" smtClean="0">
                <a:latin typeface="+mj-lt"/>
              </a:rPr>
              <a:t>[Note capital V!]</a:t>
            </a:r>
          </a:p>
          <a:p>
            <a:pPr marL="457200" lvl="1" indent="0">
              <a:buNone/>
            </a:pPr>
            <a:r>
              <a:rPr lang="en-GB" dirty="0" smtClean="0"/>
              <a:t>Click in Environment tab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29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can we do with Vectors?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Extract subsets</a:t>
            </a:r>
          </a:p>
          <a:p>
            <a:r>
              <a:rPr lang="en-GB" dirty="0" smtClean="0"/>
              <a:t>Perform vectorised operations</a:t>
            </a:r>
          </a:p>
          <a:p>
            <a:endParaRPr lang="en-GB" dirty="0"/>
          </a:p>
          <a:p>
            <a:r>
              <a:rPr lang="en-GB" dirty="0" smtClean="0"/>
              <a:t>Both are *really* useful!</a:t>
            </a:r>
          </a:p>
        </p:txBody>
      </p:sp>
    </p:spTree>
    <p:extLst>
      <p:ext uri="{BB962C8B-B14F-4D97-AF65-F5344CB8AC3E}">
        <p14:creationId xmlns:p14="http://schemas.microsoft.com/office/powerpoint/2010/main" val="291898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 can just be a calculator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835696" y="1844824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800" dirty="0">
                <a:latin typeface="Lucida Console" panose="020B0609040504020204" pitchFamily="49" charset="0"/>
              </a:rPr>
              <a:t>&gt; 3+2</a:t>
            </a:r>
          </a:p>
          <a:p>
            <a:r>
              <a:rPr lang="en-GB" sz="2800" dirty="0">
                <a:latin typeface="Lucida Console" panose="020B0609040504020204" pitchFamily="49" charset="0"/>
              </a:rPr>
              <a:t>[1] </a:t>
            </a:r>
            <a:r>
              <a:rPr lang="en-GB" sz="2800" dirty="0" smtClean="0">
                <a:latin typeface="Lucida Console" panose="020B0609040504020204" pitchFamily="49" charset="0"/>
              </a:rPr>
              <a:t>5</a:t>
            </a:r>
          </a:p>
          <a:p>
            <a:endParaRPr lang="en-GB" sz="2800" dirty="0">
              <a:latin typeface="Lucida Console" panose="020B0609040504020204" pitchFamily="49" charset="0"/>
            </a:endParaRPr>
          </a:p>
          <a:p>
            <a:r>
              <a:rPr lang="en-GB" sz="2800" dirty="0">
                <a:latin typeface="Lucida Console" panose="020B0609040504020204" pitchFamily="49" charset="0"/>
              </a:rPr>
              <a:t>&gt; 2/7</a:t>
            </a:r>
          </a:p>
          <a:p>
            <a:r>
              <a:rPr lang="en-GB" sz="2800" dirty="0">
                <a:latin typeface="Lucida Console" panose="020B0609040504020204" pitchFamily="49" charset="0"/>
              </a:rPr>
              <a:t>[1] </a:t>
            </a:r>
            <a:r>
              <a:rPr lang="en-GB" sz="2800" dirty="0" smtClean="0">
                <a:latin typeface="Lucida Console" panose="020B0609040504020204" pitchFamily="49" charset="0"/>
              </a:rPr>
              <a:t>0.2857143</a:t>
            </a:r>
          </a:p>
          <a:p>
            <a:endParaRPr lang="en-GB" sz="2800" dirty="0">
              <a:latin typeface="Lucida Console" panose="020B0609040504020204" pitchFamily="49" charset="0"/>
            </a:endParaRPr>
          </a:p>
          <a:p>
            <a:r>
              <a:rPr lang="en-GB" sz="2800" dirty="0">
                <a:latin typeface="Lucida Console" panose="020B0609040504020204" pitchFamily="49" charset="0"/>
              </a:rPr>
              <a:t>&gt; 5^10</a:t>
            </a:r>
          </a:p>
          <a:p>
            <a:r>
              <a:rPr lang="en-GB" sz="2800" dirty="0">
                <a:latin typeface="Lucida Console" panose="020B0609040504020204" pitchFamily="49" charset="0"/>
              </a:rPr>
              <a:t>[1] 9765625</a:t>
            </a:r>
          </a:p>
        </p:txBody>
      </p:sp>
    </p:spTree>
    <p:extLst>
      <p:ext uri="{BB962C8B-B14F-4D97-AF65-F5344CB8AC3E}">
        <p14:creationId xmlns:p14="http://schemas.microsoft.com/office/powerpoint/2010/main" val="38513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Extracting from a vector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Always two ways to retrieve data from an R data structure</a:t>
            </a:r>
          </a:p>
          <a:p>
            <a:endParaRPr lang="en-GB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Based on its position (give me the third value)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Based on a name (give me the BRCA1 value)</a:t>
            </a:r>
          </a:p>
          <a:p>
            <a:endParaRPr lang="en-GB" dirty="0" smtClean="0"/>
          </a:p>
          <a:p>
            <a:r>
              <a:rPr lang="en-GB" dirty="0" smtClean="0"/>
              <a:t>True for all of the main R structures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291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Extracting by position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195736" y="1556792"/>
            <a:ext cx="59584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 smtClean="0">
                <a:latin typeface="Lucida Console" panose="020B0609040504020204" pitchFamily="49" charset="0"/>
              </a:rPr>
              <a:t>simple.vector</a:t>
            </a:r>
            <a:endParaRPr lang="en-GB" sz="2400" dirty="0">
              <a:latin typeface="Lucida Console" panose="020B0609040504020204" pitchFamily="49" charset="0"/>
            </a:endParaRPr>
          </a:p>
          <a:p>
            <a:r>
              <a:rPr lang="en-GB" sz="2400" dirty="0">
                <a:latin typeface="Lucida Console" panose="020B0609040504020204" pitchFamily="49" charset="0"/>
              </a:rPr>
              <a:t>[1] 1 2 4 6 </a:t>
            </a:r>
            <a:r>
              <a:rPr lang="en-GB" sz="2400" dirty="0" smtClean="0">
                <a:latin typeface="Lucida Console" panose="020B0609040504020204" pitchFamily="49" charset="0"/>
              </a:rPr>
              <a:t>3</a:t>
            </a:r>
          </a:p>
          <a:p>
            <a:endParaRPr lang="en-GB" sz="2400" dirty="0">
              <a:latin typeface="Lucida Console" panose="020B0609040504020204" pitchFamily="49" charset="0"/>
            </a:endParaRPr>
          </a:p>
          <a:p>
            <a:r>
              <a:rPr lang="en-GB" sz="2400" dirty="0" err="1" smtClean="0">
                <a:latin typeface="Lucida Console" panose="020B0609040504020204" pitchFamily="49" charset="0"/>
              </a:rPr>
              <a:t>simple.vector</a:t>
            </a:r>
            <a:r>
              <a:rPr lang="en-GB" sz="2400" dirty="0" smtClean="0">
                <a:latin typeface="Lucida Console" panose="020B0609040504020204" pitchFamily="49" charset="0"/>
              </a:rPr>
              <a:t>[5</a:t>
            </a:r>
            <a:r>
              <a:rPr lang="en-GB" sz="2400" dirty="0">
                <a:latin typeface="Lucida Console" panose="020B0609040504020204" pitchFamily="49" charset="0"/>
              </a:rPr>
              <a:t>]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[1] 3</a:t>
            </a:r>
          </a:p>
          <a:p>
            <a:endParaRPr lang="en-GB" sz="2400" dirty="0" smtClean="0">
              <a:latin typeface="Lucida Console" panose="020B0609040504020204" pitchFamily="49" charset="0"/>
            </a:endParaRPr>
          </a:p>
          <a:p>
            <a:r>
              <a:rPr lang="en-GB" sz="2400" dirty="0" err="1" smtClean="0">
                <a:latin typeface="Lucida Console" panose="020B0609040504020204" pitchFamily="49" charset="0"/>
              </a:rPr>
              <a:t>simple.vector</a:t>
            </a:r>
            <a:r>
              <a:rPr lang="en-GB" sz="2400" dirty="0" smtClean="0">
                <a:latin typeface="Lucida Console" panose="020B0609040504020204" pitchFamily="49" charset="0"/>
              </a:rPr>
              <a:t>[c(5,2,3</a:t>
            </a:r>
            <a:r>
              <a:rPr lang="en-GB" sz="2400" dirty="0">
                <a:latin typeface="Lucida Console" panose="020B0609040504020204" pitchFamily="49" charset="0"/>
              </a:rPr>
              <a:t>)]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[1] 3 2 4</a:t>
            </a:r>
          </a:p>
          <a:p>
            <a:endParaRPr lang="en-GB" sz="2400" dirty="0" smtClean="0">
              <a:latin typeface="Lucida Console" panose="020B0609040504020204" pitchFamily="49" charset="0"/>
            </a:endParaRPr>
          </a:p>
          <a:p>
            <a:r>
              <a:rPr lang="en-GB" sz="2400" dirty="0" err="1" smtClean="0">
                <a:latin typeface="Lucida Console" panose="020B0609040504020204" pitchFamily="49" charset="0"/>
              </a:rPr>
              <a:t>simple.vector</a:t>
            </a:r>
            <a:r>
              <a:rPr lang="en-GB" sz="2400" dirty="0" smtClean="0">
                <a:latin typeface="Lucida Console" panose="020B0609040504020204" pitchFamily="49" charset="0"/>
              </a:rPr>
              <a:t>[2:4</a:t>
            </a:r>
            <a:r>
              <a:rPr lang="en-GB" sz="2400" dirty="0">
                <a:latin typeface="Lucida Console" panose="020B0609040504020204" pitchFamily="49" charset="0"/>
              </a:rPr>
              <a:t>]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[1] 2 4 6</a:t>
            </a:r>
          </a:p>
        </p:txBody>
      </p:sp>
    </p:spTree>
    <p:extLst>
      <p:ext uri="{BB962C8B-B14F-4D97-AF65-F5344CB8AC3E}">
        <p14:creationId xmlns:p14="http://schemas.microsoft.com/office/powerpoint/2010/main" val="131468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Assigning names to vector slots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971600" y="1424487"/>
            <a:ext cx="785921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Lucida Console" panose="020B0609040504020204" pitchFamily="49" charset="0"/>
              </a:rPr>
              <a:t>simple.vector</a:t>
            </a:r>
            <a:endParaRPr lang="en-US" sz="2000" dirty="0">
              <a:latin typeface="Lucida Console" panose="020B0609040504020204" pitchFamily="49" charset="0"/>
            </a:endParaRPr>
          </a:p>
          <a:p>
            <a:r>
              <a:rPr lang="en-US" sz="2000" dirty="0">
                <a:latin typeface="Lucida Console" panose="020B0609040504020204" pitchFamily="49" charset="0"/>
              </a:rPr>
              <a:t>[1] 1 2 4 6 </a:t>
            </a:r>
            <a:r>
              <a:rPr lang="en-US" sz="2000" dirty="0" smtClean="0">
                <a:latin typeface="Lucida Console" panose="020B0609040504020204" pitchFamily="49" charset="0"/>
              </a:rPr>
              <a:t>3</a:t>
            </a:r>
          </a:p>
          <a:p>
            <a:endParaRPr lang="en-US" sz="2000" dirty="0">
              <a:latin typeface="Lucida Console" panose="020B0609040504020204" pitchFamily="49" charset="0"/>
            </a:endParaRPr>
          </a:p>
          <a:p>
            <a:r>
              <a:rPr lang="en-US" sz="2000" dirty="0" err="1" smtClean="0">
                <a:latin typeface="Lucida Console" panose="020B0609040504020204" pitchFamily="49" charset="0"/>
              </a:rPr>
              <a:t>some.names</a:t>
            </a:r>
            <a:endParaRPr lang="en-US" sz="2000" dirty="0">
              <a:latin typeface="Lucida Console" panose="020B0609040504020204" pitchFamily="49" charset="0"/>
            </a:endParaRPr>
          </a:p>
          <a:p>
            <a:r>
              <a:rPr lang="en-US" sz="2000" dirty="0">
                <a:latin typeface="Lucida Console" panose="020B0609040504020204" pitchFamily="49" charset="0"/>
              </a:rPr>
              <a:t>[1] "simon"  "</a:t>
            </a:r>
            <a:r>
              <a:rPr lang="en-US" sz="2000" dirty="0" err="1">
                <a:latin typeface="Lucida Console" panose="020B0609040504020204" pitchFamily="49" charset="0"/>
              </a:rPr>
              <a:t>laura</a:t>
            </a:r>
            <a:r>
              <a:rPr lang="en-US" sz="2000" dirty="0">
                <a:latin typeface="Lucida Console" panose="020B0609040504020204" pitchFamily="49" charset="0"/>
              </a:rPr>
              <a:t>"  "</a:t>
            </a:r>
            <a:r>
              <a:rPr lang="en-US" sz="2000" dirty="0" err="1">
                <a:latin typeface="Lucida Console" panose="020B0609040504020204" pitchFamily="49" charset="0"/>
              </a:rPr>
              <a:t>anne</a:t>
            </a:r>
            <a:r>
              <a:rPr lang="en-US" sz="2000" dirty="0">
                <a:latin typeface="Lucida Console" panose="020B0609040504020204" pitchFamily="49" charset="0"/>
              </a:rPr>
              <a:t>"   "jo"     "</a:t>
            </a:r>
            <a:r>
              <a:rPr lang="en-US" sz="2000" dirty="0" err="1">
                <a:latin typeface="Lucida Console" panose="020B0609040504020204" pitchFamily="49" charset="0"/>
              </a:rPr>
              <a:t>steven</a:t>
            </a:r>
            <a:r>
              <a:rPr lang="en-US" sz="2000" dirty="0" smtClean="0">
                <a:latin typeface="Lucida Console" panose="020B0609040504020204" pitchFamily="49" charset="0"/>
              </a:rPr>
              <a:t>"</a:t>
            </a:r>
          </a:p>
          <a:p>
            <a:endParaRPr lang="en-US" sz="2000" dirty="0">
              <a:latin typeface="Lucida Console" panose="020B0609040504020204" pitchFamily="49" charset="0"/>
            </a:endParaRPr>
          </a:p>
          <a:p>
            <a:r>
              <a:rPr lang="en-US" sz="2000" dirty="0" smtClean="0">
                <a:latin typeface="Lucida Console" panose="020B0609040504020204" pitchFamily="49" charset="0"/>
              </a:rPr>
              <a:t>names(</a:t>
            </a:r>
            <a:r>
              <a:rPr lang="en-US" sz="2000" dirty="0" err="1" smtClean="0">
                <a:latin typeface="Lucida Console" panose="020B0609040504020204" pitchFamily="49" charset="0"/>
              </a:rPr>
              <a:t>simple.vector</a:t>
            </a:r>
            <a:r>
              <a:rPr lang="en-US" sz="2000" dirty="0">
                <a:latin typeface="Lucida Console" panose="020B0609040504020204" pitchFamily="49" charset="0"/>
              </a:rPr>
              <a:t>)</a:t>
            </a:r>
          </a:p>
          <a:p>
            <a:r>
              <a:rPr lang="en-US" sz="2000" dirty="0" smtClean="0">
                <a:latin typeface="Lucida Console" panose="020B0609040504020204" pitchFamily="49" charset="0"/>
              </a:rPr>
              <a:t>NULL</a:t>
            </a:r>
          </a:p>
          <a:p>
            <a:endParaRPr lang="en-US" sz="2000" dirty="0">
              <a:latin typeface="Lucida Console" panose="020B0609040504020204" pitchFamily="49" charset="0"/>
            </a:endParaRPr>
          </a:p>
          <a:p>
            <a:r>
              <a:rPr lang="en-US" sz="2000" dirty="0" smtClean="0">
                <a:latin typeface="Lucida Console" panose="020B0609040504020204" pitchFamily="49" charset="0"/>
              </a:rPr>
              <a:t>names(</a:t>
            </a:r>
            <a:r>
              <a:rPr lang="en-US" sz="2000" dirty="0" err="1" smtClean="0">
                <a:latin typeface="Lucida Console" panose="020B0609040504020204" pitchFamily="49" charset="0"/>
              </a:rPr>
              <a:t>simple.vector</a:t>
            </a:r>
            <a:r>
              <a:rPr lang="en-US" sz="2000" dirty="0">
                <a:latin typeface="Lucida Console" panose="020B0609040504020204" pitchFamily="49" charset="0"/>
              </a:rPr>
              <a:t>) &lt;- </a:t>
            </a:r>
            <a:r>
              <a:rPr lang="en-US" sz="2000" dirty="0" err="1" smtClean="0">
                <a:latin typeface="Lucida Console" panose="020B0609040504020204" pitchFamily="49" charset="0"/>
              </a:rPr>
              <a:t>some.names</a:t>
            </a:r>
            <a:endParaRPr lang="en-US" sz="2000" dirty="0" smtClean="0">
              <a:latin typeface="Lucida Console" panose="020B0609040504020204" pitchFamily="49" charset="0"/>
            </a:endParaRPr>
          </a:p>
          <a:p>
            <a:endParaRPr lang="en-US" sz="2000" dirty="0" smtClean="0">
              <a:latin typeface="Lucida Console" panose="020B0609040504020204" pitchFamily="49" charset="0"/>
            </a:endParaRPr>
          </a:p>
          <a:p>
            <a:r>
              <a:rPr lang="en-US" sz="2000" dirty="0" err="1" smtClean="0">
                <a:latin typeface="Lucida Console" panose="020B0609040504020204" pitchFamily="49" charset="0"/>
              </a:rPr>
              <a:t>simple.vector</a:t>
            </a:r>
            <a:endParaRPr lang="en-US" sz="2000" dirty="0">
              <a:latin typeface="Lucida Console" panose="020B0609040504020204" pitchFamily="49" charset="0"/>
            </a:endParaRPr>
          </a:p>
          <a:p>
            <a:r>
              <a:rPr lang="en-US" sz="2000" dirty="0">
                <a:latin typeface="Lucida Console" panose="020B0609040504020204" pitchFamily="49" charset="0"/>
              </a:rPr>
              <a:t> simon  </a:t>
            </a:r>
            <a:r>
              <a:rPr lang="en-US" sz="2000" dirty="0" err="1">
                <a:latin typeface="Lucida Console" panose="020B0609040504020204" pitchFamily="49" charset="0"/>
              </a:rPr>
              <a:t>laura</a:t>
            </a:r>
            <a:r>
              <a:rPr lang="en-US" sz="2000" dirty="0">
                <a:latin typeface="Lucida Console" panose="020B0609040504020204" pitchFamily="49" charset="0"/>
              </a:rPr>
              <a:t>   </a:t>
            </a:r>
            <a:r>
              <a:rPr lang="en-US" sz="2000" dirty="0" err="1">
                <a:latin typeface="Lucida Console" panose="020B0609040504020204" pitchFamily="49" charset="0"/>
              </a:rPr>
              <a:t>anne</a:t>
            </a:r>
            <a:r>
              <a:rPr lang="en-US" sz="2000" dirty="0">
                <a:latin typeface="Lucida Console" panose="020B0609040504020204" pitchFamily="49" charset="0"/>
              </a:rPr>
              <a:t>     jo </a:t>
            </a:r>
            <a:r>
              <a:rPr lang="en-US" sz="2000" dirty="0" err="1">
                <a:latin typeface="Lucida Console" panose="020B0609040504020204" pitchFamily="49" charset="0"/>
              </a:rPr>
              <a:t>steven</a:t>
            </a:r>
            <a:r>
              <a:rPr lang="en-US" sz="2000" dirty="0">
                <a:latin typeface="Lucida Console" panose="020B0609040504020204" pitchFamily="49" charset="0"/>
              </a:rPr>
              <a:t> </a:t>
            </a:r>
          </a:p>
          <a:p>
            <a:r>
              <a:rPr lang="en-US" sz="2000" dirty="0">
                <a:latin typeface="Lucida Console" panose="020B0609040504020204" pitchFamily="49" charset="0"/>
              </a:rPr>
              <a:t>     1      2      4      6      3 </a:t>
            </a:r>
            <a:endParaRPr lang="en-GB" sz="20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31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Extracting by name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755576" y="1556792"/>
            <a:ext cx="820891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 smtClean="0">
                <a:latin typeface="Lucida Console" panose="020B0609040504020204" pitchFamily="49" charset="0"/>
              </a:rPr>
              <a:t>simple.vector</a:t>
            </a:r>
            <a:endParaRPr lang="en-GB" sz="2400" dirty="0">
              <a:latin typeface="Lucida Console" panose="020B0609040504020204" pitchFamily="49" charset="0"/>
            </a:endParaRPr>
          </a:p>
          <a:p>
            <a:r>
              <a:rPr lang="en-GB" sz="2400" dirty="0">
                <a:latin typeface="Lucida Console" panose="020B0609040504020204" pitchFamily="49" charset="0"/>
              </a:rPr>
              <a:t> simon  </a:t>
            </a:r>
            <a:r>
              <a:rPr lang="en-GB" sz="2400" dirty="0" err="1">
                <a:latin typeface="Lucida Console" panose="020B0609040504020204" pitchFamily="49" charset="0"/>
              </a:rPr>
              <a:t>laura</a:t>
            </a:r>
            <a:r>
              <a:rPr lang="en-GB" sz="2400" dirty="0">
                <a:latin typeface="Lucida Console" panose="020B0609040504020204" pitchFamily="49" charset="0"/>
              </a:rPr>
              <a:t>   </a:t>
            </a:r>
            <a:r>
              <a:rPr lang="en-GB" sz="2400" dirty="0" err="1">
                <a:latin typeface="Lucida Console" panose="020B0609040504020204" pitchFamily="49" charset="0"/>
              </a:rPr>
              <a:t>anne</a:t>
            </a:r>
            <a:r>
              <a:rPr lang="en-GB" sz="2400" dirty="0">
                <a:latin typeface="Lucida Console" panose="020B0609040504020204" pitchFamily="49" charset="0"/>
              </a:rPr>
              <a:t>     jo </a:t>
            </a:r>
            <a:r>
              <a:rPr lang="en-GB" sz="2400" dirty="0" err="1">
                <a:latin typeface="Lucida Console" panose="020B0609040504020204" pitchFamily="49" charset="0"/>
              </a:rPr>
              <a:t>steven</a:t>
            </a:r>
            <a:r>
              <a:rPr lang="en-GB" sz="2400" dirty="0">
                <a:latin typeface="Lucida Console" panose="020B0609040504020204" pitchFamily="49" charset="0"/>
              </a:rPr>
              <a:t> 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 1      2      4      6      3 </a:t>
            </a:r>
            <a:endParaRPr lang="en-GB" sz="2400" dirty="0" smtClean="0">
              <a:latin typeface="Lucida Console" panose="020B0609040504020204" pitchFamily="49" charset="0"/>
            </a:endParaRPr>
          </a:p>
          <a:p>
            <a:endParaRPr lang="en-GB" sz="2400" dirty="0">
              <a:latin typeface="Lucida Console" panose="020B0609040504020204" pitchFamily="49" charset="0"/>
            </a:endParaRPr>
          </a:p>
          <a:p>
            <a:r>
              <a:rPr lang="en-GB" sz="2400" dirty="0" err="1" smtClean="0">
                <a:latin typeface="Lucida Console" panose="020B0609040504020204" pitchFamily="49" charset="0"/>
              </a:rPr>
              <a:t>simple.vector</a:t>
            </a:r>
            <a:r>
              <a:rPr lang="en-GB" sz="2400" dirty="0">
                <a:latin typeface="Lucida Console" panose="020B0609040504020204" pitchFamily="49" charset="0"/>
              </a:rPr>
              <a:t>["</a:t>
            </a:r>
            <a:r>
              <a:rPr lang="en-GB" sz="2400" dirty="0" err="1">
                <a:latin typeface="Lucida Console" panose="020B0609040504020204" pitchFamily="49" charset="0"/>
              </a:rPr>
              <a:t>anne</a:t>
            </a:r>
            <a:r>
              <a:rPr lang="en-GB" sz="2400" dirty="0">
                <a:latin typeface="Lucida Console" panose="020B0609040504020204" pitchFamily="49" charset="0"/>
              </a:rPr>
              <a:t>"]</a:t>
            </a:r>
          </a:p>
          <a:p>
            <a:r>
              <a:rPr lang="en-GB" sz="2400" dirty="0" smtClean="0">
                <a:latin typeface="Lucida Console" panose="020B0609040504020204" pitchFamily="49" charset="0"/>
              </a:rPr>
              <a:t> </a:t>
            </a:r>
            <a:r>
              <a:rPr lang="en-GB" sz="2400" dirty="0" err="1" smtClean="0">
                <a:latin typeface="Lucida Console" panose="020B0609040504020204" pitchFamily="49" charset="0"/>
              </a:rPr>
              <a:t>anne</a:t>
            </a:r>
            <a:r>
              <a:rPr lang="en-GB" sz="2400" dirty="0" smtClean="0">
                <a:latin typeface="Lucida Console" panose="020B0609040504020204" pitchFamily="49" charset="0"/>
              </a:rPr>
              <a:t> </a:t>
            </a:r>
            <a:endParaRPr lang="en-GB" sz="2400" dirty="0">
              <a:latin typeface="Lucida Console" panose="020B0609040504020204" pitchFamily="49" charset="0"/>
            </a:endParaRPr>
          </a:p>
          <a:p>
            <a:r>
              <a:rPr lang="en-GB" sz="2400" dirty="0">
                <a:latin typeface="Lucida Console" panose="020B0609040504020204" pitchFamily="49" charset="0"/>
              </a:rPr>
              <a:t> </a:t>
            </a:r>
            <a:r>
              <a:rPr lang="en-GB" sz="2400" dirty="0" smtClean="0">
                <a:latin typeface="Lucida Console" panose="020B0609040504020204" pitchFamily="49" charset="0"/>
              </a:rPr>
              <a:t>   </a:t>
            </a:r>
            <a:r>
              <a:rPr lang="en-GB" sz="2400" dirty="0">
                <a:latin typeface="Lucida Console" panose="020B0609040504020204" pitchFamily="49" charset="0"/>
              </a:rPr>
              <a:t>4 </a:t>
            </a:r>
            <a:endParaRPr lang="en-GB" sz="2400" dirty="0" smtClean="0">
              <a:latin typeface="Lucida Console" panose="020B0609040504020204" pitchFamily="49" charset="0"/>
            </a:endParaRPr>
          </a:p>
          <a:p>
            <a:endParaRPr lang="en-GB" sz="2400" dirty="0">
              <a:latin typeface="Lucida Console" panose="020B0609040504020204" pitchFamily="49" charset="0"/>
            </a:endParaRPr>
          </a:p>
          <a:p>
            <a:r>
              <a:rPr lang="en-GB" sz="2400" dirty="0" err="1" smtClean="0">
                <a:latin typeface="Lucida Console" panose="020B0609040504020204" pitchFamily="49" charset="0"/>
              </a:rPr>
              <a:t>simple.vector</a:t>
            </a:r>
            <a:r>
              <a:rPr lang="en-GB" sz="2400" dirty="0" smtClean="0">
                <a:latin typeface="Lucida Console" panose="020B0609040504020204" pitchFamily="49" charset="0"/>
              </a:rPr>
              <a:t>[c</a:t>
            </a:r>
            <a:r>
              <a:rPr lang="en-GB" sz="2400" dirty="0">
                <a:latin typeface="Lucida Console" panose="020B0609040504020204" pitchFamily="49" charset="0"/>
              </a:rPr>
              <a:t>("</a:t>
            </a:r>
            <a:r>
              <a:rPr lang="en-GB" sz="2400" dirty="0" err="1">
                <a:latin typeface="Lucida Console" panose="020B0609040504020204" pitchFamily="49" charset="0"/>
              </a:rPr>
              <a:t>anne</a:t>
            </a:r>
            <a:r>
              <a:rPr lang="en-GB" sz="2400" dirty="0">
                <a:latin typeface="Lucida Console" panose="020B0609040504020204" pitchFamily="49" charset="0"/>
              </a:rPr>
              <a:t>","simon","</a:t>
            </a:r>
            <a:r>
              <a:rPr lang="en-GB" sz="2400" dirty="0" err="1">
                <a:latin typeface="Lucida Console" panose="020B0609040504020204" pitchFamily="49" charset="0"/>
              </a:rPr>
              <a:t>laura</a:t>
            </a:r>
            <a:r>
              <a:rPr lang="en-GB" sz="2400" dirty="0">
                <a:latin typeface="Lucida Console" panose="020B0609040504020204" pitchFamily="49" charset="0"/>
              </a:rPr>
              <a:t>")]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</a:t>
            </a:r>
            <a:r>
              <a:rPr lang="en-GB" sz="2400" dirty="0" err="1">
                <a:latin typeface="Lucida Console" panose="020B0609040504020204" pitchFamily="49" charset="0"/>
              </a:rPr>
              <a:t>anne</a:t>
            </a:r>
            <a:r>
              <a:rPr lang="en-GB" sz="2400" dirty="0">
                <a:latin typeface="Lucida Console" panose="020B0609040504020204" pitchFamily="49" charset="0"/>
              </a:rPr>
              <a:t> simon </a:t>
            </a:r>
            <a:r>
              <a:rPr lang="en-GB" sz="2400" dirty="0" err="1">
                <a:latin typeface="Lucida Console" panose="020B0609040504020204" pitchFamily="49" charset="0"/>
              </a:rPr>
              <a:t>laura</a:t>
            </a:r>
            <a:r>
              <a:rPr lang="en-GB" sz="2400" dirty="0">
                <a:latin typeface="Lucida Console" panose="020B0609040504020204" pitchFamily="49" charset="0"/>
              </a:rPr>
              <a:t> 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4     1     2 </a:t>
            </a:r>
          </a:p>
        </p:txBody>
      </p:sp>
    </p:spTree>
    <p:extLst>
      <p:ext uri="{BB962C8B-B14F-4D97-AF65-F5344CB8AC3E}">
        <p14:creationId xmlns:p14="http://schemas.microsoft.com/office/powerpoint/2010/main" val="1698760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Vectorised Operations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899592" y="1556792"/>
            <a:ext cx="757118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Lucida Console" panose="020B0609040504020204" pitchFamily="49" charset="0"/>
              </a:rPr>
              <a:t>2+3</a:t>
            </a:r>
            <a:endParaRPr lang="en-GB" sz="2400" dirty="0">
              <a:latin typeface="Lucida Console" panose="020B0609040504020204" pitchFamily="49" charset="0"/>
            </a:endParaRPr>
          </a:p>
          <a:p>
            <a:r>
              <a:rPr lang="en-GB" sz="2400" dirty="0">
                <a:latin typeface="Lucida Console" panose="020B0609040504020204" pitchFamily="49" charset="0"/>
              </a:rPr>
              <a:t>[1] </a:t>
            </a:r>
            <a:r>
              <a:rPr lang="en-GB" sz="2400" dirty="0" smtClean="0">
                <a:latin typeface="Lucida Console" panose="020B0609040504020204" pitchFamily="49" charset="0"/>
              </a:rPr>
              <a:t>5</a:t>
            </a:r>
          </a:p>
          <a:p>
            <a:endParaRPr lang="en-GB" sz="2400" dirty="0">
              <a:latin typeface="Lucida Console" panose="020B0609040504020204" pitchFamily="49" charset="0"/>
            </a:endParaRPr>
          </a:p>
          <a:p>
            <a:r>
              <a:rPr lang="en-GB" sz="2400" dirty="0" smtClean="0">
                <a:latin typeface="Lucida Console" panose="020B0609040504020204" pitchFamily="49" charset="0"/>
              </a:rPr>
              <a:t>c(2,4</a:t>
            </a:r>
            <a:r>
              <a:rPr lang="en-GB" sz="2400" dirty="0">
                <a:latin typeface="Lucida Console" panose="020B0609040504020204" pitchFamily="49" charset="0"/>
              </a:rPr>
              <a:t>) + c(3,5)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[1] 5 9</a:t>
            </a:r>
          </a:p>
          <a:p>
            <a:endParaRPr lang="en-GB" sz="2400" dirty="0" smtClean="0">
              <a:latin typeface="Lucida Console" panose="020B0609040504020204" pitchFamily="49" charset="0"/>
            </a:endParaRPr>
          </a:p>
          <a:p>
            <a:r>
              <a:rPr lang="en-GB" sz="2400" dirty="0" err="1" smtClean="0">
                <a:latin typeface="Lucida Console" panose="020B0609040504020204" pitchFamily="49" charset="0"/>
              </a:rPr>
              <a:t>simple.vector</a:t>
            </a:r>
            <a:endParaRPr lang="en-GB" sz="2400" dirty="0">
              <a:latin typeface="Lucida Console" panose="020B0609040504020204" pitchFamily="49" charset="0"/>
            </a:endParaRPr>
          </a:p>
          <a:p>
            <a:r>
              <a:rPr lang="en-GB" sz="2400" dirty="0">
                <a:latin typeface="Lucida Console" panose="020B0609040504020204" pitchFamily="49" charset="0"/>
              </a:rPr>
              <a:t> simon  </a:t>
            </a:r>
            <a:r>
              <a:rPr lang="en-GB" sz="2400" dirty="0" err="1">
                <a:latin typeface="Lucida Console" panose="020B0609040504020204" pitchFamily="49" charset="0"/>
              </a:rPr>
              <a:t>laura</a:t>
            </a:r>
            <a:r>
              <a:rPr lang="en-GB" sz="2400" dirty="0">
                <a:latin typeface="Lucida Console" panose="020B0609040504020204" pitchFamily="49" charset="0"/>
              </a:rPr>
              <a:t>   </a:t>
            </a:r>
            <a:r>
              <a:rPr lang="en-GB" sz="2400" dirty="0" err="1">
                <a:latin typeface="Lucida Console" panose="020B0609040504020204" pitchFamily="49" charset="0"/>
              </a:rPr>
              <a:t>anne</a:t>
            </a:r>
            <a:r>
              <a:rPr lang="en-GB" sz="2400" dirty="0">
                <a:latin typeface="Lucida Console" panose="020B0609040504020204" pitchFamily="49" charset="0"/>
              </a:rPr>
              <a:t>     jo </a:t>
            </a:r>
            <a:r>
              <a:rPr lang="en-GB" sz="2400" dirty="0" err="1">
                <a:latin typeface="Lucida Console" panose="020B0609040504020204" pitchFamily="49" charset="0"/>
              </a:rPr>
              <a:t>steven</a:t>
            </a:r>
            <a:r>
              <a:rPr lang="en-GB" sz="2400" dirty="0">
                <a:latin typeface="Lucida Console" panose="020B0609040504020204" pitchFamily="49" charset="0"/>
              </a:rPr>
              <a:t> 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 1      2      4      6      3 </a:t>
            </a:r>
          </a:p>
          <a:p>
            <a:endParaRPr lang="en-GB" sz="2400" dirty="0" smtClean="0">
              <a:latin typeface="Lucida Console" panose="020B0609040504020204" pitchFamily="49" charset="0"/>
            </a:endParaRPr>
          </a:p>
          <a:p>
            <a:r>
              <a:rPr lang="en-GB" sz="2400" dirty="0" err="1" smtClean="0">
                <a:latin typeface="Lucida Console" panose="020B0609040504020204" pitchFamily="49" charset="0"/>
              </a:rPr>
              <a:t>simple.vector</a:t>
            </a:r>
            <a:r>
              <a:rPr lang="en-GB" sz="2400" dirty="0" smtClean="0">
                <a:latin typeface="Lucida Console" panose="020B0609040504020204" pitchFamily="49" charset="0"/>
              </a:rPr>
              <a:t> </a:t>
            </a:r>
            <a:r>
              <a:rPr lang="en-GB" sz="2400" dirty="0">
                <a:latin typeface="Lucida Console" panose="020B0609040504020204" pitchFamily="49" charset="0"/>
              </a:rPr>
              <a:t>* 100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simon  </a:t>
            </a:r>
            <a:r>
              <a:rPr lang="en-GB" sz="2400" dirty="0" err="1">
                <a:latin typeface="Lucida Console" panose="020B0609040504020204" pitchFamily="49" charset="0"/>
              </a:rPr>
              <a:t>laura</a:t>
            </a:r>
            <a:r>
              <a:rPr lang="en-GB" sz="2400" dirty="0">
                <a:latin typeface="Lucida Console" panose="020B0609040504020204" pitchFamily="49" charset="0"/>
              </a:rPr>
              <a:t>   </a:t>
            </a:r>
            <a:r>
              <a:rPr lang="en-GB" sz="2400" dirty="0" err="1">
                <a:latin typeface="Lucida Console" panose="020B0609040504020204" pitchFamily="49" charset="0"/>
              </a:rPr>
              <a:t>anne</a:t>
            </a:r>
            <a:r>
              <a:rPr lang="en-GB" sz="2400" dirty="0">
                <a:latin typeface="Lucida Console" panose="020B0609040504020204" pitchFamily="49" charset="0"/>
              </a:rPr>
              <a:t>     jo </a:t>
            </a:r>
            <a:r>
              <a:rPr lang="en-GB" sz="2400" dirty="0" err="1">
                <a:latin typeface="Lucida Console" panose="020B0609040504020204" pitchFamily="49" charset="0"/>
              </a:rPr>
              <a:t>steven</a:t>
            </a:r>
            <a:r>
              <a:rPr lang="en-GB" sz="2400" dirty="0">
                <a:latin typeface="Lucida Console" panose="020B0609040504020204" pitchFamily="49" charset="0"/>
              </a:rPr>
              <a:t> 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100    200    400    600    300 </a:t>
            </a:r>
          </a:p>
        </p:txBody>
      </p:sp>
    </p:spTree>
    <p:extLst>
      <p:ext uri="{BB962C8B-B14F-4D97-AF65-F5344CB8AC3E}">
        <p14:creationId xmlns:p14="http://schemas.microsoft.com/office/powerpoint/2010/main" val="828480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Rules for vectorised operations</a:t>
            </a:r>
            <a:endParaRPr lang="en-GB" dirty="0"/>
          </a:p>
        </p:txBody>
      </p:sp>
      <p:sp>
        <p:nvSpPr>
          <p:cNvPr id="47" name="Content Placeholder 4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Equivalent positions are matched</a:t>
            </a:r>
            <a:endParaRPr lang="en-GB" dirty="0"/>
          </a:p>
        </p:txBody>
      </p:sp>
      <p:grpSp>
        <p:nvGrpSpPr>
          <p:cNvPr id="48" name="Group 47"/>
          <p:cNvGrpSpPr/>
          <p:nvPr/>
        </p:nvGrpSpPr>
        <p:grpSpPr>
          <a:xfrm>
            <a:off x="654405" y="2564904"/>
            <a:ext cx="8003232" cy="2592288"/>
            <a:chOff x="654405" y="2564904"/>
            <a:chExt cx="8003232" cy="2592288"/>
          </a:xfrm>
        </p:grpSpPr>
        <p:sp>
          <p:nvSpPr>
            <p:cNvPr id="4" name="Rectangle 3"/>
            <p:cNvSpPr/>
            <p:nvPr/>
          </p:nvSpPr>
          <p:spPr>
            <a:xfrm>
              <a:off x="2287162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3</a:t>
              </a:r>
              <a:endParaRPr lang="en-GB" sz="2400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007242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4</a:t>
              </a:r>
              <a:endParaRPr lang="en-GB" sz="24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735131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5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63020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6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19090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7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91098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8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63106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9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35114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10</a:t>
              </a:r>
              <a:endParaRPr lang="en-GB" sz="24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287162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11</a:t>
              </a:r>
              <a:endParaRPr lang="en-GB" sz="2400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007242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12</a:t>
              </a:r>
              <a:endParaRPr lang="en-GB" sz="2400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735131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13</a:t>
              </a:r>
              <a:endParaRPr lang="en-GB" sz="2400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463020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14</a:t>
              </a:r>
              <a:endParaRPr lang="en-GB" sz="2400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190909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15</a:t>
              </a:r>
              <a:endParaRPr lang="en-GB" sz="2400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910989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16</a:t>
              </a:r>
              <a:endParaRPr lang="en-GB" sz="2400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631069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17</a:t>
              </a:r>
              <a:endParaRPr lang="en-GB" sz="2400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351149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18</a:t>
              </a:r>
              <a:endParaRPr lang="en-GB" sz="24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54405" y="2620179"/>
              <a:ext cx="13959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/>
                <a:t>Vector 1</a:t>
              </a:r>
              <a:endParaRPr lang="en-GB" sz="28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54405" y="4503305"/>
              <a:ext cx="13959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/>
                <a:t>Vector 2</a:t>
              </a:r>
              <a:endParaRPr lang="en-GB" sz="28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089853" y="3284984"/>
              <a:ext cx="56778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6000" dirty="0" smtClean="0"/>
                <a:t>+</a:t>
              </a:r>
              <a:endParaRPr lang="en-GB" sz="6000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2627784" y="3429000"/>
            <a:ext cx="5040560" cy="871647"/>
            <a:chOff x="2627784" y="3429000"/>
            <a:chExt cx="5040560" cy="871647"/>
          </a:xfrm>
        </p:grpSpPr>
        <p:cxnSp>
          <p:nvCxnSpPr>
            <p:cNvPr id="50" name="Straight Connector 49"/>
            <p:cNvCxnSpPr/>
            <p:nvPr/>
          </p:nvCxnSpPr>
          <p:spPr>
            <a:xfrm>
              <a:off x="262778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334786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406794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478802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5580112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622818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694826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766834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2287162" y="5406083"/>
            <a:ext cx="5784067" cy="720080"/>
            <a:chOff x="2287162" y="5406083"/>
            <a:chExt cx="5784067" cy="720080"/>
          </a:xfrm>
        </p:grpSpPr>
        <p:sp>
          <p:nvSpPr>
            <p:cNvPr id="61" name="Rectangle 60"/>
            <p:cNvSpPr/>
            <p:nvPr/>
          </p:nvSpPr>
          <p:spPr>
            <a:xfrm>
              <a:off x="2287162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14</a:t>
              </a:r>
              <a:endParaRPr lang="en-GB" sz="2400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007242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16</a:t>
              </a:r>
              <a:endParaRPr lang="en-GB" sz="2400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735131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18</a:t>
              </a:r>
              <a:endParaRPr lang="en-GB" sz="2400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463020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20</a:t>
              </a:r>
              <a:endParaRPr lang="en-GB" sz="2400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19090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22</a:t>
              </a:r>
              <a:endParaRPr lang="en-GB" sz="2400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91098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24</a:t>
              </a:r>
              <a:endParaRPr lang="en-GB" sz="2400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63106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26</a:t>
              </a:r>
              <a:endParaRPr lang="en-GB" sz="2400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735114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2</a:t>
              </a:r>
              <a:r>
                <a:rPr lang="en-GB" sz="2400" dirty="0" smtClean="0"/>
                <a:t>8</a:t>
              </a:r>
              <a:endParaRPr lang="en-GB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11406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Rules for vectorised operations</a:t>
            </a:r>
            <a:endParaRPr lang="en-GB" dirty="0"/>
          </a:p>
        </p:txBody>
      </p:sp>
      <p:sp>
        <p:nvSpPr>
          <p:cNvPr id="47" name="Content Placeholder 4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Shorter vectors are recycled</a:t>
            </a:r>
            <a:endParaRPr lang="en-GB" dirty="0"/>
          </a:p>
        </p:txBody>
      </p:sp>
      <p:grpSp>
        <p:nvGrpSpPr>
          <p:cNvPr id="48" name="Group 47"/>
          <p:cNvGrpSpPr/>
          <p:nvPr/>
        </p:nvGrpSpPr>
        <p:grpSpPr>
          <a:xfrm>
            <a:off x="654405" y="2564904"/>
            <a:ext cx="8003232" cy="2592288"/>
            <a:chOff x="654405" y="2564904"/>
            <a:chExt cx="8003232" cy="2592288"/>
          </a:xfrm>
        </p:grpSpPr>
        <p:sp>
          <p:nvSpPr>
            <p:cNvPr id="4" name="Rectangle 3"/>
            <p:cNvSpPr/>
            <p:nvPr/>
          </p:nvSpPr>
          <p:spPr>
            <a:xfrm>
              <a:off x="2287162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3</a:t>
              </a:r>
              <a:endParaRPr lang="en-GB" sz="2400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007242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4</a:t>
              </a:r>
              <a:endParaRPr lang="en-GB" sz="24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735131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5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63020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6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19090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7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91098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8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63106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9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35114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10</a:t>
              </a:r>
              <a:endParaRPr lang="en-GB" sz="24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287162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11</a:t>
              </a:r>
              <a:endParaRPr lang="en-GB" sz="2400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007242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12</a:t>
              </a:r>
              <a:endParaRPr lang="en-GB" sz="2400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735131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13</a:t>
              </a:r>
              <a:endParaRPr lang="en-GB" sz="2400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463020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14</a:t>
              </a:r>
              <a:endParaRPr lang="en-GB" sz="24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54405" y="2620179"/>
              <a:ext cx="13959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/>
                <a:t>Vector 1</a:t>
              </a:r>
              <a:endParaRPr lang="en-GB" sz="28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54405" y="4503305"/>
              <a:ext cx="13959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/>
                <a:t>Vector 2</a:t>
              </a:r>
              <a:endParaRPr lang="en-GB" sz="28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089853" y="3284984"/>
              <a:ext cx="56778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6000" dirty="0" smtClean="0"/>
                <a:t>+</a:t>
              </a:r>
              <a:endParaRPr lang="en-GB" sz="6000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627784" y="3429000"/>
            <a:ext cx="2160240" cy="871647"/>
            <a:chOff x="2627784" y="3429000"/>
            <a:chExt cx="2160240" cy="871647"/>
          </a:xfrm>
        </p:grpSpPr>
        <p:cxnSp>
          <p:nvCxnSpPr>
            <p:cNvPr id="50" name="Straight Connector 49"/>
            <p:cNvCxnSpPr/>
            <p:nvPr/>
          </p:nvCxnSpPr>
          <p:spPr>
            <a:xfrm>
              <a:off x="262778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334786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406794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478802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2627784" y="3429000"/>
            <a:ext cx="5040560" cy="871647"/>
            <a:chOff x="2627784" y="3429000"/>
            <a:chExt cx="5040560" cy="871647"/>
          </a:xfrm>
        </p:grpSpPr>
        <p:cxnSp>
          <p:nvCxnSpPr>
            <p:cNvPr id="56" name="Straight Connector 55"/>
            <p:cNvCxnSpPr/>
            <p:nvPr/>
          </p:nvCxnSpPr>
          <p:spPr>
            <a:xfrm flipH="1">
              <a:off x="2627784" y="3429000"/>
              <a:ext cx="2952328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3347864" y="3429000"/>
              <a:ext cx="288032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H="1">
              <a:off x="4067944" y="3429000"/>
              <a:ext cx="288032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4788024" y="3429000"/>
              <a:ext cx="288032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2287162" y="5406083"/>
            <a:ext cx="5784067" cy="720080"/>
            <a:chOff x="2287162" y="5406083"/>
            <a:chExt cx="5784067" cy="720080"/>
          </a:xfrm>
        </p:grpSpPr>
        <p:sp>
          <p:nvSpPr>
            <p:cNvPr id="61" name="Rectangle 60"/>
            <p:cNvSpPr/>
            <p:nvPr/>
          </p:nvSpPr>
          <p:spPr>
            <a:xfrm>
              <a:off x="2287162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14</a:t>
              </a:r>
              <a:endParaRPr lang="en-GB" sz="2400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007242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16</a:t>
              </a:r>
              <a:endParaRPr lang="en-GB" sz="2400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735131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18</a:t>
              </a:r>
              <a:endParaRPr lang="en-GB" sz="2400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463020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20</a:t>
              </a:r>
              <a:endParaRPr lang="en-GB" sz="2400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19090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18</a:t>
              </a:r>
              <a:endParaRPr lang="en-GB" sz="2400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91098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20</a:t>
              </a:r>
              <a:endParaRPr lang="en-GB" sz="2400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63106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22</a:t>
              </a:r>
              <a:endParaRPr lang="en-GB" sz="2400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735114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24</a:t>
              </a:r>
              <a:endParaRPr lang="en-GB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45227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Rules for vectorised operations</a:t>
            </a:r>
            <a:endParaRPr lang="en-GB" dirty="0"/>
          </a:p>
        </p:txBody>
      </p:sp>
      <p:sp>
        <p:nvSpPr>
          <p:cNvPr id="47" name="Content Placeholder 4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Incomplete vectors generate a warning</a:t>
            </a:r>
            <a:endParaRPr lang="en-GB" dirty="0"/>
          </a:p>
        </p:txBody>
      </p:sp>
      <p:grpSp>
        <p:nvGrpSpPr>
          <p:cNvPr id="48" name="Group 47"/>
          <p:cNvGrpSpPr/>
          <p:nvPr/>
        </p:nvGrpSpPr>
        <p:grpSpPr>
          <a:xfrm>
            <a:off x="654405" y="2564904"/>
            <a:ext cx="8003232" cy="2592288"/>
            <a:chOff x="654405" y="2564904"/>
            <a:chExt cx="8003232" cy="2592288"/>
          </a:xfrm>
        </p:grpSpPr>
        <p:sp>
          <p:nvSpPr>
            <p:cNvPr id="4" name="Rectangle 3"/>
            <p:cNvSpPr/>
            <p:nvPr/>
          </p:nvSpPr>
          <p:spPr>
            <a:xfrm>
              <a:off x="2287162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3</a:t>
              </a:r>
              <a:endParaRPr lang="en-GB" sz="2400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007242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4</a:t>
              </a:r>
              <a:endParaRPr lang="en-GB" sz="24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735131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5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63020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6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19090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7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91098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8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63106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9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351149" y="2564904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10</a:t>
              </a:r>
              <a:endParaRPr lang="en-GB" sz="24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287162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11</a:t>
              </a:r>
              <a:endParaRPr lang="en-GB" sz="2400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007242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12</a:t>
              </a:r>
              <a:endParaRPr lang="en-GB" sz="2400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735131" y="4437112"/>
              <a:ext cx="720080" cy="7200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13</a:t>
              </a:r>
              <a:endParaRPr lang="en-GB" sz="24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54405" y="2620179"/>
              <a:ext cx="13959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/>
                <a:t>Vector 1</a:t>
              </a:r>
              <a:endParaRPr lang="en-GB" sz="28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54405" y="4503305"/>
              <a:ext cx="13959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/>
                <a:t>Vector 2</a:t>
              </a:r>
              <a:endParaRPr lang="en-GB" sz="28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089853" y="3284984"/>
              <a:ext cx="56778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6000" dirty="0" smtClean="0"/>
                <a:t>+</a:t>
              </a:r>
              <a:endParaRPr lang="en-GB" sz="6000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627784" y="3429000"/>
            <a:ext cx="1440160" cy="871647"/>
            <a:chOff x="2627784" y="3429000"/>
            <a:chExt cx="1440160" cy="871647"/>
          </a:xfrm>
        </p:grpSpPr>
        <p:cxnSp>
          <p:nvCxnSpPr>
            <p:cNvPr id="50" name="Straight Connector 49"/>
            <p:cNvCxnSpPr/>
            <p:nvPr/>
          </p:nvCxnSpPr>
          <p:spPr>
            <a:xfrm>
              <a:off x="262778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334786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4067944" y="3429000"/>
              <a:ext cx="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2627784" y="3429000"/>
            <a:ext cx="4320480" cy="871647"/>
            <a:chOff x="2627784" y="3429000"/>
            <a:chExt cx="4320480" cy="871647"/>
          </a:xfrm>
        </p:grpSpPr>
        <p:cxnSp>
          <p:nvCxnSpPr>
            <p:cNvPr id="56" name="Straight Connector 55"/>
            <p:cNvCxnSpPr/>
            <p:nvPr/>
          </p:nvCxnSpPr>
          <p:spPr>
            <a:xfrm flipH="1">
              <a:off x="2627784" y="3429000"/>
              <a:ext cx="2952328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3347864" y="3429000"/>
              <a:ext cx="288032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H="1">
              <a:off x="4067944" y="3429000"/>
              <a:ext cx="2880320" cy="871647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9" name="Straight Connector 58"/>
          <p:cNvCxnSpPr/>
          <p:nvPr/>
        </p:nvCxnSpPr>
        <p:spPr>
          <a:xfrm flipH="1">
            <a:off x="2627784" y="3429000"/>
            <a:ext cx="5040560" cy="871647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Group 68"/>
          <p:cNvGrpSpPr/>
          <p:nvPr/>
        </p:nvGrpSpPr>
        <p:grpSpPr>
          <a:xfrm>
            <a:off x="2287162" y="5406083"/>
            <a:ext cx="5784067" cy="720080"/>
            <a:chOff x="2287162" y="5406083"/>
            <a:chExt cx="5784067" cy="720080"/>
          </a:xfrm>
        </p:grpSpPr>
        <p:sp>
          <p:nvSpPr>
            <p:cNvPr id="61" name="Rectangle 60"/>
            <p:cNvSpPr/>
            <p:nvPr/>
          </p:nvSpPr>
          <p:spPr>
            <a:xfrm>
              <a:off x="2287162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14</a:t>
              </a:r>
              <a:endParaRPr lang="en-GB" sz="2400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007242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16</a:t>
              </a:r>
              <a:endParaRPr lang="en-GB" sz="2400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735131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18</a:t>
              </a:r>
              <a:endParaRPr lang="en-GB" sz="2400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463020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17</a:t>
              </a:r>
              <a:endParaRPr lang="en-GB" sz="2400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19090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19</a:t>
              </a:r>
              <a:endParaRPr lang="en-GB" sz="2400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91098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21</a:t>
              </a:r>
              <a:endParaRPr lang="en-GB" sz="2400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63106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20</a:t>
              </a:r>
              <a:endParaRPr lang="en-GB" sz="2400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7351149" y="5406083"/>
              <a:ext cx="720080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22</a:t>
              </a:r>
              <a:endParaRPr lang="en-GB" sz="2400" dirty="0"/>
            </a:p>
          </p:txBody>
        </p:sp>
      </p:grpSp>
      <p:sp>
        <p:nvSpPr>
          <p:cNvPr id="7" name="Rectangle 6"/>
          <p:cNvSpPr/>
          <p:nvPr/>
        </p:nvSpPr>
        <p:spPr>
          <a:xfrm>
            <a:off x="4572001" y="4275719"/>
            <a:ext cx="457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dirty="0">
                <a:solidFill>
                  <a:srgbClr val="C00000"/>
                </a:solidFill>
                <a:latin typeface="Lucida Console" panose="020B0609040504020204" pitchFamily="49" charset="0"/>
              </a:rPr>
              <a:t>Warning message:</a:t>
            </a:r>
          </a:p>
          <a:p>
            <a:r>
              <a:rPr lang="en-US" sz="1700" dirty="0">
                <a:solidFill>
                  <a:srgbClr val="C00000"/>
                </a:solidFill>
                <a:latin typeface="Lucida Console" panose="020B0609040504020204" pitchFamily="49" charset="0"/>
              </a:rPr>
              <a:t>In 3:10 + 11:13 :</a:t>
            </a:r>
          </a:p>
          <a:p>
            <a:r>
              <a:rPr lang="en-US" sz="1700" dirty="0">
                <a:solidFill>
                  <a:srgbClr val="C00000"/>
                </a:solidFill>
                <a:latin typeface="Lucida Console" panose="020B0609040504020204" pitchFamily="49" charset="0"/>
              </a:rPr>
              <a:t>  longer object length is not a multiple of shorter object length</a:t>
            </a:r>
            <a:endParaRPr lang="en-GB" sz="1700" dirty="0">
              <a:solidFill>
                <a:srgbClr val="C00000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25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Vectorised Operations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899592" y="1556792"/>
            <a:ext cx="75711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Lucida Console" panose="020B0609040504020204" pitchFamily="49" charset="0"/>
              </a:rPr>
              <a:t>c(2,4</a:t>
            </a:r>
            <a:r>
              <a:rPr lang="en-GB" sz="2400" dirty="0">
                <a:latin typeface="Lucida Console" panose="020B0609040504020204" pitchFamily="49" charset="0"/>
              </a:rPr>
              <a:t>) + c(3,5)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[1] 5 9</a:t>
            </a:r>
          </a:p>
          <a:p>
            <a:endParaRPr lang="en-GB" sz="2400" dirty="0" smtClean="0">
              <a:latin typeface="Lucida Console" panose="020B0609040504020204" pitchFamily="49" charset="0"/>
            </a:endParaRPr>
          </a:p>
          <a:p>
            <a:r>
              <a:rPr lang="en-GB" sz="2400" dirty="0" err="1" smtClean="0">
                <a:latin typeface="Lucida Console" panose="020B0609040504020204" pitchFamily="49" charset="0"/>
              </a:rPr>
              <a:t>simple.vector</a:t>
            </a:r>
            <a:endParaRPr lang="en-GB" sz="2400" dirty="0">
              <a:latin typeface="Lucida Console" panose="020B0609040504020204" pitchFamily="49" charset="0"/>
            </a:endParaRPr>
          </a:p>
          <a:p>
            <a:r>
              <a:rPr lang="en-GB" sz="2400" dirty="0">
                <a:latin typeface="Lucida Console" panose="020B0609040504020204" pitchFamily="49" charset="0"/>
              </a:rPr>
              <a:t> simon  </a:t>
            </a:r>
            <a:r>
              <a:rPr lang="en-GB" sz="2400" dirty="0" err="1">
                <a:latin typeface="Lucida Console" panose="020B0609040504020204" pitchFamily="49" charset="0"/>
              </a:rPr>
              <a:t>laura</a:t>
            </a:r>
            <a:r>
              <a:rPr lang="en-GB" sz="2400" dirty="0">
                <a:latin typeface="Lucida Console" panose="020B0609040504020204" pitchFamily="49" charset="0"/>
              </a:rPr>
              <a:t>   </a:t>
            </a:r>
            <a:r>
              <a:rPr lang="en-GB" sz="2400" dirty="0" err="1">
                <a:latin typeface="Lucida Console" panose="020B0609040504020204" pitchFamily="49" charset="0"/>
              </a:rPr>
              <a:t>anne</a:t>
            </a:r>
            <a:r>
              <a:rPr lang="en-GB" sz="2400" dirty="0">
                <a:latin typeface="Lucida Console" panose="020B0609040504020204" pitchFamily="49" charset="0"/>
              </a:rPr>
              <a:t>     jo </a:t>
            </a:r>
            <a:r>
              <a:rPr lang="en-GB" sz="2400" dirty="0" err="1">
                <a:latin typeface="Lucida Console" panose="020B0609040504020204" pitchFamily="49" charset="0"/>
              </a:rPr>
              <a:t>steven</a:t>
            </a:r>
            <a:r>
              <a:rPr lang="en-GB" sz="2400" dirty="0">
                <a:latin typeface="Lucida Console" panose="020B0609040504020204" pitchFamily="49" charset="0"/>
              </a:rPr>
              <a:t> 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 1      2      4      6      3 </a:t>
            </a:r>
          </a:p>
          <a:p>
            <a:endParaRPr lang="en-GB" sz="2400" dirty="0" smtClean="0">
              <a:latin typeface="Lucida Console" panose="020B0609040504020204" pitchFamily="49" charset="0"/>
            </a:endParaRPr>
          </a:p>
          <a:p>
            <a:r>
              <a:rPr lang="en-GB" sz="2400" dirty="0" err="1" smtClean="0">
                <a:latin typeface="Lucida Console" panose="020B0609040504020204" pitchFamily="49" charset="0"/>
              </a:rPr>
              <a:t>simple.vector</a:t>
            </a:r>
            <a:r>
              <a:rPr lang="en-GB" sz="2400" dirty="0" smtClean="0">
                <a:latin typeface="Lucida Console" panose="020B0609040504020204" pitchFamily="49" charset="0"/>
              </a:rPr>
              <a:t> </a:t>
            </a:r>
            <a:r>
              <a:rPr lang="en-GB" sz="2400" dirty="0">
                <a:latin typeface="Lucida Console" panose="020B0609040504020204" pitchFamily="49" charset="0"/>
              </a:rPr>
              <a:t>* 100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simon  </a:t>
            </a:r>
            <a:r>
              <a:rPr lang="en-GB" sz="2400" dirty="0" err="1">
                <a:latin typeface="Lucida Console" panose="020B0609040504020204" pitchFamily="49" charset="0"/>
              </a:rPr>
              <a:t>laura</a:t>
            </a:r>
            <a:r>
              <a:rPr lang="en-GB" sz="2400" dirty="0">
                <a:latin typeface="Lucida Console" panose="020B0609040504020204" pitchFamily="49" charset="0"/>
              </a:rPr>
              <a:t>   </a:t>
            </a:r>
            <a:r>
              <a:rPr lang="en-GB" sz="2400" dirty="0" err="1">
                <a:latin typeface="Lucida Console" panose="020B0609040504020204" pitchFamily="49" charset="0"/>
              </a:rPr>
              <a:t>anne</a:t>
            </a:r>
            <a:r>
              <a:rPr lang="en-GB" sz="2400" dirty="0">
                <a:latin typeface="Lucida Console" panose="020B0609040504020204" pitchFamily="49" charset="0"/>
              </a:rPr>
              <a:t>     jo </a:t>
            </a:r>
            <a:r>
              <a:rPr lang="en-GB" sz="2400" dirty="0" err="1">
                <a:latin typeface="Lucida Console" panose="020B0609040504020204" pitchFamily="49" charset="0"/>
              </a:rPr>
              <a:t>steven</a:t>
            </a:r>
            <a:r>
              <a:rPr lang="en-GB" sz="2400" dirty="0">
                <a:latin typeface="Lucida Console" panose="020B0609040504020204" pitchFamily="49" charset="0"/>
              </a:rPr>
              <a:t> 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100    200    400    600    300 </a:t>
            </a:r>
          </a:p>
        </p:txBody>
      </p:sp>
    </p:spTree>
    <p:extLst>
      <p:ext uri="{BB962C8B-B14F-4D97-AF65-F5344CB8AC3E}">
        <p14:creationId xmlns:p14="http://schemas.microsoft.com/office/powerpoint/2010/main" val="2115348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Updating vectors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Overwrite the existing vector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25960" y="2420888"/>
            <a:ext cx="75608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err="1" smtClean="0">
                <a:latin typeface="Lucida Console" panose="020B0609040504020204" pitchFamily="49" charset="0"/>
              </a:rPr>
              <a:t>simple.vector</a:t>
            </a:r>
            <a:endParaRPr lang="es-ES" sz="2400" dirty="0">
              <a:latin typeface="Lucida Console" panose="020B0609040504020204" pitchFamily="49" charset="0"/>
            </a:endParaRPr>
          </a:p>
          <a:p>
            <a:r>
              <a:rPr lang="es-ES" sz="2400" dirty="0">
                <a:latin typeface="Lucida Console" panose="020B0609040504020204" pitchFamily="49" charset="0"/>
              </a:rPr>
              <a:t> simon  </a:t>
            </a:r>
            <a:r>
              <a:rPr lang="es-ES" sz="2400" dirty="0" err="1">
                <a:latin typeface="Lucida Console" panose="020B0609040504020204" pitchFamily="49" charset="0"/>
              </a:rPr>
              <a:t>laura</a:t>
            </a:r>
            <a:r>
              <a:rPr lang="es-ES" sz="2400" dirty="0">
                <a:latin typeface="Lucida Console" panose="020B0609040504020204" pitchFamily="49" charset="0"/>
              </a:rPr>
              <a:t>   </a:t>
            </a:r>
            <a:r>
              <a:rPr lang="es-ES" sz="2400" dirty="0" err="1">
                <a:latin typeface="Lucida Console" panose="020B0609040504020204" pitchFamily="49" charset="0"/>
              </a:rPr>
              <a:t>anne</a:t>
            </a:r>
            <a:r>
              <a:rPr lang="es-ES" sz="2400" dirty="0">
                <a:latin typeface="Lucida Console" panose="020B0609040504020204" pitchFamily="49" charset="0"/>
              </a:rPr>
              <a:t>     </a:t>
            </a:r>
            <a:r>
              <a:rPr lang="es-ES" sz="2400" dirty="0" err="1">
                <a:latin typeface="Lucida Console" panose="020B0609040504020204" pitchFamily="49" charset="0"/>
              </a:rPr>
              <a:t>jo</a:t>
            </a:r>
            <a:r>
              <a:rPr lang="es-ES" sz="2400" dirty="0">
                <a:latin typeface="Lucida Console" panose="020B0609040504020204" pitchFamily="49" charset="0"/>
              </a:rPr>
              <a:t> </a:t>
            </a:r>
            <a:r>
              <a:rPr lang="es-ES" sz="2400" dirty="0" err="1">
                <a:latin typeface="Lucida Console" panose="020B0609040504020204" pitchFamily="49" charset="0"/>
              </a:rPr>
              <a:t>steven</a:t>
            </a:r>
            <a:r>
              <a:rPr lang="es-ES" sz="2400" dirty="0">
                <a:latin typeface="Lucida Console" panose="020B0609040504020204" pitchFamily="49" charset="0"/>
              </a:rPr>
              <a:t> </a:t>
            </a:r>
          </a:p>
          <a:p>
            <a:r>
              <a:rPr lang="es-ES" sz="2400" dirty="0">
                <a:latin typeface="Lucida Console" panose="020B0609040504020204" pitchFamily="49" charset="0"/>
              </a:rPr>
              <a:t>     1      2      4      6      3 </a:t>
            </a:r>
            <a:endParaRPr lang="es-ES" sz="2400" dirty="0" smtClean="0">
              <a:latin typeface="Lucida Console" panose="020B0609040504020204" pitchFamily="49" charset="0"/>
            </a:endParaRPr>
          </a:p>
          <a:p>
            <a:endParaRPr lang="es-ES" sz="2400" dirty="0">
              <a:latin typeface="Lucida Console" panose="020B0609040504020204" pitchFamily="49" charset="0"/>
            </a:endParaRPr>
          </a:p>
          <a:p>
            <a:r>
              <a:rPr lang="es-ES" sz="2400" dirty="0" err="1" smtClean="0">
                <a:latin typeface="Lucida Console" panose="020B0609040504020204" pitchFamily="49" charset="0"/>
              </a:rPr>
              <a:t>simple.vector</a:t>
            </a:r>
            <a:r>
              <a:rPr lang="es-ES" sz="2400" dirty="0" smtClean="0">
                <a:latin typeface="Lucida Console" panose="020B0609040504020204" pitchFamily="49" charset="0"/>
              </a:rPr>
              <a:t>[2:4</a:t>
            </a:r>
            <a:r>
              <a:rPr lang="es-ES" sz="2400" dirty="0">
                <a:latin typeface="Lucida Console" panose="020B0609040504020204" pitchFamily="49" charset="0"/>
              </a:rPr>
              <a:t>] -&gt; </a:t>
            </a:r>
            <a:r>
              <a:rPr lang="es-ES" sz="2400" dirty="0" err="1">
                <a:latin typeface="Lucida Console" panose="020B0609040504020204" pitchFamily="49" charset="0"/>
              </a:rPr>
              <a:t>simple.vector</a:t>
            </a:r>
            <a:endParaRPr lang="es-ES" sz="2400" dirty="0">
              <a:latin typeface="Lucida Console" panose="020B0609040504020204" pitchFamily="49" charset="0"/>
            </a:endParaRPr>
          </a:p>
          <a:p>
            <a:endParaRPr lang="es-ES" sz="2400" dirty="0">
              <a:latin typeface="Lucida Console" panose="020B0609040504020204" pitchFamily="49" charset="0"/>
            </a:endParaRPr>
          </a:p>
          <a:p>
            <a:r>
              <a:rPr lang="es-ES" sz="2400" dirty="0" err="1" smtClean="0">
                <a:latin typeface="Lucida Console" panose="020B0609040504020204" pitchFamily="49" charset="0"/>
              </a:rPr>
              <a:t>simple.vector</a:t>
            </a:r>
            <a:endParaRPr lang="es-ES" sz="2400" dirty="0">
              <a:latin typeface="Lucida Console" panose="020B0609040504020204" pitchFamily="49" charset="0"/>
            </a:endParaRPr>
          </a:p>
          <a:p>
            <a:r>
              <a:rPr lang="es-ES" sz="2400" dirty="0" smtClean="0">
                <a:latin typeface="Lucida Console" panose="020B0609040504020204" pitchFamily="49" charset="0"/>
              </a:rPr>
              <a:t> </a:t>
            </a:r>
            <a:r>
              <a:rPr lang="es-ES" sz="2400" dirty="0" err="1" smtClean="0">
                <a:latin typeface="Lucida Console" panose="020B0609040504020204" pitchFamily="49" charset="0"/>
              </a:rPr>
              <a:t>laura</a:t>
            </a:r>
            <a:r>
              <a:rPr lang="es-ES" sz="2400" dirty="0" smtClean="0">
                <a:latin typeface="Lucida Console" panose="020B0609040504020204" pitchFamily="49" charset="0"/>
              </a:rPr>
              <a:t>  </a:t>
            </a:r>
            <a:r>
              <a:rPr lang="es-ES" sz="2400" dirty="0" err="1">
                <a:latin typeface="Lucida Console" panose="020B0609040504020204" pitchFamily="49" charset="0"/>
              </a:rPr>
              <a:t>anne</a:t>
            </a:r>
            <a:r>
              <a:rPr lang="es-ES" sz="2400" dirty="0">
                <a:latin typeface="Lucida Console" panose="020B0609040504020204" pitchFamily="49" charset="0"/>
              </a:rPr>
              <a:t>    </a:t>
            </a:r>
            <a:r>
              <a:rPr lang="es-ES" sz="2400" dirty="0" err="1">
                <a:latin typeface="Lucida Console" panose="020B0609040504020204" pitchFamily="49" charset="0"/>
              </a:rPr>
              <a:t>jo</a:t>
            </a:r>
            <a:r>
              <a:rPr lang="es-ES" sz="2400" dirty="0">
                <a:latin typeface="Lucida Console" panose="020B0609040504020204" pitchFamily="49" charset="0"/>
              </a:rPr>
              <a:t> </a:t>
            </a:r>
          </a:p>
          <a:p>
            <a:r>
              <a:rPr lang="es-ES" sz="2400" dirty="0">
                <a:latin typeface="Lucida Console" panose="020B0609040504020204" pitchFamily="49" charset="0"/>
              </a:rPr>
              <a:t> </a:t>
            </a:r>
            <a:r>
              <a:rPr lang="es-ES" sz="2400" dirty="0" smtClean="0">
                <a:latin typeface="Lucida Console" panose="020B0609040504020204" pitchFamily="49" charset="0"/>
              </a:rPr>
              <a:t>    </a:t>
            </a:r>
            <a:r>
              <a:rPr lang="es-ES" sz="2400" dirty="0">
                <a:latin typeface="Lucida Console" panose="020B0609040504020204" pitchFamily="49" charset="0"/>
              </a:rPr>
              <a:t>2     4     6 </a:t>
            </a:r>
            <a:endParaRPr lang="en-GB" sz="24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65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Storing numerical data in variables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203848" y="1556792"/>
            <a:ext cx="4572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3200" dirty="0">
                <a:latin typeface="Lucida Console" panose="020B0609040504020204" pitchFamily="49" charset="0"/>
              </a:rPr>
              <a:t>10 -&gt; x</a:t>
            </a:r>
          </a:p>
          <a:p>
            <a:r>
              <a:rPr lang="en-GB" sz="3200" dirty="0">
                <a:latin typeface="Lucida Console" panose="020B0609040504020204" pitchFamily="49" charset="0"/>
              </a:rPr>
              <a:t>y &lt;- </a:t>
            </a:r>
            <a:r>
              <a:rPr lang="en-GB" sz="3200" dirty="0" smtClean="0">
                <a:latin typeface="Lucida Console" panose="020B0609040504020204" pitchFamily="49" charset="0"/>
              </a:rPr>
              <a:t>20</a:t>
            </a:r>
          </a:p>
          <a:p>
            <a:endParaRPr lang="en-GB" sz="3200" dirty="0">
              <a:latin typeface="Lucida Console" panose="020B0609040504020204" pitchFamily="49" charset="0"/>
            </a:endParaRPr>
          </a:p>
          <a:p>
            <a:r>
              <a:rPr lang="en-GB" sz="3200" dirty="0" smtClean="0">
                <a:latin typeface="Lucida Console" panose="020B0609040504020204" pitchFamily="49" charset="0"/>
              </a:rPr>
              <a:t>x</a:t>
            </a:r>
          </a:p>
          <a:p>
            <a:r>
              <a:rPr lang="en-GB" sz="3200" dirty="0">
                <a:latin typeface="Lucida Console" panose="020B0609040504020204" pitchFamily="49" charset="0"/>
              </a:rPr>
              <a:t>[1] </a:t>
            </a:r>
            <a:r>
              <a:rPr lang="en-GB" sz="3200" dirty="0" smtClean="0">
                <a:latin typeface="Lucida Console" panose="020B0609040504020204" pitchFamily="49" charset="0"/>
              </a:rPr>
              <a:t>10</a:t>
            </a:r>
          </a:p>
          <a:p>
            <a:endParaRPr lang="en-GB" sz="3200" dirty="0">
              <a:latin typeface="Lucida Console" panose="020B0609040504020204" pitchFamily="49" charset="0"/>
            </a:endParaRPr>
          </a:p>
          <a:p>
            <a:r>
              <a:rPr lang="en-GB" sz="3200" dirty="0" smtClean="0">
                <a:latin typeface="Lucida Console" panose="020B0609040504020204" pitchFamily="49" charset="0"/>
              </a:rPr>
              <a:t>x/y</a:t>
            </a:r>
          </a:p>
          <a:p>
            <a:r>
              <a:rPr lang="en-GB" sz="3200" dirty="0">
                <a:latin typeface="Lucida Console" panose="020B0609040504020204" pitchFamily="49" charset="0"/>
              </a:rPr>
              <a:t>[1] 0.5</a:t>
            </a:r>
          </a:p>
          <a:p>
            <a:endParaRPr lang="en-GB" sz="3200" dirty="0">
              <a:latin typeface="Lucida Console" panose="020B0609040504020204" pitchFamily="49" charset="0"/>
            </a:endParaRPr>
          </a:p>
          <a:p>
            <a:r>
              <a:rPr lang="en-GB" sz="3200" dirty="0">
                <a:latin typeface="Lucida Console" panose="020B0609040504020204" pitchFamily="49" charset="0"/>
              </a:rPr>
              <a:t>x/y -&gt; z</a:t>
            </a:r>
          </a:p>
        </p:txBody>
      </p:sp>
    </p:spTree>
    <p:extLst>
      <p:ext uri="{BB962C8B-B14F-4D97-AF65-F5344CB8AC3E}">
        <p14:creationId xmlns:p14="http://schemas.microsoft.com/office/powerpoint/2010/main" val="2964212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Updating vectors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Replace contents based on a selection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57200" y="2420888"/>
            <a:ext cx="8686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err="1" smtClean="0">
                <a:latin typeface="Lucida Console" panose="020B0609040504020204" pitchFamily="49" charset="0"/>
              </a:rPr>
              <a:t>simple.vector</a:t>
            </a:r>
            <a:endParaRPr lang="es-ES" sz="2400" dirty="0">
              <a:latin typeface="Lucida Console" panose="020B0609040504020204" pitchFamily="49" charset="0"/>
            </a:endParaRPr>
          </a:p>
          <a:p>
            <a:r>
              <a:rPr lang="es-ES" sz="2400" dirty="0">
                <a:latin typeface="Lucida Console" panose="020B0609040504020204" pitchFamily="49" charset="0"/>
              </a:rPr>
              <a:t> simon  </a:t>
            </a:r>
            <a:r>
              <a:rPr lang="es-ES" sz="2400" dirty="0" err="1">
                <a:latin typeface="Lucida Console" panose="020B0609040504020204" pitchFamily="49" charset="0"/>
              </a:rPr>
              <a:t>laura</a:t>
            </a:r>
            <a:r>
              <a:rPr lang="es-ES" sz="2400" dirty="0">
                <a:latin typeface="Lucida Console" panose="020B0609040504020204" pitchFamily="49" charset="0"/>
              </a:rPr>
              <a:t>   </a:t>
            </a:r>
            <a:r>
              <a:rPr lang="es-ES" sz="2400" dirty="0" err="1">
                <a:latin typeface="Lucida Console" panose="020B0609040504020204" pitchFamily="49" charset="0"/>
              </a:rPr>
              <a:t>anne</a:t>
            </a:r>
            <a:r>
              <a:rPr lang="es-ES" sz="2400" dirty="0">
                <a:latin typeface="Lucida Console" panose="020B0609040504020204" pitchFamily="49" charset="0"/>
              </a:rPr>
              <a:t>     </a:t>
            </a:r>
            <a:r>
              <a:rPr lang="es-ES" sz="2400" dirty="0" err="1">
                <a:latin typeface="Lucida Console" panose="020B0609040504020204" pitchFamily="49" charset="0"/>
              </a:rPr>
              <a:t>jo</a:t>
            </a:r>
            <a:r>
              <a:rPr lang="es-ES" sz="2400" dirty="0">
                <a:latin typeface="Lucida Console" panose="020B0609040504020204" pitchFamily="49" charset="0"/>
              </a:rPr>
              <a:t> </a:t>
            </a:r>
            <a:r>
              <a:rPr lang="es-ES" sz="2400" dirty="0" err="1">
                <a:latin typeface="Lucida Console" panose="020B0609040504020204" pitchFamily="49" charset="0"/>
              </a:rPr>
              <a:t>steven</a:t>
            </a:r>
            <a:r>
              <a:rPr lang="es-ES" sz="2400" dirty="0">
                <a:latin typeface="Lucida Console" panose="020B0609040504020204" pitchFamily="49" charset="0"/>
              </a:rPr>
              <a:t> </a:t>
            </a:r>
          </a:p>
          <a:p>
            <a:r>
              <a:rPr lang="es-ES" sz="2400" dirty="0">
                <a:latin typeface="Lucida Console" panose="020B0609040504020204" pitchFamily="49" charset="0"/>
              </a:rPr>
              <a:t>     1      2      4      6      3 </a:t>
            </a:r>
            <a:endParaRPr lang="es-ES" sz="2400" dirty="0" smtClean="0">
              <a:latin typeface="Lucida Console" panose="020B0609040504020204" pitchFamily="49" charset="0"/>
            </a:endParaRPr>
          </a:p>
          <a:p>
            <a:endParaRPr lang="es-ES" sz="2400" dirty="0">
              <a:latin typeface="Lucida Console" panose="020B0609040504020204" pitchFamily="49" charset="0"/>
            </a:endParaRPr>
          </a:p>
          <a:p>
            <a:r>
              <a:rPr lang="es-ES" sz="2400" dirty="0" err="1" smtClean="0">
                <a:latin typeface="Lucida Console" panose="020B0609040504020204" pitchFamily="49" charset="0"/>
              </a:rPr>
              <a:t>simple.vector</a:t>
            </a:r>
            <a:r>
              <a:rPr lang="es-ES" sz="2400" dirty="0" smtClean="0">
                <a:latin typeface="Lucida Console" panose="020B0609040504020204" pitchFamily="49" charset="0"/>
              </a:rPr>
              <a:t>[c</a:t>
            </a:r>
            <a:r>
              <a:rPr lang="es-ES" sz="2400" dirty="0">
                <a:latin typeface="Lucida Console" panose="020B0609040504020204" pitchFamily="49" charset="0"/>
              </a:rPr>
              <a:t>("</a:t>
            </a:r>
            <a:r>
              <a:rPr lang="es-ES" sz="2400" dirty="0" err="1">
                <a:latin typeface="Lucida Console" panose="020B0609040504020204" pitchFamily="49" charset="0"/>
              </a:rPr>
              <a:t>jo</a:t>
            </a:r>
            <a:r>
              <a:rPr lang="es-ES" sz="2400" dirty="0">
                <a:latin typeface="Lucida Console" panose="020B0609040504020204" pitchFamily="49" charset="0"/>
              </a:rPr>
              <a:t>","</a:t>
            </a:r>
            <a:r>
              <a:rPr lang="es-ES" sz="2400" dirty="0" err="1">
                <a:latin typeface="Lucida Console" panose="020B0609040504020204" pitchFamily="49" charset="0"/>
              </a:rPr>
              <a:t>laura</a:t>
            </a:r>
            <a:r>
              <a:rPr lang="es-ES" sz="2400" dirty="0">
                <a:latin typeface="Lucida Console" panose="020B0609040504020204" pitchFamily="49" charset="0"/>
              </a:rPr>
              <a:t>")] &lt;- c(200,500</a:t>
            </a:r>
            <a:r>
              <a:rPr lang="es-ES" sz="2400" dirty="0" smtClean="0">
                <a:latin typeface="Lucida Console" panose="020B0609040504020204" pitchFamily="49" charset="0"/>
              </a:rPr>
              <a:t>)</a:t>
            </a:r>
          </a:p>
          <a:p>
            <a:endParaRPr lang="es-ES" sz="2400" dirty="0">
              <a:latin typeface="Lucida Console" panose="020B0609040504020204" pitchFamily="49" charset="0"/>
            </a:endParaRPr>
          </a:p>
          <a:p>
            <a:r>
              <a:rPr lang="es-ES" sz="2400" dirty="0" err="1" smtClean="0">
                <a:latin typeface="Lucida Console" panose="020B0609040504020204" pitchFamily="49" charset="0"/>
              </a:rPr>
              <a:t>simple.vector</a:t>
            </a:r>
            <a:endParaRPr lang="es-ES" sz="2400" dirty="0">
              <a:latin typeface="Lucida Console" panose="020B0609040504020204" pitchFamily="49" charset="0"/>
            </a:endParaRPr>
          </a:p>
          <a:p>
            <a:r>
              <a:rPr lang="es-ES" sz="2400" dirty="0">
                <a:latin typeface="Lucida Console" panose="020B0609040504020204" pitchFamily="49" charset="0"/>
              </a:rPr>
              <a:t> simon  </a:t>
            </a:r>
            <a:r>
              <a:rPr lang="es-ES" sz="2400" dirty="0" err="1">
                <a:latin typeface="Lucida Console" panose="020B0609040504020204" pitchFamily="49" charset="0"/>
              </a:rPr>
              <a:t>laura</a:t>
            </a:r>
            <a:r>
              <a:rPr lang="es-ES" sz="2400" dirty="0">
                <a:latin typeface="Lucida Console" panose="020B0609040504020204" pitchFamily="49" charset="0"/>
              </a:rPr>
              <a:t>   </a:t>
            </a:r>
            <a:r>
              <a:rPr lang="es-ES" sz="2400" dirty="0" err="1">
                <a:latin typeface="Lucida Console" panose="020B0609040504020204" pitchFamily="49" charset="0"/>
              </a:rPr>
              <a:t>anne</a:t>
            </a:r>
            <a:r>
              <a:rPr lang="es-ES" sz="2400" dirty="0">
                <a:latin typeface="Lucida Console" panose="020B0609040504020204" pitchFamily="49" charset="0"/>
              </a:rPr>
              <a:t>     </a:t>
            </a:r>
            <a:r>
              <a:rPr lang="es-ES" sz="2400" dirty="0" err="1">
                <a:latin typeface="Lucida Console" panose="020B0609040504020204" pitchFamily="49" charset="0"/>
              </a:rPr>
              <a:t>jo</a:t>
            </a:r>
            <a:r>
              <a:rPr lang="es-ES" sz="2400" dirty="0">
                <a:latin typeface="Lucida Console" panose="020B0609040504020204" pitchFamily="49" charset="0"/>
              </a:rPr>
              <a:t> </a:t>
            </a:r>
            <a:r>
              <a:rPr lang="es-ES" sz="2400" dirty="0" err="1">
                <a:latin typeface="Lucida Console" panose="020B0609040504020204" pitchFamily="49" charset="0"/>
              </a:rPr>
              <a:t>steven</a:t>
            </a:r>
            <a:r>
              <a:rPr lang="es-ES" sz="2400" dirty="0">
                <a:latin typeface="Lucida Console" panose="020B0609040504020204" pitchFamily="49" charset="0"/>
              </a:rPr>
              <a:t> </a:t>
            </a:r>
          </a:p>
          <a:p>
            <a:r>
              <a:rPr lang="es-ES" sz="2400" dirty="0">
                <a:latin typeface="Lucida Console" panose="020B0609040504020204" pitchFamily="49" charset="0"/>
              </a:rPr>
              <a:t>     1    500      4    200      3 </a:t>
            </a:r>
            <a:endParaRPr lang="en-GB" sz="24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28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/>
          <a:lstStyle/>
          <a:p>
            <a:r>
              <a:rPr lang="en-GB" dirty="0" smtClean="0"/>
              <a:t>Exercise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749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916832"/>
            <a:ext cx="8640960" cy="1470025"/>
          </a:xfrm>
        </p:spPr>
        <p:txBody>
          <a:bodyPr>
            <a:noAutofit/>
          </a:bodyPr>
          <a:lstStyle/>
          <a:p>
            <a:r>
              <a:rPr lang="en-GB" sz="5400" dirty="0" smtClean="0"/>
              <a:t>R Data Structures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246501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GB" dirty="0" smtClean="0"/>
              <a:t>Vector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977" y="1395480"/>
            <a:ext cx="8229600" cy="676672"/>
          </a:xfrm>
        </p:spPr>
        <p:txBody>
          <a:bodyPr/>
          <a:lstStyle/>
          <a:p>
            <a:r>
              <a:rPr lang="en-GB" dirty="0" smtClean="0"/>
              <a:t>1D Data Structure of fixed type</a:t>
            </a:r>
            <a:endParaRPr lang="en-GB" dirty="0"/>
          </a:p>
        </p:txBody>
      </p:sp>
      <p:grpSp>
        <p:nvGrpSpPr>
          <p:cNvPr id="29" name="Group 28"/>
          <p:cNvGrpSpPr/>
          <p:nvPr/>
        </p:nvGrpSpPr>
        <p:grpSpPr>
          <a:xfrm>
            <a:off x="971600" y="2072152"/>
            <a:ext cx="2261640" cy="3703642"/>
            <a:chOff x="3482008" y="2341384"/>
            <a:chExt cx="2261640" cy="3703642"/>
          </a:xfrm>
        </p:grpSpPr>
        <p:grpSp>
          <p:nvGrpSpPr>
            <p:cNvPr id="30" name="Group 29"/>
            <p:cNvGrpSpPr/>
            <p:nvPr/>
          </p:nvGrpSpPr>
          <p:grpSpPr>
            <a:xfrm>
              <a:off x="3482008" y="2804666"/>
              <a:ext cx="2261640" cy="3240360"/>
              <a:chOff x="4139952" y="2804666"/>
              <a:chExt cx="2261640" cy="3240360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4572000" y="2804666"/>
                <a:ext cx="648072" cy="3240360"/>
                <a:chOff x="4211960" y="2636912"/>
                <a:chExt cx="648072" cy="3240360"/>
              </a:xfrm>
            </p:grpSpPr>
            <p:sp>
              <p:nvSpPr>
                <p:cNvPr id="43" name="Rectangle 42"/>
                <p:cNvSpPr/>
                <p:nvPr/>
              </p:nvSpPr>
              <p:spPr>
                <a:xfrm>
                  <a:off x="4211960" y="2636912"/>
                  <a:ext cx="648072" cy="64807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0.8</a:t>
                  </a:r>
                  <a:endParaRPr lang="en-GB" dirty="0"/>
                </a:p>
              </p:txBody>
            </p:sp>
            <p:sp>
              <p:nvSpPr>
                <p:cNvPr id="44" name="Rectangle 43"/>
                <p:cNvSpPr/>
                <p:nvPr/>
              </p:nvSpPr>
              <p:spPr>
                <a:xfrm>
                  <a:off x="4211960" y="3284984"/>
                  <a:ext cx="648072" cy="64807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1.2</a:t>
                  </a:r>
                  <a:endParaRPr lang="en-GB" dirty="0"/>
                </a:p>
              </p:txBody>
            </p:sp>
            <p:sp>
              <p:nvSpPr>
                <p:cNvPr id="45" name="Rectangle 44"/>
                <p:cNvSpPr/>
                <p:nvPr/>
              </p:nvSpPr>
              <p:spPr>
                <a:xfrm>
                  <a:off x="4211960" y="3933056"/>
                  <a:ext cx="648072" cy="64807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3.3</a:t>
                  </a:r>
                  <a:endParaRPr lang="en-GB" dirty="0"/>
                </a:p>
              </p:txBody>
            </p:sp>
            <p:sp>
              <p:nvSpPr>
                <p:cNvPr id="46" name="Rectangle 45"/>
                <p:cNvSpPr/>
                <p:nvPr/>
              </p:nvSpPr>
              <p:spPr>
                <a:xfrm>
                  <a:off x="4211960" y="4585683"/>
                  <a:ext cx="648072" cy="64807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1.8</a:t>
                  </a:r>
                  <a:endParaRPr lang="en-GB" dirty="0"/>
                </a:p>
              </p:txBody>
            </p:sp>
            <p:sp>
              <p:nvSpPr>
                <p:cNvPr id="47" name="Rectangle 46"/>
                <p:cNvSpPr/>
                <p:nvPr/>
              </p:nvSpPr>
              <p:spPr>
                <a:xfrm>
                  <a:off x="4211960" y="5229200"/>
                  <a:ext cx="648072" cy="64807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2.7</a:t>
                  </a:r>
                  <a:endParaRPr lang="en-GB" dirty="0"/>
                </a:p>
              </p:txBody>
            </p:sp>
          </p:grpSp>
          <p:sp>
            <p:nvSpPr>
              <p:cNvPr id="33" name="TextBox 32"/>
              <p:cNvSpPr txBox="1"/>
              <p:nvPr/>
            </p:nvSpPr>
            <p:spPr>
              <a:xfrm>
                <a:off x="4139952" y="2905817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1</a:t>
                </a:r>
                <a:endParaRPr lang="en-GB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4139952" y="359210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2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4139952" y="424018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3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4139952" y="4895403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4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139952" y="5536324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5</a:t>
                </a: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5389777" y="2905817"/>
                <a:ext cx="8739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>
                    <a:latin typeface="Lucida Console" panose="020B0609040504020204" pitchFamily="49" charset="0"/>
                    <a:cs typeface="Courier New" panose="02070309020205020404" pitchFamily="49" charset="0"/>
                  </a:rPr>
                  <a:t>“bob”</a:t>
                </a:r>
                <a:endParaRPr lang="en-GB" dirty="0">
                  <a:latin typeface="Lucida Console" panose="020B06090405040202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5389777" y="3592108"/>
                <a:ext cx="10118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>
                    <a:latin typeface="Lucida Console" panose="020B0609040504020204" pitchFamily="49" charset="0"/>
                    <a:cs typeface="Courier New" panose="02070309020205020404" pitchFamily="49" charset="0"/>
                  </a:rPr>
                  <a:t>“</a:t>
                </a:r>
                <a:r>
                  <a:rPr lang="en-GB" dirty="0" err="1" smtClean="0">
                    <a:latin typeface="Lucida Console" panose="020B0609040504020204" pitchFamily="49" charset="0"/>
                    <a:cs typeface="Courier New" panose="02070309020205020404" pitchFamily="49" charset="0"/>
                  </a:rPr>
                  <a:t>dave</a:t>
                </a:r>
                <a:r>
                  <a:rPr lang="en-GB" dirty="0" smtClean="0">
                    <a:latin typeface="Lucida Console" panose="020B0609040504020204" pitchFamily="49" charset="0"/>
                    <a:cs typeface="Courier New" panose="02070309020205020404" pitchFamily="49" charset="0"/>
                  </a:rPr>
                  <a:t>”</a:t>
                </a:r>
                <a:endParaRPr lang="en-GB" dirty="0">
                  <a:latin typeface="Lucida Console" panose="020B06090405040202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5389777" y="4240180"/>
                <a:ext cx="10118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>
                    <a:latin typeface="Lucida Console" panose="020B0609040504020204" pitchFamily="49" charset="0"/>
                    <a:cs typeface="Courier New" panose="02070309020205020404" pitchFamily="49" charset="0"/>
                  </a:rPr>
                  <a:t>“</a:t>
                </a:r>
                <a:r>
                  <a:rPr lang="en-GB" dirty="0" err="1" smtClean="0">
                    <a:latin typeface="Lucida Console" panose="020B0609040504020204" pitchFamily="49" charset="0"/>
                    <a:cs typeface="Courier New" panose="02070309020205020404" pitchFamily="49" charset="0"/>
                  </a:rPr>
                  <a:t>mary</a:t>
                </a:r>
                <a:r>
                  <a:rPr lang="en-GB" dirty="0" smtClean="0">
                    <a:latin typeface="Lucida Console" panose="020B0609040504020204" pitchFamily="49" charset="0"/>
                    <a:cs typeface="Courier New" panose="02070309020205020404" pitchFamily="49" charset="0"/>
                  </a:rPr>
                  <a:t>”</a:t>
                </a:r>
                <a:endParaRPr lang="en-GB" dirty="0">
                  <a:latin typeface="Lucida Console" panose="020B06090405040202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5389777" y="4895403"/>
                <a:ext cx="8739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>
                    <a:latin typeface="Lucida Console" panose="020B0609040504020204" pitchFamily="49" charset="0"/>
                    <a:cs typeface="Courier New" panose="02070309020205020404" pitchFamily="49" charset="0"/>
                  </a:rPr>
                  <a:t>“sue”</a:t>
                </a:r>
                <a:endParaRPr lang="en-GB" dirty="0">
                  <a:latin typeface="Lucida Console" panose="020B06090405040202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5389777" y="5536324"/>
                <a:ext cx="10118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>
                    <a:latin typeface="Lucida Console" panose="020B0609040504020204" pitchFamily="49" charset="0"/>
                    <a:cs typeface="Courier New" panose="02070309020205020404" pitchFamily="49" charset="0"/>
                  </a:rPr>
                  <a:t>“</a:t>
                </a:r>
                <a:r>
                  <a:rPr lang="en-GB" dirty="0" err="1" smtClean="0">
                    <a:latin typeface="Lucida Console" panose="020B0609040504020204" pitchFamily="49" charset="0"/>
                    <a:cs typeface="Courier New" panose="02070309020205020404" pitchFamily="49" charset="0"/>
                  </a:rPr>
                  <a:t>alan</a:t>
                </a:r>
                <a:r>
                  <a:rPr lang="en-GB" dirty="0" smtClean="0">
                    <a:latin typeface="Lucida Console" panose="020B0609040504020204" pitchFamily="49" charset="0"/>
                    <a:cs typeface="Courier New" panose="02070309020205020404" pitchFamily="49" charset="0"/>
                  </a:rPr>
                  <a:t>”</a:t>
                </a:r>
                <a:endParaRPr lang="en-GB" dirty="0">
                  <a:latin typeface="Lucida Console" panose="020B06090405040202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3850870" y="2341384"/>
              <a:ext cx="10118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latin typeface="Lucida Console" panose="020B0609040504020204" pitchFamily="49" charset="0"/>
                  <a:cs typeface="Courier New" panose="02070309020205020404" pitchFamily="49" charset="0"/>
                </a:rPr>
                <a:t>scores</a:t>
              </a:r>
              <a:endParaRPr lang="en-GB" dirty="0">
                <a:latin typeface="Lucida Console" panose="020B06090405040202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4268615" y="2544633"/>
            <a:ext cx="442460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scores[2]</a:t>
            </a:r>
          </a:p>
          <a:p>
            <a:r>
              <a:rPr lang="en-GB" sz="24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scores[c(2,4,3)]</a:t>
            </a:r>
          </a:p>
          <a:p>
            <a:r>
              <a:rPr lang="en-GB" sz="24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scores[3:5]</a:t>
            </a:r>
          </a:p>
          <a:p>
            <a:r>
              <a:rPr lang="en-GB" sz="24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scores[“</a:t>
            </a:r>
            <a:r>
              <a:rPr lang="en-GB" sz="2400" dirty="0" err="1" smtClean="0">
                <a:latin typeface="Lucida Console" panose="020B0609040504020204" pitchFamily="49" charset="0"/>
                <a:cs typeface="Courier New" panose="02070309020205020404" pitchFamily="49" charset="0"/>
              </a:rPr>
              <a:t>mary</a:t>
            </a:r>
            <a:r>
              <a:rPr lang="en-GB" sz="24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”]</a:t>
            </a:r>
          </a:p>
          <a:p>
            <a:r>
              <a:rPr lang="en-GB" sz="24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scores[c(“</a:t>
            </a:r>
            <a:r>
              <a:rPr lang="en-GB" sz="2400" dirty="0" err="1" smtClean="0">
                <a:latin typeface="Lucida Console" panose="020B0609040504020204" pitchFamily="49" charset="0"/>
                <a:cs typeface="Courier New" panose="02070309020205020404" pitchFamily="49" charset="0"/>
              </a:rPr>
              <a:t>mary</a:t>
            </a:r>
            <a:r>
              <a:rPr lang="en-GB" sz="24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”,”sue”)]</a:t>
            </a:r>
            <a:endParaRPr lang="en-GB" sz="2400" dirty="0">
              <a:latin typeface="Lucida Console" panose="020B06090405040202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45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GB" dirty="0" smtClean="0"/>
              <a:t>List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977" y="1124744"/>
            <a:ext cx="8229600" cy="676672"/>
          </a:xfrm>
        </p:spPr>
        <p:txBody>
          <a:bodyPr/>
          <a:lstStyle/>
          <a:p>
            <a:r>
              <a:rPr lang="en-GB" dirty="0" smtClean="0"/>
              <a:t>Collection of vectors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147007" y="2179354"/>
            <a:ext cx="368722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results[[1]]</a:t>
            </a:r>
          </a:p>
          <a:p>
            <a:r>
              <a:rPr lang="en-GB" sz="24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results[[“days”]]</a:t>
            </a:r>
          </a:p>
          <a:p>
            <a:r>
              <a:rPr lang="en-GB" sz="2400" dirty="0" err="1" smtClean="0">
                <a:latin typeface="Lucida Console" panose="020B0609040504020204" pitchFamily="49" charset="0"/>
                <a:cs typeface="Courier New" panose="02070309020205020404" pitchFamily="49" charset="0"/>
              </a:rPr>
              <a:t>results$days</a:t>
            </a:r>
            <a:endParaRPr lang="en-GB" sz="2400" dirty="0" smtClean="0">
              <a:latin typeface="Lucida Console" panose="020B0609040504020204" pitchFamily="49" charset="0"/>
              <a:cs typeface="Courier New" panose="02070309020205020404" pitchFamily="49" charset="0"/>
            </a:endParaRPr>
          </a:p>
          <a:p>
            <a:endParaRPr lang="en-GB" sz="2400" dirty="0">
              <a:latin typeface="Lucida Console" panose="020B0609040504020204" pitchFamily="49" charset="0"/>
              <a:cs typeface="Courier New" panose="02070309020205020404" pitchFamily="49" charset="0"/>
            </a:endParaRPr>
          </a:p>
          <a:p>
            <a:r>
              <a:rPr lang="en-GB" sz="2400" dirty="0" err="1" smtClean="0">
                <a:latin typeface="Lucida Console" panose="020B0609040504020204" pitchFamily="49" charset="0"/>
                <a:cs typeface="Courier New" panose="02070309020205020404" pitchFamily="49" charset="0"/>
              </a:rPr>
              <a:t>results$days</a:t>
            </a:r>
            <a:r>
              <a:rPr lang="en-GB" sz="24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[2:3]</a:t>
            </a:r>
          </a:p>
          <a:p>
            <a:r>
              <a:rPr lang="en-GB" sz="24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results[[1]][“sue”]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5004048" y="1303777"/>
            <a:ext cx="3800863" cy="4342130"/>
            <a:chOff x="5004048" y="1303777"/>
            <a:chExt cx="3800863" cy="4342130"/>
          </a:xfrm>
        </p:grpSpPr>
        <p:sp>
          <p:nvSpPr>
            <p:cNvPr id="4" name="TextBox 3"/>
            <p:cNvSpPr txBox="1"/>
            <p:nvPr/>
          </p:nvSpPr>
          <p:spPr>
            <a:xfrm>
              <a:off x="7500638" y="2105098"/>
              <a:ext cx="301686" cy="4062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2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436096" y="2105098"/>
              <a:ext cx="301686" cy="4062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1</a:t>
              </a:r>
              <a:endParaRPr lang="en-GB" dirty="0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5004048" y="1942265"/>
              <a:ext cx="1916249" cy="3703642"/>
              <a:chOff x="3650911" y="2341384"/>
              <a:chExt cx="1916249" cy="370364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3650911" y="2804666"/>
                <a:ext cx="1916249" cy="3240360"/>
                <a:chOff x="4308855" y="2804666"/>
                <a:chExt cx="1916249" cy="3240360"/>
              </a:xfrm>
            </p:grpSpPr>
            <p:grpSp>
              <p:nvGrpSpPr>
                <p:cNvPr id="32" name="Group 31"/>
                <p:cNvGrpSpPr/>
                <p:nvPr/>
              </p:nvGrpSpPr>
              <p:grpSpPr>
                <a:xfrm>
                  <a:off x="4572000" y="2804666"/>
                  <a:ext cx="648072" cy="3240360"/>
                  <a:chOff x="4211960" y="2636912"/>
                  <a:chExt cx="648072" cy="3240360"/>
                </a:xfrm>
              </p:grpSpPr>
              <p:sp>
                <p:nvSpPr>
                  <p:cNvPr id="43" name="Rectangle 42"/>
                  <p:cNvSpPr/>
                  <p:nvPr/>
                </p:nvSpPr>
                <p:spPr>
                  <a:xfrm>
                    <a:off x="4211960" y="2636912"/>
                    <a:ext cx="648072" cy="648072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dirty="0" smtClean="0"/>
                      <a:t>0.8</a:t>
                    </a:r>
                    <a:endParaRPr lang="en-GB" dirty="0"/>
                  </a:p>
                </p:txBody>
              </p:sp>
              <p:sp>
                <p:nvSpPr>
                  <p:cNvPr id="44" name="Rectangle 43"/>
                  <p:cNvSpPr/>
                  <p:nvPr/>
                </p:nvSpPr>
                <p:spPr>
                  <a:xfrm>
                    <a:off x="4211960" y="3284984"/>
                    <a:ext cx="648072" cy="648072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dirty="0" smtClean="0"/>
                      <a:t>1.2</a:t>
                    </a:r>
                    <a:endParaRPr lang="en-GB" dirty="0"/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4211960" y="3933056"/>
                    <a:ext cx="648072" cy="648072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dirty="0" smtClean="0"/>
                      <a:t>3.3</a:t>
                    </a:r>
                    <a:endParaRPr lang="en-GB" dirty="0"/>
                  </a:p>
                </p:txBody>
              </p:sp>
              <p:sp>
                <p:nvSpPr>
                  <p:cNvPr id="46" name="Rectangle 45"/>
                  <p:cNvSpPr/>
                  <p:nvPr/>
                </p:nvSpPr>
                <p:spPr>
                  <a:xfrm>
                    <a:off x="4211960" y="4585683"/>
                    <a:ext cx="648072" cy="648072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dirty="0" smtClean="0"/>
                      <a:t>1.8</a:t>
                    </a:r>
                    <a:endParaRPr lang="en-GB" dirty="0"/>
                  </a:p>
                </p:txBody>
              </p:sp>
              <p:sp>
                <p:nvSpPr>
                  <p:cNvPr id="47" name="Rectangle 46"/>
                  <p:cNvSpPr/>
                  <p:nvPr/>
                </p:nvSpPr>
                <p:spPr>
                  <a:xfrm>
                    <a:off x="4211960" y="5229200"/>
                    <a:ext cx="648072" cy="648072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dirty="0" smtClean="0"/>
                      <a:t>2.7</a:t>
                    </a:r>
                    <a:endParaRPr lang="en-GB" dirty="0"/>
                  </a:p>
                </p:txBody>
              </p:sp>
            </p:grpSp>
            <p:sp>
              <p:nvSpPr>
                <p:cNvPr id="33" name="TextBox 32"/>
                <p:cNvSpPr txBox="1"/>
                <p:nvPr/>
              </p:nvSpPr>
              <p:spPr>
                <a:xfrm>
                  <a:off x="4308855" y="2905817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 smtClean="0"/>
                    <a:t>1</a:t>
                  </a:r>
                  <a:endParaRPr lang="en-GB" dirty="0"/>
                </a:p>
              </p:txBody>
            </p:sp>
            <p:sp>
              <p:nvSpPr>
                <p:cNvPr id="34" name="TextBox 33"/>
                <p:cNvSpPr txBox="1"/>
                <p:nvPr/>
              </p:nvSpPr>
              <p:spPr>
                <a:xfrm>
                  <a:off x="4308855" y="3592108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2</a:t>
                  </a:r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4308855" y="4240180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3</a:t>
                  </a:r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4308855" y="4895403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4</a:t>
                  </a: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4308855" y="5536324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5</a:t>
                  </a:r>
                </a:p>
              </p:txBody>
            </p:sp>
            <p:sp>
              <p:nvSpPr>
                <p:cNvPr id="38" name="TextBox 37"/>
                <p:cNvSpPr txBox="1"/>
                <p:nvPr/>
              </p:nvSpPr>
              <p:spPr>
                <a:xfrm>
                  <a:off x="5213289" y="2905817"/>
                  <a:ext cx="87395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 smtClean="0">
                      <a:latin typeface="Lucida Console" panose="020B0609040504020204" pitchFamily="49" charset="0"/>
                      <a:cs typeface="Courier New" panose="02070309020205020404" pitchFamily="49" charset="0"/>
                    </a:rPr>
                    <a:t>“bob”</a:t>
                  </a:r>
                  <a:endParaRPr lang="en-GB" dirty="0">
                    <a:latin typeface="Lucida Console" panose="020B0609040504020204" pitchFamily="49" charset="0"/>
                    <a:cs typeface="Courier New" panose="02070309020205020404" pitchFamily="49" charset="0"/>
                  </a:endParaRPr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5213289" y="3592108"/>
                  <a:ext cx="101181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 smtClean="0">
                      <a:latin typeface="Lucida Console" panose="020B0609040504020204" pitchFamily="49" charset="0"/>
                      <a:cs typeface="Courier New" panose="02070309020205020404" pitchFamily="49" charset="0"/>
                    </a:rPr>
                    <a:t>“</a:t>
                  </a:r>
                  <a:r>
                    <a:rPr lang="en-GB" dirty="0" err="1" smtClean="0">
                      <a:latin typeface="Lucida Console" panose="020B0609040504020204" pitchFamily="49" charset="0"/>
                      <a:cs typeface="Courier New" panose="02070309020205020404" pitchFamily="49" charset="0"/>
                    </a:rPr>
                    <a:t>dave</a:t>
                  </a:r>
                  <a:r>
                    <a:rPr lang="en-GB" dirty="0" smtClean="0">
                      <a:latin typeface="Lucida Console" panose="020B0609040504020204" pitchFamily="49" charset="0"/>
                      <a:cs typeface="Courier New" panose="02070309020205020404" pitchFamily="49" charset="0"/>
                    </a:rPr>
                    <a:t>”</a:t>
                  </a:r>
                  <a:endParaRPr lang="en-GB" dirty="0">
                    <a:latin typeface="Lucida Console" panose="020B0609040504020204" pitchFamily="49" charset="0"/>
                    <a:cs typeface="Courier New" panose="02070309020205020404" pitchFamily="49" charset="0"/>
                  </a:endParaRPr>
                </a:p>
              </p:txBody>
            </p:sp>
            <p:sp>
              <p:nvSpPr>
                <p:cNvPr id="40" name="TextBox 39"/>
                <p:cNvSpPr txBox="1"/>
                <p:nvPr/>
              </p:nvSpPr>
              <p:spPr>
                <a:xfrm>
                  <a:off x="5213289" y="4240180"/>
                  <a:ext cx="101181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 smtClean="0">
                      <a:latin typeface="Lucida Console" panose="020B0609040504020204" pitchFamily="49" charset="0"/>
                      <a:cs typeface="Courier New" panose="02070309020205020404" pitchFamily="49" charset="0"/>
                    </a:rPr>
                    <a:t>“</a:t>
                  </a:r>
                  <a:r>
                    <a:rPr lang="en-GB" dirty="0" err="1" smtClean="0">
                      <a:latin typeface="Lucida Console" panose="020B0609040504020204" pitchFamily="49" charset="0"/>
                      <a:cs typeface="Courier New" panose="02070309020205020404" pitchFamily="49" charset="0"/>
                    </a:rPr>
                    <a:t>mary</a:t>
                  </a:r>
                  <a:r>
                    <a:rPr lang="en-GB" dirty="0" smtClean="0">
                      <a:latin typeface="Lucida Console" panose="020B0609040504020204" pitchFamily="49" charset="0"/>
                      <a:cs typeface="Courier New" panose="02070309020205020404" pitchFamily="49" charset="0"/>
                    </a:rPr>
                    <a:t>”</a:t>
                  </a:r>
                  <a:endParaRPr lang="en-GB" dirty="0">
                    <a:latin typeface="Lucida Console" panose="020B0609040504020204" pitchFamily="49" charset="0"/>
                    <a:cs typeface="Courier New" panose="02070309020205020404" pitchFamily="49" charset="0"/>
                  </a:endParaRPr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5213289" y="4895403"/>
                  <a:ext cx="87395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 smtClean="0">
                      <a:latin typeface="Lucida Console" panose="020B0609040504020204" pitchFamily="49" charset="0"/>
                      <a:cs typeface="Courier New" panose="02070309020205020404" pitchFamily="49" charset="0"/>
                    </a:rPr>
                    <a:t>“sue”</a:t>
                  </a:r>
                  <a:endParaRPr lang="en-GB" dirty="0">
                    <a:latin typeface="Lucida Console" panose="020B0609040504020204" pitchFamily="49" charset="0"/>
                    <a:cs typeface="Courier New" panose="02070309020205020404" pitchFamily="49" charset="0"/>
                  </a:endParaRPr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5213289" y="5536324"/>
                  <a:ext cx="101181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 smtClean="0">
                      <a:latin typeface="Lucida Console" panose="020B0609040504020204" pitchFamily="49" charset="0"/>
                      <a:cs typeface="Courier New" panose="02070309020205020404" pitchFamily="49" charset="0"/>
                    </a:rPr>
                    <a:t>“</a:t>
                  </a:r>
                  <a:r>
                    <a:rPr lang="en-GB" dirty="0" err="1" smtClean="0">
                      <a:latin typeface="Lucida Console" panose="020B0609040504020204" pitchFamily="49" charset="0"/>
                      <a:cs typeface="Courier New" panose="02070309020205020404" pitchFamily="49" charset="0"/>
                    </a:rPr>
                    <a:t>alan</a:t>
                  </a:r>
                  <a:r>
                    <a:rPr lang="en-GB" dirty="0" smtClean="0">
                      <a:latin typeface="Lucida Console" panose="020B0609040504020204" pitchFamily="49" charset="0"/>
                      <a:cs typeface="Courier New" panose="02070309020205020404" pitchFamily="49" charset="0"/>
                    </a:rPr>
                    <a:t>”</a:t>
                  </a:r>
                  <a:endParaRPr lang="en-GB" dirty="0">
                    <a:latin typeface="Lucida Console" panose="020B0609040504020204" pitchFamily="49" charset="0"/>
                    <a:cs typeface="Courier New" panose="02070309020205020404" pitchFamily="49" charset="0"/>
                  </a:endParaRPr>
                </a:p>
              </p:txBody>
            </p:sp>
          </p:grpSp>
          <p:sp>
            <p:nvSpPr>
              <p:cNvPr id="31" name="TextBox 30"/>
              <p:cNvSpPr txBox="1"/>
              <p:nvPr/>
            </p:nvSpPr>
            <p:spPr>
              <a:xfrm>
                <a:off x="3850870" y="2341384"/>
                <a:ext cx="184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GB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7022797" y="1942265"/>
              <a:ext cx="1782114" cy="2407498"/>
              <a:chOff x="3609408" y="2341384"/>
              <a:chExt cx="1782114" cy="2407498"/>
            </a:xfrm>
          </p:grpSpPr>
          <p:grpSp>
            <p:nvGrpSpPr>
              <p:cNvPr id="25" name="Group 24"/>
              <p:cNvGrpSpPr/>
              <p:nvPr/>
            </p:nvGrpSpPr>
            <p:grpSpPr>
              <a:xfrm>
                <a:off x="3609408" y="2804666"/>
                <a:ext cx="1782114" cy="1944216"/>
                <a:chOff x="4267352" y="2804666"/>
                <a:chExt cx="1782114" cy="1944216"/>
              </a:xfrm>
            </p:grpSpPr>
            <p:grpSp>
              <p:nvGrpSpPr>
                <p:cNvPr id="27" name="Group 26"/>
                <p:cNvGrpSpPr/>
                <p:nvPr/>
              </p:nvGrpSpPr>
              <p:grpSpPr>
                <a:xfrm>
                  <a:off x="4572000" y="2804666"/>
                  <a:ext cx="648072" cy="1944216"/>
                  <a:chOff x="4211960" y="2636912"/>
                  <a:chExt cx="648072" cy="1944216"/>
                </a:xfrm>
              </p:grpSpPr>
              <p:sp>
                <p:nvSpPr>
                  <p:cNvPr id="58" name="Rectangle 57"/>
                  <p:cNvSpPr/>
                  <p:nvPr/>
                </p:nvSpPr>
                <p:spPr>
                  <a:xfrm>
                    <a:off x="4211960" y="2636912"/>
                    <a:ext cx="648072" cy="648072"/>
                  </a:xfrm>
                  <a:prstGeom prst="rect">
                    <a:avLst/>
                  </a:prstGeom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dirty="0" smtClean="0"/>
                      <a:t>100</a:t>
                    </a:r>
                    <a:endParaRPr lang="en-GB" dirty="0"/>
                  </a:p>
                </p:txBody>
              </p:sp>
              <p:sp>
                <p:nvSpPr>
                  <p:cNvPr id="59" name="Rectangle 58"/>
                  <p:cNvSpPr/>
                  <p:nvPr/>
                </p:nvSpPr>
                <p:spPr>
                  <a:xfrm>
                    <a:off x="4211960" y="3284984"/>
                    <a:ext cx="648072" cy="648072"/>
                  </a:xfrm>
                  <a:prstGeom prst="rect">
                    <a:avLst/>
                  </a:prstGeom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dirty="0" smtClean="0"/>
                      <a:t>300</a:t>
                    </a:r>
                    <a:endParaRPr lang="en-GB" dirty="0"/>
                  </a:p>
                </p:txBody>
              </p:sp>
              <p:sp>
                <p:nvSpPr>
                  <p:cNvPr id="60" name="Rectangle 59"/>
                  <p:cNvSpPr/>
                  <p:nvPr/>
                </p:nvSpPr>
                <p:spPr>
                  <a:xfrm>
                    <a:off x="4211960" y="3933056"/>
                    <a:ext cx="648072" cy="648072"/>
                  </a:xfrm>
                  <a:prstGeom prst="rect">
                    <a:avLst/>
                  </a:prstGeom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dirty="0" smtClean="0"/>
                      <a:t>200</a:t>
                    </a:r>
                    <a:endParaRPr lang="en-GB" dirty="0"/>
                  </a:p>
                </p:txBody>
              </p:sp>
            </p:grpSp>
            <p:sp>
              <p:nvSpPr>
                <p:cNvPr id="28" name="TextBox 27"/>
                <p:cNvSpPr txBox="1"/>
                <p:nvPr/>
              </p:nvSpPr>
              <p:spPr>
                <a:xfrm>
                  <a:off x="4267352" y="2905817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 smtClean="0"/>
                    <a:t>1</a:t>
                  </a:r>
                  <a:endParaRPr lang="en-GB" dirty="0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4267352" y="3592108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2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4267352" y="4240180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3</a:t>
                  </a:r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5175509" y="2905817"/>
                  <a:ext cx="87395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 smtClean="0">
                      <a:latin typeface="Lucida Console" panose="020B0609040504020204" pitchFamily="49" charset="0"/>
                      <a:cs typeface="Courier New" panose="02070309020205020404" pitchFamily="49" charset="0"/>
                    </a:rPr>
                    <a:t>“</a:t>
                  </a:r>
                  <a:r>
                    <a:rPr lang="en-GB" dirty="0" err="1" smtClean="0">
                      <a:latin typeface="Lucida Console" panose="020B0609040504020204" pitchFamily="49" charset="0"/>
                      <a:cs typeface="Courier New" panose="02070309020205020404" pitchFamily="49" charset="0"/>
                    </a:rPr>
                    <a:t>mon</a:t>
                  </a:r>
                  <a:r>
                    <a:rPr lang="en-GB" dirty="0" smtClean="0">
                      <a:latin typeface="Lucida Console" panose="020B0609040504020204" pitchFamily="49" charset="0"/>
                      <a:cs typeface="Courier New" panose="02070309020205020404" pitchFamily="49" charset="0"/>
                    </a:rPr>
                    <a:t>”</a:t>
                  </a:r>
                  <a:endParaRPr lang="en-GB" dirty="0">
                    <a:latin typeface="Lucida Console" panose="020B0609040504020204" pitchFamily="49" charset="0"/>
                    <a:cs typeface="Courier New" panose="02070309020205020404" pitchFamily="49" charset="0"/>
                  </a:endParaRP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5175509" y="3592108"/>
                  <a:ext cx="87395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 smtClean="0">
                      <a:latin typeface="Lucida Console" panose="020B0609040504020204" pitchFamily="49" charset="0"/>
                      <a:cs typeface="Courier New" panose="02070309020205020404" pitchFamily="49" charset="0"/>
                    </a:rPr>
                    <a:t>“</a:t>
                  </a:r>
                  <a:r>
                    <a:rPr lang="en-GB" dirty="0" err="1" smtClean="0">
                      <a:latin typeface="Lucida Console" panose="020B0609040504020204" pitchFamily="49" charset="0"/>
                      <a:cs typeface="Courier New" panose="02070309020205020404" pitchFamily="49" charset="0"/>
                    </a:rPr>
                    <a:t>tue</a:t>
                  </a:r>
                  <a:r>
                    <a:rPr lang="en-GB" dirty="0" smtClean="0">
                      <a:latin typeface="Lucida Console" panose="020B0609040504020204" pitchFamily="49" charset="0"/>
                      <a:cs typeface="Courier New" panose="02070309020205020404" pitchFamily="49" charset="0"/>
                    </a:rPr>
                    <a:t>”</a:t>
                  </a:r>
                  <a:endParaRPr lang="en-GB" dirty="0">
                    <a:latin typeface="Lucida Console" panose="020B0609040504020204" pitchFamily="49" charset="0"/>
                    <a:cs typeface="Courier New" panose="02070309020205020404" pitchFamily="49" charset="0"/>
                  </a:endParaRPr>
                </a:p>
              </p:txBody>
            </p:sp>
            <p:sp>
              <p:nvSpPr>
                <p:cNvPr id="55" name="TextBox 54"/>
                <p:cNvSpPr txBox="1"/>
                <p:nvPr/>
              </p:nvSpPr>
              <p:spPr>
                <a:xfrm>
                  <a:off x="5175509" y="4240180"/>
                  <a:ext cx="87395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 smtClean="0">
                      <a:latin typeface="Lucida Console" panose="020B0609040504020204" pitchFamily="49" charset="0"/>
                      <a:cs typeface="Courier New" panose="02070309020205020404" pitchFamily="49" charset="0"/>
                    </a:rPr>
                    <a:t>“wed”</a:t>
                  </a:r>
                  <a:endParaRPr lang="en-GB" dirty="0">
                    <a:latin typeface="Lucida Console" panose="020B0609040504020204" pitchFamily="49" charset="0"/>
                    <a:cs typeface="Courier New" panose="02070309020205020404" pitchFamily="49" charset="0"/>
                  </a:endParaRPr>
                </a:p>
              </p:txBody>
            </p:sp>
          </p:grpSp>
          <p:sp>
            <p:nvSpPr>
              <p:cNvPr id="26" name="TextBox 25"/>
              <p:cNvSpPr txBox="1"/>
              <p:nvPr/>
            </p:nvSpPr>
            <p:spPr>
              <a:xfrm>
                <a:off x="3850870" y="2341384"/>
                <a:ext cx="184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GB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5" name="Right Brace 4"/>
            <p:cNvSpPr/>
            <p:nvPr/>
          </p:nvSpPr>
          <p:spPr>
            <a:xfrm rot="16200000">
              <a:off x="6520244" y="113387"/>
              <a:ext cx="288032" cy="3304316"/>
            </a:xfrm>
            <a:prstGeom prst="righ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037119" y="1928758"/>
              <a:ext cx="1149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latin typeface="Lucida Console" panose="020B0609040504020204" pitchFamily="49" charset="0"/>
                  <a:cs typeface="Courier New" panose="02070309020205020404" pitchFamily="49" charset="0"/>
                </a:rPr>
                <a:t>“names”</a:t>
              </a:r>
              <a:endParaRPr lang="en-GB" dirty="0">
                <a:latin typeface="Lucida Console" panose="020B06090405040202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7170590" y="1897764"/>
              <a:ext cx="10118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latin typeface="Lucida Console" panose="020B0609040504020204" pitchFamily="49" charset="0"/>
                  <a:cs typeface="Courier New" panose="02070309020205020404" pitchFamily="49" charset="0"/>
                </a:rPr>
                <a:t>“days”</a:t>
              </a:r>
              <a:endParaRPr lang="en-GB" dirty="0">
                <a:latin typeface="Lucida Console" panose="020B06090405040202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117146" y="1303777"/>
              <a:ext cx="1149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latin typeface="Lucida Console" panose="020B0609040504020204" pitchFamily="49" charset="0"/>
                  <a:cs typeface="Courier New" panose="02070309020205020404" pitchFamily="49" charset="0"/>
                </a:rPr>
                <a:t>results</a:t>
              </a:r>
              <a:endParaRPr lang="en-GB" dirty="0">
                <a:latin typeface="Lucida Console" panose="020B0609040504020204" pitchFamily="49" charset="0"/>
                <a:cs typeface="Courier New" panose="020703090202050204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794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GB" dirty="0" smtClean="0"/>
              <a:t>Data Frame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977" y="1340768"/>
            <a:ext cx="8229600" cy="676672"/>
          </a:xfrm>
        </p:spPr>
        <p:txBody>
          <a:bodyPr/>
          <a:lstStyle/>
          <a:p>
            <a:r>
              <a:rPr lang="en-GB" dirty="0" smtClean="0"/>
              <a:t>Collection of vectors with same lengths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147007" y="2395378"/>
            <a:ext cx="422904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>
                <a:latin typeface="Lucida Console" panose="020B0609040504020204" pitchFamily="49" charset="0"/>
                <a:cs typeface="Courier New" panose="02070309020205020404" pitchFamily="49" charset="0"/>
              </a:rPr>
              <a:t>all.results</a:t>
            </a:r>
            <a:r>
              <a:rPr lang="en-GB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[[1]]</a:t>
            </a:r>
          </a:p>
          <a:p>
            <a:r>
              <a:rPr lang="en-GB" dirty="0" err="1" smtClean="0">
                <a:latin typeface="Lucida Console" panose="020B0609040504020204" pitchFamily="49" charset="0"/>
                <a:cs typeface="Courier New" panose="02070309020205020404" pitchFamily="49" charset="0"/>
              </a:rPr>
              <a:t>all.results</a:t>
            </a:r>
            <a:r>
              <a:rPr lang="en-GB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[[“</a:t>
            </a:r>
            <a:r>
              <a:rPr lang="en-GB" dirty="0" err="1" smtClean="0">
                <a:latin typeface="Lucida Console" panose="020B0609040504020204" pitchFamily="49" charset="0"/>
                <a:cs typeface="Courier New" panose="02070309020205020404" pitchFamily="49" charset="0"/>
              </a:rPr>
              <a:t>tue</a:t>
            </a:r>
            <a:r>
              <a:rPr lang="en-GB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”]]</a:t>
            </a:r>
          </a:p>
          <a:p>
            <a:r>
              <a:rPr lang="en-GB" dirty="0" err="1" smtClean="0">
                <a:latin typeface="Lucida Console" panose="020B0609040504020204" pitchFamily="49" charset="0"/>
                <a:cs typeface="Courier New" panose="02070309020205020404" pitchFamily="49" charset="0"/>
              </a:rPr>
              <a:t>all.results$wed</a:t>
            </a:r>
            <a:endParaRPr lang="en-GB" dirty="0" smtClean="0">
              <a:latin typeface="Lucida Console" panose="020B0609040504020204" pitchFamily="49" charset="0"/>
              <a:cs typeface="Courier New" panose="02070309020205020404" pitchFamily="49" charset="0"/>
            </a:endParaRPr>
          </a:p>
          <a:p>
            <a:endParaRPr lang="en-GB" dirty="0" smtClean="0">
              <a:latin typeface="Lucida Console" panose="020B0609040504020204" pitchFamily="49" charset="0"/>
              <a:cs typeface="Courier New" panose="02070309020205020404" pitchFamily="49" charset="0"/>
            </a:endParaRPr>
          </a:p>
          <a:p>
            <a:r>
              <a:rPr lang="en-GB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a</a:t>
            </a:r>
            <a:r>
              <a:rPr lang="en-GB" dirty="0" err="1" smtClean="0">
                <a:latin typeface="Lucida Console" panose="020B0609040504020204" pitchFamily="49" charset="0"/>
                <a:cs typeface="Courier New" panose="02070309020205020404" pitchFamily="49" charset="0"/>
              </a:rPr>
              <a:t>ll.results</a:t>
            </a:r>
            <a:r>
              <a:rPr lang="en-GB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[5,2]</a:t>
            </a:r>
          </a:p>
          <a:p>
            <a:r>
              <a:rPr lang="en-GB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a</a:t>
            </a:r>
            <a:r>
              <a:rPr lang="en-GB" dirty="0" err="1" smtClean="0">
                <a:latin typeface="Lucida Console" panose="020B0609040504020204" pitchFamily="49" charset="0"/>
                <a:cs typeface="Courier New" panose="02070309020205020404" pitchFamily="49" charset="0"/>
              </a:rPr>
              <a:t>ll.results</a:t>
            </a:r>
            <a:r>
              <a:rPr lang="en-GB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[1:3,c(2,4)]</a:t>
            </a:r>
          </a:p>
          <a:p>
            <a:r>
              <a:rPr lang="en-GB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a</a:t>
            </a:r>
            <a:r>
              <a:rPr lang="en-GB" dirty="0" err="1" smtClean="0">
                <a:latin typeface="Lucida Console" panose="020B0609040504020204" pitchFamily="49" charset="0"/>
                <a:cs typeface="Courier New" panose="02070309020205020404" pitchFamily="49" charset="0"/>
              </a:rPr>
              <a:t>ll.results</a:t>
            </a:r>
            <a:r>
              <a:rPr lang="en-GB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[c(“bob”,“</a:t>
            </a:r>
            <a:r>
              <a:rPr lang="en-GB" dirty="0" err="1" smtClean="0">
                <a:latin typeface="Lucida Console" panose="020B0609040504020204" pitchFamily="49" charset="0"/>
                <a:cs typeface="Courier New" panose="02070309020205020404" pitchFamily="49" charset="0"/>
              </a:rPr>
              <a:t>dave</a:t>
            </a:r>
            <a:r>
              <a:rPr lang="en-GB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”),]</a:t>
            </a:r>
          </a:p>
          <a:p>
            <a:r>
              <a:rPr lang="en-GB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a</a:t>
            </a:r>
            <a:r>
              <a:rPr lang="en-GB" dirty="0" err="1" smtClean="0">
                <a:latin typeface="Lucida Console" panose="020B0609040504020204" pitchFamily="49" charset="0"/>
                <a:cs typeface="Courier New" panose="02070309020205020404" pitchFamily="49" charset="0"/>
              </a:rPr>
              <a:t>ll.results</a:t>
            </a:r>
            <a:r>
              <a:rPr lang="en-GB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[,2:3]</a:t>
            </a:r>
            <a:endParaRPr lang="en-GB" dirty="0">
              <a:latin typeface="Lucida Console" panose="020B0609040504020204" pitchFamily="49" charset="0"/>
              <a:cs typeface="Courier New" panose="02070309020205020404" pitchFamily="49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710055" y="1974815"/>
            <a:ext cx="3894393" cy="4334505"/>
            <a:chOff x="4061982" y="1686783"/>
            <a:chExt cx="3894393" cy="4334505"/>
          </a:xfrm>
        </p:grpSpPr>
        <p:sp>
          <p:nvSpPr>
            <p:cNvPr id="63" name="TextBox 62"/>
            <p:cNvSpPr txBox="1"/>
            <p:nvPr/>
          </p:nvSpPr>
          <p:spPr>
            <a:xfrm>
              <a:off x="5436096" y="2480479"/>
              <a:ext cx="301686" cy="4062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1</a:t>
              </a:r>
              <a:endParaRPr lang="en-GB" dirty="0"/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5267193" y="2780928"/>
              <a:ext cx="648072" cy="3240360"/>
              <a:chOff x="4211960" y="2636912"/>
              <a:chExt cx="648072" cy="3240360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4211960" y="2636912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0.8</a:t>
                </a:r>
                <a:endParaRPr lang="en-GB" dirty="0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4211960" y="3284984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0.6</a:t>
                </a:r>
                <a:endParaRPr lang="en-GB" dirty="0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4211960" y="3933056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0.2</a:t>
                </a:r>
                <a:endParaRPr lang="en-GB" dirty="0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4211960" y="4585683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0.8</a:t>
                </a:r>
                <a:endParaRPr lang="en-GB" dirty="0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4211960" y="5229200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0.6</a:t>
                </a:r>
                <a:endParaRPr lang="en-GB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5004048" y="288207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1</a:t>
              </a:r>
              <a:endParaRPr lang="en-GB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004048" y="356837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2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04048" y="421644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3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004048" y="487166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4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004048" y="551258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061982" y="2882079"/>
              <a:ext cx="873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latin typeface="Lucida Console" panose="020B0609040504020204" pitchFamily="49" charset="0"/>
                  <a:cs typeface="Courier New" panose="02070309020205020404" pitchFamily="49" charset="0"/>
                </a:rPr>
                <a:t>“bob”</a:t>
              </a:r>
              <a:endParaRPr lang="en-GB" dirty="0">
                <a:latin typeface="Lucida Console" panose="020B06090405040202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061982" y="3568370"/>
              <a:ext cx="10118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latin typeface="Lucida Console" panose="020B0609040504020204" pitchFamily="49" charset="0"/>
                  <a:cs typeface="Courier New" panose="02070309020205020404" pitchFamily="49" charset="0"/>
                </a:rPr>
                <a:t>“</a:t>
              </a:r>
              <a:r>
                <a:rPr lang="en-GB" dirty="0" err="1" smtClean="0">
                  <a:latin typeface="Lucida Console" panose="020B0609040504020204" pitchFamily="49" charset="0"/>
                  <a:cs typeface="Courier New" panose="02070309020205020404" pitchFamily="49" charset="0"/>
                </a:rPr>
                <a:t>dave</a:t>
              </a:r>
              <a:r>
                <a:rPr lang="en-GB" dirty="0" smtClean="0">
                  <a:latin typeface="Lucida Console" panose="020B0609040504020204" pitchFamily="49" charset="0"/>
                  <a:cs typeface="Courier New" panose="02070309020205020404" pitchFamily="49" charset="0"/>
                </a:rPr>
                <a:t>”</a:t>
              </a:r>
              <a:endParaRPr lang="en-GB" dirty="0">
                <a:latin typeface="Lucida Console" panose="020B06090405040202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061982" y="4216442"/>
              <a:ext cx="10118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latin typeface="Lucida Console" panose="020B0609040504020204" pitchFamily="49" charset="0"/>
                  <a:cs typeface="Courier New" panose="02070309020205020404" pitchFamily="49" charset="0"/>
                </a:rPr>
                <a:t>“</a:t>
              </a:r>
              <a:r>
                <a:rPr lang="en-GB" dirty="0" err="1" smtClean="0">
                  <a:latin typeface="Lucida Console" panose="020B0609040504020204" pitchFamily="49" charset="0"/>
                  <a:cs typeface="Courier New" panose="02070309020205020404" pitchFamily="49" charset="0"/>
                </a:rPr>
                <a:t>mary</a:t>
              </a:r>
              <a:r>
                <a:rPr lang="en-GB" dirty="0" smtClean="0">
                  <a:latin typeface="Lucida Console" panose="020B0609040504020204" pitchFamily="49" charset="0"/>
                  <a:cs typeface="Courier New" panose="02070309020205020404" pitchFamily="49" charset="0"/>
                </a:rPr>
                <a:t>”</a:t>
              </a:r>
              <a:endParaRPr lang="en-GB" dirty="0">
                <a:latin typeface="Lucida Console" panose="020B06090405040202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061982" y="4871665"/>
              <a:ext cx="873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latin typeface="Lucida Console" panose="020B0609040504020204" pitchFamily="49" charset="0"/>
                  <a:cs typeface="Courier New" panose="02070309020205020404" pitchFamily="49" charset="0"/>
                </a:rPr>
                <a:t>“sue”</a:t>
              </a:r>
              <a:endParaRPr lang="en-GB" dirty="0">
                <a:latin typeface="Lucida Console" panose="020B06090405040202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061982" y="5512586"/>
              <a:ext cx="10118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latin typeface="Lucida Console" panose="020B0609040504020204" pitchFamily="49" charset="0"/>
                  <a:cs typeface="Courier New" panose="02070309020205020404" pitchFamily="49" charset="0"/>
                </a:rPr>
                <a:t>“</a:t>
              </a:r>
              <a:r>
                <a:rPr lang="en-GB" dirty="0" err="1" smtClean="0">
                  <a:latin typeface="Lucida Console" panose="020B0609040504020204" pitchFamily="49" charset="0"/>
                  <a:cs typeface="Courier New" panose="02070309020205020404" pitchFamily="49" charset="0"/>
                </a:rPr>
                <a:t>alan</a:t>
              </a:r>
              <a:r>
                <a:rPr lang="en-GB" dirty="0" smtClean="0">
                  <a:latin typeface="Lucida Console" panose="020B0609040504020204" pitchFamily="49" charset="0"/>
                  <a:cs typeface="Courier New" panose="02070309020205020404" pitchFamily="49" charset="0"/>
                </a:rPr>
                <a:t>”</a:t>
              </a:r>
              <a:endParaRPr lang="en-GB" dirty="0">
                <a:latin typeface="Lucida Console" panose="020B06090405040202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204007" y="2317646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GB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5" name="Right Brace 4"/>
            <p:cNvSpPr/>
            <p:nvPr/>
          </p:nvSpPr>
          <p:spPr>
            <a:xfrm rot="16200000">
              <a:off x="6371070" y="699636"/>
              <a:ext cx="288032" cy="2882579"/>
            </a:xfrm>
            <a:prstGeom prst="righ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221816" y="2321900"/>
              <a:ext cx="6094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>
                  <a:latin typeface="Lucida Console" panose="020B0609040504020204" pitchFamily="49" charset="0"/>
                  <a:cs typeface="Courier New" panose="02070309020205020404" pitchFamily="49" charset="0"/>
                </a:rPr>
                <a:t>“</a:t>
              </a:r>
              <a:r>
                <a:rPr lang="en-GB" sz="1100" dirty="0" err="1" smtClean="0">
                  <a:latin typeface="Lucida Console" panose="020B0609040504020204" pitchFamily="49" charset="0"/>
                  <a:cs typeface="Courier New" panose="02070309020205020404" pitchFamily="49" charset="0"/>
                </a:rPr>
                <a:t>mon</a:t>
              </a:r>
              <a:r>
                <a:rPr lang="en-GB" sz="1100" dirty="0" smtClean="0">
                  <a:latin typeface="Lucida Console" panose="020B0609040504020204" pitchFamily="49" charset="0"/>
                  <a:cs typeface="Courier New" panose="02070309020205020404" pitchFamily="49" charset="0"/>
                </a:rPr>
                <a:t>”</a:t>
              </a:r>
              <a:endParaRPr lang="en-GB" sz="1100" dirty="0">
                <a:latin typeface="Lucida Console" panose="020B06090405040202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813706" y="1686783"/>
              <a:ext cx="17187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 smtClean="0">
                  <a:latin typeface="Lucida Console" panose="020B0609040504020204" pitchFamily="49" charset="0"/>
                  <a:cs typeface="Courier New" panose="02070309020205020404" pitchFamily="49" charset="0"/>
                </a:rPr>
                <a:t>all.results</a:t>
              </a:r>
              <a:endParaRPr lang="en-GB" dirty="0">
                <a:latin typeface="Lucida Console" panose="020B06090405040202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5915265" y="2780928"/>
              <a:ext cx="648072" cy="3240360"/>
              <a:chOff x="4211960" y="2636912"/>
              <a:chExt cx="648072" cy="3240360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4211960" y="2636912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0.9</a:t>
                </a:r>
                <a:endParaRPr lang="en-GB" dirty="0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4211960" y="3284984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0.7</a:t>
                </a:r>
                <a:endParaRPr lang="en-GB" dirty="0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4211960" y="3933056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</a:t>
                </a:r>
                <a:r>
                  <a:rPr lang="en-GB" dirty="0" smtClean="0"/>
                  <a:t>.3</a:t>
                </a:r>
                <a:endParaRPr lang="en-GB" dirty="0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4211960" y="4585683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0.8</a:t>
                </a:r>
                <a:endParaRPr lang="en-GB" dirty="0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4211960" y="5229200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1.0</a:t>
                </a:r>
                <a:endParaRPr lang="en-GB" dirty="0"/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6565018" y="2780928"/>
              <a:ext cx="648072" cy="3240360"/>
              <a:chOff x="4211960" y="2636912"/>
              <a:chExt cx="648072" cy="3240360"/>
            </a:xfrm>
          </p:grpSpPr>
          <p:sp>
            <p:nvSpPr>
              <p:cNvPr id="74" name="Rectangle 73"/>
              <p:cNvSpPr/>
              <p:nvPr/>
            </p:nvSpPr>
            <p:spPr>
              <a:xfrm>
                <a:off x="4211960" y="2636912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0.8</a:t>
                </a:r>
                <a:endParaRPr lang="en-GB" dirty="0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4211960" y="3284984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0.5</a:t>
                </a:r>
                <a:endParaRPr lang="en-GB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4211960" y="3933056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</a:t>
                </a:r>
                <a:r>
                  <a:rPr lang="en-GB" dirty="0" smtClean="0"/>
                  <a:t>.3</a:t>
                </a:r>
                <a:endParaRPr lang="en-GB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4211960" y="4585683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0.9</a:t>
                </a:r>
                <a:endParaRPr lang="en-GB" dirty="0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4211960" y="5229200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0.9</a:t>
                </a:r>
                <a:endParaRPr lang="en-GB" dirty="0"/>
              </a:p>
            </p:txBody>
          </p:sp>
        </p:grpSp>
        <p:grpSp>
          <p:nvGrpSpPr>
            <p:cNvPr id="79" name="Group 78"/>
            <p:cNvGrpSpPr/>
            <p:nvPr/>
          </p:nvGrpSpPr>
          <p:grpSpPr>
            <a:xfrm>
              <a:off x="7214771" y="2780928"/>
              <a:ext cx="648072" cy="3240360"/>
              <a:chOff x="4211960" y="2636912"/>
              <a:chExt cx="648072" cy="3240360"/>
            </a:xfrm>
          </p:grpSpPr>
          <p:sp>
            <p:nvSpPr>
              <p:cNvPr id="80" name="Rectangle 79"/>
              <p:cNvSpPr/>
              <p:nvPr/>
            </p:nvSpPr>
            <p:spPr>
              <a:xfrm>
                <a:off x="4211960" y="2636912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T</a:t>
                </a:r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4211960" y="3284984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F</a:t>
                </a:r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4211960" y="3933056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F</a:t>
                </a:r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4211960" y="4585683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T</a:t>
                </a:r>
                <a:endParaRPr lang="en-GB" dirty="0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4211960" y="5229200"/>
                <a:ext cx="648072" cy="64807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T</a:t>
                </a:r>
              </a:p>
            </p:txBody>
          </p:sp>
        </p:grpSp>
        <p:sp>
          <p:nvSpPr>
            <p:cNvPr id="85" name="TextBox 84"/>
            <p:cNvSpPr txBox="1"/>
            <p:nvPr/>
          </p:nvSpPr>
          <p:spPr>
            <a:xfrm>
              <a:off x="6095676" y="248047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2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738211" y="249570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3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7380746" y="248880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4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5933740" y="2312927"/>
              <a:ext cx="6094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>
                  <a:latin typeface="Lucida Console" panose="020B0609040504020204" pitchFamily="49" charset="0"/>
                  <a:cs typeface="Courier New" panose="02070309020205020404" pitchFamily="49" charset="0"/>
                </a:rPr>
                <a:t>“</a:t>
              </a:r>
              <a:r>
                <a:rPr lang="en-GB" sz="1100" dirty="0" err="1" smtClean="0">
                  <a:latin typeface="Lucida Console" panose="020B0609040504020204" pitchFamily="49" charset="0"/>
                  <a:cs typeface="Courier New" panose="02070309020205020404" pitchFamily="49" charset="0"/>
                </a:rPr>
                <a:t>tue</a:t>
              </a:r>
              <a:r>
                <a:rPr lang="en-GB" sz="1100" dirty="0" smtClean="0">
                  <a:latin typeface="Lucida Console" panose="020B0609040504020204" pitchFamily="49" charset="0"/>
                  <a:cs typeface="Courier New" panose="02070309020205020404" pitchFamily="49" charset="0"/>
                </a:rPr>
                <a:t>”</a:t>
              </a:r>
              <a:endParaRPr lang="en-GB" sz="1100" dirty="0">
                <a:latin typeface="Lucida Console" panose="020B06090405040202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575326" y="2305312"/>
              <a:ext cx="6094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>
                  <a:latin typeface="Lucida Console" panose="020B0609040504020204" pitchFamily="49" charset="0"/>
                  <a:cs typeface="Courier New" panose="02070309020205020404" pitchFamily="49" charset="0"/>
                </a:rPr>
                <a:t>“wed”</a:t>
              </a:r>
              <a:endParaRPr lang="en-GB" sz="1100" dirty="0">
                <a:latin typeface="Lucida Console" panose="020B06090405040202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7213090" y="2305312"/>
              <a:ext cx="69442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>
                  <a:latin typeface="Lucida Console" panose="020B0609040504020204" pitchFamily="49" charset="0"/>
                  <a:cs typeface="Courier New" panose="02070309020205020404" pitchFamily="49" charset="0"/>
                </a:rPr>
                <a:t>“pass”</a:t>
              </a:r>
              <a:endParaRPr lang="en-GB" sz="1100" dirty="0">
                <a:latin typeface="Lucida Console" panose="020B0609040504020204" pitchFamily="49" charset="0"/>
                <a:cs typeface="Courier New" panose="020703090202050204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757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Creating lists / data frames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list(</a:t>
            </a:r>
            <a:r>
              <a:rPr lang="en-GB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vector1</a:t>
            </a:r>
            <a:r>
              <a:rPr lang="en-GB" sz="24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,</a:t>
            </a:r>
            <a:r>
              <a:rPr lang="en-GB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vector2</a:t>
            </a:r>
            <a:r>
              <a:rPr lang="en-GB" sz="24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,</a:t>
            </a:r>
            <a:r>
              <a:rPr lang="en-GB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vector3</a:t>
            </a:r>
            <a:r>
              <a:rPr lang="en-GB" sz="24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GB" sz="24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d</a:t>
            </a:r>
            <a:r>
              <a:rPr lang="en-GB" sz="2400" dirty="0" err="1" smtClean="0">
                <a:latin typeface="Lucida Console" panose="020B0609040504020204" pitchFamily="49" charset="0"/>
                <a:cs typeface="Courier New" panose="02070309020205020404" pitchFamily="49" charset="0"/>
              </a:rPr>
              <a:t>ata.frame</a:t>
            </a:r>
            <a:r>
              <a:rPr lang="en-GB" sz="24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(</a:t>
            </a:r>
            <a:r>
              <a:rPr lang="en-GB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vector1</a:t>
            </a:r>
            <a:r>
              <a:rPr lang="en-GB" sz="24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,</a:t>
            </a:r>
            <a:r>
              <a:rPr lang="en-GB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vector2</a:t>
            </a:r>
            <a:r>
              <a:rPr lang="en-GB" sz="24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,</a:t>
            </a:r>
            <a:r>
              <a:rPr lang="en-GB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vector3</a:t>
            </a:r>
            <a:r>
              <a:rPr lang="en-GB" sz="24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)</a:t>
            </a:r>
          </a:p>
          <a:p>
            <a:endParaRPr lang="en-GB" sz="2400" dirty="0">
              <a:latin typeface="Lucida Console" panose="020B0609040504020204" pitchFamily="49" charset="0"/>
              <a:cs typeface="Courier New" panose="02070309020205020404" pitchFamily="49" charset="0"/>
            </a:endParaRPr>
          </a:p>
          <a:p>
            <a:r>
              <a:rPr lang="en-GB" sz="24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list(names=</a:t>
            </a:r>
            <a:r>
              <a:rPr lang="en-GB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vector1</a:t>
            </a:r>
            <a:r>
              <a:rPr lang="en-GB" sz="24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,values=</a:t>
            </a:r>
            <a:r>
              <a:rPr lang="en-GB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vector2</a:t>
            </a:r>
            <a:r>
              <a:rPr lang="en-GB" sz="24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GB" sz="24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d</a:t>
            </a:r>
            <a:r>
              <a:rPr lang="en-GB" sz="2400" dirty="0" err="1" smtClean="0">
                <a:latin typeface="Lucida Console" panose="020B0609040504020204" pitchFamily="49" charset="0"/>
                <a:cs typeface="Courier New" panose="02070309020205020404" pitchFamily="49" charset="0"/>
              </a:rPr>
              <a:t>ata.frame</a:t>
            </a:r>
            <a:r>
              <a:rPr lang="en-GB" sz="24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(names=</a:t>
            </a:r>
            <a:r>
              <a:rPr lang="en-GB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vector1</a:t>
            </a:r>
            <a:r>
              <a:rPr lang="en-GB" sz="24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,values=</a:t>
            </a:r>
            <a:r>
              <a:rPr lang="en-GB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vector2</a:t>
            </a:r>
            <a:r>
              <a:rPr lang="en-GB" sz="24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)</a:t>
            </a:r>
          </a:p>
          <a:p>
            <a:endParaRPr lang="en-GB" sz="2400" dirty="0">
              <a:latin typeface="Lucida Console" panose="020B0609040504020204" pitchFamily="49" charset="0"/>
              <a:cs typeface="Courier New" panose="02070309020205020404" pitchFamily="49" charset="0"/>
            </a:endParaRPr>
          </a:p>
          <a:p>
            <a:r>
              <a:rPr lang="en-GB" sz="2000" dirty="0">
                <a:latin typeface="Lucida Console" panose="020B0609040504020204" pitchFamily="49" charset="0"/>
                <a:cs typeface="Courier New" panose="02070309020205020404" pitchFamily="49" charset="0"/>
              </a:rPr>
              <a:t>n</a:t>
            </a:r>
            <a:r>
              <a:rPr lang="en-GB" sz="20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ames(</a:t>
            </a:r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my.list</a:t>
            </a:r>
            <a:r>
              <a:rPr lang="en-GB" sz="20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) &lt;- c(“</a:t>
            </a:r>
            <a:r>
              <a:rPr lang="en-GB" sz="2000" dirty="0" err="1" smtClean="0">
                <a:latin typeface="Lucida Console" panose="020B0609040504020204" pitchFamily="49" charset="0"/>
                <a:cs typeface="Courier New" panose="02070309020205020404" pitchFamily="49" charset="0"/>
              </a:rPr>
              <a:t>age”,“height”,“score</a:t>
            </a:r>
            <a:r>
              <a:rPr lang="en-GB" sz="20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”)</a:t>
            </a:r>
          </a:p>
          <a:p>
            <a:r>
              <a:rPr lang="en-GB" sz="2000" dirty="0" err="1" smtClean="0">
                <a:latin typeface="Lucida Console" panose="020B0609040504020204" pitchFamily="49" charset="0"/>
                <a:cs typeface="Courier New" panose="02070309020205020404" pitchFamily="49" charset="0"/>
              </a:rPr>
              <a:t>colnames</a:t>
            </a:r>
            <a:r>
              <a:rPr lang="en-GB" sz="20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my.df</a:t>
            </a:r>
            <a:r>
              <a:rPr lang="en-GB" sz="20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) </a:t>
            </a:r>
            <a:r>
              <a:rPr lang="en-GB" sz="2000" dirty="0">
                <a:latin typeface="Lucida Console" panose="020B0609040504020204" pitchFamily="49" charset="0"/>
                <a:cs typeface="Courier New" panose="02070309020205020404" pitchFamily="49" charset="0"/>
              </a:rPr>
              <a:t>&lt;- c(“</a:t>
            </a:r>
            <a:r>
              <a:rPr lang="en-GB" sz="20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age”,“height”,“score</a:t>
            </a:r>
            <a:r>
              <a:rPr lang="en-GB" sz="2000" dirty="0">
                <a:latin typeface="Lucida Console" panose="020B0609040504020204" pitchFamily="49" charset="0"/>
                <a:cs typeface="Courier New" panose="02070309020205020404" pitchFamily="49" charset="0"/>
              </a:rPr>
              <a:t>”)</a:t>
            </a:r>
          </a:p>
          <a:p>
            <a:r>
              <a:rPr lang="en-GB" sz="20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r</a:t>
            </a:r>
            <a:r>
              <a:rPr lang="en-GB" sz="2000" dirty="0" err="1" smtClean="0">
                <a:latin typeface="Lucida Console" panose="020B0609040504020204" pitchFamily="49" charset="0"/>
                <a:cs typeface="Courier New" panose="02070309020205020404" pitchFamily="49" charset="0"/>
              </a:rPr>
              <a:t>ownames</a:t>
            </a:r>
            <a:r>
              <a:rPr lang="en-GB" sz="20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my.df</a:t>
            </a:r>
            <a:r>
              <a:rPr lang="en-GB" sz="20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) &lt;- c(“bob”,“</a:t>
            </a:r>
            <a:r>
              <a:rPr lang="en-GB" sz="2000" dirty="0" err="1" smtClean="0">
                <a:latin typeface="Lucida Console" panose="020B0609040504020204" pitchFamily="49" charset="0"/>
                <a:cs typeface="Courier New" panose="02070309020205020404" pitchFamily="49" charset="0"/>
              </a:rPr>
              <a:t>dave</a:t>
            </a:r>
            <a:r>
              <a:rPr lang="en-GB" sz="20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”,“</a:t>
            </a:r>
            <a:r>
              <a:rPr lang="en-GB" sz="2000" dirty="0" err="1" smtClean="0">
                <a:latin typeface="Lucida Console" panose="020B0609040504020204" pitchFamily="49" charset="0"/>
                <a:cs typeface="Courier New" panose="02070309020205020404" pitchFamily="49" charset="0"/>
              </a:rPr>
              <a:t>mary</a:t>
            </a:r>
            <a:r>
              <a:rPr lang="en-GB" sz="20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”,“sue”)</a:t>
            </a:r>
            <a:endParaRPr lang="en-GB" sz="2000" dirty="0">
              <a:latin typeface="Lucida Console" panose="020B06090405040202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2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67544" y="2708920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Exercise 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28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Spot the mistakes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971600" y="1607889"/>
            <a:ext cx="684076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vec1 &lt;- c(31,47,15 52,13</a:t>
            </a:r>
            <a:r>
              <a:rPr lang="en-GB" dirty="0" smtClean="0">
                <a:latin typeface="Lucida Console" panose="020B0609040504020204" pitchFamily="49" charset="0"/>
              </a:rPr>
              <a:t>)</a:t>
            </a:r>
          </a:p>
          <a:p>
            <a:endParaRPr lang="en-GB" dirty="0">
              <a:latin typeface="Lucida Console" panose="020B0609040504020204" pitchFamily="49" charset="0"/>
            </a:endParaRPr>
          </a:p>
          <a:p>
            <a:endParaRPr lang="en-GB" dirty="0">
              <a:latin typeface="Lucida Console" panose="020B0609040504020204" pitchFamily="49" charset="0"/>
            </a:endParaRPr>
          </a:p>
          <a:p>
            <a:r>
              <a:rPr lang="en-GB" dirty="0">
                <a:latin typeface="Lucida Console" panose="020B0609040504020204" pitchFamily="49" charset="0"/>
              </a:rPr>
              <a:t>vec2 &lt;- c("</a:t>
            </a:r>
            <a:r>
              <a:rPr lang="en-GB" dirty="0" err="1">
                <a:latin typeface="Lucida Console" panose="020B0609040504020204" pitchFamily="49" charset="0"/>
              </a:rPr>
              <a:t>Alfie","Bob","Chris",Dave,"Ed</a:t>
            </a:r>
            <a:r>
              <a:rPr lang="en-GB" dirty="0" smtClean="0">
                <a:latin typeface="Lucida Console" panose="020B0609040504020204" pitchFamily="49" charset="0"/>
              </a:rPr>
              <a:t>")</a:t>
            </a:r>
          </a:p>
          <a:p>
            <a:endParaRPr lang="en-GB" dirty="0">
              <a:latin typeface="Lucida Console" panose="020B0609040504020204" pitchFamily="49" charset="0"/>
            </a:endParaRPr>
          </a:p>
          <a:p>
            <a:endParaRPr lang="en-GB" dirty="0">
              <a:latin typeface="Lucida Console" panose="020B0609040504020204" pitchFamily="49" charset="0"/>
            </a:endParaRPr>
          </a:p>
          <a:p>
            <a:r>
              <a:rPr lang="en-GB" dirty="0">
                <a:latin typeface="Lucida Console" panose="020B0609040504020204" pitchFamily="49" charset="0"/>
              </a:rPr>
              <a:t>vec3 &lt;- (TRUE,TRUE,FALSE,  TRUE ,FALSE</a:t>
            </a:r>
            <a:r>
              <a:rPr lang="en-GB" dirty="0" smtClean="0">
                <a:latin typeface="Lucida Console" panose="020B0609040504020204" pitchFamily="49" charset="0"/>
              </a:rPr>
              <a:t>)</a:t>
            </a:r>
          </a:p>
          <a:p>
            <a:endParaRPr lang="en-GB" dirty="0">
              <a:latin typeface="Lucida Console" panose="020B0609040504020204" pitchFamily="49" charset="0"/>
            </a:endParaRPr>
          </a:p>
          <a:p>
            <a:endParaRPr lang="en-GB" dirty="0">
              <a:latin typeface="Lucida Console" panose="020B0609040504020204" pitchFamily="49" charset="0"/>
            </a:endParaRPr>
          </a:p>
          <a:p>
            <a:r>
              <a:rPr lang="en-GB" dirty="0">
                <a:latin typeface="Lucida Console" panose="020B0609040504020204" pitchFamily="49" charset="0"/>
              </a:rPr>
              <a:t>vec4 &lt;- c[41, 67</a:t>
            </a:r>
            <a:r>
              <a:rPr lang="en-GB" dirty="0" smtClean="0">
                <a:latin typeface="Lucida Console" panose="020B0609040504020204" pitchFamily="49" charset="0"/>
              </a:rPr>
              <a:t>]</a:t>
            </a:r>
          </a:p>
          <a:p>
            <a:endParaRPr lang="en-GB" dirty="0">
              <a:latin typeface="Lucida Console" panose="020B0609040504020204" pitchFamily="49" charset="0"/>
            </a:endParaRPr>
          </a:p>
          <a:p>
            <a:endParaRPr lang="en-GB" dirty="0">
              <a:latin typeface="Lucida Console" panose="020B0609040504020204" pitchFamily="49" charset="0"/>
            </a:endParaRPr>
          </a:p>
          <a:p>
            <a:r>
              <a:rPr lang="en-GB" dirty="0">
                <a:latin typeface="Lucida Console" panose="020B0609040504020204" pitchFamily="49" charset="0"/>
              </a:rPr>
              <a:t>vec5 &lt;- c("</a:t>
            </a:r>
            <a:r>
              <a:rPr lang="en-GB" dirty="0" err="1">
                <a:latin typeface="Lucida Console" panose="020B0609040504020204" pitchFamily="49" charset="0"/>
              </a:rPr>
              <a:t>Alfie","Bob,"Chris","Dave</a:t>
            </a:r>
            <a:r>
              <a:rPr lang="en-GB" dirty="0">
                <a:latin typeface="Lucida Console" panose="020B0609040504020204" pitchFamily="49" charset="0"/>
              </a:rPr>
              <a:t>")</a:t>
            </a:r>
          </a:p>
        </p:txBody>
      </p:sp>
      <p:sp>
        <p:nvSpPr>
          <p:cNvPr id="7" name="Rectangle 6"/>
          <p:cNvSpPr/>
          <p:nvPr/>
        </p:nvSpPr>
        <p:spPr>
          <a:xfrm>
            <a:off x="1331640" y="1895921"/>
            <a:ext cx="712879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Error</a:t>
            </a:r>
            <a:r>
              <a:rPr lang="en-GB" dirty="0">
                <a:solidFill>
                  <a:srgbClr val="FF0000"/>
                </a:solidFill>
              </a:rPr>
              <a:t>: unexpected numeric constant in "vec1 &lt;- c(31,47,15 </a:t>
            </a:r>
            <a:r>
              <a:rPr lang="en-GB" dirty="0" smtClean="0">
                <a:solidFill>
                  <a:srgbClr val="FF0000"/>
                </a:solidFill>
              </a:rPr>
              <a:t>52“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Error</a:t>
            </a:r>
            <a:r>
              <a:rPr lang="en-GB" dirty="0">
                <a:solidFill>
                  <a:srgbClr val="FF0000"/>
                </a:solidFill>
              </a:rPr>
              <a:t>: object 'Dave' not found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Error</a:t>
            </a:r>
            <a:r>
              <a:rPr lang="en-GB" dirty="0">
                <a:solidFill>
                  <a:srgbClr val="FF0000"/>
                </a:solidFill>
              </a:rPr>
              <a:t>: unexpected ',' in "vec3 &lt;- (TRUE,"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Error </a:t>
            </a:r>
            <a:r>
              <a:rPr lang="en-GB" dirty="0">
                <a:solidFill>
                  <a:srgbClr val="FF0000"/>
                </a:solidFill>
              </a:rPr>
              <a:t>in c[41, 67] : object of type '</a:t>
            </a:r>
            <a:r>
              <a:rPr lang="en-GB" dirty="0" err="1">
                <a:solidFill>
                  <a:srgbClr val="FF0000"/>
                </a:solidFill>
              </a:rPr>
              <a:t>builtin</a:t>
            </a:r>
            <a:r>
              <a:rPr lang="en-GB" dirty="0">
                <a:solidFill>
                  <a:srgbClr val="FF0000"/>
                </a:solidFill>
              </a:rPr>
              <a:t>' is not </a:t>
            </a:r>
            <a:r>
              <a:rPr lang="en-GB" dirty="0" err="1">
                <a:solidFill>
                  <a:srgbClr val="FF0000"/>
                </a:solidFill>
              </a:rPr>
              <a:t>subsettable</a:t>
            </a:r>
            <a:r>
              <a:rPr lang="en-GB" dirty="0">
                <a:solidFill>
                  <a:srgbClr val="FF0000"/>
                </a:solidFill>
              </a:rPr>
              <a:t>```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Error</a:t>
            </a:r>
            <a:r>
              <a:rPr lang="en-GB" dirty="0">
                <a:solidFill>
                  <a:srgbClr val="FF0000"/>
                </a:solidFill>
              </a:rPr>
              <a:t>: unexpected symbol in "vec5 &lt;- c("</a:t>
            </a:r>
            <a:r>
              <a:rPr lang="en-GB" dirty="0" err="1">
                <a:solidFill>
                  <a:srgbClr val="FF0000"/>
                </a:solidFill>
              </a:rPr>
              <a:t>Alfie","Bob,"Chris</a:t>
            </a:r>
            <a:r>
              <a:rPr lang="en-GB" dirty="0">
                <a:solidFill>
                  <a:srgbClr val="FF0000"/>
                </a:solidFill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1383927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Spot the mistakes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1124744" y="1424965"/>
            <a:ext cx="675962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err="1">
                <a:latin typeface="Lucida Console" panose="020B0609040504020204" pitchFamily="49" charset="0"/>
              </a:rPr>
              <a:t>my.vector</a:t>
            </a:r>
            <a:r>
              <a:rPr lang="en-GB" sz="1600" dirty="0">
                <a:latin typeface="Lucida Console" panose="020B0609040504020204" pitchFamily="49" charset="0"/>
              </a:rPr>
              <a:t>(1:5)</a:t>
            </a:r>
          </a:p>
          <a:p>
            <a:endParaRPr lang="en-GB" sz="1600" dirty="0" smtClean="0">
              <a:latin typeface="Lucida Console" panose="020B0609040504020204" pitchFamily="49" charset="0"/>
            </a:endParaRPr>
          </a:p>
          <a:p>
            <a:r>
              <a:rPr lang="en-GB" sz="1600" dirty="0" err="1" smtClean="0">
                <a:latin typeface="Lucida Console" panose="020B0609040504020204" pitchFamily="49" charset="0"/>
              </a:rPr>
              <a:t>my.vector</a:t>
            </a:r>
            <a:r>
              <a:rPr lang="en-GB" sz="1600" dirty="0" smtClean="0">
                <a:latin typeface="Lucida Console" panose="020B0609040504020204" pitchFamily="49" charset="0"/>
              </a:rPr>
              <a:t>[2,3,4</a:t>
            </a:r>
            <a:r>
              <a:rPr lang="en-GB" sz="1600" dirty="0">
                <a:latin typeface="Lucida Console" panose="020B0609040504020204" pitchFamily="49" charset="0"/>
              </a:rPr>
              <a:t>]</a:t>
            </a:r>
          </a:p>
          <a:p>
            <a:endParaRPr lang="en-GB" sz="1600" dirty="0" smtClean="0">
              <a:latin typeface="Lucida Console" panose="020B0609040504020204" pitchFamily="49" charset="0"/>
            </a:endParaRPr>
          </a:p>
          <a:p>
            <a:endParaRPr lang="en-GB" sz="1600" dirty="0">
              <a:latin typeface="Lucida Console" panose="020B0609040504020204" pitchFamily="49" charset="0"/>
            </a:endParaRPr>
          </a:p>
          <a:p>
            <a:endParaRPr lang="en-GB" sz="1600" dirty="0">
              <a:latin typeface="Lucida Console" panose="020B0609040504020204" pitchFamily="49" charset="0"/>
            </a:endParaRPr>
          </a:p>
          <a:p>
            <a:r>
              <a:rPr lang="en-GB" sz="1600" dirty="0" err="1">
                <a:latin typeface="Lucida Console" panose="020B0609040504020204" pitchFamily="49" charset="0"/>
              </a:rPr>
              <a:t>my.list</a:t>
            </a:r>
            <a:r>
              <a:rPr lang="en-GB" sz="1600" dirty="0">
                <a:latin typeface="Lucida Console" panose="020B0609040504020204" pitchFamily="49" charset="0"/>
              </a:rPr>
              <a:t>[2]</a:t>
            </a:r>
          </a:p>
          <a:p>
            <a:r>
              <a:rPr lang="en-GB" sz="1600" dirty="0" smtClean="0">
                <a:latin typeface="Lucida Console" panose="020B0609040504020204" pitchFamily="49" charset="0"/>
              </a:rPr>
              <a:t>	</a:t>
            </a:r>
            <a:endParaRPr lang="en-GB" sz="1600" dirty="0">
              <a:latin typeface="Lucida Console" panose="020B0609040504020204" pitchFamily="49" charset="0"/>
            </a:endParaRPr>
          </a:p>
          <a:p>
            <a:r>
              <a:rPr lang="en-GB" sz="1600" dirty="0" err="1">
                <a:latin typeface="Lucida Console" panose="020B0609040504020204" pitchFamily="49" charset="0"/>
              </a:rPr>
              <a:t>my.data.frame</a:t>
            </a:r>
            <a:r>
              <a:rPr lang="en-GB" sz="1600" dirty="0">
                <a:latin typeface="Lucida Console" panose="020B0609040504020204" pitchFamily="49" charset="0"/>
              </a:rPr>
              <a:t>[2:4]</a:t>
            </a:r>
          </a:p>
          <a:p>
            <a:endParaRPr lang="en-GB" sz="1600" dirty="0" smtClean="0">
              <a:latin typeface="Lucida Console" panose="020B0609040504020204" pitchFamily="49" charset="0"/>
            </a:endParaRPr>
          </a:p>
          <a:p>
            <a:endParaRPr lang="en-GB" sz="1600" dirty="0">
              <a:latin typeface="Lucida Console" panose="020B0609040504020204" pitchFamily="49" charset="0"/>
            </a:endParaRPr>
          </a:p>
          <a:p>
            <a:r>
              <a:rPr lang="en-GB" sz="1600" dirty="0" err="1">
                <a:latin typeface="Lucida Console" panose="020B0609040504020204" pitchFamily="49" charset="0"/>
              </a:rPr>
              <a:t>nrow</a:t>
            </a:r>
            <a:r>
              <a:rPr lang="en-GB" sz="1600" dirty="0">
                <a:latin typeface="Lucida Console" panose="020B0609040504020204" pitchFamily="49" charset="0"/>
              </a:rPr>
              <a:t>(</a:t>
            </a:r>
            <a:r>
              <a:rPr lang="en-GB" sz="1600" dirty="0" err="1">
                <a:latin typeface="Lucida Console" panose="020B0609040504020204" pitchFamily="49" charset="0"/>
              </a:rPr>
              <a:t>my.data.frame</a:t>
            </a:r>
            <a:r>
              <a:rPr lang="en-GB" sz="1600" dirty="0">
                <a:latin typeface="Lucida Console" panose="020B0609040504020204" pitchFamily="49" charset="0"/>
              </a:rPr>
              <a:t>)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[1] 10</a:t>
            </a:r>
          </a:p>
          <a:p>
            <a:endParaRPr lang="en-GB" sz="1600" dirty="0">
              <a:latin typeface="Lucida Console" panose="020B0609040504020204" pitchFamily="49" charset="0"/>
            </a:endParaRPr>
          </a:p>
          <a:p>
            <a:r>
              <a:rPr lang="en-GB" sz="1600" dirty="0" err="1">
                <a:latin typeface="Lucida Console" panose="020B0609040504020204" pitchFamily="49" charset="0"/>
              </a:rPr>
              <a:t>my.data.frame</a:t>
            </a:r>
            <a:r>
              <a:rPr lang="en-GB" sz="1600" dirty="0">
                <a:latin typeface="Lucida Console" panose="020B0609040504020204" pitchFamily="49" charset="0"/>
              </a:rPr>
              <a:t>[300,]</a:t>
            </a:r>
          </a:p>
          <a:p>
            <a:endParaRPr lang="en-GB" sz="1600" dirty="0">
              <a:latin typeface="Lucida Console" panose="020B060904050402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19672" y="1424965"/>
            <a:ext cx="61926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600" dirty="0" smtClean="0">
              <a:solidFill>
                <a:srgbClr val="FF0000"/>
              </a:solidFill>
              <a:latin typeface="Lucida Console" panose="020B0609040504020204" pitchFamily="49" charset="0"/>
            </a:endParaRPr>
          </a:p>
          <a:p>
            <a:r>
              <a:rPr lang="en-GB" sz="16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Error</a:t>
            </a:r>
            <a:r>
              <a:rPr lang="en-GB" sz="1600" dirty="0">
                <a:solidFill>
                  <a:srgbClr val="FF0000"/>
                </a:solidFill>
                <a:latin typeface="Lucida Console" panose="020B0609040504020204" pitchFamily="49" charset="0"/>
              </a:rPr>
              <a:t>: could not find function "</a:t>
            </a:r>
            <a:r>
              <a:rPr lang="en-GB" sz="1600" dirty="0" err="1">
                <a:solidFill>
                  <a:srgbClr val="FF0000"/>
                </a:solidFill>
                <a:latin typeface="Lucida Console" panose="020B0609040504020204" pitchFamily="49" charset="0"/>
              </a:rPr>
              <a:t>my.vector</a:t>
            </a:r>
            <a:r>
              <a:rPr lang="en-GB" sz="1600" dirty="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</a:p>
          <a:p>
            <a:endParaRPr lang="en-GB" sz="1600" dirty="0" smtClean="0">
              <a:solidFill>
                <a:srgbClr val="FF0000"/>
              </a:solidFill>
              <a:latin typeface="Lucida Console" panose="020B0609040504020204" pitchFamily="49" charset="0"/>
            </a:endParaRPr>
          </a:p>
          <a:p>
            <a:r>
              <a:rPr lang="en-GB" sz="16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Error </a:t>
            </a:r>
            <a:r>
              <a:rPr lang="en-GB" sz="1600" dirty="0">
                <a:solidFill>
                  <a:srgbClr val="FF0000"/>
                </a:solidFill>
                <a:latin typeface="Lucida Console" panose="020B0609040504020204" pitchFamily="49" charset="0"/>
              </a:rPr>
              <a:t>in </a:t>
            </a:r>
            <a:r>
              <a:rPr lang="en-GB" sz="1600" dirty="0" err="1">
                <a:solidFill>
                  <a:srgbClr val="FF0000"/>
                </a:solidFill>
                <a:latin typeface="Lucida Console" panose="020B0609040504020204" pitchFamily="49" charset="0"/>
              </a:rPr>
              <a:t>my.vector</a:t>
            </a:r>
            <a:r>
              <a:rPr lang="en-GB" sz="1600" dirty="0">
                <a:solidFill>
                  <a:srgbClr val="FF0000"/>
                </a:solidFill>
                <a:latin typeface="Lucida Console" panose="020B0609040504020204" pitchFamily="49" charset="0"/>
              </a:rPr>
              <a:t>[2, 3, 4] : incorrect number of dimensions</a:t>
            </a:r>
          </a:p>
          <a:p>
            <a:endParaRPr lang="en-GB" sz="1600" dirty="0">
              <a:solidFill>
                <a:srgbClr val="FF0000"/>
              </a:solidFill>
              <a:latin typeface="Lucida Console" panose="020B0609040504020204" pitchFamily="49" charset="0"/>
            </a:endParaRPr>
          </a:p>
          <a:p>
            <a:endParaRPr lang="en-GB" sz="1600" dirty="0">
              <a:solidFill>
                <a:srgbClr val="FF0000"/>
              </a:solidFill>
              <a:latin typeface="Lucida Console" panose="020B0609040504020204" pitchFamily="49" charset="0"/>
            </a:endParaRPr>
          </a:p>
          <a:p>
            <a:r>
              <a:rPr lang="en-GB" sz="16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[No error! Works – but don’t do this]</a:t>
            </a:r>
          </a:p>
          <a:p>
            <a:endParaRPr lang="en-GB" sz="1600" dirty="0">
              <a:solidFill>
                <a:srgbClr val="FF0000"/>
              </a:solidFill>
              <a:latin typeface="Lucida Console" panose="020B0609040504020204" pitchFamily="49" charset="0"/>
            </a:endParaRPr>
          </a:p>
          <a:p>
            <a:r>
              <a:rPr lang="en-GB" sz="16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Error </a:t>
            </a:r>
            <a:r>
              <a:rPr lang="en-GB" sz="1600" dirty="0">
                <a:solidFill>
                  <a:srgbClr val="FF0000"/>
                </a:solidFill>
                <a:latin typeface="Lucida Console" panose="020B0609040504020204" pitchFamily="49" charset="0"/>
              </a:rPr>
              <a:t>in `[.</a:t>
            </a:r>
            <a:r>
              <a:rPr lang="en-GB" sz="1600" dirty="0" err="1">
                <a:solidFill>
                  <a:srgbClr val="FF0000"/>
                </a:solidFill>
                <a:latin typeface="Lucida Console" panose="020B0609040504020204" pitchFamily="49" charset="0"/>
              </a:rPr>
              <a:t>data.frame</a:t>
            </a:r>
            <a:r>
              <a:rPr lang="en-GB" sz="1600" dirty="0">
                <a:solidFill>
                  <a:srgbClr val="FF0000"/>
                </a:solidFill>
                <a:latin typeface="Lucida Console" panose="020B0609040504020204" pitchFamily="49" charset="0"/>
              </a:rPr>
              <a:t>`(</a:t>
            </a:r>
            <a:r>
              <a:rPr lang="en-GB" sz="1600" dirty="0" err="1">
                <a:solidFill>
                  <a:srgbClr val="FF0000"/>
                </a:solidFill>
                <a:latin typeface="Lucida Console" panose="020B0609040504020204" pitchFamily="49" charset="0"/>
              </a:rPr>
              <a:t>my.data.frame</a:t>
            </a:r>
            <a:r>
              <a:rPr lang="en-GB" sz="1600" dirty="0">
                <a:solidFill>
                  <a:srgbClr val="FF0000"/>
                </a:solidFill>
                <a:latin typeface="Lucida Console" panose="020B0609040504020204" pitchFamily="49" charset="0"/>
              </a:rPr>
              <a:t>, 2:4) : undefined columns selected</a:t>
            </a:r>
          </a:p>
          <a:p>
            <a:endParaRPr lang="en-GB" sz="1600" dirty="0">
              <a:solidFill>
                <a:srgbClr val="FF0000"/>
              </a:solidFill>
              <a:latin typeface="Lucida Console" panose="020B0609040504020204" pitchFamily="49" charset="0"/>
            </a:endParaRPr>
          </a:p>
          <a:p>
            <a:endParaRPr lang="en-GB" sz="1600" dirty="0" smtClean="0">
              <a:solidFill>
                <a:srgbClr val="FF0000"/>
              </a:solidFill>
              <a:latin typeface="Lucida Console" panose="020B0609040504020204" pitchFamily="49" charset="0"/>
            </a:endParaRPr>
          </a:p>
          <a:p>
            <a:endParaRPr lang="en-GB" sz="1600" dirty="0" smtClean="0">
              <a:solidFill>
                <a:srgbClr val="FF0000"/>
              </a:solidFill>
              <a:latin typeface="Lucida Console" panose="020B0609040504020204" pitchFamily="49" charset="0"/>
            </a:endParaRPr>
          </a:p>
          <a:p>
            <a:endParaRPr lang="en-GB" sz="1600" dirty="0">
              <a:solidFill>
                <a:srgbClr val="FF0000"/>
              </a:solidFill>
              <a:latin typeface="Lucida Console" panose="020B0609040504020204" pitchFamily="49" charset="0"/>
            </a:endParaRPr>
          </a:p>
          <a:p>
            <a:endParaRPr lang="en-GB" sz="1600" dirty="0">
              <a:solidFill>
                <a:srgbClr val="FF0000"/>
              </a:solidFill>
              <a:latin typeface="Lucida Console" panose="020B0609040504020204" pitchFamily="49" charset="0"/>
            </a:endParaRPr>
          </a:p>
          <a:p>
            <a:r>
              <a:rPr lang="en-GB" sz="1600" dirty="0">
                <a:solidFill>
                  <a:srgbClr val="FF0000"/>
                </a:solidFill>
                <a:latin typeface="Lucida Console" panose="020B0609040504020204" pitchFamily="49" charset="0"/>
              </a:rPr>
              <a:t>    a  b  c</a:t>
            </a:r>
          </a:p>
          <a:p>
            <a:r>
              <a:rPr lang="en-GB" sz="1600" dirty="0">
                <a:solidFill>
                  <a:srgbClr val="FF0000"/>
                </a:solidFill>
                <a:latin typeface="Lucida Console" panose="020B0609040504020204" pitchFamily="49" charset="0"/>
              </a:rPr>
              <a:t>NA </a:t>
            </a:r>
            <a:r>
              <a:rPr lang="en-GB" sz="1600" dirty="0" err="1">
                <a:solidFill>
                  <a:srgbClr val="FF0000"/>
                </a:solidFill>
                <a:latin typeface="Lucida Console" panose="020B0609040504020204" pitchFamily="49" charset="0"/>
              </a:rPr>
              <a:t>NA</a:t>
            </a:r>
            <a:r>
              <a:rPr lang="en-GB" sz="1600" dirty="0">
                <a:solidFill>
                  <a:srgbClr val="FF0000"/>
                </a:solidFill>
                <a:latin typeface="Lucida Console" panose="020B0609040504020204" pitchFamily="49" charset="0"/>
              </a:rPr>
              <a:t> </a:t>
            </a:r>
            <a:r>
              <a:rPr lang="en-GB" sz="1600" dirty="0" err="1">
                <a:solidFill>
                  <a:srgbClr val="FF0000"/>
                </a:solidFill>
                <a:latin typeface="Lucida Console" panose="020B0609040504020204" pitchFamily="49" charset="0"/>
              </a:rPr>
              <a:t>NA</a:t>
            </a:r>
            <a:r>
              <a:rPr lang="en-GB" sz="1600" dirty="0">
                <a:solidFill>
                  <a:srgbClr val="FF0000"/>
                </a:solidFill>
                <a:latin typeface="Lucida Console" panose="020B0609040504020204" pitchFamily="49" charset="0"/>
              </a:rPr>
              <a:t> </a:t>
            </a:r>
            <a:r>
              <a:rPr lang="en-GB" sz="1600" dirty="0" err="1">
                <a:solidFill>
                  <a:srgbClr val="FF0000"/>
                </a:solidFill>
                <a:latin typeface="Lucida Console" panose="020B0609040504020204" pitchFamily="49" charset="0"/>
              </a:rPr>
              <a:t>NA</a:t>
            </a:r>
            <a:endParaRPr lang="en-GB" sz="1600" dirty="0">
              <a:solidFill>
                <a:srgbClr val="FF0000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27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Storing text in variables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628800" y="1988840"/>
            <a:ext cx="5886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Lucida Console" panose="020B0609040504020204" pitchFamily="49" charset="0"/>
              </a:rPr>
              <a:t>my.name &lt;- "</a:t>
            </a:r>
            <a:r>
              <a:rPr lang="en-GB" sz="2800" dirty="0" err="1">
                <a:latin typeface="Lucida Console" panose="020B0609040504020204" pitchFamily="49" charset="0"/>
              </a:rPr>
              <a:t>laura</a:t>
            </a:r>
            <a:r>
              <a:rPr lang="en-GB" sz="2800" dirty="0">
                <a:latin typeface="Lucida Console" panose="020B0609040504020204" pitchFamily="49" charset="0"/>
              </a:rPr>
              <a:t>"</a:t>
            </a:r>
          </a:p>
          <a:p>
            <a:endParaRPr lang="en-GB" sz="2800" dirty="0">
              <a:latin typeface="Lucida Console" panose="020B0609040504020204" pitchFamily="49" charset="0"/>
            </a:endParaRPr>
          </a:p>
          <a:p>
            <a:r>
              <a:rPr lang="en-GB" sz="2800" dirty="0">
                <a:latin typeface="Lucida Console" panose="020B0609040504020204" pitchFamily="49" charset="0"/>
              </a:rPr>
              <a:t>my.other.name &lt;- '</a:t>
            </a:r>
            <a:r>
              <a:rPr lang="en-GB" sz="2800" dirty="0" err="1">
                <a:latin typeface="Lucida Console" panose="020B0609040504020204" pitchFamily="49" charset="0"/>
              </a:rPr>
              <a:t>biggins</a:t>
            </a:r>
            <a:r>
              <a:rPr lang="en-GB" sz="2800" dirty="0">
                <a:latin typeface="Lucida Console" panose="020B0609040504020204" pitchFamily="49" charset="0"/>
              </a:rPr>
              <a:t>'</a:t>
            </a:r>
          </a:p>
        </p:txBody>
      </p:sp>
    </p:spTree>
    <p:extLst>
      <p:ext uri="{BB962C8B-B14F-4D97-AF65-F5344CB8AC3E}">
        <p14:creationId xmlns:p14="http://schemas.microsoft.com/office/powerpoint/2010/main" val="365606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Reading data from files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861" y="1417638"/>
            <a:ext cx="8620125" cy="527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03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Using </a:t>
            </a:r>
            <a:r>
              <a:rPr lang="en-GB" dirty="0" err="1" smtClean="0"/>
              <a:t>read.table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Only required parameter is the file name (path)</a:t>
            </a:r>
          </a:p>
          <a:p>
            <a:r>
              <a:rPr lang="en-GB" dirty="0" smtClean="0"/>
              <a:t>Other parameters are optional</a:t>
            </a:r>
          </a:p>
          <a:p>
            <a:endParaRPr lang="en-GB" dirty="0" smtClean="0"/>
          </a:p>
          <a:p>
            <a:r>
              <a:rPr lang="en-GB" dirty="0" smtClean="0"/>
              <a:t>You hardly ever call </a:t>
            </a:r>
            <a:r>
              <a:rPr lang="en-GB" dirty="0" err="1" smtClean="0">
                <a:latin typeface="Lucida Console" panose="020B0609040504020204" pitchFamily="49" charset="0"/>
              </a:rPr>
              <a:t>read.table</a:t>
            </a:r>
            <a:r>
              <a:rPr lang="en-GB" dirty="0" smtClean="0"/>
              <a:t> directly</a:t>
            </a:r>
          </a:p>
          <a:p>
            <a:pPr lvl="1"/>
            <a:r>
              <a:rPr lang="en-GB" dirty="0" err="1" smtClean="0">
                <a:latin typeface="Lucida Console" panose="020B0609040504020204" pitchFamily="49" charset="0"/>
              </a:rPr>
              <a:t>read.delim</a:t>
            </a:r>
            <a:r>
              <a:rPr lang="en-GB" dirty="0" smtClean="0"/>
              <a:t> for tab delimited files</a:t>
            </a:r>
          </a:p>
          <a:p>
            <a:pPr lvl="1"/>
            <a:r>
              <a:rPr lang="en-GB" dirty="0" smtClean="0">
                <a:latin typeface="Lucida Console" panose="020B0609040504020204" pitchFamily="49" charset="0"/>
              </a:rPr>
              <a:t>read.csv</a:t>
            </a:r>
            <a:r>
              <a:rPr lang="en-GB" dirty="0" smtClean="0"/>
              <a:t> for comma separated value files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The function returns a data frame - it *doesn't* save it.  You need to do that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957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Specifying file paths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You can use full file paths, but it's a pain</a:t>
            </a:r>
          </a:p>
          <a:p>
            <a:endParaRPr lang="en-GB" dirty="0"/>
          </a:p>
          <a:p>
            <a:r>
              <a:rPr lang="en-GB" dirty="0" smtClean="0"/>
              <a:t>Easier to set the 'working directory' and then just provide a file name</a:t>
            </a:r>
          </a:p>
          <a:p>
            <a:pPr lvl="1"/>
            <a:r>
              <a:rPr lang="en-GB" dirty="0" err="1" smtClean="0">
                <a:latin typeface="Lucida Console" panose="020B0609040504020204" pitchFamily="49" charset="0"/>
              </a:rPr>
              <a:t>getwd</a:t>
            </a:r>
            <a:r>
              <a:rPr lang="en-GB" dirty="0" smtClean="0">
                <a:latin typeface="Lucida Console" panose="020B0609040504020204" pitchFamily="49" charset="0"/>
              </a:rPr>
              <a:t>()</a:t>
            </a:r>
          </a:p>
          <a:p>
            <a:pPr lvl="1"/>
            <a:r>
              <a:rPr lang="en-GB" dirty="0" err="1" smtClean="0">
                <a:latin typeface="Lucida Console" panose="020B0609040504020204" pitchFamily="49" charset="0"/>
              </a:rPr>
              <a:t>setwd</a:t>
            </a:r>
            <a:r>
              <a:rPr lang="en-GB" dirty="0" smtClean="0">
                <a:latin typeface="Lucida Console" panose="020B0609040504020204" pitchFamily="49" charset="0"/>
              </a:rPr>
              <a:t>(</a:t>
            </a:r>
            <a:r>
              <a:rPr lang="en-GB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path</a:t>
            </a:r>
            <a:r>
              <a:rPr lang="en-GB" dirty="0" smtClean="0">
                <a:latin typeface="Lucida Console" panose="020B0609040504020204" pitchFamily="49" charset="0"/>
              </a:rPr>
              <a:t>)</a:t>
            </a:r>
          </a:p>
          <a:p>
            <a:pPr lvl="1"/>
            <a:r>
              <a:rPr lang="en-GB" dirty="0" smtClean="0"/>
              <a:t>Session &gt; Set Working Directory &gt; Choose Directory</a:t>
            </a:r>
          </a:p>
          <a:p>
            <a:endParaRPr lang="en-GB" dirty="0" smtClean="0"/>
          </a:p>
          <a:p>
            <a:r>
              <a:rPr lang="en-GB" dirty="0" smtClean="0"/>
              <a:t>Use [Tab] to fill in file paths in the editor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2060849"/>
            <a:ext cx="8507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latin typeface="Lucida Console" panose="020B0609040504020204" pitchFamily="49" charset="0"/>
              </a:rPr>
              <a:t>read.csv("O:/Training/Introduction to R/</a:t>
            </a:r>
            <a:r>
              <a:rPr lang="en-GB" sz="1400" dirty="0" err="1">
                <a:latin typeface="Lucida Console" panose="020B0609040504020204" pitchFamily="49" charset="0"/>
              </a:rPr>
              <a:t>R_intro_data_files</a:t>
            </a:r>
            <a:r>
              <a:rPr lang="en-GB" sz="1400" dirty="0">
                <a:latin typeface="Lucida Console" panose="020B0609040504020204" pitchFamily="49" charset="0"/>
              </a:rPr>
              <a:t>/neutrophils.csv")</a:t>
            </a:r>
          </a:p>
        </p:txBody>
      </p:sp>
    </p:spTree>
    <p:extLst>
      <p:ext uri="{BB962C8B-B14F-4D97-AF65-F5344CB8AC3E}">
        <p14:creationId xmlns:p14="http://schemas.microsoft.com/office/powerpoint/2010/main" val="307403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Being clear about names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File names only matter when loading.</a:t>
            </a:r>
          </a:p>
          <a:p>
            <a:r>
              <a:rPr lang="en-GB" dirty="0" smtClean="0"/>
              <a:t>After that the variable name is used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755576" y="3717032"/>
            <a:ext cx="725070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err="1">
                <a:latin typeface="Lucida Console" panose="020B0609040504020204" pitchFamily="49" charset="0"/>
              </a:rPr>
              <a:t>read.delim</a:t>
            </a:r>
            <a:r>
              <a:rPr lang="en-GB" sz="2400" dirty="0">
                <a:latin typeface="Lucida Console" panose="020B0609040504020204" pitchFamily="49" charset="0"/>
              </a:rPr>
              <a:t>("data_file.txt") -&gt; </a:t>
            </a:r>
            <a:r>
              <a:rPr lang="en-GB" sz="2400" dirty="0" err="1" smtClean="0">
                <a:latin typeface="Lucida Console" panose="020B0609040504020204" pitchFamily="49" charset="0"/>
              </a:rPr>
              <a:t>my.data</a:t>
            </a:r>
            <a:endParaRPr lang="en-GB" sz="2400" dirty="0" smtClean="0">
              <a:latin typeface="Lucida Console" panose="020B0609040504020204" pitchFamily="49" charset="0"/>
            </a:endParaRPr>
          </a:p>
          <a:p>
            <a:endParaRPr lang="en-GB" sz="2400" dirty="0">
              <a:latin typeface="Lucida Console" panose="020B0609040504020204" pitchFamily="49" charset="0"/>
            </a:endParaRPr>
          </a:p>
          <a:p>
            <a:r>
              <a:rPr lang="en-GB" sz="2400" dirty="0" smtClean="0">
                <a:latin typeface="Lucida Console" panose="020B0609040504020204" pitchFamily="49" charset="0"/>
              </a:rPr>
              <a:t>head(</a:t>
            </a:r>
            <a:r>
              <a:rPr lang="en-GB" sz="2400" dirty="0" err="1" smtClean="0">
                <a:latin typeface="Lucida Console" panose="020B0609040504020204" pitchFamily="49" charset="0"/>
              </a:rPr>
              <a:t>my.data</a:t>
            </a:r>
            <a:r>
              <a:rPr lang="en-GB" sz="2400" dirty="0" smtClean="0">
                <a:latin typeface="Lucida Console" panose="020B0609040504020204" pitchFamily="49" charset="0"/>
              </a:rPr>
              <a:t>)</a:t>
            </a:r>
            <a:endParaRPr lang="en-GB" sz="24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877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67544" y="2708920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Exercise 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911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Logical Selection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475656" y="4657803"/>
            <a:ext cx="7056784" cy="193954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Numbers (index positions)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Text (names)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Logicals</a:t>
            </a:r>
            <a:r>
              <a:rPr lang="en-GB" dirty="0" smtClean="0"/>
              <a:t> (TRUE/FALSE)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462564" y="1700808"/>
            <a:ext cx="770983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Lucida Console" panose="020B0609040504020204" pitchFamily="49" charset="0"/>
              </a:rPr>
              <a:t>&gt; </a:t>
            </a:r>
            <a:r>
              <a:rPr lang="en-GB" sz="2400" dirty="0" err="1">
                <a:latin typeface="Lucida Console" panose="020B0609040504020204" pitchFamily="49" charset="0"/>
              </a:rPr>
              <a:t>simple.vector</a:t>
            </a:r>
            <a:endParaRPr lang="en-GB" sz="2400" dirty="0">
              <a:latin typeface="Lucida Console" panose="020B0609040504020204" pitchFamily="49" charset="0"/>
            </a:endParaRPr>
          </a:p>
          <a:p>
            <a:r>
              <a:rPr lang="en-GB" sz="2400" dirty="0">
                <a:latin typeface="Lucida Console" panose="020B0609040504020204" pitchFamily="49" charset="0"/>
              </a:rPr>
              <a:t> simon  </a:t>
            </a:r>
            <a:r>
              <a:rPr lang="en-GB" sz="2400" dirty="0" err="1">
                <a:latin typeface="Lucida Console" panose="020B0609040504020204" pitchFamily="49" charset="0"/>
              </a:rPr>
              <a:t>laura</a:t>
            </a:r>
            <a:r>
              <a:rPr lang="en-GB" sz="2400" dirty="0">
                <a:latin typeface="Lucida Console" panose="020B0609040504020204" pitchFamily="49" charset="0"/>
              </a:rPr>
              <a:t>   </a:t>
            </a:r>
            <a:r>
              <a:rPr lang="en-GB" sz="2400" dirty="0" err="1">
                <a:latin typeface="Lucida Console" panose="020B0609040504020204" pitchFamily="49" charset="0"/>
              </a:rPr>
              <a:t>anne</a:t>
            </a:r>
            <a:r>
              <a:rPr lang="en-GB" sz="2400" dirty="0">
                <a:latin typeface="Lucida Console" panose="020B0609040504020204" pitchFamily="49" charset="0"/>
              </a:rPr>
              <a:t>     jo </a:t>
            </a:r>
            <a:r>
              <a:rPr lang="en-GB" sz="2400" dirty="0" err="1">
                <a:latin typeface="Lucida Console" panose="020B0609040504020204" pitchFamily="49" charset="0"/>
              </a:rPr>
              <a:t>steven</a:t>
            </a:r>
            <a:r>
              <a:rPr lang="en-GB" sz="2400" dirty="0">
                <a:latin typeface="Lucida Console" panose="020B0609040504020204" pitchFamily="49" charset="0"/>
              </a:rPr>
              <a:t> 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 1      2      4      6      3 </a:t>
            </a:r>
            <a:endParaRPr lang="en-GB" sz="2400" dirty="0" smtClean="0">
              <a:latin typeface="Lucida Console" panose="020B0609040504020204" pitchFamily="49" charset="0"/>
            </a:endParaRPr>
          </a:p>
          <a:p>
            <a:endParaRPr lang="en-GB" sz="2400" dirty="0" smtClean="0">
              <a:latin typeface="Lucida Console" panose="020B0609040504020204" pitchFamily="49" charset="0"/>
            </a:endParaRPr>
          </a:p>
          <a:p>
            <a:endParaRPr lang="en-GB" sz="2400" dirty="0">
              <a:latin typeface="Lucida Console" panose="020B0609040504020204" pitchFamily="49" charset="0"/>
            </a:endParaRPr>
          </a:p>
          <a:p>
            <a:endParaRPr lang="en-GB" sz="2400" dirty="0">
              <a:latin typeface="Lucida Console" panose="020B0609040504020204" pitchFamily="49" charset="0"/>
            </a:endParaRPr>
          </a:p>
          <a:p>
            <a:r>
              <a:rPr lang="en-GB" sz="2400" dirty="0" err="1">
                <a:latin typeface="Lucida Console" panose="020B0609040504020204" pitchFamily="49" charset="0"/>
              </a:rPr>
              <a:t>simple.vector</a:t>
            </a:r>
            <a:r>
              <a:rPr lang="en-GB" sz="2400" dirty="0">
                <a:latin typeface="Lucida Console" panose="020B0609040504020204" pitchFamily="49" charset="0"/>
              </a:rPr>
              <a:t>[c(...)]</a:t>
            </a:r>
          </a:p>
        </p:txBody>
      </p:sp>
    </p:spTree>
    <p:extLst>
      <p:ext uri="{BB962C8B-B14F-4D97-AF65-F5344CB8AC3E}">
        <p14:creationId xmlns:p14="http://schemas.microsoft.com/office/powerpoint/2010/main" val="28171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Logical Selection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462564" y="1700808"/>
            <a:ext cx="850192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 smtClean="0">
                <a:latin typeface="Lucida Console" panose="020B0609040504020204" pitchFamily="49" charset="0"/>
              </a:rPr>
              <a:t>simple.vector</a:t>
            </a:r>
            <a:endParaRPr lang="en-GB" sz="2400" dirty="0">
              <a:latin typeface="Lucida Console" panose="020B0609040504020204" pitchFamily="49" charset="0"/>
            </a:endParaRPr>
          </a:p>
          <a:p>
            <a:r>
              <a:rPr lang="en-GB" sz="2400" dirty="0">
                <a:latin typeface="Lucida Console" panose="020B0609040504020204" pitchFamily="49" charset="0"/>
              </a:rPr>
              <a:t> simon  </a:t>
            </a:r>
            <a:r>
              <a:rPr lang="en-GB" sz="2400" dirty="0" err="1">
                <a:latin typeface="Lucida Console" panose="020B0609040504020204" pitchFamily="49" charset="0"/>
              </a:rPr>
              <a:t>laura</a:t>
            </a:r>
            <a:r>
              <a:rPr lang="en-GB" sz="2400" dirty="0">
                <a:latin typeface="Lucida Console" panose="020B0609040504020204" pitchFamily="49" charset="0"/>
              </a:rPr>
              <a:t>   </a:t>
            </a:r>
            <a:r>
              <a:rPr lang="en-GB" sz="2400" dirty="0" err="1">
                <a:latin typeface="Lucida Console" panose="020B0609040504020204" pitchFamily="49" charset="0"/>
              </a:rPr>
              <a:t>anne</a:t>
            </a:r>
            <a:r>
              <a:rPr lang="en-GB" sz="2400" dirty="0">
                <a:latin typeface="Lucida Console" panose="020B0609040504020204" pitchFamily="49" charset="0"/>
              </a:rPr>
              <a:t>     jo </a:t>
            </a:r>
            <a:r>
              <a:rPr lang="en-GB" sz="2400" dirty="0" err="1">
                <a:latin typeface="Lucida Console" panose="020B0609040504020204" pitchFamily="49" charset="0"/>
              </a:rPr>
              <a:t>steven</a:t>
            </a:r>
            <a:r>
              <a:rPr lang="en-GB" sz="2400" dirty="0">
                <a:latin typeface="Lucida Console" panose="020B0609040504020204" pitchFamily="49" charset="0"/>
              </a:rPr>
              <a:t> 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 1      2      4      6      3 </a:t>
            </a:r>
            <a:endParaRPr lang="en-GB" sz="2400" dirty="0" smtClean="0">
              <a:latin typeface="Lucida Console" panose="020B0609040504020204" pitchFamily="49" charset="0"/>
            </a:endParaRPr>
          </a:p>
          <a:p>
            <a:endParaRPr lang="en-GB" sz="2400" dirty="0" smtClean="0">
              <a:latin typeface="Lucida Console" panose="020B0609040504020204" pitchFamily="49" charset="0"/>
            </a:endParaRPr>
          </a:p>
          <a:p>
            <a:r>
              <a:rPr lang="da-DK" sz="2400" dirty="0">
                <a:latin typeface="Lucida Console" panose="020B0609040504020204" pitchFamily="49" charset="0"/>
              </a:rPr>
              <a:t>c(TRUE,FALSE,FALSE,TRUE,FALSE</a:t>
            </a:r>
            <a:r>
              <a:rPr lang="da-DK" sz="2400" dirty="0" smtClean="0">
                <a:latin typeface="Lucida Console" panose="020B0609040504020204" pitchFamily="49" charset="0"/>
              </a:rPr>
              <a:t>)</a:t>
            </a:r>
          </a:p>
          <a:p>
            <a:endParaRPr lang="en-GB" sz="2400" dirty="0">
              <a:latin typeface="Lucida Console" panose="020B0609040504020204" pitchFamily="49" charset="0"/>
            </a:endParaRPr>
          </a:p>
          <a:p>
            <a:r>
              <a:rPr lang="da-DK" sz="2400" dirty="0" smtClean="0">
                <a:latin typeface="Lucida Console" panose="020B0609040504020204" pitchFamily="49" charset="0"/>
              </a:rPr>
              <a:t>simple.vector[c(TRUE,FALSE,FALSE,TRUE,FALSE</a:t>
            </a:r>
            <a:r>
              <a:rPr lang="da-DK" sz="2400" dirty="0">
                <a:latin typeface="Lucida Console" panose="020B0609040504020204" pitchFamily="49" charset="0"/>
              </a:rPr>
              <a:t>)]</a:t>
            </a:r>
          </a:p>
          <a:p>
            <a:endParaRPr lang="da-DK" sz="2400" dirty="0" smtClean="0">
              <a:latin typeface="Lucida Console" panose="020B0609040504020204" pitchFamily="49" charset="0"/>
            </a:endParaRPr>
          </a:p>
          <a:p>
            <a:r>
              <a:rPr lang="da-DK" sz="2400" dirty="0" smtClean="0">
                <a:latin typeface="Lucida Console" panose="020B0609040504020204" pitchFamily="49" charset="0"/>
              </a:rPr>
              <a:t> simon    </a:t>
            </a:r>
            <a:r>
              <a:rPr lang="da-DK" sz="2400" dirty="0">
                <a:latin typeface="Lucida Console" panose="020B0609040504020204" pitchFamily="49" charset="0"/>
              </a:rPr>
              <a:t>jo </a:t>
            </a:r>
          </a:p>
          <a:p>
            <a:r>
              <a:rPr lang="da-DK" sz="2400" dirty="0" smtClean="0">
                <a:latin typeface="Lucida Console" panose="020B0609040504020204" pitchFamily="49" charset="0"/>
              </a:rPr>
              <a:t>     </a:t>
            </a:r>
            <a:r>
              <a:rPr lang="da-DK" sz="2400" dirty="0">
                <a:latin typeface="Lucida Console" panose="020B0609040504020204" pitchFamily="49" charset="0"/>
              </a:rPr>
              <a:t>1     6</a:t>
            </a:r>
            <a:endParaRPr lang="en-GB" sz="2400" dirty="0" smtClean="0">
              <a:latin typeface="Lucida Console" panose="020B0609040504020204" pitchFamily="49" charset="0"/>
            </a:endParaRPr>
          </a:p>
          <a:p>
            <a:endParaRPr lang="en-GB" sz="2400" dirty="0" smtClean="0">
              <a:latin typeface="Lucida Console" panose="020B0609040504020204" pitchFamily="49" charset="0"/>
            </a:endParaRPr>
          </a:p>
          <a:p>
            <a:endParaRPr lang="en-GB" sz="2400" dirty="0">
              <a:latin typeface="Lucida Console" panose="020B0609040504020204" pitchFamily="49" charset="0"/>
            </a:endParaRPr>
          </a:p>
          <a:p>
            <a:endParaRPr lang="en-GB" sz="24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673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Logical Vectors are created by logical tests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1043608" y="1417638"/>
            <a:ext cx="734481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 smtClean="0">
                <a:latin typeface="Lucida Console" panose="020B0609040504020204" pitchFamily="49" charset="0"/>
              </a:rPr>
              <a:t>simple.vector</a:t>
            </a:r>
            <a:endParaRPr lang="en-GB" sz="2400" dirty="0">
              <a:latin typeface="Lucida Console" panose="020B0609040504020204" pitchFamily="49" charset="0"/>
            </a:endParaRPr>
          </a:p>
          <a:p>
            <a:r>
              <a:rPr lang="en-GB" sz="2400" dirty="0" smtClean="0">
                <a:latin typeface="Lucida Console" panose="020B0609040504020204" pitchFamily="49" charset="0"/>
              </a:rPr>
              <a:t> 1      </a:t>
            </a:r>
            <a:r>
              <a:rPr lang="en-GB" sz="2400" dirty="0">
                <a:latin typeface="Lucida Console" panose="020B0609040504020204" pitchFamily="49" charset="0"/>
              </a:rPr>
              <a:t>2      4      6      3 </a:t>
            </a:r>
          </a:p>
          <a:p>
            <a:endParaRPr lang="en-GB" sz="2400" dirty="0">
              <a:latin typeface="Lucida Console" panose="020B0609040504020204" pitchFamily="49" charset="0"/>
            </a:endParaRPr>
          </a:p>
          <a:p>
            <a:r>
              <a:rPr lang="en-GB" sz="2400" dirty="0" err="1" smtClean="0">
                <a:latin typeface="Lucida Console" panose="020B0609040504020204" pitchFamily="49" charset="0"/>
              </a:rPr>
              <a:t>simple.vector</a:t>
            </a:r>
            <a:r>
              <a:rPr lang="en-GB" sz="2400" dirty="0" smtClean="0">
                <a:latin typeface="Lucida Console" panose="020B0609040504020204" pitchFamily="49" charset="0"/>
              </a:rPr>
              <a:t> </a:t>
            </a:r>
            <a:r>
              <a:rPr lang="en-GB" sz="2400" dirty="0">
                <a:latin typeface="Lucida Console" panose="020B0609040504020204" pitchFamily="49" charset="0"/>
              </a:rPr>
              <a:t>&gt; 3</a:t>
            </a:r>
          </a:p>
          <a:p>
            <a:r>
              <a:rPr lang="en-GB" sz="2400" dirty="0" smtClean="0">
                <a:latin typeface="Lucida Console" panose="020B0609040504020204" pitchFamily="49" charset="0"/>
              </a:rPr>
              <a:t> FALSE  </a:t>
            </a:r>
            <a:r>
              <a:rPr lang="en-GB" sz="2400" dirty="0" err="1">
                <a:latin typeface="Lucida Console" panose="020B0609040504020204" pitchFamily="49" charset="0"/>
              </a:rPr>
              <a:t>FALSE</a:t>
            </a:r>
            <a:r>
              <a:rPr lang="en-GB" sz="2400" dirty="0">
                <a:latin typeface="Lucida Console" panose="020B0609040504020204" pitchFamily="49" charset="0"/>
              </a:rPr>
              <a:t>   TRUE   </a:t>
            </a:r>
            <a:r>
              <a:rPr lang="en-GB" sz="2400" dirty="0" err="1">
                <a:latin typeface="Lucida Console" panose="020B0609040504020204" pitchFamily="49" charset="0"/>
              </a:rPr>
              <a:t>TRUE</a:t>
            </a:r>
            <a:r>
              <a:rPr lang="en-GB" sz="2400" dirty="0">
                <a:latin typeface="Lucida Console" panose="020B0609040504020204" pitchFamily="49" charset="0"/>
              </a:rPr>
              <a:t>  FALSE </a:t>
            </a:r>
            <a:endParaRPr lang="en-GB" sz="2400" dirty="0" smtClean="0">
              <a:latin typeface="Lucida Console" panose="020B0609040504020204" pitchFamily="49" charset="0"/>
            </a:endParaRPr>
          </a:p>
          <a:p>
            <a:endParaRPr lang="en-GB" sz="2400" dirty="0">
              <a:latin typeface="Lucida Console" panose="020B0609040504020204" pitchFamily="49" charset="0"/>
            </a:endParaRPr>
          </a:p>
          <a:p>
            <a:r>
              <a:rPr lang="en-GB" sz="2400" dirty="0" err="1" smtClean="0">
                <a:latin typeface="Lucida Console" panose="020B0609040504020204" pitchFamily="49" charset="0"/>
              </a:rPr>
              <a:t>simple.vector</a:t>
            </a:r>
            <a:r>
              <a:rPr lang="en-GB" sz="2400" dirty="0" smtClean="0">
                <a:latin typeface="Lucida Console" panose="020B0609040504020204" pitchFamily="49" charset="0"/>
              </a:rPr>
              <a:t> </a:t>
            </a:r>
            <a:r>
              <a:rPr lang="en-GB" sz="2400" dirty="0">
                <a:latin typeface="Lucida Console" panose="020B0609040504020204" pitchFamily="49" charset="0"/>
              </a:rPr>
              <a:t>== 2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</a:t>
            </a:r>
            <a:r>
              <a:rPr lang="en-GB" sz="2400" dirty="0" smtClean="0">
                <a:latin typeface="Lucida Console" panose="020B0609040504020204" pitchFamily="49" charset="0"/>
              </a:rPr>
              <a:t>FALSE   </a:t>
            </a:r>
            <a:r>
              <a:rPr lang="en-GB" sz="2400" dirty="0">
                <a:latin typeface="Lucida Console" panose="020B0609040504020204" pitchFamily="49" charset="0"/>
              </a:rPr>
              <a:t>TRUE  FALSE  </a:t>
            </a:r>
            <a:r>
              <a:rPr lang="en-GB" sz="2400" dirty="0" err="1">
                <a:latin typeface="Lucida Console" panose="020B0609040504020204" pitchFamily="49" charset="0"/>
              </a:rPr>
              <a:t>FALSE</a:t>
            </a:r>
            <a:r>
              <a:rPr lang="en-GB" sz="2400" dirty="0">
                <a:latin typeface="Lucida Console" panose="020B0609040504020204" pitchFamily="49" charset="0"/>
              </a:rPr>
              <a:t>  </a:t>
            </a:r>
            <a:r>
              <a:rPr lang="en-GB" sz="2400" dirty="0" err="1">
                <a:latin typeface="Lucida Console" panose="020B0609040504020204" pitchFamily="49" charset="0"/>
              </a:rPr>
              <a:t>FALSE</a:t>
            </a:r>
            <a:r>
              <a:rPr lang="en-GB" sz="2400" dirty="0">
                <a:latin typeface="Lucida Console" panose="020B0609040504020204" pitchFamily="49" charset="0"/>
              </a:rPr>
              <a:t> </a:t>
            </a:r>
          </a:p>
          <a:p>
            <a:endParaRPr lang="en-GB" sz="2400" dirty="0">
              <a:latin typeface="Lucida Console" panose="020B0609040504020204" pitchFamily="49" charset="0"/>
            </a:endParaRPr>
          </a:p>
          <a:p>
            <a:r>
              <a:rPr lang="en-GB" sz="2400" dirty="0" err="1" smtClean="0">
                <a:latin typeface="Lucida Console" panose="020B0609040504020204" pitchFamily="49" charset="0"/>
              </a:rPr>
              <a:t>simple.vector</a:t>
            </a:r>
            <a:r>
              <a:rPr lang="en-GB" sz="2400" dirty="0" smtClean="0">
                <a:latin typeface="Lucida Console" panose="020B0609040504020204" pitchFamily="49" charset="0"/>
              </a:rPr>
              <a:t> </a:t>
            </a:r>
            <a:r>
              <a:rPr lang="en-GB" sz="2400" dirty="0">
                <a:latin typeface="Lucida Console" panose="020B0609040504020204" pitchFamily="49" charset="0"/>
              </a:rPr>
              <a:t>&lt;= 4</a:t>
            </a:r>
          </a:p>
          <a:p>
            <a:r>
              <a:rPr lang="en-GB" sz="2400" dirty="0" smtClean="0">
                <a:latin typeface="Lucida Console" panose="020B0609040504020204" pitchFamily="49" charset="0"/>
              </a:rPr>
              <a:t> TRUE   </a:t>
            </a:r>
            <a:r>
              <a:rPr lang="en-GB" sz="2400" dirty="0" err="1">
                <a:latin typeface="Lucida Console" panose="020B0609040504020204" pitchFamily="49" charset="0"/>
              </a:rPr>
              <a:t>TRUE</a:t>
            </a:r>
            <a:r>
              <a:rPr lang="en-GB" sz="2400" dirty="0">
                <a:latin typeface="Lucida Console" panose="020B0609040504020204" pitchFamily="49" charset="0"/>
              </a:rPr>
              <a:t>   </a:t>
            </a:r>
            <a:r>
              <a:rPr lang="en-GB" sz="2400" dirty="0" err="1">
                <a:latin typeface="Lucida Console" panose="020B0609040504020204" pitchFamily="49" charset="0"/>
              </a:rPr>
              <a:t>TRUE</a:t>
            </a:r>
            <a:r>
              <a:rPr lang="en-GB" sz="2400" dirty="0">
                <a:latin typeface="Lucida Console" panose="020B0609040504020204" pitchFamily="49" charset="0"/>
              </a:rPr>
              <a:t>  FALSE   TRUE</a:t>
            </a:r>
          </a:p>
        </p:txBody>
      </p:sp>
    </p:spTree>
    <p:extLst>
      <p:ext uri="{BB962C8B-B14F-4D97-AF65-F5344CB8AC3E}">
        <p14:creationId xmlns:p14="http://schemas.microsoft.com/office/powerpoint/2010/main" val="298456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Combine the two concepts to make logical selections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007366" y="1700808"/>
            <a:ext cx="813690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 smtClean="0">
                <a:latin typeface="Lucida Console" panose="020B0609040504020204" pitchFamily="49" charset="0"/>
              </a:rPr>
              <a:t>simple.vector</a:t>
            </a:r>
            <a:endParaRPr lang="en-GB" sz="2000" dirty="0">
              <a:latin typeface="Lucida Console" panose="020B0609040504020204" pitchFamily="49" charset="0"/>
            </a:endParaRPr>
          </a:p>
          <a:p>
            <a:r>
              <a:rPr lang="en-GB" sz="2000" dirty="0" smtClean="0">
                <a:latin typeface="Lucida Console" panose="020B0609040504020204" pitchFamily="49" charset="0"/>
              </a:rPr>
              <a:t> 1      </a:t>
            </a:r>
            <a:r>
              <a:rPr lang="en-GB" sz="2000" dirty="0">
                <a:latin typeface="Lucida Console" panose="020B0609040504020204" pitchFamily="49" charset="0"/>
              </a:rPr>
              <a:t>2      4      6      3 </a:t>
            </a:r>
          </a:p>
          <a:p>
            <a:endParaRPr lang="en-GB" sz="2000" dirty="0">
              <a:latin typeface="Lucida Console" panose="020B0609040504020204" pitchFamily="49" charset="0"/>
            </a:endParaRPr>
          </a:p>
          <a:p>
            <a:r>
              <a:rPr lang="en-GB" sz="2000" dirty="0" err="1" smtClean="0">
                <a:latin typeface="Lucida Console" panose="020B0609040504020204" pitchFamily="49" charset="0"/>
              </a:rPr>
              <a:t>simple.vector</a:t>
            </a:r>
            <a:r>
              <a:rPr lang="en-GB" sz="2000" dirty="0" smtClean="0">
                <a:latin typeface="Lucida Console" panose="020B0609040504020204" pitchFamily="49" charset="0"/>
              </a:rPr>
              <a:t> </a:t>
            </a:r>
            <a:r>
              <a:rPr lang="en-GB" sz="2000" dirty="0">
                <a:latin typeface="Lucida Console" panose="020B0609040504020204" pitchFamily="49" charset="0"/>
              </a:rPr>
              <a:t>&gt; 3</a:t>
            </a:r>
          </a:p>
          <a:p>
            <a:r>
              <a:rPr lang="en-GB" sz="2000" dirty="0" smtClean="0">
                <a:latin typeface="Lucida Console" panose="020B0609040504020204" pitchFamily="49" charset="0"/>
              </a:rPr>
              <a:t> FALSE  </a:t>
            </a:r>
            <a:r>
              <a:rPr lang="en-GB" sz="2000" dirty="0" err="1">
                <a:latin typeface="Lucida Console" panose="020B0609040504020204" pitchFamily="49" charset="0"/>
              </a:rPr>
              <a:t>FALSE</a:t>
            </a:r>
            <a:r>
              <a:rPr lang="en-GB" sz="2000" dirty="0">
                <a:latin typeface="Lucida Console" panose="020B0609040504020204" pitchFamily="49" charset="0"/>
              </a:rPr>
              <a:t>   TRUE   </a:t>
            </a:r>
            <a:r>
              <a:rPr lang="en-GB" sz="2000" dirty="0" err="1">
                <a:latin typeface="Lucida Console" panose="020B0609040504020204" pitchFamily="49" charset="0"/>
              </a:rPr>
              <a:t>TRUE</a:t>
            </a:r>
            <a:r>
              <a:rPr lang="en-GB" sz="2000" dirty="0">
                <a:latin typeface="Lucida Console" panose="020B0609040504020204" pitchFamily="49" charset="0"/>
              </a:rPr>
              <a:t>  FALSE </a:t>
            </a:r>
          </a:p>
          <a:p>
            <a:endParaRPr lang="en-GB" sz="2000" dirty="0" smtClean="0">
              <a:latin typeface="Lucida Console" panose="020B0609040504020204" pitchFamily="49" charset="0"/>
            </a:endParaRPr>
          </a:p>
          <a:p>
            <a:r>
              <a:rPr lang="en-GB" sz="2000" dirty="0" err="1" smtClean="0">
                <a:latin typeface="Lucida Console" panose="020B0609040504020204" pitchFamily="49" charset="0"/>
              </a:rPr>
              <a:t>simple.vector</a:t>
            </a:r>
            <a:r>
              <a:rPr lang="en-GB" sz="2000" dirty="0" smtClean="0">
                <a:latin typeface="Lucida Console" panose="020B0609040504020204" pitchFamily="49" charset="0"/>
              </a:rPr>
              <a:t> </a:t>
            </a:r>
            <a:r>
              <a:rPr lang="en-GB" sz="2000" dirty="0">
                <a:latin typeface="Lucida Console" panose="020B0609040504020204" pitchFamily="49" charset="0"/>
              </a:rPr>
              <a:t>&gt; 3 -&gt; </a:t>
            </a:r>
            <a:r>
              <a:rPr lang="en-GB" sz="2000" dirty="0" err="1" smtClean="0">
                <a:latin typeface="Lucida Console" panose="020B0609040504020204" pitchFamily="49" charset="0"/>
              </a:rPr>
              <a:t>logical.result</a:t>
            </a:r>
            <a:endParaRPr lang="en-GB" sz="2000" dirty="0" smtClean="0">
              <a:latin typeface="Lucida Console" panose="020B0609040504020204" pitchFamily="49" charset="0"/>
            </a:endParaRPr>
          </a:p>
          <a:p>
            <a:endParaRPr lang="en-GB" sz="2000" dirty="0">
              <a:latin typeface="Lucida Console" panose="020B0609040504020204" pitchFamily="49" charset="0"/>
            </a:endParaRPr>
          </a:p>
          <a:p>
            <a:r>
              <a:rPr lang="en-GB" sz="2000" dirty="0" err="1" smtClean="0">
                <a:latin typeface="Lucida Console" panose="020B0609040504020204" pitchFamily="49" charset="0"/>
              </a:rPr>
              <a:t>simple.vector</a:t>
            </a:r>
            <a:r>
              <a:rPr lang="en-GB" sz="2000" dirty="0" smtClean="0">
                <a:latin typeface="Lucida Console" panose="020B0609040504020204" pitchFamily="49" charset="0"/>
              </a:rPr>
              <a:t>[</a:t>
            </a:r>
            <a:r>
              <a:rPr lang="en-GB" sz="2000" dirty="0" err="1" smtClean="0">
                <a:latin typeface="Lucida Console" panose="020B0609040504020204" pitchFamily="49" charset="0"/>
              </a:rPr>
              <a:t>logical.result</a:t>
            </a:r>
            <a:r>
              <a:rPr lang="en-GB" sz="2000" dirty="0">
                <a:latin typeface="Lucida Console" panose="020B0609040504020204" pitchFamily="49" charset="0"/>
              </a:rPr>
              <a:t>]</a:t>
            </a:r>
          </a:p>
          <a:p>
            <a:r>
              <a:rPr lang="en-GB" sz="2000" dirty="0" smtClean="0">
                <a:latin typeface="Lucida Console" panose="020B0609040504020204" pitchFamily="49" charset="0"/>
              </a:rPr>
              <a:t> 4    </a:t>
            </a:r>
            <a:r>
              <a:rPr lang="en-GB" sz="2000" dirty="0">
                <a:latin typeface="Lucida Console" panose="020B0609040504020204" pitchFamily="49" charset="0"/>
              </a:rPr>
              <a:t>6 </a:t>
            </a:r>
          </a:p>
          <a:p>
            <a:endParaRPr lang="en-GB" sz="2000" dirty="0">
              <a:latin typeface="Lucida Console" panose="020B0609040504020204" pitchFamily="49" charset="0"/>
            </a:endParaRPr>
          </a:p>
          <a:p>
            <a:r>
              <a:rPr lang="en-GB" sz="2000" dirty="0" err="1" smtClean="0">
                <a:latin typeface="Lucida Console" panose="020B0609040504020204" pitchFamily="49" charset="0"/>
              </a:rPr>
              <a:t>simple.vector</a:t>
            </a:r>
            <a:r>
              <a:rPr lang="en-GB" sz="2000" dirty="0" smtClean="0">
                <a:latin typeface="Lucida Console" panose="020B0609040504020204" pitchFamily="49" charset="0"/>
              </a:rPr>
              <a:t>[</a:t>
            </a:r>
            <a:r>
              <a:rPr lang="en-GB" sz="2000" dirty="0" err="1" smtClean="0">
                <a:latin typeface="Lucida Console" panose="020B0609040504020204" pitchFamily="49" charset="0"/>
              </a:rPr>
              <a:t>simple.vector</a:t>
            </a:r>
            <a:r>
              <a:rPr lang="en-GB" sz="2000" dirty="0" smtClean="0">
                <a:latin typeface="Lucida Console" panose="020B0609040504020204" pitchFamily="49" charset="0"/>
              </a:rPr>
              <a:t> </a:t>
            </a:r>
            <a:r>
              <a:rPr lang="en-GB" sz="2000" dirty="0">
                <a:latin typeface="Lucida Console" panose="020B0609040504020204" pitchFamily="49" charset="0"/>
              </a:rPr>
              <a:t>&gt; 3]</a:t>
            </a:r>
          </a:p>
          <a:p>
            <a:r>
              <a:rPr lang="en-GB" sz="2000" dirty="0" smtClean="0">
                <a:latin typeface="Lucida Console" panose="020B0609040504020204" pitchFamily="49" charset="0"/>
              </a:rPr>
              <a:t> 4    </a:t>
            </a:r>
            <a:r>
              <a:rPr lang="en-GB" sz="2000" dirty="0">
                <a:latin typeface="Lucida Console" panose="020B0609040504020204" pitchFamily="49" charset="0"/>
              </a:rPr>
              <a:t>6 </a:t>
            </a:r>
          </a:p>
        </p:txBody>
      </p:sp>
    </p:spTree>
    <p:extLst>
      <p:ext uri="{BB962C8B-B14F-4D97-AF65-F5344CB8AC3E}">
        <p14:creationId xmlns:p14="http://schemas.microsoft.com/office/powerpoint/2010/main" val="3586240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Extension to data frames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Select the people with heights over 170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822412" y="2420888"/>
            <a:ext cx="74991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Lucida Console" panose="020B0609040504020204" pitchFamily="49" charset="0"/>
              </a:rPr>
              <a:t>trumpton</a:t>
            </a:r>
            <a:endParaRPr lang="en-US" sz="2400" dirty="0">
              <a:latin typeface="Lucida Console" panose="020B0609040504020204" pitchFamily="49" charset="0"/>
            </a:endParaRPr>
          </a:p>
          <a:p>
            <a:r>
              <a:rPr lang="en-US" sz="2400" dirty="0">
                <a:latin typeface="Lucida Console" panose="020B0609040504020204" pitchFamily="49" charset="0"/>
              </a:rPr>
              <a:t>  </a:t>
            </a:r>
            <a:r>
              <a:rPr lang="en-US" sz="2400" dirty="0" err="1">
                <a:latin typeface="Lucida Console" panose="020B0609040504020204" pitchFamily="49" charset="0"/>
              </a:rPr>
              <a:t>LastName</a:t>
            </a:r>
            <a:r>
              <a:rPr lang="en-US" sz="2400" dirty="0"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latin typeface="Lucida Console" panose="020B0609040504020204" pitchFamily="49" charset="0"/>
              </a:rPr>
              <a:t>FirstName</a:t>
            </a:r>
            <a:r>
              <a:rPr lang="en-US" sz="2400" dirty="0">
                <a:latin typeface="Lucida Console" panose="020B0609040504020204" pitchFamily="49" charset="0"/>
              </a:rPr>
              <a:t> Age Weight Height</a:t>
            </a:r>
          </a:p>
          <a:p>
            <a:r>
              <a:rPr lang="en-US" sz="2400" dirty="0">
                <a:latin typeface="Lucida Console" panose="020B0609040504020204" pitchFamily="49" charset="0"/>
              </a:rPr>
              <a:t>1     Hugh     Chris  26     90    175</a:t>
            </a:r>
          </a:p>
          <a:p>
            <a:r>
              <a:rPr lang="en-US" sz="2400" dirty="0">
                <a:latin typeface="Lucida Console" panose="020B0609040504020204" pitchFamily="49" charset="0"/>
              </a:rPr>
              <a:t>2      Pew      Adam  32    102    183</a:t>
            </a:r>
          </a:p>
          <a:p>
            <a:r>
              <a:rPr lang="en-US" sz="2400" dirty="0">
                <a:latin typeface="Lucida Console" panose="020B0609040504020204" pitchFamily="49" charset="0"/>
              </a:rPr>
              <a:t>3   Barney    Daniel  18     88    168</a:t>
            </a:r>
          </a:p>
          <a:p>
            <a:r>
              <a:rPr lang="en-US" sz="2400" dirty="0">
                <a:latin typeface="Lucida Console" panose="020B0609040504020204" pitchFamily="49" charset="0"/>
              </a:rPr>
              <a:t>4   McGrew     Chris  48     97    155</a:t>
            </a:r>
          </a:p>
          <a:p>
            <a:r>
              <a:rPr lang="en-US" sz="2400" dirty="0">
                <a:latin typeface="Lucida Console" panose="020B0609040504020204" pitchFamily="49" charset="0"/>
              </a:rPr>
              <a:t>5 Cuthbert      Carl  28     91    188</a:t>
            </a:r>
          </a:p>
          <a:p>
            <a:r>
              <a:rPr lang="en-US" sz="2400" dirty="0">
                <a:latin typeface="Lucida Console" panose="020B0609040504020204" pitchFamily="49" charset="0"/>
              </a:rPr>
              <a:t>6   Dibble      Liam  35     94    145</a:t>
            </a:r>
          </a:p>
          <a:p>
            <a:r>
              <a:rPr lang="en-US" sz="2400" dirty="0">
                <a:latin typeface="Lucida Console" panose="020B0609040504020204" pitchFamily="49" charset="0"/>
              </a:rPr>
              <a:t>7     Grub      Doug  31     89    164</a:t>
            </a:r>
            <a:endParaRPr lang="en-GB" sz="24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43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Running a simple function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181234" y="1916832"/>
            <a:ext cx="278153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err="1">
                <a:latin typeface="Lucida Console" panose="020B0609040504020204" pitchFamily="49" charset="0"/>
              </a:rPr>
              <a:t>sqrt</a:t>
            </a:r>
            <a:r>
              <a:rPr lang="en-GB" sz="2800" dirty="0">
                <a:latin typeface="Lucida Console" panose="020B0609040504020204" pitchFamily="49" charset="0"/>
              </a:rPr>
              <a:t>(10</a:t>
            </a:r>
            <a:r>
              <a:rPr lang="en-GB" sz="2800" dirty="0" smtClean="0">
                <a:latin typeface="Lucida Console" panose="020B0609040504020204" pitchFamily="49" charset="0"/>
              </a:rPr>
              <a:t>)</a:t>
            </a:r>
          </a:p>
          <a:p>
            <a:r>
              <a:rPr lang="en-GB" sz="2800" dirty="0">
                <a:latin typeface="Lucida Console" panose="020B0609040504020204" pitchFamily="49" charset="0"/>
              </a:rPr>
              <a:t>[1] 3.162278</a:t>
            </a:r>
          </a:p>
        </p:txBody>
      </p:sp>
    </p:spTree>
    <p:extLst>
      <p:ext uri="{BB962C8B-B14F-4D97-AF65-F5344CB8AC3E}">
        <p14:creationId xmlns:p14="http://schemas.microsoft.com/office/powerpoint/2010/main" val="374919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 Steps to Success!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Extract the column containing the data you want to filter against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Perform the logical test to get a logical vector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Use the logical vector to select the rows from the original data frame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309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Select people over 170 tall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Extract the column containing the data you want to filter against</a:t>
            </a:r>
          </a:p>
        </p:txBody>
      </p:sp>
      <p:sp>
        <p:nvSpPr>
          <p:cNvPr id="4" name="Rectangle 3"/>
          <p:cNvSpPr/>
          <p:nvPr/>
        </p:nvSpPr>
        <p:spPr>
          <a:xfrm>
            <a:off x="1259632" y="2709019"/>
            <a:ext cx="7499176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Lucida Console" panose="020B0609040504020204" pitchFamily="49" charset="0"/>
              </a:rPr>
              <a:t>trumpton</a:t>
            </a:r>
            <a:endParaRPr lang="en-US" sz="1600" dirty="0">
              <a:latin typeface="Lucida Console" panose="020B0609040504020204" pitchFamily="49" charset="0"/>
            </a:endParaRPr>
          </a:p>
          <a:p>
            <a:r>
              <a:rPr lang="en-US" sz="1600" dirty="0">
                <a:latin typeface="Lucida Console" panose="020B0609040504020204" pitchFamily="49" charset="0"/>
              </a:rPr>
              <a:t>  </a:t>
            </a:r>
            <a:r>
              <a:rPr lang="en-US" sz="1600" dirty="0" err="1">
                <a:latin typeface="Lucida Console" panose="020B0609040504020204" pitchFamily="49" charset="0"/>
              </a:rPr>
              <a:t>LastName</a:t>
            </a:r>
            <a:r>
              <a:rPr lang="en-US" sz="1600" dirty="0"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latin typeface="Lucida Console" panose="020B0609040504020204" pitchFamily="49" charset="0"/>
              </a:rPr>
              <a:t>FirstName</a:t>
            </a:r>
            <a:r>
              <a:rPr lang="en-US" sz="1600" dirty="0">
                <a:latin typeface="Lucida Console" panose="020B0609040504020204" pitchFamily="49" charset="0"/>
              </a:rPr>
              <a:t> Age Weight Height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1     Hugh     Chris  26     90    175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2      Pew      Adam  32    102    183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3   Barney    Daniel  18     88    168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4   McGrew     Chris  48     97    155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5 Cuthbert      Carl  28     91    188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6   Dibble      Liam  35     94    145</a:t>
            </a:r>
          </a:p>
          <a:p>
            <a:pPr marL="342900" indent="-342900">
              <a:buAutoNum type="arabicPlain" startAt="7"/>
            </a:pPr>
            <a:r>
              <a:rPr lang="en-US" sz="1600" dirty="0" smtClean="0">
                <a:latin typeface="Lucida Console" panose="020B0609040504020204" pitchFamily="49" charset="0"/>
              </a:rPr>
              <a:t>   Grub      </a:t>
            </a:r>
            <a:r>
              <a:rPr lang="en-US" sz="1600" dirty="0">
                <a:latin typeface="Lucida Console" panose="020B0609040504020204" pitchFamily="49" charset="0"/>
              </a:rPr>
              <a:t>Doug  31     89    </a:t>
            </a:r>
            <a:r>
              <a:rPr lang="en-US" sz="1600" dirty="0" smtClean="0">
                <a:latin typeface="Lucida Console" panose="020B0609040504020204" pitchFamily="49" charset="0"/>
              </a:rPr>
              <a:t>164</a:t>
            </a:r>
          </a:p>
          <a:p>
            <a:pPr marL="342900" indent="-342900">
              <a:buAutoNum type="arabicPlain" startAt="7"/>
            </a:pPr>
            <a:endParaRPr lang="en-US" sz="1600" dirty="0">
              <a:latin typeface="Lucida Console" panose="020B0609040504020204" pitchFamily="49" charset="0"/>
            </a:endParaRPr>
          </a:p>
          <a:p>
            <a:r>
              <a:rPr lang="en-US" sz="2800" dirty="0" err="1">
                <a:latin typeface="Lucida Console" panose="020B0609040504020204" pitchFamily="49" charset="0"/>
              </a:rPr>
              <a:t>t</a:t>
            </a:r>
            <a:r>
              <a:rPr lang="en-US" sz="2800" dirty="0" err="1" smtClean="0">
                <a:latin typeface="Lucida Console" panose="020B0609040504020204" pitchFamily="49" charset="0"/>
              </a:rPr>
              <a:t>rumpton$Height</a:t>
            </a:r>
            <a:endParaRPr lang="en-GB" sz="2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734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Select people over 170 tall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GB" dirty="0" smtClean="0"/>
              <a:t>Perform the logical test to get a logical vector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259632" y="2709019"/>
            <a:ext cx="7499176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Lucida Console" panose="020B0609040504020204" pitchFamily="49" charset="0"/>
              </a:rPr>
              <a:t>trumpton</a:t>
            </a:r>
            <a:endParaRPr lang="en-US" sz="1600" dirty="0">
              <a:latin typeface="Lucida Console" panose="020B0609040504020204" pitchFamily="49" charset="0"/>
            </a:endParaRPr>
          </a:p>
          <a:p>
            <a:r>
              <a:rPr lang="en-US" sz="1600" dirty="0">
                <a:latin typeface="Lucida Console" panose="020B0609040504020204" pitchFamily="49" charset="0"/>
              </a:rPr>
              <a:t>  </a:t>
            </a:r>
            <a:r>
              <a:rPr lang="en-US" sz="1600" dirty="0" err="1">
                <a:latin typeface="Lucida Console" panose="020B0609040504020204" pitchFamily="49" charset="0"/>
              </a:rPr>
              <a:t>LastName</a:t>
            </a:r>
            <a:r>
              <a:rPr lang="en-US" sz="1600" dirty="0"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latin typeface="Lucida Console" panose="020B0609040504020204" pitchFamily="49" charset="0"/>
              </a:rPr>
              <a:t>FirstName</a:t>
            </a:r>
            <a:r>
              <a:rPr lang="en-US" sz="1600" dirty="0">
                <a:latin typeface="Lucida Console" panose="020B0609040504020204" pitchFamily="49" charset="0"/>
              </a:rPr>
              <a:t> Age Weight Height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1     Hugh     Chris  26     90    175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2      Pew      Adam  32    102    183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3   Barney    Daniel  18     88    168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4   McGrew     Chris  48     97    155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5 Cuthbert      Carl  28     91    188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6   Dibble      Liam  35     94    145</a:t>
            </a:r>
          </a:p>
          <a:p>
            <a:pPr marL="342900" indent="-342900">
              <a:buAutoNum type="arabicPlain" startAt="7"/>
            </a:pPr>
            <a:r>
              <a:rPr lang="en-US" sz="1600" dirty="0" smtClean="0">
                <a:latin typeface="Lucida Console" panose="020B0609040504020204" pitchFamily="49" charset="0"/>
              </a:rPr>
              <a:t>   Grub      </a:t>
            </a:r>
            <a:r>
              <a:rPr lang="en-US" sz="1600" dirty="0">
                <a:latin typeface="Lucida Console" panose="020B0609040504020204" pitchFamily="49" charset="0"/>
              </a:rPr>
              <a:t>Doug  31     89    </a:t>
            </a:r>
            <a:r>
              <a:rPr lang="en-US" sz="1600" dirty="0" smtClean="0">
                <a:latin typeface="Lucida Console" panose="020B0609040504020204" pitchFamily="49" charset="0"/>
              </a:rPr>
              <a:t>164</a:t>
            </a:r>
          </a:p>
          <a:p>
            <a:pPr marL="342900" indent="-342900">
              <a:buAutoNum type="arabicPlain" startAt="7"/>
            </a:pPr>
            <a:endParaRPr lang="en-US" sz="1600" dirty="0">
              <a:latin typeface="Lucida Console" panose="020B0609040504020204" pitchFamily="49" charset="0"/>
            </a:endParaRPr>
          </a:p>
          <a:p>
            <a:r>
              <a:rPr lang="en-US" sz="2800" dirty="0" err="1" smtClean="0">
                <a:latin typeface="Lucida Console" panose="020B0609040504020204" pitchFamily="49" charset="0"/>
              </a:rPr>
              <a:t>trumpton$Height</a:t>
            </a:r>
            <a:r>
              <a:rPr lang="en-US" sz="2800" dirty="0" smtClean="0">
                <a:latin typeface="Lucida Console" panose="020B0609040504020204" pitchFamily="49" charset="0"/>
              </a:rPr>
              <a:t> &gt; 170</a:t>
            </a:r>
            <a:endParaRPr lang="en-GB" sz="2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044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Select people over 170 tall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GB" dirty="0"/>
              <a:t>Use the logical vector to select the rows from the original data frame</a:t>
            </a:r>
          </a:p>
        </p:txBody>
      </p:sp>
      <p:sp>
        <p:nvSpPr>
          <p:cNvPr id="4" name="Rectangle 3"/>
          <p:cNvSpPr/>
          <p:nvPr/>
        </p:nvSpPr>
        <p:spPr>
          <a:xfrm>
            <a:off x="1259632" y="2709019"/>
            <a:ext cx="749917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Lucida Console" panose="020B0609040504020204" pitchFamily="49" charset="0"/>
              </a:rPr>
              <a:t>trumpton</a:t>
            </a:r>
            <a:endParaRPr lang="en-US" sz="1600" dirty="0">
              <a:latin typeface="Lucida Console" panose="020B0609040504020204" pitchFamily="49" charset="0"/>
            </a:endParaRPr>
          </a:p>
          <a:p>
            <a:r>
              <a:rPr lang="en-US" sz="1600" dirty="0">
                <a:latin typeface="Lucida Console" panose="020B0609040504020204" pitchFamily="49" charset="0"/>
              </a:rPr>
              <a:t>  </a:t>
            </a:r>
            <a:r>
              <a:rPr lang="en-US" sz="1600" dirty="0" err="1">
                <a:latin typeface="Lucida Console" panose="020B0609040504020204" pitchFamily="49" charset="0"/>
              </a:rPr>
              <a:t>LastName</a:t>
            </a:r>
            <a:r>
              <a:rPr lang="en-US" sz="1600" dirty="0"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latin typeface="Lucida Console" panose="020B0609040504020204" pitchFamily="49" charset="0"/>
              </a:rPr>
              <a:t>FirstName</a:t>
            </a:r>
            <a:r>
              <a:rPr lang="en-US" sz="1600" dirty="0">
                <a:latin typeface="Lucida Console" panose="020B0609040504020204" pitchFamily="49" charset="0"/>
              </a:rPr>
              <a:t> Age Weight Height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1     Hugh     Chris  26     90    175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2      Pew      Adam  32    102    183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3   Barney    Daniel  18     88    168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4   McGrew     Chris  48     97    155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5 Cuthbert      Carl  28     91    188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6   Dibble      Liam  35     94    145</a:t>
            </a:r>
          </a:p>
          <a:p>
            <a:pPr marL="342900" indent="-342900">
              <a:buAutoNum type="arabicPlain" startAt="7"/>
            </a:pPr>
            <a:r>
              <a:rPr lang="en-US" sz="1600" dirty="0" smtClean="0">
                <a:latin typeface="Lucida Console" panose="020B0609040504020204" pitchFamily="49" charset="0"/>
              </a:rPr>
              <a:t>   Grub      </a:t>
            </a:r>
            <a:r>
              <a:rPr lang="en-US" sz="1600" dirty="0">
                <a:latin typeface="Lucida Console" panose="020B0609040504020204" pitchFamily="49" charset="0"/>
              </a:rPr>
              <a:t>Doug  31     89    </a:t>
            </a:r>
            <a:r>
              <a:rPr lang="en-US" sz="1600" dirty="0" smtClean="0">
                <a:latin typeface="Lucida Console" panose="020B0609040504020204" pitchFamily="49" charset="0"/>
              </a:rPr>
              <a:t>164</a:t>
            </a:r>
          </a:p>
          <a:p>
            <a:pPr marL="342900" indent="-342900">
              <a:buAutoNum type="arabicPlain" startAt="7"/>
            </a:pPr>
            <a:endParaRPr lang="en-US" sz="1600" dirty="0">
              <a:latin typeface="Lucida Console" panose="020B0609040504020204" pitchFamily="49" charset="0"/>
            </a:endParaRPr>
          </a:p>
          <a:p>
            <a:r>
              <a:rPr lang="en-US" sz="2800" dirty="0" err="1">
                <a:latin typeface="Lucida Console" panose="020B0609040504020204" pitchFamily="49" charset="0"/>
              </a:rPr>
              <a:t>trumpton$Height</a:t>
            </a:r>
            <a:r>
              <a:rPr lang="en-US" sz="2800" dirty="0">
                <a:latin typeface="Lucida Console" panose="020B0609040504020204" pitchFamily="49" charset="0"/>
              </a:rPr>
              <a:t> &gt; 170</a:t>
            </a:r>
            <a:endParaRPr lang="en-US" sz="2800" dirty="0" smtClean="0">
              <a:latin typeface="Lucida Console" panose="020B0609040504020204" pitchFamily="49" charset="0"/>
            </a:endParaRPr>
          </a:p>
          <a:p>
            <a:r>
              <a:rPr lang="en-US" sz="2800" dirty="0" err="1" smtClean="0">
                <a:latin typeface="Lucida Console" panose="020B0609040504020204" pitchFamily="49" charset="0"/>
              </a:rPr>
              <a:t>trumpton</a:t>
            </a:r>
            <a:r>
              <a:rPr lang="en-US" sz="2800" dirty="0" smtClean="0">
                <a:latin typeface="Lucida Console" panose="020B0609040504020204" pitchFamily="49" charset="0"/>
              </a:rPr>
              <a:t>[</a:t>
            </a:r>
            <a:r>
              <a:rPr lang="en-US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rows</a:t>
            </a:r>
            <a:r>
              <a:rPr lang="en-US" sz="2800" dirty="0" err="1" smtClean="0">
                <a:latin typeface="Lucida Console" panose="020B0609040504020204" pitchFamily="49" charset="0"/>
              </a:rPr>
              <a:t>,</a:t>
            </a:r>
            <a:r>
              <a:rPr lang="en-US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columns</a:t>
            </a:r>
            <a:r>
              <a:rPr lang="en-US" sz="2800" dirty="0" smtClean="0">
                <a:latin typeface="Lucida Console" panose="020B0609040504020204" pitchFamily="49" charset="0"/>
              </a:rPr>
              <a:t>]</a:t>
            </a:r>
          </a:p>
          <a:p>
            <a:r>
              <a:rPr lang="en-US" sz="2800" dirty="0" err="1">
                <a:latin typeface="Lucida Console" panose="020B0609040504020204" pitchFamily="49" charset="0"/>
              </a:rPr>
              <a:t>t</a:t>
            </a:r>
            <a:r>
              <a:rPr lang="en-US" sz="2800" dirty="0" err="1" smtClean="0">
                <a:latin typeface="Lucida Console" panose="020B0609040504020204" pitchFamily="49" charset="0"/>
              </a:rPr>
              <a:t>rumpton</a:t>
            </a:r>
            <a:r>
              <a:rPr lang="en-US" sz="2800" dirty="0" smtClean="0">
                <a:latin typeface="Lucida Console" panose="020B0609040504020204" pitchFamily="49" charset="0"/>
              </a:rPr>
              <a:t>[</a:t>
            </a:r>
            <a:r>
              <a:rPr lang="en-US" sz="2800" dirty="0" err="1" smtClean="0">
                <a:latin typeface="Lucida Console" panose="020B0609040504020204" pitchFamily="49" charset="0"/>
              </a:rPr>
              <a:t>trumpton$Height</a:t>
            </a:r>
            <a:r>
              <a:rPr lang="en-US" sz="2800" dirty="0" smtClean="0">
                <a:latin typeface="Lucida Console" panose="020B0609040504020204" pitchFamily="49" charset="0"/>
              </a:rPr>
              <a:t> &gt; 170,]</a:t>
            </a:r>
            <a:endParaRPr lang="en-GB" sz="2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062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Select people over 170 tall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971600" y="2060848"/>
            <a:ext cx="74991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Lucida Console" panose="020B0609040504020204" pitchFamily="49" charset="0"/>
              </a:rPr>
              <a:t>trumpton</a:t>
            </a:r>
            <a:r>
              <a:rPr lang="en-US" sz="2400" dirty="0" smtClean="0">
                <a:latin typeface="Lucida Console" panose="020B0609040504020204" pitchFamily="49" charset="0"/>
              </a:rPr>
              <a:t>[</a:t>
            </a:r>
            <a:r>
              <a:rPr lang="en-US" sz="2400" dirty="0" err="1" smtClean="0">
                <a:latin typeface="Lucida Console" panose="020B0609040504020204" pitchFamily="49" charset="0"/>
              </a:rPr>
              <a:t>trumpton$Height</a:t>
            </a:r>
            <a:r>
              <a:rPr lang="en-US" sz="2400" dirty="0" smtClean="0">
                <a:latin typeface="Lucida Console" panose="020B0609040504020204" pitchFamily="49" charset="0"/>
              </a:rPr>
              <a:t> </a:t>
            </a:r>
            <a:r>
              <a:rPr lang="en-US" sz="2400" dirty="0">
                <a:latin typeface="Lucida Console" panose="020B0609040504020204" pitchFamily="49" charset="0"/>
              </a:rPr>
              <a:t>&gt; 170,]</a:t>
            </a:r>
          </a:p>
          <a:p>
            <a:endParaRPr lang="en-US" sz="2400" dirty="0" smtClean="0">
              <a:latin typeface="Lucida Console" panose="020B0609040504020204" pitchFamily="49" charset="0"/>
            </a:endParaRPr>
          </a:p>
          <a:p>
            <a:r>
              <a:rPr lang="en-US" sz="2400" dirty="0" smtClean="0">
                <a:latin typeface="Lucida Console" panose="020B0609040504020204" pitchFamily="49" charset="0"/>
              </a:rPr>
              <a:t>  </a:t>
            </a:r>
            <a:r>
              <a:rPr lang="en-US" sz="2400" dirty="0" err="1">
                <a:latin typeface="Lucida Console" panose="020B0609040504020204" pitchFamily="49" charset="0"/>
              </a:rPr>
              <a:t>LastName</a:t>
            </a:r>
            <a:r>
              <a:rPr lang="en-US" sz="2400" dirty="0"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latin typeface="Lucida Console" panose="020B0609040504020204" pitchFamily="49" charset="0"/>
              </a:rPr>
              <a:t>FirstName</a:t>
            </a:r>
            <a:r>
              <a:rPr lang="en-US" sz="2400" dirty="0">
                <a:latin typeface="Lucida Console" panose="020B0609040504020204" pitchFamily="49" charset="0"/>
              </a:rPr>
              <a:t> Age Weight Height</a:t>
            </a:r>
          </a:p>
          <a:p>
            <a:r>
              <a:rPr lang="en-US" sz="2400" dirty="0">
                <a:latin typeface="Lucida Console" panose="020B0609040504020204" pitchFamily="49" charset="0"/>
              </a:rPr>
              <a:t>1     Hugh     Chris  26     90    175</a:t>
            </a:r>
          </a:p>
          <a:p>
            <a:r>
              <a:rPr lang="en-US" sz="2400" dirty="0">
                <a:latin typeface="Lucida Console" panose="020B0609040504020204" pitchFamily="49" charset="0"/>
              </a:rPr>
              <a:t>2      Pew      Adam  32    102    183</a:t>
            </a:r>
          </a:p>
          <a:p>
            <a:r>
              <a:rPr lang="en-US" sz="2400" dirty="0">
                <a:latin typeface="Lucida Console" panose="020B0609040504020204" pitchFamily="49" charset="0"/>
              </a:rPr>
              <a:t>5 Cuthbert      Carl  28     91    188</a:t>
            </a:r>
            <a:endParaRPr lang="en-GB" sz="24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812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It's not just selections…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Sometimes you just want to know how many times something is true, rather than getting the values</a:t>
            </a:r>
          </a:p>
          <a:p>
            <a:endParaRPr lang="en-GB" dirty="0" smtClean="0"/>
          </a:p>
          <a:p>
            <a:r>
              <a:rPr lang="en-GB" dirty="0" smtClean="0"/>
              <a:t>You can take the </a:t>
            </a:r>
            <a:r>
              <a:rPr lang="en-GB" dirty="0" smtClean="0">
                <a:latin typeface="Lucida Console" panose="020B0609040504020204" pitchFamily="49" charset="0"/>
              </a:rPr>
              <a:t>sum() </a:t>
            </a:r>
            <a:r>
              <a:rPr lang="en-GB" dirty="0" smtClean="0"/>
              <a:t>of a logical vector to get the count of </a:t>
            </a:r>
            <a:r>
              <a:rPr lang="en-GB" dirty="0" smtClean="0">
                <a:latin typeface="Lucida Console" panose="020B0609040504020204" pitchFamily="49" charset="0"/>
              </a:rPr>
              <a:t>TRUE</a:t>
            </a:r>
            <a:r>
              <a:rPr lang="en-GB" dirty="0" smtClean="0"/>
              <a:t> values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337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3.5 Steps to Success!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Extract the column containing the data you want to filter against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Perform the logical test to get a logical vector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Use the logical vector to select the rows from the original data frame</a:t>
            </a:r>
          </a:p>
          <a:p>
            <a:pPr marL="914400" lvl="1" indent="-514350">
              <a:buFont typeface="+mj-lt"/>
              <a:buAutoNum type="arabicPeriod" startAt="3"/>
            </a:pPr>
            <a:endParaRPr lang="en-GB" dirty="0" smtClean="0"/>
          </a:p>
          <a:p>
            <a:pPr marL="914400" lvl="1" indent="-514350">
              <a:buFont typeface="+mj-lt"/>
              <a:buAutoNum type="arabicPeriod" startAt="3"/>
            </a:pPr>
            <a:r>
              <a:rPr lang="en-GB" dirty="0" smtClean="0"/>
              <a:t>Take the </a:t>
            </a:r>
            <a:r>
              <a:rPr lang="en-GB" dirty="0" smtClean="0">
                <a:latin typeface="Lucida Console" panose="020B0609040504020204" pitchFamily="49" charset="0"/>
              </a:rPr>
              <a:t>sum() </a:t>
            </a:r>
            <a:r>
              <a:rPr lang="en-GB" dirty="0" smtClean="0"/>
              <a:t>of the logical vector to count hits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508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many people are over 170 tall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971600" y="2132856"/>
            <a:ext cx="74991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Lucida Console" panose="020B0609040504020204" pitchFamily="49" charset="0"/>
              </a:rPr>
              <a:t>s</a:t>
            </a:r>
            <a:r>
              <a:rPr lang="en-US" sz="2400" dirty="0" smtClean="0">
                <a:latin typeface="Lucida Console" panose="020B0609040504020204" pitchFamily="49" charset="0"/>
              </a:rPr>
              <a:t>um(</a:t>
            </a:r>
            <a:r>
              <a:rPr lang="en-US" sz="2400" dirty="0" err="1" smtClean="0">
                <a:latin typeface="Lucida Console" panose="020B0609040504020204" pitchFamily="49" charset="0"/>
              </a:rPr>
              <a:t>trumpton$Height</a:t>
            </a:r>
            <a:r>
              <a:rPr lang="en-US" sz="2400" dirty="0" smtClean="0">
                <a:latin typeface="Lucida Console" panose="020B0609040504020204" pitchFamily="49" charset="0"/>
              </a:rPr>
              <a:t> </a:t>
            </a:r>
            <a:r>
              <a:rPr lang="en-US" sz="2400" dirty="0">
                <a:latin typeface="Lucida Console" panose="020B0609040504020204" pitchFamily="49" charset="0"/>
              </a:rPr>
              <a:t>&gt; </a:t>
            </a:r>
            <a:r>
              <a:rPr lang="en-US" sz="2400" dirty="0" smtClean="0">
                <a:latin typeface="Lucida Console" panose="020B0609040504020204" pitchFamily="49" charset="0"/>
              </a:rPr>
              <a:t>170)</a:t>
            </a:r>
          </a:p>
          <a:p>
            <a:endParaRPr lang="en-US" sz="2400" dirty="0">
              <a:latin typeface="Lucida Console" panose="020B0609040504020204" pitchFamily="49" charset="0"/>
            </a:endParaRPr>
          </a:p>
          <a:p>
            <a:r>
              <a:rPr lang="en-US" sz="2400" dirty="0">
                <a:latin typeface="Lucida Console" panose="020B0609040504020204" pitchFamily="49" charset="0"/>
              </a:rPr>
              <a:t>[1] </a:t>
            </a:r>
            <a:r>
              <a:rPr lang="en-US" sz="2400" dirty="0" smtClean="0">
                <a:latin typeface="Lucida Console" panose="020B0609040504020204" pitchFamily="49" charset="0"/>
              </a:rPr>
              <a:t>3</a:t>
            </a:r>
            <a:endParaRPr lang="en-US" sz="24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15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Using </a:t>
            </a:r>
            <a:r>
              <a:rPr lang="en-GB" dirty="0" smtClean="0">
                <a:latin typeface="Lucida Console" panose="020B0609040504020204" pitchFamily="49" charset="0"/>
              </a:rPr>
              <a:t>subset</a:t>
            </a:r>
            <a:r>
              <a:rPr lang="en-GB" dirty="0" smtClean="0"/>
              <a:t> function for selections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GB" dirty="0" smtClean="0"/>
              <a:t>Select the people with heights over 170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83568" y="2690336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Lucida Console" panose="020B0609040504020204" pitchFamily="49" charset="0"/>
              </a:rPr>
              <a:t>subset(</a:t>
            </a:r>
            <a:r>
              <a:rPr lang="en-US" sz="2400" dirty="0" err="1" smtClean="0">
                <a:latin typeface="Lucida Console" panose="020B0609040504020204" pitchFamily="49" charset="0"/>
              </a:rPr>
              <a:t>trumpton</a:t>
            </a:r>
            <a:r>
              <a:rPr lang="en-US" sz="2400" dirty="0">
                <a:latin typeface="Lucida Console" panose="020B0609040504020204" pitchFamily="49" charset="0"/>
              </a:rPr>
              <a:t>, Height&gt;170)</a:t>
            </a:r>
          </a:p>
          <a:p>
            <a:endParaRPr lang="en-US" sz="2400" dirty="0" smtClean="0">
              <a:latin typeface="Lucida Console" panose="020B0609040504020204" pitchFamily="49" charset="0"/>
            </a:endParaRPr>
          </a:p>
          <a:p>
            <a:r>
              <a:rPr lang="en-US" sz="2400" dirty="0" smtClean="0">
                <a:latin typeface="Lucida Console" panose="020B0609040504020204" pitchFamily="49" charset="0"/>
              </a:rPr>
              <a:t>  </a:t>
            </a:r>
            <a:r>
              <a:rPr lang="en-US" sz="2400" dirty="0" err="1">
                <a:latin typeface="Lucida Console" panose="020B0609040504020204" pitchFamily="49" charset="0"/>
              </a:rPr>
              <a:t>LastName</a:t>
            </a:r>
            <a:r>
              <a:rPr lang="en-US" sz="2400" dirty="0"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latin typeface="Lucida Console" panose="020B0609040504020204" pitchFamily="49" charset="0"/>
              </a:rPr>
              <a:t>FirstName</a:t>
            </a:r>
            <a:r>
              <a:rPr lang="en-US" sz="2400" dirty="0">
                <a:latin typeface="Lucida Console" panose="020B0609040504020204" pitchFamily="49" charset="0"/>
              </a:rPr>
              <a:t> Age Weight Height</a:t>
            </a:r>
          </a:p>
          <a:p>
            <a:r>
              <a:rPr lang="en-US" sz="2400" dirty="0">
                <a:latin typeface="Lucida Console" panose="020B0609040504020204" pitchFamily="49" charset="0"/>
              </a:rPr>
              <a:t>1     Hugh     Chris  26     90    175</a:t>
            </a:r>
          </a:p>
          <a:p>
            <a:r>
              <a:rPr lang="en-US" sz="2400" dirty="0">
                <a:latin typeface="Lucida Console" panose="020B0609040504020204" pitchFamily="49" charset="0"/>
              </a:rPr>
              <a:t>2      Pew      Adam  32    102    183</a:t>
            </a:r>
          </a:p>
          <a:p>
            <a:r>
              <a:rPr lang="en-US" sz="2400" dirty="0">
                <a:latin typeface="Lucida Console" panose="020B0609040504020204" pitchFamily="49" charset="0"/>
              </a:rPr>
              <a:t>5 Cuthbert      Carl  28     91    188</a:t>
            </a:r>
            <a:endParaRPr lang="en-GB" sz="24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67544" y="2708920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Exercise 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227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Looking up help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24705" y="1556792"/>
            <a:ext cx="12666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Lucida Console" panose="020B0609040504020204" pitchFamily="49" charset="0"/>
              </a:rPr>
              <a:t>?</a:t>
            </a:r>
            <a:r>
              <a:rPr lang="en-GB" sz="2800" dirty="0" err="1">
                <a:latin typeface="Lucida Console" panose="020B0609040504020204" pitchFamily="49" charset="0"/>
              </a:rPr>
              <a:t>sqrt</a:t>
            </a:r>
            <a:endParaRPr lang="en-GB" sz="2800" dirty="0">
              <a:latin typeface="Lucida Console" panose="020B0609040504020204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" y="2448647"/>
            <a:ext cx="8743950" cy="440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290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36" y="1133475"/>
            <a:ext cx="8096250" cy="57245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Searching Help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5940152" y="1268760"/>
            <a:ext cx="20984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/>
              <a:t>??substring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1259632" y="6309320"/>
            <a:ext cx="2952328" cy="21602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58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Searching Help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987" y="1268760"/>
            <a:ext cx="8582025" cy="402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54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Passing arguments to functions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504493" y="1417638"/>
            <a:ext cx="6135013" cy="45243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err="1">
                <a:latin typeface="Lucida Console" panose="020B0609040504020204" pitchFamily="49" charset="0"/>
              </a:rPr>
              <a:t>substr</a:t>
            </a:r>
            <a:r>
              <a:rPr lang="en-GB" sz="2400" dirty="0">
                <a:latin typeface="Lucida Console" panose="020B0609040504020204" pitchFamily="49" charset="0"/>
              </a:rPr>
              <a:t>(my.name,2,4</a:t>
            </a:r>
            <a:r>
              <a:rPr lang="en-GB" sz="2400" dirty="0" smtClean="0">
                <a:latin typeface="Lucida Console" panose="020B0609040504020204" pitchFamily="49" charset="0"/>
              </a:rPr>
              <a:t>)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[1] "</a:t>
            </a:r>
            <a:r>
              <a:rPr lang="en-GB" sz="2400" dirty="0" err="1">
                <a:latin typeface="Lucida Console" panose="020B0609040504020204" pitchFamily="49" charset="0"/>
              </a:rPr>
              <a:t>aur</a:t>
            </a:r>
            <a:r>
              <a:rPr lang="en-GB" sz="2400" dirty="0" smtClean="0">
                <a:latin typeface="Lucida Console" panose="020B0609040504020204" pitchFamily="49" charset="0"/>
              </a:rPr>
              <a:t>"</a:t>
            </a:r>
          </a:p>
          <a:p>
            <a:endParaRPr lang="en-GB" sz="2400" dirty="0">
              <a:latin typeface="Lucida Console" panose="020B0609040504020204" pitchFamily="49" charset="0"/>
            </a:endParaRPr>
          </a:p>
          <a:p>
            <a:r>
              <a:rPr lang="en-GB" sz="2400" dirty="0" err="1">
                <a:latin typeface="Lucida Console" panose="020B0609040504020204" pitchFamily="49" charset="0"/>
              </a:rPr>
              <a:t>substr</a:t>
            </a:r>
            <a:r>
              <a:rPr lang="en-GB" sz="2400" dirty="0">
                <a:latin typeface="Lucida Console" panose="020B0609040504020204" pitchFamily="49" charset="0"/>
              </a:rPr>
              <a:t>(x=</a:t>
            </a:r>
            <a:r>
              <a:rPr lang="en-GB" sz="2400" dirty="0" err="1">
                <a:latin typeface="Lucida Console" panose="020B0609040504020204" pitchFamily="49" charset="0"/>
              </a:rPr>
              <a:t>my.name,start</a:t>
            </a:r>
            <a:r>
              <a:rPr lang="en-GB" sz="2400" dirty="0">
                <a:latin typeface="Lucida Console" panose="020B0609040504020204" pitchFamily="49" charset="0"/>
              </a:rPr>
              <a:t>=2,stop=4</a:t>
            </a:r>
            <a:r>
              <a:rPr lang="en-GB" sz="2400" dirty="0" smtClean="0">
                <a:latin typeface="Lucida Console" panose="020B0609040504020204" pitchFamily="49" charset="0"/>
              </a:rPr>
              <a:t>)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[1] "</a:t>
            </a:r>
            <a:r>
              <a:rPr lang="en-GB" sz="2400" dirty="0" err="1">
                <a:latin typeface="Lucida Console" panose="020B0609040504020204" pitchFamily="49" charset="0"/>
              </a:rPr>
              <a:t>aur</a:t>
            </a:r>
            <a:r>
              <a:rPr lang="en-GB" sz="2400" dirty="0">
                <a:latin typeface="Lucida Console" panose="020B0609040504020204" pitchFamily="49" charset="0"/>
              </a:rPr>
              <a:t>"</a:t>
            </a:r>
          </a:p>
          <a:p>
            <a:endParaRPr lang="en-GB" sz="2400" dirty="0" smtClean="0">
              <a:latin typeface="Lucida Console" panose="020B0609040504020204" pitchFamily="49" charset="0"/>
            </a:endParaRPr>
          </a:p>
          <a:p>
            <a:r>
              <a:rPr lang="en-GB" sz="2400" dirty="0" err="1">
                <a:latin typeface="Lucida Console" panose="020B0609040504020204" pitchFamily="49" charset="0"/>
              </a:rPr>
              <a:t>substr</a:t>
            </a:r>
            <a:r>
              <a:rPr lang="en-GB" sz="2400" dirty="0">
                <a:latin typeface="Lucida Console" panose="020B0609040504020204" pitchFamily="49" charset="0"/>
              </a:rPr>
              <a:t>(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start=2,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stop=4,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x=my.name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)</a:t>
            </a:r>
            <a:endParaRPr lang="en-GB" sz="2400" dirty="0" smtClean="0">
              <a:latin typeface="Lucida Console" panose="020B0609040504020204" pitchFamily="49" charset="0"/>
            </a:endParaRPr>
          </a:p>
          <a:p>
            <a:r>
              <a:rPr lang="en-GB" sz="2400" dirty="0">
                <a:latin typeface="Lucida Console" panose="020B0609040504020204" pitchFamily="49" charset="0"/>
              </a:rPr>
              <a:t>[1] "</a:t>
            </a:r>
            <a:r>
              <a:rPr lang="en-GB" sz="2400" dirty="0" err="1">
                <a:latin typeface="Lucida Console" panose="020B0609040504020204" pitchFamily="49" charset="0"/>
              </a:rPr>
              <a:t>aur</a:t>
            </a:r>
            <a:r>
              <a:rPr lang="en-GB" sz="2400" dirty="0" smtClean="0">
                <a:latin typeface="Lucida Console" panose="020B0609040504020204" pitchFamily="49" charset="0"/>
              </a:rPr>
              <a:t>"</a:t>
            </a:r>
            <a:endParaRPr lang="en-GB" sz="24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778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7149</TotalTime>
  <Words>2204</Words>
  <Application>Microsoft Office PowerPoint</Application>
  <PresentationFormat>On-screen Show (4:3)</PresentationFormat>
  <Paragraphs>680</Paragraphs>
  <Slides>59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4" baseType="lpstr">
      <vt:lpstr>Arial</vt:lpstr>
      <vt:lpstr>Calibri</vt:lpstr>
      <vt:lpstr>Courier New</vt:lpstr>
      <vt:lpstr>Lucida Console</vt:lpstr>
      <vt:lpstr>Office Theme</vt:lpstr>
      <vt:lpstr>Introduction to R</vt:lpstr>
      <vt:lpstr>R can just be a calculator</vt:lpstr>
      <vt:lpstr>Storing numerical data in variables</vt:lpstr>
      <vt:lpstr>Storing text in variables</vt:lpstr>
      <vt:lpstr>Running a simple function</vt:lpstr>
      <vt:lpstr>Looking up help</vt:lpstr>
      <vt:lpstr>Searching Help</vt:lpstr>
      <vt:lpstr>Searching Help</vt:lpstr>
      <vt:lpstr>Passing arguments to functions</vt:lpstr>
      <vt:lpstr>Exercise 1</vt:lpstr>
      <vt:lpstr>Everything is a vector</vt:lpstr>
      <vt:lpstr>Creating vectors manually</vt:lpstr>
      <vt:lpstr>Functions for creating vectors</vt:lpstr>
      <vt:lpstr>Functions for creating vectors</vt:lpstr>
      <vt:lpstr>Functions for creating vectors</vt:lpstr>
      <vt:lpstr>Functions for creating vectors</vt:lpstr>
      <vt:lpstr>Language shortcuts for vector creation</vt:lpstr>
      <vt:lpstr>Viewing large variables</vt:lpstr>
      <vt:lpstr>What can we do with Vectors?</vt:lpstr>
      <vt:lpstr>Extracting from a vector</vt:lpstr>
      <vt:lpstr>Extracting by position</vt:lpstr>
      <vt:lpstr>Assigning names to vector slots</vt:lpstr>
      <vt:lpstr>Extracting by name</vt:lpstr>
      <vt:lpstr>Vectorised Operations</vt:lpstr>
      <vt:lpstr>Rules for vectorised operations</vt:lpstr>
      <vt:lpstr>Rules for vectorised operations</vt:lpstr>
      <vt:lpstr>Rules for vectorised operations</vt:lpstr>
      <vt:lpstr>Vectorised Operations</vt:lpstr>
      <vt:lpstr>Updating vectors</vt:lpstr>
      <vt:lpstr>Updating vectors</vt:lpstr>
      <vt:lpstr>Exercise 2</vt:lpstr>
      <vt:lpstr>R Data Structures</vt:lpstr>
      <vt:lpstr>Vector</vt:lpstr>
      <vt:lpstr>List</vt:lpstr>
      <vt:lpstr>Data Frame</vt:lpstr>
      <vt:lpstr>Creating lists / data frames</vt:lpstr>
      <vt:lpstr>PowerPoint Presentation</vt:lpstr>
      <vt:lpstr>Spot the mistakes</vt:lpstr>
      <vt:lpstr>Spot the mistakes</vt:lpstr>
      <vt:lpstr>Reading data from files</vt:lpstr>
      <vt:lpstr>Using read.table</vt:lpstr>
      <vt:lpstr>Specifying file paths</vt:lpstr>
      <vt:lpstr>Being clear about names</vt:lpstr>
      <vt:lpstr>PowerPoint Presentation</vt:lpstr>
      <vt:lpstr>Logical Selection</vt:lpstr>
      <vt:lpstr>Logical Selection</vt:lpstr>
      <vt:lpstr>Logical Vectors are created by logical tests</vt:lpstr>
      <vt:lpstr>Combine the two concepts to make logical selections</vt:lpstr>
      <vt:lpstr>Extension to data frames</vt:lpstr>
      <vt:lpstr>3 Steps to Success!</vt:lpstr>
      <vt:lpstr>Select people over 170 tall</vt:lpstr>
      <vt:lpstr>Select people over 170 tall</vt:lpstr>
      <vt:lpstr>Select people over 170 tall</vt:lpstr>
      <vt:lpstr>Select people over 170 tall</vt:lpstr>
      <vt:lpstr>It's not just selections…</vt:lpstr>
      <vt:lpstr>3.5 Steps to Success!</vt:lpstr>
      <vt:lpstr>How many people are over 170 tall</vt:lpstr>
      <vt:lpstr>Using subset function for selections</vt:lpstr>
      <vt:lpstr>PowerPoint Presentation</vt:lpstr>
    </vt:vector>
  </TitlesOfParts>
  <Company>The Babraham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SeqMonk: NGS Analysis on your desktop</dc:title>
  <dc:creator>Simon Andrews</dc:creator>
  <cp:lastModifiedBy>Simon Andrews</cp:lastModifiedBy>
  <cp:revision>214</cp:revision>
  <dcterms:created xsi:type="dcterms:W3CDTF">2013-08-21T08:13:32Z</dcterms:created>
  <dcterms:modified xsi:type="dcterms:W3CDTF">2019-01-14T09:57:00Z</dcterms:modified>
</cp:coreProperties>
</file>