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256" r:id="rId2"/>
    <p:sldId id="258" r:id="rId3"/>
    <p:sldId id="259" r:id="rId4"/>
    <p:sldId id="260" r:id="rId5"/>
    <p:sldId id="444" r:id="rId6"/>
    <p:sldId id="261" r:id="rId7"/>
    <p:sldId id="262" r:id="rId8"/>
    <p:sldId id="263" r:id="rId9"/>
    <p:sldId id="43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430" r:id="rId18"/>
    <p:sldId id="431" r:id="rId19"/>
    <p:sldId id="271" r:id="rId20"/>
    <p:sldId id="432" r:id="rId21"/>
    <p:sldId id="398" r:id="rId22"/>
    <p:sldId id="434" r:id="rId23"/>
    <p:sldId id="276" r:id="rId24"/>
    <p:sldId id="277" r:id="rId25"/>
    <p:sldId id="278" r:id="rId26"/>
    <p:sldId id="279" r:id="rId27"/>
    <p:sldId id="405" r:id="rId28"/>
    <p:sldId id="406" r:id="rId29"/>
    <p:sldId id="407" r:id="rId30"/>
    <p:sldId id="399" r:id="rId31"/>
    <p:sldId id="400" r:id="rId32"/>
    <p:sldId id="435" r:id="rId33"/>
    <p:sldId id="436" r:id="rId34"/>
    <p:sldId id="437" r:id="rId35"/>
    <p:sldId id="438" r:id="rId36"/>
    <p:sldId id="282" r:id="rId37"/>
    <p:sldId id="283" r:id="rId38"/>
    <p:sldId id="281" r:id="rId39"/>
    <p:sldId id="280" r:id="rId40"/>
    <p:sldId id="285" r:id="rId41"/>
    <p:sldId id="286" r:id="rId42"/>
    <p:sldId id="441" r:id="rId43"/>
    <p:sldId id="290" r:id="rId44"/>
    <p:sldId id="291" r:id="rId45"/>
    <p:sldId id="287" r:id="rId46"/>
    <p:sldId id="288" r:id="rId47"/>
    <p:sldId id="443" r:id="rId48"/>
    <p:sldId id="292" r:id="rId49"/>
    <p:sldId id="293" r:id="rId50"/>
    <p:sldId id="297" r:id="rId51"/>
    <p:sldId id="298" r:id="rId52"/>
    <p:sldId id="299" r:id="rId53"/>
    <p:sldId id="300" r:id="rId54"/>
    <p:sldId id="301" r:id="rId55"/>
    <p:sldId id="302" r:id="rId56"/>
    <p:sldId id="439" r:id="rId57"/>
    <p:sldId id="440" r:id="rId58"/>
    <p:sldId id="442" r:id="rId59"/>
    <p:sldId id="295" r:id="rId60"/>
    <p:sldId id="401" r:id="rId61"/>
    <p:sldId id="303" r:id="rId62"/>
    <p:sldId id="304" r:id="rId63"/>
    <p:sldId id="305" r:id="rId64"/>
    <p:sldId id="307" r:id="rId65"/>
    <p:sldId id="308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8" r:id="rId74"/>
    <p:sldId id="319" r:id="rId75"/>
    <p:sldId id="369" r:id="rId76"/>
    <p:sldId id="402" r:id="rId77"/>
    <p:sldId id="403" r:id="rId78"/>
    <p:sldId id="404" r:id="rId79"/>
    <p:sldId id="320" r:id="rId80"/>
    <p:sldId id="321" r:id="rId81"/>
    <p:sldId id="322" r:id="rId82"/>
    <p:sldId id="409" r:id="rId83"/>
    <p:sldId id="328" r:id="rId84"/>
    <p:sldId id="325" r:id="rId85"/>
    <p:sldId id="323" r:id="rId86"/>
    <p:sldId id="411" r:id="rId87"/>
    <p:sldId id="324" r:id="rId88"/>
    <p:sldId id="329" r:id="rId89"/>
    <p:sldId id="330" r:id="rId90"/>
    <p:sldId id="331" r:id="rId91"/>
    <p:sldId id="327" r:id="rId92"/>
    <p:sldId id="332" r:id="rId93"/>
    <p:sldId id="333" r:id="rId94"/>
    <p:sldId id="334" r:id="rId95"/>
    <p:sldId id="335" r:id="rId96"/>
    <p:sldId id="336" r:id="rId97"/>
    <p:sldId id="337" r:id="rId98"/>
    <p:sldId id="408" r:id="rId99"/>
    <p:sldId id="338" r:id="rId100"/>
    <p:sldId id="410" r:id="rId101"/>
    <p:sldId id="339" r:id="rId102"/>
    <p:sldId id="340" r:id="rId103"/>
    <p:sldId id="341" r:id="rId104"/>
    <p:sldId id="412" r:id="rId105"/>
    <p:sldId id="343" r:id="rId106"/>
    <p:sldId id="413" r:id="rId107"/>
    <p:sldId id="396" r:id="rId108"/>
    <p:sldId id="395" r:id="rId109"/>
    <p:sldId id="345" r:id="rId110"/>
    <p:sldId id="346" r:id="rId111"/>
    <p:sldId id="347" r:id="rId112"/>
    <p:sldId id="348" r:id="rId113"/>
    <p:sldId id="349" r:id="rId114"/>
    <p:sldId id="350" r:id="rId115"/>
    <p:sldId id="351" r:id="rId116"/>
    <p:sldId id="353" r:id="rId117"/>
    <p:sldId id="354" r:id="rId118"/>
    <p:sldId id="356" r:id="rId119"/>
    <p:sldId id="416" r:id="rId120"/>
    <p:sldId id="414" r:id="rId121"/>
    <p:sldId id="415" r:id="rId122"/>
    <p:sldId id="355" r:id="rId123"/>
    <p:sldId id="357" r:id="rId124"/>
    <p:sldId id="358" r:id="rId125"/>
    <p:sldId id="359" r:id="rId126"/>
    <p:sldId id="360" r:id="rId127"/>
    <p:sldId id="370" r:id="rId128"/>
    <p:sldId id="371" r:id="rId129"/>
    <p:sldId id="372" r:id="rId130"/>
    <p:sldId id="373" r:id="rId131"/>
    <p:sldId id="374" r:id="rId132"/>
    <p:sldId id="375" r:id="rId133"/>
    <p:sldId id="361" r:id="rId134"/>
    <p:sldId id="363" r:id="rId135"/>
    <p:sldId id="376" r:id="rId136"/>
    <p:sldId id="377" r:id="rId137"/>
    <p:sldId id="378" r:id="rId138"/>
    <p:sldId id="364" r:id="rId139"/>
    <p:sldId id="379" r:id="rId140"/>
    <p:sldId id="365" r:id="rId141"/>
    <p:sldId id="381" r:id="rId142"/>
    <p:sldId id="380" r:id="rId143"/>
    <p:sldId id="366" r:id="rId144"/>
    <p:sldId id="382" r:id="rId145"/>
    <p:sldId id="383" r:id="rId146"/>
    <p:sldId id="367" r:id="rId147"/>
    <p:sldId id="368" r:id="rId148"/>
    <p:sldId id="417" r:id="rId149"/>
    <p:sldId id="418" r:id="rId150"/>
    <p:sldId id="419" r:id="rId151"/>
    <p:sldId id="420" r:id="rId152"/>
    <p:sldId id="385" r:id="rId153"/>
    <p:sldId id="386" r:id="rId154"/>
    <p:sldId id="387" r:id="rId155"/>
    <p:sldId id="388" r:id="rId156"/>
    <p:sldId id="389" r:id="rId157"/>
    <p:sldId id="422" r:id="rId158"/>
    <p:sldId id="421" r:id="rId159"/>
    <p:sldId id="423" r:id="rId160"/>
    <p:sldId id="391" r:id="rId161"/>
    <p:sldId id="392" r:id="rId162"/>
    <p:sldId id="393" r:id="rId163"/>
    <p:sldId id="425" r:id="rId164"/>
    <p:sldId id="424" r:id="rId165"/>
    <p:sldId id="426" r:id="rId166"/>
    <p:sldId id="427" r:id="rId167"/>
    <p:sldId id="428" r:id="rId168"/>
    <p:sldId id="429" r:id="rId16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1" autoAdjust="0"/>
    <p:restoredTop sz="89583" autoAdjust="0"/>
  </p:normalViewPr>
  <p:slideViewPr>
    <p:cSldViewPr>
      <p:cViewPr varScale="1">
        <p:scale>
          <a:sx n="102" d="100"/>
          <a:sy n="102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770D-7F4A-467C-98FB-09E0CDC59E11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C46-9536-4A66-9260-599FD63A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4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8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7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8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8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8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82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0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4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A493-AA84-534E-8348-A6B716895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3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5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0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8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Introduction to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165618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Simon Andrews, Steven Wingett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@</a:t>
            </a:r>
            <a:r>
              <a:rPr lang="en-GB" dirty="0" err="1"/>
              <a:t>simon_andrews</a:t>
            </a:r>
            <a:endParaRPr lang="en-GB" dirty="0"/>
          </a:p>
          <a:p>
            <a:r>
              <a:rPr lang="en-GB" dirty="0"/>
              <a:t>v2025-03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 and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‘variable’ is some data which you have given a name</a:t>
            </a:r>
          </a:p>
          <a:p>
            <a:endParaRPr lang="en-GB" dirty="0"/>
          </a:p>
          <a:p>
            <a:r>
              <a:rPr lang="en-GB" dirty="0"/>
              <a:t>There are several different types of data structure</a:t>
            </a:r>
          </a:p>
          <a:p>
            <a:pPr lvl="1"/>
            <a:r>
              <a:rPr lang="en-GB" dirty="0"/>
              <a:t>We’re starting with the ‘scalar’, a data type which holds a single value</a:t>
            </a:r>
          </a:p>
          <a:p>
            <a:endParaRPr lang="en-GB" dirty="0"/>
          </a:p>
          <a:p>
            <a:r>
              <a:rPr lang="en-GB" dirty="0"/>
              <a:t>Python is a ‘dynamic’ but ‘strongly typed’ language</a:t>
            </a:r>
          </a:p>
          <a:p>
            <a:pPr lvl="1"/>
            <a:r>
              <a:rPr lang="en-GB" b="1" dirty="0"/>
              <a:t>Dynamic</a:t>
            </a:r>
            <a:r>
              <a:rPr lang="en-GB" dirty="0"/>
              <a:t> = You don’t need to say what type of data a variable will hold when you create it (and you can change it at any time)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Strongly typed</a:t>
            </a:r>
            <a:r>
              <a:rPr lang="en-GB" dirty="0"/>
              <a:t> = Python tracks what type of data you have and changes its behaviour based on the type of the data</a:t>
            </a:r>
          </a:p>
        </p:txBody>
      </p:sp>
    </p:spTree>
    <p:extLst>
      <p:ext uri="{BB962C8B-B14F-4D97-AF65-F5344CB8AC3E}">
        <p14:creationId xmlns:p14="http://schemas.microsoft.com/office/powerpoint/2010/main" val="2712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hisat_text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"""HISAT2 summary stats: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Total reads: 77188721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        Aligned 0 time: 8862035 (11.48%)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        Aligned 1 time: 60127229 (77.90%)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        Aligned &gt;1 times: 8199457 (10.62%)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    Overall alignment rate: 88.52%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</a:t>
            </a:r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stats = {}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lines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hisat_text.split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"\n"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lines: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line.isspace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continue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"Total reads"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stats[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"total"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line.split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":"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)[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elif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startswith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"Aligned"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hits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re.search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"Aligned\s+(\S+)\</a:t>
            </a:r>
            <a:r>
              <a:rPr lang="en-GB" sz="1400" dirty="0" err="1">
                <a:solidFill>
                  <a:srgbClr val="CE9178"/>
                </a:solidFill>
                <a:latin typeface="Consolas" panose="020B0609020204030204" pitchFamily="49" charset="0"/>
              </a:rPr>
              <a:t>s+times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?:\s+(\d+)"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,line)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hits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None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print(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400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match expected pattern in 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{line}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continue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stats[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]]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stat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stats: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{stat}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had value 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{stats[stat]}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35989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4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56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Reading and Writing Files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093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File paths is a string of folder / file name separated by a delimiter (usually 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On windows you often see </a:t>
            </a:r>
            <a:r>
              <a:rPr lang="en-GB" dirty="0">
                <a:latin typeface="Consolas" panose="020B0609020204030204" pitchFamily="49" charset="0"/>
              </a:rPr>
              <a:t>\ </a:t>
            </a:r>
            <a:r>
              <a:rPr lang="en-GB" dirty="0"/>
              <a:t>used to separate path elements, but behind the scenes it always appears as </a:t>
            </a:r>
            <a:r>
              <a:rPr lang="en-GB" dirty="0">
                <a:latin typeface="Consolas" panose="020B0609020204030204" pitchFamily="49" charset="0"/>
              </a:rPr>
              <a:t>/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"c:/Users/andrewss/python/example.py"</a:t>
            </a:r>
          </a:p>
          <a:p>
            <a:pPr marL="457200" lvl="1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Traditionally a mix of </a:t>
            </a:r>
            <a:r>
              <a:rPr lang="en-GB" dirty="0" err="1">
                <a:latin typeface="Consolas" panose="020B0609020204030204" pitchFamily="49" charset="0"/>
              </a:rPr>
              <a:t>os</a:t>
            </a:r>
            <a:r>
              <a:rPr lang="en-GB" dirty="0"/>
              <a:t>, </a:t>
            </a:r>
            <a:r>
              <a:rPr lang="en-GB" dirty="0" err="1">
                <a:latin typeface="Consolas" panose="020B0609020204030204" pitchFamily="49" charset="0"/>
              </a:rPr>
              <a:t>os.path</a:t>
            </a:r>
            <a:r>
              <a:rPr lang="en-GB" dirty="0"/>
              <a:t>, </a:t>
            </a:r>
            <a:r>
              <a:rPr lang="en-GB" dirty="0">
                <a:latin typeface="Consolas" panose="020B0609020204030204" pitchFamily="49" charset="0"/>
              </a:rPr>
              <a:t>glob</a:t>
            </a:r>
            <a:r>
              <a:rPr lang="en-GB" dirty="0"/>
              <a:t> and </a:t>
            </a:r>
            <a:r>
              <a:rPr lang="en-GB" dirty="0" err="1">
                <a:latin typeface="Consolas" panose="020B0609020204030204" pitchFamily="49" charset="0"/>
              </a:rPr>
              <a:t>shutils</a:t>
            </a:r>
            <a:r>
              <a:rPr lang="en-GB" dirty="0"/>
              <a:t> packages were used to deal with paths</a:t>
            </a:r>
          </a:p>
          <a:p>
            <a:endParaRPr lang="en-GB" dirty="0"/>
          </a:p>
          <a:p>
            <a:r>
              <a:rPr lang="en-GB" dirty="0"/>
              <a:t>These have largely been supplanted by the </a:t>
            </a:r>
            <a:r>
              <a:rPr lang="en-GB" dirty="0" err="1">
                <a:latin typeface="Consolas" panose="020B0609020204030204" pitchFamily="49" charset="0"/>
              </a:rPr>
              <a:t>pathlib</a:t>
            </a:r>
            <a:r>
              <a:rPr lang="en-GB" dirty="0"/>
              <a:t> package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7123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>
                <a:latin typeface="Consolas" panose="020B0609020204030204" pitchFamily="49" charset="0"/>
              </a:rPr>
              <a:t>pathlib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pathlib</a:t>
            </a:r>
            <a:r>
              <a:rPr lang="en-GB" dirty="0"/>
              <a:t> package defines the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data type</a:t>
            </a:r>
          </a:p>
          <a:p>
            <a:endParaRPr lang="en-GB" dirty="0"/>
          </a:p>
          <a:p>
            <a:r>
              <a:rPr lang="en-GB" dirty="0"/>
              <a:t>Once you create a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you can call methods on it</a:t>
            </a:r>
          </a:p>
          <a:p>
            <a:pPr lvl="1"/>
            <a:r>
              <a:rPr lang="en-GB" dirty="0"/>
              <a:t>Constructing / joining paths</a:t>
            </a:r>
          </a:p>
          <a:p>
            <a:pPr lvl="1"/>
            <a:r>
              <a:rPr lang="en-GB" dirty="0"/>
              <a:t>Testing paths</a:t>
            </a:r>
          </a:p>
          <a:p>
            <a:pPr lvl="1"/>
            <a:r>
              <a:rPr lang="en-GB" dirty="0"/>
              <a:t>Listing files / folders</a:t>
            </a:r>
          </a:p>
          <a:p>
            <a:pPr lvl="1"/>
            <a:r>
              <a:rPr lang="en-GB" dirty="0"/>
              <a:t>Creating / deleting files or folders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8609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File Paths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515" y="1700808"/>
            <a:ext cx="10972800" cy="4525963"/>
          </a:xfrm>
        </p:spPr>
        <p:txBody>
          <a:bodyPr/>
          <a:lstStyle/>
          <a:p>
            <a:r>
              <a:rPr lang="en-GB" dirty="0"/>
              <a:t>Construct a starting path using </a:t>
            </a:r>
            <a:r>
              <a:rPr lang="en-GB" dirty="0">
                <a:latin typeface="Consolas" panose="020B0609020204030204" pitchFamily="49" charset="0"/>
              </a:rPr>
              <a:t>Path("location")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412" y="3399532"/>
            <a:ext cx="11103024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"C:/Users/andrewss/Desktop"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241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from a base path and add a file name to the end</a:t>
            </a:r>
          </a:p>
          <a:p>
            <a:r>
              <a:rPr lang="en-GB" dirty="0"/>
              <a:t>Can use 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/>
              <a:t> as a shortcut for </a:t>
            </a:r>
            <a:r>
              <a:rPr lang="en-GB" dirty="0" err="1">
                <a:latin typeface="Consolas" panose="020B0609020204030204" pitchFamily="49" charset="0"/>
              </a:rPr>
              <a:t>joinpath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2924944"/>
            <a:ext cx="781286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"C:/Users/andrewss/Desktop"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final_path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base_path.joinpath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"data.txt"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C:\Users\andrewss\Desktop\data.txt</a:t>
            </a:r>
          </a:p>
          <a:p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final_path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 / 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"data.txt"</a:t>
            </a: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Also works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11760"/>
            <a:ext cx="10972800" cy="371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p.drive</a:t>
            </a:r>
            <a:r>
              <a:rPr lang="en-GB" dirty="0"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"C:"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p.parent</a:t>
            </a:r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Path('C:/Program Files/Python39')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p.name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"python.exe"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p.stem</a:t>
            </a: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"python"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p.suffix</a:t>
            </a:r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".exe"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str(p)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"C:/Program Files/Python39/python.exe"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5245" y="1268760"/>
            <a:ext cx="832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C:/Program Files/Python39/python.exe</a:t>
            </a:r>
          </a:p>
        </p:txBody>
      </p:sp>
    </p:spTree>
    <p:extLst>
      <p:ext uri="{BB962C8B-B14F-4D97-AF65-F5344CB8AC3E}">
        <p14:creationId xmlns:p14="http://schemas.microsoft.com/office/powerpoint/2010/main" val="32260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p.exists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	Does this path exist		</a:t>
            </a:r>
          </a:p>
          <a:p>
            <a:r>
              <a:rPr lang="en-GB" dirty="0" err="1">
                <a:latin typeface="Consolas" panose="020B0609020204030204" pitchFamily="49" charset="0"/>
              </a:rPr>
              <a:t>p.is_file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	Is this a file (not a </a:t>
            </a:r>
            <a:r>
              <a:rPr lang="en-GB" dirty="0" err="1"/>
              <a:t>dir</a:t>
            </a:r>
            <a:r>
              <a:rPr lang="en-GB" dirty="0"/>
              <a:t>)</a:t>
            </a:r>
          </a:p>
          <a:p>
            <a:r>
              <a:rPr lang="en-GB" dirty="0" err="1">
                <a:latin typeface="Consolas" panose="020B0609020204030204" pitchFamily="49" charset="0"/>
              </a:rPr>
              <a:t>p.is_dir</a:t>
            </a:r>
            <a:r>
              <a:rPr lang="en-GB" dirty="0">
                <a:latin typeface="Consolas" panose="020B0609020204030204" pitchFamily="49" charset="0"/>
              </a:rPr>
              <a:t>()	</a:t>
            </a:r>
            <a:r>
              <a:rPr lang="en-GB" dirty="0"/>
              <a:t>		Is this a directory (not a file)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	Get statistics about the path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().</a:t>
            </a:r>
            <a:r>
              <a:rPr lang="en-GB" dirty="0" err="1">
                <a:latin typeface="Consolas" panose="020B0609020204030204" pitchFamily="49" charset="0"/>
              </a:rPr>
              <a:t>st_size</a:t>
            </a:r>
            <a:r>
              <a:rPr lang="en-GB" dirty="0"/>
              <a:t>		The size (in bytes)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().</a:t>
            </a:r>
            <a:r>
              <a:rPr lang="en-GB" dirty="0" err="1">
                <a:latin typeface="Consolas" panose="020B0609020204030204" pitchFamily="49" charset="0"/>
              </a:rPr>
              <a:t>st_mtime</a:t>
            </a:r>
            <a:r>
              <a:rPr lang="en-GB" dirty="0"/>
              <a:t>	When it was last modified (epoch seconds)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p.stat</a:t>
            </a:r>
            <a:r>
              <a:rPr lang="en-GB" dirty="0">
                <a:latin typeface="Consolas" panose="020B0609020204030204" pitchFamily="49" charset="0"/>
              </a:rPr>
              <a:t>().</a:t>
            </a:r>
            <a:r>
              <a:rPr lang="en-GB" dirty="0" err="1">
                <a:latin typeface="Consolas" panose="020B0609020204030204" pitchFamily="49" charset="0"/>
              </a:rPr>
              <a:t>st_atime</a:t>
            </a:r>
            <a:r>
              <a:rPr lang="en-GB" dirty="0"/>
              <a:t>	When it was last accessed (epoch seconds)*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900" dirty="0"/>
              <a:t>*Not guaranteed to work on every </a:t>
            </a:r>
            <a:r>
              <a:rPr lang="en-GB" sz="1900" dirty="0" err="1"/>
              <a:t>filesystem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7672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Text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standard process for reading a text file is:</a:t>
            </a:r>
          </a:p>
          <a:p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Construct the path to the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Check the path exists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Open a 'stream' to the file - a variable from which data can be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Read the data line by line in a loop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Close the stream</a:t>
            </a:r>
          </a:p>
        </p:txBody>
      </p:sp>
    </p:spTree>
    <p:extLst>
      <p:ext uri="{BB962C8B-B14F-4D97-AF65-F5344CB8AC3E}">
        <p14:creationId xmlns:p14="http://schemas.microsoft.com/office/powerpoint/2010/main" val="22457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8226"/>
            <a:ext cx="10972800" cy="2620887"/>
          </a:xfrm>
        </p:spPr>
        <p:txBody>
          <a:bodyPr>
            <a:normAutofit/>
          </a:bodyPr>
          <a:lstStyle/>
          <a:p>
            <a:r>
              <a:rPr lang="en-GB" dirty="0"/>
              <a:t>Variables are created or updated using the = operator</a:t>
            </a:r>
          </a:p>
          <a:p>
            <a:pPr lvl="1"/>
            <a:r>
              <a:rPr lang="en-GB" dirty="0"/>
              <a:t>‘Operator’ just means special symbol</a:t>
            </a:r>
          </a:p>
          <a:p>
            <a:pPr lvl="1"/>
            <a:r>
              <a:rPr lang="en-GB" dirty="0"/>
              <a:t>Variable ‘types’ are determined by the data used</a:t>
            </a:r>
          </a:p>
          <a:p>
            <a:pPr lvl="1"/>
            <a:r>
              <a:rPr lang="en-GB" dirty="0"/>
              <a:t>Python style guide says </a:t>
            </a:r>
            <a:r>
              <a:rPr lang="en-GB" i="1" dirty="0"/>
              <a:t>"Variable names should be lowercase, with words separated by underscores as necessary to improve readability"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5400" y="4032845"/>
            <a:ext cx="108012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an 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int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 (Integer, whole number)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5.5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 float (Floating point number, fractional)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 bool (Boolean, logical True/False)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x is an 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 (String, piece of text)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00" y="6021288"/>
            <a:ext cx="108012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x = input(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"What is your name? ") 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Ask user for a 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424" y="1417638"/>
            <a:ext cx="10225136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sys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"C:/Users/andrewss/Python Intro Data/babraham_citations.txt"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file_path.exists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find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file=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sys.stderr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sys.exit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open(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line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"Nat"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print(line)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file_stream.close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Read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7808" y="263691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0216" y="2982256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 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4192" y="3798478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a stream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3792" y="4374543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 from stream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9736" y="5681749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Close stream</a:t>
            </a:r>
          </a:p>
        </p:txBody>
      </p:sp>
    </p:spTree>
    <p:extLst>
      <p:ext uri="{BB962C8B-B14F-4D97-AF65-F5344CB8AC3E}">
        <p14:creationId xmlns:p14="http://schemas.microsoft.com/office/powerpoint/2010/main" val="572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Simpler reads using </a:t>
            </a:r>
            <a:r>
              <a:rPr lang="en-GB" dirty="0">
                <a:latin typeface="Consolas" panose="020B0609020204030204" pitchFamily="49" charset="0"/>
              </a:rPr>
              <a:t>with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700" y="1916832"/>
            <a:ext cx="11496600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sys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"C:/Users/andrewss/Python Intro Data/babraham_citations.txt"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line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"Nat"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print(line)</a:t>
            </a:r>
          </a:p>
        </p:txBody>
      </p:sp>
    </p:spTree>
    <p:extLst>
      <p:ext uri="{BB962C8B-B14F-4D97-AF65-F5344CB8AC3E}">
        <p14:creationId xmlns:p14="http://schemas.microsoft.com/office/powerpoint/2010/main" val="19745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Clarifications: Text File Encodings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62494"/>
            <a:ext cx="10972800" cy="3550212"/>
          </a:xfrm>
        </p:spPr>
        <p:txBody>
          <a:bodyPr>
            <a:normAutofit/>
          </a:bodyPr>
          <a:lstStyle/>
          <a:p>
            <a:r>
              <a:rPr lang="en-GB" dirty="0"/>
              <a:t>Text files are just files of numeric values decoded into symbols</a:t>
            </a:r>
          </a:p>
          <a:p>
            <a:r>
              <a:rPr lang="en-GB" dirty="0"/>
              <a:t>Original text file encoding was ASCII</a:t>
            </a:r>
          </a:p>
          <a:p>
            <a:pPr lvl="1"/>
            <a:r>
              <a:rPr lang="en-GB" dirty="0"/>
              <a:t>ASCII can't represent many characters </a:t>
            </a:r>
            <a:r>
              <a:rPr lang="en-GB" dirty="0" err="1"/>
              <a:t>eg</a:t>
            </a:r>
            <a:r>
              <a:rPr lang="en-GB" dirty="0"/>
              <a:t> © ã </a:t>
            </a:r>
            <a:r>
              <a:rPr lang="el-GR" dirty="0"/>
              <a:t>α</a:t>
            </a:r>
            <a:r>
              <a:rPr lang="en-GB" dirty="0"/>
              <a:t> etc.</a:t>
            </a:r>
          </a:p>
          <a:p>
            <a:pPr lvl="1"/>
            <a:r>
              <a:rPr lang="en-GB" dirty="0"/>
              <a:t>Several different schemes, 'Latin-1', 'cp1252' etc.</a:t>
            </a:r>
          </a:p>
          <a:p>
            <a:pPr lvl="1"/>
            <a:r>
              <a:rPr lang="en-GB" dirty="0"/>
              <a:t>UTF-8 is now taking over and should be used</a:t>
            </a:r>
          </a:p>
          <a:p>
            <a:pPr lvl="1"/>
            <a:r>
              <a:rPr lang="en-GB" dirty="0"/>
              <a:t>On OSX and Linux UTF-8 is the default encoding, but not windows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1438276"/>
            <a:ext cx="1045495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966" y="1968917"/>
            <a:ext cx="1055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UnicodeDecodeError</a:t>
            </a:r>
            <a:r>
              <a:rPr lang="en-GB" dirty="0">
                <a:latin typeface="Consolas" panose="020B0609020204030204" pitchFamily="49" charset="0"/>
              </a:rPr>
              <a:t>: '</a:t>
            </a:r>
            <a:r>
              <a:rPr lang="en-GB" dirty="0" err="1">
                <a:latin typeface="Consolas" panose="020B0609020204030204" pitchFamily="49" charset="0"/>
              </a:rPr>
              <a:t>charmap</a:t>
            </a:r>
            <a:r>
              <a:rPr lang="en-GB" dirty="0">
                <a:latin typeface="Consolas" panose="020B0609020204030204" pitchFamily="49" charset="0"/>
              </a:rPr>
              <a:t>' codec can't decode byte 0x81 in position 4326: character maps to &lt;undefined&gt;</a:t>
            </a:r>
          </a:p>
        </p:txBody>
      </p:sp>
    </p:spTree>
    <p:extLst>
      <p:ext uri="{BB962C8B-B14F-4D97-AF65-F5344CB8AC3E}">
        <p14:creationId xmlns:p14="http://schemas.microsoft.com/office/powerpoint/2010/main" val="8073228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Reporting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7052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OSs have two types of output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sys.stdout</a:t>
            </a:r>
            <a:r>
              <a:rPr lang="en-GB" dirty="0"/>
              <a:t> 	Standard output for expected output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sys.stderr</a:t>
            </a:r>
            <a:r>
              <a:rPr lang="en-GB" dirty="0"/>
              <a:t> 	Standard error for errors, warnings or progress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You can exit your program early using </a:t>
            </a:r>
            <a:r>
              <a:rPr lang="en-GB" dirty="0" err="1">
                <a:latin typeface="Consolas" panose="020B0609020204030204" pitchFamily="49" charset="0"/>
              </a:rPr>
              <a:t>sys.exit</a:t>
            </a:r>
            <a:r>
              <a:rPr lang="en-GB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GB" dirty="0"/>
              <a:t>The exit value should be 0 if the program exited normally</a:t>
            </a:r>
          </a:p>
          <a:p>
            <a:pPr lvl="1"/>
            <a:r>
              <a:rPr lang="en-GB" dirty="0"/>
              <a:t>Non zero exit means there was a problem (error)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9476" y="1425548"/>
            <a:ext cx="9433048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file_path.exists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find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file=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sys.stderr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sys.exit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5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Exceptions (Errors)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26560" cy="50691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Exceptions are a more robust way of reporting and dealing with problems</a:t>
            </a:r>
          </a:p>
          <a:p>
            <a:endParaRPr lang="en-GB" dirty="0"/>
          </a:p>
          <a:p>
            <a:r>
              <a:rPr lang="en-GB" dirty="0"/>
              <a:t>They will construct messages and code traces to allow debugging</a:t>
            </a:r>
          </a:p>
          <a:p>
            <a:endParaRPr lang="en-GB" dirty="0"/>
          </a:p>
          <a:p>
            <a:r>
              <a:rPr lang="en-GB" dirty="0"/>
              <a:t>Exceptions can be 'caught' so you can deal with them internally</a:t>
            </a:r>
          </a:p>
          <a:p>
            <a:endParaRPr lang="en-GB" dirty="0"/>
          </a:p>
          <a:p>
            <a:r>
              <a:rPr lang="en-GB" dirty="0"/>
              <a:t>There is a generic Exception but also more specific 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3293" y="1225689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+-- Exception</a:t>
            </a: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ArithmeticError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FloatingPointError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OverflowError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ZeroDivisionError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AssertionError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AttributeError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LookupError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IndexError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KeyError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NameError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OSError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FileExistsError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FileNotFoundError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NotADirectoryError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PermissionError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|    +-- </a:t>
            </a:r>
            <a:r>
              <a:rPr lang="en-GB" dirty="0" err="1">
                <a:latin typeface="Consolas" panose="020B0609020204030204" pitchFamily="49" charset="0"/>
              </a:rPr>
              <a:t>TimeoutError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SystemError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TypeError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  +-- </a:t>
            </a:r>
            <a:r>
              <a:rPr lang="en-GB" dirty="0" err="1">
                <a:latin typeface="Consolas" panose="020B0609020204030204" pitchFamily="49" charset="0"/>
              </a:rPr>
              <a:t>ValueError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663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Exceptions (Errors)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607" y="1772816"/>
            <a:ext cx="109728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file_path.exists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raise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FileNotFoundError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"Couldn't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find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file_path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534" y="2852936"/>
            <a:ext cx="10929865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try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file_name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"rt", encoding=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file_stream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line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"Nat"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line: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print(line)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except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Exception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ex: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"Oops it went wrong, never mind"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print(ex)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to text files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036" y="4509120"/>
            <a:ext cx="10972800" cy="2232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File open modes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rt </a:t>
            </a:r>
            <a:r>
              <a:rPr lang="en-GB" dirty="0"/>
              <a:t>= read as text (default)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rb</a:t>
            </a:r>
            <a:r>
              <a:rPr lang="en-GB" dirty="0"/>
              <a:t>  = read binary (</a:t>
            </a:r>
            <a:r>
              <a:rPr lang="en-GB" dirty="0" err="1"/>
              <a:t>ie</a:t>
            </a:r>
            <a:r>
              <a:rPr lang="en-GB" dirty="0"/>
              <a:t> non-text)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wt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= write as text (and delete any existing content)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wb</a:t>
            </a:r>
            <a:r>
              <a:rPr lang="en-GB" dirty="0"/>
              <a:t> = write binary (and delete any existing content)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a </a:t>
            </a:r>
            <a:r>
              <a:rPr lang="en-GB" dirty="0"/>
              <a:t> = append to existing 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1624551"/>
            <a:ext cx="10972800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out_path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base_path.joinpath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"interesting_genes.txt"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open(out_path,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wt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", encoding="utf8"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out: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out.write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nanog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write doesn't automatically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out.write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"\n"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add a newline.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"brca2"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file=out)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print does</a:t>
            </a:r>
          </a:p>
        </p:txBody>
      </p:sp>
    </p:spTree>
    <p:extLst>
      <p:ext uri="{BB962C8B-B14F-4D97-AF65-F5344CB8AC3E}">
        <p14:creationId xmlns:p14="http://schemas.microsoft.com/office/powerpoint/2010/main" val="22068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Reading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csv</a:t>
            </a:r>
            <a:r>
              <a:rPr lang="en-GB" dirty="0"/>
              <a:t> 	  - parses comma separated value files</a:t>
            </a:r>
          </a:p>
          <a:p>
            <a:r>
              <a:rPr lang="en-GB" dirty="0" err="1">
                <a:latin typeface="Consolas" panose="020B0609020204030204" pitchFamily="49" charset="0"/>
              </a:rPr>
              <a:t>gzip</a:t>
            </a:r>
            <a:r>
              <a:rPr lang="en-GB" dirty="0"/>
              <a:t> 	  - reads </a:t>
            </a:r>
            <a:r>
              <a:rPr lang="en-GB" dirty="0" err="1"/>
              <a:t>gzip</a:t>
            </a:r>
            <a:r>
              <a:rPr lang="en-GB" dirty="0"/>
              <a:t> compressed data</a:t>
            </a:r>
          </a:p>
          <a:p>
            <a:r>
              <a:rPr lang="en-GB" dirty="0" err="1"/>
              <a:t>zipfile</a:t>
            </a:r>
            <a:r>
              <a:rPr lang="en-GB" dirty="0"/>
              <a:t>	  - read data from zip files</a:t>
            </a:r>
          </a:p>
          <a:p>
            <a:r>
              <a:rPr lang="en-GB" dirty="0" err="1"/>
              <a:t>tarfile</a:t>
            </a:r>
            <a:r>
              <a:rPr lang="en-GB" dirty="0"/>
              <a:t>	  - read data from tar files</a:t>
            </a:r>
          </a:p>
          <a:p>
            <a:r>
              <a:rPr lang="en-GB" dirty="0" err="1">
                <a:latin typeface="Consolas" panose="020B0609020204030204" pitchFamily="49" charset="0"/>
              </a:rPr>
              <a:t>pysam</a:t>
            </a:r>
            <a:r>
              <a:rPr lang="en-GB" dirty="0"/>
              <a:t> 	  - reads SAM or BAM files (not in standard library)</a:t>
            </a:r>
          </a:p>
          <a:p>
            <a:r>
              <a:rPr lang="en-GB" dirty="0" err="1"/>
              <a:t>openpyxl</a:t>
            </a:r>
            <a:r>
              <a:rPr lang="en-GB" dirty="0"/>
              <a:t>  - reads </a:t>
            </a:r>
            <a:r>
              <a:rPr lang="en-GB" dirty="0" err="1"/>
              <a:t>xlsx</a:t>
            </a:r>
            <a:r>
              <a:rPr lang="en-GB" dirty="0"/>
              <a:t>/</a:t>
            </a:r>
            <a:r>
              <a:rPr lang="en-GB" dirty="0" err="1"/>
              <a:t>xslm</a:t>
            </a:r>
            <a:r>
              <a:rPr lang="en-GB" dirty="0"/>
              <a:t> Excel files (not in standard library)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8100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</a:t>
            </a:r>
          </a:p>
          <a:p>
            <a:pPr lvl="1"/>
            <a:r>
              <a:rPr lang="en-GB" dirty="0"/>
              <a:t>Use the </a:t>
            </a:r>
            <a:r>
              <a:rPr lang="en-GB" dirty="0" err="1">
                <a:latin typeface="Consolas" panose="020B0609020204030204" pitchFamily="49" charset="0"/>
              </a:rPr>
              <a:t>iterdir</a:t>
            </a:r>
            <a:r>
              <a:rPr lang="en-GB" dirty="0"/>
              <a:t> method of a directory Path</a:t>
            </a:r>
          </a:p>
          <a:p>
            <a:pPr lvl="1"/>
            <a:endParaRPr lang="en-GB" dirty="0"/>
          </a:p>
          <a:p>
            <a:r>
              <a:rPr lang="en-GB" dirty="0"/>
              <a:t>Filtered</a:t>
            </a:r>
          </a:p>
          <a:p>
            <a:pPr lvl="1"/>
            <a:r>
              <a:rPr lang="en-GB" dirty="0"/>
              <a:t>Use the </a:t>
            </a:r>
            <a:r>
              <a:rPr lang="en-GB" dirty="0">
                <a:latin typeface="Consolas" panose="020B0609020204030204" pitchFamily="49" charset="0"/>
              </a:rPr>
              <a:t>glob</a:t>
            </a:r>
            <a:r>
              <a:rPr lang="en-GB" dirty="0"/>
              <a:t> method with a pattern containing  a *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*.txt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Recursive</a:t>
            </a:r>
          </a:p>
          <a:p>
            <a:pPr lvl="1"/>
            <a:r>
              <a:rPr lang="en-GB" dirty="0"/>
              <a:t>Use the </a:t>
            </a:r>
            <a:r>
              <a:rPr lang="en-GB" dirty="0" err="1">
                <a:latin typeface="Consolas" panose="020B0609020204030204" pitchFamily="49" charset="0"/>
              </a:rPr>
              <a:t>rglob</a:t>
            </a:r>
            <a:r>
              <a:rPr lang="en-GB" dirty="0"/>
              <a:t> method instead of </a:t>
            </a:r>
            <a:r>
              <a:rPr lang="en-GB" dirty="0">
                <a:latin typeface="Consolas" panose="020B0609020204030204" pitchFamily="49" charset="0"/>
              </a:rPr>
              <a:t>glob</a:t>
            </a:r>
          </a:p>
        </p:txBody>
      </p:sp>
    </p:spTree>
    <p:extLst>
      <p:ext uri="{BB962C8B-B14F-4D97-AF65-F5344CB8AC3E}">
        <p14:creationId xmlns:p14="http://schemas.microsoft.com/office/powerpoint/2010/main" val="30483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332656"/>
            <a:ext cx="10657184" cy="62478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base = Path(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"C:/Users/andrewss/git"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d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base.iterdir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d.is_dir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repository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{d.name}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f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(base/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aws_training_images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).glob(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"*.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sh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shell script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{f.name}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html_count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_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base.rglob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"*html"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html_count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+=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html_count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HTML files"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ways to access functionality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52517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Operators</a:t>
            </a:r>
          </a:p>
          <a:p>
            <a:pPr lvl="1"/>
            <a:r>
              <a:rPr lang="en-GB" dirty="0"/>
              <a:t>Special symbols to denote an operation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+ * /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914400" lvl="2" indent="0">
              <a:buNone/>
            </a:pPr>
            <a:r>
              <a:rPr lang="en-GB" sz="2800" dirty="0">
                <a:latin typeface="Consolas" panose="020B0609020204030204" pitchFamily="49" charset="0"/>
              </a:rPr>
              <a:t>5 + 10</a:t>
            </a:r>
          </a:p>
          <a:p>
            <a:pPr marL="914400" lvl="2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Functions</a:t>
            </a:r>
          </a:p>
          <a:p>
            <a:pPr lvl="1"/>
            <a:r>
              <a:rPr lang="en-GB" dirty="0"/>
              <a:t>Named pieces of functionality into which data is passed</a:t>
            </a:r>
          </a:p>
          <a:p>
            <a:pPr marL="914400" lvl="2" indent="0">
              <a:buNone/>
            </a:pPr>
            <a:r>
              <a:rPr lang="en-GB" sz="2800" dirty="0" err="1">
                <a:latin typeface="Consolas" panose="020B0609020204030204" pitchFamily="49" charset="0"/>
              </a:rPr>
              <a:t>len</a:t>
            </a:r>
            <a:r>
              <a:rPr lang="en-GB" sz="2800" dirty="0">
                <a:latin typeface="Consolas" panose="020B0609020204030204" pitchFamily="49" charset="0"/>
              </a:rPr>
              <a:t>("simon")</a:t>
            </a:r>
          </a:p>
          <a:p>
            <a:pPr marL="914400" lvl="2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Methods</a:t>
            </a:r>
          </a:p>
          <a:p>
            <a:pPr lvl="1"/>
            <a:r>
              <a:rPr lang="en-GB" dirty="0"/>
              <a:t>Functions which are accessed via the data directly</a:t>
            </a:r>
          </a:p>
          <a:p>
            <a:pPr marL="914400" lvl="2" indent="0">
              <a:buNone/>
            </a:pPr>
            <a:r>
              <a:rPr lang="en-GB" sz="2800" dirty="0">
                <a:latin typeface="Consolas" panose="020B0609020204030204" pitchFamily="49" charset="0"/>
              </a:rPr>
              <a:t>"</a:t>
            </a:r>
            <a:r>
              <a:rPr lang="en-GB" sz="2800" dirty="0" err="1">
                <a:latin typeface="Consolas" panose="020B0609020204030204" pitchFamily="49" charset="0"/>
              </a:rPr>
              <a:t>simon".upper</a:t>
            </a:r>
            <a:r>
              <a:rPr lang="en-GB" sz="28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225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88839"/>
          </a:xfrm>
        </p:spPr>
        <p:txBody>
          <a:bodyPr/>
          <a:lstStyle/>
          <a:p>
            <a:r>
              <a:rPr lang="en-GB"/>
              <a:t>Create a Path to a location which doesn't exist</a:t>
            </a:r>
          </a:p>
          <a:p>
            <a:r>
              <a:rPr lang="en-GB"/>
              <a:t>Call the </a:t>
            </a:r>
            <a:r>
              <a:rPr lang="en-GB">
                <a:latin typeface="Consolas" panose="020B0609020204030204" pitchFamily="49" charset="0"/>
              </a:rPr>
              <a:t>mkdir</a:t>
            </a:r>
            <a:r>
              <a:rPr lang="en-GB"/>
              <a:t> method</a:t>
            </a:r>
          </a:p>
          <a:p>
            <a:pPr lvl="1"/>
            <a:r>
              <a:rPr lang="en-GB"/>
              <a:t>Set </a:t>
            </a:r>
            <a:r>
              <a:rPr lang="en-GB">
                <a:latin typeface="Consolas" panose="020B0609020204030204" pitchFamily="49" charset="0"/>
              </a:rPr>
              <a:t>parents=True</a:t>
            </a:r>
            <a:r>
              <a:rPr lang="en-GB"/>
              <a:t> if you want to create several directories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27448" y="4149080"/>
            <a:ext cx="9937104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new_path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Path(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"C:/Users/andrewss/Data/Output/"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new_path.exists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new_path.mkdir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(parents=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71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Deleting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742984" cy="4525963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unlink</a:t>
            </a:r>
            <a:r>
              <a:rPr lang="en-GB" dirty="0"/>
              <a:t> method of </a:t>
            </a:r>
            <a:r>
              <a:rPr lang="en-GB" dirty="0">
                <a:latin typeface="Consolas" panose="020B0609020204030204" pitchFamily="49" charset="0"/>
              </a:rPr>
              <a:t>Path</a:t>
            </a:r>
            <a:r>
              <a:rPr lang="en-GB" dirty="0"/>
              <a:t> will remove files or empty directories</a:t>
            </a:r>
          </a:p>
          <a:p>
            <a:pPr lvl="1"/>
            <a:r>
              <a:rPr lang="en-GB" dirty="0"/>
              <a:t>Be careful - files are not recycled, just deleted</a:t>
            </a:r>
          </a:p>
          <a:p>
            <a:pPr lvl="1"/>
            <a:endParaRPr lang="en-GB" dirty="0"/>
          </a:p>
          <a:p>
            <a:r>
              <a:rPr lang="en-GB" dirty="0"/>
              <a:t>It won't recursively delete directories and data</a:t>
            </a:r>
          </a:p>
          <a:p>
            <a:pPr lvl="1"/>
            <a:r>
              <a:rPr lang="en-GB" sz="1800" dirty="0"/>
              <a:t>You can use </a:t>
            </a:r>
            <a:r>
              <a:rPr lang="en-GB" sz="1800" dirty="0" err="1">
                <a:latin typeface="Consolas" panose="020B0609020204030204" pitchFamily="49" charset="0"/>
              </a:rPr>
              <a:t>shutil.rmtree</a:t>
            </a:r>
            <a:r>
              <a:rPr lang="en-GB" sz="1800" dirty="0">
                <a:latin typeface="Consolas" panose="020B0609020204030204" pitchFamily="49" charset="0"/>
              </a:rPr>
              <a:t> </a:t>
            </a:r>
            <a:r>
              <a:rPr lang="en-GB" sz="1800" dirty="0"/>
              <a:t>for this if you're **really** sure</a:t>
            </a:r>
          </a:p>
        </p:txBody>
      </p:sp>
    </p:spTree>
    <p:extLst>
      <p:ext uri="{BB962C8B-B14F-4D97-AF65-F5344CB8AC3E}">
        <p14:creationId xmlns:p14="http://schemas.microsoft.com/office/powerpoint/2010/main" val="20723841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from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pathlib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Path</a:t>
            </a: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gzip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Path("C:/Users/andrewss/Desktop/Introduction to Python/Python Intro Data")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{}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gzip.open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"example.fq.gz"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mode=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rt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encoding=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line.startswith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"@SRR"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sequence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fq.readline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A+"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,sequence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 &gt;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max_a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 += 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open(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base_path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palengths.txt"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"w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out: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palength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sorted(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polya_lengths.keys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palength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}\t{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polya_lengths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palength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file=out)</a:t>
            </a:r>
          </a:p>
          <a:p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28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5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57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Writing Functions and Larger Scripts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87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Code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When your scripts get larger</a:t>
            </a:r>
          </a:p>
          <a:p>
            <a:pPr lvl="1"/>
            <a:r>
              <a:rPr lang="en-GB" dirty="0"/>
              <a:t>Split the code into modular chunks (functions)</a:t>
            </a:r>
          </a:p>
          <a:p>
            <a:pPr lvl="1"/>
            <a:r>
              <a:rPr lang="en-GB" dirty="0"/>
              <a:t>Share code between scripts</a:t>
            </a:r>
          </a:p>
          <a:p>
            <a:pPr lvl="1"/>
            <a:r>
              <a:rPr lang="en-GB" dirty="0"/>
              <a:t>Add some documentation</a:t>
            </a:r>
          </a:p>
          <a:p>
            <a:pPr lvl="1"/>
            <a:r>
              <a:rPr lang="en-GB" dirty="0"/>
              <a:t>Parse command line options</a:t>
            </a:r>
          </a:p>
          <a:p>
            <a:pPr lvl="1"/>
            <a:r>
              <a:rPr lang="en-GB" dirty="0"/>
              <a:t>Write tests</a:t>
            </a:r>
          </a:p>
          <a:p>
            <a:pPr lvl="1"/>
            <a:endParaRPr lang="en-GB" dirty="0"/>
          </a:p>
          <a:p>
            <a:r>
              <a:rPr lang="en-GB" dirty="0"/>
              <a:t>Functions help with</a:t>
            </a:r>
          </a:p>
          <a:p>
            <a:pPr lvl="1"/>
            <a:r>
              <a:rPr lang="en-GB" dirty="0"/>
              <a:t>Code readability</a:t>
            </a:r>
          </a:p>
          <a:p>
            <a:pPr lvl="1"/>
            <a:r>
              <a:rPr lang="en-GB" dirty="0"/>
              <a:t>Code maintainability and testing</a:t>
            </a:r>
          </a:p>
          <a:p>
            <a:pPr lvl="1"/>
            <a:r>
              <a:rPr lang="en-GB" dirty="0"/>
              <a:t>Code reuse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159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472" y="1628800"/>
            <a:ext cx="9505056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The GC content of GATTCGATAGCTAG is 42.9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are processed in 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5520" y="1417638"/>
            <a:ext cx="8640960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2" y="5373216"/>
            <a:ext cx="943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Traceback</a:t>
            </a:r>
            <a:r>
              <a:rPr lang="en-GB" dirty="0">
                <a:latin typeface="Consolas" panose="020B0609020204030204" pitchFamily="49" charset="0"/>
              </a:rPr>
              <a:t> (most recent call last):</a:t>
            </a:r>
          </a:p>
          <a:p>
            <a:r>
              <a:rPr lang="en-GB" dirty="0">
                <a:latin typeface="Consolas" panose="020B0609020204030204" pitchFamily="49" charset="0"/>
              </a:rPr>
              <a:t>  File "c:\Users\andrewss\Intro_Python\functions.py", line 3, in &lt;module&gt;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gc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seq</a:t>
            </a:r>
            <a:r>
              <a:rPr lang="en-GB" dirty="0">
                <a:latin typeface="Consolas" panose="020B0609020204030204" pitchFamily="49" charset="0"/>
              </a:rPr>
              <a:t>)</a:t>
            </a:r>
          </a:p>
          <a:p>
            <a:r>
              <a:rPr lang="en-GB" dirty="0" err="1">
                <a:latin typeface="Consolas" panose="020B0609020204030204" pitchFamily="49" charset="0"/>
              </a:rPr>
              <a:t>NameError</a:t>
            </a:r>
            <a:r>
              <a:rPr lang="en-GB" dirty="0">
                <a:latin typeface="Consolas" panose="020B0609020204030204" pitchFamily="49" charset="0"/>
              </a:rPr>
              <a:t>: name '</a:t>
            </a:r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' is not defined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A9A60-A71F-4CBE-A92F-6C7FF8EE855F}"/>
              </a:ext>
            </a:extLst>
          </p:cNvPr>
          <p:cNvSpPr txBox="1"/>
          <p:nvPr/>
        </p:nvSpPr>
        <p:spPr>
          <a:xfrm>
            <a:off x="51820" y="2933761"/>
            <a:ext cx="161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Declaration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434A5-A570-497B-B517-4E5C25E4F246}"/>
              </a:ext>
            </a:extLst>
          </p:cNvPr>
          <p:cNvSpPr txBox="1"/>
          <p:nvPr/>
        </p:nvSpPr>
        <p:spPr>
          <a:xfrm>
            <a:off x="1014071" y="1714034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41309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everything into a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5638" y="1556792"/>
            <a:ext cx="8040724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main()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8B69E-A968-4396-8C5F-C9B36B481397}"/>
              </a:ext>
            </a:extLst>
          </p:cNvPr>
          <p:cNvSpPr/>
          <p:nvPr/>
        </p:nvSpPr>
        <p:spPr>
          <a:xfrm>
            <a:off x="2075638" y="1556792"/>
            <a:ext cx="8040724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"GATTCGATAGCTAG"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"The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GC content of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{gc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:.1f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Scripts can be packages too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1944" y="4804160"/>
            <a:ext cx="6547318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37DB1F-74FA-407E-BEBA-3B43DB3D0482}"/>
              </a:ext>
            </a:extLst>
          </p:cNvPr>
          <p:cNvGrpSpPr/>
          <p:nvPr/>
        </p:nvGrpSpPr>
        <p:grpSpPr>
          <a:xfrm>
            <a:off x="263352" y="1556792"/>
            <a:ext cx="8237427" cy="2729339"/>
            <a:chOff x="263352" y="1556792"/>
            <a:chExt cx="8237427" cy="2729339"/>
          </a:xfrm>
        </p:grpSpPr>
        <p:sp>
          <p:nvSpPr>
            <p:cNvPr id="5" name="Rectangle 4"/>
            <p:cNvSpPr/>
            <p:nvPr/>
          </p:nvSpPr>
          <p:spPr>
            <a:xfrm>
              <a:off x="263352" y="1700808"/>
              <a:ext cx="6984776" cy="258532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import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sequtils</a:t>
              </a:r>
              <a:endParaRPr lang="en-GB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def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main():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"GATTCGATAGCTAG"</a:t>
              </a:r>
              <a:endParaRPr lang="en-GB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gplusc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sequtils.calculate_gc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print(</a:t>
              </a: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f</a:t>
              </a:r>
              <a:r>
                <a:rPr lang="en-GB" dirty="0" err="1">
                  <a:solidFill>
                    <a:srgbClr val="CE9178"/>
                  </a:solidFill>
                  <a:latin typeface="Consolas" panose="020B0609020204030204" pitchFamily="49" charset="0"/>
                </a:rPr>
                <a:t>"The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GC content of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is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{gplusc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:.1f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main()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8128" y="1556792"/>
              <a:ext cx="1252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script.py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68642" y="4725144"/>
            <a:ext cx="15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sequtils.py</a:t>
            </a:r>
          </a:p>
        </p:txBody>
      </p:sp>
    </p:spTree>
    <p:extLst>
      <p:ext uri="{BB962C8B-B14F-4D97-AF65-F5344CB8AC3E}">
        <p14:creationId xmlns:p14="http://schemas.microsoft.com/office/powerpoint/2010/main" val="1954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vs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358608" cy="5107705"/>
          </a:xfrm>
        </p:spPr>
        <p:txBody>
          <a:bodyPr>
            <a:normAutofit/>
          </a:bodyPr>
          <a:lstStyle/>
          <a:p>
            <a:r>
              <a:rPr lang="en-GB" dirty="0"/>
              <a:t>Functions</a:t>
            </a:r>
          </a:p>
          <a:p>
            <a:pPr lvl="1"/>
            <a:r>
              <a:rPr lang="en-GB" dirty="0"/>
              <a:t>Named pieces of code.  All data (arguments) must be passed in to them.  Accessed either in the core language or from packages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Methods</a:t>
            </a:r>
          </a:p>
          <a:p>
            <a:pPr lvl="1"/>
            <a:r>
              <a:rPr lang="en-GB" dirty="0"/>
              <a:t>Functions which are associated with a type of data (string, date </a:t>
            </a:r>
            <a:r>
              <a:rPr lang="en-GB" dirty="0" err="1"/>
              <a:t>etc</a:t>
            </a:r>
            <a:r>
              <a:rPr lang="en-GB" dirty="0"/>
              <a:t>). Called via the data, you don’t need to pass the data in to the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8472264" y="2060848"/>
            <a:ext cx="2916324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len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("Simon")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2264" y="4581128"/>
            <a:ext cx="3528392" cy="787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"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Simon".upper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'SIMON'</a:t>
            </a:r>
          </a:p>
        </p:txBody>
      </p:sp>
    </p:spTree>
    <p:extLst>
      <p:ext uri="{BB962C8B-B14F-4D97-AF65-F5344CB8AC3E}">
        <p14:creationId xmlns:p14="http://schemas.microsoft.com/office/powerpoint/2010/main" val="3600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I a script, or am I a package?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CF4208-E612-4922-909F-93D5951FD0DF}"/>
              </a:ext>
            </a:extLst>
          </p:cNvPr>
          <p:cNvGrpSpPr/>
          <p:nvPr/>
        </p:nvGrpSpPr>
        <p:grpSpPr>
          <a:xfrm>
            <a:off x="5183560" y="2659876"/>
            <a:ext cx="7008440" cy="4198124"/>
            <a:chOff x="5183560" y="2659876"/>
            <a:chExt cx="7008440" cy="4198124"/>
          </a:xfrm>
        </p:grpSpPr>
        <p:sp>
          <p:nvSpPr>
            <p:cNvPr id="4" name="Rectangle 3"/>
            <p:cNvSpPr/>
            <p:nvPr/>
          </p:nvSpPr>
          <p:spPr>
            <a:xfrm>
              <a:off x="5183560" y="3164681"/>
              <a:ext cx="7008440" cy="369331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def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main():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"GATGCTAG"</a:t>
              </a:r>
              <a:endParaRPr lang="en-GB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gplusc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calculate_gc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print(</a:t>
              </a: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f</a:t>
              </a:r>
              <a:r>
                <a:rPr lang="en-GB" dirty="0" err="1">
                  <a:solidFill>
                    <a:srgbClr val="CE9178"/>
                  </a:solidFill>
                  <a:latin typeface="Consolas" panose="020B0609020204030204" pitchFamily="49" charset="0"/>
                </a:rPr>
                <a:t>"The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GC content of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 is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{gplusc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:.1f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 err="1">
                  <a:solidFill>
                    <a:srgbClr val="569CD6"/>
                  </a:solidFill>
                  <a:latin typeface="Consolas" panose="020B0609020204030204" pitchFamily="49" charset="0"/>
                </a:rPr>
                <a:t>def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calculate_gc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(sequence):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total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len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(sequence)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sequence.count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 + 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sequence.count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(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"C"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percent = </a:t>
              </a:r>
              <a:r>
                <a:rPr lang="en-GB" dirty="0">
                  <a:solidFill>
                    <a:srgbClr val="B5CEA8"/>
                  </a:solidFill>
                  <a:latin typeface="Consolas" panose="020B0609020204030204" pitchFamily="49" charset="0"/>
                </a:rPr>
                <a:t>100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*(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/total)</a:t>
              </a:r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   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return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percent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main()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51877" y="2659876"/>
              <a:ext cx="1408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script1.py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7635D1-764E-410D-91E3-BBD7E5CC0BE3}"/>
              </a:ext>
            </a:extLst>
          </p:cNvPr>
          <p:cNvGrpSpPr/>
          <p:nvPr/>
        </p:nvGrpSpPr>
        <p:grpSpPr>
          <a:xfrm>
            <a:off x="191344" y="1228715"/>
            <a:ext cx="4488160" cy="1661994"/>
            <a:chOff x="191344" y="1228715"/>
            <a:chExt cx="4488160" cy="1661994"/>
          </a:xfrm>
        </p:grpSpPr>
        <p:sp>
          <p:nvSpPr>
            <p:cNvPr id="5" name="Rectangle 4"/>
            <p:cNvSpPr/>
            <p:nvPr/>
          </p:nvSpPr>
          <p:spPr>
            <a:xfrm>
              <a:off x="263352" y="1690380"/>
              <a:ext cx="4416152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import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script1</a:t>
              </a:r>
            </a:p>
            <a:p>
              <a:b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 = script1.calculate_gc(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"GGG"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print(</a:t>
              </a:r>
              <a:r>
                <a:rPr lang="en-GB" dirty="0">
                  <a:solidFill>
                    <a:srgbClr val="569CD6"/>
                  </a:solidFill>
                  <a:latin typeface="Consolas" panose="020B0609020204030204" pitchFamily="49" charset="0"/>
                </a:rPr>
                <a:t>f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"Script2 calculated 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{</a:t>
              </a:r>
              <a:r>
                <a:rPr lang="en-GB" dirty="0" err="1">
                  <a:solidFill>
                    <a:srgbClr val="D4D4D4"/>
                  </a:solidFill>
                  <a:latin typeface="Consolas" panose="020B0609020204030204" pitchFamily="49" charset="0"/>
                </a:rPr>
                <a:t>gc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}</a:t>
              </a:r>
              <a:r>
                <a:rPr lang="en-GB" dirty="0">
                  <a:solidFill>
                    <a:srgbClr val="CE9178"/>
                  </a:solidFill>
                  <a:latin typeface="Consolas" panose="020B0609020204030204" pitchFamily="49" charset="0"/>
                </a:rPr>
                <a:t>"</a:t>
              </a:r>
              <a:r>
                <a:rPr lang="en-GB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344" y="1228715"/>
              <a:ext cx="1408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script2.py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63352" y="3501008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The GC content of GATGCTAG is 50.0</a:t>
            </a:r>
          </a:p>
          <a:p>
            <a:r>
              <a:rPr lang="en-GB" dirty="0">
                <a:latin typeface="Consolas" panose="020B0609020204030204" pitchFamily="49" charset="0"/>
              </a:rPr>
              <a:t>Script2 calculated 100.0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sz="2400" dirty="0"/>
              <a:t>Being able to simply reuse functions from other scripts is great, but how do we stop the 'script' part of script1 from running when it's being used as a package?</a:t>
            </a:r>
          </a:p>
        </p:txBody>
      </p:sp>
    </p:spTree>
    <p:extLst>
      <p:ext uri="{BB962C8B-B14F-4D97-AF65-F5344CB8AC3E}">
        <p14:creationId xmlns:p14="http://schemas.microsoft.com/office/powerpoint/2010/main" val="36019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__name__</a:t>
            </a:r>
            <a:r>
              <a:rPr lang="en-GB" dirty="0"/>
              <a:t> special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30" y="1382298"/>
            <a:ext cx="10972800" cy="514116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When a script is executed directly then </a:t>
            </a:r>
            <a:r>
              <a:rPr lang="en-GB" dirty="0">
                <a:latin typeface="Consolas" panose="020B0609020204030204" pitchFamily="49" charset="0"/>
              </a:rPr>
              <a:t>__name__ </a:t>
            </a:r>
            <a:r>
              <a:rPr lang="en-GB" dirty="0"/>
              <a:t>has a value of </a:t>
            </a:r>
            <a:r>
              <a:rPr lang="en-GB" dirty="0">
                <a:latin typeface="Consolas" panose="020B0609020204030204" pitchFamily="49" charset="0"/>
              </a:rPr>
              <a:t>"__main__"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When a script is executed because it's called by being imported into another script </a:t>
            </a:r>
            <a:r>
              <a:rPr lang="en-GB" dirty="0">
                <a:latin typeface="Consolas" panose="020B0609020204030204" pitchFamily="49" charset="0"/>
              </a:rPr>
              <a:t>__name__ </a:t>
            </a:r>
            <a:r>
              <a:rPr lang="en-GB" dirty="0"/>
              <a:t>is set to the script name</a:t>
            </a:r>
          </a:p>
          <a:p>
            <a:endParaRPr lang="en-GB" dirty="0"/>
          </a:p>
          <a:p>
            <a:r>
              <a:rPr lang="en-GB" dirty="0"/>
              <a:t>We can change our behaviour depending on the value of </a:t>
            </a:r>
            <a:r>
              <a:rPr lang="en-GB" dirty="0">
                <a:latin typeface="Consolas" panose="020B0609020204030204" pitchFamily="49" charset="0"/>
              </a:rPr>
              <a:t>__name__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Variables surrounded by double underscores are designed for mostly internal use, and are created automatically.  Sometimes they are useful to use directly.</a:t>
            </a:r>
          </a:p>
        </p:txBody>
      </p:sp>
    </p:spTree>
    <p:extLst>
      <p:ext uri="{BB962C8B-B14F-4D97-AF65-F5344CB8AC3E}">
        <p14:creationId xmlns:p14="http://schemas.microsoft.com/office/powerpoint/2010/main" val="29680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Script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00808"/>
            <a:ext cx="4622304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#!/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usr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/bin/</a:t>
            </a:r>
            <a:r>
              <a:rPr lang="en-GB" sz="2400" dirty="0" err="1">
                <a:solidFill>
                  <a:srgbClr val="6A9955"/>
                </a:solidFill>
                <a:latin typeface="Consolas" panose="020B0609020204030204" pitchFamily="49" charset="0"/>
              </a:rPr>
              <a:t>env</a:t>
            </a: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 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pass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myfunction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pass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myotherfunction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pass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__name__ ==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576345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>
                <a:latin typeface="Consolas" panose="020B0609020204030204" pitchFamily="49" charset="0"/>
              </a:rPr>
              <a:t>main()</a:t>
            </a:r>
            <a:r>
              <a:rPr lang="en-GB" sz="2400" dirty="0"/>
              <a:t> function only runs when the script is directly executed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4750" y="234405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Code for this scripts direct functionality goes in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4750" y="37170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These functions can be used from main or can be used in other scripts if this file has been imported into them.</a:t>
            </a:r>
          </a:p>
        </p:txBody>
      </p:sp>
    </p:spTree>
    <p:extLst>
      <p:ext uri="{BB962C8B-B14F-4D97-AF65-F5344CB8AC3E}">
        <p14:creationId xmlns:p14="http://schemas.microsoft.com/office/powerpoint/2010/main" val="20412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24743"/>
          </a:xfrm>
        </p:spPr>
        <p:txBody>
          <a:bodyPr/>
          <a:lstStyle/>
          <a:p>
            <a:r>
              <a:rPr lang="en-GB" dirty="0"/>
              <a:t>Simple function documentation can be added as a string immediately below the function definition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44" y="3140968"/>
            <a:ext cx="656652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"""Calculates the GC content of an 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   uppercase sequence string"""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096" y="314482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&gt;&gt;&gt; import </a:t>
            </a:r>
            <a:r>
              <a:rPr lang="en-GB" dirty="0" err="1">
                <a:latin typeface="Consolas" panose="020B0609020204030204" pitchFamily="49" charset="0"/>
              </a:rPr>
              <a:t>sequtils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&gt;&gt;&gt; help(</a:t>
            </a:r>
            <a:r>
              <a:rPr lang="en-GB" dirty="0" err="1">
                <a:latin typeface="Consolas" panose="020B0609020204030204" pitchFamily="49" charset="0"/>
              </a:rPr>
              <a:t>sequtils.calculate_gc</a:t>
            </a:r>
            <a:r>
              <a:rPr lang="en-GB" dirty="0"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latin typeface="Consolas" panose="020B0609020204030204" pitchFamily="49" charset="0"/>
              </a:rPr>
              <a:t>Help on function </a:t>
            </a:r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 in module </a:t>
            </a:r>
            <a:r>
              <a:rPr lang="en-GB" dirty="0" err="1">
                <a:latin typeface="Consolas" panose="020B0609020204030204" pitchFamily="49" charset="0"/>
              </a:rPr>
              <a:t>sequtils</a:t>
            </a:r>
            <a:r>
              <a:rPr lang="en-GB" dirty="0">
                <a:latin typeface="Consolas" panose="020B0609020204030204" pitchFamily="49" charset="0"/>
              </a:rPr>
              <a:t>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calculate_gc</a:t>
            </a:r>
            <a:r>
              <a:rPr lang="en-GB" dirty="0">
                <a:latin typeface="Consolas" panose="020B0609020204030204" pitchFamily="49" charset="0"/>
              </a:rPr>
              <a:t>(sequence)</a:t>
            </a:r>
          </a:p>
          <a:p>
            <a:r>
              <a:rPr lang="en-GB" dirty="0">
                <a:latin typeface="Consolas" panose="020B0609020204030204" pitchFamily="49" charset="0"/>
              </a:rPr>
              <a:t>    Calculates the GC content of an</a:t>
            </a:r>
          </a:p>
          <a:p>
            <a:r>
              <a:rPr lang="en-GB" dirty="0">
                <a:latin typeface="Consolas" panose="020B0609020204030204" pitchFamily="49" charset="0"/>
              </a:rPr>
              <a:t>    uppercase sequence string</a:t>
            </a:r>
          </a:p>
        </p:txBody>
      </p:sp>
    </p:spTree>
    <p:extLst>
      <p:ext uri="{BB962C8B-B14F-4D97-AF65-F5344CB8AC3E}">
        <p14:creationId xmlns:p14="http://schemas.microsoft.com/office/powerpoint/2010/main" val="13430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Encapsulation and Scoping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Functions should be self contained</a:t>
            </a:r>
          </a:p>
          <a:p>
            <a:pPr lvl="1"/>
            <a:r>
              <a:rPr lang="en-GB" dirty="0"/>
              <a:t>They shouldn't rely on the presence of variables outside the function</a:t>
            </a:r>
          </a:p>
          <a:p>
            <a:pPr lvl="1"/>
            <a:r>
              <a:rPr lang="en-GB" dirty="0"/>
              <a:t>They should only send data back via a return statement</a:t>
            </a:r>
          </a:p>
          <a:p>
            <a:pPr lvl="1"/>
            <a:r>
              <a:rPr lang="en-GB" dirty="0"/>
              <a:t>It's OK to create new variables within the function but these won't affect the global environment</a:t>
            </a:r>
          </a:p>
          <a:p>
            <a:endParaRPr lang="en-GB" dirty="0"/>
          </a:p>
          <a:p>
            <a:r>
              <a:rPr lang="en-GB" dirty="0"/>
              <a:t>It is possible to affect a global variable in a function, but it requires extra code</a:t>
            </a:r>
          </a:p>
        </p:txBody>
      </p:sp>
    </p:spTree>
    <p:extLst>
      <p:ext uri="{BB962C8B-B14F-4D97-AF65-F5344CB8AC3E}">
        <p14:creationId xmlns:p14="http://schemas.microsoft.com/office/powerpoint/2010/main" val="35578368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Encapsulation and Scoping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2049229"/>
            <a:ext cx="6096000" cy="313932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message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"Original value"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"Changed message"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message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"Inside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was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088" y="2049229"/>
            <a:ext cx="4680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Outside, message was Original value</a:t>
            </a:r>
          </a:p>
          <a:p>
            <a:r>
              <a:rPr lang="en-GB" dirty="0">
                <a:latin typeface="Consolas" panose="020B0609020204030204" pitchFamily="49" charset="0"/>
              </a:rPr>
              <a:t>Inside, message is Changed message</a:t>
            </a:r>
          </a:p>
          <a:p>
            <a:r>
              <a:rPr lang="en-GB" dirty="0">
                <a:latin typeface="Consolas" panose="020B0609020204030204" pitchFamily="49" charset="0"/>
              </a:rPr>
              <a:t>Outside, message is Original value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sz="2400" dirty="0"/>
              <a:t>If we try to use message at the start of the </a:t>
            </a:r>
            <a:r>
              <a:rPr lang="en-GB" sz="2400" dirty="0" err="1"/>
              <a:t>changeme</a:t>
            </a:r>
            <a:r>
              <a:rPr lang="en-GB" sz="2400" dirty="0"/>
              <a:t> function we'd get: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UnboundLocalError</a:t>
            </a:r>
            <a:r>
              <a:rPr lang="en-GB" dirty="0">
                <a:latin typeface="Consolas" panose="020B0609020204030204" pitchFamily="49" charset="0"/>
              </a:rPr>
              <a:t>: local variable 'message' referenced before assignment </a:t>
            </a:r>
          </a:p>
        </p:txBody>
      </p:sp>
    </p:spTree>
    <p:extLst>
      <p:ext uri="{BB962C8B-B14F-4D97-AF65-F5344CB8AC3E}">
        <p14:creationId xmlns:p14="http://schemas.microsoft.com/office/powerpoint/2010/main" val="18082855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Global variables are generally a bad idea and you should minimise their use</a:t>
            </a:r>
          </a:p>
          <a:p>
            <a:pPr lvl="1"/>
            <a:r>
              <a:rPr lang="en-GB" dirty="0"/>
              <a:t>Variables scoped within the </a:t>
            </a:r>
            <a:r>
              <a:rPr lang="en-GB" dirty="0">
                <a:latin typeface="Consolas" panose="020B0609020204030204" pitchFamily="49" charset="0"/>
              </a:rPr>
              <a:t>main() </a:t>
            </a:r>
            <a:r>
              <a:rPr lang="en-GB" dirty="0"/>
              <a:t>function and passed to other functions as needed are preferred</a:t>
            </a:r>
          </a:p>
          <a:p>
            <a:endParaRPr lang="en-GB" dirty="0"/>
          </a:p>
          <a:p>
            <a:r>
              <a:rPr lang="en-GB" dirty="0"/>
              <a:t>There are times they can be useful though</a:t>
            </a:r>
          </a:p>
          <a:p>
            <a:endParaRPr lang="en-GB" dirty="0"/>
          </a:p>
          <a:p>
            <a:r>
              <a:rPr lang="en-GB" dirty="0"/>
              <a:t>To access them in a function you need to use the global keyword</a:t>
            </a:r>
          </a:p>
        </p:txBody>
      </p:sp>
    </p:spTree>
    <p:extLst>
      <p:ext uri="{BB962C8B-B14F-4D97-AF65-F5344CB8AC3E}">
        <p14:creationId xmlns:p14="http://schemas.microsoft.com/office/powerpoint/2010/main" val="40762135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global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818640"/>
            <a:ext cx="6096000" cy="369331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message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"Original value"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global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message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"Inside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was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"Changed message"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message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new_message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"Inside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was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changeme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"Outside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, message is 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{message}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072" y="4316903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Outside, message was Original value</a:t>
            </a:r>
          </a:p>
          <a:p>
            <a:r>
              <a:rPr lang="en-GB" dirty="0">
                <a:latin typeface="Consolas" panose="020B0609020204030204" pitchFamily="49" charset="0"/>
              </a:rPr>
              <a:t>Inside, message was Original value</a:t>
            </a:r>
          </a:p>
          <a:p>
            <a:r>
              <a:rPr lang="en-GB" dirty="0">
                <a:latin typeface="Consolas" panose="020B0609020204030204" pitchFamily="49" charset="0"/>
              </a:rPr>
              <a:t>Inside, message is Changed message</a:t>
            </a:r>
          </a:p>
          <a:p>
            <a:r>
              <a:rPr lang="en-GB" dirty="0">
                <a:latin typeface="Consolas" panose="020B0609020204030204" pitchFamily="49" charset="0"/>
              </a:rPr>
              <a:t>Outside, message is Changed message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528048" y="2610728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06344" y="2226587"/>
            <a:ext cx="411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Says we're importing the message variable from the global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14034657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make your script more flexible by using command line arguments to change options, or the data to process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myscript.py </a:t>
            </a:r>
            <a:r>
              <a:rPr lang="en-GB" dirty="0" err="1">
                <a:latin typeface="Consolas" panose="020B0609020204030204" pitchFamily="49" charset="0"/>
              </a:rPr>
              <a:t>cutoff</a:t>
            </a:r>
            <a:r>
              <a:rPr lang="en-GB" dirty="0">
                <a:latin typeface="Consolas" panose="020B0609020204030204" pitchFamily="49" charset="0"/>
              </a:rPr>
              <a:t>=20 file=data1.csv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Anything written after the script is put into a list accessed via </a:t>
            </a:r>
            <a:r>
              <a:rPr lang="en-GB" dirty="0" err="1">
                <a:latin typeface="Consolas" panose="020B0609020204030204" pitchFamily="49" charset="0"/>
              </a:rPr>
              <a:t>sys.argv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183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>
                <a:latin typeface="Consolas" panose="020B0609020204030204" pitchFamily="49" charset="0"/>
              </a:rPr>
              <a:t>sys.argv</a:t>
            </a:r>
            <a:r>
              <a:rPr lang="en-GB" dirty="0"/>
              <a:t> directly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556792"/>
            <a:ext cx="6336704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sys</a:t>
            </a:r>
          </a:p>
          <a:p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i,v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enumerate(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sys.argv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was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{v}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__name__==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1600" y="479715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&gt;python argv.py 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=20 data=data1.csv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0 was argv.py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1 was 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=20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2 was data=data1.csv</a:t>
            </a:r>
          </a:p>
        </p:txBody>
      </p:sp>
    </p:spTree>
    <p:extLst>
      <p:ext uri="{BB962C8B-B14F-4D97-AF65-F5344CB8AC3E}">
        <p14:creationId xmlns:p14="http://schemas.microsoft.com/office/powerpoint/2010/main" val="244582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Functionality is linked to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nsolas" panose="020B0609020204030204" pitchFamily="49" charset="0"/>
              </a:rPr>
              <a:t> 5  +  10 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15</a:t>
            </a:r>
          </a:p>
          <a:p>
            <a:r>
              <a:rPr lang="en-GB" dirty="0">
                <a:latin typeface="Consolas" panose="020B0609020204030204" pitchFamily="49" charset="0"/>
              </a:rPr>
              <a:t>"5" + "10"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510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"5".upper()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5</a:t>
            </a:r>
          </a:p>
          <a:p>
            <a:r>
              <a:rPr lang="en-GB" dirty="0">
                <a:latin typeface="Consolas" panose="020B0609020204030204" pitchFamily="49" charset="0"/>
              </a:rPr>
              <a:t> 5.upper()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SyntaxError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: invalid syntax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float("5") + int("10")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15</a:t>
            </a:r>
          </a:p>
          <a:p>
            <a:r>
              <a:rPr lang="en-GB" dirty="0">
                <a:latin typeface="Consolas" panose="020B0609020204030204" pitchFamily="49" charset="0"/>
              </a:rPr>
              <a:t>str(5) + str(10) 	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"510"</a:t>
            </a:r>
          </a:p>
        </p:txBody>
      </p:sp>
    </p:spTree>
    <p:extLst>
      <p:ext uri="{BB962C8B-B14F-4D97-AF65-F5344CB8AC3E}">
        <p14:creationId xmlns:p14="http://schemas.microsoft.com/office/powerpoint/2010/main" val="40241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robust command lines with </a:t>
            </a:r>
            <a:r>
              <a:rPr lang="en-GB" dirty="0" err="1">
                <a:latin typeface="Consolas" panose="020B0609020204030204" pitchFamily="49" charset="0"/>
              </a:rPr>
              <a:t>argparse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56" y="1700808"/>
            <a:ext cx="11593288" cy="427809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argparse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options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parse_arguments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"Cutoff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options.cutoff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data file is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options.data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parse_arguments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parser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argparse.ArgumentParser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(description=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"Analyse my data"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parser.add_argument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"--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cutoff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help=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"The 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cutoff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to use for the analysis"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default=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20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type=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parser.add_argument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"data"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help=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"The data file to process"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type=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parser.parse_args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__name__ ==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0404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robust command lines with </a:t>
            </a:r>
            <a:r>
              <a:rPr lang="en-GB" dirty="0" err="1">
                <a:latin typeface="Consolas" panose="020B0609020204030204" pitchFamily="49" charset="0"/>
              </a:rPr>
              <a:t>argparse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27448" y="2132856"/>
            <a:ext cx="10225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latin typeface="Consolas" panose="020B0609020204030204" pitchFamily="49" charset="0"/>
              </a:rPr>
              <a:t>usage: commandline.py [-h] [--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 CUTOFF] data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Analyse my data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positional arguments: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data             The data file to process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optional arguments: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-h, --help       show this help message and exit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--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 CUTOFF  The </a:t>
            </a:r>
            <a:r>
              <a:rPr lang="en-GB" sz="2400" dirty="0" err="1">
                <a:latin typeface="Consolas" panose="020B0609020204030204" pitchFamily="49" charset="0"/>
              </a:rPr>
              <a:t>cutoff</a:t>
            </a:r>
            <a:r>
              <a:rPr lang="en-GB" sz="2400" dirty="0">
                <a:latin typeface="Consolas" panose="020B0609020204030204" pitchFamily="49" charset="0"/>
              </a:rPr>
              <a:t> to use for the analysis</a:t>
            </a:r>
          </a:p>
        </p:txBody>
      </p:sp>
    </p:spTree>
    <p:extLst>
      <p:ext uri="{BB962C8B-B14F-4D97-AF65-F5344CB8AC3E}">
        <p14:creationId xmlns:p14="http://schemas.microsoft.com/office/powerpoint/2010/main" val="32357783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robust command lines with </a:t>
            </a:r>
            <a:r>
              <a:rPr lang="en-GB" dirty="0" err="1">
                <a:latin typeface="Consolas" panose="020B0609020204030204" pitchFamily="49" charset="0"/>
              </a:rPr>
              <a:t>argparse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" y="1469097"/>
            <a:ext cx="9937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commandline.py somefile.csv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is 20 data file is somefile.csv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commandline.py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26 test.csv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is 26 data file is test.csv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commandline.py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=26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usage: commandline.py [-h] [--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CUTOFF] data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commandline.py: error: the following arguments are required: data</a:t>
            </a:r>
          </a:p>
          <a:p>
            <a:endParaRPr lang="en-GB" sz="2000" dirty="0">
              <a:latin typeface="Consolas" panose="020B0609020204030204" pitchFamily="49" charset="0"/>
            </a:endParaRPr>
          </a:p>
          <a:p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commandline.py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=no test.csv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usage: commandline.py [-h] [--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 CUTOFF] data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commandline.py: error: argument --</a:t>
            </a:r>
            <a:r>
              <a:rPr lang="en-GB" sz="2000" dirty="0" err="1">
                <a:latin typeface="Consolas" panose="020B0609020204030204" pitchFamily="49" charset="0"/>
              </a:rPr>
              <a:t>cutoff</a:t>
            </a:r>
            <a:r>
              <a:rPr lang="en-GB" sz="2000" dirty="0">
                <a:latin typeface="Consolas" panose="020B0609020204030204" pitchFamily="49" charset="0"/>
              </a:rPr>
              <a:t>: invalid </a:t>
            </a:r>
            <a:r>
              <a:rPr lang="en-GB" sz="2000" dirty="0" err="1">
                <a:latin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</a:rPr>
              <a:t> value: 'no'</a:t>
            </a:r>
          </a:p>
        </p:txBody>
      </p:sp>
    </p:spTree>
    <p:extLst>
      <p:ext uri="{BB962C8B-B14F-4D97-AF65-F5344CB8AC3E}">
        <p14:creationId xmlns:p14="http://schemas.microsoft.com/office/powerpoint/2010/main" val="29951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your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Adding tests to your code is a good way to ensure the functionality you're developing is working correctly</a:t>
            </a:r>
          </a:p>
          <a:p>
            <a:endParaRPr lang="en-GB" dirty="0"/>
          </a:p>
          <a:p>
            <a:r>
              <a:rPr lang="en-GB" dirty="0"/>
              <a:t>You don't need anything else, but the </a:t>
            </a:r>
            <a:r>
              <a:rPr lang="en-GB" dirty="0" err="1">
                <a:latin typeface="Consolas" panose="020B0609020204030204" pitchFamily="49" charset="0"/>
              </a:rPr>
              <a:t>pytest</a:t>
            </a:r>
            <a:r>
              <a:rPr lang="en-GB" dirty="0"/>
              <a:t> framework makes running tests somewhat easier</a:t>
            </a:r>
          </a:p>
          <a:p>
            <a:endParaRPr lang="en-GB" dirty="0"/>
          </a:p>
          <a:p>
            <a:r>
              <a:rPr lang="en-GB" dirty="0"/>
              <a:t>Some people advocate 'test driven development', basically you write the tests first, and then write code until all of the tests pass</a:t>
            </a:r>
          </a:p>
        </p:txBody>
      </p:sp>
    </p:spTree>
    <p:extLst>
      <p:ext uri="{BB962C8B-B14F-4D97-AF65-F5344CB8AC3E}">
        <p14:creationId xmlns:p14="http://schemas.microsoft.com/office/powerpoint/2010/main" val="171840515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pytest</a:t>
            </a:r>
            <a:r>
              <a:rPr lang="en-GB" dirty="0"/>
              <a:t>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Not part of the standard library, so need to install with pip</a:t>
            </a:r>
          </a:p>
          <a:p>
            <a:endParaRPr lang="en-GB" dirty="0"/>
          </a:p>
          <a:p>
            <a:r>
              <a:rPr lang="en-GB" dirty="0"/>
              <a:t>Looks for files called </a:t>
            </a:r>
            <a:r>
              <a:rPr lang="en-GB" dirty="0">
                <a:latin typeface="Consolas" panose="020B0609020204030204" pitchFamily="49" charset="0"/>
              </a:rPr>
              <a:t>test_*.py</a:t>
            </a:r>
            <a:r>
              <a:rPr lang="en-GB" dirty="0"/>
              <a:t> or </a:t>
            </a:r>
            <a:r>
              <a:rPr lang="en-GB" dirty="0">
                <a:latin typeface="Consolas" panose="020B0609020204030204" pitchFamily="49" charset="0"/>
              </a:rPr>
              <a:t>*_test.py</a:t>
            </a:r>
          </a:p>
          <a:p>
            <a:endParaRPr lang="en-GB" dirty="0"/>
          </a:p>
          <a:p>
            <a:r>
              <a:rPr lang="en-GB" dirty="0"/>
              <a:t>Runs </a:t>
            </a:r>
            <a:r>
              <a:rPr lang="en-GB" dirty="0">
                <a:latin typeface="Consolas" panose="020B0609020204030204" pitchFamily="49" charset="0"/>
              </a:rPr>
              <a:t>test_</a:t>
            </a:r>
            <a:r>
              <a:rPr lang="en-GB" dirty="0"/>
              <a:t> functions within these files containing </a:t>
            </a:r>
            <a:r>
              <a:rPr lang="en-GB" dirty="0">
                <a:latin typeface="Consolas" panose="020B0609020204030204" pitchFamily="49" charset="0"/>
              </a:rPr>
              <a:t>assert</a:t>
            </a:r>
            <a:r>
              <a:rPr lang="en-GB" dirty="0"/>
              <a:t> statements</a:t>
            </a:r>
          </a:p>
          <a:p>
            <a:pPr lvl="1"/>
            <a:r>
              <a:rPr lang="en-GB" dirty="0"/>
              <a:t>Asserts are statements containing a test, which produce an exception if the test result is not </a:t>
            </a:r>
            <a:r>
              <a:rPr lang="en-GB" dirty="0">
                <a:latin typeface="Consolas" panose="020B0609020204030204" pitchFamily="49" charset="0"/>
              </a:rPr>
              <a:t>True</a:t>
            </a:r>
          </a:p>
          <a:p>
            <a:endParaRPr lang="en-GB" dirty="0"/>
          </a:p>
          <a:p>
            <a:r>
              <a:rPr lang="en-GB" dirty="0"/>
              <a:t>Reports on the success of the tests</a:t>
            </a:r>
          </a:p>
        </p:txBody>
      </p:sp>
    </p:spTree>
    <p:extLst>
      <p:ext uri="{BB962C8B-B14F-4D97-AF65-F5344CB8AC3E}">
        <p14:creationId xmlns:p14="http://schemas.microsoft.com/office/powerpoint/2010/main" val="10894743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548680"/>
            <a:ext cx="5112568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calculate_gc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"""Calculates the GC content of an 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uppercase sequence string"""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total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(sequence)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 +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sequence.count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percent = 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*(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gc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/total)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percent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reverse_complement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(sequence):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"""Calculates the reverse complement of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    an uppercase sequence string"""</a:t>
            </a:r>
            <a:endParaRPr lang="en-GB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rev = sequence[::-</a:t>
            </a:r>
            <a:r>
              <a:rPr lang="en-GB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revcomp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rev.translate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str.maketrans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"GATC"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1400" dirty="0">
                <a:solidFill>
                  <a:srgbClr val="CE9178"/>
                </a:solidFill>
                <a:latin typeface="Consolas" panose="020B0609020204030204" pitchFamily="49" charset="0"/>
              </a:rPr>
              <a:t>"CTAG"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</a:p>
          <a:p>
            <a:b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revcomp</a:t>
            </a:r>
            <a:endParaRPr lang="en-GB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322" y="548680"/>
            <a:ext cx="6096000" cy="357020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sequtils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test_gc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"GATC"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assert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sequtils.calculate_gc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)==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50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test_revcomp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"GGAT"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assert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sequtils.reverse_complement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seq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)==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"ATCC"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6008" y="4766133"/>
            <a:ext cx="71041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 python -m </a:t>
            </a:r>
            <a:r>
              <a:rPr lang="en-GB" dirty="0" err="1">
                <a:latin typeface="Consolas" panose="020B0609020204030204" pitchFamily="49" charset="0"/>
              </a:rPr>
              <a:t>pytest</a:t>
            </a:r>
            <a:r>
              <a:rPr lang="en-GB" sz="1200" dirty="0">
                <a:latin typeface="Consolas" panose="020B0609020204030204" pitchFamily="49" charset="0"/>
              </a:rPr>
              <a:t>     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======================== test session starts ======================== 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platform win32 -- Python 3.9.1, pytest-6.2.4, py-1.10.0, pluggy-0.13.1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rootdir</a:t>
            </a:r>
            <a:r>
              <a:rPr lang="en-GB" sz="1400" dirty="0">
                <a:latin typeface="Consolas" panose="020B0609020204030204" pitchFamily="49" charset="0"/>
              </a:rPr>
              <a:t>: C:\Users\andrewss\Desktop\Introduction to Python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collected 2 items                                                     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test_sequtils.py ..                                            [100%] 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chemeClr val="accent3"/>
                </a:solidFill>
                <a:latin typeface="Consolas" panose="020B0609020204030204" pitchFamily="49" charset="0"/>
              </a:rPr>
              <a:t>========================= 2 passed in 0.06s ========================= </a:t>
            </a:r>
          </a:p>
        </p:txBody>
      </p:sp>
    </p:spTree>
    <p:extLst>
      <p:ext uri="{BB962C8B-B14F-4D97-AF65-F5344CB8AC3E}">
        <p14:creationId xmlns:p14="http://schemas.microsoft.com/office/powerpoint/2010/main" val="206235834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6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231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Using external resources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0951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Additional Packages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7638"/>
            <a:ext cx="617220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746625"/>
            <a:ext cx="696277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32" y="1413460"/>
            <a:ext cx="2267226" cy="1511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932" y="3216462"/>
            <a:ext cx="2264926" cy="994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22" y="1499309"/>
            <a:ext cx="2869750" cy="115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932" y="3299009"/>
            <a:ext cx="2891855" cy="829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706" y="4502437"/>
            <a:ext cx="3638550" cy="866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47" y="5780651"/>
            <a:ext cx="2246040" cy="8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065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nsolas" panose="020B0609020204030204" pitchFamily="49" charset="0"/>
              </a:rPr>
              <a:t>sys.path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09120"/>
            <a:ext cx="10972800" cy="1905076"/>
          </a:xfrm>
        </p:spPr>
        <p:txBody>
          <a:bodyPr/>
          <a:lstStyle/>
          <a:p>
            <a:r>
              <a:rPr lang="en-GB" dirty="0"/>
              <a:t>Packages are search for in the order of </a:t>
            </a:r>
            <a:r>
              <a:rPr lang="en-GB" dirty="0" err="1">
                <a:latin typeface="Consolas" panose="020B0609020204030204" pitchFamily="49" charset="0"/>
              </a:rPr>
              <a:t>sys.path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Stops at the first hit</a:t>
            </a:r>
          </a:p>
          <a:p>
            <a:r>
              <a:rPr lang="en-GB" dirty="0"/>
              <a:t>Some will be admin only, others are user-writeable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380" y="1340768"/>
            <a:ext cx="11161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&gt;&gt;&gt; import sys</a:t>
            </a:r>
          </a:p>
          <a:p>
            <a:r>
              <a:rPr lang="en-GB" dirty="0">
                <a:latin typeface="Consolas" panose="020B0609020204030204" pitchFamily="49" charset="0"/>
              </a:rPr>
              <a:t>&gt;&gt;&gt; </a:t>
            </a:r>
            <a:r>
              <a:rPr lang="en-GB" dirty="0" err="1">
                <a:latin typeface="Consolas" panose="020B0609020204030204" pitchFamily="49" charset="0"/>
              </a:rPr>
              <a:t>sys.path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['', 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'C:/Program Files/Python39/python39.zip', 'C:/Program Files/Python39/DLLs', 'C:/Program Files/Python39/lib', 'C:/Program Files/Python39',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/Roaming/Python/Python39/site-packages', 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/Roaming/Python/Python39/site-packages/win32', 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/Roaming/Python/Python39/site-packages/win32/lib', 'C:/Users/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andrewss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/Roaming/Python/Python39/site-packages/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Pythonwin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',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'C:/Program Files/Python39/lib/site-packages'</a:t>
            </a:r>
            <a:r>
              <a:rPr lang="en-GB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039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Numeric Operators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CFD542-C1B8-0B40-B2BB-EFE7AE46F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598250"/>
              </p:ext>
            </p:extLst>
          </p:nvPr>
        </p:nvGraphicFramePr>
        <p:xfrm>
          <a:off x="767408" y="1438246"/>
          <a:ext cx="5040560" cy="472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110">
                  <a:extLst>
                    <a:ext uri="{9D8B030D-6E8A-4147-A177-3AD203B41FA5}">
                      <a16:colId xmlns:a16="http://schemas.microsoft.com/office/drawing/2014/main" val="3939298881"/>
                    </a:ext>
                  </a:extLst>
                </a:gridCol>
                <a:gridCol w="3140450">
                  <a:extLst>
                    <a:ext uri="{9D8B030D-6E8A-4147-A177-3AD203B41FA5}">
                      <a16:colId xmlns:a16="http://schemas.microsoft.com/office/drawing/2014/main" val="955163092"/>
                    </a:ext>
                  </a:extLst>
                </a:gridCol>
              </a:tblGrid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87648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86976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59202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87605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r>
                        <a:rPr lang="en-US" sz="3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61084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Raise to a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66003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//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Floor 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56666"/>
                  </a:ext>
                </a:extLst>
              </a:tr>
              <a:tr h="59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Modulo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519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1984" y="1908115"/>
            <a:ext cx="60580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</a:rPr>
              <a:t>5 + 10		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23 - 56	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10 * 4.5	</a:t>
            </a:r>
            <a:r>
              <a:rPr lang="en-GB" sz="2000" dirty="0">
                <a:latin typeface="Consolas" panose="020B0609020204030204" pitchFamily="49" charset="0"/>
              </a:rPr>
              <a:t># Can mix </a:t>
            </a:r>
            <a:r>
              <a:rPr lang="en-GB" sz="2000" dirty="0" err="1">
                <a:latin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</a:rPr>
              <a:t>/float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20 / 7		</a:t>
            </a:r>
            <a:r>
              <a:rPr lang="en-GB" sz="2000" dirty="0">
                <a:latin typeface="Consolas" panose="020B0609020204030204" pitchFamily="49" charset="0"/>
              </a:rPr>
              <a:t># Converts to float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 ** 5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20 // 7	</a:t>
            </a:r>
            <a:r>
              <a:rPr lang="en-GB" sz="2000" dirty="0">
                <a:latin typeface="Consolas" panose="020B0609020204030204" pitchFamily="49" charset="0"/>
              </a:rPr>
              <a:t># Stays as </a:t>
            </a:r>
            <a:r>
              <a:rPr lang="en-GB" sz="2000" dirty="0" err="1">
                <a:latin typeface="Consolas" panose="020B0609020204030204" pitchFamily="49" charset="0"/>
              </a:rPr>
              <a:t>int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4000" dirty="0">
                <a:latin typeface="Consolas" panose="020B0609020204030204" pitchFamily="49" charset="0"/>
              </a:rPr>
              <a:t>20 % 7		</a:t>
            </a:r>
            <a:r>
              <a:rPr lang="en-GB" sz="2000" dirty="0">
                <a:latin typeface="Consolas" panose="020B0609020204030204" pitchFamily="49" charset="0"/>
              </a:rPr>
              <a:t># Calculates remainder</a:t>
            </a:r>
          </a:p>
        </p:txBody>
      </p:sp>
    </p:spTree>
    <p:extLst>
      <p:ext uri="{BB962C8B-B14F-4D97-AF65-F5344CB8AC3E}">
        <p14:creationId xmlns:p14="http://schemas.microsoft.com/office/powerpoint/2010/main" val="23214408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with pip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…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python -m pip install …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--user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install --upgrade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pip uninstall </a:t>
            </a:r>
            <a:r>
              <a:rPr lang="en-GB" dirty="0" err="1">
                <a:latin typeface="Consolas" panose="020B0609020204030204" pitchFamily="49" charset="0"/>
              </a:rPr>
              <a:t>biopython</a:t>
            </a:r>
            <a:r>
              <a:rPr lang="en-GB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0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python -m </a:t>
            </a:r>
            <a:r>
              <a:rPr lang="en-GB" dirty="0" err="1">
                <a:latin typeface="Consolas" panose="020B0609020204030204" pitchFamily="49" charset="0"/>
              </a:rPr>
              <a:t>venv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mynewproject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source </a:t>
            </a:r>
            <a:r>
              <a:rPr lang="en-GB" dirty="0" err="1">
                <a:latin typeface="Consolas" panose="020B0609020204030204" pitchFamily="49" charset="0"/>
              </a:rPr>
              <a:t>mynewproject</a:t>
            </a:r>
            <a:r>
              <a:rPr lang="en-GB" dirty="0">
                <a:latin typeface="Consolas" panose="020B0609020204030204" pitchFamily="49" charset="0"/>
              </a:rPr>
              <a:t>/bin/activate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[Linux/Mac]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.\</a:t>
            </a:r>
            <a:r>
              <a:rPr lang="en-GB" dirty="0" err="1">
                <a:latin typeface="Consolas" panose="020B0609020204030204" pitchFamily="49" charset="0"/>
              </a:rPr>
              <a:t>mynewproject</a:t>
            </a:r>
            <a:r>
              <a:rPr lang="en-GB" dirty="0">
                <a:latin typeface="Consolas" panose="020B0609020204030204" pitchFamily="49" charset="0"/>
              </a:rPr>
              <a:t>\Scripts\activate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[Windows]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deactivate</a:t>
            </a:r>
          </a:p>
        </p:txBody>
      </p:sp>
    </p:spTree>
    <p:extLst>
      <p:ext uri="{BB962C8B-B14F-4D97-AF65-F5344CB8AC3E}">
        <p14:creationId xmlns:p14="http://schemas.microsoft.com/office/powerpoint/2010/main" val="41335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data from REST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data sources offer a simple way to pull information from an online resource, called a REST API</a:t>
            </a:r>
          </a:p>
          <a:p>
            <a:endParaRPr lang="en-GB" dirty="0"/>
          </a:p>
          <a:p>
            <a:r>
              <a:rPr lang="en-GB" dirty="0"/>
              <a:t>These are accessed by a structured URL defining the data required</a:t>
            </a:r>
          </a:p>
          <a:p>
            <a:endParaRPr lang="en-GB" dirty="0"/>
          </a:p>
          <a:p>
            <a:r>
              <a:rPr lang="en-GB" dirty="0"/>
              <a:t>Data is normally returned in JSON format which can be easily parsed by python</a:t>
            </a:r>
          </a:p>
        </p:txBody>
      </p:sp>
    </p:spTree>
    <p:extLst>
      <p:ext uri="{BB962C8B-B14F-4D97-AF65-F5344CB8AC3E}">
        <p14:creationId xmlns:p14="http://schemas.microsoft.com/office/powerpoint/2010/main" val="183186487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 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250" y="1417638"/>
            <a:ext cx="11961854" cy="4757514"/>
            <a:chOff x="95250" y="1417638"/>
            <a:chExt cx="11961854" cy="4757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330"/>
            <a:stretch/>
          </p:blipFill>
          <p:spPr>
            <a:xfrm>
              <a:off x="95250" y="1417638"/>
              <a:ext cx="11961854" cy="2457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29" y="3793902"/>
              <a:ext cx="11953875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51407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https://www.lipidmaps.org/rest/compound/lm_id/LMFA01010001/all/json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400"/>
          <a:stretch/>
        </p:blipFill>
        <p:spPr>
          <a:xfrm>
            <a:off x="2027548" y="1022718"/>
            <a:ext cx="8136904" cy="58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246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JSON - JavaScript Object Notation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text format</a:t>
            </a:r>
          </a:p>
          <a:p>
            <a:r>
              <a:rPr lang="en-GB" dirty="0"/>
              <a:t>Composed of lists and dictionaries</a:t>
            </a:r>
          </a:p>
          <a:p>
            <a:r>
              <a:rPr lang="en-GB" dirty="0"/>
              <a:t>Easily transposed into equivalent python data structures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json</a:t>
            </a:r>
            <a:r>
              <a:rPr lang="en-GB" dirty="0"/>
              <a:t> package is part of the standard library</a:t>
            </a:r>
          </a:p>
          <a:p>
            <a:pPr lvl="1"/>
            <a:r>
              <a:rPr lang="en-GB" dirty="0"/>
              <a:t>Create </a:t>
            </a:r>
            <a:r>
              <a:rPr lang="en-GB" dirty="0" err="1"/>
              <a:t>json</a:t>
            </a:r>
            <a:r>
              <a:rPr lang="en-GB" dirty="0"/>
              <a:t> from list/dictionary </a:t>
            </a:r>
            <a:r>
              <a:rPr lang="en-GB" dirty="0" err="1">
                <a:latin typeface="Consolas" panose="020B0609020204030204" pitchFamily="49" charset="0"/>
              </a:rPr>
              <a:t>json.dumps</a:t>
            </a:r>
            <a:endParaRPr lang="en-GB" dirty="0">
              <a:latin typeface="Consolas" panose="020B0609020204030204" pitchFamily="49" charset="0"/>
            </a:endParaRPr>
          </a:p>
          <a:p>
            <a:pPr lvl="1"/>
            <a:r>
              <a:rPr lang="en-GB" dirty="0"/>
              <a:t>Create list/dictionary from text </a:t>
            </a:r>
            <a:r>
              <a:rPr lang="en-GB" dirty="0" err="1"/>
              <a:t>json</a:t>
            </a:r>
            <a:r>
              <a:rPr lang="en-GB" dirty="0"/>
              <a:t> </a:t>
            </a:r>
            <a:r>
              <a:rPr lang="en-GB" dirty="0" err="1">
                <a:latin typeface="Consolas" panose="020B0609020204030204" pitchFamily="49" charset="0"/>
              </a:rPr>
              <a:t>json.loads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8904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60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Reading web data using </a:t>
            </a:r>
            <a:r>
              <a:rPr lang="en-GB" dirty="0">
                <a:latin typeface="Consolas" panose="020B0609020204030204" pitchFamily="49" charset="0"/>
              </a:rPr>
              <a:t>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1180727"/>
          </a:xfrm>
        </p:spPr>
        <p:txBody>
          <a:bodyPr/>
          <a:lstStyle/>
          <a:p>
            <a:r>
              <a:rPr lang="en-GB" dirty="0"/>
              <a:t>Convenient package for reading data from the web</a:t>
            </a:r>
          </a:p>
          <a:p>
            <a:r>
              <a:rPr lang="en-GB" dirty="0"/>
              <a:t>Supports HTTP HTTPS and FTP URLs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80" y="2564904"/>
            <a:ext cx="11247040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requests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"LMFA01010001"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json_data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fetch_lm_json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"LMID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is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json_data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'name'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and has mass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{float(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json_data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exactmass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:.2f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fetch_lm_json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lmid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answer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requests.get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"https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://www.lipidmaps.org/rest/compound/lm_id/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{lmid}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/all/json"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answer.json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__name__==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complex requests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80" y="1407901"/>
            <a:ext cx="2883007" cy="99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6" y="2631233"/>
            <a:ext cx="5472034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97472" y="6466559"/>
            <a:ext cx="38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https://biit.cs.ut.ee/gprofiler/page/apis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636912"/>
            <a:ext cx="607002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70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complex requests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76" y="1556792"/>
            <a:ext cx="11017224" cy="47705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#!/</a:t>
            </a:r>
            <a:r>
              <a:rPr lang="en-GB" sz="1600" dirty="0" err="1">
                <a:solidFill>
                  <a:srgbClr val="6A9955"/>
                </a:solidFill>
                <a:latin typeface="Consolas" panose="020B0609020204030204" pitchFamily="49" charset="0"/>
              </a:rPr>
              <a:t>usr</a:t>
            </a: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/bin/</a:t>
            </a:r>
            <a:r>
              <a:rPr lang="en-GB" sz="1600" dirty="0" err="1">
                <a:solidFill>
                  <a:srgbClr val="6A9955"/>
                </a:solidFill>
                <a:latin typeface="Consolas" panose="020B0609020204030204" pitchFamily="49" charset="0"/>
              </a:rPr>
              <a:t>env</a:t>
            </a: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 python3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requests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main():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genes 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"ENSG00000007171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ENSG00000141367,etc"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.split(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","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request = {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"organism"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hsapiens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"query"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 genes,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"sources"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:[],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"user_threshold"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B5CEA8"/>
                </a:solidFill>
                <a:latin typeface="Consolas" panose="020B0609020204030204" pitchFamily="49" charset="0"/>
              </a:rPr>
              <a:t>0.01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result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requests.post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"https://biit.cs.ut.ee/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gprofiler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api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gost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/profile/"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=request)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hit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result.json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"result"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{hit[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'name'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]}\t{hit[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p_value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:.3f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__name__ ==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"__main__"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main()</a:t>
            </a:r>
            <a:endParaRPr lang="en-GB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complex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9616" y="1628800"/>
            <a:ext cx="69127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&gt;python.exe gprofiler.py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 binding        0.000</a:t>
            </a: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-coated vesicle 0.000</a:t>
            </a: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-coated vesicle membrane 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coated vesicle  0.000</a:t>
            </a:r>
          </a:p>
          <a:p>
            <a:r>
              <a:rPr lang="en-GB" dirty="0">
                <a:latin typeface="Consolas" panose="020B0609020204030204" pitchFamily="49" charset="0"/>
              </a:rPr>
              <a:t>regulation of leukocyte mediated immunity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Formation of annular gap junctions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coated vesicle membrane 0.000</a:t>
            </a:r>
          </a:p>
          <a:p>
            <a:r>
              <a:rPr lang="en-GB" dirty="0">
                <a:latin typeface="Consolas" panose="020B0609020204030204" pitchFamily="49" charset="0"/>
              </a:rPr>
              <a:t>Gap junction degradation 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leukocyte mediated cytotoxicity 0.000</a:t>
            </a:r>
          </a:p>
          <a:p>
            <a:r>
              <a:rPr lang="en-GB" dirty="0" err="1">
                <a:latin typeface="Consolas" panose="020B0609020204030204" pitchFamily="49" charset="0"/>
              </a:rPr>
              <a:t>clathrin</a:t>
            </a:r>
            <a:r>
              <a:rPr lang="en-GB" dirty="0">
                <a:latin typeface="Consolas" panose="020B0609020204030204" pitchFamily="49" charset="0"/>
              </a:rPr>
              <a:t>-coated endocytic vesicle       0.000</a:t>
            </a:r>
          </a:p>
          <a:p>
            <a:r>
              <a:rPr lang="en-GB" dirty="0">
                <a:latin typeface="Consolas" panose="020B0609020204030204" pitchFamily="49" charset="0"/>
              </a:rPr>
              <a:t>regulation of immune system process     0.001</a:t>
            </a:r>
          </a:p>
          <a:p>
            <a:r>
              <a:rPr lang="en-GB" dirty="0">
                <a:latin typeface="Consolas" panose="020B0609020204030204" pitchFamily="49" charset="0"/>
              </a:rPr>
              <a:t>vesicle 0.001</a:t>
            </a:r>
          </a:p>
          <a:p>
            <a:r>
              <a:rPr lang="en-GB" dirty="0">
                <a:latin typeface="Consolas" panose="020B0609020204030204" pitchFamily="49" charset="0"/>
              </a:rPr>
              <a:t>receptor-mediated endocytosis   0.002</a:t>
            </a:r>
          </a:p>
          <a:p>
            <a:r>
              <a:rPr lang="en-GB" dirty="0">
                <a:latin typeface="Consolas" panose="020B0609020204030204" pitchFamily="49" charset="0"/>
              </a:rPr>
              <a:t>regulation of leukocyte mediated cytotoxicity   0.002</a:t>
            </a:r>
          </a:p>
        </p:txBody>
      </p:sp>
    </p:spTree>
    <p:extLst>
      <p:ext uri="{BB962C8B-B14F-4D97-AF65-F5344CB8AC3E}">
        <p14:creationId xmlns:p14="http://schemas.microsoft.com/office/powerpoint/2010/main" val="315755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3787"/>
            <a:ext cx="10515600" cy="1325563"/>
          </a:xfrm>
        </p:spPr>
        <p:txBody>
          <a:bodyPr/>
          <a:lstStyle/>
          <a:p>
            <a:r>
              <a:rPr lang="en-GB" dirty="0"/>
              <a:t>Running a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7488" y="2848617"/>
            <a:ext cx="92170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print("Hello", "world", </a:t>
            </a:r>
            <a:r>
              <a:rPr lang="en-GB" sz="3600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sep</a:t>
            </a:r>
            <a:r>
              <a:rPr lang="en-GB" sz="3600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="_")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1772816"/>
            <a:ext cx="5884033" cy="995557"/>
            <a:chOff x="3791744" y="1772816"/>
            <a:chExt cx="5884033" cy="99555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791744" y="1969531"/>
              <a:ext cx="2088232" cy="79884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93531" y="1969531"/>
              <a:ext cx="2082246" cy="79884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21795" y="1772816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Round brackets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95805" y="3631912"/>
            <a:ext cx="2623931" cy="901769"/>
            <a:chOff x="1095805" y="3631912"/>
            <a:chExt cx="2623931" cy="90176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495600" y="3631912"/>
              <a:ext cx="0" cy="55659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95805" y="4164349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Function name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7808" y="3575192"/>
            <a:ext cx="2623931" cy="958489"/>
            <a:chOff x="4367808" y="3575192"/>
            <a:chExt cx="2623931" cy="958489"/>
          </a:xfrm>
        </p:grpSpPr>
        <p:sp>
          <p:nvSpPr>
            <p:cNvPr id="26" name="TextBox 25"/>
            <p:cNvSpPr txBox="1"/>
            <p:nvPr/>
          </p:nvSpPr>
          <p:spPr>
            <a:xfrm>
              <a:off x="4367808" y="4164349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Positional Arguments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83832" y="3575192"/>
              <a:ext cx="1872208" cy="583122"/>
              <a:chOff x="4583832" y="3043861"/>
              <a:chExt cx="1872208" cy="66336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4583832" y="3043861"/>
                <a:ext cx="1008112" cy="663366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591944" y="3046878"/>
                <a:ext cx="864096" cy="654314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7432509" y="3619842"/>
            <a:ext cx="2623931" cy="901769"/>
            <a:chOff x="7432509" y="3619842"/>
            <a:chExt cx="2623931" cy="901769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832304" y="3619842"/>
              <a:ext cx="0" cy="55659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32509" y="4152279"/>
              <a:ext cx="262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Named argument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8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external programs from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>
                <a:latin typeface="Consolas" panose="020B0609020204030204" pitchFamily="49" charset="0"/>
              </a:rPr>
              <a:t>subprocess</a:t>
            </a:r>
            <a:r>
              <a:rPr lang="en-GB" dirty="0"/>
              <a:t> package provides the </a:t>
            </a:r>
            <a:r>
              <a:rPr lang="en-GB" dirty="0" err="1">
                <a:latin typeface="Consolas" panose="020B0609020204030204" pitchFamily="49" charset="0"/>
              </a:rPr>
              <a:t>Popen</a:t>
            </a:r>
            <a:r>
              <a:rPr lang="en-GB" dirty="0"/>
              <a:t> and </a:t>
            </a:r>
            <a:r>
              <a:rPr lang="en-GB" dirty="0">
                <a:latin typeface="Consolas" panose="020B0609020204030204" pitchFamily="49" charset="0"/>
              </a:rPr>
              <a:t>run</a:t>
            </a:r>
            <a:r>
              <a:rPr lang="en-GB" dirty="0"/>
              <a:t> functions which have options for the most common variations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Launch a process and wait for it to complete and check the exit code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Launch a process and collect output from STDOUT or STDERR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Launch a process and forget about it (later check exit if you like)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1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</a:t>
            </a:r>
            <a:r>
              <a:rPr lang="en-GB" dirty="0" err="1">
                <a:latin typeface="Consolas" panose="020B0609020204030204" pitchFamily="49" charset="0"/>
              </a:rPr>
              <a:t>subprocess</a:t>
            </a:r>
            <a:r>
              <a:rPr lang="en-GB" dirty="0"/>
              <a:t>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371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Arguments</a:t>
            </a:r>
          </a:p>
          <a:p>
            <a:pPr lvl="1"/>
            <a:r>
              <a:rPr lang="en-GB" dirty="0"/>
              <a:t>Can be a single string of program plus arguments, need </a:t>
            </a:r>
            <a:r>
              <a:rPr lang="en-GB" dirty="0">
                <a:latin typeface="Consolas" panose="020B0609020204030204" pitchFamily="49" charset="0"/>
              </a:rPr>
              <a:t>shell=True</a:t>
            </a:r>
            <a:r>
              <a:rPr lang="en-GB" dirty="0"/>
              <a:t> for this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“program.sh </a:t>
            </a:r>
            <a:r>
              <a:rPr lang="en-GB" dirty="0" err="1">
                <a:latin typeface="Consolas" panose="020B0609020204030204" pitchFamily="49" charset="0"/>
              </a:rPr>
              <a:t>cutoff</a:t>
            </a:r>
            <a:r>
              <a:rPr lang="en-GB" dirty="0">
                <a:latin typeface="Consolas" panose="020B0609020204030204" pitchFamily="49" charset="0"/>
              </a:rPr>
              <a:t> 20 threads 3 data.fq.gz”</a:t>
            </a:r>
          </a:p>
          <a:p>
            <a:pPr lvl="1"/>
            <a:r>
              <a:rPr lang="en-GB" dirty="0"/>
              <a:t>Can be a list of separate command components, doesn't need shell</a:t>
            </a:r>
          </a:p>
          <a:p>
            <a:pPr lvl="2"/>
            <a:r>
              <a:rPr lang="en-GB" dirty="0">
                <a:latin typeface="Consolas" panose="020B0609020204030204" pitchFamily="49" charset="0"/>
              </a:rPr>
              <a:t>[“program.sh” , ”</a:t>
            </a:r>
            <a:r>
              <a:rPr lang="en-GB" dirty="0" err="1">
                <a:latin typeface="Consolas" panose="020B0609020204030204" pitchFamily="49" charset="0"/>
              </a:rPr>
              <a:t>cutoff</a:t>
            </a:r>
            <a:r>
              <a:rPr lang="en-GB" dirty="0">
                <a:latin typeface="Consolas" panose="020B0609020204030204" pitchFamily="49" charset="0"/>
              </a:rPr>
              <a:t>” , ”20” , ”threads” , ”3” , ”data.fq.gz”]</a:t>
            </a:r>
          </a:p>
          <a:p>
            <a:endParaRPr lang="en-GB" dirty="0"/>
          </a:p>
          <a:p>
            <a:r>
              <a:rPr lang="en-GB" dirty="0"/>
              <a:t>Check (for </a:t>
            </a:r>
            <a:r>
              <a:rPr lang="en-GB" dirty="0" err="1">
                <a:latin typeface="Consolas" panose="020B0609020204030204" pitchFamily="49" charset="0"/>
              </a:rPr>
              <a:t>subprocess.run</a:t>
            </a:r>
            <a:r>
              <a:rPr lang="en-GB" dirty="0"/>
              <a:t>)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check=False</a:t>
            </a:r>
            <a:r>
              <a:rPr lang="en-GB" dirty="0"/>
              <a:t> (default) returns a result which you can query to see if it worked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check=True</a:t>
            </a:r>
            <a:r>
              <a:rPr lang="en-GB" dirty="0"/>
              <a:t> raises an Exception if the process exits in an error state</a:t>
            </a:r>
          </a:p>
          <a:p>
            <a:endParaRPr lang="en-GB" dirty="0"/>
          </a:p>
          <a:p>
            <a:r>
              <a:rPr lang="en-GB" dirty="0"/>
              <a:t>Output</a:t>
            </a:r>
          </a:p>
          <a:p>
            <a:pPr lvl="1"/>
            <a:r>
              <a:rPr lang="en-GB" dirty="0" err="1">
                <a:latin typeface="Consolas" panose="020B0609020204030204" pitchFamily="49" charset="0"/>
              </a:rPr>
              <a:t>stdout</a:t>
            </a:r>
            <a:r>
              <a:rPr lang="en-GB" dirty="0"/>
              <a:t> and </a:t>
            </a:r>
            <a:r>
              <a:rPr lang="en-GB" dirty="0" err="1">
                <a:latin typeface="Consolas" panose="020B0609020204030204" pitchFamily="49" charset="0"/>
              </a:rPr>
              <a:t>stderr</a:t>
            </a:r>
            <a:r>
              <a:rPr lang="en-GB" dirty="0"/>
              <a:t> can either be left to print to the screen, or sent to a pipe where they can be read like a file</a:t>
            </a:r>
          </a:p>
          <a:p>
            <a:pPr lvl="1"/>
            <a:r>
              <a:rPr lang="en-GB" dirty="0"/>
              <a:t>If you're reading text from </a:t>
            </a:r>
            <a:r>
              <a:rPr lang="en-GB" dirty="0" err="1">
                <a:latin typeface="Consolas" panose="020B0609020204030204" pitchFamily="49" charset="0"/>
              </a:rPr>
              <a:t>stdout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stderr</a:t>
            </a:r>
            <a:r>
              <a:rPr lang="en-GB" dirty="0"/>
              <a:t> then set </a:t>
            </a:r>
            <a:r>
              <a:rPr lang="en-GB" dirty="0">
                <a:latin typeface="Consolas" panose="020B0609020204030204" pitchFamily="49" charset="0"/>
              </a:rPr>
              <a:t>encoding</a:t>
            </a:r>
            <a:r>
              <a:rPr lang="en-GB" dirty="0"/>
              <a:t> so it appears as text</a:t>
            </a:r>
          </a:p>
        </p:txBody>
      </p:sp>
    </p:spTree>
    <p:extLst>
      <p:ext uri="{BB962C8B-B14F-4D97-AF65-F5344CB8AC3E}">
        <p14:creationId xmlns:p14="http://schemas.microsoft.com/office/powerpoint/2010/main" val="89412681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52" y="332656"/>
            <a:ext cx="11665296" cy="61863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 Start a process and wait for it to complete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"Starting notepad"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exit_status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subprocess.run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"c:/Windows/system32/notepad.exe"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"Notepad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finished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exit_status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 Start a process and forget about it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"Starting forgotten notepad"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subprocess.Popen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"c:/Windows/system32/notepad.exe"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"Notepad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running"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1600" dirty="0">
                <a:solidFill>
                  <a:srgbClr val="6A9955"/>
                </a:solidFill>
                <a:latin typeface="Consolas" panose="020B0609020204030204" pitchFamily="49" charset="0"/>
              </a:rPr>
              <a:t># Start a process and collect data from it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"Starting collected process"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with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subprocess.Popen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"c:/Windows/system32/ipconfig.exe"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stdout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subprocess.PIPE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encoding=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endParaRPr lang="en-GB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)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running_proc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sz="16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running_proc.stdout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"Found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 line 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1600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line.strip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()}</a:t>
            </a:r>
            <a:r>
              <a:rPr lang="en-GB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8248" y="1052736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and wait</a:t>
            </a:r>
          </a:p>
          <a:p>
            <a:pPr algn="ctr"/>
            <a:r>
              <a:rPr lang="en-GB" dirty="0"/>
              <a:t>Check exit 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28248" y="2348880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and forget</a:t>
            </a:r>
          </a:p>
          <a:p>
            <a:pPr algn="ctr"/>
            <a:r>
              <a:rPr lang="en-GB" dirty="0"/>
              <a:t>No exit check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8248" y="3976722"/>
            <a:ext cx="2880320" cy="2260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and collect </a:t>
            </a:r>
            <a:r>
              <a:rPr lang="en-GB" dirty="0" err="1"/>
              <a:t>stdout</a:t>
            </a:r>
            <a:r>
              <a:rPr lang="en-GB" dirty="0"/>
              <a:t> output as a stream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Use </a:t>
            </a:r>
            <a:r>
              <a:rPr lang="en-GB" dirty="0">
                <a:latin typeface="Consolas" panose="020B0609020204030204" pitchFamily="49" charset="0"/>
              </a:rPr>
              <a:t>with</a:t>
            </a:r>
            <a:r>
              <a:rPr lang="en-GB" dirty="0"/>
              <a:t> so you don't have to manually clean up process or streams</a:t>
            </a:r>
          </a:p>
        </p:txBody>
      </p:sp>
    </p:spTree>
    <p:extLst>
      <p:ext uri="{BB962C8B-B14F-4D97-AF65-F5344CB8AC3E}">
        <p14:creationId xmlns:p14="http://schemas.microsoft.com/office/powerpoint/2010/main" val="27759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Additional little tricks</a:t>
            </a:r>
            <a:br>
              <a:rPr lang="en-GB" sz="5400" dirty="0"/>
            </a:br>
            <a:r>
              <a:rPr lang="en-GB" sz="5400" dirty="0"/>
              <a:t>(if we have time…)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9474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80727"/>
          </a:xfrm>
        </p:spPr>
        <p:txBody>
          <a:bodyPr/>
          <a:lstStyle/>
          <a:p>
            <a:r>
              <a:rPr lang="en-GB" dirty="0"/>
              <a:t>A useful shortcut for performing the same operation on all members of a 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416" y="2924944"/>
            <a:ext cx="303812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data = 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(data))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7360" y="2924944"/>
            <a:ext cx="794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print("\</a:t>
            </a:r>
            <a:r>
              <a:rPr lang="en-GB" dirty="0" err="1">
                <a:latin typeface="Consolas" panose="020B0609020204030204" pitchFamily="49" charset="0"/>
              </a:rPr>
              <a:t>t".join</a:t>
            </a:r>
            <a:r>
              <a:rPr lang="en-GB" dirty="0">
                <a:latin typeface="Consolas" panose="020B0609020204030204" pitchFamily="49" charset="0"/>
              </a:rPr>
              <a:t>(data))</a:t>
            </a:r>
          </a:p>
          <a:p>
            <a:r>
              <a:rPr lang="en-GB" dirty="0" err="1">
                <a:latin typeface="Consolas" panose="020B0609020204030204" pitchFamily="49" charset="0"/>
              </a:rPr>
              <a:t>TypeError</a:t>
            </a:r>
            <a:r>
              <a:rPr lang="en-GB" dirty="0">
                <a:latin typeface="Consolas" panose="020B0609020204030204" pitchFamily="49" charset="0"/>
              </a:rPr>
              <a:t>: sequence item 0: expected </a:t>
            </a:r>
            <a:r>
              <a:rPr lang="en-GB" dirty="0" err="1">
                <a:latin typeface="Consolas" panose="020B0609020204030204" pitchFamily="49" charset="0"/>
              </a:rPr>
              <a:t>str</a:t>
            </a:r>
            <a:r>
              <a:rPr lang="en-GB" dirty="0">
                <a:latin typeface="Consolas" panose="020B0609020204030204" pitchFamily="49" charset="0"/>
              </a:rPr>
              <a:t> instance, </a:t>
            </a:r>
            <a:r>
              <a:rPr lang="en-GB" dirty="0" err="1"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416" y="4062918"/>
            <a:ext cx="396044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data = 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[]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d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(d))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896" y="4893914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1       2       3       4       5</a:t>
            </a:r>
          </a:p>
        </p:txBody>
      </p:sp>
    </p:spTree>
    <p:extLst>
      <p:ext uri="{BB962C8B-B14F-4D97-AF65-F5344CB8AC3E}">
        <p14:creationId xmlns:p14="http://schemas.microsoft.com/office/powerpoint/2010/main" val="773579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Comprehension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544" y="1628800"/>
            <a:ext cx="8465779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data = [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(x)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data]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fixed_data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544" y="3013795"/>
            <a:ext cx="8465779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 [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(x)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data] ))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400" y="4077072"/>
            <a:ext cx="10802889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Filtering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  [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(x)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data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x&gt;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  ))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Conditional Transformation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t"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.join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  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"odd"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x%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"even"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x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data]  ))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Python has a built in debugger which you can use to help sort out problems in your code</a:t>
            </a:r>
          </a:p>
          <a:p>
            <a:endParaRPr lang="en-GB" dirty="0"/>
          </a:p>
          <a:p>
            <a:r>
              <a:rPr lang="en-GB" dirty="0"/>
              <a:t>You can start the debugger at any point in your code by inserting a call to the </a:t>
            </a:r>
            <a:r>
              <a:rPr lang="en-GB" dirty="0">
                <a:latin typeface="Consolas" panose="020B0609020204030204" pitchFamily="49" charset="0"/>
              </a:rPr>
              <a:t>breakpoint() </a:t>
            </a:r>
            <a:r>
              <a:rPr lang="en-GB" dirty="0"/>
              <a:t>function (python 3.7+)</a:t>
            </a:r>
          </a:p>
          <a:p>
            <a:pPr lvl="1"/>
            <a:r>
              <a:rPr lang="en-GB" dirty="0"/>
              <a:t>Good for logic errors</a:t>
            </a:r>
          </a:p>
          <a:p>
            <a:endParaRPr lang="en-GB" dirty="0"/>
          </a:p>
          <a:p>
            <a:r>
              <a:rPr lang="en-GB" dirty="0"/>
              <a:t>You can enter the debugger instead of crashing by running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latin typeface="Consolas" panose="020B0609020204030204" pitchFamily="49" charset="0"/>
              </a:rPr>
              <a:t>python3 -m 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 crashing_program.py</a:t>
            </a:r>
          </a:p>
          <a:p>
            <a:pPr lvl="1"/>
            <a:r>
              <a:rPr lang="en-GB" dirty="0"/>
              <a:t>Good for tracing the cause of crashes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9083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0953"/>
            <a:ext cx="10972800" cy="1143000"/>
          </a:xfrm>
        </p:spPr>
        <p:txBody>
          <a:bodyPr/>
          <a:lstStyle/>
          <a:p>
            <a:r>
              <a:rPr lang="en-GB" dirty="0"/>
              <a:t>Debugging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8048" y="1210443"/>
            <a:ext cx="1512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Line 1</a:t>
            </a:r>
          </a:p>
          <a:p>
            <a:r>
              <a:rPr lang="en-GB" dirty="0">
                <a:latin typeface="Consolas" panose="020B0609020204030204" pitchFamily="49" charset="0"/>
              </a:rPr>
              <a:t>Line 2</a:t>
            </a:r>
          </a:p>
          <a:p>
            <a:r>
              <a:rPr lang="en-GB" dirty="0">
                <a:latin typeface="Consolas" panose="020B0609020204030204" pitchFamily="49" charset="0"/>
              </a:rPr>
              <a:t>Line 3</a:t>
            </a:r>
          </a:p>
          <a:p>
            <a:r>
              <a:rPr lang="en-GB" dirty="0">
                <a:latin typeface="Consolas" panose="020B0609020204030204" pitchFamily="49" charset="0"/>
              </a:rPr>
              <a:t>Line 4</a:t>
            </a:r>
          </a:p>
          <a:p>
            <a:r>
              <a:rPr lang="en-GB" dirty="0">
                <a:latin typeface="Consolas" panose="020B0609020204030204" pitchFamily="49" charset="0"/>
              </a:rPr>
              <a:t>Line 5</a:t>
            </a:r>
          </a:p>
          <a:p>
            <a:r>
              <a:rPr lang="en-GB" dirty="0">
                <a:latin typeface="Consolas" panose="020B0609020204030204" pitchFamily="49" charset="0"/>
              </a:rPr>
              <a:t>Line 6</a:t>
            </a:r>
          </a:p>
          <a:p>
            <a:r>
              <a:rPr lang="en-GB" dirty="0">
                <a:latin typeface="Consolas" panose="020B0609020204030204" pitchFamily="49" charset="0"/>
              </a:rPr>
              <a:t>Line 7</a:t>
            </a:r>
          </a:p>
          <a:p>
            <a:r>
              <a:rPr lang="en-GB" dirty="0">
                <a:latin typeface="Consolas" panose="020B0609020204030204" pitchFamily="49" charset="0"/>
              </a:rPr>
              <a:t>Line 8</a:t>
            </a:r>
          </a:p>
          <a:p>
            <a:r>
              <a:rPr lang="en-GB" dirty="0">
                <a:latin typeface="Consolas" panose="020B0609020204030204" pitchFamily="49" charset="0"/>
              </a:rPr>
              <a:t>Finished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344" y="1203953"/>
            <a:ext cx="6096000" cy="369331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print_lines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(file):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line_number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line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file: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line_number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+=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line_number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breakpoint()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break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print(line)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"Finished"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28185" y="501317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Line 7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Line 8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&gt; c:\users\andrewss\debugger.py(12)print_lines()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-&gt; break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dirty="0" err="1">
                <a:latin typeface="Consolas" panose="020B0609020204030204" pitchFamily="49" charset="0"/>
              </a:rPr>
              <a:t>Pdb</a:t>
            </a:r>
            <a:r>
              <a:rPr lang="en-GB" sz="20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715186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Debugger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51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Print the value of an expression (often just a variable)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) p line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'Line 9'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Step to the next line of code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) 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&gt; c:\users\andrewss\debugger.py(16)print_lines()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-&gt; print("Finished")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 Allow the program to continue to the next breakpoint (or end)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Pdb</a:t>
            </a:r>
            <a:r>
              <a:rPr lang="en-GB" dirty="0">
                <a:latin typeface="Consolas" panose="020B0609020204030204" pitchFamily="49" charset="0"/>
              </a:rPr>
              <a:t>) c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Finished</a:t>
            </a:r>
          </a:p>
        </p:txBody>
      </p:sp>
    </p:spTree>
    <p:extLst>
      <p:ext uri="{BB962C8B-B14F-4D97-AF65-F5344CB8AC3E}">
        <p14:creationId xmlns:p14="http://schemas.microsoft.com/office/powerpoint/2010/main" val="320939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FC24-2213-4FA1-98C4-40A67A90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a function?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DD35C-F87E-4C11-B13C-425C5EDA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628800"/>
            <a:ext cx="8810625" cy="3952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D37119-B2B9-4B98-80B3-D50147FE39F2}"/>
              </a:ext>
            </a:extLst>
          </p:cNvPr>
          <p:cNvSpPr/>
          <p:nvPr/>
        </p:nvSpPr>
        <p:spPr>
          <a:xfrm>
            <a:off x="6343924" y="6021288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https://docs.python.org/3/</a:t>
            </a:r>
          </a:p>
        </p:txBody>
      </p:sp>
    </p:spTree>
    <p:extLst>
      <p:ext uri="{BB962C8B-B14F-4D97-AF65-F5344CB8AC3E}">
        <p14:creationId xmlns:p14="http://schemas.microsoft.com/office/powerpoint/2010/main" val="124279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5DAF-29FF-4D4A-AF38-1E6F8604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a function?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FB77C-8D13-4539-BF25-B0F37510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83" y="1584294"/>
            <a:ext cx="8479234" cy="51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578-828C-BD47-8917-3C692F0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List of built in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10D5DC-5310-3F4C-B89A-9E81BF54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57744"/>
              </p:ext>
            </p:extLst>
          </p:nvPr>
        </p:nvGraphicFramePr>
        <p:xfrm>
          <a:off x="1455633" y="1701384"/>
          <a:ext cx="9280734" cy="4412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9093">
                  <a:extLst>
                    <a:ext uri="{9D8B030D-6E8A-4147-A177-3AD203B41FA5}">
                      <a16:colId xmlns:a16="http://schemas.microsoft.com/office/drawing/2014/main" val="1792960"/>
                    </a:ext>
                  </a:extLst>
                </a:gridCol>
                <a:gridCol w="1748543">
                  <a:extLst>
                    <a:ext uri="{9D8B030D-6E8A-4147-A177-3AD203B41FA5}">
                      <a16:colId xmlns:a16="http://schemas.microsoft.com/office/drawing/2014/main" val="767001240"/>
                    </a:ext>
                  </a:extLst>
                </a:gridCol>
                <a:gridCol w="1609194">
                  <a:extLst>
                    <a:ext uri="{9D8B030D-6E8A-4147-A177-3AD203B41FA5}">
                      <a16:colId xmlns:a16="http://schemas.microsoft.com/office/drawing/2014/main" val="4042884811"/>
                    </a:ext>
                  </a:extLst>
                </a:gridCol>
                <a:gridCol w="1984834">
                  <a:extLst>
                    <a:ext uri="{9D8B030D-6E8A-4147-A177-3AD203B41FA5}">
                      <a16:colId xmlns:a16="http://schemas.microsoft.com/office/drawing/2014/main" val="3506486671"/>
                    </a:ext>
                  </a:extLst>
                </a:gridCol>
                <a:gridCol w="2009070">
                  <a:extLst>
                    <a:ext uri="{9D8B030D-6E8A-4147-A177-3AD203B41FA5}">
                      <a16:colId xmlns:a16="http://schemas.microsoft.com/office/drawing/2014/main" val="3006070697"/>
                    </a:ext>
                  </a:extLst>
                </a:gridCol>
              </a:tblGrid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hash()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memoryview()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650701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675401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hex()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slice()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18078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ascii()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divmod()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object()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sorted()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085273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oct()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staticmethod()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268724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516817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breakpoint()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707998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bytearray()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filter()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issubclass()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super()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446579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bytes()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iter()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tuple()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556902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callable()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format()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property()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695775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chr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frozenset()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093702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classmethod()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locals()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zip()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095819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compile()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globals()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map()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reversed()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__import__()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498104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hasattr()</a:t>
                      </a:r>
                      <a:endParaRPr lang="en-GB" sz="16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round()</a:t>
                      </a:r>
                      <a:endParaRPr lang="en-GB" sz="16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6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73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2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Setting up a Python Environment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9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0411-C8C8-46C8-B9D8-9EBA20D3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methods in </a:t>
            </a:r>
            <a:r>
              <a:rPr lang="en-GB" dirty="0" err="1"/>
              <a:t>VSCode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7D9A1-6DEB-47B0-B25B-B5C6AE47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596140"/>
            <a:ext cx="6120680" cy="5007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09ADD-E683-4655-B1B8-CAEAD6C571E5}"/>
              </a:ext>
            </a:extLst>
          </p:cNvPr>
          <p:cNvSpPr txBox="1"/>
          <p:nvPr/>
        </p:nvSpPr>
        <p:spPr>
          <a:xfrm>
            <a:off x="7248128" y="3212976"/>
            <a:ext cx="4486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Click on the &gt; for more details</a:t>
            </a:r>
          </a:p>
          <a:p>
            <a:endParaRPr lang="en-GB" sz="2400" dirty="0"/>
          </a:p>
          <a:p>
            <a:r>
              <a:rPr lang="en-GB" sz="2400" dirty="0"/>
              <a:t>Control + Space forces suggestions</a:t>
            </a:r>
          </a:p>
        </p:txBody>
      </p:sp>
    </p:spTree>
    <p:extLst>
      <p:ext uri="{BB962C8B-B14F-4D97-AF65-F5344CB8AC3E}">
        <p14:creationId xmlns:p14="http://schemas.microsoft.com/office/powerpoint/2010/main" val="1744733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methods via data type (class)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988840"/>
            <a:ext cx="5976664" cy="38472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</a:t>
            </a:r>
            <a:r>
              <a:rPr lang="en-GB" b="1" dirty="0">
                <a:solidFill>
                  <a:schemeClr val="bg1"/>
                </a:solidFill>
                <a:latin typeface="Consolas" panose="020B0609020204030204" pitchFamily="49" charset="0"/>
              </a:rPr>
              <a:t>type("simon")</a:t>
            </a:r>
            <a:endParaRPr lang="en-GB" sz="12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&lt;class '</a:t>
            </a:r>
            <a:r>
              <a:rPr lang="en-GB" sz="1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'&gt;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&gt;&gt;&gt; </a:t>
            </a:r>
            <a:r>
              <a:rPr lang="en-GB" b="1" dirty="0">
                <a:solidFill>
                  <a:schemeClr val="bg1"/>
                </a:solidFill>
                <a:latin typeface="Consolas" panose="020B0609020204030204" pitchFamily="49" charset="0"/>
              </a:rPr>
              <a:t>help(</a:t>
            </a:r>
            <a:r>
              <a:rPr lang="en-GB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b="1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en-GB" sz="12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Help on class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in module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builtins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class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(object)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(object='') -&gt;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bytes_or_buffer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[, encoding[, errors]]) -&gt;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Create a new string object from the given object. If encoding or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errors is specified, then the object must expose a data buffer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that will be decoded using the given encoding and error handler.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Otherwise, returns the result of object.__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str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__() (if defined)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or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repr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(object).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encoding defaults to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sys.getdefaultencoding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().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errors defaults to 'strict'.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|  Methods defined here: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E4B0D-19CF-4EC1-90A8-551654A4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85" y="1988840"/>
            <a:ext cx="4990415" cy="45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97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9608-08F0-49A9-B9E6-CD64ED15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E70BB-8A7C-411A-8A6D-6D96E78A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Got to docs.python.org</a:t>
            </a:r>
          </a:p>
          <a:p>
            <a:r>
              <a:rPr lang="en-GB" dirty="0"/>
              <a:t>Find the help for the string class (called </a:t>
            </a:r>
            <a:r>
              <a:rPr lang="en-GB" dirty="0">
                <a:latin typeface="Consolas" panose="020B0609020204030204" pitchFamily="49" charset="0"/>
              </a:rPr>
              <a:t>str</a:t>
            </a:r>
            <a:r>
              <a:rPr lang="en-GB" dirty="0"/>
              <a:t>)</a:t>
            </a:r>
          </a:p>
          <a:p>
            <a:r>
              <a:rPr lang="en-GB" dirty="0"/>
              <a:t>Have a look through the available methods</a:t>
            </a:r>
          </a:p>
          <a:p>
            <a:r>
              <a:rPr lang="en-GB" dirty="0"/>
              <a:t>What does the </a:t>
            </a:r>
            <a:r>
              <a:rPr lang="en-GB" dirty="0">
                <a:latin typeface="Consolas" panose="020B0609020204030204" pitchFamily="49" charset="0"/>
                <a:cs typeface="Courier New" panose="02070309020205020404" pitchFamily="49" charset="0"/>
              </a:rPr>
              <a:t>title</a:t>
            </a:r>
            <a:r>
              <a:rPr lang="en-GB" dirty="0"/>
              <a:t> method do?</a:t>
            </a:r>
          </a:p>
          <a:p>
            <a:endParaRPr lang="en-GB" dirty="0"/>
          </a:p>
          <a:p>
            <a:r>
              <a:rPr lang="en-GB" dirty="0"/>
              <a:t>Can you write a small program which runs the </a:t>
            </a:r>
            <a:r>
              <a:rPr lang="en-GB" dirty="0">
                <a:latin typeface="Consolas" panose="020B0609020204030204" pitchFamily="49" charset="0"/>
              </a:rPr>
              <a:t>title</a:t>
            </a:r>
            <a:r>
              <a:rPr lang="en-GB" dirty="0"/>
              <a:t> method on the string </a:t>
            </a:r>
            <a:r>
              <a:rPr lang="en-GB" dirty="0">
                <a:latin typeface="Consolas" panose="020B0609020204030204" pitchFamily="49" charset="0"/>
              </a:rPr>
              <a:t>"convert this to title"</a:t>
            </a:r>
          </a:p>
        </p:txBody>
      </p:sp>
    </p:spTree>
    <p:extLst>
      <p:ext uri="{BB962C8B-B14F-4D97-AF65-F5344CB8AC3E}">
        <p14:creationId xmlns:p14="http://schemas.microsoft.com/office/powerpoint/2010/main" val="133723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python standard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functionality (functions / methods) is not in the core python language, but comes from extensions called 'packages'</a:t>
            </a:r>
          </a:p>
          <a:p>
            <a:endParaRPr lang="en-GB" dirty="0"/>
          </a:p>
          <a:p>
            <a:r>
              <a:rPr lang="en-GB" dirty="0"/>
              <a:t>Python comes with an enormous collection of packages called the 'standard library' which are guaranteed to be present with any python installation</a:t>
            </a:r>
          </a:p>
          <a:p>
            <a:endParaRPr lang="en-GB" dirty="0"/>
          </a:p>
          <a:p>
            <a:r>
              <a:rPr lang="en-GB" dirty="0"/>
              <a:t>Additional packages can be installed from the Python Package Index (</a:t>
            </a:r>
            <a:r>
              <a:rPr lang="en-GB" dirty="0" err="1"/>
              <a:t>pypi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816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16632"/>
            <a:ext cx="493038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Text manipulation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string</a:t>
            </a:r>
            <a:r>
              <a:rPr lang="en-GB" sz="1600" dirty="0"/>
              <a:t> — Common string operations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re</a:t>
            </a:r>
            <a:r>
              <a:rPr lang="en-GB" sz="1600" dirty="0"/>
              <a:t> — Regular expression operations</a:t>
            </a:r>
          </a:p>
          <a:p>
            <a:endParaRPr lang="en-GB" dirty="0"/>
          </a:p>
          <a:p>
            <a:r>
              <a:rPr lang="en-GB" b="1" dirty="0"/>
              <a:t>Data Types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datetime</a:t>
            </a:r>
            <a:r>
              <a:rPr lang="en-GB" sz="1600" dirty="0"/>
              <a:t> — Basic date and time types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zoneinfo</a:t>
            </a:r>
            <a:r>
              <a:rPr lang="en-GB" sz="1600" dirty="0"/>
              <a:t> — IANA time zone support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calendar</a:t>
            </a:r>
            <a:r>
              <a:rPr lang="en-GB" sz="1600" dirty="0"/>
              <a:t> — General calendar-related functions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array</a:t>
            </a:r>
            <a:r>
              <a:rPr lang="en-GB" sz="1600" dirty="0"/>
              <a:t> — Efficient arrays of numeric values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copy</a:t>
            </a:r>
            <a:r>
              <a:rPr lang="en-GB" sz="1600" dirty="0"/>
              <a:t> — Shallow and deep copy operations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pprint</a:t>
            </a:r>
            <a:r>
              <a:rPr lang="en-GB" sz="1600" dirty="0"/>
              <a:t> — Data pretty printer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graphlib</a:t>
            </a:r>
            <a:r>
              <a:rPr lang="en-GB" sz="1600" dirty="0"/>
              <a:t> — Operate with graph-like structures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Numeric and Mathematical Modules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math</a:t>
            </a:r>
            <a:r>
              <a:rPr lang="en-GB" sz="1600" dirty="0"/>
              <a:t> — Mathematical functions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random</a:t>
            </a:r>
            <a:r>
              <a:rPr lang="en-GB" sz="1600" dirty="0"/>
              <a:t> — Generate pseudo-random numbers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statistics</a:t>
            </a:r>
            <a:r>
              <a:rPr lang="en-GB" sz="1600" dirty="0"/>
              <a:t> — Mathematical statistics functions</a:t>
            </a:r>
          </a:p>
          <a:p>
            <a:endParaRPr lang="en-GB" dirty="0"/>
          </a:p>
          <a:p>
            <a:r>
              <a:rPr lang="en-GB" b="1" dirty="0"/>
              <a:t>File and Directory Access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os.path</a:t>
            </a:r>
            <a:r>
              <a:rPr lang="en-GB" sz="1600" dirty="0"/>
              <a:t> — Common pathname manipulations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stat</a:t>
            </a:r>
            <a:r>
              <a:rPr lang="en-GB" sz="1600" dirty="0"/>
              <a:t> — Interpreting stat() results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tempfile</a:t>
            </a:r>
            <a:r>
              <a:rPr lang="en-GB" sz="1600" dirty="0"/>
              <a:t> — Generate temporary files and directories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glob</a:t>
            </a:r>
            <a:r>
              <a:rPr lang="en-GB" sz="1600" dirty="0"/>
              <a:t> — Unix style pathname pattern expansion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shutil</a:t>
            </a:r>
            <a:r>
              <a:rPr lang="en-GB" sz="1600" dirty="0"/>
              <a:t> — High-level file operations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1984" y="90214"/>
            <a:ext cx="6096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Data Persistence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pickle</a:t>
            </a:r>
            <a:r>
              <a:rPr lang="en-GB" sz="1600" dirty="0"/>
              <a:t> — Python object serialization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sqlite3</a:t>
            </a:r>
            <a:r>
              <a:rPr lang="en-GB" sz="1600" dirty="0"/>
              <a:t> — DB-API 2.0 interface for SQLite databases</a:t>
            </a:r>
          </a:p>
          <a:p>
            <a:endParaRPr lang="en-GB" dirty="0"/>
          </a:p>
          <a:p>
            <a:r>
              <a:rPr lang="en-GB" b="1" dirty="0"/>
              <a:t>Data Compression and Archiving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gzip</a:t>
            </a:r>
            <a:r>
              <a:rPr lang="en-GB" sz="1600" dirty="0"/>
              <a:t> — Support for </a:t>
            </a:r>
            <a:r>
              <a:rPr lang="en-GB" sz="1600" dirty="0" err="1"/>
              <a:t>gzip</a:t>
            </a:r>
            <a:r>
              <a:rPr lang="en-GB" sz="1600" dirty="0"/>
              <a:t> files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bz2</a:t>
            </a:r>
            <a:r>
              <a:rPr lang="en-GB" sz="1600" dirty="0"/>
              <a:t> — Support for bzip2 compression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zipfile</a:t>
            </a:r>
            <a:r>
              <a:rPr lang="en-GB" sz="1600" dirty="0"/>
              <a:t> — Work with ZIP archives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csv</a:t>
            </a:r>
            <a:r>
              <a:rPr lang="en-GB" sz="1600" dirty="0"/>
              <a:t> — CSV File Reading and Writing</a:t>
            </a:r>
          </a:p>
          <a:p>
            <a:endParaRPr lang="en-GB" dirty="0"/>
          </a:p>
          <a:p>
            <a:r>
              <a:rPr lang="en-GB" b="1" dirty="0"/>
              <a:t>Generic Operating System Services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os</a:t>
            </a:r>
            <a:r>
              <a:rPr lang="en-GB" sz="1600" dirty="0"/>
              <a:t> — Miscellaneous operating system interfaces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io</a:t>
            </a:r>
            <a:r>
              <a:rPr lang="en-GB" sz="1600" dirty="0"/>
              <a:t> — Core tools for working with streams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time</a:t>
            </a:r>
            <a:r>
              <a:rPr lang="en-GB" sz="1600" dirty="0"/>
              <a:t> — Time access and conversions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argparse</a:t>
            </a:r>
            <a:r>
              <a:rPr lang="en-GB" sz="1600" dirty="0"/>
              <a:t> — Parser for command-line options</a:t>
            </a:r>
          </a:p>
          <a:p>
            <a:endParaRPr lang="en-GB" dirty="0"/>
          </a:p>
          <a:p>
            <a:r>
              <a:rPr lang="en-GB" b="1" dirty="0"/>
              <a:t>Internet Data Handling</a:t>
            </a:r>
          </a:p>
          <a:p>
            <a:r>
              <a:rPr lang="en-GB" sz="1600" dirty="0"/>
              <a:t>    </a:t>
            </a:r>
            <a:r>
              <a:rPr lang="en-GB" sz="1600" dirty="0">
                <a:latin typeface="Consolas" panose="020B0609020204030204" pitchFamily="49" charset="0"/>
              </a:rPr>
              <a:t>email</a:t>
            </a:r>
            <a:r>
              <a:rPr lang="en-GB" sz="1600" dirty="0"/>
              <a:t> — An email and MIME handling package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json</a:t>
            </a:r>
            <a:r>
              <a:rPr lang="en-GB" sz="1600" dirty="0"/>
              <a:t> — JSON encoder and decoder</a:t>
            </a:r>
          </a:p>
          <a:p>
            <a:endParaRPr lang="en-GB" dirty="0"/>
          </a:p>
          <a:p>
            <a:r>
              <a:rPr lang="en-GB" b="1" dirty="0"/>
              <a:t>Graphical User Interfaces with </a:t>
            </a:r>
            <a:r>
              <a:rPr lang="en-GB" b="1" dirty="0" err="1"/>
              <a:t>Tk</a:t>
            </a:r>
            <a:endParaRPr lang="en-GB" b="1" dirty="0"/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tkinter</a:t>
            </a:r>
            <a:r>
              <a:rPr lang="en-GB" sz="1600" dirty="0"/>
              <a:t> — Python interface to </a:t>
            </a:r>
            <a:r>
              <a:rPr lang="en-GB" sz="1600" dirty="0" err="1"/>
              <a:t>Tcl</a:t>
            </a:r>
            <a:r>
              <a:rPr lang="en-GB" sz="1600" dirty="0"/>
              <a:t>/</a:t>
            </a:r>
            <a:r>
              <a:rPr lang="en-GB" sz="1600" dirty="0" err="1"/>
              <a:t>Tk</a:t>
            </a:r>
            <a:endParaRPr lang="en-GB" sz="1600" dirty="0"/>
          </a:p>
          <a:p>
            <a:endParaRPr lang="en-GB" sz="1600" dirty="0"/>
          </a:p>
          <a:p>
            <a:r>
              <a:rPr lang="en-GB" b="1" dirty="0"/>
              <a:t>Software Packaging and Distribution</a:t>
            </a:r>
            <a:endParaRPr lang="en-GB" sz="1600" b="1" dirty="0"/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distutils</a:t>
            </a:r>
            <a:r>
              <a:rPr lang="en-GB" sz="1600" dirty="0"/>
              <a:t> — Building and installing Python modules</a:t>
            </a:r>
          </a:p>
          <a:p>
            <a:r>
              <a:rPr lang="en-GB" sz="1600" dirty="0"/>
              <a:t>    </a:t>
            </a:r>
            <a:r>
              <a:rPr lang="en-GB" sz="1600" dirty="0" err="1">
                <a:latin typeface="Consolas" panose="020B0609020204030204" pitchFamily="49" charset="0"/>
              </a:rPr>
              <a:t>venv</a:t>
            </a:r>
            <a:r>
              <a:rPr lang="en-GB" sz="1600" dirty="0"/>
              <a:t> — Creation of virtual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94991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functions from the standard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480" y="2348880"/>
            <a:ext cx="352839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import math</a:t>
            </a:r>
          </a:p>
          <a:p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math.sqrt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(10)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3.162277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5480" y="4611217"/>
            <a:ext cx="352839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import math as m </a:t>
            </a:r>
          </a:p>
          <a:p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m.sqrt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(10)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3.162277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6080" y="4611216"/>
            <a:ext cx="396044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from math import *</a:t>
            </a:r>
          </a:p>
          <a:p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sqrt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(10)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3.162277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946" y="1671087"/>
            <a:ext cx="39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Use functions via the package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16080" y="1671087"/>
            <a:ext cx="3960440" cy="2247453"/>
            <a:chOff x="6816080" y="1671087"/>
            <a:chExt cx="3960440" cy="2247453"/>
          </a:xfrm>
        </p:grpSpPr>
        <p:sp>
          <p:nvSpPr>
            <p:cNvPr id="5" name="Rectangle 4"/>
            <p:cNvSpPr/>
            <p:nvPr/>
          </p:nvSpPr>
          <p:spPr>
            <a:xfrm>
              <a:off x="6816080" y="2348880"/>
              <a:ext cx="3960440" cy="15696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from math import </a:t>
              </a:r>
              <a:r>
                <a:rPr lang="en-GB" sz="2400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sqrt</a:t>
              </a:r>
              <a:endParaRPr lang="en-GB" sz="24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  <a:p>
              <a:r>
                <a:rPr lang="en-GB" sz="2400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sqrt</a:t>
              </a:r>
              <a:r>
                <a:rPr lang="en-GB" sz="2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(10)</a:t>
              </a:r>
            </a:p>
            <a:p>
              <a:endParaRPr lang="en-GB" sz="24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Consolas" panose="020B0609020204030204" pitchFamily="49" charset="0"/>
                </a:rPr>
                <a:t>3.162277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9518" y="1671087"/>
              <a:ext cx="3653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Import individual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822"/>
            <a:ext cx="10972800" cy="1143000"/>
          </a:xfrm>
        </p:spPr>
        <p:txBody>
          <a:bodyPr/>
          <a:lstStyle/>
          <a:p>
            <a:r>
              <a:rPr lang="en-GB" dirty="0"/>
              <a:t>Finding functions in a package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76" y="1251822"/>
            <a:ext cx="5385504" cy="4585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import math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help(math)</a:t>
            </a:r>
          </a:p>
          <a:p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Help on built-in module math: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NAME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math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DESCRIPTION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This module provides access to the mathematical functions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defined by the C standard.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FUNCTIONS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acos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(x, /)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Return the arc cosine (measured in radians) of x.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The result is between 0 and pi.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acosh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(x, /)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Return the inverse hyperbolic cosine of x.</a:t>
            </a:r>
          </a:p>
          <a:p>
            <a:endParaRPr lang="en-GB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asin</a:t>
            </a:r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(x, /)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Return the arc sine (measured in radians) of x.</a:t>
            </a:r>
          </a:p>
          <a:p>
            <a:r>
              <a:rPr lang="en-GB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The result is between -pi/2 and pi/2.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11713-FB20-41F6-9690-088A9FE8D5F5}"/>
              </a:ext>
            </a:extLst>
          </p:cNvPr>
          <p:cNvSpPr/>
          <p:nvPr/>
        </p:nvSpPr>
        <p:spPr>
          <a:xfrm>
            <a:off x="7033408" y="6394365"/>
            <a:ext cx="515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Also at: https://docs.python.org/3/library/math.html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5C2ED-6E69-4F72-9830-737A2E6A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84" y="1266423"/>
            <a:ext cx="5383516" cy="49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methods in a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6470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Some packages define a new data type (class) and use that to call methods, rather than providing functions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71600" y="2747467"/>
            <a:ext cx="10248800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CLASSES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class Random(_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</a:rPr>
              <a:t>random.Random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Random(x=None)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Random number generator base class used by bound module functions.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Used to instantiate instances of Random to get generators that don't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share state.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Methods defined here:   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...  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choice(self, </a:t>
            </a:r>
            <a:r>
              <a:rPr lang="en-GB" dirty="0" err="1">
                <a:solidFill>
                  <a:schemeClr val="bg1"/>
                </a:solidFill>
                <a:latin typeface="Consolas" panose="020B0609020204030204" pitchFamily="49" charset="0"/>
              </a:rPr>
              <a:t>seq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     |      Choose a random element from a non-empty sequence.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503D7-D825-4B84-991A-02D4287816AF}"/>
              </a:ext>
            </a:extLst>
          </p:cNvPr>
          <p:cNvSpPr/>
          <p:nvPr/>
        </p:nvSpPr>
        <p:spPr>
          <a:xfrm>
            <a:off x="6789174" y="6499298"/>
            <a:ext cx="540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Also at: https://docs.python.org/3/library/random.html</a:t>
            </a:r>
          </a:p>
        </p:txBody>
      </p:sp>
    </p:spTree>
    <p:extLst>
      <p:ext uri="{BB962C8B-B14F-4D97-AF65-F5344CB8AC3E}">
        <p14:creationId xmlns:p14="http://schemas.microsoft.com/office/powerpoint/2010/main" val="49441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random</a:t>
            </a:r>
            <a:r>
              <a:rPr lang="en-GB" dirty="0"/>
              <a:t> package has both methods and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1772816"/>
            <a:ext cx="10729192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CLASSES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class Random(_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random.Random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Random(x=None)</a:t>
            </a:r>
          </a:p>
          <a:p>
            <a:endParaRPr lang="en-GB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randint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(self, a, b)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  Return random integer in range [a, b], including  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|    both end points.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00" y="4941168"/>
            <a:ext cx="1072919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FUNCTIONS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GB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randint</a:t>
            </a: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(a, b) method of Random instance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Return random integer in range [a, b], including 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both end points.</a:t>
            </a:r>
          </a:p>
        </p:txBody>
      </p:sp>
    </p:spTree>
    <p:extLst>
      <p:ext uri="{BB962C8B-B14F-4D97-AF65-F5344CB8AC3E}">
        <p14:creationId xmlns:p14="http://schemas.microsoft.com/office/powerpoint/2010/main" val="405173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using random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28800"/>
            <a:ext cx="10972800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random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Use a function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random.randint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Use a method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Make an instance of the Random datatype (class)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generator =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random.Random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 Call a method on this variable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generator.randint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is a ‘scripting’ language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1785590"/>
            <a:ext cx="405611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A9955"/>
                </a:solidFill>
                <a:latin typeface="Consolas" panose="020B0609020204030204" pitchFamily="49" charset="0"/>
              </a:rPr>
              <a:t>#!/usr/bin/env python</a:t>
            </a:r>
            <a:endParaRPr lang="de-DE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de-DE" dirty="0">
                <a:solidFill>
                  <a:srgbClr val="CE9178"/>
                </a:solidFill>
                <a:latin typeface="Consolas" panose="020B0609020204030204" pitchFamily="49" charset="0"/>
              </a:rPr>
              <a:t>"I am a python program"</a:t>
            </a: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de-DE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7968" y="5877272"/>
            <a:ext cx="6096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C:\Introduction to Python&gt;python example.py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I am a python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7" y="2852936"/>
            <a:ext cx="2028825" cy="2257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30294" r="6323" b="25236"/>
          <a:stretch/>
        </p:blipFill>
        <p:spPr>
          <a:xfrm>
            <a:off x="267232" y="2763293"/>
            <a:ext cx="2147017" cy="517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885" t="16992" r="6295" b="16992"/>
          <a:stretch/>
        </p:blipFill>
        <p:spPr>
          <a:xfrm>
            <a:off x="263352" y="3303384"/>
            <a:ext cx="2150897" cy="907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608" y="2900506"/>
            <a:ext cx="1552211" cy="11129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76300" y="2763292"/>
            <a:ext cx="33682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python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python.exe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python3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python3.exe</a:t>
            </a:r>
          </a:p>
          <a:p>
            <a:endParaRPr lang="en-GB" sz="2400" dirty="0"/>
          </a:p>
          <a:p>
            <a:r>
              <a:rPr lang="en-GB" sz="2400" dirty="0"/>
              <a:t>https://www.python.org/</a:t>
            </a:r>
          </a:p>
        </p:txBody>
      </p:sp>
      <p:sp>
        <p:nvSpPr>
          <p:cNvPr id="16" name="Right Arrow 15"/>
          <p:cNvSpPr/>
          <p:nvPr/>
        </p:nvSpPr>
        <p:spPr>
          <a:xfrm rot="2700000">
            <a:off x="4428077" y="2634653"/>
            <a:ext cx="792088" cy="6352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2700000">
            <a:off x="6492654" y="5142788"/>
            <a:ext cx="792088" cy="6352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5892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Input a name</a:t>
            </a:r>
          </a:p>
          <a:p>
            <a:r>
              <a:rPr lang="en-GB" dirty="0"/>
              <a:t>Input an age in years</a:t>
            </a:r>
          </a:p>
          <a:p>
            <a:endParaRPr lang="en-GB" dirty="0"/>
          </a:p>
          <a:p>
            <a:r>
              <a:rPr lang="en-GB" dirty="0"/>
              <a:t>Output the year in which they were born</a:t>
            </a:r>
          </a:p>
          <a:p>
            <a:r>
              <a:rPr lang="en-GB" dirty="0"/>
              <a:t>Output the number of days they’ve been alive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800" dirty="0"/>
              <a:t>We're going to take some mathematical liberties </a:t>
            </a:r>
            <a:r>
              <a:rPr lang="en-GB" sz="1800" dirty="0">
                <a:sym typeface="Wingdings" panose="05000000000000000000" pitchFamily="2" charset="2"/>
              </a:rPr>
              <a:t>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483B5-9A7D-4417-8394-3DE6F615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7878"/>
            <a:ext cx="7734300" cy="136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108CD-6C33-4B52-97D1-28450DBE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220213"/>
            <a:ext cx="3622712" cy="3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384" y="476672"/>
            <a:ext cx="11089232" cy="59093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#!C:\Program Files\Python39\python.exe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A program to calculate someone's age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name = input(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"What is your name?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age = input(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"What is your age (in years)?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Age starts as a string, so we need to convert it to be a number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age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(age)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age_days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age *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365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Import the time module so we can get the current year.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time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year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time.gmtime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tm_year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born_in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year - age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print(name,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"was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borm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in"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born_in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"he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is"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,age_days,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"days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old"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endParaRPr lang="en-GB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DF5BE-7639-4FEB-A8BA-6CBBBB1D18EB}"/>
              </a:ext>
            </a:extLst>
          </p:cNvPr>
          <p:cNvSpPr/>
          <p:nvPr/>
        </p:nvSpPr>
        <p:spPr>
          <a:xfrm>
            <a:off x="839416" y="1587534"/>
            <a:ext cx="655272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input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"What is your age? "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 err="1">
                <a:solidFill>
                  <a:srgbClr val="9CDCFE"/>
                </a:solidFill>
                <a:latin typeface="Consolas" panose="020B0609020204030204" pitchFamily="49" charset="0"/>
              </a:rPr>
              <a:t>age_in_days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age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365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"Your age is"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9CDCFE"/>
                </a:solidFill>
                <a:latin typeface="Consolas" panose="020B0609020204030204" pitchFamily="49" charset="0"/>
              </a:rPr>
              <a:t>age_in_days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endParaRPr lang="en-GB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100289"/>
            <a:ext cx="9721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is your age? 35</a:t>
            </a:r>
          </a:p>
          <a:p>
            <a:r>
              <a:rPr lang="en-GB" sz="2400" dirty="0"/>
              <a:t>Your age is 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53</a:t>
            </a:r>
          </a:p>
        </p:txBody>
      </p:sp>
    </p:spTree>
    <p:extLst>
      <p:ext uri="{BB962C8B-B14F-4D97-AF65-F5344CB8AC3E}">
        <p14:creationId xmlns:p14="http://schemas.microsoft.com/office/powerpoint/2010/main" val="2490074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100289"/>
            <a:ext cx="972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File "c:\Users\andrewss\test.py", line 4, in &lt;module&gt;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  </a:t>
            </a:r>
            <a:r>
              <a:rPr lang="en-GB" sz="2400" dirty="0" err="1">
                <a:latin typeface="Consolas" panose="020B0609020204030204" pitchFamily="49" charset="0"/>
              </a:rPr>
              <a:t>root_two</a:t>
            </a:r>
            <a:r>
              <a:rPr lang="en-GB" sz="2400" dirty="0">
                <a:latin typeface="Consolas" panose="020B0609020204030204" pitchFamily="49" charset="0"/>
              </a:rPr>
              <a:t> = sqrt(2)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             ^^^^</a:t>
            </a:r>
          </a:p>
          <a:p>
            <a:r>
              <a:rPr lang="en-GB" sz="2400" dirty="0" err="1">
                <a:latin typeface="Consolas" panose="020B0609020204030204" pitchFamily="49" charset="0"/>
              </a:rPr>
              <a:t>NameError</a:t>
            </a:r>
            <a:r>
              <a:rPr lang="en-GB" sz="2400" dirty="0">
                <a:latin typeface="Consolas" panose="020B0609020204030204" pitchFamily="49" charset="0"/>
              </a:rPr>
              <a:t>: name 'sqrt' is not defined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B88C0-C8D0-4130-B53F-FD5EDF988D08}"/>
              </a:ext>
            </a:extLst>
          </p:cNvPr>
          <p:cNvSpPr/>
          <p:nvPr/>
        </p:nvSpPr>
        <p:spPr>
          <a:xfrm>
            <a:off x="839416" y="1587534"/>
            <a:ext cx="6096000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4EC9B0"/>
                </a:solidFill>
                <a:latin typeface="Consolas" panose="020B0609020204030204" pitchFamily="49" charset="0"/>
              </a:rPr>
              <a:t>math</a:t>
            </a:r>
            <a:endParaRPr lang="en-GB" sz="28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9CDCFE"/>
                </a:solidFill>
                <a:latin typeface="Consolas" panose="020B0609020204030204" pitchFamily="49" charset="0"/>
              </a:rPr>
              <a:t>root_two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 sqrt(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8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endParaRPr lang="en-GB" sz="2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68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268E25-9C57-47D0-8AA9-8A684B085324}"/>
              </a:ext>
            </a:extLst>
          </p:cNvPr>
          <p:cNvSpPr/>
          <p:nvPr/>
        </p:nvSpPr>
        <p:spPr>
          <a:xfrm>
            <a:off x="839416" y="1587534"/>
            <a:ext cx="9289032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b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number1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CDCAA"/>
                </a:solidFill>
                <a:latin typeface="Consolas" panose="020B0609020204030204" pitchFamily="49" charset="0"/>
              </a:rPr>
              <a:t>input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"What is the first number? "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number2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CDCAA"/>
                </a:solidFill>
                <a:latin typeface="Consolas" panose="020B0609020204030204" pitchFamily="49" charset="0"/>
              </a:rPr>
              <a:t>input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"What is the second number? "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4EC9B0"/>
                </a:solidFill>
                <a:latin typeface="Consolas" panose="020B0609020204030204" pitchFamily="49" charset="0"/>
              </a:rPr>
              <a:t>float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number1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4EC9B0"/>
                </a:solidFill>
                <a:latin typeface="Consolas" panose="020B0609020204030204" pitchFamily="49" charset="0"/>
              </a:rPr>
              <a:t>float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number2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"The product is"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,(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number1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9CDCFE"/>
                </a:solidFill>
                <a:latin typeface="Consolas" panose="020B0609020204030204" pitchFamily="49" charset="0"/>
              </a:rPr>
              <a:t>number2</a:t>
            </a:r>
            <a:r>
              <a:rPr lang="en-GB" sz="2000" dirty="0">
                <a:solidFill>
                  <a:srgbClr val="CCCCCC"/>
                </a:solidFill>
                <a:latin typeface="Consolas" panose="020B0609020204030204" pitchFamily="49" charset="0"/>
              </a:rPr>
              <a:t>))</a:t>
            </a:r>
            <a:endParaRPr lang="en-GB" sz="20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581128"/>
            <a:ext cx="11089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File "c:\Users\andrewss\test.py", line 10, in &lt;module&gt;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  print("The product is",(number1 * number2))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                          ~~~~~~~~^~~~~~~~~</a:t>
            </a:r>
          </a:p>
          <a:p>
            <a:r>
              <a:rPr lang="en-GB" sz="2000" dirty="0" err="1">
                <a:latin typeface="Consolas" panose="020B0609020204030204" pitchFamily="49" charset="0"/>
              </a:rPr>
              <a:t>TypeError</a:t>
            </a:r>
            <a:r>
              <a:rPr lang="en-GB" sz="2000" dirty="0">
                <a:latin typeface="Consolas" panose="020B0609020204030204" pitchFamily="49" charset="0"/>
              </a:rPr>
              <a:t>: can't multiply sequence by non-int of type 'str'</a:t>
            </a:r>
          </a:p>
        </p:txBody>
      </p:sp>
    </p:spTree>
    <p:extLst>
      <p:ext uri="{BB962C8B-B14F-4D97-AF65-F5344CB8AC3E}">
        <p14:creationId xmlns:p14="http://schemas.microsoft.com/office/powerpoint/2010/main" val="4224198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7BDCA9-6268-4859-B4C1-7A0AC37E2696}"/>
              </a:ext>
            </a:extLst>
          </p:cNvPr>
          <p:cNvSpPr/>
          <p:nvPr/>
        </p:nvSpPr>
        <p:spPr>
          <a:xfrm>
            <a:off x="839416" y="1988840"/>
            <a:ext cx="6096000" cy="230832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"homo sapiens"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capitalize</a:t>
            </a:r>
            <a:endParaRPr lang="en-GB" sz="2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9CDCFE"/>
                </a:solidFill>
                <a:latin typeface="Consolas" panose="020B0609020204030204" pitchFamily="49" charset="0"/>
              </a:rPr>
              <a:t>species</a:t>
            </a:r>
            <a:r>
              <a:rPr lang="en-GB" sz="24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FB7C2-ADDE-4714-9559-6BA4142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went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E55F5-D20F-4F45-99F2-CB4F81E4AAAC}"/>
              </a:ext>
            </a:extLst>
          </p:cNvPr>
          <p:cNvSpPr/>
          <p:nvPr/>
        </p:nvSpPr>
        <p:spPr>
          <a:xfrm>
            <a:off x="839416" y="4653136"/>
            <a:ext cx="11089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&lt;built-in method capitalize of str object at 0x0000026D99915170&gt;</a:t>
            </a:r>
          </a:p>
        </p:txBody>
      </p:sp>
    </p:spTree>
    <p:extLst>
      <p:ext uri="{BB962C8B-B14F-4D97-AF65-F5344CB8AC3E}">
        <p14:creationId xmlns:p14="http://schemas.microsoft.com/office/powerpoint/2010/main" val="294504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1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55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Python Data Structures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9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600201"/>
            <a:ext cx="7675508" cy="4525963"/>
          </a:xfrm>
        </p:spPr>
        <p:txBody>
          <a:bodyPr/>
          <a:lstStyle/>
          <a:p>
            <a:r>
              <a:rPr lang="en-GB" dirty="0"/>
              <a:t>Holds a single value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scalar</a:t>
            </a:r>
          </a:p>
          <a:p>
            <a:r>
              <a:rPr lang="en-GB" dirty="0"/>
              <a:t>Holds multiple ordered values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list, tuple </a:t>
            </a:r>
          </a:p>
          <a:p>
            <a:r>
              <a:rPr lang="en-GB" dirty="0"/>
              <a:t>Holds multiple, unique, unordered values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set</a:t>
            </a:r>
          </a:p>
          <a:p>
            <a:r>
              <a:rPr lang="en-GB" dirty="0"/>
              <a:t>Lookup table, keys and values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dictionary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63DB1-71BB-481A-A545-14DC412563F1}"/>
              </a:ext>
            </a:extLst>
          </p:cNvPr>
          <p:cNvSpPr/>
          <p:nvPr/>
        </p:nvSpPr>
        <p:spPr>
          <a:xfrm>
            <a:off x="10118271" y="137474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E1076C-7ECD-40A3-BEBD-A97C89C9F007}"/>
              </a:ext>
            </a:extLst>
          </p:cNvPr>
          <p:cNvGrpSpPr/>
          <p:nvPr/>
        </p:nvGrpSpPr>
        <p:grpSpPr>
          <a:xfrm>
            <a:off x="9116031" y="2575204"/>
            <a:ext cx="2618115" cy="648072"/>
            <a:chOff x="8472264" y="2780928"/>
            <a:chExt cx="2618115" cy="6480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930A2-C9BE-4639-900D-E402CAEBEBA6}"/>
                </a:ext>
              </a:extLst>
            </p:cNvPr>
            <p:cNvSpPr/>
            <p:nvPr/>
          </p:nvSpPr>
          <p:spPr>
            <a:xfrm>
              <a:off x="8472264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6DE24F-C2E5-4137-AAA3-E6FD9C93AF47}"/>
                </a:ext>
              </a:extLst>
            </p:cNvPr>
            <p:cNvSpPr/>
            <p:nvPr/>
          </p:nvSpPr>
          <p:spPr>
            <a:xfrm>
              <a:off x="9128945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F79871-D311-4915-B520-D5A3447DCCAA}"/>
                </a:ext>
              </a:extLst>
            </p:cNvPr>
            <p:cNvSpPr/>
            <p:nvPr/>
          </p:nvSpPr>
          <p:spPr>
            <a:xfrm>
              <a:off x="9785626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589753-F99D-4E96-A89D-7A4134612CF6}"/>
                </a:ext>
              </a:extLst>
            </p:cNvPr>
            <p:cNvSpPr/>
            <p:nvPr/>
          </p:nvSpPr>
          <p:spPr>
            <a:xfrm>
              <a:off x="10442307" y="2780928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0086A8-1CA2-43A2-9D9D-1FAB3868CBE6}"/>
              </a:ext>
            </a:extLst>
          </p:cNvPr>
          <p:cNvGrpSpPr/>
          <p:nvPr/>
        </p:nvGrpSpPr>
        <p:grpSpPr>
          <a:xfrm>
            <a:off x="9404063" y="3603752"/>
            <a:ext cx="2092537" cy="1293765"/>
            <a:chOff x="9116030" y="3897335"/>
            <a:chExt cx="2092537" cy="12937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3B993E-083C-4879-8750-C96E8D14F374}"/>
                </a:ext>
              </a:extLst>
            </p:cNvPr>
            <p:cNvSpPr/>
            <p:nvPr/>
          </p:nvSpPr>
          <p:spPr>
            <a:xfrm>
              <a:off x="9116030" y="3897335"/>
              <a:ext cx="2092537" cy="12937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56D1C5-FAA1-44A0-A9C3-37C0336885BF}"/>
                </a:ext>
              </a:extLst>
            </p:cNvPr>
            <p:cNvSpPr/>
            <p:nvPr/>
          </p:nvSpPr>
          <p:spPr>
            <a:xfrm>
              <a:off x="9178309" y="4401108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12DAEE-2564-4EDF-B854-E0C85E12EBC4}"/>
                </a:ext>
              </a:extLst>
            </p:cNvPr>
            <p:cNvSpPr/>
            <p:nvPr/>
          </p:nvSpPr>
          <p:spPr>
            <a:xfrm>
              <a:off x="9737765" y="4058235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ECB36-0DF0-4158-B16F-A7FD0C0AB0A5}"/>
                </a:ext>
              </a:extLst>
            </p:cNvPr>
            <p:cNvSpPr/>
            <p:nvPr/>
          </p:nvSpPr>
          <p:spPr>
            <a:xfrm>
              <a:off x="9731460" y="4716874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BFC7B6-498A-4160-A3B8-4DA1CD4E4930}"/>
                </a:ext>
              </a:extLst>
            </p:cNvPr>
            <p:cNvSpPr/>
            <p:nvPr/>
          </p:nvSpPr>
          <p:spPr>
            <a:xfrm>
              <a:off x="10304051" y="4609727"/>
              <a:ext cx="341254" cy="453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3DF107-FFB7-428B-AD23-F51BEBF6A706}"/>
                </a:ext>
              </a:extLst>
            </p:cNvPr>
            <p:cNvSpPr/>
            <p:nvPr/>
          </p:nvSpPr>
          <p:spPr>
            <a:xfrm>
              <a:off x="10425089" y="4180383"/>
              <a:ext cx="341254" cy="316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A7F06A-C273-47E8-8C37-7A61A3A3ED52}"/>
              </a:ext>
            </a:extLst>
          </p:cNvPr>
          <p:cNvGrpSpPr/>
          <p:nvPr/>
        </p:nvGrpSpPr>
        <p:grpSpPr>
          <a:xfrm>
            <a:off x="9320688" y="5399672"/>
            <a:ext cx="2243236" cy="1313360"/>
            <a:chOff x="8796300" y="5577134"/>
            <a:chExt cx="2243236" cy="13133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F81BD5-D23F-4253-BBC7-E8D2961E64BB}"/>
                </a:ext>
              </a:extLst>
            </p:cNvPr>
            <p:cNvGrpSpPr/>
            <p:nvPr/>
          </p:nvGrpSpPr>
          <p:grpSpPr>
            <a:xfrm>
              <a:off x="8796300" y="5577134"/>
              <a:ext cx="1116124" cy="1313360"/>
              <a:chOff x="8796300" y="5577134"/>
              <a:chExt cx="1116124" cy="13133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1FCA38-586C-459E-A48A-6382FB695B1A}"/>
                  </a:ext>
                </a:extLst>
              </p:cNvPr>
              <p:cNvSpPr/>
              <p:nvPr/>
            </p:nvSpPr>
            <p:spPr>
              <a:xfrm>
                <a:off x="8796300" y="557713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Simon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626D91-2FE4-450B-9F5D-E092DE0AC92E}"/>
                  </a:ext>
                </a:extLst>
              </p:cNvPr>
              <p:cNvSpPr/>
              <p:nvPr/>
            </p:nvSpPr>
            <p:spPr>
              <a:xfrm>
                <a:off x="8796300" y="602401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Sarah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8C1E5F-4569-4553-8371-879BABCD522B}"/>
                  </a:ext>
                </a:extLst>
              </p:cNvPr>
              <p:cNvSpPr/>
              <p:nvPr/>
            </p:nvSpPr>
            <p:spPr>
              <a:xfrm>
                <a:off x="8796300" y="644634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Laura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967153-27E1-4DB5-A4A4-AD138574F875}"/>
                </a:ext>
              </a:extLst>
            </p:cNvPr>
            <p:cNvGrpSpPr/>
            <p:nvPr/>
          </p:nvGrpSpPr>
          <p:grpSpPr>
            <a:xfrm>
              <a:off x="9923412" y="5577134"/>
              <a:ext cx="1116124" cy="1313360"/>
              <a:chOff x="9912424" y="5566764"/>
              <a:chExt cx="1116124" cy="131336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164EE6-8D37-4D5B-BCF9-48CF3D700D54}"/>
                  </a:ext>
                </a:extLst>
              </p:cNvPr>
              <p:cNvSpPr/>
              <p:nvPr/>
            </p:nvSpPr>
            <p:spPr>
              <a:xfrm>
                <a:off x="9912424" y="556676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423037-4245-49F7-9D5D-6315F729F6AA}"/>
                  </a:ext>
                </a:extLst>
              </p:cNvPr>
              <p:cNvSpPr/>
              <p:nvPr/>
            </p:nvSpPr>
            <p:spPr>
              <a:xfrm>
                <a:off x="9912424" y="601364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3CBEB2D-97CF-46C9-8968-F85CEC5B216A}"/>
                  </a:ext>
                </a:extLst>
              </p:cNvPr>
              <p:cNvSpPr/>
              <p:nvPr/>
            </p:nvSpPr>
            <p:spPr>
              <a:xfrm>
                <a:off x="9912424" y="643597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72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Modifiable structure to hold an ordered set of data</a:t>
            </a:r>
          </a:p>
          <a:p>
            <a:r>
              <a:rPr lang="en-GB" dirty="0"/>
              <a:t>Values can be anything, mixed types is allowed, but not great</a:t>
            </a:r>
          </a:p>
          <a:p>
            <a:r>
              <a:rPr lang="en-GB" dirty="0"/>
              <a:t>Lists can be created empty or with data in them</a:t>
            </a:r>
          </a:p>
          <a:p>
            <a:r>
              <a:rPr lang="en-GB" dirty="0"/>
              <a:t>You can add or remove data from a list, or extract subsets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4509120"/>
            <a:ext cx="823257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filled_list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environments for writing python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88BA3B-73BA-4647-9F14-15DC5ACD1ED6}"/>
              </a:ext>
            </a:extLst>
          </p:cNvPr>
          <p:cNvGrpSpPr/>
          <p:nvPr/>
        </p:nvGrpSpPr>
        <p:grpSpPr>
          <a:xfrm>
            <a:off x="221864" y="1534976"/>
            <a:ext cx="4713534" cy="1484167"/>
            <a:chOff x="221864" y="1534976"/>
            <a:chExt cx="4713534" cy="1484167"/>
          </a:xfrm>
        </p:grpSpPr>
        <p:sp>
          <p:nvSpPr>
            <p:cNvPr id="4" name="Rectangle 3"/>
            <p:cNvSpPr/>
            <p:nvPr/>
          </p:nvSpPr>
          <p:spPr>
            <a:xfrm>
              <a:off x="263352" y="1534976"/>
              <a:ext cx="4056112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rgbClr val="6A9955"/>
                  </a:solidFill>
                  <a:latin typeface="Consolas" panose="020B0609020204030204" pitchFamily="49" charset="0"/>
                </a:rPr>
                <a:t>#!/usr/bin/env python</a:t>
              </a:r>
              <a:endParaRPr lang="de-DE" dirty="0">
                <a:solidFill>
                  <a:srgbClr val="D4D4D4"/>
                </a:solidFill>
                <a:latin typeface="Consolas" panose="020B0609020204030204" pitchFamily="49" charset="0"/>
              </a:endParaRPr>
            </a:p>
            <a:p>
              <a:br>
                <a:rPr lang="de-DE" dirty="0">
                  <a:solidFill>
                    <a:srgbClr val="D4D4D4"/>
                  </a:solidFill>
                  <a:latin typeface="Consolas" panose="020B0609020204030204" pitchFamily="49" charset="0"/>
                </a:rPr>
              </a:br>
              <a:r>
                <a:rPr lang="de-DE" dirty="0">
                  <a:solidFill>
                    <a:srgbClr val="D4D4D4"/>
                  </a:solidFill>
                  <a:latin typeface="Consolas" panose="020B0609020204030204" pitchFamily="49" charset="0"/>
                </a:rPr>
                <a:t>print(</a:t>
              </a:r>
              <a:r>
                <a:rPr lang="de-DE" dirty="0">
                  <a:solidFill>
                    <a:srgbClr val="CE9178"/>
                  </a:solidFill>
                  <a:latin typeface="Consolas" panose="020B0609020204030204" pitchFamily="49" charset="0"/>
                </a:rPr>
                <a:t>"I am a python program"</a:t>
              </a:r>
              <a:r>
                <a:rPr lang="de-DE" dirty="0">
                  <a:solidFill>
                    <a:srgbClr val="D4D4D4"/>
                  </a:solidFill>
                  <a:latin typeface="Consolas" panose="020B0609020204030204" pitchFamily="49" charset="0"/>
                </a:rPr>
                <a:t>)</a:t>
              </a:r>
              <a:endParaRPr lang="de-DE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864" y="2619033"/>
              <a:ext cx="4713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Scripted: </a:t>
              </a:r>
              <a:r>
                <a:rPr lang="en-GB" sz="2000" dirty="0"/>
                <a:t>code in text file, output in console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FAA3F-F740-449C-AD46-CEE283C6FF41}"/>
              </a:ext>
            </a:extLst>
          </p:cNvPr>
          <p:cNvGrpSpPr/>
          <p:nvPr/>
        </p:nvGrpSpPr>
        <p:grpSpPr>
          <a:xfrm>
            <a:off x="221864" y="3579981"/>
            <a:ext cx="6115000" cy="2998899"/>
            <a:chOff x="221864" y="3579981"/>
            <a:chExt cx="6115000" cy="2998899"/>
          </a:xfrm>
        </p:grpSpPr>
        <p:sp>
          <p:nvSpPr>
            <p:cNvPr id="7" name="Rectangle 6"/>
            <p:cNvSpPr/>
            <p:nvPr/>
          </p:nvSpPr>
          <p:spPr>
            <a:xfrm>
              <a:off x="240864" y="3579981"/>
              <a:ext cx="6096000" cy="2585323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C:\Users\andrewss\&gt;python  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Python 3.9.1 (tags/v3.9.1:1e5d33e, Dec  7 2020, 17:08:21) [MSC v.1927 64 bit (AMD64)] on win32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Type "help", "copyright", "credits" or "license" for more information.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&gt;&gt;&gt;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&gt;&gt;&gt; print("I am an interactive session")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I am an interactive session</a:t>
              </a:r>
            </a:p>
            <a:p>
              <a:r>
                <a:rPr lang="en-GB" dirty="0">
                  <a:solidFill>
                    <a:schemeClr val="bg1"/>
                  </a:solidFill>
                  <a:latin typeface="Consolas" panose="020B0609020204030204" pitchFamily="49" charset="0"/>
                </a:rPr>
                <a:t>&gt;&gt;&gt;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864" y="6178770"/>
              <a:ext cx="4285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Interactive: </a:t>
              </a:r>
              <a:r>
                <a:rPr lang="en-GB" sz="2000" dirty="0"/>
                <a:t>code and output in console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8DA3FA-965F-448C-972A-4C422C481965}"/>
              </a:ext>
            </a:extLst>
          </p:cNvPr>
          <p:cNvGrpSpPr/>
          <p:nvPr/>
        </p:nvGrpSpPr>
        <p:grpSpPr>
          <a:xfrm>
            <a:off x="6816080" y="1534976"/>
            <a:ext cx="5110441" cy="3583344"/>
            <a:chOff x="6816080" y="1534976"/>
            <a:chExt cx="5110441" cy="3583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080" y="1534976"/>
              <a:ext cx="5110441" cy="27314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16080" y="4410434"/>
              <a:ext cx="5110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Notebook: </a:t>
              </a:r>
              <a:r>
                <a:rPr lang="en-GB" sz="2000" dirty="0"/>
                <a:t>code, commentary and output in a single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9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417638"/>
            <a:ext cx="7776864" cy="5069159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onsolas" panose="020B0609020204030204" pitchFamily="49" charset="0"/>
              </a:rPr>
              <a:t>append</a:t>
            </a:r>
            <a:r>
              <a:rPr lang="en-GB" sz="2800" dirty="0"/>
              <a:t> 	- Add something to the end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clear</a:t>
            </a:r>
            <a:r>
              <a:rPr lang="en-GB" sz="2800" dirty="0"/>
              <a:t> 	- Remove all content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count</a:t>
            </a:r>
            <a:r>
              <a:rPr lang="en-GB" sz="2800" dirty="0"/>
              <a:t> 	- Count the instances of a specific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extend</a:t>
            </a:r>
            <a:r>
              <a:rPr lang="en-GB" sz="2800" dirty="0"/>
              <a:t> 	- join lists together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index</a:t>
            </a:r>
            <a:r>
              <a:rPr lang="en-GB" sz="2800" dirty="0"/>
              <a:t> 	- find the position of a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insert</a:t>
            </a:r>
            <a:r>
              <a:rPr lang="en-GB" sz="2800" dirty="0"/>
              <a:t> 	- Add data anywhere in the list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pop</a:t>
            </a:r>
            <a:r>
              <a:rPr lang="en-GB" sz="2800" dirty="0"/>
              <a:t> 	- Remove the last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remove</a:t>
            </a:r>
            <a:r>
              <a:rPr lang="en-GB" sz="2800" dirty="0"/>
              <a:t> 	- Remove a specific value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reverse</a:t>
            </a:r>
            <a:r>
              <a:rPr lang="en-GB" sz="2800" dirty="0"/>
              <a:t> 	- Reverse the list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sort</a:t>
            </a:r>
            <a:r>
              <a:rPr lang="en-GB" sz="2800" dirty="0"/>
              <a:t> 	- Order the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9392" y="587727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Note that these methods modify the list in place, they don't return anything.</a:t>
            </a:r>
          </a:p>
        </p:txBody>
      </p:sp>
    </p:spTree>
    <p:extLst>
      <p:ext uri="{BB962C8B-B14F-4D97-AF65-F5344CB8AC3E}">
        <p14:creationId xmlns:p14="http://schemas.microsoft.com/office/powerpoint/2010/main" val="2876361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65518-B1B7-4187-9392-FD45D483AB51}"/>
              </a:ext>
            </a:extLst>
          </p:cNvPr>
          <p:cNvSpPr/>
          <p:nvPr/>
        </p:nvSpPr>
        <p:spPr>
          <a:xfrm>
            <a:off x="6744072" y="1340768"/>
            <a:ext cx="4169568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gerbil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gerbil mouse</a:t>
            </a: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gerbil mouse cat dog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2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mouse cat dog</a:t>
            </a: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rat mouse cat dog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dog cat rat mouse cat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0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cat mouse rat cat dog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4</a:t>
            </a:r>
            <a:endParaRPr lang="en-GB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360" y="1340768"/>
            <a:ext cx="5465712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"gerbil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my_list.extend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cat"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"dog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my_list.remove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my_list.insert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"rat"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last_value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my_list.pop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my_list.index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"dog"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my_list.reverse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my_list.index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"dog"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endParaRPr lang="en-GB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3338-610A-40DB-982F-CA261B6F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Questions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E31496-8F93-4A26-9927-813076B07568}"/>
              </a:ext>
            </a:extLst>
          </p:cNvPr>
          <p:cNvGrpSpPr/>
          <p:nvPr/>
        </p:nvGrpSpPr>
        <p:grpSpPr>
          <a:xfrm>
            <a:off x="5447928" y="1844824"/>
            <a:ext cx="6486748" cy="432048"/>
            <a:chOff x="5447928" y="1844824"/>
            <a:chExt cx="6486748" cy="43204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27090C2-8CDB-441E-9AF7-95A0E2174D4B}"/>
                </a:ext>
              </a:extLst>
            </p:cNvPr>
            <p:cNvSpPr/>
            <p:nvPr/>
          </p:nvSpPr>
          <p:spPr>
            <a:xfrm>
              <a:off x="5447928" y="1890688"/>
              <a:ext cx="50405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4D2099-4D4B-44DD-A6E0-42B47851E30B}"/>
                </a:ext>
              </a:extLst>
            </p:cNvPr>
            <p:cNvGrpSpPr/>
            <p:nvPr/>
          </p:nvGrpSpPr>
          <p:grpSpPr>
            <a:xfrm>
              <a:off x="6174036" y="1844824"/>
              <a:ext cx="5760640" cy="432048"/>
              <a:chOff x="6174036" y="1844824"/>
              <a:chExt cx="5760640" cy="43204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3747834-4AE3-408A-BB99-F73403A4AF50}"/>
                  </a:ext>
                </a:extLst>
              </p:cNvPr>
              <p:cNvGrpSpPr/>
              <p:nvPr/>
            </p:nvGrpSpPr>
            <p:grpSpPr>
              <a:xfrm>
                <a:off x="6174036" y="1844824"/>
                <a:ext cx="4608512" cy="432048"/>
                <a:chOff x="983432" y="1844824"/>
                <a:chExt cx="4608512" cy="43204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EFBD730-5AE2-44F3-841F-3EC255947731}"/>
                    </a:ext>
                  </a:extLst>
                </p:cNvPr>
                <p:cNvSpPr/>
                <p:nvPr/>
              </p:nvSpPr>
              <p:spPr>
                <a:xfrm>
                  <a:off x="983432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dog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12E858C-861D-4C34-AF60-C50D33B6514D}"/>
                    </a:ext>
                  </a:extLst>
                </p:cNvPr>
                <p:cNvSpPr/>
                <p:nvPr/>
              </p:nvSpPr>
              <p:spPr>
                <a:xfrm>
                  <a:off x="2135560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cat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C4732A0-EBC1-4F82-B70A-7F392C8C0834}"/>
                    </a:ext>
                  </a:extLst>
                </p:cNvPr>
                <p:cNvSpPr/>
                <p:nvPr/>
              </p:nvSpPr>
              <p:spPr>
                <a:xfrm>
                  <a:off x="3287688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dog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B0B331A-94C2-4823-A5EE-A141F72682D3}"/>
                    </a:ext>
                  </a:extLst>
                </p:cNvPr>
                <p:cNvSpPr/>
                <p:nvPr/>
              </p:nvSpPr>
              <p:spPr>
                <a:xfrm>
                  <a:off x="4439816" y="1844824"/>
                  <a:ext cx="115212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fish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88F33F-D40B-4A7A-A9C0-A7E4C6F666DF}"/>
                  </a:ext>
                </a:extLst>
              </p:cNvPr>
              <p:cNvSpPr/>
              <p:nvPr/>
            </p:nvSpPr>
            <p:spPr>
              <a:xfrm>
                <a:off x="1078254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hen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00B291-3685-46BA-91BA-ECAF5BED4EFD}"/>
              </a:ext>
            </a:extLst>
          </p:cNvPr>
          <p:cNvSpPr txBox="1"/>
          <p:nvPr/>
        </p:nvSpPr>
        <p:spPr>
          <a:xfrm>
            <a:off x="4295800" y="26369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9B2EDB-5BA0-46C5-87D5-5E1DFF3E0B25}"/>
              </a:ext>
            </a:extLst>
          </p:cNvPr>
          <p:cNvGrpSpPr/>
          <p:nvPr/>
        </p:nvGrpSpPr>
        <p:grpSpPr>
          <a:xfrm>
            <a:off x="617364" y="1316842"/>
            <a:ext cx="4608512" cy="960030"/>
            <a:chOff x="617364" y="1316842"/>
            <a:chExt cx="4608512" cy="9600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967DA-75FD-4366-B0F0-A0C76AF0CD96}"/>
                </a:ext>
              </a:extLst>
            </p:cNvPr>
            <p:cNvGrpSpPr/>
            <p:nvPr/>
          </p:nvGrpSpPr>
          <p:grpSpPr>
            <a:xfrm>
              <a:off x="617364" y="1844824"/>
              <a:ext cx="4608512" cy="432048"/>
              <a:chOff x="983432" y="1844824"/>
              <a:chExt cx="4608512" cy="43204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1C4683-B8DD-4A32-BA8B-B222741BD2EF}"/>
                  </a:ext>
                </a:extLst>
              </p:cNvPr>
              <p:cNvSpPr/>
              <p:nvPr/>
            </p:nvSpPr>
            <p:spPr>
              <a:xfrm>
                <a:off x="983432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F30EFA-B6B6-4EC1-A210-010084C0AF1D}"/>
                  </a:ext>
                </a:extLst>
              </p:cNvPr>
              <p:cNvSpPr/>
              <p:nvPr/>
            </p:nvSpPr>
            <p:spPr>
              <a:xfrm>
                <a:off x="2135560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cat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4214CB-7FA3-4E97-BEC8-85E7F70F4E24}"/>
                  </a:ext>
                </a:extLst>
              </p:cNvPr>
              <p:cNvSpPr/>
              <p:nvPr/>
            </p:nvSpPr>
            <p:spPr>
              <a:xfrm>
                <a:off x="328768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85904E-FD5B-4343-A95C-74BFFA2F0333}"/>
                  </a:ext>
                </a:extLst>
              </p:cNvPr>
              <p:cNvSpPr/>
              <p:nvPr/>
            </p:nvSpPr>
            <p:spPr>
              <a:xfrm>
                <a:off x="4439816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fish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1D542E-6F3D-49F5-BAC0-3E735CC2B972}"/>
                </a:ext>
              </a:extLst>
            </p:cNvPr>
            <p:cNvSpPr txBox="1"/>
            <p:nvPr/>
          </p:nvSpPr>
          <p:spPr>
            <a:xfrm>
              <a:off x="2391331" y="1316842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mylist</a:t>
              </a:r>
              <a:endParaRPr lang="en-GB" sz="2800" dirty="0">
                <a:latin typeface="Consolas" panose="020B06090202040302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4E32783-83FC-4D12-B889-3909C735F4A9}"/>
              </a:ext>
            </a:extLst>
          </p:cNvPr>
          <p:cNvSpPr txBox="1"/>
          <p:nvPr/>
        </p:nvSpPr>
        <p:spPr>
          <a:xfrm>
            <a:off x="3887957" y="2442448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mylist</a:t>
            </a:r>
            <a:r>
              <a:rPr lang="en-GB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.append</a:t>
            </a:r>
            <a:r>
              <a:rPr lang="en-GB" sz="2800" dirty="0">
                <a:latin typeface="Consolas" panose="020B0609020204030204" pitchFamily="49" charset="0"/>
                <a:cs typeface="Courier New" panose="02070309020205020404" pitchFamily="49" charset="0"/>
              </a:rPr>
              <a:t>("hen")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0CBDEC-3B09-4980-BBF9-B20C9C53D6C1}"/>
              </a:ext>
            </a:extLst>
          </p:cNvPr>
          <p:cNvGrpSpPr/>
          <p:nvPr/>
        </p:nvGrpSpPr>
        <p:grpSpPr>
          <a:xfrm>
            <a:off x="609600" y="3382268"/>
            <a:ext cx="5760640" cy="432048"/>
            <a:chOff x="609600" y="3382268"/>
            <a:chExt cx="5760640" cy="4320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E96D2A-61E2-41B5-B8A0-B005BD22C68A}"/>
                </a:ext>
              </a:extLst>
            </p:cNvPr>
            <p:cNvGrpSpPr/>
            <p:nvPr/>
          </p:nvGrpSpPr>
          <p:grpSpPr>
            <a:xfrm>
              <a:off x="609600" y="3382268"/>
              <a:ext cx="4608512" cy="432048"/>
              <a:chOff x="983432" y="1844824"/>
              <a:chExt cx="4608512" cy="43204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EDC957-57BA-4220-A5C4-DB2F77226DED}"/>
                  </a:ext>
                </a:extLst>
              </p:cNvPr>
              <p:cNvSpPr/>
              <p:nvPr/>
            </p:nvSpPr>
            <p:spPr>
              <a:xfrm>
                <a:off x="983432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737DBF-F672-4820-9983-47B9CB53D91E}"/>
                  </a:ext>
                </a:extLst>
              </p:cNvPr>
              <p:cNvSpPr/>
              <p:nvPr/>
            </p:nvSpPr>
            <p:spPr>
              <a:xfrm>
                <a:off x="2135560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cat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38BE10-2B5C-4826-910A-8BCCCA6A9AF4}"/>
                  </a:ext>
                </a:extLst>
              </p:cNvPr>
              <p:cNvSpPr/>
              <p:nvPr/>
            </p:nvSpPr>
            <p:spPr>
              <a:xfrm>
                <a:off x="328768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7835E3-0F94-4059-BA30-1532A90E3686}"/>
                  </a:ext>
                </a:extLst>
              </p:cNvPr>
              <p:cNvSpPr/>
              <p:nvPr/>
            </p:nvSpPr>
            <p:spPr>
              <a:xfrm>
                <a:off x="4439816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fish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831ED2-DAFF-4C9B-9C7B-D3A2CEA7819A}"/>
                </a:ext>
              </a:extLst>
            </p:cNvPr>
            <p:cNvSpPr/>
            <p:nvPr/>
          </p:nvSpPr>
          <p:spPr>
            <a:xfrm>
              <a:off x="5218112" y="3382268"/>
              <a:ext cx="1152128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hen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817E6D-BB3C-4024-9DF4-9F48A2920872}"/>
              </a:ext>
            </a:extLst>
          </p:cNvPr>
          <p:cNvGrpSpPr/>
          <p:nvPr/>
        </p:nvGrpSpPr>
        <p:grpSpPr>
          <a:xfrm>
            <a:off x="6604248" y="3346264"/>
            <a:ext cx="5346576" cy="1090848"/>
            <a:chOff x="6604248" y="3346264"/>
            <a:chExt cx="5346576" cy="10908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11D97A-B350-469D-A4E7-1A3B8438563C}"/>
                </a:ext>
              </a:extLst>
            </p:cNvPr>
            <p:cNvGrpSpPr/>
            <p:nvPr/>
          </p:nvGrpSpPr>
          <p:grpSpPr>
            <a:xfrm>
              <a:off x="7342312" y="3346264"/>
              <a:ext cx="4608512" cy="432048"/>
              <a:chOff x="983432" y="1844824"/>
              <a:chExt cx="4608512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53008B-4E94-421E-A515-AA27EE65981E}"/>
                  </a:ext>
                </a:extLst>
              </p:cNvPr>
              <p:cNvSpPr/>
              <p:nvPr/>
            </p:nvSpPr>
            <p:spPr>
              <a:xfrm>
                <a:off x="983432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D2251-15C0-456A-8326-EACCE7784C68}"/>
                  </a:ext>
                </a:extLst>
              </p:cNvPr>
              <p:cNvSpPr/>
              <p:nvPr/>
            </p:nvSpPr>
            <p:spPr>
              <a:xfrm>
                <a:off x="2135560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cat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8AFC11-6957-4956-A306-38C48D199E18}"/>
                  </a:ext>
                </a:extLst>
              </p:cNvPr>
              <p:cNvSpPr/>
              <p:nvPr/>
            </p:nvSpPr>
            <p:spPr>
              <a:xfrm>
                <a:off x="3287688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dog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781FAD-DE5B-47E9-81AD-ECD43F8AAAC9}"/>
                  </a:ext>
                </a:extLst>
              </p:cNvPr>
              <p:cNvSpPr/>
              <p:nvPr/>
            </p:nvSpPr>
            <p:spPr>
              <a:xfrm>
                <a:off x="4439816" y="1844824"/>
                <a:ext cx="115212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fish</a:t>
                </a:r>
              </a:p>
            </p:txBody>
          </p:sp>
        </p:grp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89BE4B1-D6E7-4EF0-AEF6-832CCF30260E}"/>
                </a:ext>
              </a:extLst>
            </p:cNvPr>
            <p:cNvSpPr/>
            <p:nvPr/>
          </p:nvSpPr>
          <p:spPr>
            <a:xfrm>
              <a:off x="6604248" y="3382268"/>
              <a:ext cx="50405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A116C3-12CB-454A-A1FC-014502208D34}"/>
                </a:ext>
              </a:extLst>
            </p:cNvPr>
            <p:cNvSpPr/>
            <p:nvPr/>
          </p:nvSpPr>
          <p:spPr>
            <a:xfrm>
              <a:off x="10222632" y="4005064"/>
              <a:ext cx="1152128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hen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8EB389E-751F-4ECF-A513-DBCBEF397537}"/>
              </a:ext>
            </a:extLst>
          </p:cNvPr>
          <p:cNvSpPr txBox="1"/>
          <p:nvPr/>
        </p:nvSpPr>
        <p:spPr>
          <a:xfrm>
            <a:off x="4031973" y="3969306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mylist</a:t>
            </a:r>
            <a:r>
              <a:rPr lang="en-GB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.pop</a:t>
            </a:r>
            <a:r>
              <a:rPr lang="en-GB" sz="2800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33D662-C999-4222-940B-6FF50F3B0477}"/>
              </a:ext>
            </a:extLst>
          </p:cNvPr>
          <p:cNvGrpSpPr/>
          <p:nvPr/>
        </p:nvGrpSpPr>
        <p:grpSpPr>
          <a:xfrm>
            <a:off x="617364" y="5109110"/>
            <a:ext cx="4608512" cy="432048"/>
            <a:chOff x="983432" y="1844824"/>
            <a:chExt cx="4608512" cy="43204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7C719E-91F1-46BC-9CBD-C7A79B187194}"/>
                </a:ext>
              </a:extLst>
            </p:cNvPr>
            <p:cNvSpPr/>
            <p:nvPr/>
          </p:nvSpPr>
          <p:spPr>
            <a:xfrm>
              <a:off x="983432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dog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5ED015-3A5A-421A-BBDE-FE1220DE65E4}"/>
                </a:ext>
              </a:extLst>
            </p:cNvPr>
            <p:cNvSpPr/>
            <p:nvPr/>
          </p:nvSpPr>
          <p:spPr>
            <a:xfrm>
              <a:off x="2135560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cat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7F8CD5-0048-481D-961C-8F7230337D98}"/>
                </a:ext>
              </a:extLst>
            </p:cNvPr>
            <p:cNvSpPr/>
            <p:nvPr/>
          </p:nvSpPr>
          <p:spPr>
            <a:xfrm>
              <a:off x="3287688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dog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0E5BFD-CCC7-4771-98CE-71BF9351853C}"/>
                </a:ext>
              </a:extLst>
            </p:cNvPr>
            <p:cNvSpPr/>
            <p:nvPr/>
          </p:nvSpPr>
          <p:spPr>
            <a:xfrm>
              <a:off x="4439816" y="184482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fish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698138-B876-4386-B962-002601F01B94}"/>
              </a:ext>
            </a:extLst>
          </p:cNvPr>
          <p:cNvGrpSpPr/>
          <p:nvPr/>
        </p:nvGrpSpPr>
        <p:grpSpPr>
          <a:xfrm>
            <a:off x="5447928" y="5017938"/>
            <a:ext cx="4389326" cy="523220"/>
            <a:chOff x="5447928" y="5017938"/>
            <a:chExt cx="4389326" cy="523220"/>
          </a:xfrm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60DBEA21-DA4F-423B-8E16-363F36DDFF82}"/>
                </a:ext>
              </a:extLst>
            </p:cNvPr>
            <p:cNvSpPr/>
            <p:nvPr/>
          </p:nvSpPr>
          <p:spPr>
            <a:xfrm>
              <a:off x="5447928" y="5154974"/>
              <a:ext cx="50405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15CBF2-8817-4B68-AB16-5E6299A39DE3}"/>
                </a:ext>
              </a:extLst>
            </p:cNvPr>
            <p:cNvSpPr txBox="1"/>
            <p:nvPr/>
          </p:nvSpPr>
          <p:spPr>
            <a:xfrm>
              <a:off x="6103540" y="5017938"/>
              <a:ext cx="3733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nsolas" panose="020B0609020204030204" pitchFamily="49" charset="0"/>
                  <a:cs typeface="Courier New" panose="02070309020205020404" pitchFamily="49" charset="0"/>
                </a:rPr>
                <a:t>2 (number of dogs)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B689E70-85FA-45E2-9830-8FAB4248F709}"/>
              </a:ext>
            </a:extLst>
          </p:cNvPr>
          <p:cNvSpPr txBox="1"/>
          <p:nvPr/>
        </p:nvSpPr>
        <p:spPr>
          <a:xfrm>
            <a:off x="4031973" y="5654242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mylist</a:t>
            </a:r>
            <a:r>
              <a:rPr lang="en-GB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.count</a:t>
            </a:r>
            <a:r>
              <a:rPr lang="en-GB" sz="2800" dirty="0">
                <a:latin typeface="Consolas" panose="020B0609020204030204" pitchFamily="49" charset="0"/>
                <a:cs typeface="Courier New" panose="02070309020205020404" pitchFamily="49" charset="0"/>
              </a:rPr>
              <a:t>("dog")</a:t>
            </a:r>
          </a:p>
        </p:txBody>
      </p:sp>
    </p:spTree>
    <p:extLst>
      <p:ext uri="{BB962C8B-B14F-4D97-AF65-F5344CB8AC3E}">
        <p14:creationId xmlns:p14="http://schemas.microsoft.com/office/powerpoint/2010/main" val="39154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List Subsets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3009722"/>
            <a:ext cx="10972800" cy="35736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positions start counting at 0 (everywhere in python)</a:t>
            </a:r>
          </a:p>
          <a:p>
            <a:pPr lvl="1"/>
            <a:r>
              <a:rPr lang="en-GB" dirty="0"/>
              <a:t>Negative positions count back from the end of the list</a:t>
            </a:r>
          </a:p>
          <a:p>
            <a:pPr lvl="1"/>
            <a:r>
              <a:rPr lang="en-GB" dirty="0"/>
              <a:t>Start is inclusive, end is exclusive</a:t>
            </a:r>
          </a:p>
          <a:p>
            <a:endParaRPr lang="en-GB" dirty="0"/>
          </a:p>
          <a:p>
            <a:r>
              <a:rPr lang="en-GB" dirty="0"/>
              <a:t>You don’t have to supply all of the options</a:t>
            </a:r>
          </a:p>
          <a:p>
            <a:pPr lvl="1"/>
            <a:r>
              <a:rPr lang="en-GB" dirty="0"/>
              <a:t>Later ones can just be omitted</a:t>
            </a:r>
          </a:p>
          <a:p>
            <a:pPr lvl="1"/>
            <a:r>
              <a:rPr lang="en-GB" dirty="0"/>
              <a:t>Earlier ones can be omitted, but you still need the colons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1009" y="1700808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onsolas" panose="020B0609020204030204" pitchFamily="49" charset="0"/>
              </a:rPr>
              <a:t>my_list</a:t>
            </a:r>
            <a:r>
              <a:rPr lang="en-GB" sz="3600" dirty="0">
                <a:latin typeface="Consolas" panose="020B0609020204030204" pitchFamily="49" charset="0"/>
              </a:rPr>
              <a:t>[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start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end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step</a:t>
            </a:r>
            <a:r>
              <a:rPr lang="en-GB" sz="36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099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List Subsets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1010" y="1268760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onsolas" panose="020B0609020204030204" pitchFamily="49" charset="0"/>
              </a:rPr>
              <a:t>my_list</a:t>
            </a:r>
            <a:r>
              <a:rPr lang="en-GB" sz="3600" dirty="0">
                <a:latin typeface="Consolas" panose="020B0609020204030204" pitchFamily="49" charset="0"/>
              </a:rPr>
              <a:t>[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start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end</a:t>
            </a:r>
            <a:r>
              <a:rPr lang="en-GB" sz="3600" dirty="0" err="1">
                <a:latin typeface="Consolas" panose="020B0609020204030204" pitchFamily="49" charset="0"/>
              </a:rPr>
              <a:t>:</a:t>
            </a:r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step</a:t>
            </a:r>
            <a:r>
              <a:rPr lang="en-GB" sz="36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5640" y="2175054"/>
            <a:ext cx="6480720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"b"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"d"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"f"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"g"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"h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:]		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[::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[::-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843E7-18CD-40FF-8A5A-61DF9BDED3BB}"/>
              </a:ext>
            </a:extLst>
          </p:cNvPr>
          <p:cNvSpPr/>
          <p:nvPr/>
        </p:nvSpPr>
        <p:spPr>
          <a:xfrm>
            <a:off x="5663952" y="2790607"/>
            <a:ext cx="3672408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c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g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b c d e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b c d e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c e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d e f g h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a d g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# h g f e d c b a</a:t>
            </a:r>
          </a:p>
        </p:txBody>
      </p:sp>
    </p:spTree>
    <p:extLst>
      <p:ext uri="{BB962C8B-B14F-4D97-AF65-F5344CB8AC3E}">
        <p14:creationId xmlns:p14="http://schemas.microsoft.com/office/powerpoint/2010/main" val="37571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Copying vs In-Place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1391056" cy="4353348"/>
          </a:xfrm>
        </p:spPr>
        <p:txBody>
          <a:bodyPr/>
          <a:lstStyle/>
          <a:p>
            <a:r>
              <a:rPr lang="en-GB" dirty="0"/>
              <a:t>Python sometimes has two ways to do the same thing</a:t>
            </a:r>
          </a:p>
          <a:p>
            <a:pPr lvl="1"/>
            <a:r>
              <a:rPr lang="en-GB" dirty="0"/>
              <a:t>Via a function or selection, returning a modified copy of the data</a:t>
            </a:r>
          </a:p>
          <a:p>
            <a:pPr lvl="1"/>
            <a:r>
              <a:rPr lang="en-GB" dirty="0"/>
              <a:t>Via a method or replacement, changing the original copy of the data</a:t>
            </a:r>
          </a:p>
          <a:p>
            <a:pPr lvl="1"/>
            <a:endParaRPr lang="en-GB" dirty="0"/>
          </a:p>
          <a:p>
            <a:r>
              <a:rPr lang="en-GB" dirty="0"/>
              <a:t>All python data (other than scalars) are 'references', which means that copying can be unintuitive</a:t>
            </a:r>
          </a:p>
        </p:txBody>
      </p:sp>
    </p:spTree>
    <p:extLst>
      <p:ext uri="{BB962C8B-B14F-4D97-AF65-F5344CB8AC3E}">
        <p14:creationId xmlns:p14="http://schemas.microsoft.com/office/powerpoint/2010/main" val="2971619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Copying vs In-Place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460" y="1988840"/>
            <a:ext cx="9721080" cy="3170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sorted(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a sorted copy of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endParaRPr lang="en-GB" sz="20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my_list.sort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nothing, but sorts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 in place</a:t>
            </a:r>
          </a:p>
          <a:p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reversed(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a reversed copy of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[::-1]	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a reversed copy of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endParaRPr lang="en-GB" sz="20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my_list.reverse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Returns nothing. Reverses 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 in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0" y="6453336"/>
            <a:ext cx="926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* Technically it returns an iterator over a reversed version of </a:t>
            </a:r>
            <a:r>
              <a:rPr lang="en-GB" sz="1600" dirty="0" err="1">
                <a:latin typeface="Consolas" panose="020B0609020204030204" pitchFamily="49" charset="0"/>
              </a:rPr>
              <a:t>my_list</a:t>
            </a:r>
            <a:r>
              <a:rPr lang="en-GB" sz="1600" dirty="0"/>
              <a:t>, but we haven't talked about those yet</a:t>
            </a:r>
          </a:p>
        </p:txBody>
      </p:sp>
    </p:spTree>
    <p:extLst>
      <p:ext uri="{BB962C8B-B14F-4D97-AF65-F5344CB8AC3E}">
        <p14:creationId xmlns:p14="http://schemas.microsoft.com/office/powerpoint/2010/main" val="8856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CB91-5FF1-40ED-92A4-189EE703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Copying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C4E11-8B6F-4242-9840-EC2AA6429617}"/>
              </a:ext>
            </a:extLst>
          </p:cNvPr>
          <p:cNvSpPr/>
          <p:nvPr/>
        </p:nvSpPr>
        <p:spPr>
          <a:xfrm>
            <a:off x="2567608" y="2118725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“Simon”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DFC22-EF67-49DA-BB38-10F794F53CCB}"/>
              </a:ext>
            </a:extLst>
          </p:cNvPr>
          <p:cNvSpPr txBox="1"/>
          <p:nvPr/>
        </p:nvSpPr>
        <p:spPr>
          <a:xfrm>
            <a:off x="325059" y="2294390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name 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CE324-0D0B-4202-A3C5-F236E8ACE922}"/>
              </a:ext>
            </a:extLst>
          </p:cNvPr>
          <p:cNvSpPr txBox="1"/>
          <p:nvPr/>
        </p:nvSpPr>
        <p:spPr>
          <a:xfrm>
            <a:off x="335360" y="3639192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newname =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3F0530-E54A-4ABD-866D-816CDD0E31C2}"/>
              </a:ext>
            </a:extLst>
          </p:cNvPr>
          <p:cNvGrpSpPr/>
          <p:nvPr/>
        </p:nvGrpSpPr>
        <p:grpSpPr>
          <a:xfrm>
            <a:off x="335360" y="4808330"/>
            <a:ext cx="4320480" cy="936104"/>
            <a:chOff x="335360" y="4808330"/>
            <a:chExt cx="4320480" cy="9361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BE2ED-61B8-4DC0-96B0-A3DCC1D67B23}"/>
                </a:ext>
              </a:extLst>
            </p:cNvPr>
            <p:cNvSpPr/>
            <p:nvPr/>
          </p:nvSpPr>
          <p:spPr>
            <a:xfrm>
              <a:off x="2567608" y="4808330"/>
              <a:ext cx="2088232" cy="9361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“Simon”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A5AA76-7732-430B-832D-B88AFD872B01}"/>
                </a:ext>
              </a:extLst>
            </p:cNvPr>
            <p:cNvSpPr txBox="1"/>
            <p:nvPr/>
          </p:nvSpPr>
          <p:spPr>
            <a:xfrm>
              <a:off x="335360" y="4983994"/>
              <a:ext cx="24449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newname =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2A4C1-B8BA-4C42-8A16-DFACE942EFEB}"/>
              </a:ext>
            </a:extLst>
          </p:cNvPr>
          <p:cNvGrpSpPr/>
          <p:nvPr/>
        </p:nvGrpSpPr>
        <p:grpSpPr>
          <a:xfrm>
            <a:off x="6888088" y="1892500"/>
            <a:ext cx="4752528" cy="672404"/>
            <a:chOff x="6888088" y="1892500"/>
            <a:chExt cx="4752528" cy="6724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7A2877-46F9-4ED8-92B8-6A5EF0F06CF7}"/>
                </a:ext>
              </a:extLst>
            </p:cNvPr>
            <p:cNvSpPr/>
            <p:nvPr/>
          </p:nvSpPr>
          <p:spPr>
            <a:xfrm>
              <a:off x="6888088" y="1892501"/>
              <a:ext cx="1584176" cy="672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“Simon”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E86CC3-12C0-43D2-A78E-7B27C9989CCD}"/>
                </a:ext>
              </a:extLst>
            </p:cNvPr>
            <p:cNvSpPr/>
            <p:nvPr/>
          </p:nvSpPr>
          <p:spPr>
            <a:xfrm>
              <a:off x="8472264" y="1892500"/>
              <a:ext cx="1584176" cy="672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“Laura”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7D0043-085F-4CFE-90CE-1BC73D20C5D8}"/>
                </a:ext>
              </a:extLst>
            </p:cNvPr>
            <p:cNvSpPr/>
            <p:nvPr/>
          </p:nvSpPr>
          <p:spPr>
            <a:xfrm>
              <a:off x="10056440" y="1892500"/>
              <a:ext cx="1584176" cy="672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“Sarah”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FE677-B24C-4C02-8185-18EC83EB936C}"/>
              </a:ext>
            </a:extLst>
          </p:cNvPr>
          <p:cNvSpPr/>
          <p:nvPr/>
        </p:nvSpPr>
        <p:spPr>
          <a:xfrm>
            <a:off x="6856090" y="1523168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0x9915170</a:t>
            </a:r>
            <a:endParaRPr lang="en-GB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50D546-7CF1-451A-B35B-B0B63DFD2B6D}"/>
              </a:ext>
            </a:extLst>
          </p:cNvPr>
          <p:cNvGrpSpPr/>
          <p:nvPr/>
        </p:nvGrpSpPr>
        <p:grpSpPr>
          <a:xfrm>
            <a:off x="7248128" y="3019574"/>
            <a:ext cx="4025317" cy="584775"/>
            <a:chOff x="7248128" y="3019574"/>
            <a:chExt cx="4025317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AE8BA-D633-42AE-95CA-F036E8522BCA}"/>
                </a:ext>
              </a:extLst>
            </p:cNvPr>
            <p:cNvSpPr txBox="1"/>
            <p:nvPr/>
          </p:nvSpPr>
          <p:spPr>
            <a:xfrm>
              <a:off x="7248128" y="3019574"/>
              <a:ext cx="2218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names  =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70F5E-AA96-4B70-A528-1AFCD5952409}"/>
                </a:ext>
              </a:extLst>
            </p:cNvPr>
            <p:cNvSpPr/>
            <p:nvPr/>
          </p:nvSpPr>
          <p:spPr>
            <a:xfrm>
              <a:off x="9559514" y="3081128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Consolas" panose="020B0609020204030204" pitchFamily="49" charset="0"/>
                </a:rPr>
                <a:t>0x9915170</a:t>
              </a:r>
              <a:endParaRPr lang="en-GB" sz="2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E4C59D-827F-41E9-92E4-4392F880D59D}"/>
              </a:ext>
            </a:extLst>
          </p:cNvPr>
          <p:cNvGrpSpPr/>
          <p:nvPr/>
        </p:nvGrpSpPr>
        <p:grpSpPr>
          <a:xfrm>
            <a:off x="6600056" y="4059017"/>
            <a:ext cx="4274242" cy="584776"/>
            <a:chOff x="6600056" y="4059017"/>
            <a:chExt cx="4274242" cy="584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0E190B-3521-4D8C-A2E5-FDD8B4866A47}"/>
                </a:ext>
              </a:extLst>
            </p:cNvPr>
            <p:cNvSpPr txBox="1"/>
            <p:nvPr/>
          </p:nvSpPr>
          <p:spPr>
            <a:xfrm>
              <a:off x="6600056" y="4059018"/>
              <a:ext cx="2896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newnames  =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582ECF-94AF-49A7-AC38-B6816D2EF98D}"/>
                </a:ext>
              </a:extLst>
            </p:cNvPr>
            <p:cNvSpPr txBox="1"/>
            <p:nvPr/>
          </p:nvSpPr>
          <p:spPr>
            <a:xfrm>
              <a:off x="9559514" y="4059017"/>
              <a:ext cx="1314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nsolas" panose="020B0609020204030204" pitchFamily="49" charset="0"/>
                </a:rPr>
                <a:t>names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7022F-4015-4731-97E4-4B2608117BE8}"/>
              </a:ext>
            </a:extLst>
          </p:cNvPr>
          <p:cNvSpPr/>
          <p:nvPr/>
        </p:nvSpPr>
        <p:spPr>
          <a:xfrm>
            <a:off x="9559514" y="5238159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0x9915170</a:t>
            </a:r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49160-9BA1-47D5-BFC8-E4FC25CA60E3}"/>
              </a:ext>
            </a:extLst>
          </p:cNvPr>
          <p:cNvSpPr txBox="1"/>
          <p:nvPr/>
        </p:nvSpPr>
        <p:spPr>
          <a:xfrm>
            <a:off x="6600056" y="5159659"/>
            <a:ext cx="289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nsolas" panose="020B0609020204030204" pitchFamily="49" charset="0"/>
              </a:rPr>
              <a:t>newnames  = </a:t>
            </a:r>
          </a:p>
        </p:txBody>
      </p:sp>
    </p:spTree>
    <p:extLst>
      <p:ext uri="{BB962C8B-B14F-4D97-AF65-F5344CB8AC3E}">
        <p14:creationId xmlns:p14="http://schemas.microsoft.com/office/powerpoint/2010/main" val="20421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Copying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7764" y="2132856"/>
            <a:ext cx="7296472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endParaRPr lang="en-GB" sz="2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my_copy.append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mouse</a:t>
            </a:r>
          </a:p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ALSO mouse !!!</a:t>
            </a:r>
            <a:endParaRPr lang="en-GB" sz="28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Copying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5" y="1923008"/>
            <a:ext cx="7800528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[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my_list.copy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[-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</a:p>
          <a:p>
            <a:endParaRPr lang="en-GB" sz="2800" b="0" dirty="0">
              <a:solidFill>
                <a:srgbClr val="CE9178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8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my_copy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 is       </a:t>
            </a:r>
            <a:r>
              <a:rPr lang="en-GB" sz="2800" b="1" dirty="0">
                <a:solidFill>
                  <a:schemeClr val="accent3"/>
                </a:solidFill>
                <a:latin typeface="Consolas" panose="020B0609020204030204" pitchFamily="49" charset="0"/>
              </a:rPr>
              <a:t>dog cat gerbil</a:t>
            </a:r>
          </a:p>
          <a:p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800" dirty="0" err="1">
                <a:solidFill>
                  <a:schemeClr val="accent3"/>
                </a:solidFill>
                <a:latin typeface="Consolas" panose="020B0609020204030204" pitchFamily="49" charset="0"/>
              </a:rPr>
              <a:t>my_list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 is still </a:t>
            </a:r>
            <a:r>
              <a:rPr lang="en-GB" sz="2800" b="1" dirty="0">
                <a:solidFill>
                  <a:schemeClr val="accent3"/>
                </a:solidFill>
                <a:latin typeface="Consolas" panose="020B0609020204030204" pitchFamily="49" charset="0"/>
              </a:rPr>
              <a:t>dog cat mouse</a:t>
            </a:r>
          </a:p>
          <a:p>
            <a:endParaRPr lang="en-GB" sz="2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DB96D-10E4-4CF6-855E-9E50C45747F7}"/>
              </a:ext>
            </a:extLst>
          </p:cNvPr>
          <p:cNvSpPr txBox="1"/>
          <p:nvPr/>
        </p:nvSpPr>
        <p:spPr>
          <a:xfrm>
            <a:off x="630112" y="6398696"/>
            <a:ext cx="1093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copy method only copies the first level of a list.  For multi-level copies you need the </a:t>
            </a:r>
            <a:r>
              <a:rPr lang="en-GB" dirty="0" err="1">
                <a:latin typeface="Consolas" panose="020B0609020204030204" pitchFamily="49" charset="0"/>
              </a:rPr>
              <a:t>copy.deepcopy</a:t>
            </a:r>
            <a:r>
              <a:rPr lang="en-GB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5716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6FADE1A-42D1-49C8-954E-3AC0B52182E0}"/>
              </a:ext>
            </a:extLst>
          </p:cNvPr>
          <p:cNvGrpSpPr/>
          <p:nvPr/>
        </p:nvGrpSpPr>
        <p:grpSpPr>
          <a:xfrm>
            <a:off x="8747261" y="0"/>
            <a:ext cx="3133678" cy="2261869"/>
            <a:chOff x="8747261" y="0"/>
            <a:chExt cx="3133678" cy="2261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72860F-DFE6-4BD6-BF78-C258A0C1A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7261" y="0"/>
              <a:ext cx="3041057" cy="188409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7C60C2-D8DB-4F47-BCFC-E8DCAFDA0E19}"/>
                </a:ext>
              </a:extLst>
            </p:cNvPr>
            <p:cNvSpPr/>
            <p:nvPr/>
          </p:nvSpPr>
          <p:spPr>
            <a:xfrm>
              <a:off x="8747261" y="1954092"/>
              <a:ext cx="31336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https://github.com/s-andrews/autoalign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2EB455-1165-46AD-8C99-B5B3DDD913BF}"/>
              </a:ext>
            </a:extLst>
          </p:cNvPr>
          <p:cNvGrpSpPr/>
          <p:nvPr/>
        </p:nvGrpSpPr>
        <p:grpSpPr>
          <a:xfrm>
            <a:off x="0" y="70878"/>
            <a:ext cx="3440020" cy="1824468"/>
            <a:chOff x="0" y="70878"/>
            <a:chExt cx="3440020" cy="18244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63D0C0-F139-4DD1-936E-6943CDDF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336" y="70878"/>
              <a:ext cx="3320684" cy="154542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54907B-E1AA-4A84-B994-2B59332700B7}"/>
                </a:ext>
              </a:extLst>
            </p:cNvPr>
            <p:cNvSpPr/>
            <p:nvPr/>
          </p:nvSpPr>
          <p:spPr>
            <a:xfrm>
              <a:off x="0" y="1556792"/>
              <a:ext cx="3353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https://github.com/s-andrews/nexons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4624A-FC43-4D64-9BD5-7B392DF37DAD}"/>
              </a:ext>
            </a:extLst>
          </p:cNvPr>
          <p:cNvGrpSpPr/>
          <p:nvPr/>
        </p:nvGrpSpPr>
        <p:grpSpPr>
          <a:xfrm>
            <a:off x="3630701" y="70878"/>
            <a:ext cx="5052978" cy="1853736"/>
            <a:chOff x="4983665" y="1499617"/>
            <a:chExt cx="6891999" cy="25283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E8391C-E4B2-406D-B040-E5E779AF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5060" y="1499617"/>
              <a:ext cx="6860604" cy="187411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B326E-A5BC-46CA-BFFC-7B4E8B897A5B}"/>
                </a:ext>
              </a:extLst>
            </p:cNvPr>
            <p:cNvSpPr/>
            <p:nvPr/>
          </p:nvSpPr>
          <p:spPr>
            <a:xfrm>
              <a:off x="4983665" y="3566246"/>
              <a:ext cx="5476527" cy="461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https://github.com/s-andrews/sradownloader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635B3D-1F61-4B38-9590-0838E2B3DF85}"/>
              </a:ext>
            </a:extLst>
          </p:cNvPr>
          <p:cNvGrpSpPr/>
          <p:nvPr/>
        </p:nvGrpSpPr>
        <p:grpSpPr>
          <a:xfrm>
            <a:off x="119410" y="4680039"/>
            <a:ext cx="4608437" cy="2102338"/>
            <a:chOff x="119410" y="4680039"/>
            <a:chExt cx="4608437" cy="21023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F6E63E-A68A-4CE9-B727-073B0B3AD23F}"/>
                </a:ext>
              </a:extLst>
            </p:cNvPr>
            <p:cNvGrpSpPr/>
            <p:nvPr/>
          </p:nvGrpSpPr>
          <p:grpSpPr>
            <a:xfrm>
              <a:off x="119410" y="4680039"/>
              <a:ext cx="4608437" cy="1785732"/>
              <a:chOff x="2138362" y="2543175"/>
              <a:chExt cx="8077200" cy="312985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6362DA6-2874-46AA-A2BB-2BDC5F919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362" y="2543175"/>
                <a:ext cx="7915275" cy="17716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2648045-CDEF-4391-B4C2-9ECD8835E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8362" y="4244276"/>
                <a:ext cx="8077200" cy="142875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43A626-6B66-4429-A399-EB633D640ABB}"/>
                </a:ext>
              </a:extLst>
            </p:cNvPr>
            <p:cNvSpPr/>
            <p:nvPr/>
          </p:nvSpPr>
          <p:spPr>
            <a:xfrm>
              <a:off x="119411" y="6443823"/>
              <a:ext cx="36327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https://github.com/s-andrews/nmdquant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780E19-15F0-4264-B7F0-C8BCA43823CF}"/>
              </a:ext>
            </a:extLst>
          </p:cNvPr>
          <p:cNvGrpSpPr/>
          <p:nvPr/>
        </p:nvGrpSpPr>
        <p:grpSpPr>
          <a:xfrm>
            <a:off x="6096000" y="2334711"/>
            <a:ext cx="5496151" cy="1185102"/>
            <a:chOff x="2141017" y="2752725"/>
            <a:chExt cx="5914421" cy="12752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B920FE-DCCA-408C-AF6D-50CA1F69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5514" y="2752725"/>
              <a:ext cx="5598835" cy="97073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019F75-93F3-420E-AE3A-E914234D40DF}"/>
                </a:ext>
              </a:extLst>
            </p:cNvPr>
            <p:cNvSpPr/>
            <p:nvPr/>
          </p:nvSpPr>
          <p:spPr>
            <a:xfrm>
              <a:off x="2141017" y="3566246"/>
              <a:ext cx="5914421" cy="461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https://github.com/s-andrews/replacementcircles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052BA1-BB34-44D1-9914-B05C989328A9}"/>
              </a:ext>
            </a:extLst>
          </p:cNvPr>
          <p:cNvGrpSpPr/>
          <p:nvPr/>
        </p:nvGrpSpPr>
        <p:grpSpPr>
          <a:xfrm>
            <a:off x="119336" y="2235494"/>
            <a:ext cx="5221636" cy="2275324"/>
            <a:chOff x="3834860" y="3322109"/>
            <a:chExt cx="5221636" cy="22753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61CB53-6FDA-46BD-8931-48679CF1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1138" y="3322109"/>
              <a:ext cx="5175358" cy="195260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EF5FFC-2541-4303-AB90-F116435E7514}"/>
                </a:ext>
              </a:extLst>
            </p:cNvPr>
            <p:cNvSpPr/>
            <p:nvPr/>
          </p:nvSpPr>
          <p:spPr>
            <a:xfrm>
              <a:off x="3834860" y="5258879"/>
              <a:ext cx="4491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https://github.com/s-andrews/canonicalsplicecount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F71BD-A67E-4A91-B3FD-C87525B31EB3}"/>
              </a:ext>
            </a:extLst>
          </p:cNvPr>
          <p:cNvGrpSpPr/>
          <p:nvPr/>
        </p:nvGrpSpPr>
        <p:grpSpPr>
          <a:xfrm>
            <a:off x="6096000" y="4049189"/>
            <a:ext cx="5175358" cy="2477101"/>
            <a:chOff x="6106952" y="4181943"/>
            <a:chExt cx="5175358" cy="24771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E994C5-BF01-4008-BAF3-837D45B1D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6952" y="4181943"/>
              <a:ext cx="5175358" cy="215387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16CCC9-77F6-4EB2-BE87-9F13AAE58BE3}"/>
                </a:ext>
              </a:extLst>
            </p:cNvPr>
            <p:cNvSpPr/>
            <p:nvPr/>
          </p:nvSpPr>
          <p:spPr>
            <a:xfrm>
              <a:off x="6112680" y="6320490"/>
              <a:ext cx="35714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https://github.com/s-andrews/codonuse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061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Very similar to lists</a:t>
            </a:r>
          </a:p>
          <a:p>
            <a:pPr lvl="1"/>
            <a:r>
              <a:rPr lang="en-GB" dirty="0"/>
              <a:t>Hold ordered sets of data</a:t>
            </a:r>
          </a:p>
          <a:p>
            <a:endParaRPr lang="en-GB" dirty="0"/>
          </a:p>
          <a:p>
            <a:r>
              <a:rPr lang="en-GB" dirty="0"/>
              <a:t>Big difference is that tuples are 'immutable'</a:t>
            </a:r>
          </a:p>
          <a:p>
            <a:pPr lvl="1"/>
            <a:r>
              <a:rPr lang="en-GB" dirty="0"/>
              <a:t>They can't be changed from the data they originally contain</a:t>
            </a:r>
          </a:p>
          <a:p>
            <a:endParaRPr lang="en-GB" dirty="0"/>
          </a:p>
          <a:p>
            <a:r>
              <a:rPr lang="en-GB" dirty="0"/>
              <a:t>Most of the operations are the same as for lists</a:t>
            </a:r>
          </a:p>
          <a:p>
            <a:pPr lvl="1"/>
            <a:r>
              <a:rPr lang="en-GB" dirty="0"/>
              <a:t>Selections return tuples rather than lists</a:t>
            </a:r>
          </a:p>
        </p:txBody>
      </p:sp>
    </p:spTree>
    <p:extLst>
      <p:ext uri="{BB962C8B-B14F-4D97-AF65-F5344CB8AC3E}">
        <p14:creationId xmlns:p14="http://schemas.microsoft.com/office/powerpoint/2010/main" val="2249789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Tuple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76" y="2564904"/>
            <a:ext cx="11305256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simple_tuple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(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"fred"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 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Round brackets, not square</a:t>
            </a:r>
          </a:p>
          <a:p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simple_tuple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[:</a:t>
            </a:r>
            <a:r>
              <a:rPr lang="en-GB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 	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(1,5)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single_tuple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= 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"one"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,)		</a:t>
            </a:r>
            <a:r>
              <a:rPr lang="en-GB" sz="2800" dirty="0">
                <a:solidFill>
                  <a:schemeClr val="accent3"/>
                </a:solidFill>
                <a:latin typeface="Consolas" panose="020B0609020204030204" pitchFamily="49" charset="0"/>
              </a:rPr>
              <a:t># Need trailing comma</a:t>
            </a:r>
            <a:endParaRPr lang="en-GB" sz="28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63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other big remaining data structure in core python</a:t>
            </a:r>
          </a:p>
          <a:p>
            <a:r>
              <a:rPr lang="en-GB" dirty="0"/>
              <a:t>Structured as a lookup table</a:t>
            </a:r>
          </a:p>
          <a:p>
            <a:pPr lvl="1"/>
            <a:r>
              <a:rPr lang="en-GB" b="1" dirty="0"/>
              <a:t>Key</a:t>
            </a:r>
            <a:r>
              <a:rPr lang="en-GB" dirty="0"/>
              <a:t>: An index value (</a:t>
            </a:r>
            <a:r>
              <a:rPr lang="en-GB" dirty="0" err="1"/>
              <a:t>eg</a:t>
            </a:r>
            <a:r>
              <a:rPr lang="en-GB" dirty="0"/>
              <a:t> text or number) to look up by</a:t>
            </a:r>
          </a:p>
          <a:p>
            <a:pPr lvl="1"/>
            <a:r>
              <a:rPr lang="en-GB" b="1" dirty="0"/>
              <a:t>Value</a:t>
            </a:r>
            <a:r>
              <a:rPr lang="en-GB" dirty="0"/>
              <a:t>: A data structure to link to that key</a:t>
            </a:r>
          </a:p>
          <a:p>
            <a:endParaRPr lang="en-GB" dirty="0"/>
          </a:p>
          <a:p>
            <a:r>
              <a:rPr lang="en-GB" dirty="0"/>
              <a:t>Keys can be any immutable data type (strings, numbers or tuples)</a:t>
            </a:r>
          </a:p>
          <a:p>
            <a:r>
              <a:rPr lang="en-GB" dirty="0"/>
              <a:t>Keys must be unique</a:t>
            </a:r>
          </a:p>
          <a:p>
            <a:pPr lvl="1"/>
            <a:r>
              <a:rPr lang="en-GB" dirty="0"/>
              <a:t>Values can be repeated under different keys</a:t>
            </a:r>
          </a:p>
          <a:p>
            <a:pPr lvl="1"/>
            <a:endParaRPr lang="en-GB" dirty="0"/>
          </a:p>
          <a:p>
            <a:r>
              <a:rPr lang="en-GB" dirty="0"/>
              <a:t>Dictionaries are also ordered (they remember the order keys were added)*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9035" y="6488668"/>
            <a:ext cx="446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As of python v3.7 - before that they weren't</a:t>
            </a:r>
          </a:p>
        </p:txBody>
      </p:sp>
    </p:spTree>
    <p:extLst>
      <p:ext uri="{BB962C8B-B14F-4D97-AF65-F5344CB8AC3E}">
        <p14:creationId xmlns:p14="http://schemas.microsoft.com/office/powerpoint/2010/main" val="3227608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424" y="1422709"/>
            <a:ext cx="10585176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Creating dictionaries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{}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Curly brackets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 {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: between key and value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"key1"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, between value and next key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20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Can also write on one line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Retrieving values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Note SQUARE brackets to use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Adding / replacing / removing values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"Cambridge"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Creates new key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"key1"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1000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Replaces old value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populated_dict.pop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"key2"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Removes (and returns)</a:t>
            </a:r>
          </a:p>
        </p:txBody>
      </p:sp>
    </p:spTree>
    <p:extLst>
      <p:ext uri="{BB962C8B-B14F-4D97-AF65-F5344CB8AC3E}">
        <p14:creationId xmlns:p14="http://schemas.microsoft.com/office/powerpoint/2010/main" val="36798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Sets are like dictionaries, but without values</a:t>
            </a:r>
          </a:p>
          <a:p>
            <a:r>
              <a:rPr lang="en-GB" dirty="0"/>
              <a:t>They hold a </a:t>
            </a:r>
            <a:r>
              <a:rPr lang="en-GB" b="1" dirty="0"/>
              <a:t>unique</a:t>
            </a:r>
            <a:r>
              <a:rPr lang="en-GB" dirty="0"/>
              <a:t> set of immutable keys</a:t>
            </a:r>
          </a:p>
          <a:p>
            <a:r>
              <a:rPr lang="en-GB" dirty="0"/>
              <a:t>They are very quick to look up what is (and isn't) in the set</a:t>
            </a:r>
          </a:p>
          <a:p>
            <a:endParaRPr lang="en-GB" dirty="0"/>
          </a:p>
          <a:p>
            <a:r>
              <a:rPr lang="en-GB" dirty="0"/>
              <a:t>Sets are </a:t>
            </a:r>
            <a:r>
              <a:rPr lang="en-GB" b="1" dirty="0"/>
              <a:t>NOT</a:t>
            </a:r>
            <a:r>
              <a:rPr lang="en-GB" dirty="0"/>
              <a:t> ordered</a:t>
            </a:r>
          </a:p>
          <a:p>
            <a:pPr lvl="1"/>
            <a:r>
              <a:rPr lang="en-GB" dirty="0"/>
              <a:t>There is an ordered-set package which provides this</a:t>
            </a:r>
          </a:p>
          <a:p>
            <a:pPr lvl="1"/>
            <a:r>
              <a:rPr lang="en-GB" dirty="0"/>
              <a:t>It's not in the core package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759924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1556792"/>
            <a:ext cx="11521280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Creating a set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set()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Must use a function, not {}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oak"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"fir"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"ash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No colons, just commas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Adding / Removing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empty_set.add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Fine if it's already there</a:t>
            </a: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tree_set.remove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"fir"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Get an error if it's not there</a:t>
            </a:r>
          </a:p>
          <a:p>
            <a:b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 Testing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"ash"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  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True</a:t>
            </a: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"larch"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tree_set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False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7815-BD72-4F47-8747-78AF8063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data structure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BC40-1ACC-4234-A6C9-C48C7F08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Holding a single piece of data?</a:t>
            </a:r>
          </a:p>
          <a:p>
            <a:endParaRPr lang="en-GB" dirty="0"/>
          </a:p>
          <a:p>
            <a:r>
              <a:rPr lang="en-GB" dirty="0"/>
              <a:t>Holding an ordered set of values which you need to change?</a:t>
            </a:r>
          </a:p>
          <a:p>
            <a:endParaRPr lang="en-GB" dirty="0"/>
          </a:p>
          <a:p>
            <a:r>
              <a:rPr lang="en-GB" dirty="0"/>
              <a:t>Doing a lookup between a key and some associated data?</a:t>
            </a:r>
          </a:p>
          <a:p>
            <a:endParaRPr lang="en-GB" dirty="0"/>
          </a:p>
          <a:p>
            <a:r>
              <a:rPr lang="en-GB" dirty="0"/>
              <a:t>Holding multiple values to see which you have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8620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8954-A02A-443D-8423-8186E75A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data structure?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D8EEA-B73D-4BB2-97CA-858D1F16C525}"/>
              </a:ext>
            </a:extLst>
          </p:cNvPr>
          <p:cNvSpPr/>
          <p:nvPr/>
        </p:nvSpPr>
        <p:spPr>
          <a:xfrm>
            <a:off x="2063552" y="1628800"/>
            <a:ext cx="8064896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[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: 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40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"Laura"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: 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20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(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"bob"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ana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"may"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[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] 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sz="32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3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endParaRPr lang="en-GB" sz="3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2A8E-12BA-4D44-B845-51876A5B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data structures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E526AA-E826-440E-A68F-A599E0E826E6}"/>
              </a:ext>
            </a:extLst>
          </p:cNvPr>
          <p:cNvGrpSpPr/>
          <p:nvPr/>
        </p:nvGrpSpPr>
        <p:grpSpPr>
          <a:xfrm>
            <a:off x="1631504" y="1937431"/>
            <a:ext cx="2859248" cy="1674020"/>
            <a:chOff x="8796300" y="5577134"/>
            <a:chExt cx="2243236" cy="13133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83C7B9-BE21-4C20-96C1-02B1EC222AB5}"/>
                </a:ext>
              </a:extLst>
            </p:cNvPr>
            <p:cNvGrpSpPr/>
            <p:nvPr/>
          </p:nvGrpSpPr>
          <p:grpSpPr>
            <a:xfrm>
              <a:off x="8796300" y="5577134"/>
              <a:ext cx="1116124" cy="1313360"/>
              <a:chOff x="8796300" y="5577134"/>
              <a:chExt cx="1116124" cy="13133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158CF6-7595-4F49-81CC-F334C6C688F7}"/>
                  </a:ext>
                </a:extLst>
              </p:cNvPr>
              <p:cNvSpPr/>
              <p:nvPr/>
            </p:nvSpPr>
            <p:spPr>
              <a:xfrm>
                <a:off x="8796300" y="557713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Simon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C316EF2-1A21-487A-B2EC-C1804D2C1E59}"/>
                  </a:ext>
                </a:extLst>
              </p:cNvPr>
              <p:cNvSpPr/>
              <p:nvPr/>
            </p:nvSpPr>
            <p:spPr>
              <a:xfrm>
                <a:off x="8796300" y="602401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Sarah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2FF90BB-07C2-4615-A9E7-D83D493B66DE}"/>
                  </a:ext>
                </a:extLst>
              </p:cNvPr>
              <p:cNvSpPr/>
              <p:nvPr/>
            </p:nvSpPr>
            <p:spPr>
              <a:xfrm>
                <a:off x="8796300" y="644634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Laura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04156B-1368-423E-8A5E-76DBC098C0FD}"/>
                </a:ext>
              </a:extLst>
            </p:cNvPr>
            <p:cNvGrpSpPr/>
            <p:nvPr/>
          </p:nvGrpSpPr>
          <p:grpSpPr>
            <a:xfrm>
              <a:off x="9923412" y="5577134"/>
              <a:ext cx="1116124" cy="1313360"/>
              <a:chOff x="9912424" y="5566764"/>
              <a:chExt cx="1116124" cy="131336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4D3FEE-2FC6-4F3D-A9D2-05E671A11763}"/>
                  </a:ext>
                </a:extLst>
              </p:cNvPr>
              <p:cNvSpPr/>
              <p:nvPr/>
            </p:nvSpPr>
            <p:spPr>
              <a:xfrm>
                <a:off x="9912424" y="556676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12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FBEBD9-81DA-4304-A7C4-327D1723B7F3}"/>
                  </a:ext>
                </a:extLst>
              </p:cNvPr>
              <p:cNvSpPr/>
              <p:nvPr/>
            </p:nvSpPr>
            <p:spPr>
              <a:xfrm>
                <a:off x="9912424" y="601364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14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0C7862-72B2-499E-8C0A-4E40BC1115EE}"/>
                  </a:ext>
                </a:extLst>
              </p:cNvPr>
              <p:cNvSpPr/>
              <p:nvPr/>
            </p:nvSpPr>
            <p:spPr>
              <a:xfrm>
                <a:off x="9912424" y="643597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12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43D5AF-2C8D-4B48-9276-64F9F144BE45}"/>
              </a:ext>
            </a:extLst>
          </p:cNvPr>
          <p:cNvSpPr txBox="1"/>
          <p:nvPr/>
        </p:nvSpPr>
        <p:spPr>
          <a:xfrm>
            <a:off x="7260824" y="2251171"/>
            <a:ext cx="3754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Key is a scalar (string)</a:t>
            </a:r>
          </a:p>
          <a:p>
            <a:r>
              <a:rPr lang="en-GB" sz="3200" dirty="0"/>
              <a:t>Value is a scalar (int)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C8B140-4C4E-4EC0-BADF-A8572CE1C97C}"/>
              </a:ext>
            </a:extLst>
          </p:cNvPr>
          <p:cNvGrpSpPr/>
          <p:nvPr/>
        </p:nvGrpSpPr>
        <p:grpSpPr>
          <a:xfrm>
            <a:off x="1580569" y="4455280"/>
            <a:ext cx="4296633" cy="1674020"/>
            <a:chOff x="1580569" y="4455280"/>
            <a:chExt cx="4296633" cy="16740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0BCCB5-0E9C-4C3E-AA6C-6E76AD72D877}"/>
                </a:ext>
              </a:extLst>
            </p:cNvPr>
            <p:cNvSpPr/>
            <p:nvPr/>
          </p:nvSpPr>
          <p:spPr>
            <a:xfrm>
              <a:off x="2999408" y="5023191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519814-C88C-46D9-9289-8DA8477E96B3}"/>
                </a:ext>
              </a:extLst>
            </p:cNvPr>
            <p:cNvSpPr/>
            <p:nvPr/>
          </p:nvSpPr>
          <p:spPr>
            <a:xfrm>
              <a:off x="3576480" y="5023191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75B705-659D-4F2A-9254-3B144F0A1668}"/>
                </a:ext>
              </a:extLst>
            </p:cNvPr>
            <p:cNvSpPr/>
            <p:nvPr/>
          </p:nvSpPr>
          <p:spPr>
            <a:xfrm>
              <a:off x="4153552" y="5023191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DE9BB5-E91E-447A-8222-461F9E22979F}"/>
                </a:ext>
              </a:extLst>
            </p:cNvPr>
            <p:cNvSpPr/>
            <p:nvPr/>
          </p:nvSpPr>
          <p:spPr>
            <a:xfrm>
              <a:off x="5307696" y="5559794"/>
              <a:ext cx="569506" cy="569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5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F52A8F-FD87-4629-946A-6DE1CA3F91AE}"/>
                </a:ext>
              </a:extLst>
            </p:cNvPr>
            <p:cNvGrpSpPr/>
            <p:nvPr/>
          </p:nvGrpSpPr>
          <p:grpSpPr>
            <a:xfrm>
              <a:off x="2999408" y="5559794"/>
              <a:ext cx="2300722" cy="569506"/>
              <a:chOff x="8472264" y="2780928"/>
              <a:chExt cx="2618115" cy="64807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73BFAC-072E-4D2E-90A0-E76B70DED0BF}"/>
                  </a:ext>
                </a:extLst>
              </p:cNvPr>
              <p:cNvSpPr/>
              <p:nvPr/>
            </p:nvSpPr>
            <p:spPr>
              <a:xfrm>
                <a:off x="8472264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3933684-9719-4A41-9664-6A8F4783CB7E}"/>
                  </a:ext>
                </a:extLst>
              </p:cNvPr>
              <p:cNvSpPr/>
              <p:nvPr/>
            </p:nvSpPr>
            <p:spPr>
              <a:xfrm>
                <a:off x="9128945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7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941DB6-7FF7-4F1E-9784-CFCF34EC324F}"/>
                  </a:ext>
                </a:extLst>
              </p:cNvPr>
              <p:cNvSpPr/>
              <p:nvPr/>
            </p:nvSpPr>
            <p:spPr>
              <a:xfrm>
                <a:off x="9785626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3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254952-2F5A-4D2C-BFFD-BF5F60BAC0E2}"/>
                  </a:ext>
                </a:extLst>
              </p:cNvPr>
              <p:cNvSpPr/>
              <p:nvPr/>
            </p:nvSpPr>
            <p:spPr>
              <a:xfrm>
                <a:off x="10442307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8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D6B48-8A7B-4816-ABD8-CFB7F7B3D460}"/>
                </a:ext>
              </a:extLst>
            </p:cNvPr>
            <p:cNvGrpSpPr/>
            <p:nvPr/>
          </p:nvGrpSpPr>
          <p:grpSpPr>
            <a:xfrm>
              <a:off x="2999408" y="4455280"/>
              <a:ext cx="2300722" cy="569506"/>
              <a:chOff x="8472264" y="2780928"/>
              <a:chExt cx="2618115" cy="6480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B2F9AD-94D9-4DDD-B160-7E5F61B2D541}"/>
                  </a:ext>
                </a:extLst>
              </p:cNvPr>
              <p:cNvSpPr/>
              <p:nvPr/>
            </p:nvSpPr>
            <p:spPr>
              <a:xfrm>
                <a:off x="8472264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5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6AE5464-09D2-4DE5-8AB7-33AE54AC97ED}"/>
                  </a:ext>
                </a:extLst>
              </p:cNvPr>
              <p:cNvSpPr/>
              <p:nvPr/>
            </p:nvSpPr>
            <p:spPr>
              <a:xfrm>
                <a:off x="9128945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8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EBC4C5-30AD-48B6-8B90-1310D581BA3E}"/>
                  </a:ext>
                </a:extLst>
              </p:cNvPr>
              <p:cNvSpPr/>
              <p:nvPr/>
            </p:nvSpPr>
            <p:spPr>
              <a:xfrm>
                <a:off x="9785626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CC9D85-9F0A-45B8-9FFE-5E0BD239A3ED}"/>
                  </a:ext>
                </a:extLst>
              </p:cNvPr>
              <p:cNvSpPr/>
              <p:nvPr/>
            </p:nvSpPr>
            <p:spPr>
              <a:xfrm>
                <a:off x="10442307" y="2780928"/>
                <a:ext cx="64807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/>
                  <a:t>7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B1BE82-307A-4D3D-98D6-4CDDD2FA6AD0}"/>
                </a:ext>
              </a:extLst>
            </p:cNvPr>
            <p:cNvGrpSpPr/>
            <p:nvPr/>
          </p:nvGrpSpPr>
          <p:grpSpPr>
            <a:xfrm>
              <a:off x="1580569" y="4455280"/>
              <a:ext cx="1422621" cy="1674020"/>
              <a:chOff x="8796300" y="5577134"/>
              <a:chExt cx="1116124" cy="131336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84ABE9-4675-4DBE-91F1-A2BCDAC408D2}"/>
                  </a:ext>
                </a:extLst>
              </p:cNvPr>
              <p:cNvSpPr/>
              <p:nvPr/>
            </p:nvSpPr>
            <p:spPr>
              <a:xfrm>
                <a:off x="8796300" y="5577134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Simon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F87618-38B3-4AE9-9577-3C2933AE797D}"/>
                  </a:ext>
                </a:extLst>
              </p:cNvPr>
              <p:cNvSpPr/>
              <p:nvPr/>
            </p:nvSpPr>
            <p:spPr>
              <a:xfrm>
                <a:off x="8796300" y="6024019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Sarah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84C900-B769-4FAE-8013-50C3FC61862D}"/>
                  </a:ext>
                </a:extLst>
              </p:cNvPr>
              <p:cNvSpPr/>
              <p:nvPr/>
            </p:nvSpPr>
            <p:spPr>
              <a:xfrm>
                <a:off x="8796300" y="6446340"/>
                <a:ext cx="1116124" cy="4441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Laura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9C16B6-A752-43CA-ADAF-ACED3AEA42A2}"/>
              </a:ext>
            </a:extLst>
          </p:cNvPr>
          <p:cNvSpPr txBox="1"/>
          <p:nvPr/>
        </p:nvSpPr>
        <p:spPr>
          <a:xfrm>
            <a:off x="7260824" y="4455280"/>
            <a:ext cx="4234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Key is a scalar (string)</a:t>
            </a:r>
          </a:p>
          <a:p>
            <a:r>
              <a:rPr lang="en-GB" sz="3200" dirty="0"/>
              <a:t>Value is a list </a:t>
            </a:r>
          </a:p>
          <a:p>
            <a:r>
              <a:rPr lang="en-GB" sz="3200" dirty="0"/>
              <a:t>List contains scalars (int)</a:t>
            </a:r>
          </a:p>
        </p:txBody>
      </p:sp>
    </p:spTree>
    <p:extLst>
      <p:ext uri="{BB962C8B-B14F-4D97-AF65-F5344CB8AC3E}">
        <p14:creationId xmlns:p14="http://schemas.microsoft.com/office/powerpoint/2010/main" val="9360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structures can hold other data structures</a:t>
            </a:r>
          </a:p>
          <a:p>
            <a:r>
              <a:rPr lang="en-GB" dirty="0"/>
              <a:t>This is a simple way to create multi-level data structures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913" y="3140968"/>
            <a:ext cx="11233248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[]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30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                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Note – append *not* extend</a:t>
            </a: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ten"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"twenty"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"thirty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"X"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"XX"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"XXX"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		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multi_list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][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]	</a:t>
            </a:r>
            <a:endParaRPr lang="en-GB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73427-E498-444C-A543-E37502C7581B}"/>
              </a:ext>
            </a:extLst>
          </p:cNvPr>
          <p:cNvSpPr/>
          <p:nvPr/>
        </p:nvSpPr>
        <p:spPr>
          <a:xfrm>
            <a:off x="2987082" y="4802961"/>
            <a:ext cx="8859079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[[10, 20, 30], ['ten', 'twenty', 'thirty'], ['X', 'XX', 'XXX']]</a:t>
            </a:r>
          </a:p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['ten', 'twenty', 'thirty']</a:t>
            </a:r>
          </a:p>
          <a:p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'thirty'</a:t>
            </a:r>
          </a:p>
        </p:txBody>
      </p:sp>
    </p:spTree>
    <p:extLst>
      <p:ext uri="{BB962C8B-B14F-4D97-AF65-F5344CB8AC3E}">
        <p14:creationId xmlns:p14="http://schemas.microsoft.com/office/powerpoint/2010/main" val="36550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VSCode</a:t>
            </a:r>
            <a:r>
              <a:rPr lang="en-GB" dirty="0"/>
              <a:t> to write a python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/>
          </a:bodyPr>
          <a:lstStyle/>
          <a:p>
            <a:r>
              <a:rPr lang="en-GB" dirty="0"/>
              <a:t>Install </a:t>
            </a:r>
            <a:r>
              <a:rPr lang="en-GB" dirty="0" err="1"/>
              <a:t>VSCode</a:t>
            </a:r>
            <a:endParaRPr lang="en-GB" dirty="0"/>
          </a:p>
          <a:p>
            <a:r>
              <a:rPr lang="en-GB" dirty="0"/>
              <a:t>Install Python interpreter</a:t>
            </a:r>
          </a:p>
          <a:p>
            <a:r>
              <a:rPr lang="en-GB" dirty="0"/>
              <a:t>Open </a:t>
            </a:r>
            <a:r>
              <a:rPr lang="en-GB" dirty="0" err="1"/>
              <a:t>VSCode</a:t>
            </a:r>
            <a:endParaRPr lang="en-GB" dirty="0"/>
          </a:p>
          <a:p>
            <a:pPr lvl="1"/>
            <a:r>
              <a:rPr lang="en-GB" dirty="0"/>
              <a:t>File &gt; New File</a:t>
            </a:r>
          </a:p>
          <a:p>
            <a:pPr lvl="1"/>
            <a:r>
              <a:rPr lang="en-GB" dirty="0"/>
              <a:t>Select Python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File &gt; </a:t>
            </a:r>
            <a:r>
              <a:rPr lang="en-GB" dirty="0" err="1"/>
              <a:t>SaveAs</a:t>
            </a:r>
            <a:endParaRPr lang="en-GB" dirty="0"/>
          </a:p>
          <a:p>
            <a:pPr lvl="2"/>
            <a:r>
              <a:rPr lang="en-GB" dirty="0"/>
              <a:t>Use a </a:t>
            </a:r>
            <a:r>
              <a:rPr lang="en-GB" dirty="0">
                <a:latin typeface="Consolas" panose="020B0609020204030204" pitchFamily="49" charset="0"/>
              </a:rPr>
              <a:t>.</a:t>
            </a:r>
            <a:r>
              <a:rPr lang="en-GB" dirty="0" err="1">
                <a:latin typeface="Consolas" panose="020B0609020204030204" pitchFamily="49" charset="0"/>
              </a:rPr>
              <a:t>py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extension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3429000"/>
            <a:ext cx="4347775" cy="407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4018657"/>
            <a:ext cx="3084276" cy="14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53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404664"/>
            <a:ext cx="11809312" cy="59400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 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 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8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12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condition = 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"Which condition?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value = float(input(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"What value?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[condition].append(value)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wt_count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ko_count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"There 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are"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,wt_count,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"WT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values:"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"There 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are"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,ko_count,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"KO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values:"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"Latest WT value is"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][-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"Latest KO value is"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existing_data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"KO"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][-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473BEE-7721-4160-981D-8718B257A220}"/>
              </a:ext>
            </a:extLst>
          </p:cNvPr>
          <p:cNvSpPr/>
          <p:nvPr/>
        </p:nvSpPr>
        <p:spPr>
          <a:xfrm>
            <a:off x="3647728" y="836712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 dictionary:</a:t>
            </a:r>
          </a:p>
          <a:p>
            <a:r>
              <a:rPr lang="en-GB" dirty="0"/>
              <a:t>   Keys = strings</a:t>
            </a:r>
          </a:p>
          <a:p>
            <a:r>
              <a:rPr lang="en-GB" dirty="0"/>
              <a:t>   Values = List of integers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8ACD9-4832-46F9-8A36-99AFCBF6BF5B}"/>
              </a:ext>
            </a:extLst>
          </p:cNvPr>
          <p:cNvSpPr/>
          <p:nvPr/>
        </p:nvSpPr>
        <p:spPr>
          <a:xfrm>
            <a:off x="6312024" y="3023526"/>
            <a:ext cx="5256584" cy="70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latin typeface="Consolas" panose="020B0609020204030204" pitchFamily="49" charset="0"/>
              </a:rPr>
              <a:t>existing_data</a:t>
            </a:r>
            <a:r>
              <a:rPr lang="en-GB" dirty="0">
                <a:latin typeface="Consolas" panose="020B0609020204030204" pitchFamily="49" charset="0"/>
              </a:rPr>
              <a:t>[condition] </a:t>
            </a:r>
            <a:r>
              <a:rPr lang="en-GB" dirty="0"/>
              <a:t>gets the correct list</a:t>
            </a:r>
          </a:p>
          <a:p>
            <a:r>
              <a:rPr lang="en-GB" dirty="0">
                <a:latin typeface="Consolas" panose="020B0609020204030204" pitchFamily="49" charset="0"/>
              </a:rPr>
              <a:t>append</a:t>
            </a:r>
            <a:r>
              <a:rPr lang="en-GB" dirty="0"/>
              <a:t> is a method on the list to add the new value</a:t>
            </a:r>
          </a:p>
        </p:txBody>
      </p:sp>
    </p:spTree>
    <p:extLst>
      <p:ext uri="{BB962C8B-B14F-4D97-AF65-F5344CB8AC3E}">
        <p14:creationId xmlns:p14="http://schemas.microsoft.com/office/powerpoint/2010/main" val="3965975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2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37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Iterators, Loops and Conditionals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49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Iteration over a list (or tuple, or set)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528" y="1916832"/>
            <a:ext cx="9649072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32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32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AD5BE-077C-4A78-84DD-29268B788087}"/>
              </a:ext>
            </a:extLst>
          </p:cNvPr>
          <p:cNvSpPr/>
          <p:nvPr/>
        </p:nvSpPr>
        <p:spPr>
          <a:xfrm>
            <a:off x="1847528" y="4356394"/>
            <a:ext cx="9649072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 animal </a:t>
            </a:r>
            <a:r>
              <a:rPr lang="en-GB" sz="32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 animals:		</a:t>
            </a:r>
          </a:p>
          <a:p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32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animal.upper</a:t>
            </a:r>
            <a:r>
              <a:rPr lang="en-GB" sz="3200" dirty="0">
                <a:solidFill>
                  <a:srgbClr val="D4D4D4"/>
                </a:solidFill>
                <a:latin typeface="Consolas" panose="020B0609020204030204" pitchFamily="49" charset="0"/>
              </a:rPr>
              <a:t>())		</a:t>
            </a:r>
            <a:endParaRPr lang="en-GB" sz="3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2322A-2712-4ACD-B93A-E603BDC3A6B0}"/>
              </a:ext>
            </a:extLst>
          </p:cNvPr>
          <p:cNvSpPr txBox="1"/>
          <p:nvPr/>
        </p:nvSpPr>
        <p:spPr>
          <a:xfrm>
            <a:off x="2567608" y="3059668"/>
            <a:ext cx="20042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Loop variable</a:t>
            </a:r>
          </a:p>
          <a:p>
            <a:r>
              <a:rPr lang="en-GB" dirty="0"/>
              <a:t>(can use any name)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43D2F9-57F3-4101-99F9-E6EA54C1FC7D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503712" y="3798332"/>
            <a:ext cx="66030" cy="4947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786162-A210-4E0B-A7FE-706BB2C79BAF}"/>
              </a:ext>
            </a:extLst>
          </p:cNvPr>
          <p:cNvGrpSpPr/>
          <p:nvPr/>
        </p:nvGrpSpPr>
        <p:grpSpPr>
          <a:xfrm>
            <a:off x="95289" y="3429000"/>
            <a:ext cx="1935017" cy="1200329"/>
            <a:chOff x="95289" y="3429000"/>
            <a:chExt cx="1935017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800370-088A-4159-8FB9-9DAF34B52500}"/>
                </a:ext>
              </a:extLst>
            </p:cNvPr>
            <p:cNvSpPr txBox="1"/>
            <p:nvPr/>
          </p:nvSpPr>
          <p:spPr>
            <a:xfrm>
              <a:off x="95289" y="3429000"/>
              <a:ext cx="1935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Loop keyword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F90CE8-A62E-41EF-A862-23C202CC7FCF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062798" y="3890665"/>
              <a:ext cx="712722" cy="7386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5E00C6-261E-4BB2-AA5A-81F8B19BF19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807968" y="3615868"/>
            <a:ext cx="134496" cy="644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09E53F-09E1-4581-9749-43F006F88D4F}"/>
              </a:ext>
            </a:extLst>
          </p:cNvPr>
          <p:cNvSpPr txBox="1"/>
          <p:nvPr/>
        </p:nvSpPr>
        <p:spPr>
          <a:xfrm>
            <a:off x="5043147" y="3154203"/>
            <a:ext cx="17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Looping data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8FF133-884B-45EB-B51E-8CDD1A1119FE}"/>
              </a:ext>
            </a:extLst>
          </p:cNvPr>
          <p:cNvGrpSpPr/>
          <p:nvPr/>
        </p:nvGrpSpPr>
        <p:grpSpPr>
          <a:xfrm>
            <a:off x="6960096" y="3108968"/>
            <a:ext cx="1225692" cy="1202191"/>
            <a:chOff x="6960096" y="3108968"/>
            <a:chExt cx="1225692" cy="120219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0A510E-92A2-4C8F-B111-A34C7E7B0D4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6960096" y="3570633"/>
              <a:ext cx="773485" cy="7405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E4D450-0D4C-44C5-9E52-9C19937BD829}"/>
                </a:ext>
              </a:extLst>
            </p:cNvPr>
            <p:cNvSpPr txBox="1"/>
            <p:nvPr/>
          </p:nvSpPr>
          <p:spPr>
            <a:xfrm>
              <a:off x="7281373" y="3108968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Colon</a:t>
              </a:r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FE6247-032A-4D5D-A798-6A007B67416E}"/>
              </a:ext>
            </a:extLst>
          </p:cNvPr>
          <p:cNvGrpSpPr/>
          <p:nvPr/>
        </p:nvGrpSpPr>
        <p:grpSpPr>
          <a:xfrm>
            <a:off x="1923134" y="5543016"/>
            <a:ext cx="1000915" cy="859101"/>
            <a:chOff x="1923134" y="5543016"/>
            <a:chExt cx="1000915" cy="859101"/>
          </a:xfrm>
        </p:grpSpPr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8C39E495-ABF8-44CD-94D8-82087F142C0A}"/>
                </a:ext>
              </a:extLst>
            </p:cNvPr>
            <p:cNvSpPr/>
            <p:nvPr/>
          </p:nvSpPr>
          <p:spPr>
            <a:xfrm rot="5400000">
              <a:off x="2279576" y="5254984"/>
              <a:ext cx="288032" cy="86409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F45D68-282C-4A5C-86C6-A99068075DF9}"/>
                </a:ext>
              </a:extLst>
            </p:cNvPr>
            <p:cNvSpPr txBox="1"/>
            <p:nvPr/>
          </p:nvSpPr>
          <p:spPr>
            <a:xfrm>
              <a:off x="1923134" y="5940452"/>
              <a:ext cx="1000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Indent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9708FD-2EF4-4F54-A380-1B3C230858AD}"/>
              </a:ext>
            </a:extLst>
          </p:cNvPr>
          <p:cNvGrpSpPr/>
          <p:nvPr/>
        </p:nvGrpSpPr>
        <p:grpSpPr>
          <a:xfrm>
            <a:off x="4079776" y="5478847"/>
            <a:ext cx="2530180" cy="1094669"/>
            <a:chOff x="4079776" y="5478847"/>
            <a:chExt cx="2530180" cy="10946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403BD-3B85-4905-BEC8-E714D8FC1246}"/>
                </a:ext>
              </a:extLst>
            </p:cNvPr>
            <p:cNvSpPr txBox="1"/>
            <p:nvPr/>
          </p:nvSpPr>
          <p:spPr>
            <a:xfrm>
              <a:off x="4079776" y="6111851"/>
              <a:ext cx="2530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Loop variable used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43296BB-4CE5-472E-B801-044DEEACCC4B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5043147" y="5478847"/>
              <a:ext cx="301719" cy="633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4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Indenting code blocks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9656" y="2132856"/>
            <a:ext cx="8568952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8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animal </a:t>
            </a:r>
            <a:r>
              <a:rPr lang="en-GB" sz="28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animals: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animal.lower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animal.upper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())</a:t>
            </a:r>
          </a:p>
          <a:p>
            <a:b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800" dirty="0">
                <a:solidFill>
                  <a:srgbClr val="CE9178"/>
                </a:solidFill>
                <a:latin typeface="Consolas" panose="020B0609020204030204" pitchFamily="49" charset="0"/>
              </a:rPr>
              <a:t>"Finished listing animals"</a:t>
            </a:r>
            <a:r>
              <a:rPr lang="en-GB" sz="2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99756" y="3212976"/>
            <a:ext cx="0" cy="27363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07668" y="3212976"/>
            <a:ext cx="0" cy="27363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7648" y="5949280"/>
            <a:ext cx="2611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4 space indent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599" y="3391071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Block starts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848" y="4656227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Block finished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7085" y="5934670"/>
            <a:ext cx="4284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must be at least 1 statement in a block.  You can use </a:t>
            </a:r>
            <a:r>
              <a:rPr lang="en-GB" dirty="0">
                <a:latin typeface="Consolas" panose="020B0609020204030204" pitchFamily="49" charset="0"/>
              </a:rPr>
              <a:t>pass</a:t>
            </a:r>
            <a:r>
              <a:rPr lang="en-GB" dirty="0"/>
              <a:t> as a way to make a dummy statement if you really need to.</a:t>
            </a:r>
          </a:p>
        </p:txBody>
      </p:sp>
    </p:spTree>
    <p:extLst>
      <p:ext uri="{BB962C8B-B14F-4D97-AF65-F5344CB8AC3E}">
        <p14:creationId xmlns:p14="http://schemas.microsoft.com/office/powerpoint/2010/main" val="3577556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Often you will iterate over a data set (list, dictionary etc)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can also iterate over a special function called an </a:t>
            </a:r>
            <a:r>
              <a:rPr lang="en-GB" b="1" dirty="0"/>
              <a:t>iterator</a:t>
            </a:r>
            <a:r>
              <a:rPr lang="en-GB" dirty="0"/>
              <a:t> which </a:t>
            </a:r>
            <a:r>
              <a:rPr lang="en-GB" b="1" dirty="0"/>
              <a:t>dynamically</a:t>
            </a:r>
            <a:r>
              <a:rPr lang="en-GB" dirty="0"/>
              <a:t> builds data for you to iterate over</a:t>
            </a:r>
          </a:p>
          <a:p>
            <a:endParaRPr lang="en-GB" dirty="0"/>
          </a:p>
          <a:p>
            <a:r>
              <a:rPr lang="en-GB" dirty="0"/>
              <a:t>More efficient than building large lists, just to iterate over them</a:t>
            </a:r>
          </a:p>
        </p:txBody>
      </p:sp>
    </p:spTree>
    <p:extLst>
      <p:ext uri="{BB962C8B-B14F-4D97-AF65-F5344CB8AC3E}">
        <p14:creationId xmlns:p14="http://schemas.microsoft.com/office/powerpoint/2010/main" val="3498703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68760"/>
            <a:ext cx="10972800" cy="676671"/>
          </a:xfrm>
        </p:spPr>
        <p:txBody>
          <a:bodyPr>
            <a:normAutofit/>
          </a:bodyPr>
          <a:lstStyle/>
          <a:p>
            <a:r>
              <a:rPr lang="en-GB" dirty="0"/>
              <a:t>Simple and efficient way to loop over sets of integers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87488" y="2276872"/>
            <a:ext cx="8712968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0, 1, 2, 3, 4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5, 6, 7, 8, 9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5, 7, 9, 11, 13, 15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16, 14, 12, 10, 8, 6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89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Iterating over list indices (and values)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48200" y="4115670"/>
            <a:ext cx="7080448" cy="168959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onsolas" panose="020B0609020204030204" pitchFamily="49" charset="0"/>
              </a:rPr>
              <a:t>enumerate</a:t>
            </a:r>
            <a:r>
              <a:rPr lang="en-GB" dirty="0"/>
              <a:t> makes an iterator of tuples (index, value) over a list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i,animal</a:t>
            </a:r>
            <a:r>
              <a:rPr lang="en-GB" dirty="0">
                <a:latin typeface="Consolas" panose="020B0609020204030204" pitchFamily="49" charset="0"/>
              </a:rPr>
              <a:t> = (1,"dog") </a:t>
            </a:r>
            <a:r>
              <a:rPr lang="en-GB" dirty="0"/>
              <a:t>is an easy way to extract tuple or list values into separate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52" y="2778876"/>
            <a:ext cx="5112568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range(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(animals)):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 animals[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8280" y="2778875"/>
            <a:ext cx="6096000" cy="83099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i,animal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b="1" dirty="0">
                <a:solidFill>
                  <a:srgbClr val="D4D4D4"/>
                </a:solidFill>
                <a:latin typeface="Consolas" panose="020B0609020204030204" pitchFamily="49" charset="0"/>
              </a:rPr>
              <a:t>enumerate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(animals):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 animal)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5560" y="1488085"/>
            <a:ext cx="7344816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352" y="4115670"/>
            <a:ext cx="410445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0 dog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1 cat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2 mouse</a:t>
            </a:r>
          </a:p>
          <a:p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3 elephant</a:t>
            </a:r>
          </a:p>
        </p:txBody>
      </p:sp>
    </p:spTree>
    <p:extLst>
      <p:ext uri="{BB962C8B-B14F-4D97-AF65-F5344CB8AC3E}">
        <p14:creationId xmlns:p14="http://schemas.microsoft.com/office/powerpoint/2010/main" val="22514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5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Iterating over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0104"/>
            <a:ext cx="10972800" cy="1684783"/>
          </a:xfrm>
        </p:spPr>
        <p:txBody>
          <a:bodyPr/>
          <a:lstStyle/>
          <a:p>
            <a:r>
              <a:rPr lang="en-GB" dirty="0"/>
              <a:t>Two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Iterate over the keys, and then use them to look up the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Iterate simultaneously over the keys and values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404" y="3272785"/>
            <a:ext cx="10729192" cy="24929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elephant"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"big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"medium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mouse"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"small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animal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		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Iterates over the keys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print(animal, 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[animal])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animal,size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animal_dict.items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():	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items() gives a (</a:t>
            </a:r>
            <a:r>
              <a:rPr lang="en-GB" sz="2000" dirty="0" err="1">
                <a:solidFill>
                  <a:schemeClr val="accent3"/>
                </a:solidFill>
                <a:latin typeface="Consolas" panose="020B0609020204030204" pitchFamily="49" charset="0"/>
              </a:rPr>
              <a:t>key,value</a:t>
            </a:r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) tuple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print(animal, size)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way to have a block of code which runs under some circumstances but not others.</a:t>
            </a:r>
          </a:p>
          <a:p>
            <a:endParaRPr lang="en-GB" dirty="0"/>
          </a:p>
          <a:p>
            <a:r>
              <a:rPr lang="en-GB" dirty="0"/>
              <a:t>Consists of a logical test followed by a code block which executes only if the test is 'true'</a:t>
            </a:r>
          </a:p>
          <a:p>
            <a:endParaRPr lang="en-GB" dirty="0"/>
          </a:p>
          <a:p>
            <a:r>
              <a:rPr lang="en-GB" dirty="0"/>
              <a:t>Code blocks are indented in the same way that loop blocks were</a:t>
            </a:r>
          </a:p>
        </p:txBody>
      </p:sp>
    </p:spTree>
    <p:extLst>
      <p:ext uri="{BB962C8B-B14F-4D97-AF65-F5344CB8AC3E}">
        <p14:creationId xmlns:p14="http://schemas.microsoft.com/office/powerpoint/2010/main" val="331251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first python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275" y="5229200"/>
            <a:ext cx="1139105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C:\&gt;"C:/Program Files/Python39/python.exe" "c:/Introduction to Python/first_program.py"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Simon wrote his first python program</a:t>
            </a:r>
          </a:p>
          <a:p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He is very proud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12424" y="2355560"/>
            <a:ext cx="1440160" cy="1512168"/>
            <a:chOff x="7608168" y="1749879"/>
            <a:chExt cx="1440160" cy="1512168"/>
          </a:xfrm>
        </p:grpSpPr>
        <p:sp>
          <p:nvSpPr>
            <p:cNvPr id="7" name="Rectangle 6"/>
            <p:cNvSpPr/>
            <p:nvPr/>
          </p:nvSpPr>
          <p:spPr>
            <a:xfrm>
              <a:off x="7608168" y="1749879"/>
              <a:ext cx="1440160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7824192" y="2158990"/>
              <a:ext cx="1008112" cy="693946"/>
            </a:xfrm>
            <a:prstGeom prst="triangl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9599" y="1772816"/>
            <a:ext cx="843872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"wrote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his first python program"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"He is very proud"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'true'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Logical tests evaluate code to be 'true' or 'false', so what's true? Actually easier to say what's false.</a:t>
            </a:r>
          </a:p>
          <a:p>
            <a:pPr lvl="1"/>
            <a:r>
              <a:rPr lang="en-GB" dirty="0"/>
              <a:t>The logical </a:t>
            </a:r>
            <a:r>
              <a:rPr lang="en-GB" dirty="0">
                <a:latin typeface="Consolas" panose="020B0609020204030204" pitchFamily="49" charset="0"/>
              </a:rPr>
              <a:t>False</a:t>
            </a:r>
            <a:r>
              <a:rPr lang="en-GB" dirty="0"/>
              <a:t> value</a:t>
            </a:r>
          </a:p>
          <a:p>
            <a:pPr lvl="1"/>
            <a:r>
              <a:rPr lang="en-GB" dirty="0"/>
              <a:t>A completely empty string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latin typeface="Consolas" panose="020B0609020204030204" pitchFamily="49" charset="0"/>
              </a:rPr>
              <a:t>None</a:t>
            </a:r>
            <a:r>
              <a:rPr lang="en-GB" dirty="0"/>
              <a:t> value</a:t>
            </a:r>
          </a:p>
          <a:p>
            <a:pPr lvl="1"/>
            <a:r>
              <a:rPr lang="en-GB" dirty="0"/>
              <a:t>Empty lists, tuples and dictionaries</a:t>
            </a:r>
          </a:p>
          <a:p>
            <a:pPr lvl="1"/>
            <a:r>
              <a:rPr lang="en-GB" dirty="0"/>
              <a:t>Any numerical zero value (</a:t>
            </a:r>
            <a:r>
              <a:rPr lang="en-GB" dirty="0" err="1">
                <a:latin typeface="Consolas" panose="020B0609020204030204" pitchFamily="49" charset="0"/>
              </a:rPr>
              <a:t>int</a:t>
            </a:r>
            <a:r>
              <a:rPr lang="en-GB" dirty="0"/>
              <a:t> or </a:t>
            </a:r>
            <a:r>
              <a:rPr lang="en-GB" dirty="0">
                <a:latin typeface="Consolas" panose="020B0609020204030204" pitchFamily="49" charset="0"/>
              </a:rPr>
              <a:t>float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Everything else is true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3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a logical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6885" y="1556792"/>
            <a:ext cx="4608512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test =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another_test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test: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"Answer 1"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elif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another_test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"Answer 2"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"Answer 3"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18D08-13CB-413D-AA2C-37A8A7255175}"/>
              </a:ext>
            </a:extLst>
          </p:cNvPr>
          <p:cNvGrpSpPr/>
          <p:nvPr/>
        </p:nvGrpSpPr>
        <p:grpSpPr>
          <a:xfrm>
            <a:off x="1415480" y="3767560"/>
            <a:ext cx="1729397" cy="1944216"/>
            <a:chOff x="118131" y="3767560"/>
            <a:chExt cx="1729397" cy="1944216"/>
          </a:xfrm>
        </p:grpSpPr>
        <p:sp>
          <p:nvSpPr>
            <p:cNvPr id="5" name="Left Brace 4"/>
            <p:cNvSpPr/>
            <p:nvPr/>
          </p:nvSpPr>
          <p:spPr>
            <a:xfrm>
              <a:off x="1487488" y="3767560"/>
              <a:ext cx="360040" cy="1944216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131" y="4508835"/>
              <a:ext cx="1263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Optional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07872B-5710-4A70-A53C-7B5C737434A9}"/>
              </a:ext>
            </a:extLst>
          </p:cNvPr>
          <p:cNvSpPr txBox="1"/>
          <p:nvPr/>
        </p:nvSpPr>
        <p:spPr>
          <a:xfrm>
            <a:off x="8112224" y="1599674"/>
            <a:ext cx="32448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You can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One </a:t>
            </a:r>
            <a:r>
              <a:rPr lang="en-GB" sz="2800" b="1" dirty="0">
                <a:latin typeface="Consolas" panose="020B0609020204030204" pitchFamily="49" charset="0"/>
              </a:rPr>
              <a:t>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Zero or more </a:t>
            </a:r>
            <a:r>
              <a:rPr lang="en-GB" sz="2800" b="1" dirty="0" err="1">
                <a:latin typeface="Consolas" panose="020B0609020204030204" pitchFamily="49" charset="0"/>
              </a:rPr>
              <a:t>elif</a:t>
            </a:r>
            <a:endParaRPr lang="en-GB" sz="2800" b="1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Zero or one </a:t>
            </a:r>
            <a:r>
              <a:rPr lang="en-GB" sz="2800" b="1" dirty="0">
                <a:latin typeface="Consolas" panose="020B0609020204030204" pitchFamily="49" charset="0"/>
              </a:rPr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13442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Logical test operators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21198"/>
              </p:ext>
            </p:extLst>
          </p:nvPr>
        </p:nvGraphicFramePr>
        <p:xfrm>
          <a:off x="1163452" y="1772816"/>
          <a:ext cx="9865096" cy="4114800"/>
        </p:xfrm>
        <a:graphic>
          <a:graphicData uri="http://schemas.openxmlformats.org/drawingml/2006/table">
            <a:tbl>
              <a:tblPr/>
              <a:tblGrid>
                <a:gridCol w="2512952">
                  <a:extLst>
                    <a:ext uri="{9D8B030D-6E8A-4147-A177-3AD203B41FA5}">
                      <a16:colId xmlns:a16="http://schemas.microsoft.com/office/drawing/2014/main" val="3758174800"/>
                    </a:ext>
                  </a:extLst>
                </a:gridCol>
                <a:gridCol w="3676072">
                  <a:extLst>
                    <a:ext uri="{9D8B030D-6E8A-4147-A177-3AD203B41FA5}">
                      <a16:colId xmlns:a16="http://schemas.microsoft.com/office/drawing/2014/main" val="2489747930"/>
                    </a:ext>
                  </a:extLst>
                </a:gridCol>
                <a:gridCol w="3676072">
                  <a:extLst>
                    <a:ext uri="{9D8B030D-6E8A-4147-A177-3AD203B41FA5}">
                      <a16:colId xmlns:a16="http://schemas.microsoft.com/office/drawing/2014/main" val="33336347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/>
                        <a:t>Operation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&lt;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strictly less than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5 &lt; 6.5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01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&lt;=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less than or 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 &lt;=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703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&gt;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strictly greater than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2.3 &gt; 1.6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69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&gt;=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greater than or 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4.001 &gt;=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787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==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"simon"</a:t>
                      </a:r>
                      <a:r>
                        <a:rPr lang="en-GB" sz="2400" baseline="0" dirty="0">
                          <a:latin typeface="Consolas" panose="020B0609020204030204" pitchFamily="49" charset="0"/>
                        </a:rPr>
                        <a:t> == "simon"</a:t>
                      </a:r>
                      <a:endParaRPr lang="en-GB" sz="2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!=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not equal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4 !=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03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object identity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[1,2] is [1,2]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78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is not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negated object identity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nsolas" panose="020B0609020204030204" pitchFamily="49" charset="0"/>
                        </a:rPr>
                        <a:t>[1,2]</a:t>
                      </a:r>
                      <a:r>
                        <a:rPr lang="en-GB" sz="2400" baseline="0" dirty="0">
                          <a:latin typeface="Consolas" panose="020B0609020204030204" pitchFamily="49" charset="0"/>
                        </a:rPr>
                        <a:t> is not [1,2]</a:t>
                      </a:r>
                      <a:endParaRPr lang="en-GB" sz="2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44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9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Logical tests on data 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52" y="1417638"/>
            <a:ext cx="11784632" cy="51398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animals = [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"cat"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"mouse"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"elephant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elephant"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"big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dog"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"medium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mouse"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"small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animals:             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 for lists, sets, tuples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"There's a gerbil there"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"Sorry, no gerbils"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"elephant"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       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Tests against the keys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"We know about elephants"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"medium"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animal_dict.values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Tests against the values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"There's a medium animal"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Compound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use the operators </a:t>
            </a:r>
            <a:r>
              <a:rPr lang="en-GB" b="1" dirty="0">
                <a:latin typeface="Consolas" panose="020B0609020204030204" pitchFamily="49" charset="0"/>
              </a:rPr>
              <a:t>and</a:t>
            </a:r>
            <a:r>
              <a:rPr lang="en-GB" dirty="0"/>
              <a:t> / </a:t>
            </a:r>
            <a:r>
              <a:rPr lang="en-GB" b="1" dirty="0">
                <a:latin typeface="Consolas" panose="020B0609020204030204" pitchFamily="49" charset="0"/>
              </a:rPr>
              <a:t>or</a:t>
            </a:r>
            <a:r>
              <a:rPr lang="en-GB" dirty="0"/>
              <a:t> to link logical tests </a:t>
            </a:r>
          </a:p>
          <a:p>
            <a:r>
              <a:rPr lang="en-GB" dirty="0"/>
              <a:t>You can use </a:t>
            </a:r>
            <a:r>
              <a:rPr lang="en-GB" b="1" dirty="0">
                <a:latin typeface="Consolas" panose="020B0609020204030204" pitchFamily="49" charset="0"/>
              </a:rPr>
              <a:t>not</a:t>
            </a:r>
            <a:r>
              <a:rPr lang="en-GB" dirty="0"/>
              <a:t> to invert the logic of a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3078365"/>
            <a:ext cx="8064896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"gerbil"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b="1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animals: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"No gerbils here"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animal,size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animal_dict.items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print(animal)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size==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"big"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b="1" dirty="0">
                <a:solidFill>
                  <a:srgbClr val="569CD6"/>
                </a:solidFill>
                <a:latin typeface="Consolas" panose="020B0609020204030204" pitchFamily="49" charset="0"/>
              </a:rPr>
              <a:t>and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animal.startswith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 bet it's an elephant"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while</a:t>
            </a:r>
            <a:r>
              <a:rPr lang="en-GB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way to execute a code block repeatedly until a logical test becomes false</a:t>
            </a:r>
          </a:p>
          <a:p>
            <a:endParaRPr lang="en-GB" dirty="0"/>
          </a:p>
          <a:p>
            <a:r>
              <a:rPr lang="en-GB" dirty="0"/>
              <a:t>The logical test uses the same code as </a:t>
            </a:r>
            <a:r>
              <a:rPr lang="en-GB" dirty="0">
                <a:latin typeface="Consolas" panose="020B0609020204030204" pitchFamily="49" charset="0"/>
              </a:rPr>
              <a:t>if</a:t>
            </a:r>
            <a:r>
              <a:rPr lang="en-GB" dirty="0"/>
              <a:t> statements</a:t>
            </a:r>
          </a:p>
          <a:p>
            <a:endParaRPr lang="en-GB" dirty="0"/>
          </a:p>
          <a:p>
            <a:r>
              <a:rPr lang="en-GB" dirty="0"/>
              <a:t>Generally something within the loop needs to change the data used in the logical test</a:t>
            </a:r>
          </a:p>
          <a:p>
            <a:pPr lvl="1"/>
            <a:r>
              <a:rPr lang="en-GB" dirty="0"/>
              <a:t>Otherwise the loop will run forever (an infinite loop)</a:t>
            </a:r>
          </a:p>
          <a:p>
            <a:pPr lvl="1"/>
            <a:r>
              <a:rPr lang="en-GB" dirty="0"/>
              <a:t>There are ways to break out of a loop</a:t>
            </a:r>
          </a:p>
        </p:txBody>
      </p:sp>
    </p:spTree>
    <p:extLst>
      <p:ext uri="{BB962C8B-B14F-4D97-AF65-F5344CB8AC3E}">
        <p14:creationId xmlns:p14="http://schemas.microsoft.com/office/powerpoint/2010/main" val="23628026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while</a:t>
            </a:r>
            <a:r>
              <a:rPr lang="en-GB" dirty="0"/>
              <a:t> loops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1789" y="1799473"/>
            <a:ext cx="8726760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random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while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!=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random.randint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 guessed"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guessed_number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"I stopped guessing"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9" y="1772816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I guessed 1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4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7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1</a:t>
            </a:r>
          </a:p>
          <a:p>
            <a:r>
              <a:rPr lang="en-GB" dirty="0">
                <a:latin typeface="Consolas" panose="020B0609020204030204" pitchFamily="49" charset="0"/>
              </a:rPr>
              <a:t>I guessed 5</a:t>
            </a:r>
          </a:p>
          <a:p>
            <a:r>
              <a:rPr lang="en-GB" dirty="0">
                <a:latin typeface="Consolas" panose="020B0609020204030204" pitchFamily="49" charset="0"/>
              </a:rPr>
              <a:t>I stopped guessing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03512" y="4005064"/>
            <a:ext cx="73363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9172" y="4036422"/>
            <a:ext cx="124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Logical Test</a:t>
            </a:r>
          </a:p>
        </p:txBody>
      </p:sp>
      <p:sp>
        <p:nvSpPr>
          <p:cNvPr id="8" name="Left Brace 7"/>
          <p:cNvSpPr/>
          <p:nvPr/>
        </p:nvSpPr>
        <p:spPr>
          <a:xfrm>
            <a:off x="2207568" y="4437112"/>
            <a:ext cx="229582" cy="64807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2273" y="457706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Loop Code Block</a:t>
            </a:r>
          </a:p>
        </p:txBody>
      </p:sp>
    </p:spTree>
    <p:extLst>
      <p:ext uri="{BB962C8B-B14F-4D97-AF65-F5344CB8AC3E}">
        <p14:creationId xmlns:p14="http://schemas.microsoft.com/office/powerpoint/2010/main" val="24421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288" y="274638"/>
            <a:ext cx="2894112" cy="1930226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</a:t>
            </a:r>
            <a:r>
              <a:rPr lang="en-GB" dirty="0">
                <a:latin typeface="Consolas" panose="020B0609020204030204" pitchFamily="49" charset="0"/>
              </a:rPr>
              <a:t>continue</a:t>
            </a:r>
            <a:r>
              <a:rPr lang="en-GB" dirty="0"/>
              <a:t> and </a:t>
            </a:r>
            <a:r>
              <a:rPr lang="en-GB" dirty="0">
                <a:latin typeface="Consolas" panose="020B0609020204030204" pitchFamily="49" charset="0"/>
              </a:rPr>
              <a:t>break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88640"/>
            <a:ext cx="8088560" cy="64633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data = []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while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An infinite loop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answer = input(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"Enter data: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answer.strip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 ==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break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answer.isnumeric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():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Tests for integer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"Sorry, wasn't a number"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continue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data.append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(answer))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mean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mean +=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Shortcut for mean = mean + </a:t>
            </a:r>
            <a:r>
              <a:rPr lang="en-GB" dirty="0" err="1">
                <a:solidFill>
                  <a:schemeClr val="accent3"/>
                </a:solidFill>
                <a:latin typeface="Consolas" panose="020B0609020204030204" pitchFamily="49" charset="0"/>
              </a:rPr>
              <a:t>i</a:t>
            </a:r>
            <a:endParaRPr lang="en-GB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mean /=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(data)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"The mean of"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(data),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"observations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was"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,mean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6420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76" y="404664"/>
            <a:ext cx="11305256" cy="59400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data = {}</a:t>
            </a:r>
          </a:p>
          <a:p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while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+= 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"\n\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nMeasurement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sample_count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sample = 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"Sample Name: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value = float(input(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"Data Value: 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sample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data[sample] = []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data[sample].append(value)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for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sample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data: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data[sample].sort()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"Sample"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,sample,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"had"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len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(data[sample]),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measures:"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,data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[sample])</a:t>
            </a:r>
            <a:endParaRPr lang="en-GB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12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Exercise 3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4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script basics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7728" y="1916832"/>
            <a:ext cx="8294712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 Create a variable with my name in it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"wrote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his first python program"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print 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"He is very proud")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89289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Where to find an interpreter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335978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Series of python ‘statements’.  One per line (generally). These are executed in order, from the top of the file to the bottom.</a:t>
            </a:r>
          </a:p>
          <a:p>
            <a:endParaRPr lang="en-GB" sz="2000" dirty="0"/>
          </a:p>
          <a:p>
            <a:r>
              <a:rPr lang="en-GB" sz="2000" dirty="0"/>
              <a:t>Your program finishes at the end of the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262633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Comments use </a:t>
            </a:r>
            <a:r>
              <a:rPr lang="en-GB" sz="2000" dirty="0">
                <a:latin typeface="Consolas" panose="020B0609020204030204" pitchFamily="49" charset="0"/>
              </a:rPr>
              <a:t>#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75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4864"/>
            <a:ext cx="11089232" cy="1470025"/>
          </a:xfrm>
        </p:spPr>
        <p:txBody>
          <a:bodyPr>
            <a:noAutofit/>
          </a:bodyPr>
          <a:lstStyle/>
          <a:p>
            <a:r>
              <a:rPr lang="en-GB" sz="5400" dirty="0"/>
              <a:t>String Processing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813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Strings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700808"/>
            <a:ext cx="11593288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text_single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'simple single quotes'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No real difference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						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between single and quotes</a:t>
            </a:r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text_double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"simple double quotes"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double quotes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text_escaped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'It\'s tricky writing apostrophes'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text_special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'header1\theader2\ndata1\tdata2\n' 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Newlines / tabs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text_multi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"""I can write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over several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lines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"""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268760"/>
            <a:ext cx="9590856" cy="5400599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isalnum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Are all characters in the string letters or numbers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isalpha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Are all characters in the string letters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isascii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Are all the characters standard ASCII (no extended characters)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isdecimal</a:t>
            </a:r>
            <a:r>
              <a:rPr lang="en-GB" dirty="0">
                <a:latin typeface="Consolas" panose="020B0609020204030204" pitchFamily="49" charset="0"/>
              </a:rPr>
              <a:t>() 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isdigit</a:t>
            </a:r>
            <a:r>
              <a:rPr lang="en-GB" dirty="0">
                <a:latin typeface="Consolas" panose="020B0609020204030204" pitchFamily="49" charset="0"/>
              </a:rPr>
              <a:t>()		</a:t>
            </a:r>
            <a:r>
              <a:rPr lang="en-GB" dirty="0"/>
              <a:t>Test for numbers (plus varying extended characters)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isnumeric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islower</a:t>
            </a:r>
            <a:r>
              <a:rPr lang="en-GB" dirty="0">
                <a:latin typeface="Consolas" panose="020B0609020204030204" pitchFamily="49" charset="0"/>
              </a:rPr>
              <a:t>() 		</a:t>
            </a:r>
            <a:r>
              <a:rPr lang="en-GB" dirty="0"/>
              <a:t>Is it lowercase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isupper</a:t>
            </a:r>
            <a:r>
              <a:rPr lang="en-GB" dirty="0">
                <a:latin typeface="Consolas" panose="020B0609020204030204" pitchFamily="49" charset="0"/>
              </a:rPr>
              <a:t>() 		</a:t>
            </a:r>
            <a:r>
              <a:rPr lang="en-GB" dirty="0"/>
              <a:t>Is it uppercase</a:t>
            </a:r>
          </a:p>
          <a:p>
            <a:r>
              <a:rPr lang="en-GB" dirty="0" err="1">
                <a:latin typeface="Consolas" panose="020B0609020204030204" pitchFamily="49" charset="0"/>
              </a:rPr>
              <a:t>istitle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 		Is it title case (initial capital)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isprintable</a:t>
            </a:r>
            <a:r>
              <a:rPr lang="en-GB" dirty="0">
                <a:latin typeface="Consolas" panose="020B0609020204030204" pitchFamily="49" charset="0"/>
              </a:rPr>
              <a:t>()  </a:t>
            </a:r>
            <a:r>
              <a:rPr lang="en-GB" dirty="0"/>
              <a:t>	All characters are printable (not carriage returns etc)</a:t>
            </a:r>
          </a:p>
          <a:p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isspace</a:t>
            </a: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 		All characters are spaces/tabs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8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Splitting and Joining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892695"/>
          </a:xfrm>
        </p:spPr>
        <p:txBody>
          <a:bodyPr/>
          <a:lstStyle/>
          <a:p>
            <a:r>
              <a:rPr lang="en-GB" dirty="0"/>
              <a:t>Convert between lists/tuples and delimited strings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2675459"/>
            <a:ext cx="1152128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text_delim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Jan_Feb_Mar_Apr_May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months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text_delim.split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"_"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[Jan Feb Mar Apr May]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new_delim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":"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.join(months)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Jan:Feb:Mar:Apr:May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","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"one"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"three"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Fails, can't join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int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","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"one"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),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"three"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)])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Works, but ugly!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7408" y="3356992"/>
            <a:ext cx="10513168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big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arabidopsis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small = big[-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:]				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small = big[::-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			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bido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in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big: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"Found substring"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7822CF-3C92-4E98-9FE5-094D4D19BC02}"/>
              </a:ext>
            </a:extLst>
          </p:cNvPr>
          <p:cNvSpPr/>
          <p:nvPr/>
        </p:nvSpPr>
        <p:spPr>
          <a:xfrm>
            <a:off x="6240016" y="4077072"/>
            <a:ext cx="410445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dopsis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sispodibara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Strings as 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80727"/>
          </a:xfrm>
        </p:spPr>
        <p:txBody>
          <a:bodyPr/>
          <a:lstStyle/>
          <a:p>
            <a:r>
              <a:rPr lang="en-GB" dirty="0"/>
              <a:t>Behind the scenes strings are stored as a tuple of letters</a:t>
            </a:r>
          </a:p>
          <a:p>
            <a:r>
              <a:rPr lang="en-GB" dirty="0"/>
              <a:t>You can use the list/tuple </a:t>
            </a:r>
            <a:r>
              <a:rPr lang="en-GB" dirty="0" err="1"/>
              <a:t>subsetting</a:t>
            </a:r>
            <a:r>
              <a:rPr lang="en-GB" dirty="0"/>
              <a:t> syntax on strings </a:t>
            </a:r>
          </a:p>
        </p:txBody>
      </p:sp>
    </p:spTree>
    <p:extLst>
      <p:ext uri="{BB962C8B-B14F-4D97-AF65-F5344CB8AC3E}">
        <p14:creationId xmlns:p14="http://schemas.microsoft.com/office/powerpoint/2010/main" val="6197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04663"/>
          </a:xfrm>
        </p:spPr>
        <p:txBody>
          <a:bodyPr/>
          <a:lstStyle/>
          <a:p>
            <a:r>
              <a:rPr lang="en-GB" dirty="0"/>
              <a:t>Strings can be 'added' or 'multiplied'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708920"/>
            <a:ext cx="10585176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text1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"join"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text2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'me'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text_joined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text1 + text2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joinme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text_joined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"can't"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"mix"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Fails, can't add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int</a:t>
            </a:r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text_joined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"can"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"mix"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Works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text_multi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text1 *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4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joinjoinjoinjoin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Building strings with data</a:t>
            </a:r>
            <a:br>
              <a:rPr lang="en-GB" dirty="0"/>
            </a:br>
            <a:r>
              <a:rPr lang="en-GB" dirty="0"/>
              <a:t>(the ugly way)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F82906-E1BF-452D-BA8B-387A4C7A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4797152"/>
            <a:ext cx="10670976" cy="1988840"/>
          </a:xfrm>
        </p:spPr>
        <p:txBody>
          <a:bodyPr/>
          <a:lstStyle/>
          <a:p>
            <a:r>
              <a:rPr lang="en-GB" dirty="0"/>
              <a:t>Multiple additions</a:t>
            </a:r>
          </a:p>
          <a:p>
            <a:r>
              <a:rPr lang="en-GB" dirty="0"/>
              <a:t>Type conversion</a:t>
            </a:r>
          </a:p>
          <a:p>
            <a:r>
              <a:rPr lang="en-GB" dirty="0"/>
              <a:t>Too much numeric precision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1988840"/>
            <a:ext cx="11377264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sample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"WT"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count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23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total_count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101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Sample"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,sample,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"comprised"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total_count,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"of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all measures"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message = 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"Sample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+sample+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 comprised 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str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(count/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total_count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)+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 of all measures"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# Sample WT comprised 0.22772277227722773 of all measures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769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Strings (f-strings)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</p:spPr>
        <p:txBody>
          <a:bodyPr>
            <a:normAutofit/>
          </a:bodyPr>
          <a:lstStyle/>
          <a:p>
            <a:r>
              <a:rPr lang="en-GB" dirty="0"/>
              <a:t>Regular strings, prepended by </a:t>
            </a:r>
            <a:r>
              <a:rPr lang="en-GB" dirty="0">
                <a:latin typeface="Consolas" panose="020B0609020204030204" pitchFamily="49" charset="0"/>
              </a:rPr>
              <a:t>f </a:t>
            </a:r>
            <a:r>
              <a:rPr lang="en-GB" dirty="0" err="1">
                <a:latin typeface="Consolas" panose="020B0609020204030204" pitchFamily="49" charset="0"/>
              </a:rPr>
              <a:t>eg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f"Hello</a:t>
            </a:r>
            <a:r>
              <a:rPr lang="en-GB" dirty="0">
                <a:latin typeface="Consolas" panose="020B0609020204030204" pitchFamily="49" charset="0"/>
              </a:rPr>
              <a:t>"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Embed variables / code directly in strings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Works with all data types without conversion</a:t>
            </a:r>
          </a:p>
          <a:p>
            <a:endParaRPr lang="en-GB" dirty="0"/>
          </a:p>
          <a:p>
            <a:r>
              <a:rPr lang="en-GB" dirty="0"/>
              <a:t>Provides numeric formatting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380D9-F002-4B0D-9906-1D492C83C8B3}"/>
              </a:ext>
            </a:extLst>
          </p:cNvPr>
          <p:cNvSpPr txBox="1"/>
          <p:nvPr/>
        </p:nvSpPr>
        <p:spPr>
          <a:xfrm>
            <a:off x="9477475" y="6488668"/>
            <a:ext cx="270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works on python &gt;3.7</a:t>
            </a:r>
          </a:p>
        </p:txBody>
      </p:sp>
    </p:spTree>
    <p:extLst>
      <p:ext uri="{BB962C8B-B14F-4D97-AF65-F5344CB8AC3E}">
        <p14:creationId xmlns:p14="http://schemas.microsoft.com/office/powerpoint/2010/main" val="21128885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Strings (f-strings)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901" y="1772816"/>
            <a:ext cx="11320198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year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1983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name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kids = [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Fred"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"Ethel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{name}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was born in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{year}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and has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{kids}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Simon was born in 1983 and has ['Fred', 'Ethel']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print(f"{name} was born in {year} and has 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 &amp; '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.join(kids)}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")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Simon was born in 1983 and has Fred &amp; Ethel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formatting in f-strings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175032" cy="53237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900" dirty="0">
                <a:latin typeface="Consolas" panose="020B0609020204030204" pitchFamily="49" charset="0"/>
              </a:rPr>
              <a:t>{</a:t>
            </a:r>
            <a:r>
              <a:rPr lang="en-GB" sz="3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sz="3900" dirty="0">
                <a:latin typeface="Consolas" panose="020B0609020204030204" pitchFamily="49" charset="0"/>
              </a:rPr>
              <a:t>:</a:t>
            </a:r>
            <a:r>
              <a:rPr lang="en-GB" sz="3900" dirty="0">
                <a:solidFill>
                  <a:schemeClr val="accent2"/>
                </a:solidFill>
                <a:latin typeface="Consolas" panose="020B0609020204030204" pitchFamily="49" charset="0"/>
              </a:rPr>
              <a:t>&lt;</a:t>
            </a:r>
            <a:r>
              <a:rPr lang="en-GB" sz="3900" dirty="0">
                <a:solidFill>
                  <a:schemeClr val="accent4"/>
                </a:solidFill>
                <a:latin typeface="Consolas" panose="020B0609020204030204" pitchFamily="49" charset="0"/>
              </a:rPr>
              <a:t>20</a:t>
            </a:r>
            <a:r>
              <a:rPr lang="en-GB" sz="39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GB" sz="39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.2f</a:t>
            </a:r>
            <a:r>
              <a:rPr lang="en-GB" sz="3900" dirty="0">
                <a:latin typeface="Consolas" panose="020B0609020204030204" pitchFamily="49" charset="0"/>
              </a:rPr>
              <a:t>}</a:t>
            </a:r>
          </a:p>
          <a:p>
            <a:pPr marL="0" indent="0" algn="ctr">
              <a:buNone/>
            </a:pPr>
            <a:r>
              <a:rPr lang="en-GB" dirty="0">
                <a:latin typeface="Consolas" panose="020B0609020204030204" pitchFamily="49" charset="0"/>
              </a:rPr>
              <a:t>{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dirty="0"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[align]</a:t>
            </a:r>
            <a:r>
              <a:rPr lang="en-GB" dirty="0">
                <a:solidFill>
                  <a:schemeClr val="accent4"/>
                </a:solidFill>
                <a:latin typeface="Consolas" panose="020B0609020204030204" pitchFamily="49" charset="0"/>
              </a:rPr>
              <a:t>[width]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[delimiter]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.[precision]</a:t>
            </a:r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pPr lvl="1"/>
            <a:endParaRPr lang="en-GB" sz="2600" dirty="0"/>
          </a:p>
          <a:p>
            <a:pPr lvl="1"/>
            <a:r>
              <a:rPr lang="en-GB" sz="2600" dirty="0"/>
              <a:t>Align is </a:t>
            </a:r>
            <a:r>
              <a:rPr lang="en-GB" sz="2600" b="1" dirty="0">
                <a:latin typeface="Consolas" panose="020B0609020204030204" pitchFamily="49" charset="0"/>
              </a:rPr>
              <a:t>&lt;</a:t>
            </a:r>
            <a:r>
              <a:rPr lang="en-GB" sz="2600" dirty="0"/>
              <a:t> (left) </a:t>
            </a:r>
            <a:r>
              <a:rPr lang="en-GB" sz="2600" b="1" dirty="0">
                <a:latin typeface="Consolas" panose="020B0609020204030204" pitchFamily="49" charset="0"/>
              </a:rPr>
              <a:t>&gt;</a:t>
            </a:r>
            <a:r>
              <a:rPr lang="en-GB" sz="2600" dirty="0"/>
              <a:t> (right) </a:t>
            </a:r>
            <a:r>
              <a:rPr lang="en-GB" sz="2600" b="1" dirty="0">
                <a:latin typeface="Consolas" panose="020B0609020204030204" pitchFamily="49" charset="0"/>
              </a:rPr>
              <a:t>^</a:t>
            </a:r>
            <a:r>
              <a:rPr lang="en-GB" sz="2600" dirty="0"/>
              <a:t> (</a:t>
            </a:r>
            <a:r>
              <a:rPr lang="en-GB" sz="2600" dirty="0" err="1"/>
              <a:t>center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Width is number of characters</a:t>
            </a:r>
          </a:p>
          <a:p>
            <a:pPr lvl="1"/>
            <a:r>
              <a:rPr lang="en-GB" sz="2600" dirty="0"/>
              <a:t>Delimiter is 1000s separator (normally </a:t>
            </a:r>
            <a:r>
              <a:rPr lang="en-GB" sz="2600" dirty="0">
                <a:latin typeface="Consolas" panose="020B0609020204030204" pitchFamily="49" charset="0"/>
              </a:rPr>
              <a:t>,</a:t>
            </a:r>
            <a:r>
              <a:rPr lang="en-GB" sz="2600" dirty="0"/>
              <a:t> or </a:t>
            </a:r>
            <a:r>
              <a:rPr lang="en-GB" sz="2600" dirty="0">
                <a:latin typeface="Consolas" panose="020B0609020204030204" pitchFamily="49" charset="0"/>
              </a:rPr>
              <a:t>_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Precision is </a:t>
            </a:r>
            <a:r>
              <a:rPr lang="en-GB" sz="2600" dirty="0" err="1"/>
              <a:t>number+letter</a:t>
            </a:r>
            <a:endParaRPr lang="en-GB" sz="2600" dirty="0"/>
          </a:p>
          <a:p>
            <a:pPr lvl="2"/>
            <a:r>
              <a:rPr lang="en-GB" sz="2200" dirty="0">
                <a:latin typeface="Consolas" panose="020B0609020204030204" pitchFamily="49" charset="0"/>
              </a:rPr>
              <a:t>f</a:t>
            </a:r>
            <a:r>
              <a:rPr lang="en-GB" sz="2200" dirty="0"/>
              <a:t> is fixed decimal places</a:t>
            </a:r>
          </a:p>
          <a:p>
            <a:pPr lvl="2"/>
            <a:r>
              <a:rPr lang="en-GB" sz="2200" dirty="0">
                <a:latin typeface="Consolas" panose="020B0609020204030204" pitchFamily="49" charset="0"/>
              </a:rPr>
              <a:t>g</a:t>
            </a:r>
            <a:r>
              <a:rPr lang="en-GB" sz="2200" dirty="0"/>
              <a:t> is significant figures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{data:&lt;20.2f} </a:t>
            </a:r>
            <a:r>
              <a:rPr lang="en-GB" dirty="0"/>
              <a:t>Occupy 20 spaces, align left show 2 decimal places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{data:,.3g} </a:t>
            </a:r>
            <a:r>
              <a:rPr lang="en-GB" dirty="0"/>
              <a:t>     Take what space you need. Add commas. Show 3 sig figs</a:t>
            </a:r>
          </a:p>
        </p:txBody>
      </p:sp>
    </p:spTree>
    <p:extLst>
      <p:ext uri="{BB962C8B-B14F-4D97-AF65-F5344CB8AC3E}">
        <p14:creationId xmlns:p14="http://schemas.microsoft.com/office/powerpoint/2010/main" val="36983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1165-BAC1-4382-B0A1-8660EB84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76C9-04D8-4F6A-BF7B-B86B69D4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04663"/>
          </a:xfrm>
        </p:spPr>
        <p:txBody>
          <a:bodyPr/>
          <a:lstStyle/>
          <a:p>
            <a:r>
              <a:rPr lang="en-GB" dirty="0"/>
              <a:t>Copy the program below into </a:t>
            </a:r>
            <a:r>
              <a:rPr lang="en-GB" dirty="0" err="1"/>
              <a:t>VSCode</a:t>
            </a:r>
            <a:r>
              <a:rPr lang="en-GB" dirty="0"/>
              <a:t> and get it to run.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F94D6-8BD6-4EB7-9A73-B15F1F61F340}"/>
              </a:ext>
            </a:extLst>
          </p:cNvPr>
          <p:cNvSpPr/>
          <p:nvPr/>
        </p:nvSpPr>
        <p:spPr>
          <a:xfrm>
            <a:off x="1127448" y="2708920"/>
            <a:ext cx="843872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A9955"/>
                </a:solidFill>
                <a:latin typeface="Consolas" panose="020B0609020204030204" pitchFamily="49" charset="0"/>
              </a:rPr>
              <a:t>#!python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"Simon"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 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my_name,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"wrote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his first python program"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"He is very proud"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722843-ECD6-4723-A43A-8A5401C888F5}"/>
              </a:ext>
            </a:extLst>
          </p:cNvPr>
          <p:cNvGrpSpPr/>
          <p:nvPr/>
        </p:nvGrpSpPr>
        <p:grpSpPr>
          <a:xfrm>
            <a:off x="10142240" y="3291664"/>
            <a:ext cx="1440160" cy="1512168"/>
            <a:chOff x="7608168" y="1749879"/>
            <a:chExt cx="1440160" cy="15121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BEE750-B425-4F81-A948-2B50F04506AD}"/>
                </a:ext>
              </a:extLst>
            </p:cNvPr>
            <p:cNvSpPr/>
            <p:nvPr/>
          </p:nvSpPr>
          <p:spPr>
            <a:xfrm>
              <a:off x="7608168" y="1749879"/>
              <a:ext cx="1440160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D3BBEC0-A34E-47E4-B7AD-1608EEE2E80D}"/>
                </a:ext>
              </a:extLst>
            </p:cNvPr>
            <p:cNvSpPr/>
            <p:nvPr/>
          </p:nvSpPr>
          <p:spPr>
            <a:xfrm rot="5400000">
              <a:off x="7824192" y="2158990"/>
              <a:ext cx="1008112" cy="693946"/>
            </a:xfrm>
            <a:prstGeom prst="triangl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34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formatting in f-strings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60" y="1628800"/>
            <a:ext cx="11521280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>
                <a:solidFill>
                  <a:srgbClr val="B5CEA8"/>
                </a:solidFill>
                <a:latin typeface="Consolas" panose="020B0609020204030204" pitchFamily="49" charset="0"/>
              </a:rPr>
              <a:t>19876.12345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"Simple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Simple=19876.12345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"Decimal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Places=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:.2f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Decimal Places=19876.12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"SigFigs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:.3g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SigFigs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=1.99e+04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"Commify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:,.0f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Commify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=19,876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"FixWidthR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='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:&gt;15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FixWidthR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='    19876.12345'</a:t>
            </a:r>
          </a:p>
          <a:p>
            <a:endParaRPr lang="en-GB" sz="24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"FixWidthC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='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fnum</a:t>
            </a:r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:^15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'"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</a:t>
            </a:r>
            <a:r>
              <a:rPr lang="en-GB" sz="2400" dirty="0" err="1">
                <a:solidFill>
                  <a:schemeClr val="accent3"/>
                </a:solidFill>
                <a:latin typeface="Consolas" panose="020B0609020204030204" pitchFamily="49" charset="0"/>
              </a:rPr>
              <a:t>FixWidthC</a:t>
            </a:r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='  19876.12345  '</a:t>
            </a:r>
          </a:p>
        </p:txBody>
      </p:sp>
    </p:spTree>
    <p:extLst>
      <p:ext uri="{BB962C8B-B14F-4D97-AF65-F5344CB8AC3E}">
        <p14:creationId xmlns:p14="http://schemas.microsoft.com/office/powerpoint/2010/main" val="259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Simple literal string matching can be achieved using either </a:t>
            </a:r>
            <a:r>
              <a:rPr lang="en-GB" dirty="0">
                <a:latin typeface="Consolas" panose="020B0609020204030204" pitchFamily="49" charset="0"/>
              </a:rPr>
              <a:t>in</a:t>
            </a:r>
            <a:r>
              <a:rPr lang="en-GB" dirty="0"/>
              <a:t> or methods such as </a:t>
            </a:r>
            <a:r>
              <a:rPr lang="en-GB" dirty="0">
                <a:latin typeface="Consolas" panose="020B0609020204030204" pitchFamily="49" charset="0"/>
              </a:rPr>
              <a:t>index</a:t>
            </a:r>
            <a:r>
              <a:rPr lang="en-GB" dirty="0"/>
              <a:t> or </a:t>
            </a:r>
            <a:r>
              <a:rPr lang="en-GB" dirty="0">
                <a:latin typeface="Consolas" panose="020B0609020204030204" pitchFamily="49" charset="0"/>
              </a:rPr>
              <a:t>find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/>
              <a:t>More complex, ambiguous patterns can be found using methods from the </a:t>
            </a:r>
            <a:r>
              <a:rPr lang="en-GB" dirty="0">
                <a:latin typeface="Consolas" panose="020B0609020204030204" pitchFamily="49" charset="0"/>
              </a:rPr>
              <a:t>re</a:t>
            </a:r>
            <a:r>
              <a:rPr lang="en-GB" dirty="0"/>
              <a:t> (regular expression) package - part of the standard library</a:t>
            </a:r>
          </a:p>
          <a:p>
            <a:endParaRPr lang="en-GB" dirty="0"/>
          </a:p>
          <a:p>
            <a:r>
              <a:rPr lang="en-GB" dirty="0"/>
              <a:t>Regular expressions are used in many languages and are the same in all of them.</a:t>
            </a:r>
          </a:p>
        </p:txBody>
      </p:sp>
    </p:spTree>
    <p:extLst>
      <p:ext uri="{BB962C8B-B14F-4D97-AF65-F5344CB8AC3E}">
        <p14:creationId xmlns:p14="http://schemas.microsoft.com/office/powerpoint/2010/main" val="7897856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methods from </a:t>
            </a:r>
            <a:r>
              <a:rPr lang="en-GB" dirty="0">
                <a:latin typeface="Consolas" panose="020B0609020204030204" pitchFamily="49" charset="0"/>
              </a:rPr>
              <a:t>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err="1">
                <a:latin typeface="Consolas" panose="020B0609020204030204" pitchFamily="49" charset="0"/>
              </a:rPr>
              <a:t>re.findall</a:t>
            </a:r>
            <a:r>
              <a:rPr lang="en-GB" sz="2800" dirty="0">
                <a:latin typeface="Consolas" panose="020B0609020204030204" pitchFamily="49" charset="0"/>
              </a:rPr>
              <a:t>	</a:t>
            </a:r>
            <a:r>
              <a:rPr lang="en-GB" sz="2800" dirty="0"/>
              <a:t>Find all matches to a pattern. Return a list of hit text</a:t>
            </a:r>
          </a:p>
          <a:p>
            <a:endParaRPr lang="en-GB" sz="2800" dirty="0"/>
          </a:p>
          <a:p>
            <a:r>
              <a:rPr lang="en-GB" sz="2800" dirty="0" err="1">
                <a:latin typeface="Consolas" panose="020B0609020204030204" pitchFamily="49" charset="0"/>
              </a:rPr>
              <a:t>re.search</a:t>
            </a:r>
            <a:r>
              <a:rPr lang="en-GB" sz="2800" dirty="0"/>
              <a:t>	Find the first match to a pattern. Return a hit object</a:t>
            </a:r>
          </a:p>
          <a:p>
            <a:endParaRPr lang="en-GB" sz="2800" dirty="0"/>
          </a:p>
          <a:p>
            <a:r>
              <a:rPr lang="en-GB" sz="2800" dirty="0" err="1">
                <a:latin typeface="Consolas" panose="020B0609020204030204" pitchFamily="49" charset="0"/>
              </a:rPr>
              <a:t>re.finditer</a:t>
            </a:r>
            <a:r>
              <a:rPr lang="en-GB" sz="2800" dirty="0"/>
              <a:t>	Find all matches to a pattern. Return a hit object iterator</a:t>
            </a:r>
          </a:p>
          <a:p>
            <a:endParaRPr lang="en-GB" sz="2800" dirty="0">
              <a:latin typeface="Consolas" panose="020B0609020204030204" pitchFamily="49" charset="0"/>
            </a:endParaRPr>
          </a:p>
          <a:p>
            <a:r>
              <a:rPr lang="en-GB" sz="2800" dirty="0" err="1">
                <a:latin typeface="Consolas" panose="020B0609020204030204" pitchFamily="49" charset="0"/>
              </a:rPr>
              <a:t>re.split</a:t>
            </a:r>
            <a:r>
              <a:rPr lang="en-GB" sz="2800" dirty="0"/>
              <a:t>	Like </a:t>
            </a:r>
            <a:r>
              <a:rPr lang="en-GB" sz="2000" dirty="0" err="1">
                <a:latin typeface="Consolas" panose="020B0609020204030204" pitchFamily="49" charset="0"/>
              </a:rPr>
              <a:t>str.split</a:t>
            </a:r>
            <a:r>
              <a:rPr lang="en-GB" sz="2800" dirty="0"/>
              <a:t> but using a pattern not literal text</a:t>
            </a:r>
          </a:p>
          <a:p>
            <a:endParaRPr lang="en-GB" sz="2800" dirty="0">
              <a:latin typeface="Consolas" panose="020B0609020204030204" pitchFamily="49" charset="0"/>
            </a:endParaRPr>
          </a:p>
          <a:p>
            <a:r>
              <a:rPr lang="en-GB" sz="2800" dirty="0" err="1">
                <a:latin typeface="Consolas" panose="020B0609020204030204" pitchFamily="49" charset="0"/>
              </a:rPr>
              <a:t>re.sub</a:t>
            </a:r>
            <a:r>
              <a:rPr lang="en-GB" sz="2800" dirty="0"/>
              <a:t>		Find and replace based on a pattern</a:t>
            </a:r>
          </a:p>
        </p:txBody>
      </p:sp>
    </p:spTree>
    <p:extLst>
      <p:ext uri="{BB962C8B-B14F-4D97-AF65-F5344CB8AC3E}">
        <p14:creationId xmlns:p14="http://schemas.microsoft.com/office/powerpoint/2010/main" val="21126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5486400" cy="1143000"/>
          </a:xfrm>
        </p:spPr>
        <p:txBody>
          <a:bodyPr/>
          <a:lstStyle/>
          <a:p>
            <a:r>
              <a:rPr lang="en-GB" dirty="0"/>
              <a:t>Constructing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90465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Patterns are strings, but containing special characters</a:t>
            </a:r>
          </a:p>
          <a:p>
            <a:r>
              <a:rPr lang="en-GB" dirty="0"/>
              <a:t>Special characters allow for ambiguity in the pattern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.</a:t>
            </a:r>
            <a:r>
              <a:rPr lang="en-GB" dirty="0"/>
              <a:t>  		Anything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[</a:t>
            </a:r>
            <a:r>
              <a:rPr lang="en-GB" dirty="0" err="1">
                <a:latin typeface="Consolas" panose="020B0609020204030204" pitchFamily="49" charset="0"/>
              </a:rPr>
              <a:t>ade</a:t>
            </a:r>
            <a:r>
              <a:rPr lang="en-GB" dirty="0">
                <a:latin typeface="Consolas" panose="020B0609020204030204" pitchFamily="49" charset="0"/>
              </a:rPr>
              <a:t>]</a:t>
            </a:r>
            <a:r>
              <a:rPr lang="en-GB" dirty="0"/>
              <a:t>	Set of allowed characters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|</a:t>
            </a:r>
            <a:r>
              <a:rPr lang="en-GB" dirty="0"/>
              <a:t>		Either/or. Surrounded by () if ambiguous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*</a:t>
            </a:r>
            <a:r>
              <a:rPr lang="en-GB" dirty="0"/>
              <a:t>		Zero or more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+</a:t>
            </a:r>
            <a:r>
              <a:rPr lang="en-GB" dirty="0"/>
              <a:t>		One or more</a:t>
            </a:r>
          </a:p>
          <a:p>
            <a:pPr marL="457200" lvl="1" indent="0">
              <a:buNone/>
            </a:pPr>
            <a:r>
              <a:rPr lang="en-GB" dirty="0"/>
              <a:t>?		None or one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{}</a:t>
            </a:r>
            <a:r>
              <a:rPr lang="en-GB" dirty="0"/>
              <a:t>		Specific number of occurrences, exact or {</a:t>
            </a:r>
            <a:r>
              <a:rPr lang="en-GB" dirty="0" err="1"/>
              <a:t>min,max</a:t>
            </a:r>
            <a:r>
              <a:rPr lang="en-GB" dirty="0"/>
              <a:t>}</a:t>
            </a:r>
          </a:p>
          <a:p>
            <a:pPr marL="457200" lvl="1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^</a:t>
            </a:r>
            <a:r>
              <a:rPr lang="en-GB" dirty="0"/>
              <a:t>		Starts with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$</a:t>
            </a:r>
            <a:r>
              <a:rPr lang="en-GB" dirty="0"/>
              <a:t>		Ends with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</a:t>
            </a:r>
            <a:r>
              <a:rPr lang="en-GB" dirty="0"/>
              <a:t>		Way to escape a special character you want to use literally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()</a:t>
            </a:r>
            <a:r>
              <a:rPr lang="en-GB" dirty="0"/>
              <a:t>		Capture group, used to capture part of a match for later use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2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b.b</a:t>
            </a:r>
            <a:r>
              <a:rPr lang="en-GB" dirty="0"/>
              <a:t>		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 [anything] b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^</a:t>
            </a:r>
            <a:r>
              <a:rPr lang="en-GB" dirty="0" err="1">
                <a:latin typeface="Consolas" panose="020B0609020204030204" pitchFamily="49" charset="0"/>
              </a:rPr>
              <a:t>ga</a:t>
            </a:r>
            <a:r>
              <a:rPr lang="en-GB" dirty="0">
                <a:latin typeface="Consolas" panose="020B0609020204030204" pitchFamily="49" charset="0"/>
              </a:rPr>
              <a:t>*t</a:t>
            </a:r>
            <a:r>
              <a:rPr lang="en-GB" dirty="0"/>
              <a:t>	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starts with g, then any number of a then t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tata</a:t>
            </a:r>
            <a:r>
              <a:rPr lang="en-GB" dirty="0">
                <a:latin typeface="Consolas" panose="020B0609020204030204" pitchFamily="49" charset="0"/>
              </a:rPr>
              <a:t>+$</a:t>
            </a:r>
            <a:r>
              <a:rPr lang="en-GB" dirty="0"/>
              <a:t>	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tat then one or more a at the end of the string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c[</a:t>
            </a:r>
            <a:r>
              <a:rPr lang="en-GB" dirty="0" err="1">
                <a:latin typeface="Consolas" panose="020B0609020204030204" pitchFamily="49" charset="0"/>
              </a:rPr>
              <a:t>aeiou</a:t>
            </a:r>
            <a:r>
              <a:rPr lang="en-GB" dirty="0">
                <a:latin typeface="Consolas" panose="020B0609020204030204" pitchFamily="49" charset="0"/>
              </a:rPr>
              <a:t>]{4}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c then exactly 4 vowels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\.txt$	</a:t>
            </a:r>
            <a:r>
              <a:rPr lang="en-GB" dirty="0"/>
              <a:t>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.txt at the end of a string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lane([</a:t>
            </a:r>
            <a:r>
              <a:rPr lang="en-GB" sz="1600" dirty="0">
                <a:latin typeface="Consolas" panose="020B0609020204030204" pitchFamily="49" charset="0"/>
              </a:rPr>
              <a:t>0123456789</a:t>
            </a:r>
            <a:r>
              <a:rPr lang="en-GB" sz="2400" dirty="0">
                <a:latin typeface="Consolas" panose="020B0609020204030204" pitchFamily="49" charset="0"/>
              </a:rPr>
              <a:t>])\.</a:t>
            </a:r>
            <a:r>
              <a:rPr lang="en-GB" sz="2400" dirty="0" err="1">
                <a:latin typeface="Consolas" panose="020B0609020204030204" pitchFamily="49" charset="0"/>
              </a:rPr>
              <a:t>fq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lane then a captured number then 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fq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file\.(</a:t>
            </a:r>
            <a:r>
              <a:rPr lang="en-GB" sz="2400" dirty="0" err="1">
                <a:latin typeface="Consolas" panose="020B0609020204030204" pitchFamily="49" charset="0"/>
              </a:rPr>
              <a:t>fq|fastq</a:t>
            </a:r>
            <a:r>
              <a:rPr lang="en-GB" sz="2400" dirty="0">
                <a:latin typeface="Consolas" panose="020B0609020204030204" pitchFamily="49" charset="0"/>
              </a:rPr>
              <a:t>)</a:t>
            </a:r>
            <a:r>
              <a:rPr lang="en-GB" dirty="0"/>
              <a:t>	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File dot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fq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fastq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Character group shortcuts in 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Certain groups of characters are so common there is a shortcut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\d</a:t>
            </a:r>
            <a:r>
              <a:rPr lang="en-GB" dirty="0"/>
              <a:t>		Digits (0-9)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\D</a:t>
            </a:r>
            <a:r>
              <a:rPr lang="en-GB" dirty="0"/>
              <a:t>		Non-digits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\s</a:t>
            </a:r>
            <a:r>
              <a:rPr lang="en-GB" dirty="0"/>
              <a:t>		Any whitespace (spaces or tabs)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\S</a:t>
            </a:r>
            <a:r>
              <a:rPr lang="en-GB" dirty="0"/>
              <a:t>		Any non-whitespace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\w</a:t>
            </a:r>
            <a:r>
              <a:rPr lang="en-GB" dirty="0"/>
              <a:t>		Any word character (letters, numbers and underscore)</a:t>
            </a:r>
          </a:p>
          <a:p>
            <a:pPr marL="457200" lvl="1" indent="0">
              <a:buNone/>
            </a:pPr>
            <a:r>
              <a:rPr lang="en-GB" dirty="0">
                <a:latin typeface="Consolas" panose="020B0609020204030204" pitchFamily="49" charset="0"/>
              </a:rPr>
              <a:t>\W</a:t>
            </a:r>
            <a:r>
              <a:rPr lang="en-GB" dirty="0"/>
              <a:t>		Any non-word character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/>
              <a:t>Eg</a:t>
            </a:r>
            <a:r>
              <a:rPr lang="en-GB" dirty="0"/>
              <a:t>: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lane(</a:t>
            </a:r>
            <a:r>
              <a:rPr lang="en-GB" dirty="0">
                <a:latin typeface="Consolas" panose="020B0609020204030204" pitchFamily="49" charset="0"/>
              </a:rPr>
              <a:t>[0123456789]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)\.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fq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could be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lane(</a:t>
            </a:r>
            <a:r>
              <a:rPr lang="en-GB" dirty="0">
                <a:latin typeface="Consolas" panose="020B0609020204030204" pitchFamily="49" charset="0"/>
              </a:rPr>
              <a:t>\d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)\.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fq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350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matches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376" y="1700808"/>
            <a:ext cx="11449272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hits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d+"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print(hits)			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['1535','712','12'] - always strings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no_hits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bacteria"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no_hits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		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[] Empty list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"\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d+"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):	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Works because a populated list is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"There were numbers"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		</a:t>
            </a:r>
            <a:r>
              <a:rPr lang="en-GB" dirty="0">
                <a:solidFill>
                  <a:schemeClr val="accent3"/>
                </a:solidFill>
                <a:latin typeface="Consolas" panose="020B0609020204030204" pitchFamily="49" charset="0"/>
              </a:rPr>
              <a:t># true but and empty list is false</a:t>
            </a:r>
          </a:p>
          <a:p>
            <a:b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re.findall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bacteria"</a:t>
            </a:r>
            <a:r>
              <a:rPr lang="en-GB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"No </a:t>
            </a:r>
            <a:r>
              <a:rPr lang="en-GB" dirty="0" err="1">
                <a:solidFill>
                  <a:srgbClr val="CE9178"/>
                </a:solidFill>
                <a:latin typeface="Consolas" panose="020B0609020204030204" pitchFamily="49" charset="0"/>
              </a:rPr>
              <a:t>bateria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 here"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64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Capturing parts of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41" y="1268760"/>
            <a:ext cx="10972800" cy="5256584"/>
          </a:xfrm>
        </p:spPr>
        <p:txBody>
          <a:bodyPr>
            <a:normAutofit/>
          </a:bodyPr>
          <a:lstStyle/>
          <a:p>
            <a:r>
              <a:rPr lang="en-GB" dirty="0"/>
              <a:t>Using the search function allows you to use capture groups</a:t>
            </a:r>
          </a:p>
          <a:p>
            <a:pPr lvl="1"/>
            <a:r>
              <a:rPr lang="en-GB" dirty="0"/>
              <a:t>Any part of the regex surrounded in round brackets</a:t>
            </a:r>
          </a:p>
          <a:p>
            <a:pPr lvl="1"/>
            <a:r>
              <a:rPr lang="en-GB" dirty="0"/>
              <a:t>Can have multiple captures in the same regex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Sample number and plate number will be captured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653" y="3212976"/>
            <a:ext cx="10585176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hits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re.search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"(\d+) colonies.* (\d+) 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plates"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012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Capturing parts of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72" y="1268760"/>
            <a:ext cx="11762856" cy="140203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From the hit object which is returned by </a:t>
            </a:r>
            <a:r>
              <a:rPr lang="en-GB" dirty="0" err="1">
                <a:latin typeface="Consolas" panose="020B0609020204030204" pitchFamily="49" charset="0"/>
              </a:rPr>
              <a:t>re.search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/>
              <a:t>or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re.finditer</a:t>
            </a:r>
            <a:endParaRPr lang="en-GB" dirty="0">
              <a:latin typeface="Consolas" panose="020B0609020204030204" pitchFamily="49" charset="0"/>
            </a:endParaRPr>
          </a:p>
          <a:p>
            <a:pPr lvl="1"/>
            <a:r>
              <a:rPr lang="en-GB" dirty="0">
                <a:latin typeface="Consolas" panose="020B0609020204030204" pitchFamily="49" charset="0"/>
              </a:rPr>
              <a:t>span()</a:t>
            </a:r>
            <a:r>
              <a:rPr lang="en-GB" dirty="0"/>
              <a:t> is the position of the whole match, 2 element tuple, start, end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groups()</a:t>
            </a:r>
            <a:r>
              <a:rPr lang="en-GB" dirty="0"/>
              <a:t> is a tuple of data in the capture groups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5400" y="2924944"/>
            <a:ext cx="10585176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hits = 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re.search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"(\d+) colonies.* (\d+) 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plates"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,text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hits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is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not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>
                <a:solidFill>
                  <a:srgbClr val="569CD6"/>
                </a:solidFill>
                <a:latin typeface="Consolas" panose="020B0609020204030204" pitchFamily="49" charset="0"/>
              </a:rPr>
              <a:t>None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: # Tests whether there was a match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    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"Matched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between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hits.span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and 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hits.span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print(</a:t>
            </a:r>
            <a:r>
              <a:rPr lang="en-GB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f</a:t>
            </a:r>
            <a:r>
              <a:rPr lang="en-GB" sz="2000" dirty="0" err="1">
                <a:solidFill>
                  <a:srgbClr val="CE9178"/>
                </a:solidFill>
                <a:latin typeface="Consolas" panose="020B0609020204030204" pitchFamily="49" charset="0"/>
              </a:rPr>
              <a:t>"Colonies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=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 Plates=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hits.groups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()[</a:t>
            </a:r>
            <a:r>
              <a:rPr lang="en-GB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]}</a:t>
            </a:r>
            <a:r>
              <a:rPr lang="en-GB" sz="20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000" dirty="0">
              <a:solidFill>
                <a:schemeClr val="accent3"/>
              </a:solidFill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Matched between 28 and 53</a:t>
            </a:r>
            <a:endParaRPr lang="en-GB" sz="20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accent3"/>
                </a:solidFill>
                <a:latin typeface="Consolas" panose="020B0609020204030204" pitchFamily="49" charset="0"/>
              </a:rPr>
              <a:t># Colonies=712 Plates=12</a:t>
            </a:r>
            <a:endParaRPr lang="en-GB" sz="20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969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and Replace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32" y="1417638"/>
            <a:ext cx="10972800" cy="1612775"/>
          </a:xfrm>
        </p:spPr>
        <p:txBody>
          <a:bodyPr>
            <a:normAutofit/>
          </a:bodyPr>
          <a:lstStyle/>
          <a:p>
            <a:r>
              <a:rPr lang="en-GB" dirty="0"/>
              <a:t>Use the </a:t>
            </a:r>
            <a:r>
              <a:rPr lang="en-GB" dirty="0" err="1">
                <a:latin typeface="Consolas" panose="020B0609020204030204" pitchFamily="49" charset="0"/>
              </a:rPr>
              <a:t>re.sub</a:t>
            </a:r>
            <a:r>
              <a:rPr lang="en-GB" dirty="0"/>
              <a:t> function to replace a match</a:t>
            </a:r>
          </a:p>
          <a:p>
            <a:pPr lvl="1"/>
            <a:r>
              <a:rPr lang="en-GB" dirty="0"/>
              <a:t>Regex for what to match</a:t>
            </a:r>
          </a:p>
          <a:p>
            <a:pPr lvl="1"/>
            <a:r>
              <a:rPr lang="en-GB" dirty="0"/>
              <a:t>Replace with a string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332" y="3356992"/>
            <a:ext cx="10873208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69CD6"/>
                </a:solidFill>
                <a:latin typeface="Consolas" panose="020B0609020204030204" pitchFamily="49" charset="0"/>
              </a:rPr>
              <a:t>import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re</a:t>
            </a: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text=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"From sample 1535 we counted 712 colonies on 12 plates"</a:t>
            </a:r>
            <a:endParaRPr lang="en-GB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b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new_text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re.sub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"sample \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d+"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GB" sz="2400" dirty="0" err="1">
                <a:solidFill>
                  <a:srgbClr val="CE9178"/>
                </a:solidFill>
                <a:latin typeface="Consolas" panose="020B0609020204030204" pitchFamily="49" charset="0"/>
              </a:rPr>
              <a:t>"sample</a:t>
            </a:r>
            <a:r>
              <a:rPr lang="en-GB" sz="2400" dirty="0">
                <a:solidFill>
                  <a:srgbClr val="CE9178"/>
                </a:solidFill>
                <a:latin typeface="Consolas" panose="020B0609020204030204" pitchFamily="49" charset="0"/>
              </a:rPr>
              <a:t> 1234"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, text)</a:t>
            </a:r>
          </a:p>
          <a:p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print(</a:t>
            </a:r>
            <a:r>
              <a:rPr lang="en-GB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new_text</a:t>
            </a:r>
            <a:r>
              <a:rPr lang="en-GB" sz="2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GB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2400" dirty="0">
                <a:solidFill>
                  <a:schemeClr val="accent3"/>
                </a:solidFill>
                <a:latin typeface="Consolas" panose="020B0609020204030204" pitchFamily="49" charset="0"/>
              </a:rPr>
              <a:t># From sample 1234 we counted 712 colonies on 12 plates</a:t>
            </a:r>
            <a:endParaRPr lang="en-GB" sz="2400" b="0" dirty="0">
              <a:solidFill>
                <a:schemeClr val="accent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3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19101</TotalTime>
  <Words>15340</Words>
  <Application>Microsoft Office PowerPoint</Application>
  <PresentationFormat>Widescreen</PresentationFormat>
  <Paragraphs>1914</Paragraphs>
  <Slides>168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5" baseType="lpstr">
      <vt:lpstr>Arial</vt:lpstr>
      <vt:lpstr>Calibri</vt:lpstr>
      <vt:lpstr>Consolas</vt:lpstr>
      <vt:lpstr>Courier New</vt:lpstr>
      <vt:lpstr>Times New Roman</vt:lpstr>
      <vt:lpstr>Wingdings</vt:lpstr>
      <vt:lpstr>Office Theme</vt:lpstr>
      <vt:lpstr>Introduction to Python</vt:lpstr>
      <vt:lpstr>Setting up a Python Environment</vt:lpstr>
      <vt:lpstr>Python is a ‘scripting’ language</vt:lpstr>
      <vt:lpstr>Different environments for writing python</vt:lpstr>
      <vt:lpstr>PowerPoint Presentation</vt:lpstr>
      <vt:lpstr>Using VSCode to write a python script</vt:lpstr>
      <vt:lpstr>Your first python program</vt:lpstr>
      <vt:lpstr>Python script basics</vt:lpstr>
      <vt:lpstr>Your turn..</vt:lpstr>
      <vt:lpstr>Variables and Data Types</vt:lpstr>
      <vt:lpstr>Creating a variable</vt:lpstr>
      <vt:lpstr>Different ways to access functionality</vt:lpstr>
      <vt:lpstr>Functions vs Methods</vt:lpstr>
      <vt:lpstr>Functionality is linked to data type</vt:lpstr>
      <vt:lpstr>Common Numeric Operators</vt:lpstr>
      <vt:lpstr>Running a function</vt:lpstr>
      <vt:lpstr>How to use a function?</vt:lpstr>
      <vt:lpstr>How to use a function?</vt:lpstr>
      <vt:lpstr>List of built in functions</vt:lpstr>
      <vt:lpstr>Finding methods in VSCode</vt:lpstr>
      <vt:lpstr>Finding methods via data type (class)</vt:lpstr>
      <vt:lpstr>Your turn…</vt:lpstr>
      <vt:lpstr>The python standard library</vt:lpstr>
      <vt:lpstr>PowerPoint Presentation</vt:lpstr>
      <vt:lpstr>Using functions from the standard library</vt:lpstr>
      <vt:lpstr>Finding functions in a package</vt:lpstr>
      <vt:lpstr>Finding methods in a package</vt:lpstr>
      <vt:lpstr>The random package has both methods and functions</vt:lpstr>
      <vt:lpstr>Example of using random</vt:lpstr>
      <vt:lpstr>Example Script</vt:lpstr>
      <vt:lpstr>PowerPoint Presentation</vt:lpstr>
      <vt:lpstr>What went wrong?</vt:lpstr>
      <vt:lpstr>What went wrong?</vt:lpstr>
      <vt:lpstr>What went wrong?</vt:lpstr>
      <vt:lpstr>What went wrong?</vt:lpstr>
      <vt:lpstr>Exercise 1</vt:lpstr>
      <vt:lpstr>Python Data Structures</vt:lpstr>
      <vt:lpstr>Python Data Structures</vt:lpstr>
      <vt:lpstr>Lists</vt:lpstr>
      <vt:lpstr>List Methods</vt:lpstr>
      <vt:lpstr>List examples</vt:lpstr>
      <vt:lpstr>List Questions</vt:lpstr>
      <vt:lpstr>Accessing List Subsets</vt:lpstr>
      <vt:lpstr>Accessing List Subsets</vt:lpstr>
      <vt:lpstr>Copying vs In-Place changes</vt:lpstr>
      <vt:lpstr>Copying vs In-Place changes</vt:lpstr>
      <vt:lpstr>References and Copying</vt:lpstr>
      <vt:lpstr>References and Copying</vt:lpstr>
      <vt:lpstr>References and Copying</vt:lpstr>
      <vt:lpstr>Tuples</vt:lpstr>
      <vt:lpstr>Tuple examples</vt:lpstr>
      <vt:lpstr>Dictionaries</vt:lpstr>
      <vt:lpstr>Dictionaries</vt:lpstr>
      <vt:lpstr>Sets</vt:lpstr>
      <vt:lpstr>Sets</vt:lpstr>
      <vt:lpstr>Which data structure for…</vt:lpstr>
      <vt:lpstr>Which data structure?</vt:lpstr>
      <vt:lpstr>Multi-level data structures</vt:lpstr>
      <vt:lpstr>Multi-Level Data</vt:lpstr>
      <vt:lpstr>PowerPoint Presentation</vt:lpstr>
      <vt:lpstr>Exercise 2</vt:lpstr>
      <vt:lpstr>Iterators, Loops and Conditionals</vt:lpstr>
      <vt:lpstr>Iteration over a list (or tuple, or set)</vt:lpstr>
      <vt:lpstr>Indenting code blocks</vt:lpstr>
      <vt:lpstr>Iterators</vt:lpstr>
      <vt:lpstr>Ranges</vt:lpstr>
      <vt:lpstr>Iterating over list indices (and values)</vt:lpstr>
      <vt:lpstr>Iterating over dictionaries</vt:lpstr>
      <vt:lpstr>Conditional Tests</vt:lpstr>
      <vt:lpstr>What is 'true'</vt:lpstr>
      <vt:lpstr>Constructing a logical test</vt:lpstr>
      <vt:lpstr>Logical test operators</vt:lpstr>
      <vt:lpstr>Logical tests on data structures</vt:lpstr>
      <vt:lpstr>Compound Tests</vt:lpstr>
      <vt:lpstr>while loops</vt:lpstr>
      <vt:lpstr>while loops</vt:lpstr>
      <vt:lpstr>Using continue and break</vt:lpstr>
      <vt:lpstr>PowerPoint Presentation</vt:lpstr>
      <vt:lpstr>Exercise 3</vt:lpstr>
      <vt:lpstr>String Processing</vt:lpstr>
      <vt:lpstr>Creating Strings</vt:lpstr>
      <vt:lpstr>Testing Strings</vt:lpstr>
      <vt:lpstr>Splitting and Joining</vt:lpstr>
      <vt:lpstr>Strings as tuples</vt:lpstr>
      <vt:lpstr>String Operators</vt:lpstr>
      <vt:lpstr>Building strings with data (the ugly way)</vt:lpstr>
      <vt:lpstr>Format Strings (f-strings)</vt:lpstr>
      <vt:lpstr>Format Strings (f-strings)</vt:lpstr>
      <vt:lpstr>Number formatting in f-strings</vt:lpstr>
      <vt:lpstr>Number formatting in f-strings</vt:lpstr>
      <vt:lpstr>Complex Matching</vt:lpstr>
      <vt:lpstr>Common methods from re</vt:lpstr>
      <vt:lpstr>Constructing Patterns</vt:lpstr>
      <vt:lpstr>Pattern Examples</vt:lpstr>
      <vt:lpstr>Character group shortcuts in regular expressions</vt:lpstr>
      <vt:lpstr>Finding matches</vt:lpstr>
      <vt:lpstr>Capturing parts of matches</vt:lpstr>
      <vt:lpstr>Capturing parts of matches</vt:lpstr>
      <vt:lpstr>Find and Replace</vt:lpstr>
      <vt:lpstr>PowerPoint Presentation</vt:lpstr>
      <vt:lpstr>Exercise 4</vt:lpstr>
      <vt:lpstr>Reading and Writing Files</vt:lpstr>
      <vt:lpstr>Constructing File Paths</vt:lpstr>
      <vt:lpstr>Using pathlib</vt:lpstr>
      <vt:lpstr>Using File Paths</vt:lpstr>
      <vt:lpstr>Joining File Paths</vt:lpstr>
      <vt:lpstr>Path sections</vt:lpstr>
      <vt:lpstr>Useful Path methods</vt:lpstr>
      <vt:lpstr>Reading Text Files</vt:lpstr>
      <vt:lpstr>Full Read Example</vt:lpstr>
      <vt:lpstr>Simpler reads using with</vt:lpstr>
      <vt:lpstr>Clarifications: Text File Encodings</vt:lpstr>
      <vt:lpstr>Error Reporting</vt:lpstr>
      <vt:lpstr>Using Exceptions (Errors)</vt:lpstr>
      <vt:lpstr>Using Exceptions (Errors)</vt:lpstr>
      <vt:lpstr>Writing to text files</vt:lpstr>
      <vt:lpstr>File Reading Packages</vt:lpstr>
      <vt:lpstr>Listing Files</vt:lpstr>
      <vt:lpstr>PowerPoint Presentation</vt:lpstr>
      <vt:lpstr>Creating Directories</vt:lpstr>
      <vt:lpstr>Deleting Files</vt:lpstr>
      <vt:lpstr>PowerPoint Presentation</vt:lpstr>
      <vt:lpstr>Exercise 5</vt:lpstr>
      <vt:lpstr>Writing Functions and Larger Scripts</vt:lpstr>
      <vt:lpstr>Better Code Structure</vt:lpstr>
      <vt:lpstr>Writing functions</vt:lpstr>
      <vt:lpstr>Functions are processed in order</vt:lpstr>
      <vt:lpstr>Putting everything into a function</vt:lpstr>
      <vt:lpstr>Scripts can be packages too</vt:lpstr>
      <vt:lpstr>Am I a script, or am I a package?</vt:lpstr>
      <vt:lpstr>The __name__ special variable</vt:lpstr>
      <vt:lpstr>Standard Script Structure</vt:lpstr>
      <vt:lpstr>Adding Documentation</vt:lpstr>
      <vt:lpstr>Encapsulation and Scoping</vt:lpstr>
      <vt:lpstr>Encapsulation and Scoping</vt:lpstr>
      <vt:lpstr>Accessing global variables</vt:lpstr>
      <vt:lpstr>Accessing global variables</vt:lpstr>
      <vt:lpstr>Command Line Options</vt:lpstr>
      <vt:lpstr>Using sys.argv directly</vt:lpstr>
      <vt:lpstr>More robust command lines with argparse</vt:lpstr>
      <vt:lpstr>More robust command lines with argparse</vt:lpstr>
      <vt:lpstr>More robust command lines with argparse</vt:lpstr>
      <vt:lpstr>Testing your code</vt:lpstr>
      <vt:lpstr>The pytest framework</vt:lpstr>
      <vt:lpstr>PowerPoint Presentation</vt:lpstr>
      <vt:lpstr>Exercise 6</vt:lpstr>
      <vt:lpstr>Using external resources</vt:lpstr>
      <vt:lpstr>Installing Additional Packages</vt:lpstr>
      <vt:lpstr>sys.path</vt:lpstr>
      <vt:lpstr>Installing with pip</vt:lpstr>
      <vt:lpstr>Virtual Environments</vt:lpstr>
      <vt:lpstr>Getting data from REST APIs</vt:lpstr>
      <vt:lpstr>REST Example</vt:lpstr>
      <vt:lpstr>https://www.lipidmaps.org/rest/compound/lm_id/LMFA01010001/all/json</vt:lpstr>
      <vt:lpstr>JSON - JavaScript Object Notation </vt:lpstr>
      <vt:lpstr>Reading web data using requests</vt:lpstr>
      <vt:lpstr>More complex requests</vt:lpstr>
      <vt:lpstr>More complex requests</vt:lpstr>
      <vt:lpstr>More complex results</vt:lpstr>
      <vt:lpstr>Running external programs from python</vt:lpstr>
      <vt:lpstr>Main subprocess options</vt:lpstr>
      <vt:lpstr>PowerPoint Presentation</vt:lpstr>
      <vt:lpstr>Additional little tricks (if we have time…)</vt:lpstr>
      <vt:lpstr>List Comprehension</vt:lpstr>
      <vt:lpstr>List Comprehension</vt:lpstr>
      <vt:lpstr>Debugging</vt:lpstr>
      <vt:lpstr>Debugging</vt:lpstr>
      <vt:lpstr>Debugger commands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</dc:title>
  <dc:creator>Simon Andrews</dc:creator>
  <cp:lastModifiedBy>Simon Andrews</cp:lastModifiedBy>
  <cp:revision>472</cp:revision>
  <cp:lastPrinted>2018-02-27T14:38:21Z</cp:lastPrinted>
  <dcterms:created xsi:type="dcterms:W3CDTF">2013-08-21T08:13:32Z</dcterms:created>
  <dcterms:modified xsi:type="dcterms:W3CDTF">2025-03-11T09:10:00Z</dcterms:modified>
</cp:coreProperties>
</file>